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2"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p:scale>
          <a:sx n="25" d="100"/>
          <a:sy n="25" d="100"/>
        </p:scale>
        <p:origin x="1788" y="-270"/>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3/27/2026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3/27/2026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27/03/2026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27/03/2026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27/03/2026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27/03/2026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27/03/2026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27/03/2026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27/03/2026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27/03/2026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27/03/2026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27/03/2026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27/03/2026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27/03/2026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8D2D0DF-FEC0-483C-8390-FC8C65BFB024}"/>
              </a:ext>
            </a:extLst>
          </p:cNvPr>
          <p:cNvSpPr>
            <a:spLocks noGrp="1"/>
          </p:cNvSpPr>
          <p:nvPr>
            <p:ph type="body" sz="quarter" idx="10"/>
          </p:nvPr>
        </p:nvSpPr>
        <p:spPr>
          <a:xfrm>
            <a:off x="459674" y="5503831"/>
            <a:ext cx="10056813" cy="9140942"/>
          </a:xfrm>
        </p:spPr>
        <p:txBody>
          <a:bodyPr/>
          <a:lstStyle/>
          <a:p>
            <a:pPr algn="just"/>
            <a:r>
              <a:rPr lang="en-GB" sz="2000" b="1" dirty="0"/>
              <a:t>Agoraphobia</a:t>
            </a:r>
            <a:endParaRPr lang="en-GB" sz="2000" dirty="0"/>
          </a:p>
          <a:p>
            <a:pPr marL="285750" lvl="0" indent="-285750" algn="just">
              <a:buFont typeface="Arial" panose="020B0604020202020204" pitchFamily="34" charset="0"/>
              <a:buChar char="•"/>
            </a:pPr>
            <a:r>
              <a:rPr lang="en-GB" sz="2000" dirty="0"/>
              <a:t>Agoraphobia is an anxiety or fear-based disorder, which is characterised by severe fear of circumstances in which escape may not be available or assistance at the time of panic-like symptoms (</a:t>
            </a:r>
            <a:r>
              <a:rPr lang="en-GB" sz="2000" dirty="0" err="1"/>
              <a:t>Pizzolla</a:t>
            </a:r>
            <a:r>
              <a:rPr lang="en-GB" sz="2000" dirty="0"/>
              <a:t> </a:t>
            </a:r>
            <a:r>
              <a:rPr lang="en-GB" sz="2000" i="1" dirty="0"/>
              <a:t>et al.</a:t>
            </a:r>
            <a:r>
              <a:rPr lang="en-GB" sz="2000" dirty="0"/>
              <a:t>, 2026).</a:t>
            </a:r>
          </a:p>
          <a:p>
            <a:pPr marL="285750" lvl="0" indent="-285750" algn="just">
              <a:buFont typeface="Arial" panose="020B0604020202020204" pitchFamily="34" charset="0"/>
              <a:buChar char="•"/>
            </a:pPr>
            <a:r>
              <a:rPr lang="en-GB" sz="2000" dirty="0"/>
              <a:t>People are afraid of going out alone, going to shopping centres, open spaces, and even going to train stations.</a:t>
            </a:r>
          </a:p>
          <a:p>
            <a:pPr marL="285750" lvl="0" indent="-285750" algn="just">
              <a:buFont typeface="Arial" panose="020B0604020202020204" pitchFamily="34" charset="0"/>
              <a:buChar char="•"/>
            </a:pPr>
            <a:r>
              <a:rPr lang="en-GB" sz="2000" dirty="0"/>
              <a:t>The disorder may cause severe avoidance behaviours which limit daily living and self-sufficiency.</a:t>
            </a:r>
          </a:p>
          <a:p>
            <a:pPr marL="285750" lvl="0" indent="-285750" algn="just">
              <a:buFont typeface="Arial" panose="020B0604020202020204" pitchFamily="34" charset="0"/>
              <a:buChar char="•"/>
            </a:pPr>
            <a:r>
              <a:rPr lang="en-GB" sz="2000" dirty="0"/>
              <a:t>Diagnostic and Statistical Manual of Mental Disorders (DSM-5-TR) defines agoraphobia as the feeling of fear in various social locations or environments that lasts at least six months.</a:t>
            </a:r>
          </a:p>
          <a:p>
            <a:pPr marL="285750" indent="-285750" algn="just">
              <a:buFont typeface="Arial" panose="020B0604020202020204" pitchFamily="34" charset="0"/>
              <a:buChar char="•"/>
            </a:pPr>
            <a:r>
              <a:rPr lang="en-GB" sz="2000" dirty="0"/>
              <a:t>It is registered under anxiety or fear-related disorders in the International Classification of Diseases (ICD-11), and has the same diagnostic features (</a:t>
            </a:r>
            <a:r>
              <a:rPr lang="en-GB" sz="2000" dirty="0" err="1"/>
              <a:t>Domschke</a:t>
            </a:r>
            <a:r>
              <a:rPr lang="en-GB" sz="2000" dirty="0"/>
              <a:t> and </a:t>
            </a:r>
            <a:r>
              <a:rPr lang="en-GB" sz="2000" dirty="0" err="1"/>
              <a:t>Zwanzger</a:t>
            </a:r>
            <a:r>
              <a:rPr lang="en-GB" sz="2000" dirty="0"/>
              <a:t>, 2025).</a:t>
            </a:r>
          </a:p>
          <a:p>
            <a:pPr algn="just"/>
            <a:r>
              <a:rPr lang="en-GB" sz="2000" b="1" dirty="0"/>
              <a:t>Prevalence</a:t>
            </a:r>
            <a:endParaRPr lang="en-GB" sz="2000" dirty="0"/>
          </a:p>
          <a:p>
            <a:pPr marL="285750" lvl="0" indent="-285750" algn="just">
              <a:buFont typeface="Arial" panose="020B0604020202020204" pitchFamily="34" charset="0"/>
              <a:buChar char="•"/>
            </a:pPr>
            <a:r>
              <a:rPr lang="en-GB" sz="2000" dirty="0"/>
              <a:t>It is estimated to be 12% globally (</a:t>
            </a:r>
            <a:r>
              <a:rPr lang="en-GB" sz="2000" dirty="0" err="1"/>
              <a:t>Balaram</a:t>
            </a:r>
            <a:r>
              <a:rPr lang="en-GB" sz="2000" dirty="0"/>
              <a:t> and Marwaha, 2023).</a:t>
            </a:r>
          </a:p>
          <a:p>
            <a:pPr marL="285750" lvl="0" indent="-285750" algn="just">
              <a:buFont typeface="Arial" panose="020B0604020202020204" pitchFamily="34" charset="0"/>
              <a:buChar char="•"/>
            </a:pPr>
            <a:r>
              <a:rPr lang="en-GB" sz="2000" dirty="0"/>
              <a:t>More common in women than in men.</a:t>
            </a:r>
          </a:p>
          <a:p>
            <a:pPr marL="285750" lvl="0" indent="-285750" algn="just">
              <a:buFont typeface="Arial" panose="020B0604020202020204" pitchFamily="34" charset="0"/>
              <a:buChar char="•"/>
            </a:pPr>
            <a:r>
              <a:rPr lang="en-GB" sz="2000" dirty="0"/>
              <a:t>Usually, the onset occurs during late adolescence or early adulthood.</a:t>
            </a:r>
          </a:p>
          <a:p>
            <a:pPr marL="285750" indent="-285750" algn="just">
              <a:buFont typeface="Arial" panose="020B0604020202020204" pitchFamily="34" charset="0"/>
              <a:buChar char="•"/>
            </a:pPr>
            <a:r>
              <a:rPr lang="en-GB" sz="2000" dirty="0"/>
              <a:t>May develop chronicity and cause a great impact on life quality.</a:t>
            </a:r>
          </a:p>
          <a:p>
            <a:pPr algn="just"/>
            <a:r>
              <a:rPr lang="en-GB" sz="2000" b="1" dirty="0"/>
              <a:t>Classification</a:t>
            </a:r>
            <a:endParaRPr lang="en-GB" sz="2000" dirty="0"/>
          </a:p>
          <a:p>
            <a:pPr marL="285750" lvl="0" indent="-285750" algn="just">
              <a:buFont typeface="Arial" panose="020B0604020202020204" pitchFamily="34" charset="0"/>
              <a:buChar char="•"/>
            </a:pPr>
            <a:r>
              <a:rPr lang="en-GB" sz="2000" dirty="0"/>
              <a:t>Classified in the group of Anxiety or Fear-Related Disorders.</a:t>
            </a:r>
          </a:p>
          <a:p>
            <a:pPr marL="285750" lvl="0" indent="-285750" algn="just">
              <a:buFont typeface="Arial" panose="020B0604020202020204" pitchFamily="34" charset="0"/>
              <a:buChar char="•"/>
            </a:pPr>
            <a:r>
              <a:rPr lang="en-GB" sz="2000" dirty="0"/>
              <a:t>Acceptance as a separate disorder, as opposed to being a symptom of panic disorder (</a:t>
            </a:r>
            <a:r>
              <a:rPr lang="en-GB" sz="2000" dirty="0" err="1"/>
              <a:t>Pompoli</a:t>
            </a:r>
            <a:r>
              <a:rPr lang="en-GB" sz="2000" dirty="0"/>
              <a:t> </a:t>
            </a:r>
            <a:r>
              <a:rPr lang="en-GB" sz="2000" i="1" dirty="0"/>
              <a:t>et al.</a:t>
            </a:r>
            <a:r>
              <a:rPr lang="en-GB" sz="2000" dirty="0"/>
              <a:t>, 2018).</a:t>
            </a:r>
          </a:p>
          <a:p>
            <a:pPr marL="285750" lvl="0" indent="-285750" algn="just">
              <a:buFont typeface="Arial" panose="020B0604020202020204" pitchFamily="34" charset="0"/>
              <a:buChar char="•"/>
            </a:pPr>
            <a:r>
              <a:rPr lang="en-GB" sz="2000" dirty="0"/>
              <a:t>Both DSM-5-TR and ICD-11 include it.</a:t>
            </a:r>
          </a:p>
          <a:p>
            <a:pPr marL="285750" lvl="0" indent="-285750" algn="just">
              <a:buFont typeface="Arial" panose="020B0604020202020204" pitchFamily="34" charset="0"/>
              <a:buChar char="•"/>
            </a:pPr>
            <a:r>
              <a:rPr lang="en-GB" sz="2000" dirty="0"/>
              <a:t>Of panic attacks and avoidance behaviour.</a:t>
            </a:r>
          </a:p>
          <a:p>
            <a:pPr marL="285750" indent="-285750" algn="just">
              <a:buFont typeface="Arial" panose="020B0604020202020204" pitchFamily="34" charset="0"/>
              <a:buChar char="•"/>
            </a:pPr>
            <a:endParaRPr lang="en-GB" sz="2000" dirty="0"/>
          </a:p>
        </p:txBody>
      </p:sp>
      <p:sp>
        <p:nvSpPr>
          <p:cNvPr id="3" name="Text Placeholder 2">
            <a:extLst>
              <a:ext uri="{FF2B5EF4-FFF2-40B4-BE49-F238E27FC236}">
                <a16:creationId xmlns:a16="http://schemas.microsoft.com/office/drawing/2014/main" id="{1EE50696-13B3-46A1-9822-93955645FF9E}"/>
              </a:ext>
            </a:extLst>
          </p:cNvPr>
          <p:cNvSpPr>
            <a:spLocks noGrp="1"/>
          </p:cNvSpPr>
          <p:nvPr>
            <p:ph type="body" sz="quarter" idx="11"/>
          </p:nvPr>
        </p:nvSpPr>
        <p:spPr>
          <a:xfrm>
            <a:off x="477827" y="4674099"/>
            <a:ext cx="10048875" cy="800211"/>
          </a:xfrm>
        </p:spPr>
        <p:txBody>
          <a:bodyPr/>
          <a:lstStyle/>
          <a:p>
            <a:r>
              <a:rPr lang="en-GB" sz="4000" dirty="0">
                <a:latin typeface="Times New Roman" panose="02020603050405020304" pitchFamily="18" charset="0"/>
                <a:cs typeface="Times New Roman" panose="02020603050405020304" pitchFamily="18" charset="0"/>
              </a:rPr>
              <a:t>Introduction</a:t>
            </a:r>
          </a:p>
        </p:txBody>
      </p:sp>
      <p:sp>
        <p:nvSpPr>
          <p:cNvPr id="4" name="Text Placeholder 3">
            <a:extLst>
              <a:ext uri="{FF2B5EF4-FFF2-40B4-BE49-F238E27FC236}">
                <a16:creationId xmlns:a16="http://schemas.microsoft.com/office/drawing/2014/main" id="{7C8D0C75-65FD-4A8E-8545-E007EDB9C689}"/>
              </a:ext>
            </a:extLst>
          </p:cNvPr>
          <p:cNvSpPr>
            <a:spLocks noGrp="1"/>
          </p:cNvSpPr>
          <p:nvPr>
            <p:ph type="body" sz="quarter" idx="20"/>
          </p:nvPr>
        </p:nvSpPr>
        <p:spPr>
          <a:xfrm>
            <a:off x="495978" y="14267750"/>
            <a:ext cx="10038662" cy="754045"/>
          </a:xfrm>
        </p:spPr>
        <p:txBody>
          <a:bodyPr/>
          <a:lstStyle/>
          <a:p>
            <a:r>
              <a:rPr lang="en-IN" dirty="0">
                <a:latin typeface="Times New Roman" panose="02020603050405020304" pitchFamily="18" charset="0"/>
                <a:cs typeface="Times New Roman" panose="02020603050405020304" pitchFamily="18" charset="0"/>
              </a:rPr>
              <a:t>Causes, Symptoms, Diagnosis</a:t>
            </a:r>
          </a:p>
        </p:txBody>
      </p:sp>
      <p:sp>
        <p:nvSpPr>
          <p:cNvPr id="5" name="Text Placeholder 4">
            <a:extLst>
              <a:ext uri="{FF2B5EF4-FFF2-40B4-BE49-F238E27FC236}">
                <a16:creationId xmlns:a16="http://schemas.microsoft.com/office/drawing/2014/main" id="{4800A6C8-F13B-4695-B0BD-95670EEBA2D7}"/>
              </a:ext>
            </a:extLst>
          </p:cNvPr>
          <p:cNvSpPr>
            <a:spLocks noGrp="1"/>
          </p:cNvSpPr>
          <p:nvPr>
            <p:ph type="body" sz="quarter" idx="21"/>
          </p:nvPr>
        </p:nvSpPr>
        <p:spPr>
          <a:xfrm>
            <a:off x="11392392" y="10143010"/>
            <a:ext cx="10048874" cy="15487294"/>
          </a:xfrm>
        </p:spPr>
        <p:txBody>
          <a:bodyPr/>
          <a:lstStyle/>
          <a:p>
            <a:pPr algn="just"/>
            <a:r>
              <a:rPr lang="en-GB" sz="2800" b="1" dirty="0"/>
              <a:t>Historical Views</a:t>
            </a:r>
            <a:endParaRPr lang="en-GB" sz="2800" dirty="0"/>
          </a:p>
          <a:p>
            <a:pPr marL="285750" lvl="0" indent="-285750" algn="just">
              <a:buFont typeface="Arial" panose="020B0604020202020204" pitchFamily="34" charset="0"/>
              <a:buChar char="•"/>
            </a:pPr>
            <a:r>
              <a:rPr lang="en-GB" sz="2800" dirty="0"/>
              <a:t>Agoraphobia is a term that was first coined in the 19th century to refer to the fear of open or social spaces (</a:t>
            </a:r>
            <a:r>
              <a:rPr lang="en-GB" sz="2800" dirty="0" err="1"/>
              <a:t>Palaneer</a:t>
            </a:r>
            <a:r>
              <a:rPr lang="en-GB" sz="2800" dirty="0"/>
              <a:t> and </a:t>
            </a:r>
            <a:r>
              <a:rPr lang="en-GB" sz="2800" dirty="0" err="1"/>
              <a:t>Sharmin</a:t>
            </a:r>
            <a:r>
              <a:rPr lang="en-GB" sz="2800" dirty="0"/>
              <a:t>, 2025).</a:t>
            </a:r>
          </a:p>
          <a:p>
            <a:pPr marL="285750" lvl="0" indent="-285750" algn="just">
              <a:buFont typeface="Arial" panose="020B0604020202020204" pitchFamily="34" charset="0"/>
              <a:buChar char="•"/>
            </a:pPr>
            <a:r>
              <a:rPr lang="en-GB" sz="2800" dirty="0"/>
              <a:t>The fear of open markets or large spaces was thought by early physicians to be the primary cause of the fear.</a:t>
            </a:r>
          </a:p>
          <a:p>
            <a:pPr marL="285750" lvl="0" indent="-285750" algn="just">
              <a:buFont typeface="Arial" panose="020B0604020202020204" pitchFamily="34" charset="0"/>
              <a:buChar char="•"/>
            </a:pPr>
            <a:r>
              <a:rPr lang="en-GB" sz="2800" dirty="0"/>
              <a:t>It used to be associated with panic attacks and nervous disorders in early psychological research.</a:t>
            </a:r>
          </a:p>
          <a:p>
            <a:pPr marL="285750" lvl="0" indent="-285750" algn="just">
              <a:buFont typeface="Arial" panose="020B0604020202020204" pitchFamily="34" charset="0"/>
              <a:buChar char="•"/>
            </a:pPr>
            <a:r>
              <a:rPr lang="en-GB" sz="2800" dirty="0"/>
              <a:t>Initial theories were more based on emotional weakness or personality traits, and not on clinical mental health conditions.</a:t>
            </a:r>
          </a:p>
          <a:p>
            <a:pPr algn="just"/>
            <a:r>
              <a:rPr lang="en-GB" sz="2800" b="1" dirty="0"/>
              <a:t>Turning Point</a:t>
            </a:r>
            <a:endParaRPr lang="en-GB" sz="2800" dirty="0"/>
          </a:p>
          <a:p>
            <a:pPr marL="285750" lvl="0" indent="-285750" algn="just">
              <a:buFont typeface="Arial" panose="020B0604020202020204" pitchFamily="34" charset="0"/>
              <a:buChar char="•"/>
            </a:pPr>
            <a:r>
              <a:rPr lang="en-GB" sz="2800" dirty="0"/>
              <a:t>Subsequent studies found agoraphobia to be a complicated anxiety disorder that comprised avoidance behaviour (Stein </a:t>
            </a:r>
            <a:r>
              <a:rPr lang="en-GB" sz="2800" i="1" dirty="0"/>
              <a:t>et al.</a:t>
            </a:r>
            <a:r>
              <a:rPr lang="en-GB" sz="2800" dirty="0"/>
              <a:t>, 2021).</a:t>
            </a:r>
          </a:p>
          <a:p>
            <a:pPr marL="285750" lvl="0" indent="-285750" algn="just">
              <a:buFont typeface="Arial" panose="020B0604020202020204" pitchFamily="34" charset="0"/>
              <a:buChar char="•"/>
            </a:pPr>
            <a:r>
              <a:rPr lang="en-GB" sz="2800" dirty="0"/>
              <a:t>It was being identified as a clinical disorder in diagnostic systems.</a:t>
            </a:r>
          </a:p>
          <a:p>
            <a:pPr marL="285750" lvl="0" indent="-285750" algn="just">
              <a:buFont typeface="Arial" panose="020B0604020202020204" pitchFamily="34" charset="0"/>
              <a:buChar char="•"/>
            </a:pPr>
            <a:r>
              <a:rPr lang="en-GB" sz="2800" dirty="0"/>
              <a:t>Current psychiatry was able to develop more definite diagnostic criteria based on the Diagnostic and Statistical Manual of Mental Disorders (DSM-5-TR) and the International Classification of Diseases (ICD-11).</a:t>
            </a:r>
          </a:p>
          <a:p>
            <a:pPr marL="285750" lvl="0" indent="-285750" algn="just">
              <a:buFont typeface="Arial" panose="020B0604020202020204" pitchFamily="34" charset="0"/>
              <a:buChar char="•"/>
            </a:pPr>
            <a:r>
              <a:rPr lang="en-GB" sz="2800" dirty="0"/>
              <a:t>These structures put a lot of emphasis on the fear of failing to escape or get assistance.</a:t>
            </a:r>
          </a:p>
          <a:p>
            <a:pPr algn="just"/>
            <a:r>
              <a:rPr lang="en-GB" sz="2800" b="1" dirty="0"/>
              <a:t>Definition</a:t>
            </a:r>
            <a:endParaRPr lang="en-GB" sz="2800" dirty="0"/>
          </a:p>
          <a:p>
            <a:pPr marL="285750" lvl="0" indent="-285750" algn="just">
              <a:buFont typeface="Arial" panose="020B0604020202020204" pitchFamily="34" charset="0"/>
              <a:buChar char="•"/>
            </a:pPr>
            <a:r>
              <a:rPr lang="en-GB" sz="2800" dirty="0"/>
              <a:t>Agoraphobia is an excessive and constant fear of incidents where one may not get away (</a:t>
            </a:r>
            <a:r>
              <a:rPr lang="en-GB" sz="2800" dirty="0" err="1"/>
              <a:t>Miralles</a:t>
            </a:r>
            <a:r>
              <a:rPr lang="en-GB" sz="2800" dirty="0"/>
              <a:t> </a:t>
            </a:r>
            <a:r>
              <a:rPr lang="en-GB" sz="2800" i="1" dirty="0"/>
              <a:t>et al.</a:t>
            </a:r>
            <a:r>
              <a:rPr lang="en-GB" sz="2800" dirty="0"/>
              <a:t>, 2019).</a:t>
            </a:r>
          </a:p>
          <a:p>
            <a:pPr marL="285750" lvl="0" indent="-285750" algn="just">
              <a:buFont typeface="Arial" panose="020B0604020202020204" pitchFamily="34" charset="0"/>
              <a:buChar char="•"/>
            </a:pPr>
            <a:r>
              <a:rPr lang="en-GB" sz="2800" dirty="0"/>
              <a:t>People do not go to places like buses or trains, groups of people or places they are not familiar with.</a:t>
            </a:r>
          </a:p>
          <a:p>
            <a:pPr marL="285750" lvl="0" indent="-285750" algn="just">
              <a:buFont typeface="Arial" panose="020B0604020202020204" pitchFamily="34" charset="0"/>
              <a:buChar char="•"/>
            </a:pPr>
            <a:r>
              <a:rPr lang="en-GB" sz="2800" dirty="0"/>
              <a:t>The disorder leads to a reduction in social functioning, avoidance behaviour, and distress (</a:t>
            </a:r>
            <a:r>
              <a:rPr lang="en-GB" sz="2800" dirty="0" err="1"/>
              <a:t>Fengbo</a:t>
            </a:r>
            <a:r>
              <a:rPr lang="en-GB" sz="2800" dirty="0"/>
              <a:t>, Ning and Yue, 2024).</a:t>
            </a:r>
          </a:p>
          <a:p>
            <a:pPr marL="285750" lvl="0" indent="-285750" algn="just">
              <a:buFont typeface="Arial" panose="020B0604020202020204" pitchFamily="34" charset="0"/>
              <a:buChar char="•"/>
            </a:pPr>
            <a:r>
              <a:rPr lang="en-GB" sz="2800" dirty="0"/>
              <a:t>The symptoms should last quite some time and bring about daily life impairment.</a:t>
            </a:r>
          </a:p>
        </p:txBody>
      </p:sp>
      <p:sp>
        <p:nvSpPr>
          <p:cNvPr id="6" name="Text Placeholder 5">
            <a:extLst>
              <a:ext uri="{FF2B5EF4-FFF2-40B4-BE49-F238E27FC236}">
                <a16:creationId xmlns:a16="http://schemas.microsoft.com/office/drawing/2014/main" id="{1DE591EB-729E-4021-9454-3DBDC86E23B2}"/>
              </a:ext>
            </a:extLst>
          </p:cNvPr>
          <p:cNvSpPr>
            <a:spLocks noGrp="1"/>
          </p:cNvSpPr>
          <p:nvPr>
            <p:ph type="body" sz="quarter" idx="22"/>
          </p:nvPr>
        </p:nvSpPr>
        <p:spPr/>
        <p:txBody>
          <a:bodyPr/>
          <a:lstStyle/>
          <a:p>
            <a:r>
              <a:rPr lang="en-IN" dirty="0">
                <a:latin typeface="Times New Roman" panose="02020603050405020304" pitchFamily="18" charset="0"/>
                <a:cs typeface="Times New Roman" panose="02020603050405020304" pitchFamily="18" charset="0"/>
              </a:rPr>
              <a:t>Historical perspectives and treatments </a:t>
            </a:r>
          </a:p>
        </p:txBody>
      </p:sp>
      <p:sp>
        <p:nvSpPr>
          <p:cNvPr id="7" name="Text Placeholder 6">
            <a:extLst>
              <a:ext uri="{FF2B5EF4-FFF2-40B4-BE49-F238E27FC236}">
                <a16:creationId xmlns:a16="http://schemas.microsoft.com/office/drawing/2014/main" id="{62A986F4-C49A-40A1-A055-EF4A650AE884}"/>
              </a:ext>
            </a:extLst>
          </p:cNvPr>
          <p:cNvSpPr>
            <a:spLocks noGrp="1"/>
          </p:cNvSpPr>
          <p:nvPr>
            <p:ph type="body" sz="quarter" idx="23"/>
          </p:nvPr>
        </p:nvSpPr>
        <p:spPr>
          <a:xfrm>
            <a:off x="22448845" y="5503831"/>
            <a:ext cx="10048874" cy="19420679"/>
          </a:xfrm>
        </p:spPr>
        <p:txBody>
          <a:bodyPr/>
          <a:lstStyle/>
          <a:p>
            <a:r>
              <a:rPr lang="en-GB" sz="2800" b="1" dirty="0"/>
              <a:t>Risk Factors</a:t>
            </a:r>
            <a:endParaRPr lang="en-GB" sz="2800" dirty="0"/>
          </a:p>
          <a:p>
            <a:pPr marL="285750" lvl="0" indent="-285750">
              <a:buFont typeface="Arial" panose="020B0604020202020204" pitchFamily="34" charset="0"/>
              <a:buChar char="•"/>
            </a:pPr>
            <a:r>
              <a:rPr lang="en-GB" sz="2800" dirty="0"/>
              <a:t>Past forms of panic attacks or panic disorder.</a:t>
            </a:r>
          </a:p>
          <a:p>
            <a:pPr marL="285750" lvl="0" indent="-285750">
              <a:buFont typeface="Arial" panose="020B0604020202020204" pitchFamily="34" charset="0"/>
              <a:buChar char="•"/>
            </a:pPr>
            <a:r>
              <a:rPr lang="en-GB" sz="2800" dirty="0"/>
              <a:t>Stress, exposure to traumatic events.</a:t>
            </a:r>
          </a:p>
          <a:p>
            <a:pPr marL="285750" lvl="0" indent="-285750">
              <a:buFont typeface="Arial" panose="020B0604020202020204" pitchFamily="34" charset="0"/>
              <a:buChar char="•"/>
            </a:pPr>
            <a:r>
              <a:rPr lang="en-GB" sz="2800" dirty="0"/>
              <a:t>Parenting or childhood nervousness (</a:t>
            </a:r>
            <a:r>
              <a:rPr lang="en-GB" sz="2800" dirty="0" err="1"/>
              <a:t>Jablonská</a:t>
            </a:r>
            <a:r>
              <a:rPr lang="en-GB" sz="2800" dirty="0"/>
              <a:t> </a:t>
            </a:r>
            <a:r>
              <a:rPr lang="en-GB" sz="2800" i="1" dirty="0"/>
              <a:t>et al.</a:t>
            </a:r>
            <a:r>
              <a:rPr lang="en-GB" sz="2800" dirty="0"/>
              <a:t>, 2023).</a:t>
            </a:r>
          </a:p>
          <a:p>
            <a:pPr marL="285750" lvl="0" indent="-285750">
              <a:buFont typeface="Arial" panose="020B0604020202020204" pitchFamily="34" charset="0"/>
              <a:buChar char="•"/>
            </a:pPr>
            <a:r>
              <a:rPr lang="en-GB" sz="2800" dirty="0"/>
              <a:t>Sensitive personality traits, such as being extremely sensitive to stress or fear.</a:t>
            </a:r>
          </a:p>
          <a:p>
            <a:pPr marL="285750" lvl="0" indent="-285750">
              <a:buFont typeface="Arial" panose="020B0604020202020204" pitchFamily="34" charset="0"/>
              <a:buChar char="•"/>
            </a:pPr>
            <a:r>
              <a:rPr lang="en-GB" sz="2800" dirty="0"/>
              <a:t>Social loneliness or social deprivation.</a:t>
            </a:r>
          </a:p>
          <a:p>
            <a:r>
              <a:rPr lang="en-GB" sz="2800" b="1" dirty="0"/>
              <a:t>Multifactorial Origin</a:t>
            </a:r>
            <a:endParaRPr lang="en-GB" sz="2800" dirty="0"/>
          </a:p>
          <a:p>
            <a:pPr marL="285750" lvl="0" indent="-285750">
              <a:buFont typeface="Arial" panose="020B0604020202020204" pitchFamily="34" charset="0"/>
              <a:buChar char="•"/>
            </a:pPr>
            <a:r>
              <a:rPr lang="en-GB" sz="2800" dirty="0"/>
              <a:t>Agoraphobia is normally caused as a result of biological, psychological and environmental factors.</a:t>
            </a:r>
          </a:p>
          <a:p>
            <a:pPr marL="285750" lvl="0" indent="-285750">
              <a:buFont typeface="Arial" panose="020B0604020202020204" pitchFamily="34" charset="0"/>
              <a:buChar char="•"/>
            </a:pPr>
            <a:r>
              <a:rPr lang="en-GB" sz="2800" dirty="0"/>
              <a:t>Psychological influences consist of fear behaviour and avoidance behaviour, learnt.</a:t>
            </a:r>
          </a:p>
          <a:p>
            <a:pPr marL="285750" lvl="0" indent="-285750">
              <a:buFont typeface="Arial" panose="020B0604020202020204" pitchFamily="34" charset="0"/>
              <a:buChar char="•"/>
            </a:pPr>
            <a:r>
              <a:rPr lang="en-GB" sz="2800" dirty="0"/>
              <a:t>Symptoms may be caused by environmental factors like stressful life experiences (</a:t>
            </a:r>
            <a:r>
              <a:rPr lang="en-GB" sz="2800" dirty="0" err="1"/>
              <a:t>Roomruangwong</a:t>
            </a:r>
            <a:r>
              <a:rPr lang="en-GB" sz="2800" dirty="0"/>
              <a:t> </a:t>
            </a:r>
            <a:r>
              <a:rPr lang="en-GB" sz="2800" i="1" dirty="0"/>
              <a:t>et al.</a:t>
            </a:r>
            <a:r>
              <a:rPr lang="en-GB" sz="2800" dirty="0"/>
              <a:t>, 2018).</a:t>
            </a:r>
          </a:p>
          <a:p>
            <a:pPr marL="285750" lvl="0" indent="-285750">
              <a:buFont typeface="Arial" panose="020B0604020202020204" pitchFamily="34" charset="0"/>
              <a:buChar char="•"/>
            </a:pPr>
            <a:r>
              <a:rPr lang="en-GB" sz="2800" dirty="0"/>
              <a:t>The combination of these factors is one of the causes of the disorder's development and maintenance.</a:t>
            </a:r>
            <a:endParaRPr lang="en-GB" sz="2800" b="1" dirty="0"/>
          </a:p>
          <a:p>
            <a:pPr algn="just"/>
            <a:r>
              <a:rPr lang="en-GB" sz="2800" b="1" dirty="0"/>
              <a:t>Pharmacological Treatment</a:t>
            </a:r>
            <a:endParaRPr lang="en-GB" sz="2800" dirty="0"/>
          </a:p>
          <a:p>
            <a:pPr marL="285750" lvl="0" indent="-285750" algn="just">
              <a:buFont typeface="Arial" panose="020B0604020202020204" pitchFamily="34" charset="0"/>
              <a:buChar char="•"/>
            </a:pPr>
            <a:r>
              <a:rPr lang="en-GB" sz="2800" dirty="0"/>
              <a:t>Selective Serotonin Reuptake Inhibitors (SSRIs) are antidepressants that are generally prescribed.</a:t>
            </a:r>
          </a:p>
          <a:p>
            <a:pPr marL="285750" lvl="0" indent="-285750" algn="just">
              <a:buFont typeface="Arial" panose="020B0604020202020204" pitchFamily="34" charset="0"/>
              <a:buChar char="•"/>
            </a:pPr>
            <a:r>
              <a:rPr lang="en-GB" sz="2800" dirty="0"/>
              <a:t>Anxiety drugs can be used to curb intense panic attacks (Chawla </a:t>
            </a:r>
            <a:r>
              <a:rPr lang="en-GB" sz="2800" i="1" dirty="0"/>
              <a:t>et al.</a:t>
            </a:r>
            <a:r>
              <a:rPr lang="en-GB" sz="2800" dirty="0"/>
              <a:t>, 2022).</a:t>
            </a:r>
          </a:p>
          <a:p>
            <a:pPr marL="285750" lvl="0" indent="-285750" algn="just">
              <a:buFont typeface="Arial" panose="020B0604020202020204" pitchFamily="34" charset="0"/>
              <a:buChar char="•"/>
            </a:pPr>
            <a:r>
              <a:rPr lang="en-GB" sz="2800" dirty="0"/>
              <a:t>Mood stabilisation and fear reduction can be achieved with medication.</a:t>
            </a:r>
          </a:p>
          <a:p>
            <a:pPr marL="285750" lvl="0" indent="-285750" algn="just">
              <a:buFont typeface="Arial" panose="020B0604020202020204" pitchFamily="34" charset="0"/>
              <a:buChar char="•"/>
            </a:pPr>
            <a:r>
              <a:rPr lang="en-GB" sz="2800" dirty="0"/>
              <a:t>Mental health professionals normally monitor the treatment plans.</a:t>
            </a:r>
          </a:p>
          <a:p>
            <a:pPr marL="285750" lvl="0" indent="-285750" algn="just">
              <a:buFont typeface="Arial" panose="020B0604020202020204" pitchFamily="34" charset="0"/>
              <a:buChar char="•"/>
            </a:pPr>
            <a:r>
              <a:rPr lang="en-GB" sz="2800" dirty="0"/>
              <a:t>Non-Pharmacological Interventions</a:t>
            </a:r>
          </a:p>
          <a:p>
            <a:pPr algn="just"/>
            <a:r>
              <a:rPr lang="en-GB" sz="2800" b="1" dirty="0"/>
              <a:t>Psychological therapy</a:t>
            </a:r>
            <a:endParaRPr lang="en-GB" sz="2800" dirty="0"/>
          </a:p>
          <a:p>
            <a:pPr marL="285750" lvl="0" indent="-285750" algn="just">
              <a:buFont typeface="Arial" panose="020B0604020202020204" pitchFamily="34" charset="0"/>
              <a:buChar char="•"/>
            </a:pPr>
            <a:r>
              <a:rPr lang="en-GB" sz="2800" dirty="0"/>
              <a:t>Cognitive Behavioural Therapy (CBT) assists one in questioning irrational fears and, step by step, confronting avoided situations.</a:t>
            </a:r>
          </a:p>
          <a:p>
            <a:pPr marL="285750" lvl="0" indent="-285750" algn="just">
              <a:buFont typeface="Arial" panose="020B0604020202020204" pitchFamily="34" charset="0"/>
              <a:buChar char="•"/>
            </a:pPr>
            <a:r>
              <a:rPr lang="en-GB" sz="2800" dirty="0"/>
              <a:t>Exposure therapy promotes progressive exposure to the dreaded environment (Wechsler, </a:t>
            </a:r>
            <a:r>
              <a:rPr lang="en-GB" sz="2800" dirty="0" err="1"/>
              <a:t>Kümpers</a:t>
            </a:r>
            <a:r>
              <a:rPr lang="en-GB" sz="2800" dirty="0"/>
              <a:t> and </a:t>
            </a:r>
            <a:r>
              <a:rPr lang="en-GB" sz="2800" dirty="0" err="1"/>
              <a:t>Mühlberger</a:t>
            </a:r>
            <a:r>
              <a:rPr lang="en-GB" sz="2800" dirty="0"/>
              <a:t>, 2019).</a:t>
            </a:r>
          </a:p>
          <a:p>
            <a:pPr marL="285750" lvl="0" indent="-285750" algn="just">
              <a:buFont typeface="Arial" panose="020B0604020202020204" pitchFamily="34" charset="0"/>
              <a:buChar char="•"/>
            </a:pPr>
            <a:r>
              <a:rPr lang="en-GB" sz="2800" dirty="0"/>
              <a:t>The anxiety can be reduced by relaxation methods, breathing exercises, and mindfulness.</a:t>
            </a:r>
          </a:p>
          <a:p>
            <a:pPr algn="just"/>
            <a:r>
              <a:rPr lang="en-GB" sz="2800" b="1" dirty="0"/>
              <a:t>Support Services</a:t>
            </a:r>
            <a:endParaRPr lang="en-GB" sz="2800" dirty="0"/>
          </a:p>
          <a:p>
            <a:pPr marL="285750" lvl="0" indent="-285750" algn="just">
              <a:buFont typeface="Arial" panose="020B0604020202020204" pitchFamily="34" charset="0"/>
              <a:buChar char="•"/>
            </a:pPr>
            <a:r>
              <a:rPr lang="en-GB" sz="2800" dirty="0"/>
              <a:t>Counselling and therapy for mental health (</a:t>
            </a:r>
            <a:r>
              <a:rPr lang="en-GB" sz="2800" dirty="0" err="1"/>
              <a:t>Knapstad</a:t>
            </a:r>
            <a:r>
              <a:rPr lang="en-GB" sz="2800" dirty="0"/>
              <a:t> and Smith, 2021).</a:t>
            </a:r>
          </a:p>
          <a:p>
            <a:pPr marL="285750" lvl="0" indent="-285750" algn="just">
              <a:buFont typeface="Arial" panose="020B0604020202020204" pitchFamily="34" charset="0"/>
              <a:buChar char="•"/>
            </a:pPr>
            <a:r>
              <a:rPr lang="en-GB" sz="2800" dirty="0"/>
              <a:t>Anxiety disorder support groups in the community.</a:t>
            </a:r>
          </a:p>
          <a:p>
            <a:pPr marL="285750" lvl="0" indent="-285750" algn="just">
              <a:buFont typeface="Arial" panose="020B0604020202020204" pitchFamily="34" charset="0"/>
              <a:buChar char="•"/>
            </a:pPr>
            <a:r>
              <a:rPr lang="en-GB" sz="2800" dirty="0"/>
              <a:t>Families Education to enhance knowledge and assistance.</a:t>
            </a:r>
          </a:p>
          <a:p>
            <a:pPr marL="285750" lvl="0" indent="-285750" algn="just">
              <a:buFont typeface="Arial" panose="020B0604020202020204" pitchFamily="34" charset="0"/>
              <a:buChar char="•"/>
            </a:pPr>
            <a:r>
              <a:rPr lang="en-GB" sz="2800" dirty="0"/>
              <a:t>Healthcare service access to mental health workers.</a:t>
            </a:r>
          </a:p>
        </p:txBody>
      </p:sp>
      <p:sp>
        <p:nvSpPr>
          <p:cNvPr id="8" name="Text Placeholder 7">
            <a:extLst>
              <a:ext uri="{FF2B5EF4-FFF2-40B4-BE49-F238E27FC236}">
                <a16:creationId xmlns:a16="http://schemas.microsoft.com/office/drawing/2014/main" id="{227419B5-5E4B-4DC2-AADC-47AADFB08618}"/>
              </a:ext>
            </a:extLst>
          </p:cNvPr>
          <p:cNvSpPr>
            <a:spLocks noGrp="1"/>
          </p:cNvSpPr>
          <p:nvPr>
            <p:ph type="body" sz="quarter" idx="24"/>
          </p:nvPr>
        </p:nvSpPr>
        <p:spPr>
          <a:xfrm>
            <a:off x="22440906" y="4674099"/>
            <a:ext cx="10058400" cy="754045"/>
          </a:xfrm>
        </p:spPr>
        <p:txBody>
          <a:bodyPr/>
          <a:lstStyle/>
          <a:p>
            <a:r>
              <a:rPr lang="en-IN" dirty="0">
                <a:latin typeface="Times New Roman" panose="02020603050405020304" pitchFamily="18" charset="0"/>
                <a:cs typeface="Times New Roman" panose="02020603050405020304" pitchFamily="18" charset="0"/>
              </a:rPr>
              <a:t>Current services and treatments </a:t>
            </a:r>
          </a:p>
        </p:txBody>
      </p:sp>
      <p:sp>
        <p:nvSpPr>
          <p:cNvPr id="9" name="Text Placeholder 8">
            <a:extLst>
              <a:ext uri="{FF2B5EF4-FFF2-40B4-BE49-F238E27FC236}">
                <a16:creationId xmlns:a16="http://schemas.microsoft.com/office/drawing/2014/main" id="{93B88F1F-6820-4FF5-84BB-A24E965524ED}"/>
              </a:ext>
            </a:extLst>
          </p:cNvPr>
          <p:cNvSpPr>
            <a:spLocks noGrp="1"/>
          </p:cNvSpPr>
          <p:nvPr>
            <p:ph type="body" sz="quarter" idx="25"/>
          </p:nvPr>
        </p:nvSpPr>
        <p:spPr>
          <a:xfrm>
            <a:off x="33422043" y="4674099"/>
            <a:ext cx="10047018" cy="754045"/>
          </a:xfrm>
        </p:spPr>
        <p:txBody>
          <a:bodyPr/>
          <a:lstStyle/>
          <a:p>
            <a:r>
              <a:rPr lang="en-IN" dirty="0">
                <a:latin typeface="Times New Roman" panose="02020603050405020304" pitchFamily="18" charset="0"/>
                <a:cs typeface="Times New Roman" panose="02020603050405020304" pitchFamily="18" charset="0"/>
              </a:rPr>
              <a:t>Recommendations</a:t>
            </a:r>
          </a:p>
        </p:txBody>
      </p:sp>
      <p:sp>
        <p:nvSpPr>
          <p:cNvPr id="10" name="Text Placeholder 9">
            <a:extLst>
              <a:ext uri="{FF2B5EF4-FFF2-40B4-BE49-F238E27FC236}">
                <a16:creationId xmlns:a16="http://schemas.microsoft.com/office/drawing/2014/main" id="{260B824C-0C27-4482-8B27-6309DFDEB86E}"/>
              </a:ext>
            </a:extLst>
          </p:cNvPr>
          <p:cNvSpPr>
            <a:spLocks noGrp="1"/>
          </p:cNvSpPr>
          <p:nvPr>
            <p:ph type="body" sz="quarter" idx="26"/>
          </p:nvPr>
        </p:nvSpPr>
        <p:spPr>
          <a:xfrm>
            <a:off x="33422043" y="5503831"/>
            <a:ext cx="10047018" cy="8907032"/>
          </a:xfrm>
        </p:spPr>
        <p:txBody>
          <a:bodyPr/>
          <a:lstStyle/>
          <a:p>
            <a:pPr algn="just"/>
            <a:r>
              <a:rPr lang="en-GB" sz="2800" b="1" dirty="0"/>
              <a:t>Recommendations</a:t>
            </a:r>
            <a:endParaRPr lang="en-GB" sz="2800" dirty="0"/>
          </a:p>
          <a:p>
            <a:pPr marL="285750" lvl="0" indent="-285750" algn="just">
              <a:buFont typeface="Arial" panose="020B0604020202020204" pitchFamily="34" charset="0"/>
              <a:buChar char="•"/>
            </a:pPr>
            <a:r>
              <a:rPr lang="en-GB" sz="2800" dirty="0"/>
              <a:t>Raise awareness among people on anxiety disorders and agoraphobia.</a:t>
            </a:r>
          </a:p>
          <a:p>
            <a:pPr marL="285750" lvl="0" indent="-285750" algn="just">
              <a:buFont typeface="Arial" panose="020B0604020202020204" pitchFamily="34" charset="0"/>
              <a:buChar char="•"/>
            </a:pPr>
            <a:r>
              <a:rPr lang="en-GB" sz="2800" dirty="0"/>
              <a:t>Promote the prompt recognition and intervention to avoid serious avoidance behaviour.</a:t>
            </a:r>
          </a:p>
          <a:p>
            <a:pPr marL="285750" lvl="0" indent="-285750" algn="just">
              <a:buFont typeface="Arial" panose="020B0604020202020204" pitchFamily="34" charset="0"/>
              <a:buChar char="•"/>
            </a:pPr>
            <a:r>
              <a:rPr lang="en-GB" sz="2800" dirty="0"/>
              <a:t>Foster mental health services and professional counselling (Bouchard </a:t>
            </a:r>
            <a:r>
              <a:rPr lang="en-GB" sz="2800" i="1" dirty="0"/>
              <a:t>et al.</a:t>
            </a:r>
            <a:r>
              <a:rPr lang="en-GB" sz="2800" dirty="0"/>
              <a:t>, 2020).</a:t>
            </a:r>
          </a:p>
          <a:p>
            <a:pPr marL="285750" lvl="0" indent="-285750" algn="just">
              <a:buFont typeface="Arial" panose="020B0604020202020204" pitchFamily="34" charset="0"/>
              <a:buChar char="•"/>
            </a:pPr>
            <a:r>
              <a:rPr lang="en-GB" sz="2800" dirty="0"/>
              <a:t>Give training on stress management skills and coping.</a:t>
            </a:r>
          </a:p>
          <a:p>
            <a:pPr marL="285750" indent="-285750" algn="just">
              <a:buFont typeface="Arial" panose="020B0604020202020204" pitchFamily="34" charset="0"/>
              <a:buChar char="•"/>
            </a:pPr>
            <a:r>
              <a:rPr lang="en-GB" sz="2800" dirty="0"/>
              <a:t>Enhance the social support of people with the disorder.</a:t>
            </a:r>
          </a:p>
          <a:p>
            <a:pPr marL="285750" indent="-285750" algn="just">
              <a:buFont typeface="Arial" panose="020B0604020202020204" pitchFamily="34" charset="0"/>
              <a:buChar char="•"/>
            </a:pPr>
            <a:r>
              <a:rPr lang="en-US" sz="2800" dirty="0"/>
              <a:t>Treatment should be tailored to individual needs, combining pharmacological and psychological approaches where necessary, with continuous monitoring by mental health professionals.</a:t>
            </a:r>
          </a:p>
          <a:p>
            <a:pPr marL="285750" indent="-285750" algn="just">
              <a:buFont typeface="Arial" panose="020B0604020202020204" pitchFamily="34" charset="0"/>
              <a:buChar char="•"/>
            </a:pPr>
            <a:r>
              <a:rPr lang="en-US" sz="2800" dirty="0"/>
              <a:t>Encouraging mindfulness, relaxation techniques, and healthy lifestyle habits can help manage anxiety symptoms and prevent relapse.</a:t>
            </a:r>
          </a:p>
          <a:p>
            <a:pPr marL="285750" indent="-285750" algn="just">
              <a:buFont typeface="Arial" panose="020B0604020202020204" pitchFamily="34" charset="0"/>
              <a:buChar char="•"/>
            </a:pPr>
            <a:r>
              <a:rPr lang="en-US" sz="2800" dirty="0"/>
              <a:t>Establishing support groups and peer networks can help individuals share experiences, reduce isolation, and improve coping mechanisms.</a:t>
            </a:r>
            <a:endParaRPr lang="en-IN" sz="2800" dirty="0"/>
          </a:p>
        </p:txBody>
      </p:sp>
      <p:sp>
        <p:nvSpPr>
          <p:cNvPr id="11" name="Text Placeholder 10">
            <a:extLst>
              <a:ext uri="{FF2B5EF4-FFF2-40B4-BE49-F238E27FC236}">
                <a16:creationId xmlns:a16="http://schemas.microsoft.com/office/drawing/2014/main" id="{BD858905-9E00-4C8F-B070-340D9360F2CB}"/>
              </a:ext>
            </a:extLst>
          </p:cNvPr>
          <p:cNvSpPr>
            <a:spLocks noGrp="1"/>
          </p:cNvSpPr>
          <p:nvPr>
            <p:ph type="body" sz="quarter" idx="27"/>
          </p:nvPr>
        </p:nvSpPr>
        <p:spPr>
          <a:xfrm>
            <a:off x="33422043" y="14855126"/>
            <a:ext cx="10047018" cy="754045"/>
          </a:xfrm>
        </p:spPr>
        <p:txBody>
          <a:bodyPr/>
          <a:lstStyle/>
          <a:p>
            <a:r>
              <a:rPr lang="en-IN" dirty="0">
                <a:latin typeface="Times New Roman" panose="02020603050405020304" pitchFamily="18" charset="0"/>
                <a:cs typeface="Times New Roman" panose="02020603050405020304" pitchFamily="18" charset="0"/>
              </a:rPr>
              <a:t>Conclusions </a:t>
            </a:r>
          </a:p>
        </p:txBody>
      </p:sp>
      <p:sp>
        <p:nvSpPr>
          <p:cNvPr id="12" name="Text Placeholder 11">
            <a:extLst>
              <a:ext uri="{FF2B5EF4-FFF2-40B4-BE49-F238E27FC236}">
                <a16:creationId xmlns:a16="http://schemas.microsoft.com/office/drawing/2014/main" id="{36931DFC-1E30-4AA2-9456-27E300682F0C}"/>
              </a:ext>
            </a:extLst>
          </p:cNvPr>
          <p:cNvSpPr>
            <a:spLocks noGrp="1"/>
          </p:cNvSpPr>
          <p:nvPr>
            <p:ph type="body" sz="quarter" idx="28"/>
          </p:nvPr>
        </p:nvSpPr>
        <p:spPr>
          <a:xfrm>
            <a:off x="33422043" y="15639187"/>
            <a:ext cx="10052050" cy="9165564"/>
          </a:xfrm>
        </p:spPr>
        <p:txBody>
          <a:bodyPr/>
          <a:lstStyle/>
          <a:p>
            <a:pPr algn="just"/>
            <a:r>
              <a:rPr lang="en-GB" sz="2800" b="1" dirty="0"/>
              <a:t>Conclusion</a:t>
            </a:r>
            <a:endParaRPr lang="en-GB" sz="2800" dirty="0"/>
          </a:p>
          <a:p>
            <a:pPr marL="285750" lvl="0" indent="-285750" algn="just">
              <a:buFont typeface="Arial" panose="020B0604020202020204" pitchFamily="34" charset="0"/>
              <a:buChar char="•"/>
            </a:pPr>
            <a:r>
              <a:rPr lang="en-GB" sz="2800" dirty="0"/>
              <a:t>Agoraphobia is another important anxiety disorder, which is manifested by fear of open or social spaces.</a:t>
            </a:r>
          </a:p>
          <a:p>
            <a:pPr marL="285750" lvl="0" indent="-285750" algn="just">
              <a:buFont typeface="Arial" panose="020B0604020202020204" pitchFamily="34" charset="0"/>
              <a:buChar char="•"/>
            </a:pPr>
            <a:r>
              <a:rPr lang="en-GB" sz="2800" dirty="0"/>
              <a:t>Such diagnostic frameworks as the Diagnostic and Statistical Manual of Mental Disorders (DSM-5-TR) and the International Classification of Diseases (ICD-11) offer straightforward diagnostic criteria.</a:t>
            </a:r>
          </a:p>
          <a:p>
            <a:pPr marL="285750" lvl="0" indent="-285750" algn="just">
              <a:buFont typeface="Arial" panose="020B0604020202020204" pitchFamily="34" charset="0"/>
              <a:buChar char="•"/>
            </a:pPr>
            <a:r>
              <a:rPr lang="en-GB" sz="2800" dirty="0"/>
              <a:t>The disease is formed as a result of the interaction of biological, psychological, and environmental factors.</a:t>
            </a:r>
          </a:p>
          <a:p>
            <a:pPr marL="285750" lvl="0" indent="-285750" algn="just">
              <a:buFont typeface="Arial" panose="020B0604020202020204" pitchFamily="34" charset="0"/>
              <a:buChar char="•"/>
            </a:pPr>
            <a:r>
              <a:rPr lang="en-GB" sz="2800" dirty="0"/>
              <a:t>Therapy, medication, and support services can be effective in terms of early treatment.</a:t>
            </a:r>
          </a:p>
          <a:p>
            <a:pPr marL="285750" indent="-285750" algn="just">
              <a:buFont typeface="Arial" panose="020B0604020202020204" pitchFamily="34" charset="0"/>
              <a:buChar char="•"/>
            </a:pPr>
            <a:r>
              <a:rPr lang="en-GB" sz="2800" dirty="0"/>
              <a:t>Agoraphobic persons can become independent and enhance their living standards through proper intervention.</a:t>
            </a:r>
          </a:p>
          <a:p>
            <a:pPr marL="285750" indent="-285750" algn="just">
              <a:buFont typeface="Arial" panose="020B0604020202020204" pitchFamily="34" charset="0"/>
              <a:buChar char="•"/>
            </a:pPr>
            <a:r>
              <a:rPr lang="en-US" sz="2800" dirty="0"/>
              <a:t>Addressing agoraphobia not only improves individual well-being but also contributes to broader societal productivity and mental health outcomes. </a:t>
            </a:r>
          </a:p>
          <a:p>
            <a:pPr marL="285750" indent="-285750" algn="just">
              <a:buFont typeface="Arial" panose="020B0604020202020204" pitchFamily="34" charset="0"/>
              <a:buChar char="•"/>
            </a:pPr>
            <a:r>
              <a:rPr lang="en-US" sz="2800" dirty="0"/>
              <a:t>Therefore, a coordinated effort involving healthcare providers, policymakers, families, and communities is essential to ensure effective prevention, treatment, and long-term recovery.</a:t>
            </a:r>
            <a:endParaRPr lang="en-IN" dirty="0"/>
          </a:p>
        </p:txBody>
      </p:sp>
      <p:sp>
        <p:nvSpPr>
          <p:cNvPr id="13" name="Text Placeholder 12">
            <a:extLst>
              <a:ext uri="{FF2B5EF4-FFF2-40B4-BE49-F238E27FC236}">
                <a16:creationId xmlns:a16="http://schemas.microsoft.com/office/drawing/2014/main" id="{C0A725A0-7B2E-4FAD-B7AD-4803EFFC9287}"/>
              </a:ext>
            </a:extLst>
          </p:cNvPr>
          <p:cNvSpPr>
            <a:spLocks noGrp="1"/>
          </p:cNvSpPr>
          <p:nvPr>
            <p:ph type="body" sz="quarter" idx="29"/>
          </p:nvPr>
        </p:nvSpPr>
        <p:spPr>
          <a:xfrm>
            <a:off x="33422043" y="24804751"/>
            <a:ext cx="10047018" cy="754045"/>
          </a:xfrm>
        </p:spPr>
        <p:txBody>
          <a:bodyPr/>
          <a:lstStyle/>
          <a:p>
            <a:r>
              <a:rPr lang="en-IN" dirty="0">
                <a:latin typeface="Times New Roman" panose="02020603050405020304" pitchFamily="18" charset="0"/>
                <a:cs typeface="Times New Roman" panose="02020603050405020304" pitchFamily="18" charset="0"/>
              </a:rPr>
              <a:t>References </a:t>
            </a:r>
          </a:p>
        </p:txBody>
      </p:sp>
      <p:sp>
        <p:nvSpPr>
          <p:cNvPr id="14" name="Text Placeholder 13">
            <a:extLst>
              <a:ext uri="{FF2B5EF4-FFF2-40B4-BE49-F238E27FC236}">
                <a16:creationId xmlns:a16="http://schemas.microsoft.com/office/drawing/2014/main" id="{F3322413-81D2-4F1F-ACA8-66713FECE8CC}"/>
              </a:ext>
            </a:extLst>
          </p:cNvPr>
          <p:cNvSpPr>
            <a:spLocks noGrp="1"/>
          </p:cNvSpPr>
          <p:nvPr>
            <p:ph type="body" sz="quarter" idx="30"/>
          </p:nvPr>
        </p:nvSpPr>
        <p:spPr>
          <a:xfrm>
            <a:off x="33422043" y="25558796"/>
            <a:ext cx="10052050" cy="5918521"/>
          </a:xfrm>
        </p:spPr>
        <p:txBody>
          <a:bodyPr/>
          <a:lstStyle/>
          <a:p>
            <a:pPr algn="just"/>
            <a:r>
              <a:rPr lang="en-GB" sz="900" dirty="0" err="1"/>
              <a:t>Balaram</a:t>
            </a:r>
            <a:r>
              <a:rPr lang="en-GB" sz="900" dirty="0"/>
              <a:t>, K. and Marwaha, R. (2023) </a:t>
            </a:r>
            <a:r>
              <a:rPr lang="en-GB" sz="900" i="1" dirty="0"/>
              <a:t>Agoraphobia</a:t>
            </a:r>
            <a:r>
              <a:rPr lang="en-GB" sz="900" dirty="0"/>
              <a:t>, </a:t>
            </a:r>
            <a:r>
              <a:rPr lang="en-GB" sz="900" i="1" dirty="0"/>
              <a:t>National Library of Medicine</a:t>
            </a:r>
            <a:r>
              <a:rPr lang="en-GB" sz="900" dirty="0"/>
              <a:t>. Treasure Island (FL): </a:t>
            </a:r>
            <a:r>
              <a:rPr lang="en-GB" sz="900" dirty="0" err="1"/>
              <a:t>StatPearls</a:t>
            </a:r>
            <a:r>
              <a:rPr lang="en-GB" sz="900" dirty="0"/>
              <a:t> Publishing. Available at: https://www.ncbi.nlm.nih.gov/books/NBK554387/.</a:t>
            </a:r>
          </a:p>
          <a:p>
            <a:pPr algn="just"/>
            <a:r>
              <a:rPr lang="en-GB" sz="900" dirty="0" err="1"/>
              <a:t>Barzegar</a:t>
            </a:r>
            <a:r>
              <a:rPr lang="en-GB" sz="900" dirty="0"/>
              <a:t>, H., </a:t>
            </a:r>
            <a:r>
              <a:rPr lang="en-GB" sz="900" dirty="0" err="1"/>
              <a:t>Farahbakhsh</a:t>
            </a:r>
            <a:r>
              <a:rPr lang="en-GB" sz="900" dirty="0"/>
              <a:t>, M., Azizi, H., </a:t>
            </a:r>
            <a:r>
              <a:rPr lang="en-GB" sz="900" dirty="0" err="1"/>
              <a:t>Aliashrafi</a:t>
            </a:r>
            <a:r>
              <a:rPr lang="en-GB" sz="900" dirty="0"/>
              <a:t>, S., </a:t>
            </a:r>
            <a:r>
              <a:rPr lang="en-GB" sz="900" dirty="0" err="1"/>
              <a:t>Dadashzadeh</a:t>
            </a:r>
            <a:r>
              <a:rPr lang="en-GB" sz="900" dirty="0"/>
              <a:t>, H. and </a:t>
            </a:r>
            <a:r>
              <a:rPr lang="en-GB" sz="900" dirty="0" err="1"/>
              <a:t>Fakhari</a:t>
            </a:r>
            <a:r>
              <a:rPr lang="en-GB" sz="900" dirty="0"/>
              <a:t>, A. (2021) ‘A descriptive study of agoraphobic situations and correlates on panic disorder’, </a:t>
            </a:r>
            <a:r>
              <a:rPr lang="en-GB" sz="900" i="1" dirty="0"/>
              <a:t>Middle East Current Psychiatry</a:t>
            </a:r>
            <a:r>
              <a:rPr lang="en-GB" sz="900" dirty="0"/>
              <a:t>, 28(1). Available at: https://doi.org/10.1186/s43045-021-00110-y.</a:t>
            </a:r>
          </a:p>
          <a:p>
            <a:pPr algn="just"/>
            <a:r>
              <a:rPr lang="en-GB" sz="900" dirty="0"/>
              <a:t>Bouchard, S., Allard, M., Robillard, G., Dumoulin, S., </a:t>
            </a:r>
            <a:r>
              <a:rPr lang="en-GB" sz="900" dirty="0" err="1"/>
              <a:t>Guitard</a:t>
            </a:r>
            <a:r>
              <a:rPr lang="en-GB" sz="900" dirty="0"/>
              <a:t>, T., Loranger, C., Green-Demers, I., Marchand, A., Renaud, P., Cournoyer, L.-G. and </a:t>
            </a:r>
            <a:r>
              <a:rPr lang="en-GB" sz="900" dirty="0" err="1"/>
              <a:t>Corno</a:t>
            </a:r>
            <a:r>
              <a:rPr lang="en-GB" sz="900" dirty="0"/>
              <a:t>, G. (2020) ‘Videoconferencing Psychotherapy for Panic Disorder and Agoraphobia: Outcome and Treatment Processes From a Non-randomized Non-inferiority Trial’, </a:t>
            </a:r>
            <a:r>
              <a:rPr lang="en-GB" sz="900" i="1" dirty="0"/>
              <a:t>Frontiers in Psychology</a:t>
            </a:r>
            <a:r>
              <a:rPr lang="en-GB" sz="900" dirty="0"/>
              <a:t>, 11(11). Available at: https://doi.org/10.3389/fpsyg.2020.02164.</a:t>
            </a:r>
          </a:p>
          <a:p>
            <a:pPr algn="just"/>
            <a:r>
              <a:rPr lang="en-GB" sz="900" dirty="0"/>
              <a:t>Chawla, N., </a:t>
            </a:r>
            <a:r>
              <a:rPr lang="en-GB" sz="900" dirty="0" err="1"/>
              <a:t>Anothaisintawee</a:t>
            </a:r>
            <a:r>
              <a:rPr lang="en-GB" sz="900" dirty="0"/>
              <a:t>, T., </a:t>
            </a:r>
            <a:r>
              <a:rPr lang="en-GB" sz="900" dirty="0" err="1"/>
              <a:t>Charoenrungrueangchai</a:t>
            </a:r>
            <a:r>
              <a:rPr lang="en-GB" sz="900" dirty="0"/>
              <a:t>, K., </a:t>
            </a:r>
            <a:r>
              <a:rPr lang="en-GB" sz="900" dirty="0" err="1"/>
              <a:t>Thaipisuttikul</a:t>
            </a:r>
            <a:r>
              <a:rPr lang="en-GB" sz="900" dirty="0"/>
              <a:t>, P., McKay, G.J., Attia, J. and </a:t>
            </a:r>
            <a:r>
              <a:rPr lang="en-GB" sz="900" dirty="0" err="1"/>
              <a:t>Thakkinstian</a:t>
            </a:r>
            <a:r>
              <a:rPr lang="en-GB" sz="900" dirty="0"/>
              <a:t>, A. (2022) ‘Drug treatment for panic disorder with or without agoraphobia: systematic review and network meta-analysis of randomised controlled trials’, </a:t>
            </a:r>
            <a:r>
              <a:rPr lang="en-GB" sz="900" i="1" dirty="0"/>
              <a:t>BMJ</a:t>
            </a:r>
            <a:r>
              <a:rPr lang="en-GB" sz="900" dirty="0"/>
              <a:t>, 376(1), p. e066084. Available at: https://doi.org/10.1136/bmj-2021-066084.</a:t>
            </a:r>
          </a:p>
          <a:p>
            <a:pPr algn="just"/>
            <a:r>
              <a:rPr lang="en-GB" sz="900" dirty="0" err="1"/>
              <a:t>Domschke</a:t>
            </a:r>
            <a:r>
              <a:rPr lang="en-GB" sz="900" dirty="0"/>
              <a:t>, K. and </a:t>
            </a:r>
            <a:r>
              <a:rPr lang="en-GB" sz="900" dirty="0" err="1"/>
              <a:t>Zwanzger</a:t>
            </a:r>
            <a:r>
              <a:rPr lang="en-GB" sz="900" dirty="0"/>
              <a:t>, P. (2025) ‘Taxonomy of anxiety disorders—a comparison of ICD‑10 and ICD‑11’, </a:t>
            </a:r>
            <a:r>
              <a:rPr lang="en-GB" sz="900" i="1" dirty="0"/>
              <a:t>Der </a:t>
            </a:r>
            <a:r>
              <a:rPr lang="en-GB" sz="900" i="1" dirty="0" err="1"/>
              <a:t>Nervenarzt</a:t>
            </a:r>
            <a:r>
              <a:rPr lang="en-GB" sz="900" dirty="0"/>
              <a:t> [Preprint]. Available at: https://doi.org/10.1007/s00115-025-01842-6.</a:t>
            </a:r>
          </a:p>
          <a:p>
            <a:pPr algn="just"/>
            <a:r>
              <a:rPr lang="en-GB" sz="900" dirty="0" err="1"/>
              <a:t>Fengbo</a:t>
            </a:r>
            <a:r>
              <a:rPr lang="en-GB" sz="900" dirty="0"/>
              <a:t>, L., Ning, L. and Yue, X. (2024) ‘Impacts of family functioning on social avoidance and distress among people with disabilities: a moderated mediating model’, </a:t>
            </a:r>
            <a:r>
              <a:rPr lang="en-GB" sz="900" i="1" dirty="0"/>
              <a:t>Current Psychology</a:t>
            </a:r>
            <a:r>
              <a:rPr lang="en-GB" sz="900" dirty="0"/>
              <a:t> [Preprint]. Available at: https://doi.org/10.1007/s12144-024-05937-2.</a:t>
            </a:r>
          </a:p>
          <a:p>
            <a:pPr algn="just"/>
            <a:r>
              <a:rPr lang="en-GB" sz="900" dirty="0"/>
              <a:t>Freeman, D., </a:t>
            </a:r>
            <a:r>
              <a:rPr lang="en-GB" sz="900" dirty="0" err="1"/>
              <a:t>Lambe</a:t>
            </a:r>
            <a:r>
              <a:rPr lang="en-GB" sz="900" dirty="0"/>
              <a:t>, S., Kabir, T., Petit, A., </a:t>
            </a:r>
            <a:r>
              <a:rPr lang="en-GB" sz="900" dirty="0" err="1"/>
              <a:t>Rosebrock</a:t>
            </a:r>
            <a:r>
              <a:rPr lang="en-GB" sz="900" dirty="0"/>
              <a:t>, L., Yu, L.-M., Dudley, R., Chapman, K., Morrison, A., </a:t>
            </a:r>
            <a:r>
              <a:rPr lang="en-GB" sz="900" dirty="0" err="1"/>
              <a:t>O’Regan</a:t>
            </a:r>
            <a:r>
              <a:rPr lang="en-GB" sz="900" dirty="0"/>
              <a:t>, E., </a:t>
            </a:r>
            <a:r>
              <a:rPr lang="en-GB" sz="900" dirty="0" err="1"/>
              <a:t>Aynsworth</a:t>
            </a:r>
            <a:r>
              <a:rPr lang="en-GB" sz="900" dirty="0"/>
              <a:t>, C., Jones, J., Murphy, E., </a:t>
            </a:r>
            <a:r>
              <a:rPr lang="en-GB" sz="900" dirty="0" err="1"/>
              <a:t>Powling</a:t>
            </a:r>
            <a:r>
              <a:rPr lang="en-GB" sz="900" dirty="0"/>
              <a:t>, R., Galal, U., </a:t>
            </a:r>
            <a:r>
              <a:rPr lang="en-GB" sz="900" dirty="0" err="1"/>
              <a:t>Grabey</a:t>
            </a:r>
            <a:r>
              <a:rPr lang="en-GB" sz="900" dirty="0"/>
              <a:t>, J., </a:t>
            </a:r>
            <a:r>
              <a:rPr lang="en-GB" sz="900" dirty="0" err="1"/>
              <a:t>Rovira</a:t>
            </a:r>
            <a:r>
              <a:rPr lang="en-GB" sz="900" dirty="0"/>
              <a:t>, A., Martin, J., Hollis, C. and Clark, D.M. (2022) ‘Automated virtual reality therapy to treat agoraphobic avoidance and distress in patients with psychosis (</a:t>
            </a:r>
            <a:r>
              <a:rPr lang="en-GB" sz="900" dirty="0" err="1"/>
              <a:t>gameChange</a:t>
            </a:r>
            <a:r>
              <a:rPr lang="en-GB" sz="900" dirty="0"/>
              <a:t>): a multicentre, parallel-group, single-blind, randomised, controlled trial in England with mediation and moderation analyses’, </a:t>
            </a:r>
            <a:r>
              <a:rPr lang="en-GB" sz="900" i="1" dirty="0"/>
              <a:t>The Lancet Psychiatry</a:t>
            </a:r>
            <a:r>
              <a:rPr lang="en-GB" sz="900" dirty="0"/>
              <a:t>, 0(0). Available at: https://doi.org/10.1016/S2215-0366(22)00060-8.</a:t>
            </a:r>
          </a:p>
          <a:p>
            <a:pPr algn="just"/>
            <a:r>
              <a:rPr lang="en-GB" sz="900" dirty="0" err="1"/>
              <a:t>Jablonská</a:t>
            </a:r>
            <a:r>
              <a:rPr lang="en-GB" sz="900" dirty="0"/>
              <a:t>, M., </a:t>
            </a:r>
            <a:r>
              <a:rPr lang="en-GB" sz="900" dirty="0" err="1"/>
              <a:t>Francová</a:t>
            </a:r>
            <a:r>
              <a:rPr lang="en-GB" sz="900" dirty="0"/>
              <a:t>, A., </a:t>
            </a:r>
            <a:r>
              <a:rPr lang="en-GB" sz="900" dirty="0" err="1"/>
              <a:t>Janků</a:t>
            </a:r>
            <a:r>
              <a:rPr lang="en-GB" sz="900" dirty="0"/>
              <a:t>, K., </a:t>
            </a:r>
            <a:r>
              <a:rPr lang="en-GB" sz="900" dirty="0" err="1"/>
              <a:t>Stopková</a:t>
            </a:r>
            <a:r>
              <a:rPr lang="en-GB" sz="900" dirty="0"/>
              <a:t>, P., </a:t>
            </a:r>
            <a:r>
              <a:rPr lang="en-GB" sz="900" dirty="0" err="1"/>
              <a:t>Nosková</a:t>
            </a:r>
            <a:r>
              <a:rPr lang="en-GB" sz="900" dirty="0"/>
              <a:t>, E. and </a:t>
            </a:r>
            <a:r>
              <a:rPr lang="en-GB" sz="900" dirty="0" err="1"/>
              <a:t>Fajnerová</a:t>
            </a:r>
            <a:r>
              <a:rPr lang="en-GB" sz="900" dirty="0"/>
              <a:t>, I. (2023) ‘Virtual City for Exposure Therapy in Phobias: Case Studies of Agoraphobia’, </a:t>
            </a:r>
            <a:r>
              <a:rPr lang="en-GB" sz="900" i="1" dirty="0"/>
              <a:t>European Psychiatry</a:t>
            </a:r>
            <a:r>
              <a:rPr lang="en-GB" sz="900" dirty="0"/>
              <a:t>, 66(S1), pp. S194–S195. Available at: https://doi.org/10.1192/j.eurpsy.2023.460.</a:t>
            </a:r>
          </a:p>
          <a:p>
            <a:pPr algn="just"/>
            <a:r>
              <a:rPr lang="en-GB" sz="900" dirty="0" err="1"/>
              <a:t>Knapstad</a:t>
            </a:r>
            <a:r>
              <a:rPr lang="en-GB" sz="900" dirty="0"/>
              <a:t>, M. and Smith, O.R.F. (2021) ‘Social anxiety and agoraphobia symptoms effectively treated by Prompt Mental Health Care versus TAU at 6‐ and 12‐month follow‐up: Secondary analysis from a randomized controlled trial’, </a:t>
            </a:r>
            <a:r>
              <a:rPr lang="en-GB" sz="900" i="1" dirty="0"/>
              <a:t>Depression and Anxiety</a:t>
            </a:r>
            <a:r>
              <a:rPr lang="en-GB" sz="900" dirty="0"/>
              <a:t>, 38(3). Available at: https://doi.org/10.1002/da.23132.</a:t>
            </a:r>
          </a:p>
          <a:p>
            <a:pPr algn="just"/>
            <a:r>
              <a:rPr lang="en-GB" sz="900" dirty="0" err="1"/>
              <a:t>Matiushenko</a:t>
            </a:r>
            <a:r>
              <a:rPr lang="en-GB" sz="900" dirty="0"/>
              <a:t>, V., </a:t>
            </a:r>
            <a:r>
              <a:rPr lang="en-GB" sz="900" dirty="0" err="1"/>
              <a:t>Kutasevych</a:t>
            </a:r>
            <a:r>
              <a:rPr lang="en-GB" sz="900" dirty="0"/>
              <a:t>, Y. and </a:t>
            </a:r>
            <a:r>
              <a:rPr lang="en-GB" sz="900" dirty="0" err="1"/>
              <a:t>Jafferany</a:t>
            </a:r>
            <a:r>
              <a:rPr lang="en-GB" sz="900" dirty="0"/>
              <a:t>, M. (2020) ‘Neurotransmitter imbalance in serum of psoriatic patients in exacerbation stage with comorbid </a:t>
            </a:r>
            <a:r>
              <a:rPr lang="en-GB" sz="900" dirty="0" err="1"/>
              <a:t>psychoemotional</a:t>
            </a:r>
            <a:r>
              <a:rPr lang="en-GB" sz="900" dirty="0"/>
              <a:t> disorders’, </a:t>
            </a:r>
            <a:r>
              <a:rPr lang="en-GB" sz="900" i="1" dirty="0"/>
              <a:t>Dermatologic Therapy</a:t>
            </a:r>
            <a:r>
              <a:rPr lang="en-GB" sz="900" dirty="0"/>
              <a:t>, 33(3). Available at: https://doi.org/10.1111/dth.13337.</a:t>
            </a:r>
          </a:p>
          <a:p>
            <a:pPr algn="just"/>
            <a:r>
              <a:rPr lang="en-GB" sz="900" dirty="0" err="1"/>
              <a:t>Miralles</a:t>
            </a:r>
            <a:r>
              <a:rPr lang="en-GB" sz="900" dirty="0"/>
              <a:t>, I., </a:t>
            </a:r>
            <a:r>
              <a:rPr lang="en-GB" sz="900" dirty="0" err="1"/>
              <a:t>Granell</a:t>
            </a:r>
            <a:r>
              <a:rPr lang="en-GB" sz="900" dirty="0"/>
              <a:t>, C., García-Palacios, A., Castilla, D., González-Pérez, A., </a:t>
            </a:r>
            <a:r>
              <a:rPr lang="en-GB" sz="900" dirty="0" err="1"/>
              <a:t>Casteleyn</a:t>
            </a:r>
            <a:r>
              <a:rPr lang="en-GB" sz="900" dirty="0"/>
              <a:t>, S. and </a:t>
            </a:r>
            <a:r>
              <a:rPr lang="en-GB" sz="900" dirty="0" err="1"/>
              <a:t>Bretón</a:t>
            </a:r>
            <a:r>
              <a:rPr lang="en-GB" sz="900" dirty="0"/>
              <a:t>-López, J. (2019) ‘Enhancing In Vivo Exposure in the Treatment of Panic Disorder and Agoraphobia Using Location-Based Technologies: A Case Study’, </a:t>
            </a:r>
            <a:r>
              <a:rPr lang="en-GB" sz="900" i="1" dirty="0"/>
              <a:t>Clinical Case Studies</a:t>
            </a:r>
            <a:r>
              <a:rPr lang="en-GB" sz="900" dirty="0"/>
              <a:t>, 19(2), pp. 145–159. Available at: https://doi.org/10.1177/1534650119892900.</a:t>
            </a:r>
          </a:p>
          <a:p>
            <a:pPr algn="just"/>
            <a:r>
              <a:rPr lang="en-GB" sz="900" dirty="0" err="1"/>
              <a:t>Okuro</a:t>
            </a:r>
            <a:r>
              <a:rPr lang="en-GB" sz="900" dirty="0"/>
              <a:t>, R.T., Freire, R.C., Zin, W.A., </a:t>
            </a:r>
            <a:r>
              <a:rPr lang="en-GB" sz="900" dirty="0" err="1"/>
              <a:t>Quagliato</a:t>
            </a:r>
            <a:r>
              <a:rPr lang="en-GB" sz="900" dirty="0"/>
              <a:t>, L.A. and </a:t>
            </a:r>
            <a:r>
              <a:rPr lang="en-GB" sz="900" dirty="0" err="1"/>
              <a:t>Nardi</a:t>
            </a:r>
            <a:r>
              <a:rPr lang="en-GB" sz="900" dirty="0"/>
              <a:t>, A.E. (2020) ‘Panic disorder respiratory subtype: psychopathology and challenge tests – an update’, </a:t>
            </a:r>
            <a:r>
              <a:rPr lang="en-GB" sz="900" i="1" dirty="0"/>
              <a:t>Brazilian Journal of Psychiatry</a:t>
            </a:r>
            <a:r>
              <a:rPr lang="en-GB" sz="900" dirty="0"/>
              <a:t>, 42(4), pp. 420–430. Available at: https://doi.org/10.1590/1516-4446-2019-0717.</a:t>
            </a:r>
          </a:p>
          <a:p>
            <a:pPr algn="just"/>
            <a:r>
              <a:rPr lang="en-GB" sz="900" dirty="0" err="1"/>
              <a:t>Palaneer</a:t>
            </a:r>
            <a:r>
              <a:rPr lang="en-GB" sz="900" dirty="0"/>
              <a:t>, L. and </a:t>
            </a:r>
            <a:r>
              <a:rPr lang="en-GB" sz="900" dirty="0" err="1"/>
              <a:t>Sharmin</a:t>
            </a:r>
            <a:r>
              <a:rPr lang="en-GB" sz="900" dirty="0"/>
              <a:t>, T. (2025) ‘Designing inclusive public spaces: addressing agoraphobia and safety-seeking behaviour through urban design’, </a:t>
            </a:r>
            <a:r>
              <a:rPr lang="en-GB" sz="900" i="1" dirty="0"/>
              <a:t>Cities &amp; Health</a:t>
            </a:r>
            <a:r>
              <a:rPr lang="en-GB" sz="900" dirty="0"/>
              <a:t>, pp. 1–16. Available at: https://doi.org/10.1080/23748834.2025.2553261.</a:t>
            </a:r>
          </a:p>
          <a:p>
            <a:pPr algn="just"/>
            <a:r>
              <a:rPr lang="en-GB" sz="900" dirty="0" err="1"/>
              <a:t>Pizzolla</a:t>
            </a:r>
            <a:r>
              <a:rPr lang="en-GB" sz="900" dirty="0"/>
              <a:t>, E., </a:t>
            </a:r>
            <a:r>
              <a:rPr lang="en-GB" sz="900" dirty="0" err="1"/>
              <a:t>Tecco</a:t>
            </a:r>
            <a:r>
              <a:rPr lang="en-GB" sz="900" dirty="0"/>
              <a:t>, J.M., </a:t>
            </a:r>
            <a:r>
              <a:rPr lang="en-GB" sz="900" dirty="0" err="1"/>
              <a:t>Petzold</a:t>
            </a:r>
            <a:r>
              <a:rPr lang="en-GB" sz="900" dirty="0"/>
              <a:t>, M.B. and Briganti, G. (2026) ‘A Network Analysis of Panic Disorder, Agoraphobia, and Generalized Anxiety Disorder in 463 Patients From a Psychiatric Hospital’, </a:t>
            </a:r>
            <a:r>
              <a:rPr lang="en-GB" sz="900" i="1" dirty="0"/>
              <a:t>Brain and </a:t>
            </a:r>
            <a:r>
              <a:rPr lang="en-GB" sz="900" i="1" dirty="0" err="1"/>
              <a:t>Behavior</a:t>
            </a:r>
            <a:r>
              <a:rPr lang="en-GB" sz="900" dirty="0"/>
              <a:t>, 16(2). Available at: https://doi.org/10.1002/brb3.71241.</a:t>
            </a:r>
          </a:p>
          <a:p>
            <a:pPr algn="just"/>
            <a:r>
              <a:rPr lang="en-GB" sz="900" dirty="0" err="1"/>
              <a:t>Pompoli</a:t>
            </a:r>
            <a:r>
              <a:rPr lang="en-GB" sz="900" dirty="0"/>
              <a:t>, A., Furukawa, T.A., </a:t>
            </a:r>
            <a:r>
              <a:rPr lang="en-GB" sz="900" dirty="0" err="1"/>
              <a:t>Efthimiou</a:t>
            </a:r>
            <a:r>
              <a:rPr lang="en-GB" sz="900" dirty="0"/>
              <a:t>, O., Imai, H., </a:t>
            </a:r>
            <a:r>
              <a:rPr lang="en-GB" sz="900" dirty="0" err="1"/>
              <a:t>Tajika</a:t>
            </a:r>
            <a:r>
              <a:rPr lang="en-GB" sz="900" dirty="0"/>
              <a:t>, A. and </a:t>
            </a:r>
            <a:r>
              <a:rPr lang="en-GB" sz="900" dirty="0" err="1"/>
              <a:t>Salanti</a:t>
            </a:r>
            <a:r>
              <a:rPr lang="en-GB" sz="900" dirty="0"/>
              <a:t>, G. (2018) ‘Dismantling cognitive-behaviour therapy for panic disorder: a systematic review and component network meta-analysis’, </a:t>
            </a:r>
            <a:r>
              <a:rPr lang="en-GB" sz="900" i="1" dirty="0"/>
              <a:t>Psychological Medicine</a:t>
            </a:r>
            <a:r>
              <a:rPr lang="en-GB" sz="900" dirty="0"/>
              <a:t>, 48(12), pp. 1945–1953. Available at: https://doi.org/10.1017/s0033291717003919.</a:t>
            </a:r>
          </a:p>
          <a:p>
            <a:pPr algn="just"/>
            <a:r>
              <a:rPr lang="en-GB" sz="900" dirty="0" err="1"/>
              <a:t>Roomruangwong</a:t>
            </a:r>
            <a:r>
              <a:rPr lang="en-GB" sz="900" dirty="0"/>
              <a:t>, C., </a:t>
            </a:r>
            <a:r>
              <a:rPr lang="en-GB" sz="900" dirty="0" err="1"/>
              <a:t>Simeonova</a:t>
            </a:r>
            <a:r>
              <a:rPr lang="en-GB" sz="900" dirty="0"/>
              <a:t>, D.S., </a:t>
            </a:r>
            <a:r>
              <a:rPr lang="en-GB" sz="900" dirty="0" err="1"/>
              <a:t>Stoyanov</a:t>
            </a:r>
            <a:r>
              <a:rPr lang="en-GB" sz="900" dirty="0"/>
              <a:t>, D.S., Anderson, G., Carvalho, A. and </a:t>
            </a:r>
            <a:r>
              <a:rPr lang="en-GB" sz="900" dirty="0" err="1"/>
              <a:t>Maes</a:t>
            </a:r>
            <a:r>
              <a:rPr lang="en-GB" sz="900" dirty="0"/>
              <a:t>, M. (2018) ‘Common Environmental Factors May Underpin the Comorbidity Between Generalized Anxiety Disorder and Mood Disorders Via Activated </a:t>
            </a:r>
            <a:r>
              <a:rPr lang="en-GB" sz="900" dirty="0" err="1"/>
              <a:t>Nitrooxidative</a:t>
            </a:r>
            <a:r>
              <a:rPr lang="en-GB" sz="900" dirty="0"/>
              <a:t> Pathways’, </a:t>
            </a:r>
            <a:r>
              <a:rPr lang="en-GB" sz="900" i="1" dirty="0"/>
              <a:t>Current Topics in Medicinal Chemistry</a:t>
            </a:r>
            <a:r>
              <a:rPr lang="en-GB" sz="900" dirty="0"/>
              <a:t>, 18(19), pp. 1621–1640. Available at: https://doi.org/10.2174/1568026618666181115101625.</a:t>
            </a:r>
          </a:p>
          <a:p>
            <a:pPr algn="just"/>
            <a:r>
              <a:rPr lang="en-GB" sz="900" dirty="0"/>
              <a:t>Stein, D.J., </a:t>
            </a:r>
            <a:r>
              <a:rPr lang="en-GB" sz="900" dirty="0" err="1"/>
              <a:t>Craske</a:t>
            </a:r>
            <a:r>
              <a:rPr lang="en-GB" sz="900" dirty="0"/>
              <a:t>, M.G., </a:t>
            </a:r>
            <a:r>
              <a:rPr lang="en-GB" sz="900" dirty="0" err="1"/>
              <a:t>Rothbaum</a:t>
            </a:r>
            <a:r>
              <a:rPr lang="en-GB" sz="900" dirty="0"/>
              <a:t>, B.O., Chamberlain, S.R., </a:t>
            </a:r>
            <a:r>
              <a:rPr lang="en-GB" sz="900" dirty="0" err="1"/>
              <a:t>Fineberg</a:t>
            </a:r>
            <a:r>
              <a:rPr lang="en-GB" sz="900" dirty="0"/>
              <a:t>, N.A., Choi, K.W., </a:t>
            </a:r>
            <a:r>
              <a:rPr lang="en-GB" sz="900" dirty="0" err="1"/>
              <a:t>Jonge</a:t>
            </a:r>
            <a:r>
              <a:rPr lang="en-GB" sz="900" dirty="0"/>
              <a:t>, P., Baldwin, D.S. and Maj, M. (2021) ‘The clinical characterization of the adult patient with an anxiety or related disorder aimed at personalization of management’, </a:t>
            </a:r>
            <a:r>
              <a:rPr lang="en-GB" sz="900" i="1" dirty="0"/>
              <a:t>World Psychiatry</a:t>
            </a:r>
            <a:r>
              <a:rPr lang="en-GB" sz="900" dirty="0"/>
              <a:t>, 20(3), pp. 336–356. Available at: https://doi.org/10.1002/wps.20919.</a:t>
            </a:r>
          </a:p>
          <a:p>
            <a:pPr algn="just"/>
            <a:r>
              <a:rPr lang="en-GB" sz="900" dirty="0"/>
              <a:t>Wechsler, T.F., </a:t>
            </a:r>
            <a:r>
              <a:rPr lang="en-GB" sz="900" dirty="0" err="1"/>
              <a:t>Kümpers</a:t>
            </a:r>
            <a:r>
              <a:rPr lang="en-GB" sz="900" dirty="0"/>
              <a:t>, F. and </a:t>
            </a:r>
            <a:r>
              <a:rPr lang="en-GB" sz="900" dirty="0" err="1"/>
              <a:t>Mühlberger</a:t>
            </a:r>
            <a:r>
              <a:rPr lang="en-GB" sz="900" dirty="0"/>
              <a:t>, A. (2019) ‘Inferiority or Even Superiority of Virtual Reality Exposure Therapy in Phobias?—A Systematic Review and Quantitative Meta-Analysis on Randomized Controlled Trials Specifically Comparing the Efficacy of Virtual Reality Exposure to Gold Standard in vivo Exposure in Agoraphobia, Specific Phobia, and Social Phobia’, </a:t>
            </a:r>
            <a:r>
              <a:rPr lang="en-GB" sz="900" i="1" dirty="0"/>
              <a:t>Frontiers in Psychology</a:t>
            </a:r>
            <a:r>
              <a:rPr lang="en-GB" sz="900" dirty="0"/>
              <a:t>, 10. Available at: https://doi.org/10.3389/fpsyg.2019.01758.</a:t>
            </a:r>
          </a:p>
        </p:txBody>
      </p:sp>
      <p:sp>
        <p:nvSpPr>
          <p:cNvPr id="15" name="Text Placeholder 14">
            <a:extLst>
              <a:ext uri="{FF2B5EF4-FFF2-40B4-BE49-F238E27FC236}">
                <a16:creationId xmlns:a16="http://schemas.microsoft.com/office/drawing/2014/main" id="{99F1191A-9C86-4706-BB5B-7F309A8A0776}"/>
              </a:ext>
            </a:extLst>
          </p:cNvPr>
          <p:cNvSpPr>
            <a:spLocks noGrp="1"/>
          </p:cNvSpPr>
          <p:nvPr>
            <p:ph type="body" sz="quarter" idx="96"/>
          </p:nvPr>
        </p:nvSpPr>
        <p:spPr>
          <a:xfrm>
            <a:off x="495978" y="15021795"/>
            <a:ext cx="10056813" cy="17783308"/>
          </a:xfrm>
        </p:spPr>
        <p:txBody>
          <a:bodyPr/>
          <a:lstStyle/>
          <a:p>
            <a:pPr algn="just"/>
            <a:r>
              <a:rPr lang="en-GB" sz="2800" b="1" dirty="0"/>
              <a:t>Biological Causes</a:t>
            </a:r>
            <a:endParaRPr lang="en-GB" sz="2800" dirty="0"/>
          </a:p>
          <a:p>
            <a:pPr marL="285750" lvl="0" indent="-285750" algn="just">
              <a:buFont typeface="Arial" panose="020B0604020202020204" pitchFamily="34" charset="0"/>
              <a:buChar char="•"/>
            </a:pPr>
            <a:r>
              <a:rPr lang="en-GB" sz="2800" dirty="0"/>
              <a:t>Genetic predisposition can make one susceptible to anxiety disorders.</a:t>
            </a:r>
          </a:p>
          <a:p>
            <a:pPr marL="285750" lvl="0" indent="-285750" algn="just">
              <a:buFont typeface="Arial" panose="020B0604020202020204" pitchFamily="34" charset="0"/>
              <a:buChar char="•"/>
            </a:pPr>
            <a:r>
              <a:rPr lang="en-GB" sz="2800" dirty="0"/>
              <a:t>Neurotransmitter, or gamma-aminobutyric acid (GABA) and serotonin imbalances (</a:t>
            </a:r>
            <a:r>
              <a:rPr lang="en-GB" sz="2800" dirty="0" err="1"/>
              <a:t>Matiushenko</a:t>
            </a:r>
            <a:r>
              <a:rPr lang="en-GB" sz="2800" dirty="0"/>
              <a:t>, </a:t>
            </a:r>
            <a:r>
              <a:rPr lang="en-GB" sz="2800" dirty="0" err="1"/>
              <a:t>Kutasevych</a:t>
            </a:r>
            <a:r>
              <a:rPr lang="en-GB" sz="2800" dirty="0"/>
              <a:t> and </a:t>
            </a:r>
            <a:r>
              <a:rPr lang="en-GB" sz="2800" dirty="0" err="1"/>
              <a:t>Jafferany</a:t>
            </a:r>
            <a:r>
              <a:rPr lang="en-GB" sz="2800" dirty="0"/>
              <a:t>, 2020).</a:t>
            </a:r>
          </a:p>
          <a:p>
            <a:pPr marL="285750" lvl="0" indent="-285750" algn="just">
              <a:buFont typeface="Arial" panose="020B0604020202020204" pitchFamily="34" charset="0"/>
              <a:buChar char="•"/>
            </a:pPr>
            <a:r>
              <a:rPr lang="en-GB" sz="2800" dirty="0"/>
              <a:t>The processing of fear in the brain centres, such as the amygdala, might be over-activated.</a:t>
            </a:r>
          </a:p>
          <a:p>
            <a:pPr marL="285750" indent="-285750" algn="just">
              <a:buFont typeface="Arial" panose="020B0604020202020204" pitchFamily="34" charset="0"/>
              <a:buChar char="•"/>
            </a:pPr>
            <a:r>
              <a:rPr lang="en-GB" sz="2800" dirty="0"/>
              <a:t>There is a risk that a family history of anxiety disorders can be the reason for the development.</a:t>
            </a:r>
          </a:p>
          <a:p>
            <a:r>
              <a:rPr lang="en-GB" sz="2800" b="1" dirty="0"/>
              <a:t>Early Symptoms</a:t>
            </a:r>
            <a:endParaRPr lang="en-GB" sz="2800" dirty="0"/>
          </a:p>
          <a:p>
            <a:pPr marL="285750" lvl="0" indent="-285750">
              <a:buFont typeface="Arial" panose="020B0604020202020204" pitchFamily="34" charset="0"/>
              <a:buChar char="•"/>
            </a:pPr>
            <a:r>
              <a:rPr lang="en-GB" sz="2800" dirty="0"/>
              <a:t>Developed anxiety regarding going out alone.</a:t>
            </a:r>
          </a:p>
          <a:p>
            <a:pPr marL="285750" lvl="0" indent="-285750">
              <a:buFont typeface="Arial" panose="020B0604020202020204" pitchFamily="34" charset="0"/>
              <a:buChar char="•"/>
            </a:pPr>
            <a:r>
              <a:rPr lang="en-GB" sz="2800" dirty="0"/>
              <a:t>Shy to be in a public or unknown situation.</a:t>
            </a:r>
          </a:p>
          <a:p>
            <a:pPr marL="285750" lvl="0" indent="-285750">
              <a:buFont typeface="Arial" panose="020B0604020202020204" pitchFamily="34" charset="0"/>
              <a:buChar char="•"/>
            </a:pPr>
            <a:r>
              <a:rPr lang="en-GB" sz="2800" dirty="0"/>
              <a:t>Mild forms of panic, such as perspiration or increased heart rate (</a:t>
            </a:r>
            <a:r>
              <a:rPr lang="en-GB" sz="2800" dirty="0" err="1"/>
              <a:t>Okuro</a:t>
            </a:r>
            <a:r>
              <a:rPr lang="en-GB" sz="2800" dirty="0"/>
              <a:t> </a:t>
            </a:r>
            <a:r>
              <a:rPr lang="en-GB" sz="2800" i="1" dirty="0"/>
              <a:t>et al.</a:t>
            </a:r>
            <a:r>
              <a:rPr lang="en-GB" sz="2800" dirty="0"/>
              <a:t>, 2020).</a:t>
            </a:r>
          </a:p>
          <a:p>
            <a:pPr marL="285750" indent="-285750">
              <a:buFont typeface="Arial" panose="020B0604020202020204" pitchFamily="34" charset="0"/>
              <a:buChar char="•"/>
            </a:pPr>
            <a:r>
              <a:rPr lang="en-GB" sz="2800" dirty="0"/>
              <a:t>Shy of some social or societal situations.</a:t>
            </a:r>
          </a:p>
          <a:p>
            <a:pPr algn="just"/>
            <a:r>
              <a:rPr lang="en-GB" sz="2800" b="1" dirty="0"/>
              <a:t>Later Symptoms</a:t>
            </a:r>
            <a:endParaRPr lang="en-GB" sz="2800" dirty="0"/>
          </a:p>
          <a:p>
            <a:pPr marL="285750" lvl="0" indent="-285750" algn="just">
              <a:buFont typeface="Arial" panose="020B0604020202020204" pitchFamily="34" charset="0"/>
              <a:buChar char="•"/>
            </a:pPr>
            <a:r>
              <a:rPr lang="en-GB" sz="2800" dirty="0"/>
              <a:t>Extreme panic attacks on being exposed to dreaded environments.</a:t>
            </a:r>
          </a:p>
          <a:p>
            <a:pPr marL="285750" lvl="0" indent="-285750" algn="just">
              <a:buFont typeface="Arial" panose="020B0604020202020204" pitchFamily="34" charset="0"/>
              <a:buChar char="•"/>
            </a:pPr>
            <a:r>
              <a:rPr lang="en-GB" sz="2800" dirty="0"/>
              <a:t>Close adherence to avoiding public places, transport, or shopping centres (</a:t>
            </a:r>
            <a:r>
              <a:rPr lang="en-GB" sz="2800" dirty="0" err="1"/>
              <a:t>Barzegar</a:t>
            </a:r>
            <a:r>
              <a:rPr lang="en-GB" sz="2800" dirty="0"/>
              <a:t> </a:t>
            </a:r>
            <a:r>
              <a:rPr lang="en-GB" sz="2800" i="1" dirty="0"/>
              <a:t>et al.</a:t>
            </a:r>
            <a:r>
              <a:rPr lang="en-GB" sz="2800" dirty="0"/>
              <a:t>, 2021).</a:t>
            </a:r>
          </a:p>
          <a:p>
            <a:pPr marL="285750" lvl="0" indent="-285750" algn="just">
              <a:buFont typeface="Arial" panose="020B0604020202020204" pitchFamily="34" charset="0"/>
              <a:buChar char="•"/>
            </a:pPr>
            <a:r>
              <a:rPr lang="en-GB" sz="2800" dirty="0"/>
              <a:t>Reliance on other people to accompany when at home.</a:t>
            </a:r>
          </a:p>
          <a:p>
            <a:pPr marL="285750" indent="-285750" algn="just">
              <a:buFont typeface="Arial" panose="020B0604020202020204" pitchFamily="34" charset="0"/>
              <a:buChar char="•"/>
            </a:pPr>
            <a:r>
              <a:rPr lang="en-GB" sz="2800" dirty="0"/>
              <a:t>Great work, education, and social life disturbances.</a:t>
            </a:r>
          </a:p>
          <a:p>
            <a:pPr algn="just"/>
            <a:r>
              <a:rPr lang="en-GB" sz="2800" b="1" dirty="0"/>
              <a:t>Diagnosis</a:t>
            </a:r>
            <a:endParaRPr lang="en-GB" sz="2800" dirty="0"/>
          </a:p>
          <a:p>
            <a:pPr marL="285750" lvl="0" indent="-285750" algn="just">
              <a:buFont typeface="Arial" panose="020B0604020202020204" pitchFamily="34" charset="0"/>
              <a:buChar char="•"/>
            </a:pPr>
            <a:r>
              <a:rPr lang="en-GB" sz="2800" dirty="0"/>
              <a:t>Diagnosis is determined by a clinical assessment by utilising the Diagnostic and Statistical Manual of Mental Disorders (DSM-5-TR) and International Classification of Diseases (ICD-11) criteria.</a:t>
            </a:r>
          </a:p>
          <a:p>
            <a:pPr marL="285750" lvl="0" indent="-285750" algn="just">
              <a:buFont typeface="Arial" panose="020B0604020202020204" pitchFamily="34" charset="0"/>
              <a:buChar char="•"/>
            </a:pPr>
            <a:r>
              <a:rPr lang="en-GB" sz="2800" dirty="0"/>
              <a:t>The fear has to be experienced in two or more situations, including areas of transportation or open spaces.</a:t>
            </a:r>
          </a:p>
          <a:p>
            <a:pPr marL="285750" lvl="0" indent="-285750" algn="just">
              <a:buFont typeface="Arial" panose="020B0604020202020204" pitchFamily="34" charset="0"/>
              <a:buChar char="•"/>
            </a:pPr>
            <a:r>
              <a:rPr lang="en-GB" sz="2800" dirty="0"/>
              <a:t>The symptoms should last a minimum of six months and have to be painful (Freeman </a:t>
            </a:r>
            <a:r>
              <a:rPr lang="en-GB" sz="2800" i="1" dirty="0"/>
              <a:t>et al.</a:t>
            </a:r>
            <a:r>
              <a:rPr lang="en-GB" sz="2800" dirty="0"/>
              <a:t>, 2022).</a:t>
            </a:r>
          </a:p>
          <a:p>
            <a:pPr marL="285750" indent="-285750" algn="just">
              <a:buFont typeface="Arial" panose="020B0604020202020204" pitchFamily="34" charset="0"/>
              <a:buChar char="•"/>
            </a:pPr>
            <a:r>
              <a:rPr lang="en-GB" sz="2800" dirty="0"/>
              <a:t>Medical workers evaluate mental health history and behavioural patterns.</a:t>
            </a:r>
          </a:p>
          <a:p>
            <a:pPr marL="285750" indent="-285750" algn="just">
              <a:buFont typeface="Arial" panose="020B0604020202020204" pitchFamily="34" charset="0"/>
              <a:buChar char="•"/>
            </a:pPr>
            <a:endParaRPr lang="en-GB" sz="2800" dirty="0"/>
          </a:p>
          <a:p>
            <a:pPr marL="285750" indent="-285750" algn="just">
              <a:buFont typeface="Arial" panose="020B0604020202020204" pitchFamily="34" charset="0"/>
              <a:buChar char="•"/>
            </a:pPr>
            <a:endParaRPr lang="en-GB" sz="2800" dirty="0"/>
          </a:p>
        </p:txBody>
      </p:sp>
      <p:sp>
        <p:nvSpPr>
          <p:cNvPr id="16" name="Text Placeholder 15">
            <a:extLst>
              <a:ext uri="{FF2B5EF4-FFF2-40B4-BE49-F238E27FC236}">
                <a16:creationId xmlns:a16="http://schemas.microsoft.com/office/drawing/2014/main" id="{01E23ECC-121D-4E1F-B27F-9A45B2E78598}"/>
              </a:ext>
            </a:extLst>
          </p:cNvPr>
          <p:cNvSpPr>
            <a:spLocks noGrp="1"/>
          </p:cNvSpPr>
          <p:nvPr>
            <p:ph type="body" sz="quarter" idx="150"/>
          </p:nvPr>
        </p:nvSpPr>
        <p:spPr/>
        <p:txBody>
          <a:bodyPr/>
          <a:lstStyle/>
          <a:p>
            <a:endParaRPr lang="en-IN">
              <a:latin typeface="Times New Roman" panose="02020603050405020304" pitchFamily="18" charset="0"/>
              <a:cs typeface="Times New Roman" panose="02020603050405020304" pitchFamily="18" charset="0"/>
            </a:endParaRPr>
          </a:p>
        </p:txBody>
      </p:sp>
      <p:sp>
        <p:nvSpPr>
          <p:cNvPr id="17" name="Text Placeholder 16">
            <a:extLst>
              <a:ext uri="{FF2B5EF4-FFF2-40B4-BE49-F238E27FC236}">
                <a16:creationId xmlns:a16="http://schemas.microsoft.com/office/drawing/2014/main" id="{84893F17-791D-4814-A1A3-F542162E768A}"/>
              </a:ext>
            </a:extLst>
          </p:cNvPr>
          <p:cNvSpPr>
            <a:spLocks noGrp="1"/>
          </p:cNvSpPr>
          <p:nvPr>
            <p:ph type="body" sz="quarter" idx="151"/>
          </p:nvPr>
        </p:nvSpPr>
        <p:spPr/>
        <p:txBody>
          <a:bodyPr/>
          <a:lstStyle/>
          <a:p>
            <a:endParaRPr lang="en-IN">
              <a:latin typeface="Times New Roman" panose="02020603050405020304" pitchFamily="18" charset="0"/>
              <a:cs typeface="Times New Roman" panose="02020603050405020304" pitchFamily="18" charset="0"/>
            </a:endParaRPr>
          </a:p>
        </p:txBody>
      </p:sp>
      <p:sp>
        <p:nvSpPr>
          <p:cNvPr id="18" name="Text Placeholder 17">
            <a:extLst>
              <a:ext uri="{FF2B5EF4-FFF2-40B4-BE49-F238E27FC236}">
                <a16:creationId xmlns:a16="http://schemas.microsoft.com/office/drawing/2014/main" id="{0F4BB159-BCE5-4810-882E-9F6296DF6C58}"/>
              </a:ext>
            </a:extLst>
          </p:cNvPr>
          <p:cNvSpPr>
            <a:spLocks noGrp="1"/>
          </p:cNvSpPr>
          <p:nvPr>
            <p:ph type="body" sz="quarter" idx="153"/>
          </p:nvPr>
        </p:nvSpPr>
        <p:spPr/>
        <p:txBody>
          <a:bodyPr/>
          <a:lstStyle/>
          <a:p>
            <a:endParaRPr lang="en-IN">
              <a:latin typeface="Times New Roman" panose="02020603050405020304" pitchFamily="18" charset="0"/>
              <a:cs typeface="Times New Roman" panose="02020603050405020304" pitchFamily="18" charset="0"/>
            </a:endParaRPr>
          </a:p>
        </p:txBody>
      </p:sp>
      <p:pic>
        <p:nvPicPr>
          <p:cNvPr id="19" name="image1.png">
            <a:extLst>
              <a:ext uri="{FF2B5EF4-FFF2-40B4-BE49-F238E27FC236}">
                <a16:creationId xmlns:a16="http://schemas.microsoft.com/office/drawing/2014/main" id="{94E7BC20-AA36-4379-8384-C01491D9ADEE}"/>
              </a:ext>
            </a:extLst>
          </p:cNvPr>
          <p:cNvPicPr/>
          <p:nvPr/>
        </p:nvPicPr>
        <p:blipFill>
          <a:blip r:embed="rId2"/>
          <a:srcRect/>
          <a:stretch>
            <a:fillRect/>
          </a:stretch>
        </p:blipFill>
        <p:spPr>
          <a:xfrm>
            <a:off x="11438626" y="25308240"/>
            <a:ext cx="10038660" cy="5872121"/>
          </a:xfrm>
          <a:prstGeom prst="rect">
            <a:avLst/>
          </a:prstGeom>
          <a:ln/>
        </p:spPr>
      </p:pic>
      <p:pic>
        <p:nvPicPr>
          <p:cNvPr id="20" name="Picture 2" descr="Agoraphobia: 17 Signs, Causes, Treatment, Coping Tips, FAQs">
            <a:extLst>
              <a:ext uri="{FF2B5EF4-FFF2-40B4-BE49-F238E27FC236}">
                <a16:creationId xmlns:a16="http://schemas.microsoft.com/office/drawing/2014/main" id="{1441DBF3-160C-462A-A2EC-20B9C0A8A5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18196" y="5428145"/>
            <a:ext cx="10047018" cy="4674536"/>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 descr="Agoraphobia: Symptoms, Causes &amp; Effective Treatment Options">
            <a:extLst>
              <a:ext uri="{FF2B5EF4-FFF2-40B4-BE49-F238E27FC236}">
                <a16:creationId xmlns:a16="http://schemas.microsoft.com/office/drawing/2014/main" id="{96656652-6CE7-45D5-BCA5-78EA74D3EC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460917" y="24804752"/>
            <a:ext cx="10047017" cy="62124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442252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2964</TotalTime>
  <Words>2657</Words>
  <PresentationFormat>Custom</PresentationFormat>
  <Paragraphs>124</Paragraphs>
  <Slides>2</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Student number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Printed>2015-06-29T17:31:11Z</cp:lastPrinted>
  <dcterms:created xsi:type="dcterms:W3CDTF">2012-02-03T19:11:35Z</dcterms:created>
  <dcterms:modified xsi:type="dcterms:W3CDTF">2026-03-27T08:31:49Z</dcterms:modified>
</cp:coreProperties>
</file>