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0F51BE-4184-EB15-4479-25C71CCF8225}" v="6" dt="2023-03-06T16:47:47.767"/>
    <p1510:client id="{840E20CF-F31A-3068-A126-6C9F35435606}" v="86" dt="2023-03-06T17:50:22.318"/>
    <p1510:client id="{E8202463-B759-F82F-D230-F2109C952120}" v="101" dt="2023-03-06T14:33:54.8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5052" autoAdjust="0"/>
  </p:normalViewPr>
  <p:slideViewPr>
    <p:cSldViewPr snapToGrid="0">
      <p:cViewPr varScale="1">
        <p:scale>
          <a:sx n="66" d="100"/>
          <a:sy n="66" d="100"/>
        </p:scale>
        <p:origin x="87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 Corcan (2133068)" userId="S::2133068@student.uwtsd.ac.uk::b7e8fdba-2b1f-4eb4-8431-77de7606ef0b" providerId="AD" clId="Web-{E8202463-B759-F82F-D230-F2109C952120}"/>
    <pc:docChg chg="modSld">
      <pc:chgData name="Ana Corcan (2133068)" userId="S::2133068@student.uwtsd.ac.uk::b7e8fdba-2b1f-4eb4-8431-77de7606ef0b" providerId="AD" clId="Web-{E8202463-B759-F82F-D230-F2109C952120}" dt="2023-03-06T14:33:54.855" v="100" actId="1076"/>
      <pc:docMkLst>
        <pc:docMk/>
      </pc:docMkLst>
      <pc:sldChg chg="modSp">
        <pc:chgData name="Ana Corcan (2133068)" userId="S::2133068@student.uwtsd.ac.uk::b7e8fdba-2b1f-4eb4-8431-77de7606ef0b" providerId="AD" clId="Web-{E8202463-B759-F82F-D230-F2109C952120}" dt="2023-03-06T14:32:39.522" v="97" actId="20577"/>
        <pc:sldMkLst>
          <pc:docMk/>
          <pc:sldMk cId="401925864" sldId="256"/>
        </pc:sldMkLst>
        <pc:spChg chg="mod">
          <ac:chgData name="Ana Corcan (2133068)" userId="S::2133068@student.uwtsd.ac.uk::b7e8fdba-2b1f-4eb4-8431-77de7606ef0b" providerId="AD" clId="Web-{E8202463-B759-F82F-D230-F2109C952120}" dt="2023-03-06T14:32:39.522" v="97" actId="20577"/>
          <ac:spMkLst>
            <pc:docMk/>
            <pc:sldMk cId="401925864" sldId="256"/>
            <ac:spMk id="3" creationId="{47928562-2635-D828-4CEC-9597D14D2222}"/>
          </ac:spMkLst>
        </pc:spChg>
      </pc:sldChg>
      <pc:sldChg chg="modSp">
        <pc:chgData name="Ana Corcan (2133068)" userId="S::2133068@student.uwtsd.ac.uk::b7e8fdba-2b1f-4eb4-8431-77de7606ef0b" providerId="AD" clId="Web-{E8202463-B759-F82F-D230-F2109C952120}" dt="2023-03-06T14:33:54.855" v="100" actId="1076"/>
        <pc:sldMkLst>
          <pc:docMk/>
          <pc:sldMk cId="1095466196" sldId="259"/>
        </pc:sldMkLst>
        <pc:spChg chg="mod">
          <ac:chgData name="Ana Corcan (2133068)" userId="S::2133068@student.uwtsd.ac.uk::b7e8fdba-2b1f-4eb4-8431-77de7606ef0b" providerId="AD" clId="Web-{E8202463-B759-F82F-D230-F2109C952120}" dt="2023-03-06T14:33:46.120" v="99" actId="20577"/>
          <ac:spMkLst>
            <pc:docMk/>
            <pc:sldMk cId="1095466196" sldId="259"/>
            <ac:spMk id="3" creationId="{A1E7A8ED-4F94-A881-9459-0255A53D7153}"/>
          </ac:spMkLst>
        </pc:spChg>
        <pc:picChg chg="mod">
          <ac:chgData name="Ana Corcan (2133068)" userId="S::2133068@student.uwtsd.ac.uk::b7e8fdba-2b1f-4eb4-8431-77de7606ef0b" providerId="AD" clId="Web-{E8202463-B759-F82F-D230-F2109C952120}" dt="2023-03-06T14:33:54.855" v="100" actId="1076"/>
          <ac:picMkLst>
            <pc:docMk/>
            <pc:sldMk cId="1095466196" sldId="259"/>
            <ac:picMk id="2050" creationId="{E3F53F3F-6137-B23B-1436-3D5078101553}"/>
          </ac:picMkLst>
        </pc:picChg>
      </pc:sldChg>
    </pc:docChg>
  </pc:docChgLst>
  <pc:docChgLst>
    <pc:chgData name="Ana Corcan (2133068)" userId="S::2133068@student.uwtsd.ac.uk::b7e8fdba-2b1f-4eb4-8431-77de7606ef0b" providerId="AD" clId="Web-{840E20CF-F31A-3068-A126-6C9F35435606}"/>
    <pc:docChg chg="modSld">
      <pc:chgData name="Ana Corcan (2133068)" userId="S::2133068@student.uwtsd.ac.uk::b7e8fdba-2b1f-4eb4-8431-77de7606ef0b" providerId="AD" clId="Web-{840E20CF-F31A-3068-A126-6C9F35435606}" dt="2023-03-06T17:50:22.318" v="85" actId="20577"/>
      <pc:docMkLst>
        <pc:docMk/>
      </pc:docMkLst>
      <pc:sldChg chg="modSp">
        <pc:chgData name="Ana Corcan (2133068)" userId="S::2133068@student.uwtsd.ac.uk::b7e8fdba-2b1f-4eb4-8431-77de7606ef0b" providerId="AD" clId="Web-{840E20CF-F31A-3068-A126-6C9F35435606}" dt="2023-03-06T17:48:54.472" v="76" actId="14100"/>
        <pc:sldMkLst>
          <pc:docMk/>
          <pc:sldMk cId="401925864" sldId="256"/>
        </pc:sldMkLst>
        <pc:spChg chg="mod">
          <ac:chgData name="Ana Corcan (2133068)" userId="S::2133068@student.uwtsd.ac.uk::b7e8fdba-2b1f-4eb4-8431-77de7606ef0b" providerId="AD" clId="Web-{840E20CF-F31A-3068-A126-6C9F35435606}" dt="2023-03-06T17:48:54.472" v="76" actId="14100"/>
          <ac:spMkLst>
            <pc:docMk/>
            <pc:sldMk cId="401925864" sldId="256"/>
            <ac:spMk id="2" creationId="{EA3EAC4D-8440-79A7-C6D7-92B25340D149}"/>
          </ac:spMkLst>
        </pc:spChg>
      </pc:sldChg>
      <pc:sldChg chg="modSp">
        <pc:chgData name="Ana Corcan (2133068)" userId="S::2133068@student.uwtsd.ac.uk::b7e8fdba-2b1f-4eb4-8431-77de7606ef0b" providerId="AD" clId="Web-{840E20CF-F31A-3068-A126-6C9F35435606}" dt="2023-03-06T17:50:22.318" v="85" actId="20577"/>
        <pc:sldMkLst>
          <pc:docMk/>
          <pc:sldMk cId="856693626" sldId="258"/>
        </pc:sldMkLst>
        <pc:spChg chg="mod">
          <ac:chgData name="Ana Corcan (2133068)" userId="S::2133068@student.uwtsd.ac.uk::b7e8fdba-2b1f-4eb4-8431-77de7606ef0b" providerId="AD" clId="Web-{840E20CF-F31A-3068-A126-6C9F35435606}" dt="2023-03-06T17:50:22.318" v="85" actId="20577"/>
          <ac:spMkLst>
            <pc:docMk/>
            <pc:sldMk cId="856693626" sldId="258"/>
            <ac:spMk id="3" creationId="{A06B90A3-487A-BB91-A712-BA1A3D295BF8}"/>
          </ac:spMkLst>
        </pc:spChg>
      </pc:sldChg>
      <pc:sldChg chg="modSp">
        <pc:chgData name="Ana Corcan (2133068)" userId="S::2133068@student.uwtsd.ac.uk::b7e8fdba-2b1f-4eb4-8431-77de7606ef0b" providerId="AD" clId="Web-{840E20CF-F31A-3068-A126-6C9F35435606}" dt="2023-03-06T17:16:42.740" v="13" actId="20577"/>
        <pc:sldMkLst>
          <pc:docMk/>
          <pc:sldMk cId="209050722" sldId="261"/>
        </pc:sldMkLst>
        <pc:spChg chg="mod">
          <ac:chgData name="Ana Corcan (2133068)" userId="S::2133068@student.uwtsd.ac.uk::b7e8fdba-2b1f-4eb4-8431-77de7606ef0b" providerId="AD" clId="Web-{840E20CF-F31A-3068-A126-6C9F35435606}" dt="2023-03-06T17:16:42.740" v="13" actId="20577"/>
          <ac:spMkLst>
            <pc:docMk/>
            <pc:sldMk cId="209050722" sldId="261"/>
            <ac:spMk id="3" creationId="{50E4FAF5-7324-E6EC-B8CA-7C7BB3E2B44E}"/>
          </ac:spMkLst>
        </pc:spChg>
      </pc:sldChg>
    </pc:docChg>
  </pc:docChgLst>
  <pc:docChgLst>
    <pc:chgData name="Ana Corcan (2133068)" userId="S::2133068@student.uwtsd.ac.uk::b7e8fdba-2b1f-4eb4-8431-77de7606ef0b" providerId="AD" clId="Web-{4D0F51BE-4184-EB15-4479-25C71CCF8225}"/>
    <pc:docChg chg="modSld">
      <pc:chgData name="Ana Corcan (2133068)" userId="S::2133068@student.uwtsd.ac.uk::b7e8fdba-2b1f-4eb4-8431-77de7606ef0b" providerId="AD" clId="Web-{4D0F51BE-4184-EB15-4479-25C71CCF8225}" dt="2023-03-06T16:47:47.767" v="5" actId="20577"/>
      <pc:docMkLst>
        <pc:docMk/>
      </pc:docMkLst>
      <pc:sldChg chg="modSp">
        <pc:chgData name="Ana Corcan (2133068)" userId="S::2133068@student.uwtsd.ac.uk::b7e8fdba-2b1f-4eb4-8431-77de7606ef0b" providerId="AD" clId="Web-{4D0F51BE-4184-EB15-4479-25C71CCF8225}" dt="2023-03-06T16:47:47.767" v="5" actId="20577"/>
        <pc:sldMkLst>
          <pc:docMk/>
          <pc:sldMk cId="1095466196" sldId="259"/>
        </pc:sldMkLst>
        <pc:spChg chg="mod">
          <ac:chgData name="Ana Corcan (2133068)" userId="S::2133068@student.uwtsd.ac.uk::b7e8fdba-2b1f-4eb4-8431-77de7606ef0b" providerId="AD" clId="Web-{4D0F51BE-4184-EB15-4479-25C71CCF8225}" dt="2023-03-06T16:47:47.767" v="5" actId="20577"/>
          <ac:spMkLst>
            <pc:docMk/>
            <pc:sldMk cId="1095466196" sldId="259"/>
            <ac:spMk id="3" creationId="{A1E7A8ED-4F94-A881-9459-0255A53D715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FDFCCC-BFF2-4675-91A8-549EF380696F}" type="datetimeFigureOut">
              <a:rPr lang="en-US" smtClean="0"/>
              <a:t>3/6/2023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DA17E5-1766-4584-8D78-81825E4B3401}" type="slidenum">
              <a:rPr lang="en-US" smtClean="0"/>
              <a:t>‹#›</a:t>
            </a:fld>
            <a:endParaRPr lang="en-US"/>
          </a:p>
        </p:txBody>
      </p:sp>
    </p:spTree>
    <p:extLst>
      <p:ext uri="{BB962C8B-B14F-4D97-AF65-F5344CB8AC3E}">
        <p14:creationId xmlns:p14="http://schemas.microsoft.com/office/powerpoint/2010/main" val="28926850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0D0D0D"/>
                </a:solidFill>
                <a:effectLst/>
                <a:latin typeface="Times New Roman" panose="02020603050405020304" pitchFamily="18" charset="0"/>
                <a:ea typeface="Times New Roman" panose="02020603050405020304" pitchFamily="18" charset="0"/>
                <a:cs typeface="Times New Roman" panose="02020603050405020304" pitchFamily="18" charset="0"/>
              </a:rPr>
              <a:t>Introduction:</a:t>
            </a:r>
            <a:endParaRPr lang="en-US" sz="1800" b="1" kern="0" dirty="0">
              <a:solidFill>
                <a:srgbClr val="0D0D0D"/>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This assignment presentation will cover the topic of Health and social care along with how communication will help health and social care workers, patients and other faculties associated with the hospitals to stay informed and provide emotional support. This assignment will also focus on the significance of effective communication in the sector of health and social care along with its benefits (</a:t>
            </a:r>
            <a:r>
              <a:rPr lang="en-GB" sz="1800" dirty="0" err="1">
                <a:solidFill>
                  <a:srgbClr val="000000"/>
                </a:solidFill>
                <a:effectLst/>
                <a:latin typeface="Times New Roman" panose="02020603050405020304" pitchFamily="18" charset="0"/>
                <a:ea typeface="Times New Roman" panose="02020603050405020304" pitchFamily="18" charset="0"/>
              </a:rPr>
              <a:t>Buljac</a:t>
            </a:r>
            <a:r>
              <a:rPr lang="en-GB" sz="1800" dirty="0">
                <a:solidFill>
                  <a:srgbClr val="000000"/>
                </a:solidFill>
                <a:effectLst/>
                <a:latin typeface="Times New Roman" panose="02020603050405020304" pitchFamily="18" charset="0"/>
                <a:ea typeface="Times New Roman" panose="02020603050405020304" pitchFamily="18" charset="0"/>
              </a:rPr>
              <a:t>-Samardzic </a:t>
            </a:r>
            <a:r>
              <a:rPr lang="en-GB" sz="1800" i="1" dirty="0">
                <a:solidFill>
                  <a:srgbClr val="000000"/>
                </a:solidFill>
                <a:effectLst/>
                <a:latin typeface="Times New Roman" panose="02020603050405020304" pitchFamily="18" charset="0"/>
                <a:ea typeface="Times New Roman" panose="02020603050405020304" pitchFamily="18" charset="0"/>
              </a:rPr>
              <a:t> et al., </a:t>
            </a:r>
            <a:r>
              <a:rPr lang="en-GB" sz="1800" dirty="0">
                <a:solidFill>
                  <a:srgbClr val="000000"/>
                </a:solidFill>
                <a:effectLst/>
                <a:latin typeface="Times New Roman" panose="02020603050405020304" pitchFamily="18" charset="0"/>
                <a:ea typeface="Times New Roman" panose="02020603050405020304" pitchFamily="18" charset="0"/>
              </a:rPr>
              <a:t>2020</a:t>
            </a:r>
            <a:r>
              <a:rPr lang="en-GB" sz="1800"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60DA17E5-1766-4584-8D78-81825E4B3401}" type="slidenum">
              <a:rPr lang="en-US" smtClean="0"/>
              <a:t>3</a:t>
            </a:fld>
            <a:endParaRPr lang="en-US"/>
          </a:p>
        </p:txBody>
      </p:sp>
    </p:spTree>
    <p:extLst>
      <p:ext uri="{BB962C8B-B14F-4D97-AF65-F5344CB8AC3E}">
        <p14:creationId xmlns:p14="http://schemas.microsoft.com/office/powerpoint/2010/main" val="29933102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0D0D0D"/>
                </a:solidFill>
                <a:effectLst/>
                <a:latin typeface="Times New Roman" panose="02020603050405020304" pitchFamily="18" charset="0"/>
                <a:ea typeface="Times New Roman" panose="02020603050405020304" pitchFamily="18" charset="0"/>
                <a:cs typeface="Times New Roman" panose="02020603050405020304" pitchFamily="18" charset="0"/>
              </a:rPr>
              <a:t>How communication is useful in working within health and social care:</a:t>
            </a:r>
            <a:endParaRPr lang="en-US" sz="1800" b="1" kern="0" dirty="0">
              <a:solidFill>
                <a:srgbClr val="0D0D0D"/>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As communication plays a significant role in every industry segment. In the sector of health and social care, Effective communication goes beyond knowledge and expertise to join every factor of communication. Healthcare workers need to have this capability to empathise when required regarding potentially complex issues more calmly. There might be disagreements that occur which healthcare associates need to defuse and handle this challenging situation using effective communication skills.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Healthcare workers make use of communication for providing emotional support to the patients. Also, they provide protection to the patient’s privacy. This will also helpful for healthcare workers to teach their juniors and keep them informed regarding changes. Communication in healthcare is important as it hampers the quality of care that patients get.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Some of the healthcare settings in which good communication between the healthcare and social associates includes:</a:t>
            </a:r>
            <a:endParaRPr lang="en-US" sz="1800" dirty="0">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pPr>
            <a:r>
              <a:rPr lang="en-GB" sz="1800" dirty="0">
                <a:effectLst/>
                <a:latin typeface="Times New Roman" panose="02020603050405020304" pitchFamily="18" charset="0"/>
                <a:ea typeface="Times New Roman" panose="02020603050405020304" pitchFamily="18" charset="0"/>
              </a:rPr>
              <a:t>Nursing</a:t>
            </a:r>
            <a:endParaRPr lang="en-US" sz="1800" dirty="0">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pPr>
            <a:r>
              <a:rPr lang="en-GB" sz="1800" dirty="0">
                <a:effectLst/>
                <a:latin typeface="Times New Roman" panose="02020603050405020304" pitchFamily="18" charset="0"/>
                <a:ea typeface="Times New Roman" panose="02020603050405020304" pitchFamily="18" charset="0"/>
              </a:rPr>
              <a:t>Dentists</a:t>
            </a:r>
            <a:endParaRPr lang="en-US" sz="1800" dirty="0">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pPr>
            <a:r>
              <a:rPr lang="en-GB" sz="1800" dirty="0">
                <a:effectLst/>
                <a:latin typeface="Times New Roman" panose="02020603050405020304" pitchFamily="18" charset="0"/>
                <a:ea typeface="Times New Roman" panose="02020603050405020304" pitchFamily="18" charset="0"/>
              </a:rPr>
              <a:t>Hospitals</a:t>
            </a:r>
            <a:endParaRPr lang="en-US" sz="1800" dirty="0">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pPr>
            <a:r>
              <a:rPr lang="en-GB" sz="1800" dirty="0">
                <a:effectLst/>
                <a:latin typeface="Times New Roman" panose="02020603050405020304" pitchFamily="18" charset="0"/>
                <a:ea typeface="Times New Roman" panose="02020603050405020304" pitchFamily="18" charset="0"/>
              </a:rPr>
              <a:t>GP surgeries</a:t>
            </a:r>
            <a:endParaRPr lang="en-US" sz="1800" dirty="0">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pPr>
            <a:r>
              <a:rPr lang="en-GB" sz="1800" dirty="0">
                <a:effectLst/>
                <a:latin typeface="Times New Roman" panose="02020603050405020304" pitchFamily="18" charset="0"/>
                <a:ea typeface="Times New Roman" panose="02020603050405020304" pitchFamily="18" charset="0"/>
              </a:rPr>
              <a:t>Social care support centres</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60DA17E5-1766-4584-8D78-81825E4B3401}" type="slidenum">
              <a:rPr lang="en-US" smtClean="0"/>
              <a:t>4</a:t>
            </a:fld>
            <a:endParaRPr lang="en-US"/>
          </a:p>
        </p:txBody>
      </p:sp>
    </p:spTree>
    <p:extLst>
      <p:ext uri="{BB962C8B-B14F-4D97-AF65-F5344CB8AC3E}">
        <p14:creationId xmlns:p14="http://schemas.microsoft.com/office/powerpoint/2010/main" val="20386271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Role of communication:</a:t>
            </a:r>
            <a:endParaRPr lang="en-US" sz="1800" b="1"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The role of communication in health and social care is significant as there are daily conversations involved. Even though the communication mode (verbal, non-verbal, written and visual communication) changes as per the situation. When social and health associates communicate easily with their patients and families, it will positively affect them. Through this patient also feels more comfortable and supported (Highspeedtraining.co.uk, 2021).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60DA17E5-1766-4584-8D78-81825E4B3401}" type="slidenum">
              <a:rPr lang="en-US" smtClean="0"/>
              <a:t>5</a:t>
            </a:fld>
            <a:endParaRPr lang="en-US"/>
          </a:p>
        </p:txBody>
      </p:sp>
    </p:spTree>
    <p:extLst>
      <p:ext uri="{BB962C8B-B14F-4D97-AF65-F5344CB8AC3E}">
        <p14:creationId xmlns:p14="http://schemas.microsoft.com/office/powerpoint/2010/main" val="10388690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dirty="0">
                <a:effectLst/>
                <a:latin typeface="Times New Roman" panose="02020603050405020304" pitchFamily="18" charset="0"/>
                <a:ea typeface="Times New Roman" panose="02020603050405020304" pitchFamily="18" charset="0"/>
              </a:rPr>
              <a:t>Significance for healthcare professionals to have effective communication:</a:t>
            </a:r>
            <a:endParaRPr lang="en-US" sz="1800" b="1"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Being able to interact well assists to make sure carrying the role is more effective. Communication will help find out service users’ requirements, deliver high-quality care and develop strong relationships with the service users. </a:t>
            </a:r>
            <a:endParaRPr lang="en-US" sz="1800" dirty="0">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pPr>
            <a:r>
              <a:rPr lang="en-GB" sz="1800" u="sng" dirty="0">
                <a:effectLst/>
                <a:latin typeface="Times New Roman" panose="02020603050405020304" pitchFamily="18" charset="0"/>
                <a:ea typeface="Times New Roman" panose="02020603050405020304" pitchFamily="18" charset="0"/>
              </a:rPr>
              <a:t>For service users: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It is important to have good communication skills which will be helpful for maintaining and developing relationships with patients and service users. From this, healthcare associates will able to identify the patient’s needs and avoid any stressful situation.  </a:t>
            </a:r>
            <a:endParaRPr lang="en-US" sz="1800" dirty="0">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pPr>
            <a:r>
              <a:rPr lang="en-GB" sz="1800" u="sng" dirty="0">
                <a:effectLst/>
                <a:latin typeface="Times New Roman" panose="02020603050405020304" pitchFamily="18" charset="0"/>
                <a:ea typeface="Times New Roman" panose="02020603050405020304" pitchFamily="18" charset="0"/>
              </a:rPr>
              <a:t>For Visitors: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Being able to communicate effectively is central to maintaining the relationship with visitors. A main part of communication is respecting every individual’s personal data and protecting it by making sure that it should be with other associates only if need to know basis. </a:t>
            </a:r>
            <a:endParaRPr lang="en-US" sz="1800" dirty="0">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pPr>
            <a:r>
              <a:rPr lang="en-GB" sz="1800" u="sng" dirty="0">
                <a:effectLst/>
                <a:latin typeface="Times New Roman" panose="02020603050405020304" pitchFamily="18" charset="0"/>
                <a:ea typeface="Times New Roman" panose="02020603050405020304" pitchFamily="18" charset="0"/>
              </a:rPr>
              <a:t>For Co-workers and colleagues: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Communication is the base of working relationships. Therefore, it is important to communicate in order to acknowledge the changes in the workplace. Also, it will helpful for making any decisions regarding changing the care being delivered to a particular patient who is not feeling comfortable with it. It is important to share information with colleagues who have the same goal of providing high-quality care to individuals.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800"/>
              </a:spcAft>
            </a:pPr>
            <a:br>
              <a:rPr lang="en-GB" sz="1800" dirty="0">
                <a:effectLst/>
                <a:latin typeface="Times New Roman" panose="02020603050405020304" pitchFamily="18" charset="0"/>
                <a:ea typeface="Times New Roman" panose="02020603050405020304" pitchFamily="18" charset="0"/>
              </a:rPr>
            </a:br>
            <a:r>
              <a:rPr lang="en-GB" sz="1800" b="1" dirty="0">
                <a:solidFill>
                  <a:srgbClr val="0D0D0D"/>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60DA17E5-1766-4584-8D78-81825E4B3401}" type="slidenum">
              <a:rPr lang="en-US" smtClean="0"/>
              <a:t>6</a:t>
            </a:fld>
            <a:endParaRPr lang="en-US"/>
          </a:p>
        </p:txBody>
      </p:sp>
    </p:spTree>
    <p:extLst>
      <p:ext uri="{BB962C8B-B14F-4D97-AF65-F5344CB8AC3E}">
        <p14:creationId xmlns:p14="http://schemas.microsoft.com/office/powerpoint/2010/main" val="10788899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0D0D0D"/>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endParaRPr lang="en-US" sz="1800" b="1" kern="0" dirty="0">
              <a:solidFill>
                <a:srgbClr val="0D0D0D"/>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15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This assignment presentation was completely focused on health and social care. Apart from that, how the communication will help in health and social care associates including workers, patients and other individuals. In addition to that, how communication is useful in working within health and social care will also describe here in detail. </a:t>
            </a:r>
            <a:endParaRPr lang="en-US" sz="1800" dirty="0">
              <a:effectLst/>
              <a:latin typeface="Times New Roman" panose="02020603050405020304" pitchFamily="18" charset="0"/>
              <a:ea typeface="Times New Roman" panose="02020603050405020304" pitchFamily="18" charset="0"/>
            </a:endParaRPr>
          </a:p>
          <a:p>
            <a:pPr marL="0" marR="0" algn="l">
              <a:lnSpc>
                <a:spcPct val="107000"/>
              </a:lnSpc>
              <a:spcBef>
                <a:spcPts val="0"/>
              </a:spcBef>
              <a:spcAft>
                <a:spcPts val="800"/>
              </a:spcAft>
            </a:pPr>
            <a:br>
              <a:rPr lang="en-GB" sz="1800" dirty="0">
                <a:effectLst/>
                <a:latin typeface="Times New Roman" panose="02020603050405020304" pitchFamily="18" charset="0"/>
                <a:ea typeface="Times New Roman" panose="02020603050405020304" pitchFamily="18" charset="0"/>
              </a:rPr>
            </a:br>
            <a:r>
              <a:rPr lang="en-GB" sz="1800" b="1" dirty="0">
                <a:solidFill>
                  <a:srgbClr val="0D0D0D"/>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60DA17E5-1766-4584-8D78-81825E4B3401}" type="slidenum">
              <a:rPr lang="en-US" smtClean="0"/>
              <a:t>7</a:t>
            </a:fld>
            <a:endParaRPr lang="en-US"/>
          </a:p>
        </p:txBody>
      </p:sp>
    </p:spTree>
    <p:extLst>
      <p:ext uri="{BB962C8B-B14F-4D97-AF65-F5344CB8AC3E}">
        <p14:creationId xmlns:p14="http://schemas.microsoft.com/office/powerpoint/2010/main" val="29774098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C11A1F-6861-4827-B4A8-DEBAF591D516}" type="datetimeFigureOut">
              <a:rPr lang="en-US" smtClean="0"/>
              <a:t>3/6/2023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2D7AC9-804D-4CF1-9B75-B2C0E5F46123}" type="slidenum">
              <a:rPr lang="en-US" smtClean="0"/>
              <a:t>‹#›</a:t>
            </a:fld>
            <a:endParaRPr lang="en-US"/>
          </a:p>
        </p:txBody>
      </p:sp>
    </p:spTree>
    <p:extLst>
      <p:ext uri="{BB962C8B-B14F-4D97-AF65-F5344CB8AC3E}">
        <p14:creationId xmlns:p14="http://schemas.microsoft.com/office/powerpoint/2010/main" val="7270017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C11A1F-6861-4827-B4A8-DEBAF591D516}" type="datetimeFigureOut">
              <a:rPr lang="en-US" smtClean="0"/>
              <a:t>3/6/2023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2D7AC9-804D-4CF1-9B75-B2C0E5F46123}" type="slidenum">
              <a:rPr lang="en-US" smtClean="0"/>
              <a:t>‹#›</a:t>
            </a:fld>
            <a:endParaRPr lang="en-US"/>
          </a:p>
        </p:txBody>
      </p:sp>
    </p:spTree>
    <p:extLst>
      <p:ext uri="{BB962C8B-B14F-4D97-AF65-F5344CB8AC3E}">
        <p14:creationId xmlns:p14="http://schemas.microsoft.com/office/powerpoint/2010/main" val="28819533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C11A1F-6861-4827-B4A8-DEBAF591D516}" type="datetimeFigureOut">
              <a:rPr lang="en-US" smtClean="0"/>
              <a:t>3/6/2023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2D7AC9-804D-4CF1-9B75-B2C0E5F46123}" type="slidenum">
              <a:rPr lang="en-US" smtClean="0"/>
              <a:t>‹#›</a:t>
            </a:fld>
            <a:endParaRPr lang="en-US"/>
          </a:p>
        </p:txBody>
      </p:sp>
    </p:spTree>
    <p:extLst>
      <p:ext uri="{BB962C8B-B14F-4D97-AF65-F5344CB8AC3E}">
        <p14:creationId xmlns:p14="http://schemas.microsoft.com/office/powerpoint/2010/main" val="36923399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C11A1F-6861-4827-B4A8-DEBAF591D516}" type="datetimeFigureOut">
              <a:rPr lang="en-US" smtClean="0"/>
              <a:t>3/6/2023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82D7AC9-804D-4CF1-9B75-B2C0E5F46123}" type="slidenum">
              <a:rPr lang="en-US" smtClean="0"/>
              <a:t>‹#›</a:t>
            </a:fld>
            <a:endParaRPr lang="en-US"/>
          </a:p>
        </p:txBody>
      </p:sp>
    </p:spTree>
    <p:extLst>
      <p:ext uri="{BB962C8B-B14F-4D97-AF65-F5344CB8AC3E}">
        <p14:creationId xmlns:p14="http://schemas.microsoft.com/office/powerpoint/2010/main" val="390525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C11A1F-6861-4827-B4A8-DEBAF591D516}" type="datetimeFigureOut">
              <a:rPr lang="en-US" smtClean="0"/>
              <a:t>3/6/2023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82D7AC9-804D-4CF1-9B75-B2C0E5F46123}" type="slidenum">
              <a:rPr lang="en-US" smtClean="0"/>
              <a:t>‹#›</a:t>
            </a:fld>
            <a:endParaRPr lang="en-US"/>
          </a:p>
        </p:txBody>
      </p:sp>
    </p:spTree>
    <p:extLst>
      <p:ext uri="{BB962C8B-B14F-4D97-AF65-F5344CB8AC3E}">
        <p14:creationId xmlns:p14="http://schemas.microsoft.com/office/powerpoint/2010/main" val="29133475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C11A1F-6861-4827-B4A8-DEBAF591D516}" type="datetimeFigureOut">
              <a:rPr lang="en-US" smtClean="0"/>
              <a:t>3/6/2023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82D7AC9-804D-4CF1-9B75-B2C0E5F46123}" type="slidenum">
              <a:rPr lang="en-US" smtClean="0"/>
              <a:t>‹#›</a:t>
            </a:fld>
            <a:endParaRPr lang="en-US"/>
          </a:p>
        </p:txBody>
      </p:sp>
    </p:spTree>
    <p:extLst>
      <p:ext uri="{BB962C8B-B14F-4D97-AF65-F5344CB8AC3E}">
        <p14:creationId xmlns:p14="http://schemas.microsoft.com/office/powerpoint/2010/main" val="22962605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C11A1F-6861-4827-B4A8-DEBAF591D516}" type="datetimeFigureOut">
              <a:rPr lang="en-US" smtClean="0"/>
              <a:t>3/6/2023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82D7AC9-804D-4CF1-9B75-B2C0E5F46123}" type="slidenum">
              <a:rPr lang="en-US" smtClean="0"/>
              <a:t>‹#›</a:t>
            </a:fld>
            <a:endParaRPr lang="en-US"/>
          </a:p>
        </p:txBody>
      </p:sp>
    </p:spTree>
    <p:extLst>
      <p:ext uri="{BB962C8B-B14F-4D97-AF65-F5344CB8AC3E}">
        <p14:creationId xmlns:p14="http://schemas.microsoft.com/office/powerpoint/2010/main" val="1575635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DC11A1F-6861-4827-B4A8-DEBAF591D516}" type="datetimeFigureOut">
              <a:rPr lang="en-US" smtClean="0"/>
              <a:t>3/6/2023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82D7AC9-804D-4CF1-9B75-B2C0E5F46123}" type="slidenum">
              <a:rPr lang="en-US" smtClean="0"/>
              <a:t>‹#›</a:t>
            </a:fld>
            <a:endParaRPr lang="en-US"/>
          </a:p>
        </p:txBody>
      </p:sp>
    </p:spTree>
    <p:extLst>
      <p:ext uri="{BB962C8B-B14F-4D97-AF65-F5344CB8AC3E}">
        <p14:creationId xmlns:p14="http://schemas.microsoft.com/office/powerpoint/2010/main" val="4023925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82D7AC9-804D-4CF1-9B75-B2C0E5F46123}" type="slidenum">
              <a:rPr lang="en-US" smtClean="0"/>
              <a:t>‹#›</a:t>
            </a:fld>
            <a:endParaRPr lang="en-US"/>
          </a:p>
        </p:txBody>
      </p:sp>
      <p:sp>
        <p:nvSpPr>
          <p:cNvPr id="5" name="Date Placeholder 4"/>
          <p:cNvSpPr>
            <a:spLocks noGrp="1"/>
          </p:cNvSpPr>
          <p:nvPr>
            <p:ph type="dt" sz="half" idx="10"/>
          </p:nvPr>
        </p:nvSpPr>
        <p:spPr/>
        <p:txBody>
          <a:bodyPr/>
          <a:lstStyle/>
          <a:p>
            <a:fld id="{1DC11A1F-6861-4827-B4A8-DEBAF591D516}" type="datetimeFigureOut">
              <a:rPr lang="en-US" smtClean="0"/>
              <a:t>3/6/2023</a:t>
            </a:fld>
            <a:endParaRPr lang="en-US"/>
          </a:p>
        </p:txBody>
      </p:sp>
    </p:spTree>
    <p:extLst>
      <p:ext uri="{BB962C8B-B14F-4D97-AF65-F5344CB8AC3E}">
        <p14:creationId xmlns:p14="http://schemas.microsoft.com/office/powerpoint/2010/main" val="34235680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C11A1F-6861-4827-B4A8-DEBAF591D516}" type="datetimeFigureOut">
              <a:rPr lang="en-US" smtClean="0"/>
              <a:t>3/6/2023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2D7AC9-804D-4CF1-9B75-B2C0E5F46123}" type="slidenum">
              <a:rPr lang="en-US" smtClean="0"/>
              <a:t>‹#›</a:t>
            </a:fld>
            <a:endParaRPr lang="en-US"/>
          </a:p>
        </p:txBody>
      </p:sp>
    </p:spTree>
    <p:extLst>
      <p:ext uri="{BB962C8B-B14F-4D97-AF65-F5344CB8AC3E}">
        <p14:creationId xmlns:p14="http://schemas.microsoft.com/office/powerpoint/2010/main" val="23838568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C11A1F-6861-4827-B4A8-DEBAF591D516}" type="datetimeFigureOut">
              <a:rPr lang="en-US" smtClean="0"/>
              <a:t>3/6/2023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2D7AC9-804D-4CF1-9B75-B2C0E5F46123}"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1832600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C11A1F-6861-4827-B4A8-DEBAF591D516}" type="datetimeFigureOut">
              <a:rPr lang="en-US" smtClean="0"/>
              <a:t>3/6/2023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2D7AC9-804D-4CF1-9B75-B2C0E5F46123}" type="slidenum">
              <a:rPr lang="en-US" smtClean="0"/>
              <a:t>‹#›</a:t>
            </a:fld>
            <a:endParaRPr lang="en-US"/>
          </a:p>
        </p:txBody>
      </p:sp>
    </p:spTree>
    <p:extLst>
      <p:ext uri="{BB962C8B-B14F-4D97-AF65-F5344CB8AC3E}">
        <p14:creationId xmlns:p14="http://schemas.microsoft.com/office/powerpoint/2010/main" val="27048947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C11A1F-6861-4827-B4A8-DEBAF591D516}" type="datetimeFigureOut">
              <a:rPr lang="en-US" smtClean="0"/>
              <a:t>3/6/2023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2D7AC9-804D-4CF1-9B75-B2C0E5F46123}"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272379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C11A1F-6861-4827-B4A8-DEBAF591D516}" type="datetimeFigureOut">
              <a:rPr lang="en-US" smtClean="0"/>
              <a:t>3/6/2023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2D7AC9-804D-4CF1-9B75-B2C0E5F46123}" type="slidenum">
              <a:rPr lang="en-US" smtClean="0"/>
              <a:t>‹#›</a:t>
            </a:fld>
            <a:endParaRPr lang="en-US"/>
          </a:p>
        </p:txBody>
      </p:sp>
    </p:spTree>
    <p:extLst>
      <p:ext uri="{BB962C8B-B14F-4D97-AF65-F5344CB8AC3E}">
        <p14:creationId xmlns:p14="http://schemas.microsoft.com/office/powerpoint/2010/main" val="24203153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C11A1F-6861-4827-B4A8-DEBAF591D516}" type="datetimeFigureOut">
              <a:rPr lang="en-US" smtClean="0"/>
              <a:t>3/6/2023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2D7AC9-804D-4CF1-9B75-B2C0E5F46123}" type="slidenum">
              <a:rPr lang="en-US" smtClean="0"/>
              <a:t>‹#›</a:t>
            </a:fld>
            <a:endParaRPr lang="en-US"/>
          </a:p>
        </p:txBody>
      </p:sp>
    </p:spTree>
    <p:extLst>
      <p:ext uri="{BB962C8B-B14F-4D97-AF65-F5344CB8AC3E}">
        <p14:creationId xmlns:p14="http://schemas.microsoft.com/office/powerpoint/2010/main" val="40315964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C11A1F-6861-4827-B4A8-DEBAF591D516}" type="datetimeFigureOut">
              <a:rPr lang="en-US" smtClean="0"/>
              <a:t>3/6/2023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2D7AC9-804D-4CF1-9B75-B2C0E5F46123}" type="slidenum">
              <a:rPr lang="en-US" smtClean="0"/>
              <a:t>‹#›</a:t>
            </a:fld>
            <a:endParaRPr lang="en-US"/>
          </a:p>
        </p:txBody>
      </p:sp>
    </p:spTree>
    <p:extLst>
      <p:ext uri="{BB962C8B-B14F-4D97-AF65-F5344CB8AC3E}">
        <p14:creationId xmlns:p14="http://schemas.microsoft.com/office/powerpoint/2010/main" val="20832324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DC11A1F-6861-4827-B4A8-DEBAF591D516}" type="datetimeFigureOut">
              <a:rPr lang="en-US" smtClean="0"/>
              <a:t>3/6/2023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82D7AC9-804D-4CF1-9B75-B2C0E5F46123}" type="slidenum">
              <a:rPr lang="en-US" smtClean="0"/>
              <a:t>‹#›</a:t>
            </a:fld>
            <a:endParaRPr lang="en-US"/>
          </a:p>
        </p:txBody>
      </p:sp>
    </p:spTree>
    <p:extLst>
      <p:ext uri="{BB962C8B-B14F-4D97-AF65-F5344CB8AC3E}">
        <p14:creationId xmlns:p14="http://schemas.microsoft.com/office/powerpoint/2010/main" val="4103981970"/>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cid:image001.png@01D0EA4A.2BD679A0"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cid:image001.png@01D0EA4A.2BD679A0" TargetMode="External"/><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cid:image001.png@01D0EA4A.2BD679A0" TargetMode="External"/><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cid:image001.png@01D0EA4A.2BD679A0" TargetMode="External"/><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cid:image001.png@01D0EA4A.2BD679A0" TargetMode="External"/><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cid:image001.png@01D0EA4A.2BD679A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EAC4D-8440-79A7-C6D7-92B25340D149}"/>
              </a:ext>
            </a:extLst>
          </p:cNvPr>
          <p:cNvSpPr>
            <a:spLocks noGrp="1"/>
          </p:cNvSpPr>
          <p:nvPr>
            <p:ph type="ctrTitle"/>
          </p:nvPr>
        </p:nvSpPr>
        <p:spPr>
          <a:xfrm>
            <a:off x="451766" y="-112793"/>
            <a:ext cx="9733471" cy="2445109"/>
          </a:xfrm>
        </p:spPr>
        <p:txBody>
          <a:bodyPr>
            <a:normAutofit/>
          </a:bodyPr>
          <a:lstStyle/>
          <a:p>
            <a:r>
              <a:rPr lang="en-US" sz="3000" b="1" cap="all" dirty="0">
                <a:solidFill>
                  <a:schemeClr val="accent1">
                    <a:lumMod val="75000"/>
                  </a:schemeClr>
                </a:solidFill>
                <a:effectLst>
                  <a:outerShdw blurRad="38100" dist="38100" dir="2700000" algn="tl">
                    <a:srgbClr val="000000">
                      <a:alpha val="43137"/>
                    </a:srgbClr>
                  </a:outerShdw>
                </a:effectLst>
                <a:latin typeface="Times New Roman"/>
                <a:cs typeface="Times New Roman"/>
              </a:rPr>
              <a:t>COMMUNICATION IN HEALTH AND SOCIAL CARE </a:t>
            </a:r>
            <a:endParaRPr lang="en-US" sz="3000" b="1" cap="all" dirty="0">
              <a:solidFill>
                <a:schemeClr val="accent1">
                  <a:lumMod val="7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47928562-2635-D828-4CEC-9597D14D2222}"/>
              </a:ext>
            </a:extLst>
          </p:cNvPr>
          <p:cNvSpPr>
            <a:spLocks noGrp="1"/>
          </p:cNvSpPr>
          <p:nvPr>
            <p:ph type="subTitle" idx="1"/>
          </p:nvPr>
        </p:nvSpPr>
        <p:spPr>
          <a:xfrm>
            <a:off x="882468" y="3544179"/>
            <a:ext cx="9560943" cy="2662177"/>
          </a:xfrm>
        </p:spPr>
        <p:txBody>
          <a:bodyPr/>
          <a:lstStyle/>
          <a:p>
            <a:pPr algn="l"/>
            <a:r>
              <a:rPr lang="en-GB" sz="1800" b="1" dirty="0">
                <a:effectLst/>
                <a:latin typeface="Arial"/>
                <a:ea typeface="Times New Roman" panose="02020603050405020304" pitchFamily="18" charset="0"/>
                <a:cs typeface="Arial"/>
              </a:rPr>
              <a:t>Student name:</a:t>
            </a:r>
            <a:r>
              <a:rPr lang="en-GB" b="1" dirty="0">
                <a:latin typeface="Arial"/>
                <a:ea typeface="Times New Roman" panose="02020603050405020304" pitchFamily="18" charset="0"/>
                <a:cs typeface="Arial"/>
              </a:rPr>
              <a:t> ANA PERSIDA CORCAN</a:t>
            </a:r>
            <a:endParaRPr lang="en-GB" sz="1800" b="1" dirty="0">
              <a:effectLst/>
              <a:latin typeface="Arial" panose="020B0604020202020204" pitchFamily="34" charset="0"/>
              <a:ea typeface="Times New Roman" panose="02020603050405020304" pitchFamily="18" charset="0"/>
              <a:cs typeface="Arial"/>
            </a:endParaRPr>
          </a:p>
          <a:p>
            <a:pPr algn="l"/>
            <a:r>
              <a:rPr lang="en-GB" sz="1800" b="1" dirty="0">
                <a:effectLst/>
                <a:latin typeface="Arial"/>
                <a:ea typeface="Times New Roman" panose="02020603050405020304" pitchFamily="18" charset="0"/>
                <a:cs typeface="Arial"/>
              </a:rPr>
              <a:t>Student ID number:</a:t>
            </a:r>
            <a:r>
              <a:rPr lang="en-GB" b="1" dirty="0">
                <a:latin typeface="Arial"/>
                <a:ea typeface="Times New Roman" panose="02020603050405020304" pitchFamily="18" charset="0"/>
                <a:cs typeface="Arial"/>
              </a:rPr>
              <a:t>2133068</a:t>
            </a:r>
          </a:p>
          <a:p>
            <a:pPr algn="l"/>
            <a:r>
              <a:rPr lang="en-GB" b="1" dirty="0">
                <a:latin typeface="Arial"/>
                <a:cs typeface="Arial"/>
              </a:rPr>
              <a:t>Module name: Professional Development within HSC</a:t>
            </a:r>
          </a:p>
          <a:p>
            <a:pPr algn="l"/>
            <a:r>
              <a:rPr lang="en-GB" b="1" dirty="0">
                <a:latin typeface="Arial"/>
                <a:cs typeface="Arial"/>
              </a:rPr>
              <a:t>Module code: LCHS4004</a:t>
            </a:r>
          </a:p>
          <a:p>
            <a:pPr algn="l"/>
            <a:r>
              <a:rPr lang="en-GB" b="1" dirty="0">
                <a:latin typeface="Arial"/>
                <a:cs typeface="Arial"/>
              </a:rPr>
              <a:t>Lecturer name: Emmanuel Asante</a:t>
            </a:r>
          </a:p>
          <a:p>
            <a:pPr algn="l"/>
            <a:endParaRPr lang="en-GB" b="1" dirty="0">
              <a:latin typeface="Arial"/>
              <a:cs typeface="Arial"/>
            </a:endParaRPr>
          </a:p>
        </p:txBody>
      </p:sp>
      <p:pic>
        <p:nvPicPr>
          <p:cNvPr id="4" name="Picture 3" descr="Discover University of Wales Trinity Saint David">
            <a:extLst>
              <a:ext uri="{FF2B5EF4-FFF2-40B4-BE49-F238E27FC236}">
                <a16:creationId xmlns:a16="http://schemas.microsoft.com/office/drawing/2014/main" id="{98BC9123-D218-AF63-FE79-3E3D7D775BE7}"/>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4394713" y="371505"/>
            <a:ext cx="1809750" cy="723900"/>
          </a:xfrm>
          <a:prstGeom prst="rect">
            <a:avLst/>
          </a:prstGeom>
          <a:noFill/>
          <a:ln>
            <a:noFill/>
          </a:ln>
        </p:spPr>
      </p:pic>
    </p:spTree>
    <p:extLst>
      <p:ext uri="{BB962C8B-B14F-4D97-AF65-F5344CB8AC3E}">
        <p14:creationId xmlns:p14="http://schemas.microsoft.com/office/powerpoint/2010/main" val="4019258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DB1C3-4BA2-24A1-0D86-59406A10C690}"/>
              </a:ext>
            </a:extLst>
          </p:cNvPr>
          <p:cNvSpPr>
            <a:spLocks noGrp="1"/>
          </p:cNvSpPr>
          <p:nvPr>
            <p:ph type="title"/>
          </p:nvPr>
        </p:nvSpPr>
        <p:spPr/>
        <p:txBody>
          <a:bodyPr/>
          <a:lstStyle/>
          <a:p>
            <a:pPr algn="ctr"/>
            <a:r>
              <a:rPr lang="en-US" dirty="0"/>
              <a:t>Table of Content</a:t>
            </a:r>
          </a:p>
        </p:txBody>
      </p:sp>
      <p:sp>
        <p:nvSpPr>
          <p:cNvPr id="3" name="Content Placeholder 2">
            <a:extLst>
              <a:ext uri="{FF2B5EF4-FFF2-40B4-BE49-F238E27FC236}">
                <a16:creationId xmlns:a16="http://schemas.microsoft.com/office/drawing/2014/main" id="{DB19DEAB-44C1-9AD5-FD68-BDAE2385E4B5}"/>
              </a:ext>
            </a:extLst>
          </p:cNvPr>
          <p:cNvSpPr>
            <a:spLocks noGrp="1"/>
          </p:cNvSpPr>
          <p:nvPr>
            <p:ph idx="1"/>
          </p:nvPr>
        </p:nvSpPr>
        <p:spPr>
          <a:xfrm>
            <a:off x="1302976" y="1647241"/>
            <a:ext cx="8596668" cy="3880773"/>
          </a:xfrm>
        </p:spPr>
        <p:txBody>
          <a:bodyPr>
            <a:normAutofit/>
          </a:bodyPr>
          <a:lstStyle/>
          <a:p>
            <a:r>
              <a:rPr lang="en-US" sz="2200" dirty="0">
                <a:solidFill>
                  <a:schemeClr val="tx1"/>
                </a:solidFill>
              </a:rPr>
              <a:t>Slide 3: Introduction</a:t>
            </a:r>
          </a:p>
          <a:p>
            <a:r>
              <a:rPr lang="en-US" sz="2200" dirty="0">
                <a:solidFill>
                  <a:schemeClr val="tx1"/>
                </a:solidFill>
              </a:rPr>
              <a:t>Slide 4: </a:t>
            </a:r>
            <a:r>
              <a:rPr lang="en-GB" sz="2200" kern="0" dirty="0">
                <a:solidFill>
                  <a:schemeClr val="tx1"/>
                </a:solidFill>
                <a:effectLst/>
                <a:latin typeface="+mj-lt"/>
                <a:ea typeface="Times New Roman" panose="02020603050405020304" pitchFamily="18" charset="0"/>
                <a:cs typeface="Times New Roman" panose="02020603050405020304" pitchFamily="18" charset="0"/>
              </a:rPr>
              <a:t>How communication is useful in working within health and social care</a:t>
            </a:r>
            <a:endParaRPr lang="en-US" sz="2200" dirty="0">
              <a:solidFill>
                <a:schemeClr val="tx1"/>
              </a:solidFill>
              <a:latin typeface="+mj-lt"/>
            </a:endParaRPr>
          </a:p>
          <a:p>
            <a:r>
              <a:rPr lang="en-US" sz="2200" dirty="0">
                <a:solidFill>
                  <a:schemeClr val="tx1"/>
                </a:solidFill>
              </a:rPr>
              <a:t>Slide 5: Role of Communication</a:t>
            </a:r>
          </a:p>
          <a:p>
            <a:r>
              <a:rPr lang="en-US" sz="2200" dirty="0">
                <a:solidFill>
                  <a:schemeClr val="tx1"/>
                </a:solidFill>
              </a:rPr>
              <a:t>Slide 6: Significance of Health care professionals to have effective communications</a:t>
            </a:r>
          </a:p>
          <a:p>
            <a:r>
              <a:rPr lang="en-US" sz="2200" dirty="0">
                <a:solidFill>
                  <a:schemeClr val="tx1"/>
                </a:solidFill>
              </a:rPr>
              <a:t>Slide 7: Conclusion</a:t>
            </a:r>
          </a:p>
          <a:p>
            <a:r>
              <a:rPr lang="en-US" sz="2200" dirty="0">
                <a:solidFill>
                  <a:schemeClr val="tx1"/>
                </a:solidFill>
              </a:rPr>
              <a:t>Slide 8: References </a:t>
            </a:r>
          </a:p>
        </p:txBody>
      </p:sp>
      <p:pic>
        <p:nvPicPr>
          <p:cNvPr id="4" name="Picture 3" descr="Discover University of Wales Trinity Saint David">
            <a:extLst>
              <a:ext uri="{FF2B5EF4-FFF2-40B4-BE49-F238E27FC236}">
                <a16:creationId xmlns:a16="http://schemas.microsoft.com/office/drawing/2014/main" id="{89425D10-14B3-A982-1112-54DBF9B83F92}"/>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550299" y="247650"/>
            <a:ext cx="1809750" cy="723900"/>
          </a:xfrm>
          <a:prstGeom prst="rect">
            <a:avLst/>
          </a:prstGeom>
          <a:noFill/>
          <a:ln>
            <a:noFill/>
          </a:ln>
        </p:spPr>
      </p:pic>
    </p:spTree>
    <p:extLst>
      <p:ext uri="{BB962C8B-B14F-4D97-AF65-F5344CB8AC3E}">
        <p14:creationId xmlns:p14="http://schemas.microsoft.com/office/powerpoint/2010/main" val="14287718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1BFF-26D3-1CE7-BE39-A04273781E58}"/>
              </a:ext>
            </a:extLst>
          </p:cNvPr>
          <p:cNvSpPr>
            <a:spLocks noGrp="1"/>
          </p:cNvSpPr>
          <p:nvPr>
            <p:ph type="title"/>
          </p:nvPr>
        </p:nvSpPr>
        <p:spPr>
          <a:xfrm>
            <a:off x="1367144" y="641684"/>
            <a:ext cx="8596668" cy="1320800"/>
          </a:xfrm>
        </p:spPr>
        <p:txBody>
          <a:bodyPr/>
          <a:lstStyle/>
          <a:p>
            <a:pPr algn="ctr"/>
            <a:r>
              <a:rPr lang="en-US" dirty="0"/>
              <a:t>Introduction</a:t>
            </a:r>
          </a:p>
        </p:txBody>
      </p:sp>
      <p:sp>
        <p:nvSpPr>
          <p:cNvPr id="3" name="Content Placeholder 2">
            <a:extLst>
              <a:ext uri="{FF2B5EF4-FFF2-40B4-BE49-F238E27FC236}">
                <a16:creationId xmlns:a16="http://schemas.microsoft.com/office/drawing/2014/main" id="{A06B90A3-487A-BB91-A712-BA1A3D295BF8}"/>
              </a:ext>
            </a:extLst>
          </p:cNvPr>
          <p:cNvSpPr>
            <a:spLocks noGrp="1"/>
          </p:cNvSpPr>
          <p:nvPr>
            <p:ph idx="1"/>
          </p:nvPr>
        </p:nvSpPr>
        <p:spPr>
          <a:xfrm>
            <a:off x="677333" y="2160589"/>
            <a:ext cx="10423803" cy="3880773"/>
          </a:xfrm>
        </p:spPr>
        <p:txBody>
          <a:bodyPr vert="horz" lIns="91440" tIns="45720" rIns="91440" bIns="45720" rtlCol="0" anchor="t">
            <a:normAutofit/>
          </a:bodyPr>
          <a:lstStyle/>
          <a:p>
            <a:pPr algn="just"/>
            <a:r>
              <a:rPr lang="en-GB" sz="2200" dirty="0">
                <a:effectLst/>
                <a:latin typeface="+mj-lt"/>
                <a:ea typeface="Times New Roman" panose="02020603050405020304" pitchFamily="18" charset="0"/>
              </a:rPr>
              <a:t>This</a:t>
            </a:r>
            <a:r>
              <a:rPr lang="en-GB" sz="2200" dirty="0">
                <a:latin typeface="+mj-lt"/>
                <a:ea typeface="Times New Roman" panose="02020603050405020304" pitchFamily="18" charset="0"/>
              </a:rPr>
              <a:t> </a:t>
            </a:r>
            <a:r>
              <a:rPr lang="en-GB" sz="2200" dirty="0">
                <a:effectLst/>
                <a:latin typeface="+mj-lt"/>
                <a:ea typeface="Times New Roman" panose="02020603050405020304" pitchFamily="18" charset="0"/>
              </a:rPr>
              <a:t>presentation will cover the topic of Health and social care along with how communication will help health and social care workers, patients and other faculties associated with the hospitals to stay informed and provide emotional support.</a:t>
            </a:r>
            <a:r>
              <a:rPr lang="en-GB" sz="2200" dirty="0">
                <a:latin typeface="+mj-lt"/>
                <a:ea typeface="Times New Roman" panose="02020603050405020304" pitchFamily="18" charset="0"/>
              </a:rPr>
              <a:t> </a:t>
            </a:r>
            <a:endParaRPr lang="en-GB" sz="2200" dirty="0">
              <a:effectLst/>
              <a:latin typeface="+mj-lt"/>
              <a:ea typeface="Times New Roman" panose="02020603050405020304" pitchFamily="18" charset="0"/>
            </a:endParaRPr>
          </a:p>
          <a:p>
            <a:pPr algn="just"/>
            <a:r>
              <a:rPr lang="en-GB" sz="2200" dirty="0">
                <a:effectLst/>
                <a:latin typeface="+mj-lt"/>
                <a:ea typeface="Times New Roman" panose="02020603050405020304" pitchFamily="18" charset="0"/>
              </a:rPr>
              <a:t>This assignment will also focus on the significance of effective communication in the sector of health and social care along with its benefits</a:t>
            </a:r>
            <a:r>
              <a:rPr lang="en-GB" sz="2200" dirty="0">
                <a:latin typeface="+mj-lt"/>
                <a:ea typeface="Times New Roman" panose="02020603050405020304" pitchFamily="18" charset="0"/>
              </a:rPr>
              <a:t> </a:t>
            </a:r>
            <a:r>
              <a:rPr lang="en-GB" sz="2200" dirty="0">
                <a:effectLst/>
                <a:latin typeface="+mj-lt"/>
                <a:ea typeface="Times New Roman" panose="02020603050405020304" pitchFamily="18" charset="0"/>
              </a:rPr>
              <a:t>(</a:t>
            </a:r>
            <a:r>
              <a:rPr lang="en-GB" sz="2200" dirty="0" err="1">
                <a:solidFill>
                  <a:srgbClr val="000000"/>
                </a:solidFill>
                <a:effectLst/>
                <a:latin typeface="+mj-lt"/>
                <a:ea typeface="Times New Roman" panose="02020603050405020304" pitchFamily="18" charset="0"/>
              </a:rPr>
              <a:t>Buljac</a:t>
            </a:r>
            <a:r>
              <a:rPr lang="en-GB" sz="2200" dirty="0">
                <a:solidFill>
                  <a:srgbClr val="000000"/>
                </a:solidFill>
                <a:effectLst/>
                <a:latin typeface="+mj-lt"/>
                <a:ea typeface="Times New Roman" panose="02020603050405020304" pitchFamily="18" charset="0"/>
              </a:rPr>
              <a:t>-Samardzic</a:t>
            </a:r>
            <a:r>
              <a:rPr lang="en-GB" sz="2200" dirty="0">
                <a:solidFill>
                  <a:srgbClr val="000000"/>
                </a:solidFill>
                <a:latin typeface="+mj-lt"/>
                <a:ea typeface="Times New Roman" panose="02020603050405020304" pitchFamily="18" charset="0"/>
              </a:rPr>
              <a:t> </a:t>
            </a:r>
            <a:r>
              <a:rPr lang="en-GB" sz="2200" i="1" dirty="0">
                <a:solidFill>
                  <a:srgbClr val="000000"/>
                </a:solidFill>
                <a:effectLst/>
                <a:latin typeface="+mj-lt"/>
                <a:ea typeface="Times New Roman" panose="02020603050405020304" pitchFamily="18" charset="0"/>
              </a:rPr>
              <a:t> et al., </a:t>
            </a:r>
            <a:r>
              <a:rPr lang="en-GB" sz="2200" dirty="0">
                <a:solidFill>
                  <a:srgbClr val="000000"/>
                </a:solidFill>
                <a:effectLst/>
                <a:latin typeface="+mj-lt"/>
                <a:ea typeface="Times New Roman" panose="02020603050405020304" pitchFamily="18" charset="0"/>
              </a:rPr>
              <a:t>2020</a:t>
            </a:r>
            <a:r>
              <a:rPr lang="en-GB" sz="2200" dirty="0">
                <a:effectLst/>
                <a:latin typeface="+mj-lt"/>
                <a:ea typeface="Times New Roman" panose="02020603050405020304" pitchFamily="18" charset="0"/>
              </a:rPr>
              <a:t>).</a:t>
            </a:r>
            <a:r>
              <a:rPr lang="en-GB" sz="2200" dirty="0">
                <a:latin typeface="+mj-lt"/>
                <a:ea typeface="Times New Roman" panose="02020603050405020304" pitchFamily="18" charset="0"/>
              </a:rPr>
              <a:t> </a:t>
            </a:r>
            <a:endParaRPr lang="en-US" sz="2200" dirty="0">
              <a:effectLst/>
              <a:latin typeface="+mj-lt"/>
              <a:ea typeface="Times New Roman" panose="02020603050405020304" pitchFamily="18" charset="0"/>
            </a:endParaRPr>
          </a:p>
          <a:p>
            <a:pPr algn="just"/>
            <a:endParaRPr lang="en-US" sz="2200" dirty="0">
              <a:latin typeface="+mj-lt"/>
            </a:endParaRPr>
          </a:p>
        </p:txBody>
      </p:sp>
      <p:pic>
        <p:nvPicPr>
          <p:cNvPr id="4" name="Picture 3" descr="Discover University of Wales Trinity Saint David">
            <a:extLst>
              <a:ext uri="{FF2B5EF4-FFF2-40B4-BE49-F238E27FC236}">
                <a16:creationId xmlns:a16="http://schemas.microsoft.com/office/drawing/2014/main" id="{DD37B5DA-65F4-E24C-DAFF-02CA4B7CC468}"/>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677333" y="279734"/>
            <a:ext cx="1809750" cy="723900"/>
          </a:xfrm>
          <a:prstGeom prst="rect">
            <a:avLst/>
          </a:prstGeom>
          <a:noFill/>
          <a:ln>
            <a:noFill/>
          </a:ln>
        </p:spPr>
      </p:pic>
    </p:spTree>
    <p:extLst>
      <p:ext uri="{BB962C8B-B14F-4D97-AF65-F5344CB8AC3E}">
        <p14:creationId xmlns:p14="http://schemas.microsoft.com/office/powerpoint/2010/main" val="8566936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AABD2-AB0F-E27E-22CE-03FCD4BFA8BF}"/>
              </a:ext>
            </a:extLst>
          </p:cNvPr>
          <p:cNvSpPr>
            <a:spLocks noGrp="1"/>
          </p:cNvSpPr>
          <p:nvPr>
            <p:ph type="title"/>
          </p:nvPr>
        </p:nvSpPr>
        <p:spPr/>
        <p:txBody>
          <a:bodyPr>
            <a:normAutofit fontScale="90000"/>
          </a:bodyPr>
          <a:lstStyle/>
          <a:p>
            <a:pPr algn="ctr"/>
            <a:r>
              <a:rPr lang="en-US" dirty="0"/>
              <a:t>How communication is useful in working within health and social care</a:t>
            </a:r>
            <a:br>
              <a:rPr lang="en-US" dirty="0"/>
            </a:br>
            <a:endParaRPr lang="en-US" dirty="0"/>
          </a:p>
        </p:txBody>
      </p:sp>
      <p:sp>
        <p:nvSpPr>
          <p:cNvPr id="3" name="Content Placeholder 2">
            <a:extLst>
              <a:ext uri="{FF2B5EF4-FFF2-40B4-BE49-F238E27FC236}">
                <a16:creationId xmlns:a16="http://schemas.microsoft.com/office/drawing/2014/main" id="{A1E7A8ED-4F94-A881-9459-0255A53D7153}"/>
              </a:ext>
            </a:extLst>
          </p:cNvPr>
          <p:cNvSpPr>
            <a:spLocks noGrp="1"/>
          </p:cNvSpPr>
          <p:nvPr>
            <p:ph idx="1"/>
          </p:nvPr>
        </p:nvSpPr>
        <p:spPr>
          <a:xfrm>
            <a:off x="667530" y="1930400"/>
            <a:ext cx="10856940" cy="3880773"/>
          </a:xfrm>
        </p:spPr>
        <p:txBody>
          <a:bodyPr vert="horz" lIns="91440" tIns="45720" rIns="91440" bIns="45720" rtlCol="0" anchor="t">
            <a:normAutofit/>
          </a:bodyPr>
          <a:lstStyle/>
          <a:p>
            <a:pPr algn="just"/>
            <a:r>
              <a:rPr lang="en-GB" sz="2200" dirty="0">
                <a:effectLst/>
                <a:latin typeface="+mj-lt"/>
                <a:ea typeface="Times New Roman" panose="02020603050405020304" pitchFamily="18" charset="0"/>
              </a:rPr>
              <a:t>Healthcare workers need to have this capability to empathise when required regarding potentially complex issues more calmly. There might be disagreements that occur which healthcare associates need to defuse and handle this challenging situation using effective communication skills. </a:t>
            </a:r>
            <a:endParaRPr lang="en-US" sz="2200" dirty="0">
              <a:effectLst/>
              <a:latin typeface="+mj-lt"/>
              <a:ea typeface="Times New Roman" panose="02020603050405020304" pitchFamily="18" charset="0"/>
            </a:endParaRPr>
          </a:p>
          <a:p>
            <a:pPr algn="just"/>
            <a:r>
              <a:rPr lang="en-GB" sz="2200" dirty="0">
                <a:effectLst/>
                <a:latin typeface="+mj-lt"/>
                <a:ea typeface="Times New Roman" panose="02020603050405020304" pitchFamily="18" charset="0"/>
              </a:rPr>
              <a:t>Healthcare workers make use of communication for providing emotional support to the patients. Also, they provide protection to the patient’s privacy. This will also </a:t>
            </a:r>
            <a:r>
              <a:rPr lang="en-GB" sz="2200" dirty="0">
                <a:latin typeface="+mj-lt"/>
                <a:ea typeface="Times New Roman" panose="02020603050405020304" pitchFamily="18" charset="0"/>
              </a:rPr>
              <a:t>be </a:t>
            </a:r>
            <a:r>
              <a:rPr lang="en-GB" sz="2200" dirty="0">
                <a:effectLst/>
                <a:latin typeface="+mj-lt"/>
                <a:ea typeface="Times New Roman" panose="02020603050405020304" pitchFamily="18" charset="0"/>
              </a:rPr>
              <a:t>helpful for healthcare workers to teach their juniors and keep them informed regarding changes.</a:t>
            </a:r>
            <a:r>
              <a:rPr lang="en-GB" sz="2200" dirty="0">
                <a:latin typeface="+mj-lt"/>
                <a:ea typeface="Times New Roman" panose="02020603050405020304" pitchFamily="18" charset="0"/>
              </a:rPr>
              <a:t> </a:t>
            </a:r>
            <a:endParaRPr lang="en-US" sz="2200" dirty="0">
              <a:latin typeface="+mj-lt"/>
            </a:endParaRPr>
          </a:p>
        </p:txBody>
      </p:sp>
      <p:pic>
        <p:nvPicPr>
          <p:cNvPr id="2050" name="Picture 2" descr="Choosing Your Words: Communication in Healthcare - MedBridge Blog">
            <a:extLst>
              <a:ext uri="{FF2B5EF4-FFF2-40B4-BE49-F238E27FC236}">
                <a16:creationId xmlns:a16="http://schemas.microsoft.com/office/drawing/2014/main" id="{E3F53F3F-6137-B23B-1436-3D507810155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447" r="14474"/>
          <a:stretch/>
        </p:blipFill>
        <p:spPr bwMode="auto">
          <a:xfrm>
            <a:off x="5335405" y="4627979"/>
            <a:ext cx="4511572" cy="210728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4" name="Picture 3" descr="Discover University of Wales Trinity Saint David">
            <a:extLst>
              <a:ext uri="{FF2B5EF4-FFF2-40B4-BE49-F238E27FC236}">
                <a16:creationId xmlns:a16="http://schemas.microsoft.com/office/drawing/2014/main" id="{093F12D7-D5AA-ACEA-4D15-02187138817E}"/>
              </a:ext>
            </a:extLst>
          </p:cNvPr>
          <p:cNvPicPr/>
          <p:nvPr/>
        </p:nvPicPr>
        <p:blipFill>
          <a:blip r:embed="rId4" r:link="rId5">
            <a:extLst>
              <a:ext uri="{28A0092B-C50C-407E-A947-70E740481C1C}">
                <a14:useLocalDpi xmlns:a14="http://schemas.microsoft.com/office/drawing/2010/main" val="0"/>
              </a:ext>
            </a:extLst>
          </a:blip>
          <a:srcRect/>
          <a:stretch>
            <a:fillRect/>
          </a:stretch>
        </p:blipFill>
        <p:spPr bwMode="auto">
          <a:xfrm>
            <a:off x="206171" y="36871"/>
            <a:ext cx="1101519" cy="572729"/>
          </a:xfrm>
          <a:prstGeom prst="rect">
            <a:avLst/>
          </a:prstGeom>
          <a:noFill/>
          <a:ln>
            <a:noFill/>
          </a:ln>
        </p:spPr>
      </p:pic>
    </p:spTree>
    <p:extLst>
      <p:ext uri="{BB962C8B-B14F-4D97-AF65-F5344CB8AC3E}">
        <p14:creationId xmlns:p14="http://schemas.microsoft.com/office/powerpoint/2010/main" val="10954661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B12F6-2055-5C6F-9446-86D5DC9508DD}"/>
              </a:ext>
            </a:extLst>
          </p:cNvPr>
          <p:cNvSpPr>
            <a:spLocks noGrp="1"/>
          </p:cNvSpPr>
          <p:nvPr>
            <p:ph type="title"/>
          </p:nvPr>
        </p:nvSpPr>
        <p:spPr>
          <a:xfrm>
            <a:off x="677334" y="918491"/>
            <a:ext cx="8596668" cy="1320800"/>
          </a:xfrm>
        </p:spPr>
        <p:txBody>
          <a:bodyPr/>
          <a:lstStyle/>
          <a:p>
            <a:r>
              <a:rPr lang="en-US" dirty="0"/>
              <a:t>Role of Communication</a:t>
            </a:r>
          </a:p>
        </p:txBody>
      </p:sp>
      <p:sp>
        <p:nvSpPr>
          <p:cNvPr id="3" name="Content Placeholder 2">
            <a:extLst>
              <a:ext uri="{FF2B5EF4-FFF2-40B4-BE49-F238E27FC236}">
                <a16:creationId xmlns:a16="http://schemas.microsoft.com/office/drawing/2014/main" id="{77E853AD-BEC3-0D0C-903C-F133F7969042}"/>
              </a:ext>
            </a:extLst>
          </p:cNvPr>
          <p:cNvSpPr>
            <a:spLocks noGrp="1"/>
          </p:cNvSpPr>
          <p:nvPr>
            <p:ph idx="1"/>
          </p:nvPr>
        </p:nvSpPr>
        <p:spPr>
          <a:xfrm>
            <a:off x="394068" y="2058736"/>
            <a:ext cx="5530961" cy="3880773"/>
          </a:xfrm>
        </p:spPr>
        <p:txBody>
          <a:bodyPr>
            <a:normAutofit/>
          </a:bodyPr>
          <a:lstStyle/>
          <a:p>
            <a:pPr algn="just"/>
            <a:r>
              <a:rPr lang="en-GB" sz="2200" dirty="0">
                <a:effectLst/>
                <a:latin typeface="+mj-lt"/>
                <a:ea typeface="Times New Roman" panose="02020603050405020304" pitchFamily="18" charset="0"/>
              </a:rPr>
              <a:t>The role of communication in health and social care is significant as there are daily conversations involved. </a:t>
            </a:r>
          </a:p>
          <a:p>
            <a:pPr algn="just"/>
            <a:r>
              <a:rPr lang="en-GB" sz="2200" dirty="0">
                <a:effectLst/>
                <a:latin typeface="+mj-lt"/>
                <a:ea typeface="Times New Roman" panose="02020603050405020304" pitchFamily="18" charset="0"/>
              </a:rPr>
              <a:t>When social and health associates communicate easily with their patients and families, it will positively affect them. Through this patient also feels more comfortable and supported (Highspeedtraining.co.uk, 2021). </a:t>
            </a:r>
            <a:endParaRPr lang="en-US" sz="2200" dirty="0">
              <a:effectLst/>
              <a:latin typeface="+mj-lt"/>
              <a:ea typeface="Times New Roman" panose="02020603050405020304" pitchFamily="18" charset="0"/>
            </a:endParaRPr>
          </a:p>
          <a:p>
            <a:pPr algn="just"/>
            <a:endParaRPr lang="en-US" sz="2200" dirty="0">
              <a:latin typeface="+mj-lt"/>
            </a:endParaRPr>
          </a:p>
        </p:txBody>
      </p:sp>
      <p:pic>
        <p:nvPicPr>
          <p:cNvPr id="3074" name="Picture 2" descr="The Role Of Leadership Communication In Healthcare Workplace Culture">
            <a:extLst>
              <a:ext uri="{FF2B5EF4-FFF2-40B4-BE49-F238E27FC236}">
                <a16:creationId xmlns:a16="http://schemas.microsoft.com/office/drawing/2014/main" id="{57567F44-4BD0-D8C1-F353-FD66F83B8B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46923" y="2354816"/>
            <a:ext cx="4983603" cy="257278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4" name="Picture 3" descr="Discover University of Wales Trinity Saint David">
            <a:extLst>
              <a:ext uri="{FF2B5EF4-FFF2-40B4-BE49-F238E27FC236}">
                <a16:creationId xmlns:a16="http://schemas.microsoft.com/office/drawing/2014/main" id="{54AF0309-4338-A755-A2F7-CD79CF1630BB}"/>
              </a:ext>
            </a:extLst>
          </p:cNvPr>
          <p:cNvPicPr/>
          <p:nvPr/>
        </p:nvPicPr>
        <p:blipFill>
          <a:blip r:embed="rId4" r:link="rId5">
            <a:extLst>
              <a:ext uri="{28A0092B-C50C-407E-A947-70E740481C1C}">
                <a14:useLocalDpi xmlns:a14="http://schemas.microsoft.com/office/drawing/2010/main" val="0"/>
              </a:ext>
            </a:extLst>
          </a:blip>
          <a:srcRect/>
          <a:stretch>
            <a:fillRect/>
          </a:stretch>
        </p:blipFill>
        <p:spPr bwMode="auto">
          <a:xfrm>
            <a:off x="245500" y="0"/>
            <a:ext cx="1249003" cy="698090"/>
          </a:xfrm>
          <a:prstGeom prst="rect">
            <a:avLst/>
          </a:prstGeom>
          <a:noFill/>
          <a:ln>
            <a:noFill/>
          </a:ln>
        </p:spPr>
      </p:pic>
    </p:spTree>
    <p:extLst>
      <p:ext uri="{BB962C8B-B14F-4D97-AF65-F5344CB8AC3E}">
        <p14:creationId xmlns:p14="http://schemas.microsoft.com/office/powerpoint/2010/main" val="11422692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EE0F7-F7B4-D700-8CB3-C4B85318DBFA}"/>
              </a:ext>
            </a:extLst>
          </p:cNvPr>
          <p:cNvSpPr>
            <a:spLocks noGrp="1"/>
          </p:cNvSpPr>
          <p:nvPr>
            <p:ph type="title"/>
          </p:nvPr>
        </p:nvSpPr>
        <p:spPr/>
        <p:txBody>
          <a:bodyPr>
            <a:normAutofit/>
          </a:bodyPr>
          <a:lstStyle/>
          <a:p>
            <a:r>
              <a:rPr lang="en-US" dirty="0"/>
              <a:t>Significance of Health care professionals to have effective communications</a:t>
            </a:r>
          </a:p>
        </p:txBody>
      </p:sp>
      <p:sp>
        <p:nvSpPr>
          <p:cNvPr id="3" name="Content Placeholder 2">
            <a:extLst>
              <a:ext uri="{FF2B5EF4-FFF2-40B4-BE49-F238E27FC236}">
                <a16:creationId xmlns:a16="http://schemas.microsoft.com/office/drawing/2014/main" id="{50E4FAF5-7324-E6EC-B8CA-7C7BB3E2B44E}"/>
              </a:ext>
            </a:extLst>
          </p:cNvPr>
          <p:cNvSpPr>
            <a:spLocks noGrp="1"/>
          </p:cNvSpPr>
          <p:nvPr>
            <p:ph idx="1"/>
          </p:nvPr>
        </p:nvSpPr>
        <p:spPr>
          <a:xfrm>
            <a:off x="677334" y="1930401"/>
            <a:ext cx="8596668" cy="4110962"/>
          </a:xfrm>
        </p:spPr>
        <p:txBody>
          <a:bodyPr vert="horz" lIns="91440" tIns="45720" rIns="91440" bIns="45720" rtlCol="0" anchor="t">
            <a:noAutofit/>
          </a:bodyPr>
          <a:lstStyle/>
          <a:p>
            <a:r>
              <a:rPr lang="en-GB" sz="1900" dirty="0">
                <a:effectLst/>
                <a:latin typeface="+mj-lt"/>
                <a:ea typeface="Times New Roman" panose="02020603050405020304" pitchFamily="18" charset="0"/>
              </a:rPr>
              <a:t>Being able to interact well assists to make sure carrying the role is more effective. Communication will help find out service users’ requirements, deliver high-quality care and develop strong relationships with the service users. </a:t>
            </a:r>
            <a:endParaRPr lang="en-US" sz="1900" dirty="0">
              <a:effectLst/>
              <a:latin typeface="+mj-lt"/>
              <a:ea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pPr>
            <a:r>
              <a:rPr lang="en-GB" sz="1900" u="sng" dirty="0">
                <a:effectLst/>
                <a:latin typeface="+mj-lt"/>
                <a:ea typeface="Times New Roman" panose="02020603050405020304" pitchFamily="18" charset="0"/>
              </a:rPr>
              <a:t>For service users:</a:t>
            </a:r>
            <a:endParaRPr lang="en-US" sz="1900" dirty="0">
              <a:effectLst/>
              <a:latin typeface="+mj-lt"/>
              <a:ea typeface="Times New Roman" panose="02020603050405020304" pitchFamily="18" charset="0"/>
            </a:endParaRPr>
          </a:p>
          <a:p>
            <a:pPr marL="0" indent="0">
              <a:buNone/>
            </a:pPr>
            <a:r>
              <a:rPr lang="en-GB" sz="1900" dirty="0">
                <a:effectLst/>
                <a:latin typeface="+mj-lt"/>
                <a:ea typeface="Times New Roman" panose="02020603050405020304" pitchFamily="18" charset="0"/>
              </a:rPr>
              <a:t>It is important to have good communication skills which will be helpful for maintaining and developing relationships with patients and service users.</a:t>
            </a:r>
          </a:p>
          <a:p>
            <a:pPr marL="342900" marR="0" lvl="0" indent="-342900" algn="just">
              <a:lnSpc>
                <a:spcPct val="150000"/>
              </a:lnSpc>
              <a:spcBef>
                <a:spcPts val="0"/>
              </a:spcBef>
              <a:spcAft>
                <a:spcPts val="0"/>
              </a:spcAft>
              <a:buFont typeface="Wingdings" panose="05000000000000000000" pitchFamily="2" charset="2"/>
              <a:buChar char=""/>
            </a:pPr>
            <a:r>
              <a:rPr lang="en-GB" sz="1900" u="sng" dirty="0">
                <a:effectLst/>
                <a:latin typeface="+mj-lt"/>
                <a:ea typeface="Times New Roman" panose="02020603050405020304" pitchFamily="18" charset="0"/>
              </a:rPr>
              <a:t>Visitors:</a:t>
            </a:r>
            <a:endParaRPr lang="en-US" sz="1900" dirty="0">
              <a:effectLst/>
              <a:latin typeface="+mj-lt"/>
              <a:ea typeface="Times New Roman" panose="02020603050405020304" pitchFamily="18" charset="0"/>
            </a:endParaRPr>
          </a:p>
          <a:p>
            <a:pPr marL="0" indent="0">
              <a:buNone/>
            </a:pPr>
            <a:r>
              <a:rPr lang="en-GB" sz="1900" dirty="0">
                <a:effectLst/>
                <a:latin typeface="+mj-lt"/>
                <a:ea typeface="Times New Roman" panose="02020603050405020304" pitchFamily="18" charset="0"/>
              </a:rPr>
              <a:t>Being able to communicate effectively is central to maintaining the relationship with visitors.</a:t>
            </a:r>
            <a:endParaRPr lang="en-GB" sz="1900" dirty="0">
              <a:latin typeface="+mj-lt"/>
              <a:ea typeface="Times New Roman" panose="02020603050405020304" pitchFamily="18" charset="0"/>
            </a:endParaRPr>
          </a:p>
          <a:p>
            <a:r>
              <a:rPr lang="en-GB" sz="1900" u="sng" dirty="0">
                <a:effectLst/>
                <a:latin typeface="+mj-lt"/>
                <a:ea typeface="Times New Roman" panose="02020603050405020304" pitchFamily="18" charset="0"/>
              </a:rPr>
              <a:t>For Co-workers and colleagues:</a:t>
            </a:r>
            <a:endParaRPr lang="en-US" sz="1900" dirty="0">
              <a:effectLst/>
              <a:latin typeface="+mj-lt"/>
              <a:ea typeface="Times New Roman" panose="02020603050405020304" pitchFamily="18" charset="0"/>
            </a:endParaRPr>
          </a:p>
          <a:p>
            <a:pPr marL="0" indent="0">
              <a:buNone/>
            </a:pPr>
            <a:r>
              <a:rPr lang="en-GB" sz="1900" dirty="0">
                <a:effectLst/>
                <a:latin typeface="+mj-lt"/>
                <a:ea typeface="Times New Roman" panose="02020603050405020304" pitchFamily="18" charset="0"/>
              </a:rPr>
              <a:t>it </a:t>
            </a:r>
            <a:r>
              <a:rPr lang="en-GB" sz="1900" dirty="0">
                <a:latin typeface="+mj-lt"/>
                <a:ea typeface="Times New Roman" panose="02020603050405020304" pitchFamily="18" charset="0"/>
              </a:rPr>
              <a:t>will</a:t>
            </a:r>
            <a:r>
              <a:rPr lang="en-GB" sz="1900" dirty="0">
                <a:effectLst/>
                <a:latin typeface="+mj-lt"/>
                <a:ea typeface="Times New Roman" panose="02020603050405020304" pitchFamily="18" charset="0"/>
              </a:rPr>
              <a:t> </a:t>
            </a:r>
            <a:r>
              <a:rPr lang="en-GB" sz="1900" dirty="0">
                <a:latin typeface="+mj-lt"/>
                <a:ea typeface="Times New Roman" panose="02020603050405020304" pitchFamily="18" charset="0"/>
              </a:rPr>
              <a:t>be </a:t>
            </a:r>
            <a:r>
              <a:rPr lang="en-GB" sz="1900" dirty="0">
                <a:effectLst/>
                <a:latin typeface="+mj-lt"/>
                <a:ea typeface="Times New Roman" panose="02020603050405020304" pitchFamily="18" charset="0"/>
              </a:rPr>
              <a:t>helpful for making any decisions regarding changing the care being delivered to a particular patient who is not feeling comfortable with it.</a:t>
            </a:r>
            <a:endParaRPr lang="en-US" sz="1900" dirty="0">
              <a:latin typeface="+mj-lt"/>
            </a:endParaRPr>
          </a:p>
        </p:txBody>
      </p:sp>
      <p:pic>
        <p:nvPicPr>
          <p:cNvPr id="4098" name="Picture 2" descr="How To Drive Digital Transformation In Healthcare Communication">
            <a:extLst>
              <a:ext uri="{FF2B5EF4-FFF2-40B4-BE49-F238E27FC236}">
                <a16:creationId xmlns:a16="http://schemas.microsoft.com/office/drawing/2014/main" id="{9AE6D8B8-9CFC-631A-F3D7-1C5DB69772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97539" y="3084850"/>
            <a:ext cx="2917998" cy="227321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4" name="Picture 3" descr="Discover University of Wales Trinity Saint David">
            <a:extLst>
              <a:ext uri="{FF2B5EF4-FFF2-40B4-BE49-F238E27FC236}">
                <a16:creationId xmlns:a16="http://schemas.microsoft.com/office/drawing/2014/main" id="{991F18BA-F913-2C3D-F5C5-5A270D65362A}"/>
              </a:ext>
            </a:extLst>
          </p:cNvPr>
          <p:cNvPicPr/>
          <p:nvPr/>
        </p:nvPicPr>
        <p:blipFill>
          <a:blip r:embed="rId4" r:link="rId5">
            <a:extLst>
              <a:ext uri="{28A0092B-C50C-407E-A947-70E740481C1C}">
                <a14:useLocalDpi xmlns:a14="http://schemas.microsoft.com/office/drawing/2010/main" val="0"/>
              </a:ext>
            </a:extLst>
          </a:blip>
          <a:srcRect/>
          <a:stretch>
            <a:fillRect/>
          </a:stretch>
        </p:blipFill>
        <p:spPr bwMode="auto">
          <a:xfrm>
            <a:off x="107847" y="0"/>
            <a:ext cx="1327663" cy="530942"/>
          </a:xfrm>
          <a:prstGeom prst="rect">
            <a:avLst/>
          </a:prstGeom>
          <a:noFill/>
          <a:ln>
            <a:noFill/>
          </a:ln>
        </p:spPr>
      </p:pic>
    </p:spTree>
    <p:extLst>
      <p:ext uri="{BB962C8B-B14F-4D97-AF65-F5344CB8AC3E}">
        <p14:creationId xmlns:p14="http://schemas.microsoft.com/office/powerpoint/2010/main" val="2090507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12836-59A2-E329-9CBB-C10D3C0CE368}"/>
              </a:ext>
            </a:extLst>
          </p:cNvPr>
          <p:cNvSpPr>
            <a:spLocks noGrp="1"/>
          </p:cNvSpPr>
          <p:nvPr>
            <p:ph type="title"/>
          </p:nvPr>
        </p:nvSpPr>
        <p:spPr/>
        <p:txBody>
          <a:bodyPr/>
          <a:lstStyle/>
          <a:p>
            <a:pPr algn="ctr"/>
            <a:r>
              <a:rPr lang="en-US" dirty="0"/>
              <a:t>Conclusion</a:t>
            </a:r>
          </a:p>
        </p:txBody>
      </p:sp>
      <p:sp>
        <p:nvSpPr>
          <p:cNvPr id="3" name="Content Placeholder 2">
            <a:extLst>
              <a:ext uri="{FF2B5EF4-FFF2-40B4-BE49-F238E27FC236}">
                <a16:creationId xmlns:a16="http://schemas.microsoft.com/office/drawing/2014/main" id="{B8E6B07E-8EBC-0091-6E79-DCBEC6C1F92E}"/>
              </a:ext>
            </a:extLst>
          </p:cNvPr>
          <p:cNvSpPr>
            <a:spLocks noGrp="1"/>
          </p:cNvSpPr>
          <p:nvPr>
            <p:ph idx="1"/>
          </p:nvPr>
        </p:nvSpPr>
        <p:spPr>
          <a:xfrm>
            <a:off x="966090" y="1791621"/>
            <a:ext cx="9461277" cy="3880773"/>
          </a:xfrm>
        </p:spPr>
        <p:txBody>
          <a:bodyPr>
            <a:normAutofit/>
          </a:bodyPr>
          <a:lstStyle/>
          <a:p>
            <a:pPr algn="just"/>
            <a:r>
              <a:rPr lang="en-GB" sz="2200" dirty="0">
                <a:effectLst/>
                <a:latin typeface="+mj-lt"/>
                <a:ea typeface="Times New Roman" panose="02020603050405020304" pitchFamily="18" charset="0"/>
              </a:rPr>
              <a:t>This assignment presentation was completely focused on health and social care. Apart from that, how the communication will help in health and social care associates including workers, patients and other individuals. In addition to that, how communication is useful in working within health and social care will also describe here in detail. </a:t>
            </a:r>
            <a:endParaRPr lang="en-US" sz="2200" dirty="0">
              <a:effectLst/>
              <a:latin typeface="+mj-lt"/>
              <a:ea typeface="Times New Roman" panose="02020603050405020304" pitchFamily="18" charset="0"/>
            </a:endParaRPr>
          </a:p>
          <a:p>
            <a:pPr algn="just"/>
            <a:endParaRPr lang="en-US" sz="2200" dirty="0">
              <a:latin typeface="+mj-lt"/>
            </a:endParaRPr>
          </a:p>
        </p:txBody>
      </p:sp>
      <p:pic>
        <p:nvPicPr>
          <p:cNvPr id="5122" name="Picture 2" descr="How Is Healthcare Undergoing a Digital Transformation?">
            <a:extLst>
              <a:ext uri="{FF2B5EF4-FFF2-40B4-BE49-F238E27FC236}">
                <a16:creationId xmlns:a16="http://schemas.microsoft.com/office/drawing/2014/main" id="{D3BFB4FE-2571-6843-ACF9-A8B3077928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45508" y="4100975"/>
            <a:ext cx="5502442" cy="240731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pic>
        <p:nvPicPr>
          <p:cNvPr id="4" name="Picture 3" descr="Discover University of Wales Trinity Saint David">
            <a:extLst>
              <a:ext uri="{FF2B5EF4-FFF2-40B4-BE49-F238E27FC236}">
                <a16:creationId xmlns:a16="http://schemas.microsoft.com/office/drawing/2014/main" id="{1ED44B01-5F7C-BAF8-E434-171087C397CE}"/>
              </a:ext>
            </a:extLst>
          </p:cNvPr>
          <p:cNvPicPr/>
          <p:nvPr/>
        </p:nvPicPr>
        <p:blipFill>
          <a:blip r:embed="rId4" r:link="rId5">
            <a:extLst>
              <a:ext uri="{28A0092B-C50C-407E-A947-70E740481C1C}">
                <a14:useLocalDpi xmlns:a14="http://schemas.microsoft.com/office/drawing/2010/main" val="0"/>
              </a:ext>
            </a:extLst>
          </a:blip>
          <a:srcRect/>
          <a:stretch>
            <a:fillRect/>
          </a:stretch>
        </p:blipFill>
        <p:spPr bwMode="auto">
          <a:xfrm>
            <a:off x="255331" y="114761"/>
            <a:ext cx="1809750" cy="723900"/>
          </a:xfrm>
          <a:prstGeom prst="rect">
            <a:avLst/>
          </a:prstGeom>
          <a:noFill/>
          <a:ln>
            <a:noFill/>
          </a:ln>
        </p:spPr>
      </p:pic>
    </p:spTree>
    <p:extLst>
      <p:ext uri="{BB962C8B-B14F-4D97-AF65-F5344CB8AC3E}">
        <p14:creationId xmlns:p14="http://schemas.microsoft.com/office/powerpoint/2010/main" val="739987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237FB-3135-9BC5-04FB-BA54C06E2A47}"/>
              </a:ext>
            </a:extLst>
          </p:cNvPr>
          <p:cNvSpPr>
            <a:spLocks noGrp="1"/>
          </p:cNvSpPr>
          <p:nvPr>
            <p:ph type="title"/>
          </p:nvPr>
        </p:nvSpPr>
        <p:spPr/>
        <p:txBody>
          <a:bodyPr/>
          <a:lstStyle/>
          <a:p>
            <a:pPr algn="ctr"/>
            <a:r>
              <a:rPr lang="en-US" dirty="0"/>
              <a:t>References</a:t>
            </a:r>
          </a:p>
        </p:txBody>
      </p:sp>
      <p:sp>
        <p:nvSpPr>
          <p:cNvPr id="3" name="Content Placeholder 2">
            <a:extLst>
              <a:ext uri="{FF2B5EF4-FFF2-40B4-BE49-F238E27FC236}">
                <a16:creationId xmlns:a16="http://schemas.microsoft.com/office/drawing/2014/main" id="{A4840D2C-3301-BA96-443E-CD3D21DC256A}"/>
              </a:ext>
            </a:extLst>
          </p:cNvPr>
          <p:cNvSpPr>
            <a:spLocks noGrp="1"/>
          </p:cNvSpPr>
          <p:nvPr>
            <p:ph idx="1"/>
          </p:nvPr>
        </p:nvSpPr>
        <p:spPr>
          <a:xfrm>
            <a:off x="677334" y="1678808"/>
            <a:ext cx="8596668" cy="3880773"/>
          </a:xfrm>
        </p:spPr>
        <p:txBody>
          <a:bodyPr>
            <a:noAutofit/>
          </a:bodyPr>
          <a:lstStyle/>
          <a:p>
            <a:pPr marL="457200" marR="0" indent="-457200" algn="just">
              <a:lnSpc>
                <a:spcPct val="150000"/>
              </a:lnSpc>
              <a:spcBef>
                <a:spcPts val="0"/>
              </a:spcBef>
              <a:spcAft>
                <a:spcPts val="0"/>
              </a:spcAft>
            </a:pPr>
            <a:r>
              <a:rPr lang="en-GB" sz="2000" dirty="0" err="1">
                <a:solidFill>
                  <a:srgbClr val="000000"/>
                </a:solidFill>
                <a:effectLst/>
                <a:latin typeface="+mj-lt"/>
                <a:ea typeface="Times New Roman" panose="02020603050405020304" pitchFamily="18" charset="0"/>
              </a:rPr>
              <a:t>Buljac</a:t>
            </a:r>
            <a:r>
              <a:rPr lang="en-GB" sz="2000" dirty="0">
                <a:solidFill>
                  <a:srgbClr val="000000"/>
                </a:solidFill>
                <a:effectLst/>
                <a:latin typeface="+mj-lt"/>
                <a:ea typeface="Times New Roman" panose="02020603050405020304" pitchFamily="18" charset="0"/>
              </a:rPr>
              <a:t>-Samardzic, M., </a:t>
            </a:r>
            <a:r>
              <a:rPr lang="en-GB" sz="2000" dirty="0" err="1">
                <a:solidFill>
                  <a:srgbClr val="000000"/>
                </a:solidFill>
                <a:effectLst/>
                <a:latin typeface="+mj-lt"/>
                <a:ea typeface="Times New Roman" panose="02020603050405020304" pitchFamily="18" charset="0"/>
              </a:rPr>
              <a:t>Doekhie</a:t>
            </a:r>
            <a:r>
              <a:rPr lang="en-GB" sz="2000" dirty="0">
                <a:solidFill>
                  <a:srgbClr val="000000"/>
                </a:solidFill>
                <a:effectLst/>
                <a:latin typeface="+mj-lt"/>
                <a:ea typeface="Times New Roman" panose="02020603050405020304" pitchFamily="18" charset="0"/>
              </a:rPr>
              <a:t>, K.D. and van </a:t>
            </a:r>
            <a:r>
              <a:rPr lang="en-GB" sz="2000" dirty="0" err="1">
                <a:solidFill>
                  <a:srgbClr val="000000"/>
                </a:solidFill>
                <a:effectLst/>
                <a:latin typeface="+mj-lt"/>
                <a:ea typeface="Times New Roman" panose="02020603050405020304" pitchFamily="18" charset="0"/>
              </a:rPr>
              <a:t>Wijngaarden</a:t>
            </a:r>
            <a:r>
              <a:rPr lang="en-GB" sz="2000" dirty="0">
                <a:solidFill>
                  <a:srgbClr val="000000"/>
                </a:solidFill>
                <a:effectLst/>
                <a:latin typeface="+mj-lt"/>
                <a:ea typeface="Times New Roman" panose="02020603050405020304" pitchFamily="18" charset="0"/>
              </a:rPr>
              <a:t>, J.D., 2020. Interventions to improve team effectiveness within health care: a systematic review of the past decade. </a:t>
            </a:r>
            <a:r>
              <a:rPr lang="en-US" sz="2000" i="1" dirty="0">
                <a:effectLst/>
                <a:latin typeface="+mj-lt"/>
                <a:ea typeface="Times New Roman" panose="02020603050405020304" pitchFamily="18" charset="0"/>
              </a:rPr>
              <a:t>Human resources for health</a:t>
            </a:r>
            <a:r>
              <a:rPr lang="en-US" sz="2000" dirty="0">
                <a:effectLst/>
                <a:latin typeface="+mj-lt"/>
                <a:ea typeface="Times New Roman" panose="02020603050405020304" pitchFamily="18" charset="0"/>
              </a:rPr>
              <a:t>, </a:t>
            </a:r>
            <a:r>
              <a:rPr lang="en-US" sz="2000" i="1" dirty="0">
                <a:effectLst/>
                <a:latin typeface="+mj-lt"/>
                <a:ea typeface="Times New Roman" panose="02020603050405020304" pitchFamily="18" charset="0"/>
              </a:rPr>
              <a:t>18</a:t>
            </a:r>
            <a:r>
              <a:rPr lang="en-US" sz="2000" dirty="0">
                <a:effectLst/>
                <a:latin typeface="+mj-lt"/>
                <a:ea typeface="Times New Roman" panose="02020603050405020304" pitchFamily="18" charset="0"/>
              </a:rPr>
              <a:t>(1), pp.1-42.</a:t>
            </a:r>
          </a:p>
          <a:p>
            <a:pPr marL="457200" marR="0" indent="-457200" algn="just">
              <a:lnSpc>
                <a:spcPct val="150000"/>
              </a:lnSpc>
              <a:spcBef>
                <a:spcPts val="0"/>
              </a:spcBef>
              <a:spcAft>
                <a:spcPts val="0"/>
              </a:spcAft>
            </a:pPr>
            <a:r>
              <a:rPr lang="en-GB" sz="2000" dirty="0">
                <a:effectLst/>
                <a:latin typeface="+mj-lt"/>
                <a:ea typeface="Times New Roman" panose="02020603050405020304" pitchFamily="18" charset="0"/>
              </a:rPr>
              <a:t>Highspeedtraining.co.uk, 2021 [online] Promoting Effective Communication in Health and Social Care Available at: https://www.highspeedtraining.co.uk/hub/effective-communication-in-health-and-social-care/ [Last Accessed on 21 February 2023]</a:t>
            </a:r>
            <a:endParaRPr lang="en-US" sz="2000" dirty="0">
              <a:effectLst/>
              <a:latin typeface="+mj-lt"/>
              <a:ea typeface="Times New Roman" panose="02020603050405020304" pitchFamily="18" charset="0"/>
            </a:endParaRPr>
          </a:p>
          <a:p>
            <a:pPr marL="0" indent="0">
              <a:buNone/>
            </a:pPr>
            <a:endParaRPr lang="en-US" sz="2000" dirty="0">
              <a:latin typeface="+mj-lt"/>
            </a:endParaRPr>
          </a:p>
        </p:txBody>
      </p:sp>
      <p:pic>
        <p:nvPicPr>
          <p:cNvPr id="4" name="Picture 3" descr="Discover University of Wales Trinity Saint David">
            <a:extLst>
              <a:ext uri="{FF2B5EF4-FFF2-40B4-BE49-F238E27FC236}">
                <a16:creationId xmlns:a16="http://schemas.microsoft.com/office/drawing/2014/main" id="{81A9ED9E-B35F-7153-4A3E-DE48620B1CC0}"/>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353654" y="247650"/>
            <a:ext cx="1809750" cy="723900"/>
          </a:xfrm>
          <a:prstGeom prst="rect">
            <a:avLst/>
          </a:prstGeom>
          <a:noFill/>
          <a:ln>
            <a:noFill/>
          </a:ln>
        </p:spPr>
      </p:pic>
    </p:spTree>
    <p:extLst>
      <p:ext uri="{BB962C8B-B14F-4D97-AF65-F5344CB8AC3E}">
        <p14:creationId xmlns:p14="http://schemas.microsoft.com/office/powerpoint/2010/main" val="2835952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ank You Blue Images – Browse 24,699 Stock Photos, Vectors ...">
            <a:extLst>
              <a:ext uri="{FF2B5EF4-FFF2-40B4-BE49-F238E27FC236}">
                <a16:creationId xmlns:a16="http://schemas.microsoft.com/office/drawing/2014/main" id="{454C99BC-B3A6-E09C-3EE1-F712063C1DE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11081" y="1781395"/>
            <a:ext cx="6315826" cy="3558212"/>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Discover University of Wales Trinity Saint David">
            <a:extLst>
              <a:ext uri="{FF2B5EF4-FFF2-40B4-BE49-F238E27FC236}">
                <a16:creationId xmlns:a16="http://schemas.microsoft.com/office/drawing/2014/main" id="{AE0D1DA5-2444-CAAF-7632-B155D5C5875E}"/>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422480" y="127205"/>
            <a:ext cx="1809750" cy="723900"/>
          </a:xfrm>
          <a:prstGeom prst="rect">
            <a:avLst/>
          </a:prstGeom>
          <a:noFill/>
          <a:ln>
            <a:noFill/>
          </a:ln>
        </p:spPr>
      </p:pic>
    </p:spTree>
    <p:extLst>
      <p:ext uri="{BB962C8B-B14F-4D97-AF65-F5344CB8AC3E}">
        <p14:creationId xmlns:p14="http://schemas.microsoft.com/office/powerpoint/2010/main" val="72048185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38</TotalTime>
  <Words>1169</Words>
  <Application>Microsoft Office PowerPoint</Application>
  <PresentationFormat>Widescreen</PresentationFormat>
  <Paragraphs>63</Paragraphs>
  <Slides>9</Slides>
  <Notes>5</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Facet</vt:lpstr>
      <vt:lpstr>COMMUNICATION IN HEALTH AND SOCIAL CARE </vt:lpstr>
      <vt:lpstr>Table of Content</vt:lpstr>
      <vt:lpstr>Introduction</vt:lpstr>
      <vt:lpstr>How communication is useful in working within health and social care </vt:lpstr>
      <vt:lpstr>Role of Communication</vt:lpstr>
      <vt:lpstr>Significance of Health care professionals to have effective communications</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LCHS4005: PROFESSIONAL DEVELOPMENT WITHIN HEALTH AND SOCIAL CARE (UOW)</dc:title>
  <dc:creator>Mohini Shinde</dc:creator>
  <cp:lastModifiedBy>Ana Corcan (2133068)</cp:lastModifiedBy>
  <cp:revision>53</cp:revision>
  <dcterms:created xsi:type="dcterms:W3CDTF">2023-02-21T07:41:53Z</dcterms:created>
  <dcterms:modified xsi:type="dcterms:W3CDTF">2023-03-06T17:50:23Z</dcterms:modified>
</cp:coreProperties>
</file>