
<file path=[Content_Types].xml><?xml version="1.0" encoding="utf-8"?>
<Types xmlns="http://schemas.openxmlformats.org/package/2006/content-types">
  <Default Extension="jpeg" ContentType="image/jpeg"/>
  <Default Extension="jpg" ContentType="image/jpeg"/>
  <Default Extension="jpg&amp;ehk=tHTKyEbmKFs0YPvXhI"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9" r:id="rId5"/>
    <p:sldId id="260" r:id="rId6"/>
    <p:sldId id="278"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9" r:id="rId21"/>
    <p:sldId id="280" r:id="rId22"/>
    <p:sldId id="281" r:id="rId23"/>
    <p:sldId id="274" r:id="rId24"/>
    <p:sldId id="27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040" autoAdjust="0"/>
  </p:normalViewPr>
  <p:slideViewPr>
    <p:cSldViewPr>
      <p:cViewPr varScale="1">
        <p:scale>
          <a:sx n="92" d="100"/>
          <a:sy n="92" d="100"/>
        </p:scale>
        <p:origin x="1512"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64D82A-4F0D-48DC-A29D-3FDD5FF404E5}" type="datetimeFigureOut">
              <a:rPr lang="en-GB" smtClean="0"/>
              <a:t>17/09/2020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EEACC9-36CA-4170-B814-D2326227168E}" type="slidenum">
              <a:rPr lang="en-GB" smtClean="0"/>
              <a:t>‹#›</a:t>
            </a:fld>
            <a:endParaRPr lang="en-GB"/>
          </a:p>
        </p:txBody>
      </p:sp>
    </p:spTree>
    <p:extLst>
      <p:ext uri="{BB962C8B-B14F-4D97-AF65-F5344CB8AC3E}">
        <p14:creationId xmlns:p14="http://schemas.microsoft.com/office/powerpoint/2010/main" val="158527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Wilfred_Bion"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www.gdqassoc.co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the context for the model but the explanations are on the following slides.</a:t>
            </a:r>
          </a:p>
          <a:p>
            <a:endParaRPr lang="en-GB" dirty="0"/>
          </a:p>
          <a:p>
            <a:r>
              <a:rPr lang="en-GB" dirty="0"/>
              <a:t>Has anyone seen this model before?  Do they understand the terminology?</a:t>
            </a:r>
          </a:p>
        </p:txBody>
      </p:sp>
      <p:sp>
        <p:nvSpPr>
          <p:cNvPr id="4" name="Slide Number Placeholder 3"/>
          <p:cNvSpPr>
            <a:spLocks noGrp="1"/>
          </p:cNvSpPr>
          <p:nvPr>
            <p:ph type="sldNum" sz="quarter" idx="10"/>
          </p:nvPr>
        </p:nvSpPr>
        <p:spPr/>
        <p:txBody>
          <a:bodyPr/>
          <a:lstStyle/>
          <a:p>
            <a:fld id="{90EEACC9-36CA-4170-B814-D2326227168E}" type="slidenum">
              <a:rPr lang="en-GB" smtClean="0"/>
              <a:t>2</a:t>
            </a:fld>
            <a:endParaRPr lang="en-GB"/>
          </a:p>
        </p:txBody>
      </p:sp>
    </p:spTree>
    <p:extLst>
      <p:ext uri="{BB962C8B-B14F-4D97-AF65-F5344CB8AC3E}">
        <p14:creationId xmlns:p14="http://schemas.microsoft.com/office/powerpoint/2010/main" val="2307758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t>3</a:t>
            </a:fld>
            <a:endParaRPr lang="en-GB"/>
          </a:p>
        </p:txBody>
      </p:sp>
    </p:spTree>
    <p:extLst>
      <p:ext uri="{BB962C8B-B14F-4D97-AF65-F5344CB8AC3E}">
        <p14:creationId xmlns:p14="http://schemas.microsoft.com/office/powerpoint/2010/main" val="1479811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p:txBody>
      </p:sp>
      <p:sp>
        <p:nvSpPr>
          <p:cNvPr id="4" name="Slide Number Placeholder 3"/>
          <p:cNvSpPr>
            <a:spLocks noGrp="1"/>
          </p:cNvSpPr>
          <p:nvPr>
            <p:ph type="sldNum" sz="quarter" idx="10"/>
          </p:nvPr>
        </p:nvSpPr>
        <p:spPr/>
        <p:txBody>
          <a:bodyPr/>
          <a:lstStyle/>
          <a:p>
            <a:fld id="{90EEACC9-36CA-4170-B814-D2326227168E}" type="slidenum">
              <a:rPr lang="en-GB" smtClean="0"/>
              <a:t>12</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the implications of the model being represented as a cycle.  Will it always be a natural, smooth progression?  Or might teams go back and forth between states?  What could cause this?  What could help move the team forward in a smooth(</a:t>
            </a:r>
            <a:r>
              <a:rPr lang="en-GB" dirty="0" err="1"/>
              <a:t>ish</a:t>
            </a:r>
            <a:r>
              <a:rPr lang="en-GB" dirty="0"/>
              <a:t>) transition?  What is the role of the Team Leader?  The quality of the Team Leader will affect this transition – for good or bad!</a:t>
            </a:r>
          </a:p>
        </p:txBody>
      </p:sp>
      <p:sp>
        <p:nvSpPr>
          <p:cNvPr id="4" name="Slide Number Placeholder 3"/>
          <p:cNvSpPr>
            <a:spLocks noGrp="1"/>
          </p:cNvSpPr>
          <p:nvPr>
            <p:ph type="sldNum" sz="quarter" idx="10"/>
          </p:nvPr>
        </p:nvSpPr>
        <p:spPr/>
        <p:txBody>
          <a:bodyPr/>
          <a:lstStyle/>
          <a:p>
            <a:fld id="{90EEACC9-36CA-4170-B814-D2326227168E}" type="slidenum">
              <a:rPr lang="en-GB" smtClean="0"/>
              <a:t>14</a:t>
            </a:fld>
            <a:endParaRPr lang="en-GB"/>
          </a:p>
        </p:txBody>
      </p:sp>
    </p:spTree>
    <p:extLst>
      <p:ext uri="{BB962C8B-B14F-4D97-AF65-F5344CB8AC3E}">
        <p14:creationId xmlns:p14="http://schemas.microsoft.com/office/powerpoint/2010/main" val="1345647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https://www.youtube.com/watch?v=hEJaz3sinEs     This is the URL for the video on YouTube – you can access it via the internet.</a:t>
            </a:r>
          </a:p>
          <a:p>
            <a:r>
              <a:rPr lang="en-GB" dirty="0">
                <a:solidFill>
                  <a:schemeClr val="tx2"/>
                </a:solidFill>
              </a:rPr>
              <a:t>There are a range of learning points to come out of this tremendous extract, that illustrate the stages of Team formation.  Ask the students to watch and listen closely – make notes, record key observations, jot down questions…..be prepared to work in their syndicates after the clip ends, to capture key points.</a:t>
            </a:r>
          </a:p>
          <a:p>
            <a:endParaRPr lang="en-GB" dirty="0">
              <a:solidFill>
                <a:schemeClr val="tx2"/>
              </a:solidFill>
            </a:endParaRPr>
          </a:p>
          <a:p>
            <a:r>
              <a:rPr lang="en-GB" dirty="0">
                <a:solidFill>
                  <a:schemeClr val="tx2"/>
                </a:solidFill>
              </a:rPr>
              <a:t>They should focus on the following:</a:t>
            </a:r>
          </a:p>
          <a:p>
            <a:endParaRPr lang="en-GB" dirty="0">
              <a:solidFill>
                <a:schemeClr val="tx2"/>
              </a:solidFill>
            </a:endParaRPr>
          </a:p>
          <a:p>
            <a:pPr marL="171450" indent="-171450">
              <a:buFont typeface="Arial" panose="020B0604020202020204" pitchFamily="34" charset="0"/>
              <a:buChar char="•"/>
            </a:pPr>
            <a:r>
              <a:rPr lang="en-GB" b="1" i="1" dirty="0"/>
              <a:t>What stage/s did they see represented?</a:t>
            </a:r>
          </a:p>
          <a:p>
            <a:pPr marL="171450" indent="-171450">
              <a:buFont typeface="Arial" panose="020B0604020202020204" pitchFamily="34" charset="0"/>
              <a:buChar char="•"/>
            </a:pPr>
            <a:r>
              <a:rPr lang="en-GB" b="1" i="1" dirty="0"/>
              <a:t>What evidence was there?  They need to supply this in support of their conclusions/opinions.</a:t>
            </a:r>
          </a:p>
          <a:p>
            <a:pPr marL="171450" indent="-171450">
              <a:buFont typeface="Arial" panose="020B0604020202020204" pitchFamily="34" charset="0"/>
              <a:buChar char="•"/>
            </a:pPr>
            <a:r>
              <a:rPr lang="en-GB" b="1" i="1" dirty="0"/>
              <a:t>How easy/difficult is it to spot the stage/s?</a:t>
            </a:r>
          </a:p>
          <a:p>
            <a:pPr marL="171450" indent="-171450">
              <a:buFont typeface="Arial" panose="020B0604020202020204" pitchFamily="34" charset="0"/>
              <a:buChar char="•"/>
            </a:pPr>
            <a:r>
              <a:rPr lang="en-GB" b="1" i="1" dirty="0"/>
              <a:t>What role does leadership play?  When?</a:t>
            </a:r>
          </a:p>
          <a:p>
            <a:endParaRPr lang="en-GB" dirty="0">
              <a:solidFill>
                <a:schemeClr val="tx2"/>
              </a:solidFill>
            </a:endParaRPr>
          </a:p>
          <a:p>
            <a:r>
              <a:rPr lang="en-GB" dirty="0">
                <a:solidFill>
                  <a:schemeClr val="tx2"/>
                </a:solidFill>
              </a:rPr>
              <a:t>These questions are also on the next slide as they do their syndicate activity.</a:t>
            </a:r>
          </a:p>
        </p:txBody>
      </p:sp>
      <p:sp>
        <p:nvSpPr>
          <p:cNvPr id="4" name="Slide Number Placeholder 3"/>
          <p:cNvSpPr>
            <a:spLocks noGrp="1"/>
          </p:cNvSpPr>
          <p:nvPr>
            <p:ph type="sldNum" sz="quarter" idx="10"/>
          </p:nvPr>
        </p:nvSpPr>
        <p:spPr/>
        <p:txBody>
          <a:bodyPr/>
          <a:lstStyle/>
          <a:p>
            <a:fld id="{90EEACC9-36CA-4170-B814-D2326227168E}" type="slidenum">
              <a:rPr lang="en-GB" smtClean="0"/>
              <a:t>15</a:t>
            </a:fld>
            <a:endParaRPr lang="en-GB"/>
          </a:p>
        </p:txBody>
      </p:sp>
    </p:spTree>
    <p:extLst>
      <p:ext uri="{BB962C8B-B14F-4D97-AF65-F5344CB8AC3E}">
        <p14:creationId xmlns:p14="http://schemas.microsoft.com/office/powerpoint/2010/main" val="915972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out the learning points.  </a:t>
            </a:r>
            <a:r>
              <a:rPr lang="en-GB" b="1" i="1" u="sng" dirty="0"/>
              <a:t>Challenge opinions by asking for evidence – “where in the clip was that point illustrated?”</a:t>
            </a:r>
          </a:p>
          <a:p>
            <a:endParaRPr lang="en-GB" dirty="0"/>
          </a:p>
          <a:p>
            <a:r>
              <a:rPr lang="en-GB" dirty="0"/>
              <a:t>Teams actually move back and for between stages…….when did the new Quarterback arrive?  What happened when he had to take over at the vital stage of the key match?  How did the team react?  At first they were disappointed at losing their starting Quarterback, but the new guy demonstrated leadership qualities – he was confident AND he took on the big bruiser on the opposite team…..and floored him!  This helped the team move swiftly back to ‘performing’.</a:t>
            </a:r>
          </a:p>
          <a:p>
            <a:endParaRPr lang="en-GB" dirty="0"/>
          </a:p>
          <a:p>
            <a:r>
              <a:rPr lang="en-GB" dirty="0"/>
              <a:t>This illustrates the importance of Leadership – from the new Quarterback but also from the Coach who put him into the game….and built up his confidence!</a:t>
            </a:r>
          </a:p>
        </p:txBody>
      </p:sp>
      <p:sp>
        <p:nvSpPr>
          <p:cNvPr id="4" name="Slide Number Placeholder 3"/>
          <p:cNvSpPr>
            <a:spLocks noGrp="1"/>
          </p:cNvSpPr>
          <p:nvPr>
            <p:ph type="sldNum" sz="quarter" idx="10"/>
          </p:nvPr>
        </p:nvSpPr>
        <p:spPr/>
        <p:txBody>
          <a:bodyPr/>
          <a:lstStyle/>
          <a:p>
            <a:fld id="{90EEACC9-36CA-4170-B814-D2326227168E}" type="slidenum">
              <a:rPr lang="en-GB" smtClean="0"/>
              <a:t>16</a:t>
            </a:fld>
            <a:endParaRPr lang="en-GB"/>
          </a:p>
        </p:txBody>
      </p:sp>
    </p:spTree>
    <p:extLst>
      <p:ext uri="{BB962C8B-B14F-4D97-AF65-F5344CB8AC3E}">
        <p14:creationId xmlns:p14="http://schemas.microsoft.com/office/powerpoint/2010/main" val="622581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2515498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Punctuated Equilibrium Model</a:t>
            </a:r>
          </a:p>
          <a:p>
            <a:r>
              <a:rPr lang="en-US" dirty="0"/>
              <a:t>Punctuated equilibrium suggests that organizations enjoy long periods of stability, or equilibrium. These periods of equilibrium are interrupted by compact, relatively short periods of qualitative metamorphic change, or revolution (Gersick,1991). This model describes the processes through which such frameworks are formed and revised. It predicts the timing of progress as well as when and how in their development groups are likely, or unlikely, to be influenced by their environments. The specific issues and activities that dominate groups work are left unspecified in the model, since groups historical paths are expected to vary. The model works in the following way:</a:t>
            </a:r>
          </a:p>
          <a:p>
            <a:r>
              <a:rPr lang="en-US" b="1" dirty="0"/>
              <a:t>Phase One:</a:t>
            </a:r>
            <a:r>
              <a:rPr lang="en-US" dirty="0"/>
              <a:t> The first meeting of the team sets the direction of the team. According to the model, a framework of behavioral patterns and assumptions through which a team approaches its project in its first meeting, the team stays within that framework through out the first half of the life of the team. Teams show a little progress during this phase. The reason behind this is that the members are unable to perceive a use for the information they are generating until they revise the initial framework. The first phase of group activity is one of the inertia.</a:t>
            </a:r>
            <a:endParaRPr lang="en-US" b="1" dirty="0"/>
          </a:p>
          <a:p>
            <a:endParaRPr lang="en-US" b="1" dirty="0"/>
          </a:p>
          <a:p>
            <a:r>
              <a:rPr lang="en-US" b="1" dirty="0"/>
              <a:t>Transition Point: </a:t>
            </a:r>
            <a:r>
              <a:rPr lang="en-US" dirty="0"/>
              <a:t>A transition takes place at the end of the first phase, which occurs exactly when the team has used up half its allotted time. The transition initiates major changes. After this time, the teams often experience a shift in their work approach . This approach enable the team members to learn what they have done and make changes to their current work approach. This point is a powerful opportunity to alter the course of the life of the team. This transition should be used wisely, because once this point is over it is impossible to make changes to the team again.</a:t>
            </a:r>
          </a:p>
          <a:p>
            <a:r>
              <a:rPr lang="en-US" b="1" dirty="0"/>
              <a:t>Phase Two: </a:t>
            </a:r>
            <a:r>
              <a:rPr lang="en-US" dirty="0"/>
              <a:t>This phase is the second phase of inertia in the </a:t>
            </a:r>
            <a:r>
              <a:rPr lang="en-US" dirty="0" err="1"/>
              <a:t>team.In</a:t>
            </a:r>
            <a:r>
              <a:rPr lang="en-US" dirty="0"/>
              <a:t> this phase, the team makes the changes as planned in the transition stage. The team makes the final effort to achieve its goals and experiences the positive and negative consequences of past choices.</a:t>
            </a:r>
          </a:p>
          <a:p>
            <a:r>
              <a:rPr lang="en-US" dirty="0"/>
              <a:t>My team did not went through these stages in any of the project we have to complete. This model only works for those teams who work on long term goals such as professional teams(teams in the organizations).</a:t>
            </a:r>
          </a:p>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704034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dirty="0"/>
              <a:t>Building on </a:t>
            </a:r>
            <a:r>
              <a:rPr lang="en-US" dirty="0" err="1"/>
              <a:t>Tuckman's</a:t>
            </a:r>
            <a:r>
              <a:rPr lang="en-US" dirty="0"/>
              <a:t> model and based on her own empirical research as well as the foundational work of </a:t>
            </a:r>
            <a:r>
              <a:rPr lang="en-US" dirty="0">
                <a:hlinkClick r:id="rId3" tooltip="Wilfred Bion"/>
              </a:rPr>
              <a:t>Wilfred </a:t>
            </a:r>
            <a:r>
              <a:rPr lang="en-US" dirty="0" err="1">
                <a:hlinkClick r:id="rId3" tooltip="Wilfred Bion"/>
              </a:rPr>
              <a:t>Bion</a:t>
            </a:r>
            <a:r>
              <a:rPr lang="en-US" dirty="0"/>
              <a:t>, Susan </a:t>
            </a:r>
            <a:r>
              <a:rPr lang="en-US" dirty="0" err="1"/>
              <a:t>Wheelan</a:t>
            </a:r>
            <a:r>
              <a:rPr lang="en-US" dirty="0"/>
              <a:t> proposed a "unified" or "integrated" model of group development (</a:t>
            </a:r>
            <a:r>
              <a:rPr lang="en-US" dirty="0" err="1"/>
              <a:t>Wheelan</a:t>
            </a:r>
            <a:r>
              <a:rPr lang="en-US" dirty="0"/>
              <a:t>, 1990; </a:t>
            </a:r>
            <a:r>
              <a:rPr lang="en-US" dirty="0" err="1"/>
              <a:t>Wheelan</a:t>
            </a:r>
            <a:r>
              <a:rPr lang="en-US" dirty="0"/>
              <a:t>, 1994a). This model, although linear in a sense, takes the perspective that groups achieve maturity as they continue to work together rather than simply go through stages of activity. In this model, "early" stages of group development are associated with specific issues and patterns of talk such as those related to dependency, counter-dependency, and trust which precede the actual work conducted during the "more mature” stages of a group's life. The table below describes each one of these phases.</a:t>
            </a:r>
          </a:p>
          <a:p>
            <a:pPr rtl="0"/>
            <a:r>
              <a:rPr lang="en-US" b="1" dirty="0"/>
              <a:t>Stage I Dependency and </a:t>
            </a:r>
            <a:r>
              <a:rPr lang="en-US" b="1" dirty="0" err="1"/>
              <a:t>Inclusion</a:t>
            </a:r>
            <a:r>
              <a:rPr lang="en-US" dirty="0" err="1"/>
              <a:t>The</a:t>
            </a:r>
            <a:r>
              <a:rPr lang="en-US" dirty="0"/>
              <a:t> first stage of group development is characterized by significant member dependency on the designated leader, concerns about safety, and inclusion issues. In this stage, members rely on the leader and powerful group members to provide direction. Team members may engage in what has been called “pseudo-work,” such as exchanging stories about outside activities or other topics that are not relevant to group goals.</a:t>
            </a:r>
          </a:p>
          <a:p>
            <a:pPr rtl="0"/>
            <a:r>
              <a:rPr lang="en-US" b="1" dirty="0"/>
              <a:t>Stage II </a:t>
            </a:r>
            <a:r>
              <a:rPr lang="en-US" b="1" dirty="0" err="1"/>
              <a:t>Counterdependency</a:t>
            </a:r>
            <a:r>
              <a:rPr lang="en-US" b="1" dirty="0"/>
              <a:t> and </a:t>
            </a:r>
            <a:r>
              <a:rPr lang="en-US" b="1" dirty="0" err="1"/>
              <a:t>Fight</a:t>
            </a:r>
            <a:r>
              <a:rPr lang="en-US" dirty="0" err="1"/>
              <a:t>In</a:t>
            </a:r>
            <a:r>
              <a:rPr lang="en-US" dirty="0"/>
              <a:t> the second stage of group development members disagree among themselves about group goals and procedures. Conflict is an inevitable part of this process. The group's task at Stage 2 is to develop a unified set of goals, values, and operational procedures, and this task inevitably generates some conflict. Conflict also is necessary for the establishment of trust and a climate in which members feel free to disagree with each other.</a:t>
            </a:r>
          </a:p>
          <a:p>
            <a:pPr rtl="0"/>
            <a:r>
              <a:rPr lang="en-US" b="1" dirty="0"/>
              <a:t>Stage III Trust / </a:t>
            </a:r>
            <a:r>
              <a:rPr lang="en-US" b="1" dirty="0" err="1"/>
              <a:t>Structure</a:t>
            </a:r>
            <a:r>
              <a:rPr lang="en-US" dirty="0" err="1"/>
              <a:t>If</a:t>
            </a:r>
            <a:r>
              <a:rPr lang="en-US" dirty="0"/>
              <a:t> the group manages to work through the inevitable conflicts of Stage 2, member trust, commitment to the group, and willingness to cooperate increase. Communication becomes more open and task-oriented. This third stage of group development, referred to as the trust and structure stage, is characterized by more mature negotiations about roles, organization, and procedures. It is also a time in which members work to solidify positive working relationships with each other</a:t>
            </a:r>
          </a:p>
          <a:p>
            <a:pPr rtl="0"/>
            <a:r>
              <a:rPr lang="en-US" b="1" dirty="0"/>
              <a:t>Stage IV Work / </a:t>
            </a:r>
            <a:r>
              <a:rPr lang="en-US" b="1" dirty="0" err="1"/>
              <a:t>Productivity</a:t>
            </a:r>
            <a:r>
              <a:rPr lang="en-US" dirty="0" err="1"/>
              <a:t>As</a:t>
            </a:r>
            <a:r>
              <a:rPr lang="en-US" dirty="0"/>
              <a:t> its name implies, the fourth stage of group development is a time of intense team productivity and effectiveness. Having resolved many of the issues of the previous stages, the group can focus most of its energy on goal achievement and task accomplishment</a:t>
            </a:r>
          </a:p>
          <a:p>
            <a:pPr rtl="0"/>
            <a:r>
              <a:rPr lang="en-US" b="1" dirty="0" err="1"/>
              <a:t>Final</a:t>
            </a:r>
            <a:r>
              <a:rPr lang="en-US" dirty="0" err="1"/>
              <a:t>Groups</a:t>
            </a:r>
            <a:r>
              <a:rPr lang="en-US" dirty="0"/>
              <a:t> that have a distinct ending point experience a fifth stage. Impending termination may cause disruption and conflict in some groups. In other groups, separation issues are addressed, and members' appreciation of each other and the group experience may be </a:t>
            </a:r>
            <a:r>
              <a:rPr lang="en-US" dirty="0" err="1"/>
              <a:t>expressed.Based</a:t>
            </a:r>
            <a:r>
              <a:rPr lang="en-US" dirty="0"/>
              <a:t> on this model, </a:t>
            </a:r>
            <a:r>
              <a:rPr lang="en-US" dirty="0" err="1"/>
              <a:t>Wheelan</a:t>
            </a:r>
            <a:r>
              <a:rPr lang="en-US" dirty="0"/>
              <a:t> has created and validated both a </a:t>
            </a:r>
            <a:r>
              <a:rPr lang="en-US" i="1" dirty="0"/>
              <a:t>Group Development Observation System</a:t>
            </a:r>
            <a:r>
              <a:rPr lang="en-US" dirty="0"/>
              <a:t> (GDOS) and a </a:t>
            </a:r>
            <a:r>
              <a:rPr lang="en-US" i="1" dirty="0"/>
              <a:t>Group Development Questionnaire</a:t>
            </a:r>
            <a:r>
              <a:rPr lang="en-US" dirty="0"/>
              <a:t> (GDQ). The GDOS allows researchers to determine the developmental stage of a group by categorizing and counting each complete thought exhibited during a group session into one of eight categories: </a:t>
            </a:r>
            <a:r>
              <a:rPr lang="en-US" i="1" dirty="0"/>
              <a:t>Dependency</a:t>
            </a:r>
            <a:r>
              <a:rPr lang="en-US" dirty="0"/>
              <a:t> statements, </a:t>
            </a:r>
            <a:r>
              <a:rPr lang="en-US" i="1" dirty="0" err="1"/>
              <a:t>Counterdependency</a:t>
            </a:r>
            <a:r>
              <a:rPr lang="en-US" i="1" dirty="0"/>
              <a:t>, Fight, Flight, Pairing, </a:t>
            </a:r>
            <a:r>
              <a:rPr lang="en-US" i="1" dirty="0" err="1"/>
              <a:t>Counterpairing</a:t>
            </a:r>
            <a:r>
              <a:rPr lang="en-US" i="1" dirty="0"/>
              <a:t>, Work</a:t>
            </a:r>
            <a:r>
              <a:rPr lang="en-US" dirty="0"/>
              <a:t>, or </a:t>
            </a:r>
            <a:r>
              <a:rPr lang="en-US" i="1" dirty="0" err="1"/>
              <a:t>Unscorable</a:t>
            </a:r>
            <a:r>
              <a:rPr lang="en-US" dirty="0"/>
              <a:t> statements (</a:t>
            </a:r>
            <a:r>
              <a:rPr lang="en-US" dirty="0" err="1"/>
              <a:t>Wheelan</a:t>
            </a:r>
            <a:r>
              <a:rPr lang="en-US" dirty="0"/>
              <a:t>, 1994). The GDQ is used to survey group members and assess their individual perception of their group's developmental state (</a:t>
            </a:r>
            <a:r>
              <a:rPr lang="en-US" dirty="0" err="1"/>
              <a:t>Wheelan</a:t>
            </a:r>
            <a:r>
              <a:rPr lang="en-US" dirty="0"/>
              <a:t>, S., &amp; </a:t>
            </a:r>
            <a:r>
              <a:rPr lang="en-US" dirty="0" err="1"/>
              <a:t>Hochberger</a:t>
            </a:r>
            <a:r>
              <a:rPr lang="en-US" dirty="0"/>
              <a:t>, 1996). </a:t>
            </a:r>
          </a:p>
          <a:p>
            <a:pPr rtl="0"/>
            <a:endParaRPr lang="en-US" dirty="0"/>
          </a:p>
          <a:p>
            <a:pPr rtl="0"/>
            <a:r>
              <a:rPr lang="en-US" dirty="0"/>
              <a:t>Her academic work has been transferred into a commercial organization, </a:t>
            </a:r>
            <a:r>
              <a:rPr lang="en-US" dirty="0">
                <a:hlinkClick r:id="rId4"/>
              </a:rPr>
              <a:t>GDQ Associates, Inc.</a:t>
            </a:r>
            <a:endParaRPr lang="en-US" dirty="0"/>
          </a:p>
          <a:p>
            <a:pPr rtl="0"/>
            <a:r>
              <a:rPr lang="en-US" dirty="0"/>
              <a:t>In her empirical validation of the model, </a:t>
            </a:r>
            <a:r>
              <a:rPr lang="en-US" dirty="0" err="1"/>
              <a:t>Wheelan</a:t>
            </a:r>
            <a:r>
              <a:rPr lang="en-US" dirty="0"/>
              <a:t> (2003) has analyzed the relationship between the length of time that a group has been meeting and the verbal behavior patterns of its members as well as the member's perceptions of the state of development of the group. Her results seem to indicate that there is a significant relationship between the length of time that a group had been meeting and the verbal behavior patterns of its members. </a:t>
            </a:r>
          </a:p>
          <a:p>
            <a:pPr rtl="0"/>
            <a:r>
              <a:rPr lang="en-US" dirty="0"/>
              <a:t>Also, members of older groups tended to perceive their groups to have more of the characteristics of Stage-3 and Stage-4 groups and to be more productive. Based on these results, </a:t>
            </a:r>
            <a:r>
              <a:rPr lang="en-US" dirty="0" err="1"/>
              <a:t>Wheelan's</a:t>
            </a:r>
            <a:r>
              <a:rPr lang="en-US" dirty="0"/>
              <a:t> position supports the traditional linear models of group development and casts doubt on the cyclic models and </a:t>
            </a:r>
            <a:r>
              <a:rPr lang="en-US" dirty="0" err="1"/>
              <a:t>Gersick's</a:t>
            </a:r>
            <a:r>
              <a:rPr lang="en-US" dirty="0"/>
              <a:t> punctuated equilibrium model.</a:t>
            </a:r>
          </a:p>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1558887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similarities and differences between these models….what do they like/dislike about them?  Why?</a:t>
            </a:r>
          </a:p>
          <a:p>
            <a:endParaRPr lang="en-GB" dirty="0"/>
          </a:p>
          <a:p>
            <a:r>
              <a:rPr lang="en-GB" dirty="0"/>
              <a:t>Does any model reflect their own experiences better than the others?  Or are they all equally valid.</a:t>
            </a:r>
          </a:p>
          <a:p>
            <a:endParaRPr lang="en-GB" dirty="0"/>
          </a:p>
          <a:p>
            <a:r>
              <a:rPr lang="en-GB" dirty="0"/>
              <a:t>The point is that all these theorists recognise that a team just not just deliver exceptional results immediately upon formation….it takes work, effort and time.</a:t>
            </a:r>
          </a:p>
        </p:txBody>
      </p:sp>
      <p:sp>
        <p:nvSpPr>
          <p:cNvPr id="4" name="Slide Number Placeholder 3"/>
          <p:cNvSpPr>
            <a:spLocks noGrp="1"/>
          </p:cNvSpPr>
          <p:nvPr>
            <p:ph type="sldNum" sz="quarter" idx="10"/>
          </p:nvPr>
        </p:nvSpPr>
        <p:spPr/>
        <p:txBody>
          <a:bodyPr/>
          <a:lstStyle/>
          <a:p>
            <a:fld id="{90EEACC9-36CA-4170-B814-D2326227168E}" type="slidenum">
              <a:rPr lang="en-GB" smtClean="0"/>
              <a:t>20</a:t>
            </a:fld>
            <a:endParaRPr lang="en-GB"/>
          </a:p>
        </p:txBody>
      </p:sp>
    </p:spTree>
    <p:extLst>
      <p:ext uri="{BB962C8B-B14F-4D97-AF65-F5344CB8AC3E}">
        <p14:creationId xmlns:p14="http://schemas.microsoft.com/office/powerpoint/2010/main" val="3209604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21</a:t>
            </a:fld>
            <a:endParaRPr lang="en-GB"/>
          </a:p>
        </p:txBody>
      </p:sp>
    </p:spTree>
    <p:extLst>
      <p:ext uri="{BB962C8B-B14F-4D97-AF65-F5344CB8AC3E}">
        <p14:creationId xmlns:p14="http://schemas.microsoft.com/office/powerpoint/2010/main" val="3155858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nFE8IaoInQU"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acc.dau.mil/CommunityBrowser.aspx?id=29458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Yun7wvs6nL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g&amp;ehk=tHTKyEbmKFs0YPvXhI"/><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ttoes.wordpress.com/2012/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D603-B896-4BFF-9A55-3AC501B8B61A}"/>
              </a:ext>
            </a:extLst>
          </p:cNvPr>
          <p:cNvSpPr>
            <a:spLocks noGrp="1"/>
          </p:cNvSpPr>
          <p:nvPr>
            <p:ph type="title"/>
          </p:nvPr>
        </p:nvSpPr>
        <p:spPr/>
        <p:txBody>
          <a:bodyPr>
            <a:normAutofit/>
          </a:bodyPr>
          <a:lstStyle/>
          <a:p>
            <a:r>
              <a:rPr lang="en-US" altLang="en-US" sz="3600" dirty="0"/>
              <a:t>Tuckman's Team Development (1965) </a:t>
            </a:r>
            <a:endParaRPr lang="en-GB" sz="3600" dirty="0"/>
          </a:p>
        </p:txBody>
      </p:sp>
      <p:sp>
        <p:nvSpPr>
          <p:cNvPr id="4" name="Text Box 6">
            <a:extLst>
              <a:ext uri="{FF2B5EF4-FFF2-40B4-BE49-F238E27FC236}">
                <a16:creationId xmlns:a16="http://schemas.microsoft.com/office/drawing/2014/main" id="{6C891182-8810-4287-9204-53B8B5E79009}"/>
              </a:ext>
            </a:extLst>
          </p:cNvPr>
          <p:cNvSpPr txBox="1">
            <a:spLocks noChangeArrowheads="1"/>
          </p:cNvSpPr>
          <p:nvPr/>
        </p:nvSpPr>
        <p:spPr bwMode="auto">
          <a:xfrm>
            <a:off x="323528" y="1417638"/>
            <a:ext cx="5410200"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50000"/>
              </a:spcBef>
              <a:spcAft>
                <a:spcPct val="0"/>
              </a:spcAft>
              <a:buFontTx/>
              <a:buNone/>
            </a:pPr>
            <a:r>
              <a:rPr lang="en-GB" altLang="en-US" sz="2800" b="1" dirty="0">
                <a:solidFill>
                  <a:prstClr val="black"/>
                </a:solidFill>
                <a:latin typeface="Arial" pitchFamily="34" charset="0"/>
                <a:cs typeface="Arial" pitchFamily="34" charset="0"/>
              </a:rPr>
              <a:t>Bruce Tuckman</a:t>
            </a:r>
          </a:p>
          <a:p>
            <a:pPr eaLnBrk="1" fontAlgn="base" hangingPunct="1">
              <a:spcBef>
                <a:spcPct val="50000"/>
              </a:spcBef>
              <a:spcAft>
                <a:spcPct val="0"/>
              </a:spcAft>
              <a:buFontTx/>
              <a:buNone/>
            </a:pPr>
            <a:r>
              <a:rPr lang="en-GB" altLang="en-US" sz="2800" dirty="0">
                <a:solidFill>
                  <a:prstClr val="black"/>
                </a:solidFill>
                <a:latin typeface="Times New Roman" pitchFamily="18" charset="0"/>
                <a:cs typeface="Times New Roman" pitchFamily="18" charset="0"/>
              </a:rPr>
              <a:t>Professor in Philosophical, Psychological, and Comparative Studies Ohio State University</a:t>
            </a:r>
            <a:r>
              <a:rPr lang="en-GB" altLang="en-US" sz="2800" dirty="0">
                <a:solidFill>
                  <a:prstClr val="black"/>
                </a:solidFill>
                <a:latin typeface="Arial" pitchFamily="34" charset="0"/>
                <a:cs typeface="Arial" pitchFamily="34" charset="0"/>
              </a:rPr>
              <a:t> </a:t>
            </a:r>
            <a:endParaRPr lang="en-GB" altLang="en-US" sz="9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r>
              <a:rPr lang="en-GB" altLang="en-US" sz="1600" dirty="0">
                <a:solidFill>
                  <a:prstClr val="black"/>
                </a:solidFill>
                <a:latin typeface="Arial" pitchFamily="34" charset="0"/>
                <a:cs typeface="Times New Roman" pitchFamily="18" charset="0"/>
              </a:rPr>
              <a:t>Tuckman, Bruce W. (1965) 'Developmental sequence in small groups',  </a:t>
            </a:r>
            <a:r>
              <a:rPr lang="en-GB" altLang="en-US" sz="1600" i="1" dirty="0">
                <a:solidFill>
                  <a:prstClr val="black"/>
                </a:solidFill>
                <a:latin typeface="Arial" pitchFamily="34" charset="0"/>
                <a:cs typeface="Times New Roman" pitchFamily="18" charset="0"/>
              </a:rPr>
              <a:t>Psychological Bulletin</a:t>
            </a:r>
            <a:r>
              <a:rPr lang="en-GB" altLang="en-US" sz="1600" dirty="0">
                <a:solidFill>
                  <a:prstClr val="black"/>
                </a:solidFill>
                <a:latin typeface="Arial" pitchFamily="34" charset="0"/>
                <a:cs typeface="Times New Roman" pitchFamily="18" charset="0"/>
              </a:rPr>
              <a:t>, 63, 384-399. Tuckman, Bruce W. (1972) </a:t>
            </a:r>
            <a:r>
              <a:rPr lang="en-GB" altLang="en-US" sz="1600" i="1" dirty="0">
                <a:solidFill>
                  <a:prstClr val="black"/>
                </a:solidFill>
                <a:latin typeface="Arial" pitchFamily="34" charset="0"/>
                <a:cs typeface="Times New Roman" pitchFamily="18" charset="0"/>
              </a:rPr>
              <a:t>Conducting Educational Research</a:t>
            </a:r>
            <a:r>
              <a:rPr lang="en-GB" altLang="en-US" sz="1600" dirty="0">
                <a:solidFill>
                  <a:prstClr val="black"/>
                </a:solidFill>
                <a:latin typeface="Arial" pitchFamily="34" charset="0"/>
                <a:cs typeface="Times New Roman" pitchFamily="18" charset="0"/>
              </a:rPr>
              <a:t>, New York: Harcourt Brace Jovanovich. Fifth edition 1999 by Wadsworth. Tuckman, Bruce W. (1979) </a:t>
            </a:r>
            <a:r>
              <a:rPr lang="en-GB" altLang="en-US" sz="1600" i="1" dirty="0">
                <a:solidFill>
                  <a:prstClr val="black"/>
                </a:solidFill>
                <a:latin typeface="Arial" pitchFamily="34" charset="0"/>
                <a:cs typeface="Times New Roman" pitchFamily="18" charset="0"/>
              </a:rPr>
              <a:t>Evaluating Instructional Programs</a:t>
            </a:r>
            <a:r>
              <a:rPr lang="en-GB" altLang="en-US" sz="1600" dirty="0">
                <a:solidFill>
                  <a:prstClr val="black"/>
                </a:solidFill>
                <a:latin typeface="Arial" pitchFamily="34" charset="0"/>
                <a:cs typeface="Times New Roman" pitchFamily="18" charset="0"/>
              </a:rPr>
              <a:t>, Boston: </a:t>
            </a:r>
            <a:r>
              <a:rPr lang="en-GB" altLang="en-US" sz="1600" dirty="0" err="1">
                <a:solidFill>
                  <a:prstClr val="black"/>
                </a:solidFill>
                <a:latin typeface="Arial" pitchFamily="34" charset="0"/>
                <a:cs typeface="Times New Roman" pitchFamily="18" charset="0"/>
              </a:rPr>
              <a:t>Allyn</a:t>
            </a:r>
            <a:r>
              <a:rPr lang="en-GB" altLang="en-US" sz="1600" dirty="0">
                <a:solidFill>
                  <a:prstClr val="black"/>
                </a:solidFill>
                <a:latin typeface="Arial" pitchFamily="34" charset="0"/>
                <a:cs typeface="Times New Roman" pitchFamily="18" charset="0"/>
              </a:rPr>
              <a:t> &amp; Bacon </a:t>
            </a:r>
            <a:endParaRPr lang="en-GB" altLang="en-US" sz="16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endParaRPr lang="en-GB" altLang="en-US" sz="1600" dirty="0">
              <a:solidFill>
                <a:prstClr val="black"/>
              </a:solidFill>
              <a:latin typeface="Arial" pitchFamily="34" charset="0"/>
              <a:cs typeface="Arial" pitchFamily="34" charset="0"/>
            </a:endParaRPr>
          </a:p>
        </p:txBody>
      </p:sp>
      <p:pic>
        <p:nvPicPr>
          <p:cNvPr id="5" name="Picture 5" descr="brucetuckman01">
            <a:extLst>
              <a:ext uri="{FF2B5EF4-FFF2-40B4-BE49-F238E27FC236}">
                <a16:creationId xmlns:a16="http://schemas.microsoft.com/office/drawing/2014/main" id="{ED8368EF-E541-4B9D-B6D3-08E919761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6675" y="1628800"/>
            <a:ext cx="227012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7364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E543-7965-4761-BAC1-1941CE19C94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Stages Teams Go Through</a:t>
            </a:r>
            <a:endParaRPr lang="en-GB" sz="4000" dirty="0"/>
          </a:p>
        </p:txBody>
      </p:sp>
      <p:sp>
        <p:nvSpPr>
          <p:cNvPr id="4" name="Oval 3">
            <a:extLst>
              <a:ext uri="{FF2B5EF4-FFF2-40B4-BE49-F238E27FC236}">
                <a16:creationId xmlns:a16="http://schemas.microsoft.com/office/drawing/2014/main" id="{34BB6010-FF7B-4128-9EC2-2D9202E5E188}"/>
              </a:ext>
            </a:extLst>
          </p:cNvPr>
          <p:cNvSpPr/>
          <p:nvPr/>
        </p:nvSpPr>
        <p:spPr>
          <a:xfrm>
            <a:off x="179512" y="4149080"/>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2438654" y="3140968"/>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4697796" y="2135287"/>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6980166" y="1128391"/>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1998331" y="4149080"/>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4245805" y="3146702"/>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6494491" y="2114752"/>
            <a:ext cx="576064" cy="2880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9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err="1">
                <a:solidFill>
                  <a:prstClr val="black"/>
                </a:solidFill>
              </a:rPr>
              <a:t>Tuckman's</a:t>
            </a:r>
            <a:r>
              <a:rPr lang="en-US" altLang="en-US" sz="3600" dirty="0">
                <a:solidFill>
                  <a:prstClr val="black"/>
                </a:solidFill>
              </a:rPr>
              <a:t> Team Development</a:t>
            </a:r>
            <a:endParaRPr lang="en-US" dirty="0"/>
          </a:p>
        </p:txBody>
      </p:sp>
      <p:sp>
        <p:nvSpPr>
          <p:cNvPr id="3" name="Content Placeholder 2"/>
          <p:cNvSpPr>
            <a:spLocks noGrp="1"/>
          </p:cNvSpPr>
          <p:nvPr>
            <p:ph idx="1"/>
          </p:nvPr>
        </p:nvSpPr>
        <p:spPr/>
        <p:txBody>
          <a:bodyPr/>
          <a:lstStyle/>
          <a:p>
            <a:r>
              <a:rPr lang="en-US" dirty="0">
                <a:hlinkClick r:id="rId3"/>
              </a:rPr>
              <a:t>Link to Bruce </a:t>
            </a:r>
            <a:r>
              <a:rPr lang="en-US" dirty="0" err="1">
                <a:hlinkClick r:id="rId3"/>
              </a:rPr>
              <a:t>Tuckman's</a:t>
            </a:r>
            <a:r>
              <a:rPr lang="en-US" dirty="0">
                <a:hlinkClick r:id="rId3"/>
              </a:rPr>
              <a:t> model - video link</a:t>
            </a:r>
            <a:endParaRPr lang="en-US"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2204864"/>
            <a:ext cx="6624736" cy="4273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2268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457200" y="260648"/>
            <a:ext cx="8229600" cy="1143000"/>
          </a:xfrm>
        </p:spPr>
        <p:txBody>
          <a:bodyPr>
            <a:normAutofit fontScale="90000"/>
          </a:bodyPr>
          <a:lstStyle/>
          <a:p>
            <a:r>
              <a:rPr lang="en-GB" dirty="0">
                <a:solidFill>
                  <a:schemeClr val="tx1">
                    <a:lumMod val="95000"/>
                    <a:lumOff val="5000"/>
                  </a:schemeClr>
                </a:solidFill>
              </a:rPr>
              <a:t>Bruce Tuckman’s stages of </a:t>
            </a:r>
            <a:br>
              <a:rPr lang="en-GB" dirty="0">
                <a:solidFill>
                  <a:schemeClr val="tx1">
                    <a:lumMod val="95000"/>
                    <a:lumOff val="5000"/>
                  </a:schemeClr>
                </a:solidFill>
              </a:rPr>
            </a:br>
            <a:r>
              <a:rPr lang="en-GB" dirty="0">
                <a:solidFill>
                  <a:schemeClr val="tx1">
                    <a:lumMod val="95000"/>
                    <a:lumOff val="5000"/>
                  </a:schemeClr>
                </a:solidFill>
              </a:rPr>
              <a:t>team formation</a:t>
            </a:r>
            <a:endParaRPr lang="en-GB" dirty="0"/>
          </a:p>
        </p:txBody>
      </p:sp>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p:txBody>
          <a:bodyPr>
            <a:normAutofit fontScale="85000" lnSpcReduction="20000"/>
          </a:bodyPr>
          <a:lstStyle/>
          <a:p>
            <a:r>
              <a:rPr lang="en-GB" altLang="en-US" b="1" dirty="0">
                <a:solidFill>
                  <a:srgbClr val="FF0000"/>
                </a:solidFill>
              </a:rPr>
              <a:t>Forming</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Team members meet for the first time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Relationships have not yet formed</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are “weighing” each other up</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wonder what is expected of them and how to behave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Communications will be formal and perhaps brief</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Introductions will be important</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There is a need for some formal leadership</a:t>
            </a:r>
            <a:r>
              <a:rPr lang="en-GB" altLang="en-US" b="1" dirty="0">
                <a:solidFill>
                  <a:prstClr val="white"/>
                </a:solidFill>
                <a:latin typeface="Arial" panose="020B0604020202020204" pitchFamily="34" charset="0"/>
              </a:rPr>
              <a:t> </a:t>
            </a:r>
          </a:p>
          <a:p>
            <a:endParaRPr lang="en-GB" dirty="0"/>
          </a:p>
        </p:txBody>
      </p:sp>
    </p:spTree>
    <p:extLst>
      <p:ext uri="{BB962C8B-B14F-4D97-AF65-F5344CB8AC3E}">
        <p14:creationId xmlns:p14="http://schemas.microsoft.com/office/powerpoint/2010/main" val="3350645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B83E-DA07-4BF9-9C6F-6807E4CADE35}"/>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31CD701-5E5A-43A2-B1F3-F75619066000}"/>
              </a:ext>
            </a:extLst>
          </p:cNvPr>
          <p:cNvSpPr>
            <a:spLocks noGrp="1"/>
          </p:cNvSpPr>
          <p:nvPr>
            <p:ph idx="1"/>
          </p:nvPr>
        </p:nvSpPr>
        <p:spPr/>
        <p:txBody>
          <a:bodyPr/>
          <a:lstStyle/>
          <a:p>
            <a:r>
              <a:rPr lang="en-US" altLang="en-US" dirty="0"/>
              <a:t>Do you </a:t>
            </a:r>
            <a:r>
              <a:rPr lang="en-GB" altLang="en-US" dirty="0"/>
              <a:t>recognise</a:t>
            </a:r>
            <a:r>
              <a:rPr lang="en-US" altLang="en-US" dirty="0"/>
              <a:t> this, when you first meet in a new group?</a:t>
            </a:r>
          </a:p>
          <a:p>
            <a:r>
              <a:rPr lang="en-US" altLang="en-US" dirty="0"/>
              <a:t>Why is this?</a:t>
            </a:r>
          </a:p>
          <a:p>
            <a:r>
              <a:rPr lang="en-US" altLang="en-US" dirty="0"/>
              <a:t>How would people in the group be feeling now?</a:t>
            </a:r>
          </a:p>
        </p:txBody>
      </p:sp>
    </p:spTree>
    <p:extLst>
      <p:ext uri="{BB962C8B-B14F-4D97-AF65-F5344CB8AC3E}">
        <p14:creationId xmlns:p14="http://schemas.microsoft.com/office/powerpoint/2010/main" val="2764600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p:txBody>
          <a:bodyPr/>
          <a:lstStyle/>
          <a:p>
            <a:r>
              <a:rPr lang="en-US" altLang="en-US" dirty="0">
                <a:cs typeface="Arial" panose="020B0604020202020204" pitchFamily="34" charset="0"/>
              </a:rPr>
              <a:t>Storming</a:t>
            </a:r>
            <a:endParaRPr lang="en-GB" dirty="0"/>
          </a:p>
        </p:txBody>
      </p:sp>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p:txBody>
          <a:bodyPr/>
          <a:lstStyle/>
          <a:p>
            <a:pPr marL="490538" indent="-490538">
              <a:lnSpc>
                <a:spcPct val="90000"/>
              </a:lnSpc>
              <a:buClr>
                <a:srgbClr val="FF5050"/>
              </a:buClr>
            </a:pPr>
            <a:r>
              <a:rPr lang="en-GB" altLang="en-US" dirty="0">
                <a:solidFill>
                  <a:srgbClr val="FF0000"/>
                </a:solidFill>
              </a:rPr>
              <a:t>Forming</a:t>
            </a:r>
          </a:p>
          <a:p>
            <a:pPr marL="490538" indent="-490538">
              <a:lnSpc>
                <a:spcPct val="90000"/>
              </a:lnSpc>
              <a:buClr>
                <a:srgbClr val="FF5050"/>
              </a:buClr>
            </a:pPr>
            <a:r>
              <a:rPr lang="en-GB" altLang="en-US" b="1" dirty="0">
                <a:solidFill>
                  <a:srgbClr val="FF0000"/>
                </a:solidFill>
              </a:rPr>
              <a:t>Storming</a:t>
            </a:r>
          </a:p>
          <a:p>
            <a:pPr lvl="1" algn="just">
              <a:buClr>
                <a:srgbClr val="FF5050"/>
              </a:buClr>
              <a:buFontTx/>
              <a:buChar char="–"/>
            </a:pPr>
            <a:r>
              <a:rPr lang="en-GB" altLang="en-US" b="1" dirty="0">
                <a:latin typeface="Arial" panose="020B0604020202020204" pitchFamily="34" charset="0"/>
                <a:cs typeface="Times New Roman" panose="02020603050405020304" pitchFamily="18" charset="0"/>
              </a:rPr>
              <a:t>Team members are vying for position</a:t>
            </a:r>
          </a:p>
          <a:p>
            <a:pPr lvl="1">
              <a:buClr>
                <a:srgbClr val="FF5050"/>
              </a:buClr>
              <a:buFontTx/>
              <a:buChar char="–"/>
            </a:pPr>
            <a:r>
              <a:rPr lang="en-GB" altLang="en-US" b="1" dirty="0">
                <a:latin typeface="Arial" panose="020B0604020202020204" pitchFamily="34" charset="0"/>
                <a:cs typeface="Times New Roman" panose="02020603050405020304" pitchFamily="18" charset="0"/>
              </a:rPr>
              <a:t>Conflict occurs whilst sorting out roles and responsibilities</a:t>
            </a:r>
          </a:p>
          <a:p>
            <a:pPr lvl="1">
              <a:buClr>
                <a:srgbClr val="FF5050"/>
              </a:buClr>
              <a:buFontTx/>
              <a:buChar char="–"/>
            </a:pPr>
            <a:r>
              <a:rPr lang="en-GB" altLang="en-US" b="1" dirty="0">
                <a:latin typeface="Arial" panose="020B0604020202020204" pitchFamily="34" charset="0"/>
                <a:cs typeface="Times New Roman" panose="02020603050405020304" pitchFamily="18" charset="0"/>
              </a:rPr>
              <a:t>Team members may resist the task at an emotional level</a:t>
            </a:r>
            <a:r>
              <a:rPr lang="en-GB" altLang="en-US" sz="2000" b="1" dirty="0">
                <a:latin typeface="Arial" panose="020B0604020202020204" pitchFamily="34" charset="0"/>
              </a:rPr>
              <a:t> </a:t>
            </a:r>
          </a:p>
          <a:p>
            <a:endParaRPr lang="en-GB" dirty="0"/>
          </a:p>
        </p:txBody>
      </p:sp>
    </p:spTree>
    <p:extLst>
      <p:ext uri="{BB962C8B-B14F-4D97-AF65-F5344CB8AC3E}">
        <p14:creationId xmlns:p14="http://schemas.microsoft.com/office/powerpoint/2010/main" val="67998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7BDC7-CE3A-4DB0-93C6-5FD83E7452A9}"/>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8FE7411-D543-45E4-A098-8D782680584B}"/>
              </a:ext>
            </a:extLst>
          </p:cNvPr>
          <p:cNvSpPr>
            <a:spLocks noGrp="1"/>
          </p:cNvSpPr>
          <p:nvPr>
            <p:ph idx="1"/>
          </p:nvPr>
        </p:nvSpPr>
        <p:spPr/>
        <p:txBody>
          <a:bodyPr/>
          <a:lstStyle/>
          <a:p>
            <a:r>
              <a:rPr lang="en-US" altLang="en-US" dirty="0"/>
              <a:t>What is happening now?</a:t>
            </a:r>
          </a:p>
          <a:p>
            <a:r>
              <a:rPr lang="en-US" altLang="en-US" dirty="0"/>
              <a:t>How would people in the group be feeling now?</a:t>
            </a:r>
          </a:p>
          <a:p>
            <a:endParaRPr lang="en-GB" dirty="0"/>
          </a:p>
        </p:txBody>
      </p:sp>
    </p:spTree>
    <p:extLst>
      <p:ext uri="{BB962C8B-B14F-4D97-AF65-F5344CB8AC3E}">
        <p14:creationId xmlns:p14="http://schemas.microsoft.com/office/powerpoint/2010/main" val="1888505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p:txBody>
          <a:bodyPr/>
          <a:lstStyle/>
          <a:p>
            <a:r>
              <a:rPr lang="en-US" altLang="en-US" dirty="0">
                <a:cs typeface="Arial" panose="020B0604020202020204" pitchFamily="34" charset="0"/>
              </a:rPr>
              <a:t>Norming</a:t>
            </a:r>
            <a:endParaRPr lang="en-GB" dirty="0"/>
          </a:p>
        </p:txBody>
      </p:sp>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p:txBody>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b="1" dirty="0">
                <a:solidFill>
                  <a:srgbClr val="FF0000"/>
                </a:solidFill>
              </a:rPr>
              <a:t>Norming</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Co-operation develops</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The team’s “norms” are developed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Conflicts are settled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Views are exchanged</a:t>
            </a:r>
            <a:r>
              <a:rPr lang="en-GB" altLang="en-US" b="1" dirty="0">
                <a:solidFill>
                  <a:srgbClr val="FF0000"/>
                </a:solidFill>
                <a:latin typeface="Arial" panose="020B06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968737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8EC81-9D77-4E17-9CAD-C291FDE676F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DDB56CB-98E4-4641-A50F-78523EFB74B5}"/>
              </a:ext>
            </a:extLst>
          </p:cNvPr>
          <p:cNvSpPr>
            <a:spLocks noGrp="1"/>
          </p:cNvSpPr>
          <p:nvPr>
            <p:ph idx="1"/>
          </p:nvPr>
        </p:nvSpPr>
        <p:spPr/>
        <p:txBody>
          <a:bodyPr/>
          <a:lstStyle/>
          <a:p>
            <a:r>
              <a:rPr lang="en-GB" altLang="en-US" dirty="0"/>
              <a:t>What are </a:t>
            </a:r>
            <a:r>
              <a:rPr lang="en-GB" altLang="en-US" b="1" i="1" dirty="0"/>
              <a:t>norms</a:t>
            </a:r>
            <a:r>
              <a:rPr lang="en-GB" altLang="en-US" dirty="0"/>
              <a:t> and what function do they serve? </a:t>
            </a:r>
            <a:r>
              <a:rPr lang="en-GB" altLang="en-US" dirty="0" err="1"/>
              <a:t>Handout</a:t>
            </a:r>
            <a:endParaRPr lang="en-GB" altLang="en-US" dirty="0"/>
          </a:p>
          <a:p>
            <a:r>
              <a:rPr lang="en-GB" altLang="en-US" dirty="0"/>
              <a:t>What sort of norms have you come across when you have been members of a team?</a:t>
            </a:r>
          </a:p>
          <a:p>
            <a:r>
              <a:rPr lang="en-GB" altLang="en-US" dirty="0"/>
              <a:t>How would the people in a group be feeling now?</a:t>
            </a:r>
            <a:endParaRPr lang="en-US" altLang="en-US" dirty="0"/>
          </a:p>
          <a:p>
            <a:pPr marL="0" indent="0">
              <a:buNone/>
            </a:pPr>
            <a:endParaRPr lang="en-GB" dirty="0"/>
          </a:p>
        </p:txBody>
      </p:sp>
    </p:spTree>
    <p:extLst>
      <p:ext uri="{BB962C8B-B14F-4D97-AF65-F5344CB8AC3E}">
        <p14:creationId xmlns:p14="http://schemas.microsoft.com/office/powerpoint/2010/main" val="1891698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p:txBody>
          <a:bodyPr/>
          <a:lstStyle/>
          <a:p>
            <a:r>
              <a:rPr lang="en-US" altLang="en-US" dirty="0">
                <a:cs typeface="Arial" panose="020B0604020202020204" pitchFamily="34" charset="0"/>
              </a:rPr>
              <a:t>Performing</a:t>
            </a:r>
            <a:endParaRPr lang="en-GB" dirty="0"/>
          </a:p>
        </p:txBody>
      </p:sp>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p:txBody>
          <a:bodyPr>
            <a:normAutofit fontScale="92500" lnSpcReduction="20000"/>
          </a:bodyPr>
          <a:lstStyle/>
          <a:p>
            <a:pPr marL="490538" indent="-490538">
              <a:buClr>
                <a:srgbClr val="FF5050"/>
              </a:buClr>
            </a:pPr>
            <a:r>
              <a:rPr lang="en-GB" altLang="en-US" sz="3600" dirty="0">
                <a:solidFill>
                  <a:srgbClr val="FF0000"/>
                </a:solidFill>
              </a:rPr>
              <a:t>Forming</a:t>
            </a:r>
            <a:endParaRPr lang="en-GB" altLang="en-US" sz="1800" dirty="0">
              <a:solidFill>
                <a:srgbClr val="FF0000"/>
              </a:solidFill>
            </a:endParaRPr>
          </a:p>
          <a:p>
            <a:pPr marL="490538" indent="-490538">
              <a:buClr>
                <a:srgbClr val="FF5050"/>
              </a:buClr>
            </a:pPr>
            <a:r>
              <a:rPr lang="en-GB" altLang="en-US" sz="3600" dirty="0">
                <a:solidFill>
                  <a:srgbClr val="FF0000"/>
                </a:solidFill>
              </a:rPr>
              <a:t>Storming</a:t>
            </a:r>
            <a:endParaRPr lang="en-GB" altLang="en-US" sz="1800" dirty="0">
              <a:solidFill>
                <a:srgbClr val="FF0000"/>
              </a:solidFill>
            </a:endParaRPr>
          </a:p>
          <a:p>
            <a:pPr marL="490538" indent="-490538">
              <a:buClr>
                <a:srgbClr val="FF5050"/>
              </a:buClr>
            </a:pPr>
            <a:r>
              <a:rPr lang="en-GB" altLang="en-US" sz="3600" dirty="0">
                <a:solidFill>
                  <a:srgbClr val="FF0000"/>
                </a:solidFill>
              </a:rPr>
              <a:t>Norming</a:t>
            </a:r>
            <a:endParaRPr lang="en-GB" altLang="en-US" sz="1800" dirty="0">
              <a:solidFill>
                <a:srgbClr val="FF0000"/>
              </a:solidFill>
            </a:endParaRPr>
          </a:p>
          <a:p>
            <a:pPr marL="490538" indent="-490538">
              <a:buClr>
                <a:srgbClr val="FF5050"/>
              </a:buClr>
            </a:pPr>
            <a:r>
              <a:rPr lang="en-GB" altLang="en-US" sz="3600" b="1" dirty="0">
                <a:solidFill>
                  <a:srgbClr val="FF0000"/>
                </a:solidFill>
              </a:rPr>
              <a:t>Performing</a:t>
            </a:r>
            <a:endParaRPr lang="en-GB" altLang="en-US" b="1" dirty="0"/>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Teamwork is achieved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Roles are flexible and fully supported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Solutions are found and implemented</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Excellence is achieved in standards of working</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External leadership is minimised as team self-manages</a:t>
            </a:r>
            <a:r>
              <a:rPr lang="en-GB" altLang="en-US" sz="2400" b="1" dirty="0">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64061-4924-4579-9C64-A46E1C3844C4}"/>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533969B7-11BA-40C3-8A04-6A89961DD720}"/>
              </a:ext>
            </a:extLst>
          </p:cNvPr>
          <p:cNvSpPr>
            <a:spLocks noGrp="1"/>
          </p:cNvSpPr>
          <p:nvPr>
            <p:ph idx="1"/>
          </p:nvPr>
        </p:nvSpPr>
        <p:spPr/>
        <p:txBody>
          <a:bodyPr/>
          <a:lstStyle/>
          <a:p>
            <a:r>
              <a:rPr lang="en-GB" altLang="en-US" dirty="0"/>
              <a:t>Have any of you had this experience in a team?</a:t>
            </a:r>
          </a:p>
          <a:p>
            <a:r>
              <a:rPr lang="en-GB" altLang="en-US" dirty="0"/>
              <a:t>How would members of the team be feeling now?</a:t>
            </a:r>
            <a:endParaRPr lang="en-US" altLang="en-US" dirty="0"/>
          </a:p>
        </p:txBody>
      </p:sp>
    </p:spTree>
    <p:extLst>
      <p:ext uri="{BB962C8B-B14F-4D97-AF65-F5344CB8AC3E}">
        <p14:creationId xmlns:p14="http://schemas.microsoft.com/office/powerpoint/2010/main" val="2052312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179512" y="274638"/>
            <a:ext cx="8712968" cy="1143000"/>
          </a:xfrm>
        </p:spPr>
        <p:txBody>
          <a:bodyPr>
            <a:normAutofit fontScale="90000"/>
          </a:bodyPr>
          <a:lstStyle/>
          <a:p>
            <a:r>
              <a:rPr lang="en-GB" altLang="en-US" dirty="0">
                <a:cs typeface="Arial" panose="020B0604020202020204" pitchFamily="34" charset="0"/>
              </a:rPr>
              <a:t>Dorming or Adjourning (or Mourning) </a:t>
            </a:r>
            <a:endParaRPr lang="en-GB" dirty="0"/>
          </a:p>
        </p:txBody>
      </p:sp>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p:txBody>
          <a:bodyPr>
            <a:normAutofit fontScale="92500" lnSpcReduction="10000"/>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dirty="0">
                <a:solidFill>
                  <a:srgbClr val="FF0000"/>
                </a:solidFill>
              </a:rPr>
              <a:t>Norming</a:t>
            </a:r>
            <a:endParaRPr lang="en-GB" altLang="en-US" sz="1600" dirty="0">
              <a:solidFill>
                <a:srgbClr val="FF0000"/>
              </a:solidFill>
            </a:endParaRPr>
          </a:p>
          <a:p>
            <a:pPr marL="490538" indent="-490538">
              <a:buClr>
                <a:srgbClr val="FF5050"/>
              </a:buClr>
            </a:pPr>
            <a:r>
              <a:rPr lang="en-GB" altLang="en-US" dirty="0">
                <a:solidFill>
                  <a:srgbClr val="FF0000"/>
                </a:solidFill>
              </a:rPr>
              <a:t>Performing</a:t>
            </a:r>
          </a:p>
          <a:p>
            <a:pPr marL="490538" indent="-490538">
              <a:buClr>
                <a:srgbClr val="FF5050"/>
              </a:buClr>
            </a:pPr>
            <a:r>
              <a:rPr lang="en-GB" altLang="en-US" b="1" dirty="0">
                <a:solidFill>
                  <a:srgbClr val="FF0000"/>
                </a:solidFill>
              </a:rPr>
              <a:t>Adjourning</a:t>
            </a:r>
          </a:p>
          <a:p>
            <a:pPr lvl="1" algn="just">
              <a:lnSpc>
                <a:spcPct val="90000"/>
              </a:lnSpc>
              <a:buClr>
                <a:srgbClr val="FF5050"/>
              </a:buClr>
              <a:buFontTx/>
              <a:buChar char="–"/>
            </a:pPr>
            <a:r>
              <a:rPr lang="en-GB" altLang="en-US" b="1" dirty="0"/>
              <a:t>bittersweet sense of accomplishment</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reluctance to say good-bye</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Many personal relationships formed </a:t>
            </a:r>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2F030-7807-49B5-91DF-FFC62A5E264B}"/>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6C0F924-2AD7-4A55-BCD2-B1B657130D21}"/>
              </a:ext>
            </a:extLst>
          </p:cNvPr>
          <p:cNvSpPr>
            <a:spLocks noGrp="1"/>
          </p:cNvSpPr>
          <p:nvPr>
            <p:ph idx="1"/>
          </p:nvPr>
        </p:nvSpPr>
        <p:spPr/>
        <p:txBody>
          <a:bodyPr/>
          <a:lstStyle/>
          <a:p>
            <a:r>
              <a:rPr lang="en-GB" altLang="en-US" dirty="0"/>
              <a:t>Have any of you had this experience in a team?</a:t>
            </a:r>
          </a:p>
          <a:p>
            <a:r>
              <a:rPr lang="en-GB" altLang="en-US" dirty="0"/>
              <a:t>How would members of the team be feeling now?</a:t>
            </a:r>
          </a:p>
          <a:p>
            <a:r>
              <a:rPr lang="en-GB" altLang="en-US" dirty="0"/>
              <a:t>Give out Bruce </a:t>
            </a:r>
            <a:r>
              <a:rPr lang="en-GB" altLang="en-US"/>
              <a:t>Tuckman-handout</a:t>
            </a:r>
            <a:endParaRPr lang="en-US" altLang="en-US" dirty="0"/>
          </a:p>
          <a:p>
            <a:endParaRPr lang="en-GB" dirty="0"/>
          </a:p>
        </p:txBody>
      </p:sp>
    </p:spTree>
    <p:extLst>
      <p:ext uri="{BB962C8B-B14F-4D97-AF65-F5344CB8AC3E}">
        <p14:creationId xmlns:p14="http://schemas.microsoft.com/office/powerpoint/2010/main" val="3752030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ts2.mm.bing.net/th?id=H.4929034512173845&amp;pid=15.1">
            <a:hlinkClick r:id="rId3"/>
            <a:extLst>
              <a:ext uri="{FF2B5EF4-FFF2-40B4-BE49-F238E27FC236}">
                <a16:creationId xmlns:a16="http://schemas.microsoft.com/office/drawing/2014/main" id="{90237DA0-ECE7-4E3B-B7A5-53C5E63670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7704" y="260648"/>
            <a:ext cx="5112295" cy="5014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7481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167F-CDAB-44E1-89FC-874D204F6714}"/>
              </a:ext>
            </a:extLst>
          </p:cNvPr>
          <p:cNvSpPr>
            <a:spLocks noGrp="1"/>
          </p:cNvSpPr>
          <p:nvPr>
            <p:ph type="title"/>
          </p:nvPr>
        </p:nvSpPr>
        <p:spPr/>
        <p:txBody>
          <a:bodyPr/>
          <a:lstStyle/>
          <a:p>
            <a:r>
              <a:rPr lang="en-GB" dirty="0">
                <a:cs typeface="Arial" panose="020B0604020202020204" pitchFamily="34" charset="0"/>
              </a:rPr>
              <a:t>Remember the Titans</a:t>
            </a:r>
            <a:endParaRPr lang="en-GB" dirty="0"/>
          </a:p>
        </p:txBody>
      </p:sp>
      <p:pic>
        <p:nvPicPr>
          <p:cNvPr id="4" name="Remember The Titans - Forming, Storming, Norming, Performing, Adjourning.wmv">
            <a:hlinkClick r:id="" action="ppaction://media"/>
            <a:extLst>
              <a:ext uri="{FF2B5EF4-FFF2-40B4-BE49-F238E27FC236}">
                <a16:creationId xmlns:a16="http://schemas.microsoft.com/office/drawing/2014/main" id="{593370A9-FD85-4130-90A6-B2B734EC173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961091" y="1340768"/>
            <a:ext cx="5221817" cy="3916363"/>
          </a:xfrm>
          <a:prstGeom prst="rect">
            <a:avLst/>
          </a:prstGeom>
        </p:spPr>
      </p:pic>
    </p:spTree>
    <p:extLst>
      <p:ext uri="{BB962C8B-B14F-4D97-AF65-F5344CB8AC3E}">
        <p14:creationId xmlns:p14="http://schemas.microsoft.com/office/powerpoint/2010/main" val="38155004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6E39-0A3C-43DB-A7F5-08CD46C07AF5}"/>
              </a:ext>
            </a:extLst>
          </p:cNvPr>
          <p:cNvSpPr>
            <a:spLocks noGrp="1"/>
          </p:cNvSpPr>
          <p:nvPr>
            <p:ph type="title"/>
          </p:nvPr>
        </p:nvSpPr>
        <p:spPr/>
        <p:txBody>
          <a:bodyPr/>
          <a:lstStyle/>
          <a:p>
            <a:r>
              <a:rPr lang="en-GB" dirty="0"/>
              <a:t>Review of the Clip</a:t>
            </a:r>
          </a:p>
        </p:txBody>
      </p:sp>
      <p:sp>
        <p:nvSpPr>
          <p:cNvPr id="3" name="Content Placeholder 2">
            <a:extLst>
              <a:ext uri="{FF2B5EF4-FFF2-40B4-BE49-F238E27FC236}">
                <a16:creationId xmlns:a16="http://schemas.microsoft.com/office/drawing/2014/main" id="{F5C3744D-184E-4A8F-B70D-32D8D5827237}"/>
              </a:ext>
            </a:extLst>
          </p:cNvPr>
          <p:cNvSpPr>
            <a:spLocks noGrp="1"/>
          </p:cNvSpPr>
          <p:nvPr>
            <p:ph idx="1"/>
          </p:nvPr>
        </p:nvSpPr>
        <p:spPr>
          <a:xfrm>
            <a:off x="457200" y="1600201"/>
            <a:ext cx="8229600" cy="3886199"/>
          </a:xfrm>
        </p:spPr>
        <p:txBody>
          <a:bodyPr>
            <a:normAutofit lnSpcReduction="10000"/>
          </a:bodyPr>
          <a:lstStyle/>
          <a:p>
            <a:r>
              <a:rPr lang="en-GB" dirty="0"/>
              <a:t>What stage/s did you see represented?</a:t>
            </a:r>
          </a:p>
          <a:p>
            <a:r>
              <a:rPr lang="en-GB" dirty="0"/>
              <a:t>What evidence was there?</a:t>
            </a:r>
          </a:p>
          <a:p>
            <a:r>
              <a:rPr lang="en-GB" dirty="0"/>
              <a:t>How easy/difficult is it to spot the stage/s?</a:t>
            </a:r>
          </a:p>
          <a:p>
            <a:r>
              <a:rPr lang="en-GB" dirty="0"/>
              <a:t>What role does leadership play?</a:t>
            </a:r>
          </a:p>
          <a:p>
            <a:endParaRPr lang="en-GB" dirty="0"/>
          </a:p>
          <a:p>
            <a:pPr marL="0" indent="0">
              <a:buNone/>
            </a:pPr>
            <a:r>
              <a:rPr lang="en-GB" dirty="0"/>
              <a:t>15 mins to review in your groups, ready for discussion.</a:t>
            </a:r>
          </a:p>
        </p:txBody>
      </p:sp>
    </p:spTree>
    <p:extLst>
      <p:ext uri="{BB962C8B-B14F-4D97-AF65-F5344CB8AC3E}">
        <p14:creationId xmlns:p14="http://schemas.microsoft.com/office/powerpoint/2010/main" val="3500462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Punctuated Equilibrium Model</a:t>
            </a:r>
            <a:br>
              <a:rPr lang="en-US" dirty="0"/>
            </a:br>
            <a:r>
              <a:rPr lang="en-US" dirty="0" err="1"/>
              <a:t>Gersick</a:t>
            </a:r>
            <a:r>
              <a:rPr lang="en-US" dirty="0"/>
              <a:t> 1988</a:t>
            </a:r>
          </a:p>
        </p:txBody>
      </p:sp>
      <p:sp>
        <p:nvSpPr>
          <p:cNvPr id="3" name="Content Placeholder 2"/>
          <p:cNvSpPr>
            <a:spLocks noGrp="1"/>
          </p:cNvSpPr>
          <p:nvPr>
            <p:ph idx="1"/>
          </p:nvPr>
        </p:nvSpPr>
        <p:spPr/>
        <p:txBody>
          <a:bodyPr/>
          <a:lstStyle/>
          <a:p>
            <a:pPr marL="0" indent="0">
              <a:buNone/>
            </a:pPr>
            <a:r>
              <a:rPr lang="en-US" dirty="0">
                <a:hlinkClick r:id="rId3"/>
              </a:rPr>
              <a:t>Link to video about model</a:t>
            </a:r>
            <a:endParaRPr lang="en-US" dirty="0"/>
          </a:p>
        </p:txBody>
      </p:sp>
    </p:spTree>
    <p:extLst>
      <p:ext uri="{BB962C8B-B14F-4D97-AF65-F5344CB8AC3E}">
        <p14:creationId xmlns:p14="http://schemas.microsoft.com/office/powerpoint/2010/main" val="1049955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Punctuated Equilibrium Model </a:t>
            </a:r>
            <a:r>
              <a:rPr lang="en-US" b="1" dirty="0" err="1"/>
              <a:t>Gersick</a:t>
            </a:r>
            <a:r>
              <a:rPr lang="en-US" b="1" dirty="0"/>
              <a:t> 1988</a:t>
            </a:r>
            <a:endParaRPr lang="en-US"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67992" y="1476488"/>
            <a:ext cx="7116376" cy="4472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33901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a:t>Wheelan's</a:t>
            </a:r>
            <a:r>
              <a:rPr lang="en-US" b="1" dirty="0"/>
              <a:t> integrated model of group development</a:t>
            </a:r>
            <a:endParaRPr lang="en-US"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43607" y="1501229"/>
            <a:ext cx="7547667" cy="50961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9725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B28E-4A70-4672-B881-EE68E4C26A9A}"/>
              </a:ext>
            </a:extLst>
          </p:cNvPr>
          <p:cNvSpPr>
            <a:spLocks noGrp="1"/>
          </p:cNvSpPr>
          <p:nvPr>
            <p:ph type="title"/>
          </p:nvPr>
        </p:nvSpPr>
        <p:spPr/>
        <p:txBody>
          <a:bodyPr/>
          <a:lstStyle/>
          <a:p>
            <a:r>
              <a:rPr lang="en-GB" dirty="0"/>
              <a:t>Some other viewpoints</a:t>
            </a:r>
          </a:p>
        </p:txBody>
      </p:sp>
      <p:graphicFrame>
        <p:nvGraphicFramePr>
          <p:cNvPr id="4" name="Table 3">
            <a:extLst>
              <a:ext uri="{FF2B5EF4-FFF2-40B4-BE49-F238E27FC236}">
                <a16:creationId xmlns:a16="http://schemas.microsoft.com/office/drawing/2014/main" id="{27C582D4-BCA0-475F-8CDF-E91F2C4A7B9E}"/>
              </a:ext>
            </a:extLst>
          </p:cNvPr>
          <p:cNvGraphicFramePr>
            <a:graphicFrameLocks noGrp="1"/>
          </p:cNvGraphicFramePr>
          <p:nvPr>
            <p:extLst>
              <p:ext uri="{D42A27DB-BD31-4B8C-83A1-F6EECF244321}">
                <p14:modId xmlns:p14="http://schemas.microsoft.com/office/powerpoint/2010/main" val="3136201253"/>
              </p:ext>
            </p:extLst>
          </p:nvPr>
        </p:nvGraphicFramePr>
        <p:xfrm>
          <a:off x="899592" y="1397000"/>
          <a:ext cx="7200801" cy="3544168"/>
        </p:xfrm>
        <a:graphic>
          <a:graphicData uri="http://schemas.openxmlformats.org/drawingml/2006/table">
            <a:tbl>
              <a:tblPr firstRow="1" bandRow="1">
                <a:tableStyleId>{5C22544A-7EE6-4342-B048-85BDC9FD1C3A}</a:tableStyleId>
              </a:tblPr>
              <a:tblGrid>
                <a:gridCol w="2400267">
                  <a:extLst>
                    <a:ext uri="{9D8B030D-6E8A-4147-A177-3AD203B41FA5}">
                      <a16:colId xmlns:a16="http://schemas.microsoft.com/office/drawing/2014/main" val="2229015309"/>
                    </a:ext>
                  </a:extLst>
                </a:gridCol>
                <a:gridCol w="2400267">
                  <a:extLst>
                    <a:ext uri="{9D8B030D-6E8A-4147-A177-3AD203B41FA5}">
                      <a16:colId xmlns:a16="http://schemas.microsoft.com/office/drawing/2014/main" val="4068786785"/>
                    </a:ext>
                  </a:extLst>
                </a:gridCol>
                <a:gridCol w="2400267">
                  <a:extLst>
                    <a:ext uri="{9D8B030D-6E8A-4147-A177-3AD203B41FA5}">
                      <a16:colId xmlns:a16="http://schemas.microsoft.com/office/drawing/2014/main" val="1308809238"/>
                    </a:ext>
                  </a:extLst>
                </a:gridCol>
              </a:tblGrid>
              <a:tr h="448396">
                <a:tc>
                  <a:txBody>
                    <a:bodyPr/>
                    <a:lstStyle/>
                    <a:p>
                      <a:r>
                        <a:rPr lang="en-GB" dirty="0"/>
                        <a:t>Tuckman (1965)</a:t>
                      </a:r>
                    </a:p>
                  </a:txBody>
                  <a:tcPr/>
                </a:tc>
                <a:tc>
                  <a:txBody>
                    <a:bodyPr/>
                    <a:lstStyle/>
                    <a:p>
                      <a:r>
                        <a:rPr lang="en-GB" dirty="0"/>
                        <a:t>Whelan (1999)</a:t>
                      </a:r>
                    </a:p>
                  </a:txBody>
                  <a:tcPr/>
                </a:tc>
                <a:tc>
                  <a:txBody>
                    <a:bodyPr/>
                    <a:lstStyle/>
                    <a:p>
                      <a:r>
                        <a:rPr lang="en-GB" dirty="0"/>
                        <a:t>Gersick (1988)</a:t>
                      </a:r>
                    </a:p>
                  </a:txBody>
                  <a:tcPr/>
                </a:tc>
                <a:extLst>
                  <a:ext uri="{0D108BD9-81ED-4DB2-BD59-A6C34878D82A}">
                    <a16:rowId xmlns:a16="http://schemas.microsoft.com/office/drawing/2014/main" val="3009501502"/>
                  </a:ext>
                </a:extLst>
              </a:tr>
              <a:tr h="773943">
                <a:tc>
                  <a:txBody>
                    <a:bodyPr/>
                    <a:lstStyle/>
                    <a:p>
                      <a:pPr algn="l"/>
                      <a:r>
                        <a:rPr lang="en-GB" dirty="0"/>
                        <a:t>Forming</a:t>
                      </a:r>
                    </a:p>
                  </a:txBody>
                  <a:tcPr anchor="ctr"/>
                </a:tc>
                <a:tc>
                  <a:txBody>
                    <a:bodyPr/>
                    <a:lstStyle/>
                    <a:p>
                      <a:r>
                        <a:rPr lang="en-GB" dirty="0"/>
                        <a:t>Dependency and inclusion</a:t>
                      </a:r>
                    </a:p>
                  </a:txBody>
                  <a:tcPr anchor="ctr"/>
                </a:tc>
                <a:tc>
                  <a:txBody>
                    <a:bodyPr/>
                    <a:lstStyle/>
                    <a:p>
                      <a:pPr algn="l"/>
                      <a:r>
                        <a:rPr lang="en-GB" dirty="0"/>
                        <a:t>Phase 1 (stability)</a:t>
                      </a:r>
                    </a:p>
                  </a:txBody>
                  <a:tcPr anchor="ctr"/>
                </a:tc>
                <a:extLst>
                  <a:ext uri="{0D108BD9-81ED-4DB2-BD59-A6C34878D82A}">
                    <a16:rowId xmlns:a16="http://schemas.microsoft.com/office/drawing/2014/main" val="3655567025"/>
                  </a:ext>
                </a:extLst>
              </a:tr>
              <a:tr h="773943">
                <a:tc>
                  <a:txBody>
                    <a:bodyPr/>
                    <a:lstStyle/>
                    <a:p>
                      <a:pPr algn="l"/>
                      <a:r>
                        <a:rPr lang="en-GB" dirty="0"/>
                        <a:t>Storming</a:t>
                      </a:r>
                    </a:p>
                  </a:txBody>
                  <a:tcPr anchor="ctr"/>
                </a:tc>
                <a:tc>
                  <a:txBody>
                    <a:bodyPr/>
                    <a:lstStyle/>
                    <a:p>
                      <a:r>
                        <a:rPr lang="en-GB" dirty="0"/>
                        <a:t>Counter-dependency and fight</a:t>
                      </a:r>
                    </a:p>
                  </a:txBody>
                  <a:tcPr anchor="ctr"/>
                </a:tc>
                <a:tc rowSpan="2">
                  <a:txBody>
                    <a:bodyPr/>
                    <a:lstStyle/>
                    <a:p>
                      <a:pPr algn="l"/>
                      <a:r>
                        <a:rPr lang="en-GB" dirty="0"/>
                        <a:t>Phase 2 (instability)</a:t>
                      </a:r>
                    </a:p>
                  </a:txBody>
                  <a:tcPr anchor="ctr"/>
                </a:tc>
                <a:extLst>
                  <a:ext uri="{0D108BD9-81ED-4DB2-BD59-A6C34878D82A}">
                    <a16:rowId xmlns:a16="http://schemas.microsoft.com/office/drawing/2014/main" val="1771033283"/>
                  </a:ext>
                </a:extLst>
              </a:tr>
              <a:tr h="773943">
                <a:tc>
                  <a:txBody>
                    <a:bodyPr/>
                    <a:lstStyle/>
                    <a:p>
                      <a:pPr algn="l"/>
                      <a:r>
                        <a:rPr lang="en-GB" dirty="0"/>
                        <a:t>Norming</a:t>
                      </a:r>
                    </a:p>
                  </a:txBody>
                  <a:tcPr anchor="ctr"/>
                </a:tc>
                <a:tc>
                  <a:txBody>
                    <a:bodyPr/>
                    <a:lstStyle/>
                    <a:p>
                      <a:r>
                        <a:rPr lang="en-GB" dirty="0"/>
                        <a:t>Trust and structure</a:t>
                      </a:r>
                    </a:p>
                  </a:txBody>
                  <a:tcPr anchor="ctr"/>
                </a:tc>
                <a:tc vMerge="1">
                  <a:txBody>
                    <a:bodyPr/>
                    <a:lstStyle/>
                    <a:p>
                      <a:endParaRPr lang="en-GB" dirty="0"/>
                    </a:p>
                  </a:txBody>
                  <a:tcPr/>
                </a:tc>
                <a:extLst>
                  <a:ext uri="{0D108BD9-81ED-4DB2-BD59-A6C34878D82A}">
                    <a16:rowId xmlns:a16="http://schemas.microsoft.com/office/drawing/2014/main" val="2520827036"/>
                  </a:ext>
                </a:extLst>
              </a:tr>
              <a:tr h="773943">
                <a:tc>
                  <a:txBody>
                    <a:bodyPr/>
                    <a:lstStyle/>
                    <a:p>
                      <a:pPr algn="l"/>
                      <a:r>
                        <a:rPr lang="en-GB" dirty="0"/>
                        <a:t>Performing</a:t>
                      </a:r>
                    </a:p>
                  </a:txBody>
                  <a:tcPr anchor="ctr"/>
                </a:tc>
                <a:tc>
                  <a:txBody>
                    <a:bodyPr/>
                    <a:lstStyle/>
                    <a:p>
                      <a:r>
                        <a:rPr lang="en-GB" dirty="0"/>
                        <a:t>Work and productivity</a:t>
                      </a:r>
                    </a:p>
                  </a:txBody>
                  <a:tcPr anchor="ctr"/>
                </a:tc>
                <a:tc>
                  <a:txBody>
                    <a:bodyPr/>
                    <a:lstStyle/>
                    <a:p>
                      <a:pPr algn="l"/>
                      <a:r>
                        <a:rPr lang="en-GB" dirty="0"/>
                        <a:t>Phase 2 (stability)</a:t>
                      </a:r>
                    </a:p>
                  </a:txBody>
                  <a:tcPr anchor="ctr"/>
                </a:tc>
                <a:extLst>
                  <a:ext uri="{0D108BD9-81ED-4DB2-BD59-A6C34878D82A}">
                    <a16:rowId xmlns:a16="http://schemas.microsoft.com/office/drawing/2014/main" val="637529860"/>
                  </a:ext>
                </a:extLst>
              </a:tr>
            </a:tbl>
          </a:graphicData>
        </a:graphic>
      </p:graphicFrame>
      <p:sp>
        <p:nvSpPr>
          <p:cNvPr id="5" name="TextBox 4">
            <a:extLst>
              <a:ext uri="{FF2B5EF4-FFF2-40B4-BE49-F238E27FC236}">
                <a16:creationId xmlns:a16="http://schemas.microsoft.com/office/drawing/2014/main" id="{82C3C29F-0B53-4540-A367-5B0561F8121B}"/>
              </a:ext>
            </a:extLst>
          </p:cNvPr>
          <p:cNvSpPr txBox="1"/>
          <p:nvPr/>
        </p:nvSpPr>
        <p:spPr>
          <a:xfrm>
            <a:off x="971599" y="4951929"/>
            <a:ext cx="7056785" cy="646331"/>
          </a:xfrm>
          <a:prstGeom prst="rect">
            <a:avLst/>
          </a:prstGeom>
          <a:noFill/>
        </p:spPr>
        <p:txBody>
          <a:bodyPr wrap="square" rtlCol="0">
            <a:spAutoFit/>
          </a:bodyPr>
          <a:lstStyle/>
          <a:p>
            <a:r>
              <a:rPr lang="en-GB" dirty="0"/>
              <a:t>Also, investigate </a:t>
            </a:r>
            <a:r>
              <a:rPr lang="en-GB" i="1" dirty="0"/>
              <a:t>Morgan, Salas &amp; Glickman’s </a:t>
            </a:r>
            <a:r>
              <a:rPr lang="en-GB" dirty="0"/>
              <a:t>TEAM model, </a:t>
            </a:r>
            <a:r>
              <a:rPr lang="en-GB" i="1" dirty="0"/>
              <a:t>Hackman’s</a:t>
            </a:r>
            <a:r>
              <a:rPr lang="en-GB" dirty="0"/>
              <a:t> Multilevel Perspective, and others</a:t>
            </a:r>
          </a:p>
        </p:txBody>
      </p:sp>
    </p:spTree>
    <p:extLst>
      <p:ext uri="{BB962C8B-B14F-4D97-AF65-F5344CB8AC3E}">
        <p14:creationId xmlns:p14="http://schemas.microsoft.com/office/powerpoint/2010/main" val="19904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B4C0279-4959-41C8-AF19-6894D520E7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06785" y="1949797"/>
            <a:ext cx="3504884" cy="2713782"/>
          </a:xfrm>
          <a:prstGeom prst="rect">
            <a:avLst/>
          </a:prstGeom>
          <a:effectLst>
            <a:softEdge rad="12700"/>
          </a:effectLst>
        </p:spPr>
      </p:pic>
      <p:sp>
        <p:nvSpPr>
          <p:cNvPr id="2" name="Title 1">
            <a:extLst>
              <a:ext uri="{FF2B5EF4-FFF2-40B4-BE49-F238E27FC236}">
                <a16:creationId xmlns:a16="http://schemas.microsoft.com/office/drawing/2014/main" id="{84719D36-D1A7-473E-86DB-8EDA13432B19}"/>
              </a:ext>
            </a:extLst>
          </p:cNvPr>
          <p:cNvSpPr>
            <a:spLocks noGrp="1"/>
          </p:cNvSpPr>
          <p:nvPr>
            <p:ph type="title"/>
          </p:nvPr>
        </p:nvSpPr>
        <p:spPr>
          <a:xfrm>
            <a:off x="530545" y="274638"/>
            <a:ext cx="8229600" cy="1143000"/>
          </a:xfrm>
        </p:spPr>
        <p:txBody>
          <a:bodyPr/>
          <a:lstStyle/>
          <a:p>
            <a:r>
              <a:rPr lang="en-GB" dirty="0"/>
              <a:t>Leadership is vital – Why?</a:t>
            </a:r>
          </a:p>
        </p:txBody>
      </p:sp>
      <p:sp>
        <p:nvSpPr>
          <p:cNvPr id="3" name="Content Placeholder 2">
            <a:extLst>
              <a:ext uri="{FF2B5EF4-FFF2-40B4-BE49-F238E27FC236}">
                <a16:creationId xmlns:a16="http://schemas.microsoft.com/office/drawing/2014/main" id="{87AABF2F-CE41-44BC-AAD7-9DE65A3CBE2F}"/>
              </a:ext>
            </a:extLst>
          </p:cNvPr>
          <p:cNvSpPr>
            <a:spLocks noGrp="1"/>
          </p:cNvSpPr>
          <p:nvPr>
            <p:ph idx="1"/>
          </p:nvPr>
        </p:nvSpPr>
        <p:spPr>
          <a:xfrm>
            <a:off x="457200" y="1268760"/>
            <a:ext cx="5410944" cy="4320479"/>
          </a:xfrm>
        </p:spPr>
        <p:txBody>
          <a:bodyPr>
            <a:normAutofit fontScale="85000" lnSpcReduction="20000"/>
          </a:bodyPr>
          <a:lstStyle/>
          <a:p>
            <a:pPr marL="0" indent="0">
              <a:buNone/>
            </a:pPr>
            <a:r>
              <a:rPr lang="en-GB" b="1" i="1" dirty="0"/>
              <a:t>How can a team leader help the team move through the various stages effectively and efficiently?  What specific things should they do at each stage?</a:t>
            </a:r>
          </a:p>
          <a:p>
            <a:endParaRPr lang="en-GB" b="1" dirty="0"/>
          </a:p>
          <a:p>
            <a:pPr marL="0" indent="0" algn="ctr">
              <a:buNone/>
            </a:pPr>
            <a:r>
              <a:rPr lang="en-GB" b="1" dirty="0"/>
              <a:t>In your syndicates, identify the key leadership activities at each stage, and prepare to feedback and discuss.</a:t>
            </a:r>
          </a:p>
          <a:p>
            <a:pPr marL="0" indent="0" algn="ctr">
              <a:buNone/>
            </a:pPr>
            <a:r>
              <a:rPr lang="en-GB" b="1" dirty="0">
                <a:solidFill>
                  <a:srgbClr val="7030A0"/>
                </a:solidFill>
              </a:rPr>
              <a:t>20 mins to discuss and prepare</a:t>
            </a:r>
          </a:p>
        </p:txBody>
      </p:sp>
      <p:sp>
        <p:nvSpPr>
          <p:cNvPr id="4" name="TextBox 3"/>
          <p:cNvSpPr txBox="1"/>
          <p:nvPr/>
        </p:nvSpPr>
        <p:spPr>
          <a:xfrm>
            <a:off x="6732240" y="5301208"/>
            <a:ext cx="1056700" cy="369332"/>
          </a:xfrm>
          <a:prstGeom prst="rect">
            <a:avLst/>
          </a:prstGeom>
          <a:noFill/>
        </p:spPr>
        <p:txBody>
          <a:bodyPr wrap="none" rtlCol="0">
            <a:spAutoFit/>
          </a:bodyPr>
          <a:lstStyle/>
          <a:p>
            <a:r>
              <a:rPr lang="en-GB" dirty="0" err="1"/>
              <a:t>Handout</a:t>
            </a:r>
            <a:endParaRPr lang="en-US" dirty="0"/>
          </a:p>
        </p:txBody>
      </p:sp>
    </p:spTree>
    <p:extLst>
      <p:ext uri="{BB962C8B-B14F-4D97-AF65-F5344CB8AC3E}">
        <p14:creationId xmlns:p14="http://schemas.microsoft.com/office/powerpoint/2010/main" val="32147224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351</TotalTime>
  <Words>1774</Words>
  <Application>Microsoft Office PowerPoint</Application>
  <PresentationFormat>On-screen Show (4:3)</PresentationFormat>
  <Paragraphs>160</Paragraphs>
  <Slides>21</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Myriad Pro</vt:lpstr>
      <vt:lpstr>Times New Roman</vt:lpstr>
      <vt:lpstr>20140311PresentationUWTSDTemplate</vt:lpstr>
      <vt:lpstr>Tuckman's Team Development (1965) </vt:lpstr>
      <vt:lpstr>Stages Teams Go Through</vt:lpstr>
      <vt:lpstr>Tuckman's Team Development</vt:lpstr>
      <vt:lpstr>Bruce Tuckman’s stages of  team formation</vt:lpstr>
      <vt:lpstr>Discussion</vt:lpstr>
      <vt:lpstr>Storming</vt:lpstr>
      <vt:lpstr>Discussion</vt:lpstr>
      <vt:lpstr>Norming</vt:lpstr>
      <vt:lpstr>Discussion</vt:lpstr>
      <vt:lpstr>Performing</vt:lpstr>
      <vt:lpstr>Discussion</vt:lpstr>
      <vt:lpstr>Dorming or Adjourning (or Mourning) </vt:lpstr>
      <vt:lpstr>Discussion</vt:lpstr>
      <vt:lpstr>PowerPoint Presentation</vt:lpstr>
      <vt:lpstr>Remember the Titans</vt:lpstr>
      <vt:lpstr>Review of the Clip</vt:lpstr>
      <vt:lpstr>Punctuated Equilibrium Model Gersick 1988</vt:lpstr>
      <vt:lpstr>Punctuated Equilibrium Model Gersick 1988</vt:lpstr>
      <vt:lpstr>Wheelan's integrated model of group development</vt:lpstr>
      <vt:lpstr>Some other viewpoints</vt:lpstr>
      <vt:lpstr>Leadership is vital – Why?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Jessica Shore</cp:lastModifiedBy>
  <cp:revision>18</cp:revision>
  <dcterms:created xsi:type="dcterms:W3CDTF">2015-04-14T15:21:28Z</dcterms:created>
  <dcterms:modified xsi:type="dcterms:W3CDTF">2020-09-17T11:32:52Z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