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9" r:id="rId25"/>
    <p:sldId id="279" r:id="rId26"/>
    <p:sldId id="280" r:id="rId27"/>
    <p:sldId id="281" r:id="rId28"/>
    <p:sldId id="282" r:id="rId29"/>
    <p:sldId id="283" r:id="rId30"/>
    <p:sldId id="290" r:id="rId31"/>
    <p:sldId id="284" r:id="rId32"/>
    <p:sldId id="285" r:id="rId33"/>
    <p:sldId id="286" r:id="rId34"/>
    <p:sldId id="287" r:id="rId35"/>
    <p:sldId id="288" r:id="rId36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2" d="100"/>
          <a:sy n="82" d="100"/>
        </p:scale>
        <p:origin x="69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1884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426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822960" y="2331720"/>
            <a:ext cx="10515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DIGITAL FORENSIC INVESTIGATION</a:t>
            </a:r>
            <a:endParaRPr lang="en-US" sz="3800" dirty="0"/>
          </a:p>
        </p:txBody>
      </p:sp>
      <p:sp>
        <p:nvSpPr>
          <p:cNvPr id="5" name="Text 3"/>
          <p:cNvSpPr/>
          <p:nvPr/>
        </p:nvSpPr>
        <p:spPr>
          <a:xfrm>
            <a:off x="822960" y="3127248"/>
            <a:ext cx="10515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QT-AI-2025  —  Quantum Tech Patent Misappropriation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822960" y="3657600"/>
            <a:ext cx="98755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9CE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 acquisition, integrity verification and analysis using Cellebrite UFED and Physical Analyzer — Module ACCA7031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822960" y="5806440"/>
            <a:ext cx="5486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Diya Patel — 2523935</a:t>
            </a:r>
          </a:p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University of Wales Trinity Saint David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822960" y="6144768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MSc Cybersecurity and Digital Forensics · Digital Forensics Analysis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84048"/>
            <a:ext cx="111858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Case Background &amp; Objective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502920" y="1417320"/>
            <a:ext cx="6217920" cy="4206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Quantum Tech's IT security team detected unauthorised access to its proprietary AI chip design patent, QT-AI-2025.</a:t>
            </a:r>
            <a:endParaRPr lang="en-US" sz="14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Emma, a recently-joined senior engineer, is the primary suspect — believed to have attempted to steal and sell the patent to a competitor through an intermediary.</a:t>
            </a:r>
            <a:endParaRPr lang="en-US" sz="14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Four mobile devices were seized under continuity-of-evidence protocols and referred to me for examination.</a:t>
            </a:r>
            <a:endParaRPr lang="en-US" sz="14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Objective: verify evidence integrity, recover and analyse communications and files, reconstruct the timeline, and determine each person's role.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7178040" y="1417320"/>
            <a:ext cx="4480560" cy="4480560"/>
          </a:xfrm>
          <a:prstGeom prst="roundRect">
            <a:avLst>
              <a:gd name="adj" fmla="val 1224"/>
            </a:avLst>
          </a:prstGeom>
          <a:solidFill>
            <a:srgbClr val="F4F5F7"/>
          </a:solidFill>
          <a:ln w="9525">
            <a:solidFill>
              <a:srgbClr val="C9CED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452360" y="1645920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ALLEGATION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7452360" y="2148840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Insider theft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7452360" y="2514600"/>
            <a:ext cx="3931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 proprietary AI chip design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7452360" y="3108960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Attempted sale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7452360" y="3474720"/>
            <a:ext cx="3931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a competitor via an intermediary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7452360" y="4069080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Corporate espionage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7452360" y="4434840"/>
            <a:ext cx="3931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referred to law enforcement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Task 2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84048"/>
            <a:ext cx="111858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Evidence Seized — Four Devices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02920" y="1417320"/>
            <a:ext cx="5440680" cy="1874520"/>
          </a:xfrm>
          <a:prstGeom prst="roundRect">
            <a:avLst>
              <a:gd name="adj" fmla="val 2439"/>
            </a:avLst>
          </a:prstGeom>
          <a:solidFill>
            <a:srgbClr val="E6F4EE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777240" y="1618488"/>
            <a:ext cx="48920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Huawei P Smart</a:t>
            </a:r>
            <a:endParaRPr lang="en-US" sz="1700" dirty="0"/>
          </a:p>
        </p:txBody>
      </p:sp>
      <p:sp>
        <p:nvSpPr>
          <p:cNvPr id="5" name="Text 3"/>
          <p:cNvSpPr/>
          <p:nvPr/>
        </p:nvSpPr>
        <p:spPr>
          <a:xfrm>
            <a:off x="777240" y="2075688"/>
            <a:ext cx="4892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Acquisition:  Full filesystem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777240" y="2468880"/>
            <a:ext cx="48920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key device — fully readable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6217920" y="1417320"/>
            <a:ext cx="5440680" cy="1874520"/>
          </a:xfrm>
          <a:prstGeom prst="roundRect">
            <a:avLst>
              <a:gd name="adj" fmla="val 2439"/>
            </a:avLst>
          </a:prstGeom>
          <a:solidFill>
            <a:srgbClr val="F4F5F7"/>
          </a:solidFill>
          <a:ln w="9525">
            <a:solidFill>
              <a:srgbClr val="C9CED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492240" y="1618488"/>
            <a:ext cx="48920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Samsung Galaxy A13</a:t>
            </a:r>
            <a:endParaRPr lang="en-US" sz="1700" dirty="0"/>
          </a:p>
        </p:txBody>
      </p:sp>
      <p:sp>
        <p:nvSpPr>
          <p:cNvPr id="9" name="Text 7"/>
          <p:cNvSpPr/>
          <p:nvPr/>
        </p:nvSpPr>
        <p:spPr>
          <a:xfrm>
            <a:off x="6492240" y="2075688"/>
            <a:ext cx="4892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Acquisition:  ADB backup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6492240" y="2468880"/>
            <a:ext cx="48920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Media + benign documents only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502920" y="3566160"/>
            <a:ext cx="5440680" cy="1874520"/>
          </a:xfrm>
          <a:prstGeom prst="roundRect">
            <a:avLst>
              <a:gd name="adj" fmla="val 2439"/>
            </a:avLst>
          </a:prstGeom>
          <a:solidFill>
            <a:srgbClr val="F4F5F7"/>
          </a:solidFill>
          <a:ln w="9525">
            <a:solidFill>
              <a:srgbClr val="C9CED8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77240" y="3767328"/>
            <a:ext cx="48920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Nokia C2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777240" y="4224528"/>
            <a:ext cx="4892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Acquisition:  ADB backup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777240" y="4617720"/>
            <a:ext cx="48920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Encrypted WhatsApp only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6217920" y="3566160"/>
            <a:ext cx="5440680" cy="1874520"/>
          </a:xfrm>
          <a:prstGeom prst="roundRect">
            <a:avLst>
              <a:gd name="adj" fmla="val 2439"/>
            </a:avLst>
          </a:prstGeom>
          <a:solidFill>
            <a:srgbClr val="F4F5F7"/>
          </a:solidFill>
          <a:ln w="9525">
            <a:solidFill>
              <a:srgbClr val="C9CED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6492240" y="3767328"/>
            <a:ext cx="48920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Ulefone Note 14</a:t>
            </a:r>
            <a:endParaRPr lang="en-US" sz="1700" dirty="0"/>
          </a:p>
        </p:txBody>
      </p:sp>
      <p:sp>
        <p:nvSpPr>
          <p:cNvPr id="17" name="Text 15"/>
          <p:cNvSpPr/>
          <p:nvPr/>
        </p:nvSpPr>
        <p:spPr>
          <a:xfrm>
            <a:off x="6492240" y="4224528"/>
            <a:ext cx="4892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Acquisition:  ADB backup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6492240" y="4617720"/>
            <a:ext cx="48920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Encrypted WhatsApp only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502920" y="5532120"/>
            <a:ext cx="11185855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four devices were acquired on 28 Oct 2025 using Cellebrite UFED 4PC on examiner workstation UOW3609, and provided as pre-acquired forensic extractions.</a:t>
            </a:r>
            <a:endParaRPr lang="en-US" sz="1150" dirty="0"/>
          </a:p>
        </p:txBody>
      </p:sp>
      <p:sp>
        <p:nvSpPr>
          <p:cNvPr id="20" name="Text 18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Task 2 · §2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84048"/>
            <a:ext cx="111858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Tools &amp; Method — a Repeatable Workflow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777240" y="1737360"/>
            <a:ext cx="457200" cy="457200"/>
          </a:xfrm>
          <a:prstGeom prst="ellipse">
            <a:avLst/>
          </a:prstGeom>
          <a:solidFill>
            <a:srgbClr val="0B8457"/>
          </a:solidFill>
          <a:ln/>
        </p:spPr>
      </p:sp>
      <p:sp>
        <p:nvSpPr>
          <p:cNvPr id="4" name="Text 2"/>
          <p:cNvSpPr/>
          <p:nvPr/>
        </p:nvSpPr>
        <p:spPr>
          <a:xfrm>
            <a:off x="777240" y="1737360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1417320" y="1664208"/>
            <a:ext cx="4251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Cellebrite UFED 4PC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1417320" y="2121408"/>
            <a:ext cx="42519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Acquire a forensic image of each device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502920" y="1463040"/>
            <a:ext cx="5440680" cy="1920240"/>
          </a:xfrm>
          <a:prstGeom prst="roundRect">
            <a:avLst>
              <a:gd name="adj" fmla="val 2381"/>
            </a:avLst>
          </a:prstGeom>
          <a:ln w="9525">
            <a:solidFill>
              <a:srgbClr val="C9CED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6492240" y="1737360"/>
            <a:ext cx="457200" cy="457200"/>
          </a:xfrm>
          <a:prstGeom prst="ellipse">
            <a:avLst/>
          </a:prstGeom>
          <a:solidFill>
            <a:srgbClr val="0B8457"/>
          </a:solidFill>
          <a:ln/>
        </p:spPr>
      </p:sp>
      <p:sp>
        <p:nvSpPr>
          <p:cNvPr id="9" name="Text 7"/>
          <p:cNvSpPr/>
          <p:nvPr/>
        </p:nvSpPr>
        <p:spPr>
          <a:xfrm>
            <a:off x="6492240" y="1737360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7132320" y="1664208"/>
            <a:ext cx="4251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PowerShell (Get-FileHash)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7132320" y="2121408"/>
            <a:ext cx="42519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Recompute SHA-256 and verify against the .ufd record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6217920" y="1463040"/>
            <a:ext cx="5440680" cy="1920240"/>
          </a:xfrm>
          <a:prstGeom prst="roundRect">
            <a:avLst>
              <a:gd name="adj" fmla="val 2381"/>
            </a:avLst>
          </a:prstGeom>
          <a:ln w="9525">
            <a:solidFill>
              <a:srgbClr val="C9CED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777240" y="3931920"/>
            <a:ext cx="457200" cy="457200"/>
          </a:xfrm>
          <a:prstGeom prst="ellipse">
            <a:avLst/>
          </a:prstGeom>
          <a:solidFill>
            <a:srgbClr val="0B8457"/>
          </a:solidFill>
          <a:ln/>
        </p:spPr>
      </p:sp>
      <p:sp>
        <p:nvSpPr>
          <p:cNvPr id="14" name="Text 12"/>
          <p:cNvSpPr/>
          <p:nvPr/>
        </p:nvSpPr>
        <p:spPr>
          <a:xfrm>
            <a:off x="777240" y="3931920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1417320" y="3858768"/>
            <a:ext cx="4251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Cellebrite Physical Analyzer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1417320" y="4315968"/>
            <a:ext cx="42519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Parse and examine chats, contacts, email, social media and locations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502920" y="3657600"/>
            <a:ext cx="5440680" cy="1920240"/>
          </a:xfrm>
          <a:prstGeom prst="roundRect">
            <a:avLst>
              <a:gd name="adj" fmla="val 2381"/>
            </a:avLst>
          </a:prstGeom>
          <a:ln w="9525">
            <a:solidFill>
              <a:srgbClr val="C9CED8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6492240" y="3931920"/>
            <a:ext cx="457200" cy="457200"/>
          </a:xfrm>
          <a:prstGeom prst="ellipse">
            <a:avLst/>
          </a:prstGeom>
          <a:solidFill>
            <a:srgbClr val="0B8457"/>
          </a:solidFill>
          <a:ln/>
        </p:spPr>
      </p:sp>
      <p:sp>
        <p:nvSpPr>
          <p:cNvPr id="19" name="Text 17"/>
          <p:cNvSpPr/>
          <p:nvPr/>
        </p:nvSpPr>
        <p:spPr>
          <a:xfrm>
            <a:off x="6492240" y="3931920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7132320" y="3858768"/>
            <a:ext cx="4251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DB Browser for SQLite / FTK Imager</a:t>
            </a:r>
            <a:endParaRPr lang="en-US" sz="1500" dirty="0"/>
          </a:p>
        </p:txBody>
      </p:sp>
      <p:sp>
        <p:nvSpPr>
          <p:cNvPr id="21" name="Text 19"/>
          <p:cNvSpPr/>
          <p:nvPr/>
        </p:nvSpPr>
        <p:spPr>
          <a:xfrm>
            <a:off x="7132320" y="4315968"/>
            <a:ext cx="42519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Cross-check recovered databases and export artefacts with hashes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6217920" y="3657600"/>
            <a:ext cx="5440680" cy="1920240"/>
          </a:xfrm>
          <a:prstGeom prst="roundRect">
            <a:avLst>
              <a:gd name="adj" fmla="val 2381"/>
            </a:avLst>
          </a:prstGeom>
          <a:ln w="9525">
            <a:solidFill>
              <a:srgbClr val="C9C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502920" y="5623560"/>
            <a:ext cx="11185855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Framework followed throughout:  Create case  →  Acquire  →  Verify  →  Examine  →  Correlate  →  Report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Task 2 · §3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2426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2960" y="2148840"/>
            <a:ext cx="201168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0" b="1" dirty="0">
                <a:solidFill>
                  <a:srgbClr val="3A3E4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9000" dirty="0"/>
          </a:p>
        </p:txBody>
      </p:sp>
      <p:sp>
        <p:nvSpPr>
          <p:cNvPr id="3" name="Text 1"/>
          <p:cNvSpPr/>
          <p:nvPr/>
        </p:nvSpPr>
        <p:spPr>
          <a:xfrm>
            <a:off x="822960" y="3246120"/>
            <a:ext cx="1054577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Acquisition — Collecting the Evidence with Cellebrite UFED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822960" y="4160520"/>
            <a:ext cx="1054577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C9CE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by step: how each device was imaged, before any analysis began</a:t>
            </a:r>
            <a:endParaRPr lang="en-US" sz="15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84048"/>
            <a:ext cx="566928" cy="566928"/>
          </a:xfrm>
          <a:prstGeom prst="ellipse">
            <a:avLst/>
          </a:prstGeom>
          <a:solidFill>
            <a:srgbClr val="0B8457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3840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234440" y="384048"/>
            <a:ext cx="105000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Choosing the Source and Extraction Path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860908" y="1417320"/>
            <a:ext cx="5074920" cy="32461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915772" y="4389120"/>
            <a:ext cx="496519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UFED start screen — selecting the source type</a:t>
            </a:r>
            <a:endParaRPr lang="en-US" sz="950" dirty="0"/>
          </a:p>
        </p:txBody>
      </p:sp>
      <p:sp>
        <p:nvSpPr>
          <p:cNvPr id="8" name="Shape 5"/>
          <p:cNvSpPr/>
          <p:nvPr/>
        </p:nvSpPr>
        <p:spPr>
          <a:xfrm>
            <a:off x="6255868" y="1417320"/>
            <a:ext cx="5074920" cy="32461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10" name="Text 6"/>
          <p:cNvSpPr/>
          <p:nvPr/>
        </p:nvSpPr>
        <p:spPr>
          <a:xfrm>
            <a:off x="6310732" y="4389120"/>
            <a:ext cx="496519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Choose Action — Smart Flow / Auto Detect / Device Wizard</a:t>
            </a:r>
            <a:endParaRPr lang="en-US" sz="950" dirty="0"/>
          </a:p>
        </p:txBody>
      </p:sp>
      <p:sp>
        <p:nvSpPr>
          <p:cNvPr id="11" name="Text 7"/>
          <p:cNvSpPr/>
          <p:nvPr/>
        </p:nvSpPr>
        <p:spPr>
          <a:xfrm>
            <a:off x="502920" y="4846320"/>
            <a:ext cx="11185855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device was connected as a Mobile Device source and taken through UFED's guided workflow.</a:t>
            </a:r>
            <a:endParaRPr lang="en-US" sz="1250" dirty="0"/>
          </a:p>
        </p:txBody>
      </p:sp>
      <p:sp>
        <p:nvSpPr>
          <p:cNvPr id="12" name="Shape 8"/>
          <p:cNvSpPr/>
          <p:nvPr/>
        </p:nvSpPr>
        <p:spPr>
          <a:xfrm>
            <a:off x="457200" y="5486400"/>
            <a:ext cx="11277295" cy="566928"/>
          </a:xfrm>
          <a:prstGeom prst="roundRect">
            <a:avLst>
              <a:gd name="adj" fmla="val 12903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640080" y="5486400"/>
            <a:ext cx="109115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relevance:  </a:t>
            </a: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consistent, tool-guided acquisition path keeps the process repeatable and defensible for every device in the case.</a:t>
            </a:r>
            <a:endParaRPr lang="en-US" sz="1250" dirty="0"/>
          </a:p>
        </p:txBody>
      </p:sp>
      <p:sp>
        <p:nvSpPr>
          <p:cNvPr id="14" name="Text 10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Acquisition</a:t>
            </a:r>
            <a:endParaRPr lang="en-US" sz="9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62AD1D1-C2D4-44BE-BCB5-3C1FE083FA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772" y="1472184"/>
            <a:ext cx="5020056" cy="288036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56FF57C-F04F-4EC5-A210-9A65DE0C70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0732" y="1485626"/>
            <a:ext cx="4965192" cy="286691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84048"/>
            <a:ext cx="566928" cy="566928"/>
          </a:xfrm>
          <a:prstGeom prst="ellipse">
            <a:avLst/>
          </a:prstGeom>
          <a:solidFill>
            <a:srgbClr val="0B8457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3840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234440" y="384048"/>
            <a:ext cx="105000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Opening a New Case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2621128" y="1371600"/>
            <a:ext cx="6949440" cy="41605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2675992" y="5257800"/>
            <a:ext cx="683971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details entered: case ID, examiner name, evidence number, crime type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502920" y="5669280"/>
            <a:ext cx="11185855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case identifier, examiner name and evidence number recorded here are the first entry in the chain of custody.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457200" y="5989320"/>
            <a:ext cx="11277295" cy="566928"/>
          </a:xfrm>
          <a:prstGeom prst="roundRect">
            <a:avLst>
              <a:gd name="adj" fmla="val 12903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640080" y="5989320"/>
            <a:ext cx="109115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relevance:  </a:t>
            </a: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Documenting the case and examiner before touching a device is what makes the resulting evidence admissible — a requirement the brief specifically asks investigators to satisfy.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Acquisition</a:t>
            </a:r>
            <a:endParaRPr lang="en-US" sz="9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52C7947-D7D4-4E5C-B6FC-E7181E208E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92" y="1431005"/>
            <a:ext cx="6752488" cy="379021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84048"/>
            <a:ext cx="566928" cy="566928"/>
          </a:xfrm>
          <a:prstGeom prst="ellipse">
            <a:avLst/>
          </a:prstGeom>
          <a:solidFill>
            <a:srgbClr val="0B8457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3840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234440" y="384048"/>
            <a:ext cx="105000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Detecting and Confirming the Device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860908" y="1417320"/>
            <a:ext cx="5074920" cy="32461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915772" y="4389120"/>
            <a:ext cx="496519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Detect Device — connecting the phone for auto-detection</a:t>
            </a:r>
            <a:endParaRPr lang="en-US" sz="950" dirty="0"/>
          </a:p>
        </p:txBody>
      </p:sp>
      <p:sp>
        <p:nvSpPr>
          <p:cNvPr id="8" name="Shape 5"/>
          <p:cNvSpPr/>
          <p:nvPr/>
        </p:nvSpPr>
        <p:spPr>
          <a:xfrm>
            <a:off x="6255868" y="1417320"/>
            <a:ext cx="5074920" cy="32461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10" name="Text 6"/>
          <p:cNvSpPr/>
          <p:nvPr/>
        </p:nvSpPr>
        <p:spPr>
          <a:xfrm>
            <a:off x="6310732" y="4389120"/>
            <a:ext cx="496519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Device Detected — model, security patch and storage confirmed</a:t>
            </a:r>
            <a:endParaRPr lang="en-US" sz="950" dirty="0"/>
          </a:p>
        </p:txBody>
      </p:sp>
      <p:sp>
        <p:nvSpPr>
          <p:cNvPr id="11" name="Text 7"/>
          <p:cNvSpPr/>
          <p:nvPr/>
        </p:nvSpPr>
        <p:spPr>
          <a:xfrm>
            <a:off x="502920" y="4846320"/>
            <a:ext cx="11185855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UFED confirms the exact model and OS before any data is pulled, so the acquisition matches the seized device.</a:t>
            </a:r>
            <a:endParaRPr lang="en-US" sz="1250" dirty="0"/>
          </a:p>
        </p:txBody>
      </p:sp>
      <p:sp>
        <p:nvSpPr>
          <p:cNvPr id="12" name="Shape 8"/>
          <p:cNvSpPr/>
          <p:nvPr/>
        </p:nvSpPr>
        <p:spPr>
          <a:xfrm>
            <a:off x="457200" y="5486400"/>
            <a:ext cx="11277295" cy="566928"/>
          </a:xfrm>
          <a:prstGeom prst="roundRect">
            <a:avLst>
              <a:gd name="adj" fmla="val 12903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640080" y="5486400"/>
            <a:ext cx="109115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relevance:  </a:t>
            </a: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Confirming device identity here is what later lets each extraction be tied back to a specific seized phone.</a:t>
            </a:r>
            <a:endParaRPr lang="en-US" sz="1250" dirty="0"/>
          </a:p>
        </p:txBody>
      </p:sp>
      <p:sp>
        <p:nvSpPr>
          <p:cNvPr id="14" name="Text 10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Acquisition</a:t>
            </a:r>
            <a:endParaRPr lang="en-US" sz="9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11077A6-1527-40B2-84FC-14DB8BD336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772" y="1508760"/>
            <a:ext cx="4965192" cy="290357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22A78A8-D60F-428E-92BF-20A4990B9C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0732" y="1508732"/>
            <a:ext cx="4965192" cy="288038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84048"/>
            <a:ext cx="566928" cy="566928"/>
          </a:xfrm>
          <a:prstGeom prst="ellipse">
            <a:avLst/>
          </a:prstGeom>
          <a:solidFill>
            <a:srgbClr val="0B8457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3840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234440" y="384048"/>
            <a:ext cx="105000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Choosing What to Extract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860908" y="1417320"/>
            <a:ext cx="5074920" cy="32461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915772" y="4389120"/>
            <a:ext cx="496519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Select Content Type — data categories to extract</a:t>
            </a:r>
            <a:endParaRPr lang="en-US" sz="950" dirty="0"/>
          </a:p>
        </p:txBody>
      </p:sp>
      <p:sp>
        <p:nvSpPr>
          <p:cNvPr id="8" name="Shape 5"/>
          <p:cNvSpPr/>
          <p:nvPr/>
        </p:nvSpPr>
        <p:spPr>
          <a:xfrm>
            <a:off x="6255868" y="1417320"/>
            <a:ext cx="5074920" cy="32461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10" name="Text 6"/>
          <p:cNvSpPr/>
          <p:nvPr/>
        </p:nvSpPr>
        <p:spPr>
          <a:xfrm>
            <a:off x="6310732" y="4389120"/>
            <a:ext cx="496519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Select Extraction Location — where the image is saved</a:t>
            </a:r>
            <a:endParaRPr lang="en-US" sz="950" dirty="0"/>
          </a:p>
        </p:txBody>
      </p:sp>
      <p:sp>
        <p:nvSpPr>
          <p:cNvPr id="11" name="Text 7"/>
          <p:cNvSpPr/>
          <p:nvPr/>
        </p:nvSpPr>
        <p:spPr>
          <a:xfrm>
            <a:off x="502920" y="4846320"/>
            <a:ext cx="11185855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broad content selection was used so nothing case-relevant was excluded by scope.</a:t>
            </a:r>
            <a:endParaRPr lang="en-US" sz="1250" dirty="0"/>
          </a:p>
        </p:txBody>
      </p:sp>
      <p:sp>
        <p:nvSpPr>
          <p:cNvPr id="12" name="Shape 8"/>
          <p:cNvSpPr/>
          <p:nvPr/>
        </p:nvSpPr>
        <p:spPr>
          <a:xfrm>
            <a:off x="457200" y="5486400"/>
            <a:ext cx="11277295" cy="566928"/>
          </a:xfrm>
          <a:prstGeom prst="roundRect">
            <a:avLst>
              <a:gd name="adj" fmla="val 12903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640080" y="5486400"/>
            <a:ext cx="109115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relevance:  </a:t>
            </a: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Extracting the widest reasonable scope up front means chats, calls, email and location data are all available for analysis later — exactly what the brief asks investigators to examine.</a:t>
            </a:r>
            <a:endParaRPr lang="en-US" sz="1250" dirty="0"/>
          </a:p>
        </p:txBody>
      </p:sp>
      <p:sp>
        <p:nvSpPr>
          <p:cNvPr id="14" name="Text 10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Acquisition</a:t>
            </a:r>
            <a:endParaRPr lang="en-US" sz="9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7C52B30-14B8-42D2-ABC6-F3F8A18CFB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128" y="1521442"/>
            <a:ext cx="4856836" cy="273051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006E2B1-93EB-4190-8E4C-E8B2451D5D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4603" y="1555261"/>
            <a:ext cx="4843269" cy="283385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84048"/>
            <a:ext cx="566928" cy="566928"/>
          </a:xfrm>
          <a:prstGeom prst="ellipse">
            <a:avLst/>
          </a:prstGeom>
          <a:solidFill>
            <a:srgbClr val="0B8457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3840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234440" y="384048"/>
            <a:ext cx="105000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Extraction Completed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2163928" y="1371600"/>
            <a:ext cx="7863840" cy="443484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2218792" y="5532120"/>
            <a:ext cx="775411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Extraction summary — 1,053 contacts, 1,240 SMS, 3,000 call logs, 443 calendar entries and completed location data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502920" y="5943600"/>
            <a:ext cx="11185855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item counts confirm a substantial extraction — enough scope to support a communications and location analysis.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457200" y="5989320"/>
            <a:ext cx="11277295" cy="566928"/>
          </a:xfrm>
          <a:prstGeom prst="roundRect">
            <a:avLst>
              <a:gd name="adj" fmla="val 12903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640080" y="5989320"/>
            <a:ext cx="109115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relevance:  </a:t>
            </a: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is the raw material the rest of the investigation is built on: without a complete extraction, the WhatsApp and Instagram evidence in the next section would not exist.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Acquisition</a:t>
            </a:r>
            <a:endParaRPr lang="en-US" sz="9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1833500-FD6D-41E1-9E05-DAF22BBB70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708" y="1452282"/>
            <a:ext cx="7558277" cy="404729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2426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2960" y="2148840"/>
            <a:ext cx="201168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0" b="1" dirty="0">
                <a:solidFill>
                  <a:srgbClr val="3A3E4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9000" dirty="0"/>
          </a:p>
        </p:txBody>
      </p:sp>
      <p:sp>
        <p:nvSpPr>
          <p:cNvPr id="3" name="Text 1"/>
          <p:cNvSpPr/>
          <p:nvPr/>
        </p:nvSpPr>
        <p:spPr>
          <a:xfrm>
            <a:off x="822960" y="3246120"/>
            <a:ext cx="1054577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Loading &amp; Integrity — Proving the Evidence is Intact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822960" y="4160520"/>
            <a:ext cx="1054577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C9CE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Before any finding can be trusted, the extraction has to be shown untampered</a:t>
            </a:r>
            <a:endParaRPr lang="en-US" sz="15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84048"/>
            <a:ext cx="566928" cy="566928"/>
          </a:xfrm>
          <a:prstGeom prst="ellipse">
            <a:avLst/>
          </a:prstGeom>
          <a:solidFill>
            <a:srgbClr val="0B8457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3840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234440" y="384048"/>
            <a:ext cx="105000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All Four Extractions Loaded in Physical Analyzer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2621128" y="1371600"/>
            <a:ext cx="6949440" cy="41605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2675992" y="5257800"/>
            <a:ext cx="683971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Physical Analyzer home screen — Huawei, Samsung, Nokia and Ulefone extractions all listed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502920" y="5669280"/>
            <a:ext cx="11185855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seized device was loaded for examination, not only the one that later proved most useful.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457200" y="5989320"/>
            <a:ext cx="11277295" cy="566928"/>
          </a:xfrm>
          <a:prstGeom prst="roundRect">
            <a:avLst>
              <a:gd name="adj" fmla="val 12903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640080" y="5989320"/>
            <a:ext cx="109115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relevance:  </a:t>
            </a: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Loading and examining all four devices — before knowing which would be productive — demonstrates the thoroughness the brief asks for.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Loading &amp; Integrity</a:t>
            </a:r>
            <a:endParaRPr lang="en-US" sz="9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4BD91EC-45AA-4F81-93E8-AB4C6806B6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91" y="1426464"/>
            <a:ext cx="6839713" cy="379476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84048"/>
            <a:ext cx="566928" cy="566928"/>
          </a:xfrm>
          <a:prstGeom prst="ellipse">
            <a:avLst/>
          </a:prstGeom>
          <a:solidFill>
            <a:srgbClr val="0B8457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3840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234440" y="384048"/>
            <a:ext cx="105000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Examination Tools Applied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2804008" y="1371600"/>
            <a:ext cx="6583680" cy="402336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pic>
        <p:nvPicPr>
          <p:cNvPr id="6" name="Image 0" descr="/home/claude/build/img/1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858872" y="1426464"/>
            <a:ext cx="6473952" cy="365760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2858872" y="5120640"/>
            <a:ext cx="647395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Hash sets, carve locations and selective app decoding configured for the case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502920" y="5532120"/>
            <a:ext cx="11185855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Hash-set screening and targeted app decoding were configured so relevant artefacts are found consistently across all four devices.</a:t>
            </a:r>
            <a:endParaRPr lang="en-US" sz="1250" dirty="0"/>
          </a:p>
        </p:txBody>
      </p:sp>
      <p:sp>
        <p:nvSpPr>
          <p:cNvPr id="9" name="Text 6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Loading &amp; Integrity</a:t>
            </a:r>
            <a:endParaRPr lang="en-US" sz="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84048"/>
            <a:ext cx="566928" cy="566928"/>
          </a:xfrm>
          <a:prstGeom prst="ellipse">
            <a:avLst/>
          </a:prstGeom>
          <a:solidFill>
            <a:srgbClr val="0B8457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3840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234440" y="384048"/>
            <a:ext cx="105000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Hash Verification — Every Extraction Matches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860908" y="1417320"/>
            <a:ext cx="3337560" cy="288036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915772" y="4023360"/>
            <a:ext cx="322783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Huawei — image hash verified</a:t>
            </a:r>
            <a:endParaRPr lang="en-US" sz="950" dirty="0"/>
          </a:p>
        </p:txBody>
      </p:sp>
      <p:sp>
        <p:nvSpPr>
          <p:cNvPr id="8" name="Shape 5"/>
          <p:cNvSpPr/>
          <p:nvPr/>
        </p:nvSpPr>
        <p:spPr>
          <a:xfrm>
            <a:off x="4427068" y="1417320"/>
            <a:ext cx="3337560" cy="288036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10" name="Text 6"/>
          <p:cNvSpPr/>
          <p:nvPr/>
        </p:nvSpPr>
        <p:spPr>
          <a:xfrm>
            <a:off x="4481932" y="4023360"/>
            <a:ext cx="322783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Samsung — image hash verified</a:t>
            </a:r>
            <a:endParaRPr lang="en-US" sz="950" dirty="0"/>
          </a:p>
        </p:txBody>
      </p:sp>
      <p:sp>
        <p:nvSpPr>
          <p:cNvPr id="11" name="Shape 7"/>
          <p:cNvSpPr/>
          <p:nvPr/>
        </p:nvSpPr>
        <p:spPr>
          <a:xfrm>
            <a:off x="7993228" y="1417320"/>
            <a:ext cx="3337560" cy="288036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13" name="Text 8"/>
          <p:cNvSpPr/>
          <p:nvPr/>
        </p:nvSpPr>
        <p:spPr>
          <a:xfrm>
            <a:off x="8048092" y="4023360"/>
            <a:ext cx="322783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Ulefone — image hash verified</a:t>
            </a:r>
            <a:endParaRPr lang="en-US" sz="950" dirty="0"/>
          </a:p>
        </p:txBody>
      </p:sp>
      <p:sp>
        <p:nvSpPr>
          <p:cNvPr id="14" name="Text 9"/>
          <p:cNvSpPr/>
          <p:nvPr/>
        </p:nvSpPr>
        <p:spPr>
          <a:xfrm>
            <a:off x="502920" y="4572000"/>
            <a:ext cx="1118585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recomputed SHA-256 for every extraction matched the value documented in its Cellebrite .ufd file — an exact match on all five extractions (the Huawei was imaged twice).</a:t>
            </a:r>
            <a:endParaRPr lang="en-US" sz="1250" dirty="0"/>
          </a:p>
        </p:txBody>
      </p:sp>
      <p:sp>
        <p:nvSpPr>
          <p:cNvPr id="15" name="Shape 10"/>
          <p:cNvSpPr/>
          <p:nvPr/>
        </p:nvSpPr>
        <p:spPr>
          <a:xfrm>
            <a:off x="457200" y="5257800"/>
            <a:ext cx="11277295" cy="566928"/>
          </a:xfrm>
          <a:prstGeom prst="roundRect">
            <a:avLst>
              <a:gd name="adj" fmla="val 12903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16" name="Text 11"/>
          <p:cNvSpPr/>
          <p:nvPr/>
        </p:nvSpPr>
        <p:spPr>
          <a:xfrm>
            <a:off x="640080" y="5257800"/>
            <a:ext cx="109115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relevance:  </a:t>
            </a: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is the foundation the whole case rests on: because the evidence is provably untampered, the communications recovered from it are admissible.</a:t>
            </a:r>
            <a:endParaRPr lang="en-US" sz="1250" dirty="0"/>
          </a:p>
        </p:txBody>
      </p:sp>
      <p:sp>
        <p:nvSpPr>
          <p:cNvPr id="17" name="Text 12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Loading &amp; Integrity</a:t>
            </a:r>
            <a:endParaRPr lang="en-US" sz="900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9BC80965-71FF-4E8F-BA83-A6F868BA95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1932" y="1522855"/>
            <a:ext cx="3227832" cy="248244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3D0F462-24F1-4ECB-887A-A12A7E8D8E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3229" y="1522855"/>
            <a:ext cx="3282696" cy="250293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758F409-B8AC-49C5-807E-060EE40C10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773" y="1476587"/>
            <a:ext cx="3227398" cy="251019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84048"/>
            <a:ext cx="566928" cy="566928"/>
          </a:xfrm>
          <a:prstGeom prst="ellipse">
            <a:avLst/>
          </a:prstGeom>
          <a:solidFill>
            <a:srgbClr val="0B8457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3840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234440" y="384048"/>
            <a:ext cx="105000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Extraction Summaries — Hashes and Installed Apps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860908" y="1417320"/>
            <a:ext cx="5074920" cy="32461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915772" y="4389120"/>
            <a:ext cx="496519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Samsung — extraction summary, image hashes and app insights</a:t>
            </a:r>
            <a:endParaRPr lang="en-US" sz="950" dirty="0"/>
          </a:p>
        </p:txBody>
      </p:sp>
      <p:sp>
        <p:nvSpPr>
          <p:cNvPr id="8" name="Shape 5"/>
          <p:cNvSpPr/>
          <p:nvPr/>
        </p:nvSpPr>
        <p:spPr>
          <a:xfrm>
            <a:off x="6255868" y="1417320"/>
            <a:ext cx="5074920" cy="32461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10" name="Text 6"/>
          <p:cNvSpPr/>
          <p:nvPr/>
        </p:nvSpPr>
        <p:spPr>
          <a:xfrm>
            <a:off x="6310732" y="4389120"/>
            <a:ext cx="496519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Ulefone — extraction summary, image hashes and installed apps</a:t>
            </a:r>
            <a:endParaRPr lang="en-US" sz="950" dirty="0"/>
          </a:p>
        </p:txBody>
      </p:sp>
      <p:sp>
        <p:nvSpPr>
          <p:cNvPr id="11" name="Text 7"/>
          <p:cNvSpPr/>
          <p:nvPr/>
        </p:nvSpPr>
        <p:spPr>
          <a:xfrm>
            <a:off x="502920" y="4846320"/>
            <a:ext cx="11185855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summary pairs the verified hash with a quick inventory of installed apps, guiding which app databases to open first.</a:t>
            </a:r>
            <a:endParaRPr lang="en-US" sz="1250" dirty="0"/>
          </a:p>
        </p:txBody>
      </p:sp>
      <p:sp>
        <p:nvSpPr>
          <p:cNvPr id="12" name="Shape 8"/>
          <p:cNvSpPr/>
          <p:nvPr/>
        </p:nvSpPr>
        <p:spPr>
          <a:xfrm>
            <a:off x="457200" y="5486400"/>
            <a:ext cx="11277295" cy="566928"/>
          </a:xfrm>
          <a:prstGeom prst="roundRect">
            <a:avLst>
              <a:gd name="adj" fmla="val 12903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640080" y="5486400"/>
            <a:ext cx="109115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relevance:  </a:t>
            </a: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is where WhatsApp, Instagram and Snapchat were confirmed as installed on each device — before checking whether their data was actually readable.</a:t>
            </a:r>
            <a:endParaRPr lang="en-US" sz="1250" dirty="0"/>
          </a:p>
        </p:txBody>
      </p:sp>
      <p:sp>
        <p:nvSpPr>
          <p:cNvPr id="14" name="Text 10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Acquisition</a:t>
            </a:r>
            <a:endParaRPr lang="en-US" sz="9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F83EACE-329F-4556-8013-409F91884C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772" y="1472184"/>
            <a:ext cx="4989553" cy="296012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0D6D752-3B5A-4FC2-80C8-CA6AE689D6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0731" y="1514316"/>
            <a:ext cx="4965191" cy="279143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2426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2960" y="2148840"/>
            <a:ext cx="201168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0" b="1" dirty="0">
                <a:solidFill>
                  <a:srgbClr val="3A3E4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9000" dirty="0"/>
          </a:p>
        </p:txBody>
      </p:sp>
      <p:sp>
        <p:nvSpPr>
          <p:cNvPr id="3" name="Text 1"/>
          <p:cNvSpPr/>
          <p:nvPr/>
        </p:nvSpPr>
        <p:spPr>
          <a:xfrm>
            <a:off x="822960" y="3246120"/>
            <a:ext cx="1054577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Device Inventory — The Four Seized Phones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822960" y="4160520"/>
            <a:ext cx="1054577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C9CE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Confirming identity, model and extraction details for each device</a:t>
            </a:r>
            <a:endParaRPr lang="en-US" sz="15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84048"/>
            <a:ext cx="111858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Device Info — All Four Devices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02920" y="1371600"/>
            <a:ext cx="5440680" cy="23317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557784" y="3429000"/>
            <a:ext cx="533095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Huawei P Smart (POT-LX1) — IMEI 860962043462662</a:t>
            </a:r>
            <a:endParaRPr lang="en-US" sz="950" dirty="0"/>
          </a:p>
        </p:txBody>
      </p:sp>
      <p:sp>
        <p:nvSpPr>
          <p:cNvPr id="6" name="Shape 3"/>
          <p:cNvSpPr/>
          <p:nvPr/>
        </p:nvSpPr>
        <p:spPr>
          <a:xfrm>
            <a:off x="6217920" y="1371600"/>
            <a:ext cx="5440680" cy="23317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8" name="Text 4"/>
          <p:cNvSpPr/>
          <p:nvPr/>
        </p:nvSpPr>
        <p:spPr>
          <a:xfrm>
            <a:off x="6272784" y="3429000"/>
            <a:ext cx="533095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Samsung Galaxy A13 (SM-A137F)</a:t>
            </a:r>
            <a:endParaRPr lang="en-US" sz="950" dirty="0"/>
          </a:p>
        </p:txBody>
      </p:sp>
      <p:sp>
        <p:nvSpPr>
          <p:cNvPr id="9" name="Shape 5"/>
          <p:cNvSpPr/>
          <p:nvPr/>
        </p:nvSpPr>
        <p:spPr>
          <a:xfrm>
            <a:off x="502920" y="3931920"/>
            <a:ext cx="5440680" cy="23317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11" name="Text 6"/>
          <p:cNvSpPr/>
          <p:nvPr/>
        </p:nvSpPr>
        <p:spPr>
          <a:xfrm>
            <a:off x="557784" y="5989320"/>
            <a:ext cx="533095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Nokia C2 2nd Edition</a:t>
            </a:r>
            <a:endParaRPr lang="en-US" sz="950" dirty="0"/>
          </a:p>
        </p:txBody>
      </p:sp>
      <p:sp>
        <p:nvSpPr>
          <p:cNvPr id="12" name="Shape 7"/>
          <p:cNvSpPr/>
          <p:nvPr/>
        </p:nvSpPr>
        <p:spPr>
          <a:xfrm>
            <a:off x="6217920" y="3931920"/>
            <a:ext cx="5440680" cy="23317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14" name="Text 8"/>
          <p:cNvSpPr/>
          <p:nvPr/>
        </p:nvSpPr>
        <p:spPr>
          <a:xfrm>
            <a:off x="6272784" y="5989320"/>
            <a:ext cx="533095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Ulefone Note 14</a:t>
            </a:r>
            <a:endParaRPr lang="en-US" sz="950" dirty="0"/>
          </a:p>
        </p:txBody>
      </p:sp>
      <p:sp>
        <p:nvSpPr>
          <p:cNvPr id="15" name="Text 9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Device Inventory</a:t>
            </a:r>
            <a:endParaRPr lang="en-US" sz="9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2C2F948-5360-4A76-86AD-5B3986F69A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0122" y="1444752"/>
            <a:ext cx="5256276" cy="198424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F8BFA17-35B0-41B6-96CD-4CF4821A26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3996044"/>
            <a:ext cx="5250180" cy="19567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A7AE41-24CD-46F7-A45E-35A9696940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3815" y="3996043"/>
            <a:ext cx="5272583" cy="199327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D29345A-12C4-429F-92DC-ECBEFDC43A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1675" y="1454243"/>
            <a:ext cx="5171906" cy="1974757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2426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2960" y="2148840"/>
            <a:ext cx="201168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0" b="1" dirty="0">
                <a:solidFill>
                  <a:srgbClr val="3A3E4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9000" dirty="0"/>
          </a:p>
        </p:txBody>
      </p:sp>
      <p:sp>
        <p:nvSpPr>
          <p:cNvPr id="3" name="Text 1"/>
          <p:cNvSpPr/>
          <p:nvPr/>
        </p:nvSpPr>
        <p:spPr>
          <a:xfrm>
            <a:off x="822960" y="3246120"/>
            <a:ext cx="1054577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Communication Analysis — The Core Findings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822960" y="4160520"/>
            <a:ext cx="1054577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C9CE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Reading the recovered chats, contacts, email and social media</a:t>
            </a:r>
            <a:endParaRPr lang="en-US" sz="15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84048"/>
            <a:ext cx="566928" cy="566928"/>
          </a:xfrm>
          <a:prstGeom prst="ellipse">
            <a:avLst/>
          </a:prstGeom>
          <a:solidFill>
            <a:srgbClr val="0B8457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3840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234440" y="384048"/>
            <a:ext cx="105000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Huawei Chats — the Owner's Alias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2621128" y="1371600"/>
            <a:ext cx="6949440" cy="41605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2675992" y="5257800"/>
            <a:ext cx="683971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Chat (Chats) view — the device owner appears as “Peter Dover (owner)”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502920" y="5669280"/>
            <a:ext cx="11185855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device's own chat data identifies its owner as “Peter Dover” — a cover identity, not Emma's real name.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457200" y="5989320"/>
            <a:ext cx="11277295" cy="566928"/>
          </a:xfrm>
          <a:prstGeom prst="roundRect">
            <a:avLst>
              <a:gd name="adj" fmla="val 12903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640080" y="5989320"/>
            <a:ext cx="109115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relevance:  </a:t>
            </a: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is the first thread pulling the alias identity into view; combined with the contacts and email data on the next two slides, it is what lets the Huawei be attributed to Emma with confidence.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Communication Analysis</a:t>
            </a:r>
            <a:endParaRPr lang="en-US" sz="9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064C39D-AAE0-4DA3-AD7A-0CF3477B61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6957" y="1445318"/>
            <a:ext cx="6737780" cy="378798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84048"/>
            <a:ext cx="566928" cy="566928"/>
          </a:xfrm>
          <a:prstGeom prst="ellipse">
            <a:avLst/>
          </a:prstGeom>
          <a:solidFill>
            <a:srgbClr val="0B8457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3840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234440" y="384048"/>
            <a:ext cx="105000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Huawei Contacts — Joe Marsh and “SA No.”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2621128" y="1371600"/>
            <a:ext cx="6949440" cy="41605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2675992" y="5257800"/>
            <a:ext cx="683971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Contacts (13) — Joe Marsh saved with number 00 44 747 6538..., and “SA No.” saved as +447917162891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502920" y="5669280"/>
            <a:ext cx="11185855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saved contact list independently confirms two numbers already of interest: Joe Marsh, the intermediary, and the unidentified “SA No.” contact.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457200" y="5989320"/>
            <a:ext cx="11277295" cy="566928"/>
          </a:xfrm>
          <a:prstGeom prst="roundRect">
            <a:avLst>
              <a:gd name="adj" fmla="val 12903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640080" y="5989320"/>
            <a:ext cx="109115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relevance:  </a:t>
            </a: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Matching a saved contact name to a number seen in the WhatsApp conversation is how the intermediary, Joe Marsh, gets tied to a real identity rather than just a phone number.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Communication Analysis</a:t>
            </a:r>
            <a:endParaRPr lang="en-US" sz="9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35AC9E7-D577-400A-83D5-DA3C40B96B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92" y="1477885"/>
            <a:ext cx="6839712" cy="364275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84048"/>
            <a:ext cx="566928" cy="566928"/>
          </a:xfrm>
          <a:prstGeom prst="ellipse">
            <a:avLst/>
          </a:prstGeom>
          <a:solidFill>
            <a:srgbClr val="0B8457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3840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234440" y="384048"/>
            <a:ext cx="105000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Huawei Emails — the dovp59@gmail.com Account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2621128" y="1371600"/>
            <a:ext cx="6949440" cy="41605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2675992" y="5257800"/>
            <a:ext cx="683971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Emails (71) — Gmail account dovp59@gmail.com, including a reminder “It's Joe Marsh's birthday today” and Instagram notifications for “peterdover2”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502920" y="5669280"/>
            <a:ext cx="11185855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inbox is mostly automated notifications, but it independently links the Gmail account dovp59@gmail.com to both Joe Marsh and the Instagram alias “peterdover2”.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457200" y="5989320"/>
            <a:ext cx="11277295" cy="566928"/>
          </a:xfrm>
          <a:prstGeom prst="roundRect">
            <a:avLst>
              <a:gd name="adj" fmla="val 12903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640080" y="5989320"/>
            <a:ext cx="109115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relevance:  </a:t>
            </a: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corroborates the Peter Dover alias and the Joe Marsh connection from a completely separate data source (email) rather than relying on chat data alone.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Communication Analysis</a:t>
            </a:r>
            <a:endParaRPr lang="en-US" sz="9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3EDB4FC-89A2-4BFB-9E23-379D4E7DBF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93" y="1463040"/>
            <a:ext cx="6839712" cy="369417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84048"/>
            <a:ext cx="566928" cy="566928"/>
          </a:xfrm>
          <a:prstGeom prst="ellipse">
            <a:avLst/>
          </a:prstGeom>
          <a:solidFill>
            <a:srgbClr val="0B8457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3840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234440" y="384048"/>
            <a:ext cx="105000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Social Media Data — Reviewed for Completeness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2621128" y="1371600"/>
            <a:ext cx="6949440" cy="41605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2675992" y="5257800"/>
            <a:ext cx="683971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Snapchat (73) — story metadata (“Terrance's story”, “B's story”) recovered from the account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502920" y="5669280"/>
            <a:ext cx="11185855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social data was fully reviewed but, on inspection, is unrelated everyday content — not evidence of the patent conspiracy.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457200" y="5989320"/>
            <a:ext cx="11277295" cy="566928"/>
          </a:xfrm>
          <a:prstGeom prst="roundRect">
            <a:avLst>
              <a:gd name="adj" fmla="val 12903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640080" y="5989320"/>
            <a:ext cx="109115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relevance:  </a:t>
            </a: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Being honest about what a data source does not show is as important as reporting what it does: overstating this evidence would weaken, not strengthen, the case.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Communication Analysis</a:t>
            </a:r>
            <a:endParaRPr lang="en-US" sz="9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71DCAF-4802-4B52-A9A4-CB56DB2AF6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3100" y="1429276"/>
            <a:ext cx="6745800" cy="379249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84048"/>
            <a:ext cx="566928" cy="566928"/>
          </a:xfrm>
          <a:prstGeom prst="ellipse">
            <a:avLst/>
          </a:prstGeom>
          <a:solidFill>
            <a:srgbClr val="0B8457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3840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234440" y="384048"/>
            <a:ext cx="105000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Nokia — Apps Present, but WhatsApp Encrypted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860908" y="1417320"/>
            <a:ext cx="5074920" cy="32461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915772" y="4389120"/>
            <a:ext cx="496519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Nokia chat data — cached content, unrelated to the case</a:t>
            </a:r>
            <a:endParaRPr lang="en-US" sz="950" dirty="0"/>
          </a:p>
        </p:txBody>
      </p:sp>
      <p:sp>
        <p:nvSpPr>
          <p:cNvPr id="8" name="Shape 5"/>
          <p:cNvSpPr/>
          <p:nvPr/>
        </p:nvSpPr>
        <p:spPr>
          <a:xfrm>
            <a:off x="6255868" y="1417320"/>
            <a:ext cx="5074920" cy="32461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10" name="Text 6"/>
          <p:cNvSpPr/>
          <p:nvPr/>
        </p:nvSpPr>
        <p:spPr>
          <a:xfrm>
            <a:off x="6310732" y="4389120"/>
            <a:ext cx="496519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Installed apps — WhatsApp, Instagram and Snapchat all present</a:t>
            </a:r>
            <a:endParaRPr lang="en-US" sz="950" dirty="0"/>
          </a:p>
        </p:txBody>
      </p:sp>
      <p:sp>
        <p:nvSpPr>
          <p:cNvPr id="11" name="Text 7"/>
          <p:cNvSpPr/>
          <p:nvPr/>
        </p:nvSpPr>
        <p:spPr>
          <a:xfrm>
            <a:off x="502920" y="4846320"/>
            <a:ext cx="11185855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WhatsApp was installed on the Nokia, but because it was only an ADB backup, its message store was encrypted and unreadable — call log, contacts, wireless-network and browsing history were still recoverable.</a:t>
            </a:r>
            <a:endParaRPr lang="en-US" sz="1250" dirty="0"/>
          </a:p>
        </p:txBody>
      </p:sp>
      <p:sp>
        <p:nvSpPr>
          <p:cNvPr id="12" name="Shape 8"/>
          <p:cNvSpPr/>
          <p:nvPr/>
        </p:nvSpPr>
        <p:spPr>
          <a:xfrm>
            <a:off x="457200" y="5486400"/>
            <a:ext cx="11277295" cy="566928"/>
          </a:xfrm>
          <a:prstGeom prst="roundRect">
            <a:avLst>
              <a:gd name="adj" fmla="val 12903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640080" y="5486400"/>
            <a:ext cx="109115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relevance:  </a:t>
            </a: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documents precisely why three of the four devices yielded no readable messages: it is the ADB acquisition method, not a gap in the examination, and it is reported as a limitation rather than glossed over.</a:t>
            </a:r>
            <a:endParaRPr lang="en-US" sz="1250" dirty="0"/>
          </a:p>
        </p:txBody>
      </p:sp>
      <p:sp>
        <p:nvSpPr>
          <p:cNvPr id="14" name="Text 10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Acquisition</a:t>
            </a:r>
            <a:endParaRPr lang="en-US" sz="9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0500A96-DC37-41EA-84B5-9594DE0D35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0733" y="1463040"/>
            <a:ext cx="4965191" cy="294436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19D5621-49A9-A993-1A67-A71A01CC03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773" y="1389888"/>
            <a:ext cx="4965192" cy="2999232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84048"/>
            <a:ext cx="111858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USB Evidence &amp; the Missing Design Files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02920" y="1417320"/>
            <a:ext cx="5440680" cy="4297680"/>
          </a:xfrm>
          <a:prstGeom prst="roundRect">
            <a:avLst>
              <a:gd name="adj" fmla="val 1064"/>
            </a:avLst>
          </a:prstGeom>
          <a:solidFill>
            <a:srgbClr val="F4F5F7"/>
          </a:solidFill>
          <a:ln w="9525">
            <a:solidFill>
              <a:srgbClr val="C9CED8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777240" y="1645920"/>
            <a:ext cx="4892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File &amp; Metadata Search — Huawei</a:t>
            </a:r>
            <a:endParaRPr lang="en-US" sz="1500" dirty="0"/>
          </a:p>
        </p:txBody>
      </p:sp>
      <p:sp>
        <p:nvSpPr>
          <p:cNvPr id="5" name="Text 3"/>
          <p:cNvSpPr/>
          <p:nvPr/>
        </p:nvSpPr>
        <p:spPr>
          <a:xfrm>
            <a:off x="777240" y="2103120"/>
            <a:ext cx="4892040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 19 Aug 2024, Emma sent seven images via WhatsApp; file metadata confirms all were timestamped 19 Aug 2024, 09:21 — ordinary personal photographs, not proprietary material.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systematic search of the Huawei's storage found no PDF, Office, or CAD/design files in any location.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Download folder was empty — no evidence of a completed file transfer from the device itself.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Findings are consistent with the QT-AI-2025 design files residing on Emma's USB drive rather than the phone.</a:t>
            </a:r>
            <a:endParaRPr lang="en-US" sz="1250" dirty="0"/>
          </a:p>
        </p:txBody>
      </p:sp>
      <p:sp>
        <p:nvSpPr>
          <p:cNvPr id="6" name="Shape 4"/>
          <p:cNvSpPr/>
          <p:nvPr/>
        </p:nvSpPr>
        <p:spPr>
          <a:xfrm>
            <a:off x="6217920" y="1417320"/>
            <a:ext cx="5440680" cy="4297680"/>
          </a:xfrm>
          <a:prstGeom prst="roundRect">
            <a:avLst>
              <a:gd name="adj" fmla="val 1064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492240" y="1645920"/>
            <a:ext cx="4892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B84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USB Drive — Referenced, Not Provided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6492240" y="2103120"/>
            <a:ext cx="4892040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case briefing references Emma's USB flash drive as the likely location of the QT-AI-2025 design files.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USB was not among the four devices seized and provided for this examination — no image, hash or extraction exists for it.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is reported as an evidence-scope limitation, not an oversight: the analysis in this deck covers only what was provided.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Recommendation: seize and forensically image the USB for full physical extraction (carried through to Recommendations).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Communication Analysis</a:t>
            </a:r>
            <a:endParaRPr lang="en-US" sz="9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2426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2960" y="2148840"/>
            <a:ext cx="201168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0" b="1" dirty="0">
                <a:solidFill>
                  <a:srgbClr val="3A3E4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9000" dirty="0"/>
          </a:p>
        </p:txBody>
      </p:sp>
      <p:sp>
        <p:nvSpPr>
          <p:cNvPr id="3" name="Text 1"/>
          <p:cNvSpPr/>
          <p:nvPr/>
        </p:nvSpPr>
        <p:spPr>
          <a:xfrm>
            <a:off x="822960" y="3246120"/>
            <a:ext cx="10545775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Location &amp; Movement — Corroborating the Timeline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822960" y="4160520"/>
            <a:ext cx="1054577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C9CE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Geotagged data cross-checked against the communications timeline</a:t>
            </a:r>
            <a:endParaRPr lang="en-US" sz="15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84048"/>
            <a:ext cx="566928" cy="566928"/>
          </a:xfrm>
          <a:prstGeom prst="ellipse">
            <a:avLst/>
          </a:prstGeom>
          <a:solidFill>
            <a:srgbClr val="0B8457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3840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234440" y="384048"/>
            <a:ext cx="105000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Huawei Location History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2621128" y="1371600"/>
            <a:ext cx="6949440" cy="41605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2675992" y="5257800"/>
            <a:ext cx="683971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Timeline (1,322) — geotagged locations from 2005 to 2025, with a marked spike around the case period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502920" y="5669280"/>
            <a:ext cx="11185855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Location points cluster heavily in the months the WhatsApp conspiracy was active, consistent with continuous use of the device through that period.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457200" y="5989320"/>
            <a:ext cx="11277295" cy="566928"/>
          </a:xfrm>
          <a:prstGeom prst="roundRect">
            <a:avLst>
              <a:gd name="adj" fmla="val 12903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640080" y="5989320"/>
            <a:ext cx="109115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relevance:  </a:t>
            </a: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device that is being actively carried and used throughout the conspiracy period supports treating the WhatsApp and Instagram timeline as continuous, not fragmentary.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Location &amp; Movement</a:t>
            </a:r>
            <a:endParaRPr lang="en-US" sz="9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BECDCD3-5D56-42C0-A5E7-08FF75A4F1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92" y="1404714"/>
            <a:ext cx="6874997" cy="3810829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84048"/>
            <a:ext cx="566928" cy="566928"/>
          </a:xfrm>
          <a:prstGeom prst="ellipse">
            <a:avLst/>
          </a:prstGeom>
          <a:solidFill>
            <a:srgbClr val="0B8457"/>
          </a:solidFill>
          <a:ln w="12700">
            <a:solidFill>
              <a:srgbClr val="0B8457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38404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1234440" y="384048"/>
            <a:ext cx="105000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Samsung Locations — UK and Continental Europe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860908" y="1417320"/>
            <a:ext cx="5074920" cy="32461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915772" y="4389120"/>
            <a:ext cx="496519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Device Locations (1,465) — world view, clustered over the UK</a:t>
            </a:r>
            <a:endParaRPr lang="en-US" sz="950" dirty="0"/>
          </a:p>
        </p:txBody>
      </p:sp>
      <p:sp>
        <p:nvSpPr>
          <p:cNvPr id="8" name="Shape 5"/>
          <p:cNvSpPr/>
          <p:nvPr/>
        </p:nvSpPr>
        <p:spPr>
          <a:xfrm>
            <a:off x="6255868" y="1417320"/>
            <a:ext cx="5074920" cy="3246120"/>
          </a:xfrm>
          <a:prstGeom prst="rect">
            <a:avLst/>
          </a:prstGeom>
          <a:solidFill>
            <a:srgbClr val="FFFFFF"/>
          </a:solidFill>
          <a:ln w="9525">
            <a:solidFill>
              <a:srgbClr val="C9CED8"/>
            </a:solidFill>
            <a:prstDash val="solid"/>
          </a:ln>
          <a:effectLst>
            <a:outerShdw blurRad="76200" dist="25400" dir="5400000" algn="bl" rotWithShape="0">
              <a:srgbClr val="9AA0AA">
                <a:alpha val="30000"/>
              </a:srgbClr>
            </a:outerShdw>
          </a:effectLst>
        </p:spPr>
      </p:sp>
      <p:sp>
        <p:nvSpPr>
          <p:cNvPr id="10" name="Text 6"/>
          <p:cNvSpPr/>
          <p:nvPr/>
        </p:nvSpPr>
        <p:spPr>
          <a:xfrm>
            <a:off x="6310732" y="4389120"/>
            <a:ext cx="496519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Zoomed view — 738 points around London, 49 near the Netherlands/Germany</a:t>
            </a:r>
            <a:endParaRPr lang="en-US" sz="950" dirty="0"/>
          </a:p>
        </p:txBody>
      </p:sp>
      <p:sp>
        <p:nvSpPr>
          <p:cNvPr id="11" name="Text 7"/>
          <p:cNvSpPr/>
          <p:nvPr/>
        </p:nvSpPr>
        <p:spPr>
          <a:xfrm>
            <a:off x="502920" y="4846320"/>
            <a:ext cx="11185855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Geotagged media on the Samsung clusters mainly in the UK, with a smaller cluster in continental Europe.</a:t>
            </a:r>
            <a:endParaRPr lang="en-US" sz="1250" dirty="0"/>
          </a:p>
        </p:txBody>
      </p:sp>
      <p:sp>
        <p:nvSpPr>
          <p:cNvPr id="12" name="Shape 8"/>
          <p:cNvSpPr/>
          <p:nvPr/>
        </p:nvSpPr>
        <p:spPr>
          <a:xfrm>
            <a:off x="457200" y="5486400"/>
            <a:ext cx="11277295" cy="566928"/>
          </a:xfrm>
          <a:prstGeom prst="roundRect">
            <a:avLst>
              <a:gd name="adj" fmla="val 12903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640080" y="5486400"/>
            <a:ext cx="109115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84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relevance:  </a:t>
            </a:r>
            <a:r>
              <a:rPr lang="en-US" sz="1250" dirty="0">
                <a:solidFill>
                  <a:srgbClr val="425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device held no messaging evidence, so its location data is reported for completeness rather than treated as proof of any specific meeting or travel tied to the conspiracy.</a:t>
            </a:r>
            <a:endParaRPr lang="en-US" sz="1250" dirty="0"/>
          </a:p>
        </p:txBody>
      </p:sp>
      <p:sp>
        <p:nvSpPr>
          <p:cNvPr id="14" name="Text 10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Acquisition</a:t>
            </a:r>
            <a:endParaRPr lang="en-US" sz="9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7F0C2D2-BDFD-405F-9297-EA1CFA27B3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617" y="1508761"/>
            <a:ext cx="5010347" cy="289864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2D8CFB1-972D-4D2B-9349-60427B5E15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0732" y="1475066"/>
            <a:ext cx="4965192" cy="2837253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84048"/>
            <a:ext cx="111858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Reconstructed Timeline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02920" y="1463040"/>
            <a:ext cx="1965960" cy="566928"/>
          </a:xfrm>
          <a:prstGeom prst="roundRect">
            <a:avLst>
              <a:gd name="adj" fmla="val 12903"/>
            </a:avLst>
          </a:prstGeom>
          <a:solidFill>
            <a:srgbClr val="0B8457"/>
          </a:solidFill>
          <a:ln/>
        </p:spPr>
      </p:sp>
      <p:sp>
        <p:nvSpPr>
          <p:cNvPr id="4" name="Text 2"/>
          <p:cNvSpPr/>
          <p:nvPr/>
        </p:nvSpPr>
        <p:spPr>
          <a:xfrm>
            <a:off x="502920" y="1463040"/>
            <a:ext cx="19659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 Aug 2024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2697480" y="1463040"/>
            <a:ext cx="89611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Repeated calls and 7 personal images sent to the ‘SA No.’ number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1481328" y="2029968"/>
            <a:ext cx="0" cy="329184"/>
          </a:xfrm>
          <a:prstGeom prst="line">
            <a:avLst/>
          </a:prstGeom>
          <a:noFill/>
          <a:ln w="19050">
            <a:solidFill>
              <a:srgbClr val="C9CED8"/>
            </a:solidFill>
            <a:prstDash val="dash"/>
          </a:ln>
        </p:spPr>
      </p:sp>
      <p:sp>
        <p:nvSpPr>
          <p:cNvPr id="7" name="Shape 5"/>
          <p:cNvSpPr/>
          <p:nvPr/>
        </p:nvSpPr>
        <p:spPr>
          <a:xfrm>
            <a:off x="502920" y="2359152"/>
            <a:ext cx="1965960" cy="566928"/>
          </a:xfrm>
          <a:prstGeom prst="roundRect">
            <a:avLst>
              <a:gd name="adj" fmla="val 12903"/>
            </a:avLst>
          </a:prstGeom>
          <a:solidFill>
            <a:srgbClr val="0B8457"/>
          </a:solidFill>
          <a:ln/>
        </p:spPr>
      </p:sp>
      <p:sp>
        <p:nvSpPr>
          <p:cNvPr id="8" name="Text 6"/>
          <p:cNvSpPr/>
          <p:nvPr/>
        </p:nvSpPr>
        <p:spPr>
          <a:xfrm>
            <a:off x="502920" y="2359152"/>
            <a:ext cx="19659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 Aug 2024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2697480" y="2359152"/>
            <a:ext cx="89611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 offers to sell the ‘AI Neuro’ IP to Joe (WhatsApp)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1481328" y="2926080"/>
            <a:ext cx="0" cy="329184"/>
          </a:xfrm>
          <a:prstGeom prst="line">
            <a:avLst/>
          </a:prstGeom>
          <a:noFill/>
          <a:ln w="19050">
            <a:solidFill>
              <a:srgbClr val="C9CED8"/>
            </a:solidFill>
            <a:prstDash val="dash"/>
          </a:ln>
        </p:spPr>
      </p:sp>
      <p:sp>
        <p:nvSpPr>
          <p:cNvPr id="11" name="Shape 9"/>
          <p:cNvSpPr/>
          <p:nvPr/>
        </p:nvSpPr>
        <p:spPr>
          <a:xfrm>
            <a:off x="502920" y="3255264"/>
            <a:ext cx="1965960" cy="566928"/>
          </a:xfrm>
          <a:prstGeom prst="roundRect">
            <a:avLst>
              <a:gd name="adj" fmla="val 12903"/>
            </a:avLst>
          </a:prstGeom>
          <a:solidFill>
            <a:srgbClr val="0B8457"/>
          </a:solidFill>
          <a:ln/>
        </p:spPr>
      </p:sp>
      <p:sp>
        <p:nvSpPr>
          <p:cNvPr id="12" name="Text 10"/>
          <p:cNvSpPr/>
          <p:nvPr/>
        </p:nvSpPr>
        <p:spPr>
          <a:xfrm>
            <a:off x="502920" y="3255264"/>
            <a:ext cx="19659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 Sep 2024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2697480" y="3255264"/>
            <a:ext cx="89611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Joe: ‘found someone in NSI company’ (Instagram)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1481328" y="3822192"/>
            <a:ext cx="0" cy="329184"/>
          </a:xfrm>
          <a:prstGeom prst="line">
            <a:avLst/>
          </a:prstGeom>
          <a:noFill/>
          <a:ln w="19050">
            <a:solidFill>
              <a:srgbClr val="C9CED8"/>
            </a:solidFill>
            <a:prstDash val="dash"/>
          </a:ln>
        </p:spPr>
      </p:sp>
      <p:sp>
        <p:nvSpPr>
          <p:cNvPr id="15" name="Shape 13"/>
          <p:cNvSpPr/>
          <p:nvPr/>
        </p:nvSpPr>
        <p:spPr>
          <a:xfrm>
            <a:off x="502920" y="4151376"/>
            <a:ext cx="1965960" cy="566928"/>
          </a:xfrm>
          <a:prstGeom prst="roundRect">
            <a:avLst>
              <a:gd name="adj" fmla="val 12903"/>
            </a:avLst>
          </a:prstGeom>
          <a:solidFill>
            <a:srgbClr val="0B8457"/>
          </a:solidFill>
          <a:ln/>
        </p:spPr>
      </p:sp>
      <p:sp>
        <p:nvSpPr>
          <p:cNvPr id="16" name="Text 14"/>
          <p:cNvSpPr/>
          <p:nvPr/>
        </p:nvSpPr>
        <p:spPr>
          <a:xfrm>
            <a:off x="502920" y="4151376"/>
            <a:ext cx="19659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Aug–Nov 2024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2697480" y="4151376"/>
            <a:ext cx="89611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Joe sources buyers — Glasgow, Manchester, Paris</a:t>
            </a:r>
            <a:endParaRPr lang="en-US" sz="1400" dirty="0"/>
          </a:p>
        </p:txBody>
      </p:sp>
      <p:sp>
        <p:nvSpPr>
          <p:cNvPr id="18" name="Shape 16"/>
          <p:cNvSpPr/>
          <p:nvPr/>
        </p:nvSpPr>
        <p:spPr>
          <a:xfrm>
            <a:off x="1481328" y="4718304"/>
            <a:ext cx="0" cy="329184"/>
          </a:xfrm>
          <a:prstGeom prst="line">
            <a:avLst/>
          </a:prstGeom>
          <a:noFill/>
          <a:ln w="19050">
            <a:solidFill>
              <a:srgbClr val="C9CED8"/>
            </a:solidFill>
            <a:prstDash val="dash"/>
          </a:ln>
        </p:spPr>
      </p:sp>
      <p:sp>
        <p:nvSpPr>
          <p:cNvPr id="19" name="Shape 17"/>
          <p:cNvSpPr/>
          <p:nvPr/>
        </p:nvSpPr>
        <p:spPr>
          <a:xfrm>
            <a:off x="502920" y="5047488"/>
            <a:ext cx="1965960" cy="566928"/>
          </a:xfrm>
          <a:prstGeom prst="roundRect">
            <a:avLst>
              <a:gd name="adj" fmla="val 12903"/>
            </a:avLst>
          </a:prstGeom>
          <a:solidFill>
            <a:srgbClr val="0B8457"/>
          </a:solidFill>
          <a:ln/>
        </p:spPr>
      </p:sp>
      <p:sp>
        <p:nvSpPr>
          <p:cNvPr id="20" name="Text 18"/>
          <p:cNvSpPr/>
          <p:nvPr/>
        </p:nvSpPr>
        <p:spPr>
          <a:xfrm>
            <a:off x="502920" y="5047488"/>
            <a:ext cx="19659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31 Jan 2025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2697480" y="5047488"/>
            <a:ext cx="89611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Deal talk: ‘5M secured’, ‘offshore arrangement’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Timeline</a:t>
            </a:r>
            <a:endParaRPr lang="en-US" sz="9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84048"/>
            <a:ext cx="111858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Roles &amp; Motive</a:t>
            </a:r>
            <a:endParaRPr lang="en-US" sz="2600" dirty="0"/>
          </a:p>
        </p:txBody>
      </p:sp>
      <p:graphicFrame>
        <p:nvGraphicFramePr>
          <p:cNvPr id="2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02920" y="1463040"/>
          <a:ext cx="10607040" cy="4206240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03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010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Person / entity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845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Role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845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Key evidence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845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2C344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Emma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2C344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Perpetrator (insider)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2C344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Huawei owner; offered to sell IP; alias ‘Peter Dover’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2C344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Joe Marsh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5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2C344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Intermediary / broker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5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2C344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WhatsApp + Instagram + saved contact; sourced buyers; ‘NSI’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2C344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Norman Smith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2C344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Prospective buyer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2C344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Instagram normansmith1987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2C344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‘NSI company’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5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2C344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Buyer organisation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5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2C344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Competitor named by Joe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5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2C344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+447917162891 (‘SA No.’)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2C344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Unidentified associate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2C344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Repeated calls and images; role unconfirmed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9CE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Task 2 · §5</a:t>
            </a:r>
            <a:endParaRPr lang="en-US" sz="9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84048"/>
            <a:ext cx="111858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Note on the Brief — Buyer Identity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02920" y="1417320"/>
            <a:ext cx="5440680" cy="4297680"/>
          </a:xfrm>
          <a:prstGeom prst="roundRect">
            <a:avLst>
              <a:gd name="adj" fmla="val 1064"/>
            </a:avLst>
          </a:prstGeom>
          <a:solidFill>
            <a:srgbClr val="F4F5F7"/>
          </a:solidFill>
          <a:ln w="9525">
            <a:solidFill>
              <a:srgbClr val="C9CED8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777240" y="1645920"/>
            <a:ext cx="4892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Case Brief — Initial Profile</a:t>
            </a:r>
            <a:endParaRPr lang="en-US" sz="1500" dirty="0"/>
          </a:p>
        </p:txBody>
      </p:sp>
      <p:sp>
        <p:nvSpPr>
          <p:cNvPr id="5" name="Text 3"/>
          <p:cNvSpPr/>
          <p:nvPr/>
        </p:nvSpPr>
        <p:spPr>
          <a:xfrm>
            <a:off x="777240" y="2103120"/>
            <a:ext cx="4892040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case briefing's initial suspect profile named a prospective buyer as Vanessa, R&amp;D Director at NexGen Circuits.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report follows the evidence recovered from the four seized devices, not the brief's initial assumption about who the buyer would be.</a:t>
            </a:r>
            <a:endParaRPr lang="en-US" sz="1250" dirty="0"/>
          </a:p>
        </p:txBody>
      </p:sp>
      <p:sp>
        <p:nvSpPr>
          <p:cNvPr id="6" name="Shape 4"/>
          <p:cNvSpPr/>
          <p:nvPr/>
        </p:nvSpPr>
        <p:spPr>
          <a:xfrm>
            <a:off x="6217920" y="1417320"/>
            <a:ext cx="5440680" cy="4297680"/>
          </a:xfrm>
          <a:prstGeom prst="roundRect">
            <a:avLst>
              <a:gd name="adj" fmla="val 1064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492240" y="1645920"/>
            <a:ext cx="4892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B84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Evidence Recovered — Norman Smith / NSI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6492240" y="2103120"/>
            <a:ext cx="4892040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Instagram direct messages and saved contacts consistently identify the buyer-side contact as Norman Smith (handle normansmith1987), associated with 'NSI company'.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reference to Vanessa or NexGen Circuits appears in any recovered chat, contact, email or social media data across all four devices.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Vanessa/NexGen lead is not corroborated by this evidence set; it remains a separate line of enquiry for investigators with broader authority (e.g. a subpoena of NexGen Circuits' records).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Roles &amp; Motive</a:t>
            </a:r>
            <a:endParaRPr lang="en-US" sz="9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84048"/>
            <a:ext cx="111858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Limitations &amp; Legal / Ethical Practice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02920" y="1417320"/>
            <a:ext cx="5440680" cy="4297680"/>
          </a:xfrm>
          <a:prstGeom prst="roundRect">
            <a:avLst>
              <a:gd name="adj" fmla="val 1064"/>
            </a:avLst>
          </a:prstGeom>
          <a:solidFill>
            <a:srgbClr val="F4F5F7"/>
          </a:solidFill>
          <a:ln w="9525">
            <a:solidFill>
              <a:srgbClr val="C9CED8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777240" y="1645920"/>
            <a:ext cx="4892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Limitations</a:t>
            </a:r>
            <a:endParaRPr lang="en-US" sz="1500" dirty="0"/>
          </a:p>
        </p:txBody>
      </p:sp>
      <p:sp>
        <p:nvSpPr>
          <p:cNvPr id="5" name="Text 3"/>
          <p:cNvSpPr/>
          <p:nvPr/>
        </p:nvSpPr>
        <p:spPr>
          <a:xfrm>
            <a:off x="777240" y="2103120"/>
            <a:ext cx="4892040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ADB-backup acquisition on three of the four devices left their WhatsApp data encrypted and unrecoverable without the per-device key.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completed transfer of the design files was recovered — the intent to sell is proven, but not a finished handover.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number saved as ‘SA No.’ and the identity behind ‘NSI company’ remain unconfirmed on the available data.</a:t>
            </a:r>
            <a:endParaRPr lang="en-US" sz="1250" dirty="0"/>
          </a:p>
        </p:txBody>
      </p:sp>
      <p:sp>
        <p:nvSpPr>
          <p:cNvPr id="6" name="Shape 4"/>
          <p:cNvSpPr/>
          <p:nvPr/>
        </p:nvSpPr>
        <p:spPr>
          <a:xfrm>
            <a:off x="6217920" y="1417320"/>
            <a:ext cx="5440680" cy="4297680"/>
          </a:xfrm>
          <a:prstGeom prst="roundRect">
            <a:avLst>
              <a:gd name="adj" fmla="val 1064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492240" y="1645920"/>
            <a:ext cx="4892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B84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Legal &amp; Ethical Practice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6492240" y="2103120"/>
            <a:ext cx="4892040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analysis was performed on hash-verified copies, never the original seized media.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documented chain of custody was maintained from acquisition (case ID, examiner, evidence number) through to analysis.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Findings follow recognised standards for digital evidence handling (e.g. ACPO Good Practice Guide, ISO/IEC 27037) so they remain usable in a legal context.</a:t>
            </a:r>
            <a:endParaRPr lang="en-US" sz="12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 acquisition requires lawful authority; case and examiner details were recorded throughout.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Reflection</a:t>
            </a:r>
            <a:endParaRPr lang="en-US" sz="9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84048"/>
            <a:ext cx="111858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Personal &amp; Technical Reflection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502920" y="1417320"/>
            <a:ext cx="11185855" cy="4663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Working through UFED acquisition and Physical Analyzer examination on real case data (rather than a training set) showed me how much a full-filesystem extraction adds over an ADB backup — the Huawei was usable precisely because of how it was acquired.</a:t>
            </a:r>
            <a:endParaRPr lang="en-US" sz="13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Cross-referencing WhatsApp against Instagram, email and contacts, rather than reading one source in isolation, is what turned a single suspicious chat into a corroborated case.</a:t>
            </a:r>
            <a:endParaRPr lang="en-US" sz="13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three encrypted devices were a genuine limitation, not a shortcut I could analyse around — the right response was to document it clearly rather than overstate what was recoverable.</a:t>
            </a:r>
            <a:endParaRPr lang="en-US" sz="13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Distinguishing proven intent from an unproven completed act (the missing design-file transfer) was the most important judgement call in the whole investigation, and one I would apply to any future case.</a:t>
            </a:r>
            <a:endParaRPr lang="en-US" sz="13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practice I will keep prioritising full-filesystem acquisition wherever possible, verifying hashes before analysis, and reporting limitations as clearly as findings.</a:t>
            </a:r>
            <a:endParaRPr lang="en-US" sz="1350" dirty="0"/>
          </a:p>
        </p:txBody>
      </p:sp>
      <p:sp>
        <p:nvSpPr>
          <p:cNvPr id="4" name="Text 2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Reflection</a:t>
            </a:r>
            <a:endParaRPr lang="en-US" sz="9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bg>
      <p:bgPr>
        <a:solidFill>
          <a:srgbClr val="2426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2960" y="640080"/>
            <a:ext cx="7315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Conclusion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822960" y="1600200"/>
            <a:ext cx="10332720" cy="2834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D8DC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 conspired with Joe Marsh (intermediary) to misappropriate and sell Quantum Tech's proprietary AI IP.</a:t>
            </a:r>
            <a:endParaRPr lang="en-US" sz="16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D8DC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Buyer identified as Norman Smith / ‘NSI’; motive financial (£5M, ‘offshore’).</a:t>
            </a:r>
            <a:endParaRPr lang="en-US" sz="16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D8DC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Proven across corroborating WhatsApp, Instagram, contacts and email evidence, on integrity-verified data.</a:t>
            </a:r>
            <a:endParaRPr lang="en-US" sz="16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D8DC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Limitations: no completed file transfer recovered; three devices' WhatsApp encrypted.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822960" y="4846320"/>
            <a:ext cx="10515600" cy="1097280"/>
          </a:xfrm>
          <a:prstGeom prst="roundRect">
            <a:avLst>
              <a:gd name="adj" fmla="val 5000"/>
            </a:avLst>
          </a:prstGeom>
          <a:solidFill>
            <a:srgbClr val="31343A"/>
          </a:solidFill>
          <a:ln/>
        </p:spPr>
      </p:sp>
      <p:sp>
        <p:nvSpPr>
          <p:cNvPr id="5" name="Text 3"/>
          <p:cNvSpPr/>
          <p:nvPr/>
        </p:nvSpPr>
        <p:spPr>
          <a:xfrm>
            <a:off x="1097280" y="4846320"/>
            <a:ext cx="99669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C9CE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evidence provides a sound, defensible basis for action against the perpetrators.</a:t>
            </a:r>
            <a:endParaRPr lang="en-US" sz="15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84048"/>
            <a:ext cx="1118585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Recommendations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02920" y="1417320"/>
            <a:ext cx="5440680" cy="4206240"/>
          </a:xfrm>
          <a:prstGeom prst="roundRect">
            <a:avLst>
              <a:gd name="adj" fmla="val 1087"/>
            </a:avLst>
          </a:prstGeom>
          <a:solidFill>
            <a:srgbClr val="E6F4EE"/>
          </a:solidFill>
          <a:ln w="9525">
            <a:solidFill>
              <a:srgbClr val="0B845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777240" y="1645920"/>
            <a:ext cx="4892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84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For Quantum Tech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777240" y="2148840"/>
            <a:ext cx="4892040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Revoke Emma's access immediately</a:t>
            </a:r>
            <a:endParaRPr lang="en-US" sz="13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Secure and audit the patent database</a:t>
            </a:r>
            <a:endParaRPr lang="en-US" sz="13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Preserve all access logs</a:t>
            </a:r>
            <a:endParaRPr lang="en-US" sz="1350" dirty="0"/>
          </a:p>
        </p:txBody>
      </p:sp>
      <p:sp>
        <p:nvSpPr>
          <p:cNvPr id="6" name="Shape 4"/>
          <p:cNvSpPr/>
          <p:nvPr/>
        </p:nvSpPr>
        <p:spPr>
          <a:xfrm>
            <a:off x="6217920" y="1417320"/>
            <a:ext cx="5440680" cy="4206240"/>
          </a:xfrm>
          <a:prstGeom prst="roundRect">
            <a:avLst>
              <a:gd name="adj" fmla="val 1087"/>
            </a:avLst>
          </a:prstGeom>
          <a:solidFill>
            <a:srgbClr val="F4F5F7"/>
          </a:solidFill>
          <a:ln w="9525">
            <a:solidFill>
              <a:srgbClr val="C9CED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492240" y="1645920"/>
            <a:ext cx="4892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F273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For Law Enforcement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6492240" y="2148840"/>
            <a:ext cx="4892040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Pursue corporate espionage / trade-secret theft</a:t>
            </a:r>
            <a:endParaRPr lang="en-US" sz="13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Seize the USB drive and remaining phones for full physical extraction (to decrypt WhatsApp)</a:t>
            </a:r>
            <a:endParaRPr lang="en-US" sz="135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2C34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Investigate ‘NSI’, Norman Smith and ‘SA No.’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457200" y="6492240"/>
            <a:ext cx="1127729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3A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Investigation · Case QT-AI-2025 · Recommendations</a:t>
            </a:r>
            <a:endParaRPr lang="en-US" sz="9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solidFill>
          <a:srgbClr val="2426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2960" y="2834640"/>
            <a:ext cx="7315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Thank you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822960" y="3611880"/>
            <a:ext cx="7315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C9CE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Questions &amp; discussion</a:t>
            </a:r>
            <a:endParaRPr lang="en-US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2940</Words>
  <Application>Microsoft Office PowerPoint</Application>
  <PresentationFormat>Widescreen</PresentationFormat>
  <Paragraphs>295</Paragraphs>
  <Slides>35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Dia Patel</cp:lastModifiedBy>
  <cp:revision>6</cp:revision>
  <dcterms:created xsi:type="dcterms:W3CDTF">2026-08-11T18:56:14Z</dcterms:created>
  <dcterms:modified xsi:type="dcterms:W3CDTF">2026-08-12T00:44:45Z</dcterms:modified>
</cp:coreProperties>
</file>