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2" r:id="rId4"/>
  </p:sldMasterIdLst>
  <p:notesMasterIdLst>
    <p:notesMasterId r:id="rId52"/>
  </p:notesMasterIdLst>
  <p:handoutMasterIdLst>
    <p:handoutMasterId r:id="rId53"/>
  </p:handoutMasterIdLst>
  <p:sldIdLst>
    <p:sldId id="1546" r:id="rId5"/>
    <p:sldId id="1550" r:id="rId6"/>
    <p:sldId id="1542" r:id="rId7"/>
    <p:sldId id="1563" r:id="rId8"/>
    <p:sldId id="1545" r:id="rId9"/>
    <p:sldId id="1523" r:id="rId10"/>
    <p:sldId id="1544" r:id="rId11"/>
    <p:sldId id="1561" r:id="rId12"/>
    <p:sldId id="1560" r:id="rId13"/>
    <p:sldId id="1547" r:id="rId14"/>
    <p:sldId id="256" r:id="rId15"/>
    <p:sldId id="257" r:id="rId16"/>
    <p:sldId id="1564" r:id="rId17"/>
    <p:sldId id="259" r:id="rId18"/>
    <p:sldId id="260" r:id="rId19"/>
    <p:sldId id="261" r:id="rId20"/>
    <p:sldId id="262" r:id="rId21"/>
    <p:sldId id="263" r:id="rId22"/>
    <p:sldId id="264" r:id="rId23"/>
    <p:sldId id="1565" r:id="rId24"/>
    <p:sldId id="1566" r:id="rId25"/>
    <p:sldId id="1567" r:id="rId26"/>
    <p:sldId id="1568" r:id="rId27"/>
    <p:sldId id="1569" r:id="rId28"/>
    <p:sldId id="1570" r:id="rId29"/>
    <p:sldId id="1571" r:id="rId30"/>
    <p:sldId id="1572" r:id="rId31"/>
    <p:sldId id="1575" r:id="rId32"/>
    <p:sldId id="1576" r:id="rId33"/>
    <p:sldId id="1577" r:id="rId34"/>
    <p:sldId id="1578" r:id="rId35"/>
    <p:sldId id="1579" r:id="rId36"/>
    <p:sldId id="1580" r:id="rId37"/>
    <p:sldId id="1581" r:id="rId38"/>
    <p:sldId id="1582" r:id="rId39"/>
    <p:sldId id="1532" r:id="rId40"/>
    <p:sldId id="1535" r:id="rId41"/>
    <p:sldId id="265" r:id="rId42"/>
    <p:sldId id="1573" r:id="rId43"/>
    <p:sldId id="267" r:id="rId44"/>
    <p:sldId id="1574" r:id="rId45"/>
    <p:sldId id="268" r:id="rId46"/>
    <p:sldId id="266" r:id="rId47"/>
    <p:sldId id="258" r:id="rId48"/>
    <p:sldId id="1583" r:id="rId49"/>
    <p:sldId id="1584" r:id="rId50"/>
    <p:sldId id="1585"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940675A-B579-460E-94D1-54222C63F5D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971" autoAdjust="0"/>
  </p:normalViewPr>
  <p:slideViewPr>
    <p:cSldViewPr snapToGrid="0">
      <p:cViewPr varScale="1">
        <p:scale>
          <a:sx n="39" d="100"/>
          <a:sy n="39" d="100"/>
        </p:scale>
        <p:origin x="60" y="41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handoutMaster" Target="handoutMasters/handoutMaster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C166D8-8683-460C-8D5E-17ED5AFEEDD0}" type="doc">
      <dgm:prSet loTypeId="urn:microsoft.com/office/officeart/2008/layout/VerticalCircleList" loCatId="list" qsTypeId="urn:microsoft.com/office/officeart/2005/8/quickstyle/simple1#1" qsCatId="simple" csTypeId="urn:microsoft.com/office/officeart/2005/8/colors/accent1_2#1" csCatId="accent1" phldr="1"/>
      <dgm:spPr/>
      <dgm:t>
        <a:bodyPr/>
        <a:lstStyle/>
        <a:p>
          <a:endParaRPr lang="en-GB"/>
        </a:p>
      </dgm:t>
    </dgm:pt>
    <dgm:pt modelId="{D61F7791-08CE-4270-9F46-31E28F7C0331}">
      <dgm:prSet phldrT="[Text]" custT="1"/>
      <dgm:spPr/>
      <dgm:t>
        <a:bodyPr/>
        <a:lstStyle/>
        <a:p>
          <a:r>
            <a:rPr lang="en-GB" sz="2800" b="1" i="0" dirty="0">
              <a:latin typeface="Areal"/>
              <a:cs typeface="Arial" panose="020B0604020202020204" pitchFamily="34" charset="0"/>
            </a:rPr>
            <a:t>Title: AI </a:t>
          </a:r>
          <a:r>
            <a:rPr lang="en-GB" sz="2800" b="1" i="0" dirty="0" err="1">
              <a:latin typeface="Areal"/>
              <a:cs typeface="Arial" panose="020B0604020202020204" pitchFamily="34" charset="0"/>
            </a:rPr>
            <a:t>SmartAge</a:t>
          </a:r>
          <a:r>
            <a:rPr lang="en-GB" sz="2800" b="1" i="0" dirty="0">
              <a:latin typeface="Areal"/>
              <a:cs typeface="Arial" panose="020B0604020202020204" pitchFamily="34" charset="0"/>
            </a:rPr>
            <a:t>+ Parkinson’s: An AI-Enabled Digital Health Promotion Ecosystem for Fall Prevention and Healthy Ageing among Older Adults Living with Parkinson’s Disease</a:t>
          </a:r>
        </a:p>
      </dgm:t>
    </dgm:pt>
    <dgm:pt modelId="{BF080F5E-E474-4BF9-AAA4-8A15B11398A2}" type="parTrans" cxnId="{3B401917-A0CC-4B81-85EF-051EDEED5545}">
      <dgm:prSet/>
      <dgm:spPr/>
      <dgm:t>
        <a:bodyPr/>
        <a:lstStyle/>
        <a:p>
          <a:endParaRPr lang="en-GB"/>
        </a:p>
      </dgm:t>
    </dgm:pt>
    <dgm:pt modelId="{9B41120B-8901-4E46-A7A7-B85F3F6FB35A}" type="sibTrans" cxnId="{3B401917-A0CC-4B81-85EF-051EDEED5545}">
      <dgm:prSet/>
      <dgm:spPr/>
      <dgm:t>
        <a:bodyPr/>
        <a:lstStyle/>
        <a:p>
          <a:endParaRPr lang="en-GB"/>
        </a:p>
      </dgm:t>
    </dgm:pt>
    <dgm:pt modelId="{221834D4-B000-40F8-A80D-1E6DF71C5C19}" type="pres">
      <dgm:prSet presAssocID="{DBC166D8-8683-460C-8D5E-17ED5AFEEDD0}" presName="Name0" presStyleCnt="0">
        <dgm:presLayoutVars>
          <dgm:dir/>
        </dgm:presLayoutVars>
      </dgm:prSet>
      <dgm:spPr/>
    </dgm:pt>
    <dgm:pt modelId="{0A6CC86B-7CFC-4824-AB63-E05E61654048}" type="pres">
      <dgm:prSet presAssocID="{D61F7791-08CE-4270-9F46-31E28F7C0331}" presName="noChildren" presStyleCnt="0"/>
      <dgm:spPr/>
    </dgm:pt>
    <dgm:pt modelId="{BDB17D53-6E84-4C39-9448-6C38A2A3A6C0}" type="pres">
      <dgm:prSet presAssocID="{D61F7791-08CE-4270-9F46-31E28F7C0331}" presName="gap" presStyleCnt="0"/>
      <dgm:spPr/>
    </dgm:pt>
    <dgm:pt modelId="{79B7223D-98A1-42DB-9E75-821A21C6C351}" type="pres">
      <dgm:prSet presAssocID="{D61F7791-08CE-4270-9F46-31E28F7C0331}" presName="medCircle2" presStyleLbl="vennNode1" presStyleIdx="0" presStyleCnt="1"/>
      <dgm:spPr/>
    </dgm:pt>
    <dgm:pt modelId="{465EF4FF-B83B-4B5A-818C-75F11F6C8B55}" type="pres">
      <dgm:prSet presAssocID="{D61F7791-08CE-4270-9F46-31E28F7C0331}" presName="txLvlOnly1" presStyleLbl="revTx" presStyleIdx="0" presStyleCnt="1"/>
      <dgm:spPr/>
    </dgm:pt>
  </dgm:ptLst>
  <dgm:cxnLst>
    <dgm:cxn modelId="{3B401917-A0CC-4B81-85EF-051EDEED5545}" srcId="{DBC166D8-8683-460C-8D5E-17ED5AFEEDD0}" destId="{D61F7791-08CE-4270-9F46-31E28F7C0331}" srcOrd="0" destOrd="0" parTransId="{BF080F5E-E474-4BF9-AAA4-8A15B11398A2}" sibTransId="{9B41120B-8901-4E46-A7A7-B85F3F6FB35A}"/>
    <dgm:cxn modelId="{78955233-B87B-4F83-868B-EB5ADE37E190}" type="presOf" srcId="{DBC166D8-8683-460C-8D5E-17ED5AFEEDD0}" destId="{221834D4-B000-40F8-A80D-1E6DF71C5C19}" srcOrd="0" destOrd="0" presId="urn:microsoft.com/office/officeart/2008/layout/VerticalCircleList"/>
    <dgm:cxn modelId="{0E4BD456-FC50-4CD9-864C-B333F0227422}" type="presOf" srcId="{D61F7791-08CE-4270-9F46-31E28F7C0331}" destId="{465EF4FF-B83B-4B5A-818C-75F11F6C8B55}" srcOrd="0" destOrd="0" presId="urn:microsoft.com/office/officeart/2008/layout/VerticalCircleList"/>
    <dgm:cxn modelId="{65202560-74C4-47D5-8610-4CD50E88F01A}" type="presParOf" srcId="{221834D4-B000-40F8-A80D-1E6DF71C5C19}" destId="{0A6CC86B-7CFC-4824-AB63-E05E61654048}" srcOrd="0" destOrd="0" presId="urn:microsoft.com/office/officeart/2008/layout/VerticalCircleList"/>
    <dgm:cxn modelId="{9880FE00-1DDA-4F79-81A2-A9993675B265}" type="presParOf" srcId="{0A6CC86B-7CFC-4824-AB63-E05E61654048}" destId="{BDB17D53-6E84-4C39-9448-6C38A2A3A6C0}" srcOrd="0" destOrd="0" presId="urn:microsoft.com/office/officeart/2008/layout/VerticalCircleList"/>
    <dgm:cxn modelId="{9C1FC8A4-F47A-41DE-8AE9-FA2962ADCB31}" type="presParOf" srcId="{0A6CC86B-7CFC-4824-AB63-E05E61654048}" destId="{79B7223D-98A1-42DB-9E75-821A21C6C351}" srcOrd="1" destOrd="0" presId="urn:microsoft.com/office/officeart/2008/layout/VerticalCircleList"/>
    <dgm:cxn modelId="{18042D71-A026-4938-B703-EADCCE5F0DCC}" type="presParOf" srcId="{0A6CC86B-7CFC-4824-AB63-E05E61654048}" destId="{465EF4FF-B83B-4B5A-818C-75F11F6C8B55}" srcOrd="2" destOrd="0" presId="urn:microsoft.com/office/officeart/2008/layout/Vertical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B7223D-98A1-42DB-9E75-821A21C6C351}">
      <dsp:nvSpPr>
        <dsp:cNvPr id="0" name=""/>
        <dsp:cNvSpPr/>
      </dsp:nvSpPr>
      <dsp:spPr>
        <a:xfrm>
          <a:off x="815075" y="275"/>
          <a:ext cx="1977689" cy="1977689"/>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sp>
    <dsp:sp modelId="{465EF4FF-B83B-4B5A-818C-75F11F6C8B55}">
      <dsp:nvSpPr>
        <dsp:cNvPr id="0" name=""/>
        <dsp:cNvSpPr/>
      </dsp:nvSpPr>
      <dsp:spPr>
        <a:xfrm>
          <a:off x="1803920" y="275"/>
          <a:ext cx="10551697" cy="19776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35560" rIns="0" bIns="35560" numCol="1" spcCol="1270" anchor="ctr" anchorCtr="0">
          <a:noAutofit/>
        </a:bodyPr>
        <a:lstStyle/>
        <a:p>
          <a:pPr marL="0" lvl="0" indent="0" algn="l" defTabSz="1244600">
            <a:lnSpc>
              <a:spcPct val="90000"/>
            </a:lnSpc>
            <a:spcBef>
              <a:spcPct val="0"/>
            </a:spcBef>
            <a:spcAft>
              <a:spcPct val="35000"/>
            </a:spcAft>
            <a:buNone/>
          </a:pPr>
          <a:r>
            <a:rPr lang="en-GB" sz="2800" b="1" i="0" kern="1200" dirty="0">
              <a:latin typeface="Areal"/>
              <a:cs typeface="Arial" panose="020B0604020202020204" pitchFamily="34" charset="0"/>
            </a:rPr>
            <a:t>Title: AI </a:t>
          </a:r>
          <a:r>
            <a:rPr lang="en-GB" sz="2800" b="1" i="0" kern="1200" dirty="0" err="1">
              <a:latin typeface="Areal"/>
              <a:cs typeface="Arial" panose="020B0604020202020204" pitchFamily="34" charset="0"/>
            </a:rPr>
            <a:t>SmartAge</a:t>
          </a:r>
          <a:r>
            <a:rPr lang="en-GB" sz="2800" b="1" i="0" kern="1200" dirty="0">
              <a:latin typeface="Areal"/>
              <a:cs typeface="Arial" panose="020B0604020202020204" pitchFamily="34" charset="0"/>
            </a:rPr>
            <a:t>+ Parkinson’s: An AI-Enabled Digital Health Promotion Ecosystem for Fall Prevention and Healthy Ageing among Older Adults Living with Parkinson’s Disease</a:t>
          </a:r>
        </a:p>
      </dsp:txBody>
      <dsp:txXfrm>
        <a:off x="1803920" y="275"/>
        <a:ext cx="10551697" cy="1977689"/>
      </dsp:txXfrm>
    </dsp:sp>
  </dsp:spTree>
</dsp:drawing>
</file>

<file path=ppt/diagrams/layout1.xml><?xml version="1.0" encoding="utf-8"?>
<dgm:layoutDef xmlns:dgm="http://schemas.openxmlformats.org/drawingml/2006/diagram" xmlns:a="http://schemas.openxmlformats.org/drawingml/2006/main" uniqueId="urn:microsoft.com/office/officeart/2008/layout/VerticalCircleList">
  <dgm:title val=""/>
  <dgm:desc val=""/>
  <dgm:catLst>
    <dgm:cat type="list" pri="235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41" srcId="1" destId="11" srcOrd="0" destOrd="0"/>
        <dgm:cxn modelId="42" srcId="1" destId="12" srcOrd="1" destOrd="0"/>
        <dgm:cxn modelId="5" srcId="0" destId="2" srcOrd="0" destOrd="0"/>
        <dgm:cxn modelId="51" srcId="2" destId="21" srcOrd="0" destOrd="0"/>
        <dgm:cxn modelId="52" srcId="2" destId="22" srcOrd="1" destOrd="0"/>
      </dgm:cxnLst>
      <dgm:bg/>
      <dgm:whole/>
    </dgm:dataModel>
  </dgm:sampData>
  <dgm:styleData useDef="1">
    <dgm:dataModel>
      <dgm:ptLst/>
      <dgm:bg/>
      <dgm:whole/>
    </dgm:dataModel>
  </dgm:styleData>
  <dgm:clrData useDef="1">
    <dgm:dataModel>
      <dgm:ptLst/>
      <dgm:bg/>
      <dgm:whole/>
    </dgm:dataModel>
  </dgm:clrData>
  <dgm:layoutNode name="Name0">
    <dgm:varLst>
      <dgm:dir/>
    </dgm:varLst>
    <dgm:alg type="lin">
      <dgm:param type="linDir" val="fromT"/>
      <dgm:param type="fallback" val="2D"/>
    </dgm:alg>
    <dgm:shape xmlns:r="http://schemas.openxmlformats.org/officeDocument/2006/relationships" r:blip="">
      <dgm:adjLst/>
    </dgm:shape>
    <dgm:presOf/>
    <dgm:constrLst>
      <dgm:constr type="w" for="ch" forName="withChildren" refType="w"/>
      <dgm:constr type="h" for="ch" forName="withChildren" refType="w" fact="0.909"/>
      <dgm:constr type="w" for="ch" forName="noChildren" refType="w"/>
      <dgm:constr type="h" for="ch" forName="noChildren" refType="w" fact="0.164"/>
      <dgm:constr type="w" for="ch" forName="overlap" val="1"/>
      <dgm:constr type="h" for="ch" forName="overlap" refType="w" refFor="ch" refForName="withChildren" fact="-0.089"/>
      <dgm:constr type="primFontSz" for="des" forName="txLvl1" op="equ" val="65"/>
      <dgm:constr type="primFontSz" for="des" forName="txLvlOnly1" refType="primFontSz" refFor="des" refForName="txLvl1" op="equ"/>
      <dgm:constr type="primFontSz" for="des" forName="txLvl2" refType="primFontSz" refFor="des" refForName="txLvl1" op="equ" fact="0.78"/>
      <dgm:constr type="primFontSz" for="des" forName="txLvl3" refType="primFontSz" refFor="des" refForName="txLvl1" op="equ" fact="0.78"/>
      <dgm:constr type="userF" for="des" forName="lin" refType="primFontSz" refFor="des" refForName="txLvl2" op="equ"/>
    </dgm:constrLst>
    <dgm:forEach name="Name1" axis="ch" ptType="node">
      <dgm:choose name="Name2">
        <dgm:if name="Name3" axis="ch" ptType="node" func="cnt" op="gte" val="1">
          <dgm:layoutNode name="withChildren">
            <dgm:alg type="composite"/>
            <dgm:choose name="Name4">
              <dgm:if name="Name5" func="var" arg="dir" op="equ" val="norm">
                <dgm:constrLst>
                  <dgm:constr type="l" for="ch" forName="bigCircle"/>
                  <dgm:constr type="w" for="ch" forName="bigCircle" refType="h" refFor="ch" refForName="bigCircle"/>
                  <dgm:constr type="t" for="ch" forName="bigCircle"/>
                  <dgm:constr type="h" for="ch" forName="bigCircle" refType="h"/>
                  <dgm:constr type="l" for="ch" forName="medCircle" refType="w" fact="0.043"/>
                  <dgm:constr type="w" for="ch" forName="medCircle" refType="h" refFor="ch" refForName="medCircle"/>
                  <dgm:constr type="t" for="ch" forName="medCircle" refType="h" fact="0.042"/>
                  <dgm:constr type="h" for="ch" forName="medCircle" refType="h" fact="0.18"/>
                  <dgm:constr type="l" for="ch" forName="txLvl1" refType="ctrX" refFor="ch" refForName="medCircle"/>
                  <dgm:constr type="r" for="ch" forName="txLvl1" refType="w"/>
                  <dgm:constr type="h" for="ch" forName="txLvl1" refType="h" refFor="ch" refForName="medCircle"/>
                  <dgm:constr type="t" for="ch" forName="txLvl1" refType="t" refFor="ch" refForName="medCircle"/>
                  <dgm:constr type="l" for="ch" forName="lin" refType="ctrX" refFor="ch" refForName="medCircle"/>
                  <dgm:constr type="r" for="ch" forName="lin" refType="w"/>
                  <dgm:constr type="t" for="ch" forName="lin" refType="h" fact="0.222"/>
                  <dgm:constr type="h" for="ch" forName="lin" refType="h" fact="0.68"/>
                </dgm:constrLst>
              </dgm:if>
              <dgm:else name="Name6">
                <dgm:constrLst>
                  <dgm:constr type="r" for="ch" forName="bigCircle" refType="w"/>
                  <dgm:constr type="w" for="ch" forName="bigCircle" refType="h" refFor="ch" refForName="bigCircle"/>
                  <dgm:constr type="t" for="ch" forName="bigCircle"/>
                  <dgm:constr type="h" for="ch" forName="bigCircle" refType="h"/>
                  <dgm:constr type="r" for="ch" forName="medCircle" refType="w" fact="0.957"/>
                  <dgm:constr type="w" for="ch" forName="medCircle" refType="h" refFor="ch" refForName="medCircle"/>
                  <dgm:constr type="t" for="ch" forName="medCircle" refType="h" fact="0.042"/>
                  <dgm:constr type="h" for="ch" forName="medCircle" refType="h" fact="0.18"/>
                  <dgm:constr type="l" for="ch" forName="txLvl1"/>
                  <dgm:constr type="r" for="ch" forName="txLvl1" refType="ctrX" refFor="ch" refForName="medCircle"/>
                  <dgm:constr type="h" for="ch" forName="txLvl1" refType="h" refFor="ch" refForName="medCircle"/>
                  <dgm:constr type="t" for="ch" forName="txLvl1" refType="t" refFor="ch" refForName="medCircle"/>
                  <dgm:constr type="l" for="ch" forName="lin"/>
                  <dgm:constr type="r" for="ch" forName="lin" refType="ctrX" refFor="ch" refForName="medCircle"/>
                  <dgm:constr type="t" for="ch" forName="lin" refType="h" fact="0.222"/>
                  <dgm:constr type="h" for="ch" forName="lin" refType="h" fact="0.68"/>
                </dgm:constrLst>
              </dgm:else>
            </dgm:choose>
            <dgm:layoutNode name="bigCircle" styleLbl="vennNode1">
              <dgm:alg type="sp"/>
              <dgm:shape xmlns:r="http://schemas.openxmlformats.org/officeDocument/2006/relationships" type="ellipse" r:blip="">
                <dgm:adjLst/>
              </dgm:shape>
              <dgm:presOf/>
              <dgm:constrLst>
                <dgm:constr type="w" refType="h"/>
              </dgm:constrLst>
            </dgm:layoutNode>
            <dgm:layoutNode name="medCircle" styleLbl="vennNode1">
              <dgm:alg type="sp"/>
              <dgm:shape xmlns:r="http://schemas.openxmlformats.org/officeDocument/2006/relationships" type="ellipse" r:blip="">
                <dgm:adjLst/>
              </dgm:shape>
              <dgm:presOf/>
              <dgm:constrLst>
                <dgm:constr type="w" refType="h"/>
              </dgm:constrLst>
            </dgm:layoutNode>
            <dgm:layoutNode name="txLvl1" styleLbl="revTx">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primFontSz" val="5" fact="NaN" max="NaN"/>
              </dgm:ruleLst>
            </dgm:layoutNode>
            <dgm:layoutNode name="lin">
              <dgm:choose name="Name10">
                <dgm:if name="Name11" func="var" arg="dir" op="equ" val="norm">
                  <dgm:alg type="lin">
                    <dgm:param type="linDir" val="fromT"/>
                    <dgm:param type="vertAlign" val="t"/>
                    <dgm:param type="nodeHorzAlign" val="l"/>
                  </dgm:alg>
                </dgm:if>
                <dgm:else name="Name12">
                  <dgm:alg type="lin">
                    <dgm:param type="linDir" val="fromT"/>
                    <dgm:param type="vertAlign" val="t"/>
                    <dgm:param type="nodeHorzAlign" val="r"/>
                  </dgm:alg>
                </dgm:else>
              </dgm:choose>
              <dgm:shape xmlns:r="http://schemas.openxmlformats.org/officeDocument/2006/relationships" r:blip="">
                <dgm:adjLst/>
              </dgm:shape>
              <dgm:presOf/>
              <dgm:constrLst>
                <dgm:constr type="userF"/>
                <dgm:constr type="primFontSz" for="ch" forName="txLvl2" refType="userF"/>
                <dgm:constr type="w" for="ch" forName="txLvl2" refType="w"/>
                <dgm:constr type="h" for="ch" forName="txLvl2" refType="primFontSz" refFor="ch" refForName="txLvl2" fact="0.39"/>
                <dgm:constr type="w" for="ch" forName="txLvl3" refType="w"/>
                <dgm:constr type="h" for="ch" forName="txLvl3" refType="primFontSz" refFor="ch" refForName="txLvl2" fact="0.39"/>
                <dgm:constr type="h" for="ch" forName="smCircle" refType="primFontSz" refFor="ch" refForName="txLvl2" fact="0.14"/>
                <dgm:constr type="h" for="ch" forName="indentDot1" refType="primFontSz" refFor="ch" refForName="txLvl2" fact="0.14"/>
                <dgm:constr type="h" for="ch" forName="indentDot2" refType="primFontSz" refFor="ch" refForName="txLvl2" fact="0.14"/>
                <dgm:constr type="h" for="ch" forName="indentDot3" refType="primFontSz" refFor="ch" refForName="txLvl2" fact="0.14"/>
                <dgm:constr type="w" for="ch" forName="indentDot1" refType="w"/>
                <dgm:constr type="w" for="ch" forName="indentDot2" refType="w"/>
                <dgm:constr type="w" for="ch" forName="indentDot3" refType="w"/>
                <dgm:constr type="userI" for="ch" forName="txLvl3" refType="primFontSz" refFor="ch" refForName="txLvl2" fact="0.14"/>
                <dgm:constr type="userI" for="ch" forName="indentDot1" refType="primFontSz" refFor="ch" refForName="txLvl2" fact="0.14"/>
                <dgm:constr type="userI" for="ch" forName="indentDot2" refType="primFontSz" refFor="ch" refForName="txLvl2" fact="0.14"/>
                <dgm:constr type="userI" for="ch" forName="indentDot3" refType="primFontSz" refFor="ch" refForName="txLvl2" fact="0.14"/>
              </dgm:constrLst>
              <dgm:ruleLst>
                <dgm:rule type="primFontSz" for="ch" forName="txLvl2" val="5" fact="NaN" max="NaN"/>
              </dgm:ruleLst>
              <dgm:forEach name="Name13" axis="ch" ptType="node">
                <dgm:layoutNode name="txLvl2" styleLbl="revTx">
                  <dgm:choose name="Name14">
                    <dgm:if name="Name15" func="var" arg="dir" op="equ" val="norm">
                      <dgm:alg type="tx">
                        <dgm:param type="parTxLTRAlign" val="l"/>
                        <dgm:param type="parTxRTLAlign" val="l"/>
                      </dgm:alg>
                    </dgm:if>
                    <dgm:else name="Name16">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h" val="INF" fact="NaN" max="NaN"/>
                  </dgm:ruleLst>
                </dgm:layoutNode>
                <dgm:forEach name="Name17" axis="ch" ptType="node" cnt="1">
                  <dgm:layoutNode name="indentDot1">
                    <dgm:alg type="composite"/>
                    <dgm:shape xmlns:r="http://schemas.openxmlformats.org/officeDocument/2006/relationships" r:blip="">
                      <dgm:adjLst/>
                    </dgm:shape>
                    <dgm:presOf/>
                    <dgm:choose name="Name18">
                      <dgm:if name="Name19" func="var" arg="dir" op="equ" val="norm">
                        <dgm:constrLst>
                          <dgm:constr type="userI"/>
                          <dgm:constr type="w" for="ch" forName="gap1" refType="userI" fact="3"/>
                          <dgm:constr type="w" for="ch" forName="smCircle1" refType="h"/>
                          <dgm:constr type="l" for="ch" forName="smCircle1" refType="r" refFor="ch" refForName="gap1"/>
                        </dgm:constrLst>
                      </dgm:if>
                      <dgm:else name="Name20">
                        <dgm:constrLst>
                          <dgm:constr type="userI"/>
                          <dgm:constr type="w" for="ch" forName="gap1" refType="userI" fact="3"/>
                          <dgm:constr type="w" for="ch" forName="smCircle1" refType="h"/>
                          <dgm:constr type="r" for="ch" forName="smCircle1" refType="l" refFor="ch" refForName="gap1"/>
                        </dgm:constrLst>
                      </dgm:else>
                    </dgm:choose>
                    <dgm:layoutNode name="gap1">
                      <dgm:alg type="sp"/>
                      <dgm:shape xmlns:r="http://schemas.openxmlformats.org/officeDocument/2006/relationships" type="rect" r:blip="" hideGeom="1">
                        <dgm:adjLst/>
                      </dgm:shape>
                      <dgm:presOf/>
                    </dgm:layoutNode>
                    <dgm:layoutNode name="smCircle1" styleLbl="vennNode1">
                      <dgm:alg type="sp"/>
                      <dgm:shape xmlns:r="http://schemas.openxmlformats.org/officeDocument/2006/relationships" type="ellipse" r:blip="">
                        <dgm:adjLst/>
                      </dgm:shape>
                      <dgm:presOf/>
                      <dgm:constrLst>
                        <dgm:constr type="w" refType="h"/>
                      </dgm:constrLst>
                    </dgm:layoutNode>
                  </dgm:layoutNode>
                </dgm:forEach>
                <dgm:forEach name="Name21" axis="ch" ptType="node">
                  <dgm:layoutNode name="txLvl3" styleLbl="revTx">
                    <dgm:varLst>
                      <dgm:bulletEnabled val="1"/>
                    </dgm:varLst>
                    <dgm:choose name="Name22">
                      <dgm:if name="Name23" func="var" arg="dir" op="equ" val="norm">
                        <dgm:alg type="tx">
                          <dgm:param type="parTxLTRAlign" val="l"/>
                          <dgm:param type="parTxRTLAlign" val="l"/>
                          <dgm:param type="shpTxLTRAlignCh" val="l"/>
                          <dgm:param type="shpTxRTLAlignCh" val="l"/>
                        </dgm:alg>
                      </dgm:if>
                      <dgm:else name="Name24">
                        <dgm:alg type="tx">
                          <dgm:param type="parTxLTRAlign" val="r"/>
                          <dgm:param type="parTxRTLAlign" val="r"/>
                          <dgm:param type="shpTxLTRAlignCh" val="r"/>
                          <dgm:param type="shpTxRTLAlignCh" val="r"/>
                        </dgm:alg>
                      </dgm:else>
                    </dgm:choose>
                    <dgm:shape xmlns:r="http://schemas.openxmlformats.org/officeDocument/2006/relationships" type="rect" r:blip="">
                      <dgm:adjLst/>
                    </dgm:shape>
                    <dgm:presOf axis="desOrSelf" ptType="node"/>
                    <dgm:choose name="Name25">
                      <dgm:if name="Name26" func="var" arg="dir" op="equ" val="norm">
                        <dgm:constrLst>
                          <dgm:constr type="userI"/>
                          <dgm:constr type="lMarg" refType="userI" fact="8.504"/>
                          <dgm:constr type="rMarg"/>
                          <dgm:constr type="tMarg" refType="primFontSz" fact="0.1"/>
                          <dgm:constr type="bMarg" refType="primFontSz" fact="0.1"/>
                        </dgm:constrLst>
                      </dgm:if>
                      <dgm:else name="Name27">
                        <dgm:constrLst>
                          <dgm:constr type="userI"/>
                          <dgm:constr type="lMarg"/>
                          <dgm:constr type="rMarg" refType="userI" fact="8.504"/>
                          <dgm:constr type="tMarg" refType="primFontSz" fact="0.1"/>
                          <dgm:constr type="bMarg" refType="primFontSz" fact="0.1"/>
                        </dgm:constrLst>
                      </dgm:else>
                    </dgm:choose>
                    <dgm:ruleLst>
                      <dgm:rule type="h" val="INF" fact="NaN" max="NaN"/>
                    </dgm:ruleLst>
                  </dgm:layoutNode>
                  <dgm:forEach name="Name28" axis="followSib" ptType="sibTrans" cnt="1">
                    <dgm:layoutNode name="indentDot2">
                      <dgm:alg type="composite"/>
                      <dgm:shape xmlns:r="http://schemas.openxmlformats.org/officeDocument/2006/relationships" r:blip="">
                        <dgm:adjLst/>
                      </dgm:shape>
                      <dgm:presOf/>
                      <dgm:choose name="Name29">
                        <dgm:if name="Name30" func="var" arg="dir" op="equ" val="norm">
                          <dgm:constrLst>
                            <dgm:constr type="userI"/>
                            <dgm:constr type="w" for="ch" forName="gap2" refType="userI" fact="3"/>
                            <dgm:constr type="w" for="ch" forName="smCircle2" refType="h"/>
                            <dgm:constr type="l" for="ch" forName="smCircle2" refType="r" refFor="ch" refForName="gap2"/>
                          </dgm:constrLst>
                        </dgm:if>
                        <dgm:else name="Name31">
                          <dgm:constrLst>
                            <dgm:constr type="userI"/>
                            <dgm:constr type="w" for="ch" forName="gap2" refType="userI" fact="3"/>
                            <dgm:constr type="w" for="ch" forName="smCircle2" refType="h"/>
                            <dgm:constr type="r" for="ch" forName="smCircle2" refType="l" refFor="ch" refForName="gap2"/>
                          </dgm:constrLst>
                        </dgm:else>
                      </dgm:choose>
                      <dgm:layoutNode name="gap2">
                        <dgm:alg type="sp"/>
                        <dgm:shape xmlns:r="http://schemas.openxmlformats.org/officeDocument/2006/relationships" type="rect" r:blip="" hideGeom="1">
                          <dgm:adjLst/>
                        </dgm:shape>
                        <dgm:presOf/>
                      </dgm:layoutNode>
                      <dgm:layoutNode name="smCircle2" styleLbl="vennNode1">
                        <dgm:alg type="sp"/>
                        <dgm:shape xmlns:r="http://schemas.openxmlformats.org/officeDocument/2006/relationships" type="ellipse" r:blip="">
                          <dgm:adjLst/>
                        </dgm:shape>
                        <dgm:presOf/>
                        <dgm:constrLst>
                          <dgm:constr type="w" refType="h"/>
                        </dgm:constrLst>
                      </dgm:layoutNode>
                    </dgm:layoutNode>
                  </dgm:forEach>
                </dgm:forEach>
                <dgm:choose name="Name32">
                  <dgm:if name="Name33" axis="ch" ptType="node" func="cnt" op="gte" val="1">
                    <dgm:forEach name="Name34" axis="followSib" ptType="sibTrans" cnt="1">
                      <dgm:layoutNode name="indentDot3">
                        <dgm:alg type="composite"/>
                        <dgm:shape xmlns:r="http://schemas.openxmlformats.org/officeDocument/2006/relationships" r:blip="">
                          <dgm:adjLst/>
                        </dgm:shape>
                        <dgm:presOf/>
                        <dgm:choose name="Name35">
                          <dgm:if name="Name36" func="var" arg="dir" op="equ" val="norm">
                            <dgm:constrLst>
                              <dgm:constr type="userI"/>
                              <dgm:constr type="w" for="ch" forName="gap3" refType="userI" fact="3"/>
                              <dgm:constr type="w" for="ch" forName="smCircle3" refType="h"/>
                              <dgm:constr type="l" for="ch" forName="smCircle3" refType="r" refFor="ch" refForName="gap3"/>
                            </dgm:constrLst>
                          </dgm:if>
                          <dgm:else name="Name37">
                            <dgm:constrLst>
                              <dgm:constr type="userI"/>
                              <dgm:constr type="w" for="ch" forName="gap3" refType="userI" fact="3"/>
                              <dgm:constr type="w" for="ch" forName="smCircle3" refType="h"/>
                              <dgm:constr type="r" for="ch" forName="smCircle3" refType="l" refFor="ch" refForName="gap3"/>
                            </dgm:constrLst>
                          </dgm:else>
                        </dgm:choose>
                        <dgm:layoutNode name="gap3">
                          <dgm:alg type="sp"/>
                          <dgm:shape xmlns:r="http://schemas.openxmlformats.org/officeDocument/2006/relationships" type="rect" r:blip="" hideGeom="1">
                            <dgm:adjLst/>
                          </dgm:shape>
                          <dgm:presOf/>
                        </dgm:layoutNode>
                        <dgm:layoutNode name="smCircle3" styleLbl="vennNode1">
                          <dgm:alg type="sp"/>
                          <dgm:shape xmlns:r="http://schemas.openxmlformats.org/officeDocument/2006/relationships" type="ellipse" r:blip="">
                            <dgm:adjLst/>
                          </dgm:shape>
                          <dgm:presOf/>
                          <dgm:constrLst>
                            <dgm:constr type="w" refType="h"/>
                          </dgm:constrLst>
                        </dgm:layoutNode>
                      </dgm:layoutNode>
                    </dgm:forEach>
                  </dgm:if>
                  <dgm:else name="Name38">
                    <dgm:forEach name="Name39" axis="followSib" ptType="sibTrans" cnt="1">
                      <dgm:layoutNode name="smCircle" styleLbl="vennNode1">
                        <dgm:alg type="sp"/>
                        <dgm:shape xmlns:r="http://schemas.openxmlformats.org/officeDocument/2006/relationships" type="ellipse" r:blip="">
                          <dgm:adjLst/>
                        </dgm:shape>
                        <dgm:presOf/>
                        <dgm:constrLst>
                          <dgm:constr type="w" refType="h"/>
                        </dgm:constrLst>
                      </dgm:layoutNode>
                    </dgm:forEach>
                  </dgm:else>
                </dgm:choose>
              </dgm:forEach>
            </dgm:layoutNode>
          </dgm:layoutNode>
          <dgm:choose name="Name40">
            <dgm:if name="Name41" axis="followSib ch" ptType="node node" cnt="1 0" func="cnt" op="gte" val="1">
              <dgm:layoutNode name="overlap">
                <dgm:alg type="sp"/>
                <dgm:shape xmlns:r="http://schemas.openxmlformats.org/officeDocument/2006/relationships" r:blip="">
                  <dgm:adjLst/>
                </dgm:shape>
                <dgm:presOf/>
              </dgm:layoutNode>
            </dgm:if>
            <dgm:else name="Name42"/>
          </dgm:choose>
        </dgm:if>
        <dgm:else name="Name43">
          <dgm:layoutNode name="noChildren">
            <dgm:alg type="composite"/>
            <dgm:choose name="Name44">
              <dgm:if name="Name45" func="var" arg="dir" op="equ" val="norm">
                <dgm:constrLst>
                  <dgm:constr type="l" for="ch" forName="gap"/>
                  <dgm:constr type="w" for="ch" forName="gap" refType="w" fact="0.043"/>
                  <dgm:constr type="h" for="ch" forName="gap" refType="h"/>
                  <dgm:constr type="t" for="ch" forName="gap"/>
                  <dgm:constr type="l" for="ch" forName="medCircle2" refType="r" refFor="ch" refForName="gap"/>
                  <dgm:constr type="w" for="ch" forName="medCircle2" refType="h" refFor="ch" refForName="medCircle2"/>
                  <dgm:constr type="t" for="ch" forName="medCircle2"/>
                  <dgm:constr type="h" for="ch" forName="medCircle2" refType="h"/>
                  <dgm:constr type="l" for="ch" forName="txLvlOnly1" refType="ctrX" refFor="ch" refForName="medCircle2"/>
                  <dgm:constr type="r" for="ch" forName="txLvlOnly1" refType="w"/>
                  <dgm:constr type="h" for="ch" forName="txLvlOnly1" refType="h"/>
                  <dgm:constr type="t" for="ch" forName="txLvlOnly1"/>
                </dgm:constrLst>
              </dgm:if>
              <dgm:else name="Name46">
                <dgm:constrLst>
                  <dgm:constr type="r" for="ch" forName="gap" refType="w"/>
                  <dgm:constr type="w" for="ch" forName="gap" refType="w" fact="0.043"/>
                  <dgm:constr type="h" for="ch" forName="gap" refType="h"/>
                  <dgm:constr type="t" for="ch" forName="gap"/>
                  <dgm:constr type="r" for="ch" forName="medCircle2" refType="l" refFor="ch" refForName="gap"/>
                  <dgm:constr type="w" for="ch" forName="medCircle2" refType="h" refFor="ch" refForName="medCircle2"/>
                  <dgm:constr type="t" for="ch" forName="medCircle2"/>
                  <dgm:constr type="h" for="ch" forName="medCircle2" refType="h"/>
                  <dgm:constr type="l" for="ch" forName="txLvlOnly1"/>
                  <dgm:constr type="r" for="ch" forName="txLvlOnly1" refType="ctrX" refFor="ch" refForName="medCircle2"/>
                  <dgm:constr type="h" for="ch" forName="txLvlOnly1" refType="h"/>
                  <dgm:constr type="t" for="ch" forName="txLvlOnly1"/>
                </dgm:constrLst>
              </dgm:else>
            </dgm:choose>
            <dgm:layoutNode name="gap">
              <dgm:alg type="sp"/>
              <dgm:shape xmlns:r="http://schemas.openxmlformats.org/officeDocument/2006/relationships" r:blip="">
                <dgm:adjLst/>
              </dgm:shape>
              <dgm:presOf/>
            </dgm:layoutNode>
            <dgm:layoutNode name="medCircle2" styleLbl="vennNode1">
              <dgm:alg type="sp"/>
              <dgm:shape xmlns:r="http://schemas.openxmlformats.org/officeDocument/2006/relationships" type="ellipse" r:blip="">
                <dgm:adjLst/>
              </dgm:shape>
              <dgm:presOf/>
              <dgm:constrLst>
                <dgm:constr type="w" refType="h"/>
              </dgm:constrLst>
            </dgm:layoutNode>
            <dgm:layoutNode name="txLvlOnly1" styleLbl="revTx">
              <dgm:choose name="Name47">
                <dgm:if name="Name48" func="var" arg="dir" op="equ" val="norm">
                  <dgm:alg type="tx">
                    <dgm:param type="parTxLTRAlign" val="l"/>
                    <dgm:param type="parTxRTLAlign" val="l"/>
                  </dgm:alg>
                </dgm:if>
                <dgm:else name="Name49">
                  <dgm:alg type="tx">
                    <dgm:param type="parTxLTRAlign" val="r"/>
                    <dgm:param type="parTxRTLAlign" val="r"/>
                  </dgm:alg>
                </dgm:else>
              </dgm:choose>
              <dgm:shape xmlns:r="http://schemas.openxmlformats.org/officeDocument/2006/relationships" type="rect" r:blip="">
                <dgm:adjLst/>
              </dgm:shape>
              <dgm:presOf axis="self" ptType="node"/>
              <dgm:constrLst>
                <dgm:constr type="lMarg"/>
                <dgm:constr type="rMarg"/>
                <dgm:constr type="tMarg" refType="primFontSz" fact="0.1"/>
                <dgm:constr type="bMarg" refType="primFontSz" fact="0.1"/>
              </dgm:constrLst>
              <dgm:ruleLst>
                <dgm:rule type="primFontSz" val="5" fact="NaN" max="NaN"/>
              </dgm:ruleLst>
            </dgm:layoutNode>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198972-73C8-9327-0850-18A64251345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2955A2EB-01C3-20E0-FF45-07CCC86724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5D1EC30-5B0B-48D0-A1A8-66A96720DF24}" type="datetimeFigureOut">
              <a:rPr lang="en-US" smtClean="0"/>
              <a:t>8/11/2026</a:t>
            </a:fld>
            <a:endParaRPr lang="en-US"/>
          </a:p>
        </p:txBody>
      </p:sp>
      <p:sp>
        <p:nvSpPr>
          <p:cNvPr id="4" name="Footer Placeholder 3">
            <a:extLst>
              <a:ext uri="{FF2B5EF4-FFF2-40B4-BE49-F238E27FC236}">
                <a16:creationId xmlns:a16="http://schemas.microsoft.com/office/drawing/2014/main" id="{91C50A84-CDF8-9D1C-7599-D1B543581C0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BAAFBD2-1F7B-DB18-5994-6D22C6743F9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B8FBFCE-2205-4B9C-81E5-532E0690D8C1}" type="slidenum">
              <a:rPr lang="en-US" smtClean="0"/>
              <a:t>‹#›</a:t>
            </a:fld>
            <a:endParaRPr lang="en-US"/>
          </a:p>
        </p:txBody>
      </p:sp>
    </p:spTree>
    <p:extLst>
      <p:ext uri="{BB962C8B-B14F-4D97-AF65-F5344CB8AC3E}">
        <p14:creationId xmlns:p14="http://schemas.microsoft.com/office/powerpoint/2010/main" val="11787311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F68A4D-42A7-45F7-9930-00E8DCB48D7E}" type="datetimeFigureOut">
              <a:rPr lang="en-US" smtClean="0"/>
              <a:t>8/11/2026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DD6F49-EBB7-4CCF-97A8-E526BB28BB69}" type="slidenum">
              <a:rPr lang="en-US" smtClean="0"/>
              <a:t>‹#›</a:t>
            </a:fld>
            <a:endParaRPr lang="en-US"/>
          </a:p>
        </p:txBody>
      </p:sp>
    </p:spTree>
    <p:extLst>
      <p:ext uri="{BB962C8B-B14F-4D97-AF65-F5344CB8AC3E}">
        <p14:creationId xmlns:p14="http://schemas.microsoft.com/office/powerpoint/2010/main" val="278719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2</a:t>
            </a:fld>
            <a:endParaRPr lang="en-US"/>
          </a:p>
        </p:txBody>
      </p:sp>
    </p:spTree>
    <p:extLst>
      <p:ext uri="{BB962C8B-B14F-4D97-AF65-F5344CB8AC3E}">
        <p14:creationId xmlns:p14="http://schemas.microsoft.com/office/powerpoint/2010/main" val="2449929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3</a:t>
            </a:fld>
            <a:endParaRPr lang="en-US"/>
          </a:p>
        </p:txBody>
      </p:sp>
    </p:spTree>
    <p:extLst>
      <p:ext uri="{BB962C8B-B14F-4D97-AF65-F5344CB8AC3E}">
        <p14:creationId xmlns:p14="http://schemas.microsoft.com/office/powerpoint/2010/main" val="18274789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5</a:t>
            </a:fld>
            <a:endParaRPr lang="en-US"/>
          </a:p>
        </p:txBody>
      </p:sp>
    </p:spTree>
    <p:extLst>
      <p:ext uri="{BB962C8B-B14F-4D97-AF65-F5344CB8AC3E}">
        <p14:creationId xmlns:p14="http://schemas.microsoft.com/office/powerpoint/2010/main" val="36393626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FDD6F49-EBB7-4CCF-97A8-E526BB28BB69}" type="slidenum">
              <a:rPr lang="en-US" smtClean="0"/>
              <a:t>6</a:t>
            </a:fld>
            <a:endParaRPr lang="en-US"/>
          </a:p>
        </p:txBody>
      </p:sp>
    </p:spTree>
    <p:extLst>
      <p:ext uri="{BB962C8B-B14F-4D97-AF65-F5344CB8AC3E}">
        <p14:creationId xmlns:p14="http://schemas.microsoft.com/office/powerpoint/2010/main" val="39755619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36</a:t>
            </a:fld>
            <a:endParaRPr lang="en-US"/>
          </a:p>
        </p:txBody>
      </p:sp>
    </p:spTree>
    <p:extLst>
      <p:ext uri="{BB962C8B-B14F-4D97-AF65-F5344CB8AC3E}">
        <p14:creationId xmlns:p14="http://schemas.microsoft.com/office/powerpoint/2010/main" val="21026001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09728" y="6053823"/>
            <a:ext cx="11460480" cy="786384"/>
          </a:xfrm>
        </p:spPr>
        <p:txBody>
          <a:bodyPr anchor="b">
            <a:noAutofit/>
          </a:bodyPr>
          <a:lstStyle>
            <a:lvl1pPr algn="l">
              <a:defRPr sz="56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37160" y="5196840"/>
            <a:ext cx="11460480" cy="480373"/>
          </a:xfrm>
        </p:spPr>
        <p:txBody>
          <a:bodyPr anchor="t" anchorCtr="0">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12191999" cy="4986425"/>
          </a:xfrm>
          <a:blipFill dpi="0" rotWithShape="1">
            <a:blip r:embed="rId2">
              <a:alphaModFix amt="60000"/>
            </a:blip>
            <a:srcRect/>
            <a:stretch>
              <a:fillRect/>
            </a:stretch>
          </a:blipFill>
        </p:spPr>
        <p:txBody>
          <a:bodyPr/>
          <a:lstStyle/>
          <a:p>
            <a:r>
              <a:rPr lang="en-US"/>
              <a:t>Click icon to add picture</a:t>
            </a:r>
          </a:p>
        </p:txBody>
      </p:sp>
    </p:spTree>
    <p:extLst>
      <p:ext uri="{BB962C8B-B14F-4D97-AF65-F5344CB8AC3E}">
        <p14:creationId xmlns:p14="http://schemas.microsoft.com/office/powerpoint/2010/main" val="291455540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9728" y="548640"/>
            <a:ext cx="10653578" cy="1132258"/>
          </a:xfrm>
        </p:spPr>
        <p:txBody>
          <a:bodyPr/>
          <a:lstStyle/>
          <a:p>
            <a:r>
              <a:rPr lang="en-US"/>
              <a:t>Click to edit Master title style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B1718F38-94AC-4B28-B69B-662CDAB3677F}" type="datetime1">
              <a:rPr lang="en-US" smtClean="0"/>
              <a:t>8/11/2026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137160" y="1715532"/>
            <a:ext cx="10653579" cy="45938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55298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686977" y="1129554"/>
            <a:ext cx="4361688" cy="3475236"/>
          </a:xfrm>
        </p:spPr>
        <p:txBody>
          <a:bodyPr anchor="b">
            <a:normAutofit/>
          </a:bodyPr>
          <a:lstStyle>
            <a:lvl1pPr algn="l">
              <a:defRPr sz="56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686978" y="4731335"/>
            <a:ext cx="4206240" cy="1184585"/>
          </a:xfrm>
        </p:spPr>
        <p:txBody>
          <a:bodyPr anchor="t">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6584950" cy="6858000"/>
          </a:xfrm>
          <a:blipFill dpi="0" rotWithShape="1">
            <a:blip r:embed="rId2">
              <a:alphaModFix amt="60000"/>
            </a:blip>
            <a:srcRect/>
            <a:stretch>
              <a:fillRect/>
            </a:stretch>
          </a:blipFill>
        </p:spPr>
        <p:txBody>
          <a:bodyPr/>
          <a:lstStyle/>
          <a:p>
            <a:r>
              <a:rPr lang="en-US"/>
              <a:t>Click icon to add picture</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6686976" y="109728"/>
            <a:ext cx="4846320" cy="365125"/>
          </a:xfrm>
        </p:spPr>
        <p:txBody>
          <a:bodyPr/>
          <a:lstStyle/>
          <a:p>
            <a:r>
              <a:rPr lang="en-US"/>
              <a:t>Shaping the future of our industry</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6686976" y="6413862"/>
            <a:ext cx="1707625" cy="365125"/>
          </a:xfrm>
        </p:spPr>
        <p:txBody>
          <a:bodyPr/>
          <a:lstStyle>
            <a:lvl1pPr>
              <a:defRPr>
                <a:solidFill>
                  <a:schemeClr val="tx1"/>
                </a:solidFill>
                <a:effectLst/>
              </a:defRPr>
            </a:lvl1pPr>
          </a:lstStyle>
          <a:p>
            <a:fld id="{1933312F-AC95-D44A-86BE-9B23199F2210}" type="datetime1">
              <a:rPr lang="en-US" smtClean="0"/>
              <a:t>8/11/2026</a:t>
            </a:fld>
            <a:endParaRPr lang="en-US"/>
          </a:p>
        </p:txBody>
      </p:sp>
    </p:spTree>
    <p:extLst>
      <p:ext uri="{BB962C8B-B14F-4D97-AF65-F5344CB8AC3E}">
        <p14:creationId xmlns:p14="http://schemas.microsoft.com/office/powerpoint/2010/main" val="339602803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09728" y="188460"/>
            <a:ext cx="4654296" cy="3739896"/>
          </a:xfrm>
        </p:spPr>
        <p:txBody>
          <a:bodyPr anchor="t">
            <a:normAutofit/>
          </a:bodyPr>
          <a:lstStyle>
            <a:lvl1pPr algn="l">
              <a:defRPr sz="56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37160" y="4873752"/>
            <a:ext cx="4206240" cy="1380744"/>
          </a:xfrm>
        </p:spPr>
        <p:txBody>
          <a:bodyPr anchor="b">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Date Placeholder 6">
            <a:extLst>
              <a:ext uri="{FF2B5EF4-FFF2-40B4-BE49-F238E27FC236}">
                <a16:creationId xmlns:a16="http://schemas.microsoft.com/office/drawing/2014/main" id="{F991F941-2D53-CC10-7947-62237A245FE0}"/>
              </a:ext>
            </a:extLst>
          </p:cNvPr>
          <p:cNvSpPr>
            <a:spLocks noGrp="1"/>
          </p:cNvSpPr>
          <p:nvPr>
            <p:ph type="dt" sz="half" idx="14"/>
          </p:nvPr>
        </p:nvSpPr>
        <p:spPr>
          <a:xfrm>
            <a:off x="138467" y="6400800"/>
            <a:ext cx="1645920" cy="365125"/>
          </a:xfrm>
        </p:spPr>
        <p:txBody>
          <a:bodyPr/>
          <a:lstStyle/>
          <a:p>
            <a:fld id="{9E7AF92B-C70E-0A4E-9DBE-C675E0E5CFF8}" type="datetime1">
              <a:rPr lang="en-US" smtClean="0"/>
              <a:t>8/11/2026</a:t>
            </a:fld>
            <a:endParaRPr lang="en-US"/>
          </a:p>
        </p:txBody>
      </p:sp>
      <p:sp>
        <p:nvSpPr>
          <p:cNvPr id="8" name="Footer Placeholder 7">
            <a:extLst>
              <a:ext uri="{FF2B5EF4-FFF2-40B4-BE49-F238E27FC236}">
                <a16:creationId xmlns:a16="http://schemas.microsoft.com/office/drawing/2014/main" id="{9A6E6A4C-6C55-068A-43AA-78DB4D1D643B}"/>
              </a:ext>
            </a:extLst>
          </p:cNvPr>
          <p:cNvSpPr>
            <a:spLocks noGrp="1"/>
          </p:cNvSpPr>
          <p:nvPr>
            <p:ph type="ftr" sz="quarter" idx="15"/>
          </p:nvPr>
        </p:nvSpPr>
        <p:spPr>
          <a:xfrm>
            <a:off x="2088937" y="6400800"/>
            <a:ext cx="2651760" cy="365125"/>
          </a:xfrm>
        </p:spPr>
        <p:txBody>
          <a:bodyPr/>
          <a:lstStyle/>
          <a:p>
            <a:r>
              <a:rPr lang="en-US"/>
              <a:t>Shaping the future of our industry</a:t>
            </a:r>
          </a:p>
        </p:txBody>
      </p:sp>
      <p:sp>
        <p:nvSpPr>
          <p:cNvPr id="9" name="Slide Number Placeholder 8">
            <a:extLst>
              <a:ext uri="{FF2B5EF4-FFF2-40B4-BE49-F238E27FC236}">
                <a16:creationId xmlns:a16="http://schemas.microsoft.com/office/drawing/2014/main" id="{C1A2CCFF-14A7-08A8-4465-732CD8928728}"/>
              </a:ext>
            </a:extLst>
          </p:cNvPr>
          <p:cNvSpPr>
            <a:spLocks noGrp="1"/>
          </p:cNvSpPr>
          <p:nvPr>
            <p:ph type="sldNum" sz="quarter" idx="16"/>
          </p:nvPr>
        </p:nvSpPr>
        <p:spPr>
          <a:xfrm>
            <a:off x="5017575" y="6400800"/>
            <a:ext cx="429207" cy="365125"/>
          </a:xfrm>
        </p:spPr>
        <p:txBody>
          <a:bodyPr/>
          <a:lstStyle/>
          <a:p>
            <a:fld id="{CC057153-B650-4DEB-B370-79DDCFDCE934}" type="slidenum">
              <a:rPr lang="en-US" smtClean="0"/>
              <a:t>‹#›</a:t>
            </a:fld>
            <a:endParaRPr lang="en-US"/>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5596128" y="0"/>
            <a:ext cx="6595872" cy="6858000"/>
          </a:xfrm>
          <a:blipFill dpi="0" rotWithShape="1">
            <a:blip r:embed="rId2">
              <a:alphaModFix amt="60000"/>
            </a:blip>
            <a:srcRect/>
            <a:stretch>
              <a:fillRect/>
            </a:stretch>
          </a:blipFill>
        </p:spPr>
        <p:txBody>
          <a:bodyPr/>
          <a:lstStyle/>
          <a:p>
            <a:r>
              <a:rPr lang="en-US"/>
              <a:t>Click icon to add picture</a:t>
            </a:r>
          </a:p>
        </p:txBody>
      </p:sp>
    </p:spTree>
    <p:extLst>
      <p:ext uri="{BB962C8B-B14F-4D97-AF65-F5344CB8AC3E}">
        <p14:creationId xmlns:p14="http://schemas.microsoft.com/office/powerpoint/2010/main" val="382894371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09728" y="5032197"/>
            <a:ext cx="10683240" cy="1814597"/>
          </a:xfrm>
        </p:spPr>
        <p:txBody>
          <a:bodyPr anchor="b">
            <a:normAutofit/>
          </a:bodyPr>
          <a:lstStyle>
            <a:lvl1pPr algn="l">
              <a:defRPr sz="56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33582" y="4184423"/>
            <a:ext cx="5086118" cy="480373"/>
          </a:xfrm>
        </p:spPr>
        <p:txBody>
          <a:bodyPr anchor="t" anchorCtr="0">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6" name="Picture Placeholder 10">
            <a:extLst>
              <a:ext uri="{FF2B5EF4-FFF2-40B4-BE49-F238E27FC236}">
                <a16:creationId xmlns:a16="http://schemas.microsoft.com/office/drawing/2014/main" id="{C58F7861-05FC-CC70-0C94-F3BAE39E54EB}"/>
              </a:ext>
            </a:extLst>
          </p:cNvPr>
          <p:cNvSpPr>
            <a:spLocks noGrp="1"/>
          </p:cNvSpPr>
          <p:nvPr>
            <p:ph type="pic" sz="quarter" idx="13"/>
          </p:nvPr>
        </p:nvSpPr>
        <p:spPr>
          <a:xfrm>
            <a:off x="-1" y="0"/>
            <a:ext cx="12192000" cy="4000500"/>
          </a:xfrm>
          <a:blipFill dpi="0" rotWithShape="1">
            <a:blip r:embed="rId2">
              <a:alphaModFix amt="60000"/>
            </a:blip>
            <a:srcRect/>
            <a:stretch>
              <a:fillRect t="-218" b="218"/>
            </a:stretch>
          </a:blipFill>
        </p:spPr>
        <p:txBody>
          <a:bodyPr/>
          <a:lstStyle/>
          <a:p>
            <a:r>
              <a:rPr lang="en-US"/>
              <a:t>Click icon to add picture</a:t>
            </a:r>
          </a:p>
        </p:txBody>
      </p:sp>
      <p:pic>
        <p:nvPicPr>
          <p:cNvPr id="4" name="Graphic 3">
            <a:extLst>
              <a:ext uri="{FF2B5EF4-FFF2-40B4-BE49-F238E27FC236}">
                <a16:creationId xmlns:a16="http://schemas.microsoft.com/office/drawing/2014/main" id="{94CFF3B0-895D-60C4-CB96-5BF3CBA34563}"/>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0956289" y="5753627"/>
            <a:ext cx="1005840" cy="1005840"/>
          </a:xfrm>
          <a:prstGeom prst="rect">
            <a:avLst/>
          </a:prstGeom>
        </p:spPr>
      </p:pic>
      <p:sp>
        <p:nvSpPr>
          <p:cNvPr id="7" name="Date Placeholder 6">
            <a:extLst>
              <a:ext uri="{FF2B5EF4-FFF2-40B4-BE49-F238E27FC236}">
                <a16:creationId xmlns:a16="http://schemas.microsoft.com/office/drawing/2014/main" id="{1AA6C9C7-A264-237A-7F3C-46E6A7A9646D}"/>
              </a:ext>
            </a:extLst>
          </p:cNvPr>
          <p:cNvSpPr>
            <a:spLocks noGrp="1"/>
          </p:cNvSpPr>
          <p:nvPr>
            <p:ph type="dt" sz="half" idx="14"/>
          </p:nvPr>
        </p:nvSpPr>
        <p:spPr>
          <a:xfrm>
            <a:off x="5382207" y="4184423"/>
            <a:ext cx="3494314" cy="480373"/>
          </a:xfrm>
        </p:spPr>
        <p:txBody>
          <a:bodyPr anchor="t" anchorCtr="0"/>
          <a:lstStyle>
            <a:lvl1pPr>
              <a:lnSpc>
                <a:spcPct val="80000"/>
              </a:lnSpc>
              <a:spcBef>
                <a:spcPts val="0"/>
              </a:spcBef>
              <a:defRPr sz="1400"/>
            </a:lvl1pPr>
          </a:lstStyle>
          <a:p>
            <a:fld id="{423BBD13-E5F0-B14F-99A7-57ED6A0268A1}" type="datetime1">
              <a:rPr lang="en-US" smtClean="0"/>
              <a:t>8/11/2026</a:t>
            </a:fld>
            <a:endParaRPr lang="en-US"/>
          </a:p>
        </p:txBody>
      </p:sp>
    </p:spTree>
    <p:extLst>
      <p:ext uri="{BB962C8B-B14F-4D97-AF65-F5344CB8AC3E}">
        <p14:creationId xmlns:p14="http://schemas.microsoft.com/office/powerpoint/2010/main" val="48224443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with Picture 5">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09727" y="5660571"/>
            <a:ext cx="9144000" cy="1196890"/>
          </a:xfrm>
        </p:spPr>
        <p:txBody>
          <a:bodyPr anchor="b">
            <a:normAutofit/>
          </a:bodyPr>
          <a:lstStyle>
            <a:lvl1pPr algn="l">
              <a:defRPr sz="5600"/>
            </a:lvl1pPr>
          </a:lstStyle>
          <a:p>
            <a:r>
              <a:rPr lang="en-US"/>
              <a:t>Click to edit Master title style</a:t>
            </a:r>
          </a:p>
        </p:txBody>
      </p:sp>
      <p:sp>
        <p:nvSpPr>
          <p:cNvPr id="5" name="Subtitle 2">
            <a:extLst>
              <a:ext uri="{FF2B5EF4-FFF2-40B4-BE49-F238E27FC236}">
                <a16:creationId xmlns:a16="http://schemas.microsoft.com/office/drawing/2014/main" id="{28217C9D-487D-9CA3-0848-36BD988611BC}"/>
              </a:ext>
            </a:extLst>
          </p:cNvPr>
          <p:cNvSpPr>
            <a:spLocks noGrp="1"/>
          </p:cNvSpPr>
          <p:nvPr>
            <p:ph type="subTitle" idx="1"/>
          </p:nvPr>
        </p:nvSpPr>
        <p:spPr>
          <a:xfrm>
            <a:off x="9601200" y="5942862"/>
            <a:ext cx="2471058" cy="773624"/>
          </a:xfrm>
        </p:spPr>
        <p:txBody>
          <a:bodyPr anchor="b" anchorCtr="0">
            <a:normAutofit/>
          </a:bodyPr>
          <a:lstStyle>
            <a:lvl1pPr marL="0" indent="0" algn="r">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6" name="Picture Placeholder 10">
            <a:extLst>
              <a:ext uri="{FF2B5EF4-FFF2-40B4-BE49-F238E27FC236}">
                <a16:creationId xmlns:a16="http://schemas.microsoft.com/office/drawing/2014/main" id="{9BEE065B-EAB0-79D1-48A3-D7807B360D31}"/>
              </a:ext>
            </a:extLst>
          </p:cNvPr>
          <p:cNvSpPr>
            <a:spLocks noGrp="1"/>
          </p:cNvSpPr>
          <p:nvPr>
            <p:ph type="pic" sz="quarter" idx="14"/>
          </p:nvPr>
        </p:nvSpPr>
        <p:spPr>
          <a:xfrm>
            <a:off x="0" y="0"/>
            <a:ext cx="12191999" cy="5425440"/>
          </a:xfrm>
          <a:blipFill dpi="0" rotWithShape="1">
            <a:blip r:embed="rId2">
              <a:alphaModFix amt="60000"/>
            </a:blip>
            <a:srcRect/>
            <a:stretch>
              <a:fillRect/>
            </a:stretch>
          </a:blipFill>
        </p:spPr>
        <p:txBody>
          <a:bodyPr/>
          <a:lstStyle/>
          <a:p>
            <a:r>
              <a:rPr lang="en-US"/>
              <a:t>Click icon to add picture</a:t>
            </a:r>
          </a:p>
        </p:txBody>
      </p:sp>
    </p:spTree>
    <p:extLst>
      <p:ext uri="{BB962C8B-B14F-4D97-AF65-F5344CB8AC3E}">
        <p14:creationId xmlns:p14="http://schemas.microsoft.com/office/powerpoint/2010/main" val="3590089743"/>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with Picture and Da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09728" y="5032197"/>
            <a:ext cx="10683240" cy="1814597"/>
          </a:xfrm>
        </p:spPr>
        <p:txBody>
          <a:bodyPr anchor="b">
            <a:normAutofit/>
          </a:bodyPr>
          <a:lstStyle>
            <a:lvl1pPr algn="l">
              <a:defRPr sz="56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33582" y="4184423"/>
            <a:ext cx="5086118" cy="480373"/>
          </a:xfrm>
        </p:spPr>
        <p:txBody>
          <a:bodyPr anchor="t" anchorCtr="0">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6" name="Picture Placeholder 10">
            <a:extLst>
              <a:ext uri="{FF2B5EF4-FFF2-40B4-BE49-F238E27FC236}">
                <a16:creationId xmlns:a16="http://schemas.microsoft.com/office/drawing/2014/main" id="{C58F7861-05FC-CC70-0C94-F3BAE39E54EB}"/>
              </a:ext>
            </a:extLst>
          </p:cNvPr>
          <p:cNvSpPr>
            <a:spLocks noGrp="1"/>
          </p:cNvSpPr>
          <p:nvPr>
            <p:ph type="pic" sz="quarter" idx="13"/>
          </p:nvPr>
        </p:nvSpPr>
        <p:spPr>
          <a:xfrm>
            <a:off x="-1" y="0"/>
            <a:ext cx="12192000" cy="4000500"/>
          </a:xfrm>
          <a:blipFill dpi="0" rotWithShape="1">
            <a:blip r:embed="rId2">
              <a:alphaModFix amt="60000"/>
            </a:blip>
            <a:srcRect/>
            <a:stretch>
              <a:fillRect t="-218" b="218"/>
            </a:stretch>
          </a:blipFill>
        </p:spPr>
        <p:txBody>
          <a:bodyPr/>
          <a:lstStyle/>
          <a:p>
            <a:r>
              <a:rPr lang="en-US"/>
              <a:t>Click icon to add picture</a:t>
            </a:r>
          </a:p>
        </p:txBody>
      </p:sp>
      <p:pic>
        <p:nvPicPr>
          <p:cNvPr id="4" name="Graphic 3">
            <a:extLst>
              <a:ext uri="{FF2B5EF4-FFF2-40B4-BE49-F238E27FC236}">
                <a16:creationId xmlns:a16="http://schemas.microsoft.com/office/drawing/2014/main" id="{94CFF3B0-895D-60C4-CB96-5BF3CBA34563}"/>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0956289" y="5753627"/>
            <a:ext cx="1005840" cy="1005840"/>
          </a:xfrm>
          <a:prstGeom prst="rect">
            <a:avLst/>
          </a:prstGeom>
        </p:spPr>
      </p:pic>
      <p:sp>
        <p:nvSpPr>
          <p:cNvPr id="8" name="Text Placeholder 7">
            <a:extLst>
              <a:ext uri="{FF2B5EF4-FFF2-40B4-BE49-F238E27FC236}">
                <a16:creationId xmlns:a16="http://schemas.microsoft.com/office/drawing/2014/main" id="{11837CCC-4341-C0BA-0887-EAECDEF9BF39}"/>
              </a:ext>
            </a:extLst>
          </p:cNvPr>
          <p:cNvSpPr>
            <a:spLocks noGrp="1"/>
          </p:cNvSpPr>
          <p:nvPr>
            <p:ph type="body" sz="quarter" idx="15"/>
          </p:nvPr>
        </p:nvSpPr>
        <p:spPr>
          <a:xfrm>
            <a:off x="5381981" y="4184423"/>
            <a:ext cx="3494314" cy="480373"/>
          </a:xfrm>
        </p:spPr>
        <p:txBody>
          <a:bodyPr/>
          <a:lstStyle/>
          <a:p>
            <a:pPr lvl="0"/>
            <a:r>
              <a:rPr lang="en-US"/>
              <a:t>Click to edit Master text styles</a:t>
            </a:r>
          </a:p>
        </p:txBody>
      </p:sp>
    </p:spTree>
    <p:extLst>
      <p:ext uri="{BB962C8B-B14F-4D97-AF65-F5344CB8AC3E}">
        <p14:creationId xmlns:p14="http://schemas.microsoft.com/office/powerpoint/2010/main" val="202887643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09728" y="1098361"/>
            <a:ext cx="7478991" cy="3635797"/>
          </a:xfrm>
        </p:spPr>
        <p:txBody>
          <a:bodyPr anchor="t">
            <a:normAutofit/>
          </a:bodyPr>
          <a:lstStyle>
            <a:lvl1pPr algn="l">
              <a:defRPr sz="56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37160" y="5173140"/>
            <a:ext cx="6655522" cy="1545336"/>
          </a:xfrm>
        </p:spPr>
        <p:txBody>
          <a:bodyPr anchor="b">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AA151B69-C3BF-944C-A529-BF23B9B0354A}" type="datetime1">
              <a:rPr lang="en-US" smtClean="0"/>
              <a:t>8/11/2026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Shaping the future of our industry</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03670895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91440" y="1091983"/>
            <a:ext cx="7876287" cy="3592629"/>
          </a:xfrm>
        </p:spPr>
        <p:txBody>
          <a:bodyPr anchor="b">
            <a:normAutofit/>
          </a:bodyPr>
          <a:lstStyle>
            <a:lvl1pPr algn="l">
              <a:defRPr sz="56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35854" y="4854882"/>
            <a:ext cx="7375466" cy="1014984"/>
          </a:xfrm>
        </p:spPr>
        <p:txBody>
          <a:bodyPr anchor="t">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4F620807-064A-8E4B-A41C-02C9BA5FCC44}" type="datetime1">
              <a:rPr lang="en-US" smtClean="0"/>
              <a:t>8/11/2026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Shaping the future of our industry</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79097956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981200" y="1318302"/>
            <a:ext cx="8229600" cy="2621154"/>
          </a:xfrm>
        </p:spPr>
        <p:txBody>
          <a:bodyPr anchor="b">
            <a:normAutofit/>
          </a:bodyPr>
          <a:lstStyle>
            <a:lvl1pPr algn="ctr">
              <a:defRPr sz="56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4039647"/>
            <a:ext cx="7588155" cy="1414091"/>
          </a:xfrm>
        </p:spPr>
        <p:txBody>
          <a:bodyPr>
            <a:normAutofit/>
          </a:bodyPr>
          <a:lstStyle>
            <a:lvl1pPr marL="0" indent="0" algn="ctr">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E67DB571-2B24-BA4A-9049-EA4215FD67DE}" type="datetime1">
              <a:rPr lang="en-US" smtClean="0"/>
              <a:t>8/11/2026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Shaping the future of our industry</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64262228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Header">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09728" y="2269717"/>
            <a:ext cx="7772400" cy="4572000"/>
          </a:xfrm>
        </p:spPr>
        <p:txBody>
          <a:bodyPr anchor="b">
            <a:normAutofit/>
          </a:bodyPr>
          <a:lstStyle>
            <a:lvl1pPr algn="l">
              <a:defRPr sz="5600"/>
            </a:lvl1pPr>
          </a:lstStyle>
          <a:p>
            <a:r>
              <a:rPr lang="en-US"/>
              <a:t>Click to edit Master title style</a:t>
            </a:r>
          </a:p>
        </p:txBody>
      </p:sp>
      <p:sp>
        <p:nvSpPr>
          <p:cNvPr id="3" name="Subtitle 2">
            <a:extLst>
              <a:ext uri="{FF2B5EF4-FFF2-40B4-BE49-F238E27FC236}">
                <a16:creationId xmlns:a16="http://schemas.microsoft.com/office/drawing/2014/main" id="{F65490DB-50BD-D824-9EFB-809216160670}"/>
              </a:ext>
            </a:extLst>
          </p:cNvPr>
          <p:cNvSpPr>
            <a:spLocks noGrp="1"/>
          </p:cNvSpPr>
          <p:nvPr>
            <p:ph type="subTitle" idx="1"/>
          </p:nvPr>
        </p:nvSpPr>
        <p:spPr>
          <a:xfrm>
            <a:off x="137160" y="548640"/>
            <a:ext cx="7772400" cy="594360"/>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9671780-7FBB-3748-B88F-20A74E2E1CB6}" type="datetime1">
              <a:rPr lang="en-US" smtClean="0"/>
              <a:t>8/11/2026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Shaping the future of our industry</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6123156"/>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ection Header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09728" y="114301"/>
            <a:ext cx="7315200" cy="2671562"/>
          </a:xfrm>
        </p:spPr>
        <p:txBody>
          <a:bodyPr anchor="b">
            <a:normAutofit/>
          </a:bodyPr>
          <a:lstStyle>
            <a:lvl1pPr algn="l">
              <a:defRPr sz="5600"/>
            </a:lvl1pPr>
          </a:lstStyle>
          <a:p>
            <a:r>
              <a:rPr lang="en-US"/>
              <a:t>Click to edit Master title style</a:t>
            </a:r>
          </a:p>
        </p:txBody>
      </p:sp>
      <p:sp>
        <p:nvSpPr>
          <p:cNvPr id="6" name="Picture Placeholder 10">
            <a:extLst>
              <a:ext uri="{FF2B5EF4-FFF2-40B4-BE49-F238E27FC236}">
                <a16:creationId xmlns:a16="http://schemas.microsoft.com/office/drawing/2014/main" id="{C58F7861-05FC-CC70-0C94-F3BAE39E54EB}"/>
              </a:ext>
            </a:extLst>
          </p:cNvPr>
          <p:cNvSpPr>
            <a:spLocks noGrp="1"/>
          </p:cNvSpPr>
          <p:nvPr>
            <p:ph type="pic" sz="quarter" idx="13"/>
          </p:nvPr>
        </p:nvSpPr>
        <p:spPr>
          <a:xfrm>
            <a:off x="0" y="2857500"/>
            <a:ext cx="12192000" cy="4000500"/>
          </a:xfrm>
          <a:blipFill dpi="0" rotWithShape="1">
            <a:blip r:embed="rId2">
              <a:alphaModFix amt="60000"/>
            </a:blip>
            <a:srcRect/>
            <a:stretch>
              <a:fillRect t="-218" r="-2" b="218"/>
            </a:stretch>
          </a:blipFill>
        </p:spPr>
        <p:txBody>
          <a:bodyPr/>
          <a:lstStyle/>
          <a:p>
            <a:r>
              <a:rPr lang="en-US"/>
              <a:t>Click icon to add picture</a:t>
            </a:r>
          </a:p>
        </p:txBody>
      </p:sp>
      <p:pic>
        <p:nvPicPr>
          <p:cNvPr id="3" name="Graphic 2">
            <a:extLst>
              <a:ext uri="{FF2B5EF4-FFF2-40B4-BE49-F238E27FC236}">
                <a16:creationId xmlns:a16="http://schemas.microsoft.com/office/drawing/2014/main" id="{6967DE8C-DF56-7404-15E7-77E150B1B4A4}"/>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1242466" y="224984"/>
            <a:ext cx="731520" cy="731520"/>
          </a:xfrm>
          <a:prstGeom prst="rect">
            <a:avLst/>
          </a:prstGeom>
        </p:spPr>
      </p:pic>
    </p:spTree>
    <p:extLst>
      <p:ext uri="{BB962C8B-B14F-4D97-AF65-F5344CB8AC3E}">
        <p14:creationId xmlns:p14="http://schemas.microsoft.com/office/powerpoint/2010/main" val="9983892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Header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983445" y="1212574"/>
            <a:ext cx="5895374" cy="5644887"/>
          </a:xfrm>
        </p:spPr>
        <p:txBody>
          <a:bodyPr anchor="b">
            <a:normAutofit/>
          </a:bodyPr>
          <a:lstStyle>
            <a:lvl1pPr algn="l">
              <a:defRPr sz="5600"/>
            </a:lvl1pPr>
          </a:lstStyle>
          <a:p>
            <a:r>
              <a:rPr lang="en-US"/>
              <a:t>Click to edit Master title style</a:t>
            </a:r>
          </a:p>
        </p:txBody>
      </p:sp>
      <p:sp>
        <p:nvSpPr>
          <p:cNvPr id="5" name="Picture Placeholder 10">
            <a:extLst>
              <a:ext uri="{FF2B5EF4-FFF2-40B4-BE49-F238E27FC236}">
                <a16:creationId xmlns:a16="http://schemas.microsoft.com/office/drawing/2014/main" id="{5321358E-4EAF-C9BD-ABF7-5C2164D213A1}"/>
              </a:ext>
            </a:extLst>
          </p:cNvPr>
          <p:cNvSpPr>
            <a:spLocks noGrp="1"/>
          </p:cNvSpPr>
          <p:nvPr>
            <p:ph type="pic" sz="quarter" idx="13"/>
          </p:nvPr>
        </p:nvSpPr>
        <p:spPr>
          <a:xfrm>
            <a:off x="0" y="0"/>
            <a:ext cx="5895374" cy="6858000"/>
          </a:xfrm>
          <a:blipFill dpi="0" rotWithShape="1">
            <a:blip r:embed="rId2">
              <a:alphaModFix amt="60000"/>
            </a:blip>
            <a:srcRect/>
            <a:stretch>
              <a:fillRect/>
            </a:stretch>
          </a:blipFill>
        </p:spPr>
        <p:txBody>
          <a:bodyPr/>
          <a:lstStyle/>
          <a:p>
            <a:r>
              <a:rPr lang="en-US"/>
              <a:t>Click icon to add picture</a:t>
            </a:r>
          </a:p>
        </p:txBody>
      </p:sp>
      <p:pic>
        <p:nvPicPr>
          <p:cNvPr id="3" name="Graphic 2">
            <a:extLst>
              <a:ext uri="{FF2B5EF4-FFF2-40B4-BE49-F238E27FC236}">
                <a16:creationId xmlns:a16="http://schemas.microsoft.com/office/drawing/2014/main" id="{B0168F88-6A7F-7AA8-0B4A-2A06A58A6B75}"/>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11242466" y="224984"/>
            <a:ext cx="731520" cy="731520"/>
          </a:xfrm>
          <a:prstGeom prst="rect">
            <a:avLst/>
          </a:prstGeom>
        </p:spPr>
      </p:pic>
    </p:spTree>
    <p:extLst>
      <p:ext uri="{BB962C8B-B14F-4D97-AF65-F5344CB8AC3E}">
        <p14:creationId xmlns:p14="http://schemas.microsoft.com/office/powerpoint/2010/main" val="4249596335"/>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Header 4">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09728" y="1181489"/>
            <a:ext cx="5895374" cy="5675972"/>
          </a:xfrm>
        </p:spPr>
        <p:txBody>
          <a:bodyPr anchor="b">
            <a:normAutofit/>
          </a:bodyPr>
          <a:lstStyle>
            <a:lvl1pPr algn="l">
              <a:defRPr sz="5600"/>
            </a:lvl1pPr>
          </a:lstStyle>
          <a:p>
            <a:r>
              <a:rPr lang="en-US"/>
              <a:t>Click to edit Master title style</a:t>
            </a:r>
          </a:p>
        </p:txBody>
      </p:sp>
      <p:sp>
        <p:nvSpPr>
          <p:cNvPr id="4" name="Picture Placeholder 10">
            <a:extLst>
              <a:ext uri="{FF2B5EF4-FFF2-40B4-BE49-F238E27FC236}">
                <a16:creationId xmlns:a16="http://schemas.microsoft.com/office/drawing/2014/main" id="{D7213002-AAC9-0545-0DF3-75872C41FB91}"/>
              </a:ext>
            </a:extLst>
          </p:cNvPr>
          <p:cNvSpPr>
            <a:spLocks noGrp="1"/>
          </p:cNvSpPr>
          <p:nvPr>
            <p:ph type="pic" sz="quarter" idx="13"/>
          </p:nvPr>
        </p:nvSpPr>
        <p:spPr>
          <a:xfrm>
            <a:off x="6296626" y="0"/>
            <a:ext cx="5895374" cy="6858000"/>
          </a:xfrm>
          <a:blipFill dpi="0" rotWithShape="1">
            <a:blip r:embed="rId2">
              <a:alphaModFix amt="60000"/>
            </a:blip>
            <a:srcRect/>
            <a:stretch>
              <a:fillRect/>
            </a:stretch>
          </a:blipFill>
        </p:spPr>
        <p:txBody>
          <a:bodyPr/>
          <a:lstStyle/>
          <a:p>
            <a:r>
              <a:rPr lang="en-US"/>
              <a:t>Click icon to add picture</a:t>
            </a:r>
          </a:p>
        </p:txBody>
      </p:sp>
      <p:pic>
        <p:nvPicPr>
          <p:cNvPr id="3" name="Graphic 2">
            <a:extLst>
              <a:ext uri="{FF2B5EF4-FFF2-40B4-BE49-F238E27FC236}">
                <a16:creationId xmlns:a16="http://schemas.microsoft.com/office/drawing/2014/main" id="{6E9C5FDC-0407-40A7-D7F3-BE000CB61B45}"/>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5381512" y="224984"/>
            <a:ext cx="731520" cy="731520"/>
          </a:xfrm>
          <a:prstGeom prst="rect">
            <a:avLst/>
          </a:prstGeom>
        </p:spPr>
      </p:pic>
    </p:spTree>
    <p:extLst>
      <p:ext uri="{BB962C8B-B14F-4D97-AF65-F5344CB8AC3E}">
        <p14:creationId xmlns:p14="http://schemas.microsoft.com/office/powerpoint/2010/main" val="1027455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109728" y="963908"/>
            <a:ext cx="8467558" cy="1554480"/>
          </a:xfrm>
        </p:spPr>
        <p:txBody>
          <a:bodyPr anchor="b">
            <a:normAutofit/>
          </a:bodyPr>
          <a:lstStyle>
            <a:lvl1pPr>
              <a:defRPr sz="5600"/>
            </a:lvl1pPr>
          </a:lstStyle>
          <a:p>
            <a:r>
              <a:rPr lang="en-US"/>
              <a:t>Click to edit Master title style</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08A568C9-D9B3-454D-85A6-8B9AADDA32A1}" type="datetime1">
              <a:rPr lang="en-US" smtClean="0"/>
              <a:t>8/11/2026</a:t>
            </a:fld>
            <a:endParaRPr lang="en-US"/>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a:t>Shaping the future of our industry</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135854" y="2633660"/>
            <a:ext cx="8467558" cy="3689909"/>
          </a:xfrm>
        </p:spPr>
        <p:txBody>
          <a:bodyPr>
            <a:normAutofit/>
          </a:bodyPr>
          <a:lstStyle>
            <a:lvl1pPr marL="0" indent="0">
              <a:buFont typeface="+mj-lt"/>
              <a:buNone/>
              <a:defRPr sz="1400"/>
            </a:lvl1pPr>
            <a:lvl2pPr marL="228600" indent="0">
              <a:buFont typeface="+mj-lt"/>
              <a:buNone/>
              <a:defRPr sz="1400"/>
            </a:lvl2pPr>
            <a:lvl3pPr marL="457200" indent="0">
              <a:buFont typeface="+mj-lt"/>
              <a:buNone/>
              <a:defRPr sz="1400"/>
            </a:lvl3pPr>
            <a:lvl4pPr marL="685800" indent="0">
              <a:buFont typeface="+mj-lt"/>
              <a:buNone/>
              <a:defRPr sz="1400"/>
            </a:lvl4pPr>
            <a:lvl5pPr marL="914400" indent="0">
              <a:buFont typeface="+mj-lt"/>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054361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Agenda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109728" y="113474"/>
            <a:ext cx="5986272" cy="1554480"/>
          </a:xfrm>
        </p:spPr>
        <p:txBody>
          <a:bodyPr anchor="b">
            <a:normAutofit/>
          </a:bodyPr>
          <a:lstStyle>
            <a:lvl1pPr>
              <a:defRPr sz="5600"/>
            </a:lvl1pPr>
          </a:lstStyle>
          <a:p>
            <a:r>
              <a:rPr lang="en-US"/>
              <a:t>Click to edit Master title style</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7644383" y="109728"/>
            <a:ext cx="3840480" cy="365125"/>
          </a:xfrm>
        </p:spPr>
        <p:txBody>
          <a:bodyPr/>
          <a:lstStyle/>
          <a:p>
            <a:r>
              <a:rPr lang="en-US"/>
              <a:t>Shaping the future of our industry</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644384" y="2755579"/>
            <a:ext cx="4412042" cy="4023360"/>
          </a:xfrm>
        </p:spPr>
        <p:txBody>
          <a:bodyPr>
            <a:normAutofit/>
          </a:bodyPr>
          <a:lstStyle>
            <a:lvl1pPr marL="0" indent="0">
              <a:buFont typeface="+mj-lt"/>
              <a:buNone/>
              <a:defRPr sz="1400"/>
            </a:lvl1pPr>
            <a:lvl2pPr marL="228600" indent="0">
              <a:buFont typeface="+mj-lt"/>
              <a:buNone/>
              <a:defRPr sz="1400"/>
            </a:lvl2pPr>
            <a:lvl3pPr marL="457200" indent="0">
              <a:buFont typeface="+mj-lt"/>
              <a:buNone/>
              <a:defRPr sz="1400"/>
            </a:lvl3pPr>
            <a:lvl4pPr marL="685800" indent="0">
              <a:buFont typeface="+mj-lt"/>
              <a:buNone/>
              <a:defRPr sz="1400"/>
            </a:lvl4pPr>
            <a:lvl5pPr marL="914400" indent="0">
              <a:buFont typeface="+mj-lt"/>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3" name="Graphic 2">
            <a:extLst>
              <a:ext uri="{FF2B5EF4-FFF2-40B4-BE49-F238E27FC236}">
                <a16:creationId xmlns:a16="http://schemas.microsoft.com/office/drawing/2014/main" id="{3F6704D6-1542-E251-88DF-906BEE80B51A}"/>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30461" y="5902452"/>
            <a:ext cx="731520" cy="731520"/>
          </a:xfrm>
          <a:prstGeom prst="rect">
            <a:avLst/>
          </a:prstGeom>
        </p:spPr>
      </p:pic>
    </p:spTree>
    <p:extLst>
      <p:ext uri="{BB962C8B-B14F-4D97-AF65-F5344CB8AC3E}">
        <p14:creationId xmlns:p14="http://schemas.microsoft.com/office/powerpoint/2010/main" val="17684360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234711" y="1161288"/>
            <a:ext cx="4663440" cy="1554480"/>
          </a:xfrm>
        </p:spPr>
        <p:txBody>
          <a:bodyPr anchor="b">
            <a:noAutofit/>
          </a:bodyPr>
          <a:lstStyle>
            <a:lvl1pPr>
              <a:defRPr sz="5600"/>
            </a:lvl1pPr>
          </a:lstStyle>
          <a:p>
            <a:r>
              <a:rPr lang="en-US"/>
              <a:t>Click to edit Master title style</a:t>
            </a:r>
          </a:p>
        </p:txBody>
      </p:sp>
      <p:sp>
        <p:nvSpPr>
          <p:cNvPr id="8" name="Picture Placeholder 7">
            <a:extLst>
              <a:ext uri="{FF2B5EF4-FFF2-40B4-BE49-F238E27FC236}">
                <a16:creationId xmlns:a16="http://schemas.microsoft.com/office/drawing/2014/main" id="{9AC20259-235D-F9C3-3788-C1457976F5AC}"/>
              </a:ext>
            </a:extLst>
          </p:cNvPr>
          <p:cNvSpPr>
            <a:spLocks noGrp="1"/>
          </p:cNvSpPr>
          <p:nvPr>
            <p:ph type="pic" sz="quarter" idx="14"/>
          </p:nvPr>
        </p:nvSpPr>
        <p:spPr>
          <a:xfrm>
            <a:off x="0" y="0"/>
            <a:ext cx="6099048" cy="6858000"/>
          </a:xfrm>
          <a:blipFill dpi="0" rotWithShape="1">
            <a:blip r:embed="rId2">
              <a:alphaModFix amt="60000"/>
            </a:blip>
            <a:srcRect/>
            <a:stretch>
              <a:fillRect/>
            </a:stretch>
          </a:blipFill>
        </p:spPr>
        <p:txBody>
          <a:bodyPr/>
          <a:lstStyle/>
          <a:p>
            <a:r>
              <a:rPr lang="en-US"/>
              <a:t>Click icon to add picture</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6234710" y="109728"/>
            <a:ext cx="5303520" cy="365125"/>
          </a:xfrm>
        </p:spPr>
        <p:txBody>
          <a:bodyPr/>
          <a:lstStyle/>
          <a:p>
            <a:r>
              <a:rPr lang="en-US"/>
              <a:t>Shaping the future of our industry</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234711" y="2825496"/>
            <a:ext cx="4663440" cy="3337560"/>
          </a:xfrm>
        </p:spPr>
        <p:txBody>
          <a:bodyPr>
            <a:normAutofit/>
          </a:bodyPr>
          <a:lstStyle>
            <a:lvl1pPr marL="0" indent="0">
              <a:buFont typeface="+mj-lt"/>
              <a:buNone/>
              <a:defRPr sz="1400"/>
            </a:lvl1pPr>
            <a:lvl2pPr marL="228600" indent="0">
              <a:buFont typeface="+mj-lt"/>
              <a:buNone/>
              <a:defRPr sz="1400"/>
            </a:lvl2pPr>
            <a:lvl3pPr marL="457200" indent="0">
              <a:buFont typeface="+mj-lt"/>
              <a:buNone/>
              <a:defRPr sz="1400"/>
            </a:lvl3pPr>
            <a:lvl4pPr marL="685800" indent="0">
              <a:buFont typeface="+mj-lt"/>
              <a:buNone/>
              <a:defRPr sz="1400"/>
            </a:lvl4pPr>
            <a:lvl5pPr>
              <a:buFont typeface="+mj-lt"/>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6234710" y="6400800"/>
            <a:ext cx="1996689" cy="365125"/>
          </a:xfrm>
        </p:spPr>
        <p:txBody>
          <a:bodyPr/>
          <a:lstStyle/>
          <a:p>
            <a:fld id="{186EAB84-8B9F-BB45-859A-B8723199B1EA}" type="datetime1">
              <a:rPr lang="en-US" smtClean="0"/>
              <a:t>8/11/2026</a:t>
            </a:fld>
            <a:endParaRPr lang="en-US"/>
          </a:p>
        </p:txBody>
      </p:sp>
    </p:spTree>
    <p:extLst>
      <p:ext uri="{BB962C8B-B14F-4D97-AF65-F5344CB8AC3E}">
        <p14:creationId xmlns:p14="http://schemas.microsoft.com/office/powerpoint/2010/main" val="31928821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Agenda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109727" y="182881"/>
            <a:ext cx="7430044" cy="3246120"/>
          </a:xfrm>
        </p:spPr>
        <p:txBody>
          <a:bodyPr anchor="t" anchorCtr="0">
            <a:noAutofit/>
          </a:bodyPr>
          <a:lstStyle>
            <a:lvl1pPr>
              <a:defRPr sz="5600"/>
            </a:lvl1pPr>
          </a:lstStyle>
          <a:p>
            <a:r>
              <a:rPr lang="en-US"/>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3418788" y="3611882"/>
            <a:ext cx="4120983" cy="3063237"/>
          </a:xfrm>
        </p:spPr>
        <p:txBody>
          <a:bodyPr anchor="b" anchorCtr="0">
            <a:normAutofit/>
          </a:bodyPr>
          <a:lstStyle>
            <a:lvl1pPr marL="0" indent="0" algn="r">
              <a:buFont typeface="+mj-lt"/>
              <a:buNone/>
              <a:defRPr sz="1400"/>
            </a:lvl1pPr>
            <a:lvl2pPr marL="228600" indent="0" algn="r">
              <a:buFont typeface="+mj-lt"/>
              <a:buNone/>
              <a:defRPr sz="1400"/>
            </a:lvl2pPr>
            <a:lvl3pPr marL="457200" indent="0" algn="r">
              <a:buFont typeface="+mj-lt"/>
              <a:buNone/>
              <a:defRPr sz="1400"/>
            </a:lvl3pPr>
            <a:lvl4pPr marL="685800" indent="0" algn="r">
              <a:buFont typeface="+mj-lt"/>
              <a:buNone/>
              <a:defRPr sz="1400"/>
            </a:lvl4pPr>
            <a:lvl5pPr algn="r">
              <a:buFont typeface="+mj-lt"/>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7683495" y="109728"/>
            <a:ext cx="3840480" cy="365125"/>
          </a:xfrm>
        </p:spPr>
        <p:txBody>
          <a:bodyPr/>
          <a:lstStyle/>
          <a:p>
            <a:r>
              <a:rPr lang="en-US"/>
              <a:t>Shaping the future of our industry</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11" name="Picture Placeholder 10">
            <a:extLst>
              <a:ext uri="{FF2B5EF4-FFF2-40B4-BE49-F238E27FC236}">
                <a16:creationId xmlns:a16="http://schemas.microsoft.com/office/drawing/2014/main" id="{C7452E47-6DDB-EA53-7FB9-2BA726EB77DA}"/>
              </a:ext>
            </a:extLst>
          </p:cNvPr>
          <p:cNvSpPr>
            <a:spLocks noGrp="1"/>
          </p:cNvSpPr>
          <p:nvPr>
            <p:ph type="pic" sz="quarter" idx="14"/>
          </p:nvPr>
        </p:nvSpPr>
        <p:spPr>
          <a:xfrm>
            <a:off x="7805394" y="886048"/>
            <a:ext cx="4120983" cy="5719034"/>
          </a:xfrm>
          <a:blipFill dpi="0" rotWithShape="1">
            <a:blip r:embed="rId2">
              <a:alphaModFix amt="60000"/>
            </a:blip>
            <a:srcRect/>
            <a:stretch>
              <a:fillRect t="-46"/>
            </a:stretch>
          </a:blipFill>
        </p:spPr>
        <p:txBody>
          <a:bodyPr/>
          <a:lstStyle/>
          <a:p>
            <a:r>
              <a:rPr lang="en-US"/>
              <a:t>Click icon to add picture</a:t>
            </a:r>
          </a:p>
        </p:txBody>
      </p:sp>
      <p:pic>
        <p:nvPicPr>
          <p:cNvPr id="3" name="Graphic 2">
            <a:extLst>
              <a:ext uri="{FF2B5EF4-FFF2-40B4-BE49-F238E27FC236}">
                <a16:creationId xmlns:a16="http://schemas.microsoft.com/office/drawing/2014/main" id="{ADD6C4CC-D005-CA0E-11C2-EC0EC7277C3A}"/>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230461" y="5902452"/>
            <a:ext cx="731520" cy="731520"/>
          </a:xfrm>
          <a:prstGeom prst="rect">
            <a:avLst/>
          </a:prstGeom>
        </p:spPr>
      </p:pic>
    </p:spTree>
    <p:extLst>
      <p:ext uri="{BB962C8B-B14F-4D97-AF65-F5344CB8AC3E}">
        <p14:creationId xmlns:p14="http://schemas.microsoft.com/office/powerpoint/2010/main" val="14176309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11325" y="2385975"/>
            <a:ext cx="4325112" cy="2454796"/>
          </a:xfrm>
        </p:spPr>
        <p:txBody>
          <a:bodyPr>
            <a:normAutofit/>
          </a:bodyPr>
          <a:lstStyle>
            <a:lvl1pPr>
              <a:defRPr sz="5600"/>
            </a:lvl1pPr>
          </a:lstStyle>
          <a:p>
            <a:r>
              <a:rPr lang="en-US"/>
              <a:t>Click to edit Master title style</a:t>
            </a:r>
          </a:p>
        </p:txBody>
      </p:sp>
      <p:sp>
        <p:nvSpPr>
          <p:cNvPr id="3" name="Date Placeholder 2">
            <a:extLst>
              <a:ext uri="{FF2B5EF4-FFF2-40B4-BE49-F238E27FC236}">
                <a16:creationId xmlns:a16="http://schemas.microsoft.com/office/drawing/2014/main" id="{7EB9051D-F4ED-4EE6-2F1F-2E67035938D8}"/>
              </a:ext>
            </a:extLst>
          </p:cNvPr>
          <p:cNvSpPr>
            <a:spLocks noGrp="1"/>
          </p:cNvSpPr>
          <p:nvPr>
            <p:ph type="dt" sz="half" idx="14"/>
          </p:nvPr>
        </p:nvSpPr>
        <p:spPr/>
        <p:txBody>
          <a:bodyPr/>
          <a:lstStyle/>
          <a:p>
            <a:fld id="{DB0A124A-E73E-874D-AA4C-7EC16078588E}" type="datetime1">
              <a:rPr lang="en-US" smtClean="0"/>
              <a:t>8/11/2026</a:t>
            </a:fld>
            <a:endParaRPr lang="en-US"/>
          </a:p>
        </p:txBody>
      </p:sp>
      <p:sp>
        <p:nvSpPr>
          <p:cNvPr id="7" name="Footer Placeholder 6">
            <a:extLst>
              <a:ext uri="{FF2B5EF4-FFF2-40B4-BE49-F238E27FC236}">
                <a16:creationId xmlns:a16="http://schemas.microsoft.com/office/drawing/2014/main" id="{EB560304-B220-9740-0823-17F13E1DFD7F}"/>
              </a:ext>
            </a:extLst>
          </p:cNvPr>
          <p:cNvSpPr>
            <a:spLocks noGrp="1"/>
          </p:cNvSpPr>
          <p:nvPr>
            <p:ph type="ftr" sz="quarter" idx="15"/>
          </p:nvPr>
        </p:nvSpPr>
        <p:spPr/>
        <p:txBody>
          <a:bodyPr/>
          <a:lstStyle/>
          <a:p>
            <a:r>
              <a:rPr lang="en-US"/>
              <a:t>Shaping the future of our industry</a:t>
            </a:r>
          </a:p>
        </p:txBody>
      </p:sp>
      <p:sp>
        <p:nvSpPr>
          <p:cNvPr id="9" name="Slide Number Placeholder 8">
            <a:extLst>
              <a:ext uri="{FF2B5EF4-FFF2-40B4-BE49-F238E27FC236}">
                <a16:creationId xmlns:a16="http://schemas.microsoft.com/office/drawing/2014/main" id="{A6D8939A-F7AC-2C38-E1F0-99EA290DC600}"/>
              </a:ext>
            </a:extLst>
          </p:cNvPr>
          <p:cNvSpPr>
            <a:spLocks noGrp="1"/>
          </p:cNvSpPr>
          <p:nvPr>
            <p:ph type="sldNum" sz="quarter" idx="16"/>
          </p:nvPr>
        </p:nvSpPr>
        <p:spPr/>
        <p:txBody>
          <a:body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5967195" y="2386584"/>
            <a:ext cx="4325112" cy="2459736"/>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290407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11325" y="2258568"/>
            <a:ext cx="3813048" cy="3557016"/>
          </a:xfrm>
        </p:spPr>
        <p:txBody>
          <a:bodyPr>
            <a:normAutofit/>
          </a:bodyPr>
          <a:lstStyle>
            <a:lvl1pPr>
              <a:defRPr sz="5600"/>
            </a:lvl1pPr>
          </a:lstStyle>
          <a:p>
            <a:r>
              <a:rPr lang="en-US"/>
              <a:t>Click to edit Master title style</a:t>
            </a:r>
          </a:p>
        </p:txBody>
      </p:sp>
      <p:sp>
        <p:nvSpPr>
          <p:cNvPr id="4" name="Date Placeholder 3">
            <a:extLst>
              <a:ext uri="{FF2B5EF4-FFF2-40B4-BE49-F238E27FC236}">
                <a16:creationId xmlns:a16="http://schemas.microsoft.com/office/drawing/2014/main" id="{E9A6E205-DD57-FBC4-5DED-E99550EF4165}"/>
              </a:ext>
            </a:extLst>
          </p:cNvPr>
          <p:cNvSpPr>
            <a:spLocks noGrp="1"/>
          </p:cNvSpPr>
          <p:nvPr>
            <p:ph type="dt" sz="half" idx="14"/>
          </p:nvPr>
        </p:nvSpPr>
        <p:spPr/>
        <p:txBody>
          <a:bodyPr/>
          <a:lstStyle/>
          <a:p>
            <a:fld id="{0A480AC4-DAB6-D74A-AC36-6669282A20D3}" type="datetime1">
              <a:rPr lang="en-US" smtClean="0"/>
              <a:t>8/11/2026</a:t>
            </a:fld>
            <a:endParaRPr lang="en-US"/>
          </a:p>
        </p:txBody>
      </p:sp>
      <p:sp>
        <p:nvSpPr>
          <p:cNvPr id="5" name="Footer Placeholder 4">
            <a:extLst>
              <a:ext uri="{FF2B5EF4-FFF2-40B4-BE49-F238E27FC236}">
                <a16:creationId xmlns:a16="http://schemas.microsoft.com/office/drawing/2014/main" id="{184B512B-D856-A4D7-B029-66A5D5390F56}"/>
              </a:ext>
            </a:extLst>
          </p:cNvPr>
          <p:cNvSpPr>
            <a:spLocks noGrp="1"/>
          </p:cNvSpPr>
          <p:nvPr>
            <p:ph type="ftr" sz="quarter" idx="15"/>
          </p:nvPr>
        </p:nvSpPr>
        <p:spPr>
          <a:xfrm>
            <a:off x="5519738" y="110364"/>
            <a:ext cx="5303520" cy="365125"/>
          </a:xfrm>
        </p:spPr>
        <p:txBody>
          <a:bodyPr/>
          <a:lstStyle/>
          <a:p>
            <a:r>
              <a:rPr lang="en-US"/>
              <a:t>Shaping the future of our industry</a:t>
            </a:r>
          </a:p>
        </p:txBody>
      </p:sp>
      <p:sp>
        <p:nvSpPr>
          <p:cNvPr id="6" name="Slide Number Placeholder 5">
            <a:extLst>
              <a:ext uri="{FF2B5EF4-FFF2-40B4-BE49-F238E27FC236}">
                <a16:creationId xmlns:a16="http://schemas.microsoft.com/office/drawing/2014/main" id="{E560A97A-5A12-4677-BCBD-51459685557D}"/>
              </a:ext>
            </a:extLst>
          </p:cNvPr>
          <p:cNvSpPr>
            <a:spLocks noGrp="1"/>
          </p:cNvSpPr>
          <p:nvPr>
            <p:ph type="sldNum" sz="quarter" idx="16"/>
          </p:nvPr>
        </p:nvSpPr>
        <p:spPr/>
        <p:txBody>
          <a:body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519738" y="2254250"/>
            <a:ext cx="4956175" cy="3556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495804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11325" y="1537853"/>
            <a:ext cx="4145582" cy="4638825"/>
          </a:xfrm>
        </p:spPr>
        <p:txBody>
          <a:bodyPr>
            <a:normAutofit/>
          </a:bodyPr>
          <a:lstStyle>
            <a:lvl1pPr>
              <a:defRPr sz="5600"/>
            </a:lvl1pPr>
          </a:lstStyle>
          <a:p>
            <a:r>
              <a:rPr lang="en-US"/>
              <a:t>Click to edit Master title style</a:t>
            </a:r>
          </a:p>
        </p:txBody>
      </p:sp>
      <p:sp>
        <p:nvSpPr>
          <p:cNvPr id="3" name="Date Placeholder 2">
            <a:extLst>
              <a:ext uri="{FF2B5EF4-FFF2-40B4-BE49-F238E27FC236}">
                <a16:creationId xmlns:a16="http://schemas.microsoft.com/office/drawing/2014/main" id="{1C01A47F-D821-7876-3381-2937FE3E547B}"/>
              </a:ext>
            </a:extLst>
          </p:cNvPr>
          <p:cNvSpPr>
            <a:spLocks noGrp="1"/>
          </p:cNvSpPr>
          <p:nvPr>
            <p:ph type="dt" sz="half" idx="14"/>
          </p:nvPr>
        </p:nvSpPr>
        <p:spPr/>
        <p:txBody>
          <a:bodyPr/>
          <a:lstStyle/>
          <a:p>
            <a:fld id="{FA3531C4-A97A-4D42-9B1F-1AD72B1B6772}" type="datetime1">
              <a:rPr lang="en-US" smtClean="0"/>
              <a:t>8/11/2026</a:t>
            </a:fld>
            <a:endParaRPr lang="en-US"/>
          </a:p>
        </p:txBody>
      </p:sp>
      <p:sp>
        <p:nvSpPr>
          <p:cNvPr id="7" name="Footer Placeholder 6">
            <a:extLst>
              <a:ext uri="{FF2B5EF4-FFF2-40B4-BE49-F238E27FC236}">
                <a16:creationId xmlns:a16="http://schemas.microsoft.com/office/drawing/2014/main" id="{3CC02357-BEAA-E8CA-E970-6C1EFE4BC11C}"/>
              </a:ext>
            </a:extLst>
          </p:cNvPr>
          <p:cNvSpPr>
            <a:spLocks noGrp="1"/>
          </p:cNvSpPr>
          <p:nvPr>
            <p:ph type="ftr" sz="quarter" idx="15"/>
          </p:nvPr>
        </p:nvSpPr>
        <p:spPr>
          <a:xfrm>
            <a:off x="5519737" y="109728"/>
            <a:ext cx="5303520" cy="365125"/>
          </a:xfrm>
        </p:spPr>
        <p:txBody>
          <a:bodyPr/>
          <a:lstStyle/>
          <a:p>
            <a:r>
              <a:rPr lang="en-US"/>
              <a:t>Shaping the future of our industry</a:t>
            </a:r>
          </a:p>
        </p:txBody>
      </p:sp>
      <p:sp>
        <p:nvSpPr>
          <p:cNvPr id="9" name="Slide Number Placeholder 8">
            <a:extLst>
              <a:ext uri="{FF2B5EF4-FFF2-40B4-BE49-F238E27FC236}">
                <a16:creationId xmlns:a16="http://schemas.microsoft.com/office/drawing/2014/main" id="{7F79E63C-8932-DE7E-9CD9-7BDEC967CCFC}"/>
              </a:ext>
            </a:extLst>
          </p:cNvPr>
          <p:cNvSpPr>
            <a:spLocks noGrp="1"/>
          </p:cNvSpPr>
          <p:nvPr>
            <p:ph type="sldNum" sz="quarter" idx="16"/>
          </p:nvPr>
        </p:nvSpPr>
        <p:spPr/>
        <p:txBody>
          <a:body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519738" y="1538288"/>
            <a:ext cx="5681662" cy="4818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83328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11325" y="877456"/>
            <a:ext cx="4142232" cy="4940661"/>
          </a:xfrm>
        </p:spPr>
        <p:txBody>
          <a:bodyPr>
            <a:normAutofit/>
          </a:bodyPr>
          <a:lstStyle>
            <a:lvl1pPr>
              <a:defRPr sz="5600"/>
            </a:lvl1pPr>
          </a:lstStyle>
          <a:p>
            <a:r>
              <a:rPr lang="en-US"/>
              <a:t>Click to edit Master title style</a:t>
            </a:r>
          </a:p>
        </p:txBody>
      </p:sp>
      <p:sp>
        <p:nvSpPr>
          <p:cNvPr id="3" name="Date Placeholder 2">
            <a:extLst>
              <a:ext uri="{FF2B5EF4-FFF2-40B4-BE49-F238E27FC236}">
                <a16:creationId xmlns:a16="http://schemas.microsoft.com/office/drawing/2014/main" id="{1B790955-8D95-9784-B4EA-C7C09D75A0B4}"/>
              </a:ext>
            </a:extLst>
          </p:cNvPr>
          <p:cNvSpPr>
            <a:spLocks noGrp="1"/>
          </p:cNvSpPr>
          <p:nvPr>
            <p:ph type="dt" sz="half" idx="14"/>
          </p:nvPr>
        </p:nvSpPr>
        <p:spPr/>
        <p:txBody>
          <a:bodyPr/>
          <a:lstStyle/>
          <a:p>
            <a:fld id="{AAE0B33F-6CFB-4143-B242-11B4795772AE}" type="datetime1">
              <a:rPr lang="en-US" smtClean="0"/>
              <a:t>8/11/2026</a:t>
            </a:fld>
            <a:endParaRPr lang="en-US"/>
          </a:p>
        </p:txBody>
      </p:sp>
      <p:sp>
        <p:nvSpPr>
          <p:cNvPr id="7" name="Footer Placeholder 6">
            <a:extLst>
              <a:ext uri="{FF2B5EF4-FFF2-40B4-BE49-F238E27FC236}">
                <a16:creationId xmlns:a16="http://schemas.microsoft.com/office/drawing/2014/main" id="{60F7A256-B5DD-AEAE-EEC2-A058A7A3A1C0}"/>
              </a:ext>
            </a:extLst>
          </p:cNvPr>
          <p:cNvSpPr>
            <a:spLocks noGrp="1"/>
          </p:cNvSpPr>
          <p:nvPr>
            <p:ph type="ftr" sz="quarter" idx="15"/>
          </p:nvPr>
        </p:nvSpPr>
        <p:spPr>
          <a:xfrm>
            <a:off x="5522912" y="109728"/>
            <a:ext cx="5303520" cy="365125"/>
          </a:xfrm>
        </p:spPr>
        <p:txBody>
          <a:bodyPr/>
          <a:lstStyle/>
          <a:p>
            <a:r>
              <a:rPr lang="en-US"/>
              <a:t>Shaping the future of our industry</a:t>
            </a:r>
          </a:p>
        </p:txBody>
      </p:sp>
      <p:sp>
        <p:nvSpPr>
          <p:cNvPr id="9" name="Slide Number Placeholder 8">
            <a:extLst>
              <a:ext uri="{FF2B5EF4-FFF2-40B4-BE49-F238E27FC236}">
                <a16:creationId xmlns:a16="http://schemas.microsoft.com/office/drawing/2014/main" id="{8F95F3F2-351A-F793-9D92-1C0F2F54D066}"/>
              </a:ext>
            </a:extLst>
          </p:cNvPr>
          <p:cNvSpPr>
            <a:spLocks noGrp="1"/>
          </p:cNvSpPr>
          <p:nvPr>
            <p:ph type="sldNum" sz="quarter" idx="16"/>
          </p:nvPr>
        </p:nvSpPr>
        <p:spPr/>
        <p:txBody>
          <a:body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522913" y="877456"/>
            <a:ext cx="6159500" cy="53908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472785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9728" y="903249"/>
            <a:ext cx="3494314" cy="5719639"/>
          </a:xfrm>
        </p:spPr>
        <p:txBody>
          <a:bodyPr>
            <a:normAutofit/>
          </a:bodyPr>
          <a:lstStyle>
            <a:lvl1pPr>
              <a:defRPr sz="5600"/>
            </a:lvl1pPr>
          </a:lstStyle>
          <a:p>
            <a:r>
              <a:rPr lang="en-US"/>
              <a:t>Click to edit Master title style</a:t>
            </a:r>
          </a:p>
        </p:txBody>
      </p:sp>
      <p:sp>
        <p:nvSpPr>
          <p:cNvPr id="3" name="Date Placeholder 2">
            <a:extLst>
              <a:ext uri="{FF2B5EF4-FFF2-40B4-BE49-F238E27FC236}">
                <a16:creationId xmlns:a16="http://schemas.microsoft.com/office/drawing/2014/main" id="{E39A45F9-D752-7EB2-0FD4-546577BB91A5}"/>
              </a:ext>
            </a:extLst>
          </p:cNvPr>
          <p:cNvSpPr>
            <a:spLocks noGrp="1"/>
          </p:cNvSpPr>
          <p:nvPr>
            <p:ph type="dt" sz="half" idx="14"/>
          </p:nvPr>
        </p:nvSpPr>
        <p:spPr/>
        <p:txBody>
          <a:bodyPr/>
          <a:lstStyle/>
          <a:p>
            <a:fld id="{799F4F94-C660-894A-AD11-4D48451EE4A9}" type="datetime1">
              <a:rPr lang="en-US" smtClean="0"/>
              <a:t>8/11/2026</a:t>
            </a:fld>
            <a:endParaRPr lang="en-US"/>
          </a:p>
        </p:txBody>
      </p:sp>
      <p:sp>
        <p:nvSpPr>
          <p:cNvPr id="7" name="Footer Placeholder 6">
            <a:extLst>
              <a:ext uri="{FF2B5EF4-FFF2-40B4-BE49-F238E27FC236}">
                <a16:creationId xmlns:a16="http://schemas.microsoft.com/office/drawing/2014/main" id="{DAB751DE-CFA1-0605-E728-7DD2ABD975A0}"/>
              </a:ext>
            </a:extLst>
          </p:cNvPr>
          <p:cNvSpPr>
            <a:spLocks noGrp="1"/>
          </p:cNvSpPr>
          <p:nvPr>
            <p:ph type="ftr" sz="quarter" idx="15"/>
          </p:nvPr>
        </p:nvSpPr>
        <p:spPr>
          <a:xfrm>
            <a:off x="4504267" y="109728"/>
            <a:ext cx="5303520" cy="365125"/>
          </a:xfrm>
        </p:spPr>
        <p:txBody>
          <a:bodyPr/>
          <a:lstStyle/>
          <a:p>
            <a:r>
              <a:rPr lang="en-US"/>
              <a:t>Shaping the future of our industry</a:t>
            </a:r>
          </a:p>
        </p:txBody>
      </p:sp>
      <p:sp>
        <p:nvSpPr>
          <p:cNvPr id="9" name="Slide Number Placeholder 8">
            <a:extLst>
              <a:ext uri="{FF2B5EF4-FFF2-40B4-BE49-F238E27FC236}">
                <a16:creationId xmlns:a16="http://schemas.microsoft.com/office/drawing/2014/main" id="{2A40E780-F825-EA94-5452-0063FF735746}"/>
              </a:ext>
            </a:extLst>
          </p:cNvPr>
          <p:cNvSpPr>
            <a:spLocks noGrp="1"/>
          </p:cNvSpPr>
          <p:nvPr>
            <p:ph type="sldNum" sz="quarter" idx="16"/>
          </p:nvPr>
        </p:nvSpPr>
        <p:spPr/>
        <p:txBody>
          <a:body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504268" y="903249"/>
            <a:ext cx="7315200" cy="58064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122704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9728" y="191669"/>
            <a:ext cx="11946698" cy="1463040"/>
          </a:xfrm>
        </p:spPr>
        <p:txBody>
          <a:bodyPr>
            <a:normAutofit/>
          </a:bodyPr>
          <a:lstStyle>
            <a:lvl1pPr>
              <a:defRPr sz="5600"/>
            </a:lvl1pPr>
          </a:lstStyle>
          <a:p>
            <a:r>
              <a:rPr lang="en-US"/>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3017520" y="2103120"/>
            <a:ext cx="9038906" cy="40611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E39A45F9-D752-7EB2-0FD4-546577BB91A5}"/>
              </a:ext>
            </a:extLst>
          </p:cNvPr>
          <p:cNvSpPr>
            <a:spLocks noGrp="1"/>
          </p:cNvSpPr>
          <p:nvPr>
            <p:ph type="dt" sz="half" idx="14"/>
          </p:nvPr>
        </p:nvSpPr>
        <p:spPr>
          <a:xfrm>
            <a:off x="139035" y="6400800"/>
            <a:ext cx="2103120" cy="365125"/>
          </a:xfrm>
        </p:spPr>
        <p:txBody>
          <a:bodyPr/>
          <a:lstStyle/>
          <a:p>
            <a:fld id="{B3357DF9-7077-594C-A5D7-CD1BEEE572C7}" type="datetime1">
              <a:rPr lang="en-US" smtClean="0"/>
              <a:t>8/11/2026</a:t>
            </a:fld>
            <a:endParaRPr lang="en-US"/>
          </a:p>
        </p:txBody>
      </p:sp>
      <p:sp>
        <p:nvSpPr>
          <p:cNvPr id="7" name="Footer Placeholder 6">
            <a:extLst>
              <a:ext uri="{FF2B5EF4-FFF2-40B4-BE49-F238E27FC236}">
                <a16:creationId xmlns:a16="http://schemas.microsoft.com/office/drawing/2014/main" id="{DAB751DE-CFA1-0605-E728-7DD2ABD975A0}"/>
              </a:ext>
            </a:extLst>
          </p:cNvPr>
          <p:cNvSpPr>
            <a:spLocks noGrp="1"/>
          </p:cNvSpPr>
          <p:nvPr>
            <p:ph type="ftr" sz="quarter" idx="15"/>
          </p:nvPr>
        </p:nvSpPr>
        <p:spPr>
          <a:xfrm>
            <a:off x="3017519" y="6400800"/>
            <a:ext cx="5303520" cy="365125"/>
          </a:xfrm>
        </p:spPr>
        <p:txBody>
          <a:bodyPr/>
          <a:lstStyle/>
          <a:p>
            <a:r>
              <a:rPr lang="en-US"/>
              <a:t>Shaping the future of our industry</a:t>
            </a:r>
          </a:p>
        </p:txBody>
      </p:sp>
      <p:sp>
        <p:nvSpPr>
          <p:cNvPr id="9" name="Slide Number Placeholder 8">
            <a:extLst>
              <a:ext uri="{FF2B5EF4-FFF2-40B4-BE49-F238E27FC236}">
                <a16:creationId xmlns:a16="http://schemas.microsoft.com/office/drawing/2014/main" id="{2A40E780-F825-EA94-5452-0063FF735746}"/>
              </a:ext>
            </a:extLst>
          </p:cNvPr>
          <p:cNvSpPr>
            <a:spLocks noGrp="1"/>
          </p:cNvSpPr>
          <p:nvPr>
            <p:ph type="sldNum" sz="quarter" idx="16"/>
          </p:nvPr>
        </p:nvSpPr>
        <p:spPr>
          <a:xfrm>
            <a:off x="11627219" y="6400800"/>
            <a:ext cx="429207" cy="365125"/>
          </a:xfrm>
        </p:spPr>
        <p:txBody>
          <a:bodyPr/>
          <a:lstStyle/>
          <a:p>
            <a:fld id="{CC057153-B650-4DEB-B370-79DDCFDCE934}" type="slidenum">
              <a:rPr lang="en-US" smtClean="0"/>
              <a:pPr/>
              <a:t>‹#›</a:t>
            </a:fld>
            <a:endParaRPr lang="en-US"/>
          </a:p>
        </p:txBody>
      </p:sp>
    </p:spTree>
    <p:extLst>
      <p:ext uri="{BB962C8B-B14F-4D97-AF65-F5344CB8AC3E}">
        <p14:creationId xmlns:p14="http://schemas.microsoft.com/office/powerpoint/2010/main" val="24188632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Content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9728" y="177728"/>
            <a:ext cx="7424413" cy="1925391"/>
          </a:xfrm>
        </p:spPr>
        <p:txBody>
          <a:bodyPr anchor="t" anchorCtr="0"/>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109728" y="2103120"/>
            <a:ext cx="10653579" cy="45938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58287D3-A6CF-2D6B-CFA8-43427B98AF81}"/>
              </a:ext>
            </a:extLst>
          </p:cNvPr>
          <p:cNvSpPr>
            <a:spLocks noGrp="1"/>
          </p:cNvSpPr>
          <p:nvPr>
            <p:ph type="dt" sz="half" idx="10"/>
          </p:nvPr>
        </p:nvSpPr>
        <p:spPr>
          <a:xfrm>
            <a:off x="139035" y="6400800"/>
            <a:ext cx="3494314" cy="365125"/>
          </a:xfrm>
        </p:spPr>
        <p:txBody>
          <a:bodyPr/>
          <a:lstStyle/>
          <a:p>
            <a:fld id="{04ED7D00-7861-864B-9EA9-73B29DD38D39}" type="datetime1">
              <a:rPr lang="en-US" smtClean="0"/>
              <a:t>8/11/2026</a:t>
            </a:fld>
            <a:endParaRPr lang="en-US"/>
          </a:p>
        </p:txBody>
      </p:sp>
      <p:sp>
        <p:nvSpPr>
          <p:cNvPr id="8" name="Footer Placeholder 7">
            <a:extLst>
              <a:ext uri="{FF2B5EF4-FFF2-40B4-BE49-F238E27FC236}">
                <a16:creationId xmlns:a16="http://schemas.microsoft.com/office/drawing/2014/main" id="{AC33E464-5FDA-8579-C0D4-F4D835A4C38E}"/>
              </a:ext>
            </a:extLst>
          </p:cNvPr>
          <p:cNvSpPr>
            <a:spLocks noGrp="1"/>
          </p:cNvSpPr>
          <p:nvPr>
            <p:ph type="ftr" sz="quarter" idx="11"/>
          </p:nvPr>
        </p:nvSpPr>
        <p:spPr>
          <a:xfrm>
            <a:off x="5967194" y="6400800"/>
            <a:ext cx="5303520" cy="365125"/>
          </a:xfrm>
        </p:spPr>
        <p:txBody>
          <a:bodyPr/>
          <a:lstStyle/>
          <a:p>
            <a:r>
              <a:rPr lang="en-US"/>
              <a:t>Shaping the future of our industry</a:t>
            </a:r>
          </a:p>
        </p:txBody>
      </p:sp>
      <p:sp>
        <p:nvSpPr>
          <p:cNvPr id="9" name="Slide Number Placeholder 8">
            <a:extLst>
              <a:ext uri="{FF2B5EF4-FFF2-40B4-BE49-F238E27FC236}">
                <a16:creationId xmlns:a16="http://schemas.microsoft.com/office/drawing/2014/main" id="{79BCD62E-41B6-3326-68D7-BB473795F307}"/>
              </a:ext>
            </a:extLst>
          </p:cNvPr>
          <p:cNvSpPr>
            <a:spLocks noGrp="1"/>
          </p:cNvSpPr>
          <p:nvPr>
            <p:ph type="sldNum" sz="quarter" idx="12"/>
          </p:nvPr>
        </p:nvSpPr>
        <p:spPr>
          <a:xfrm>
            <a:off x="11627219" y="6400800"/>
            <a:ext cx="429207" cy="365125"/>
          </a:xfrm>
        </p:spPr>
        <p:txBody>
          <a:bodyPr/>
          <a:lstStyle/>
          <a:p>
            <a:fld id="{CC057153-B650-4DEB-B370-79DDCFDCE934}" type="slidenum">
              <a:rPr lang="en-US" smtClean="0"/>
              <a:pPr/>
              <a:t>‹#›</a:t>
            </a:fld>
            <a:endParaRPr lang="en-US"/>
          </a:p>
        </p:txBody>
      </p:sp>
    </p:spTree>
    <p:extLst>
      <p:ext uri="{BB962C8B-B14F-4D97-AF65-F5344CB8AC3E}">
        <p14:creationId xmlns:p14="http://schemas.microsoft.com/office/powerpoint/2010/main" val="415323487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Content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9728" y="914400"/>
            <a:ext cx="10653578" cy="1132258"/>
          </a:xfrm>
        </p:spPr>
        <p:txBody>
          <a:bodyPr anchor="t" anchorCtr="0"/>
          <a:lstStyle/>
          <a:p>
            <a:r>
              <a:rPr lang="en-US"/>
              <a:t>Click to edit Master title style</a:t>
            </a:r>
          </a:p>
        </p:txBody>
      </p:sp>
      <p:sp>
        <p:nvSpPr>
          <p:cNvPr id="7" name="Date Placeholder 6">
            <a:extLst>
              <a:ext uri="{FF2B5EF4-FFF2-40B4-BE49-F238E27FC236}">
                <a16:creationId xmlns:a16="http://schemas.microsoft.com/office/drawing/2014/main" id="{75036904-F662-81D4-EC3E-98A339AB5B03}"/>
              </a:ext>
            </a:extLst>
          </p:cNvPr>
          <p:cNvSpPr>
            <a:spLocks noGrp="1"/>
          </p:cNvSpPr>
          <p:nvPr>
            <p:ph type="dt" sz="half" idx="10"/>
          </p:nvPr>
        </p:nvSpPr>
        <p:spPr/>
        <p:txBody>
          <a:bodyPr/>
          <a:lstStyle/>
          <a:p>
            <a:fld id="{A8CEDB8F-F201-0541-B839-CC57CEE946B0}" type="datetime1">
              <a:rPr lang="en-US" smtClean="0"/>
              <a:t>8/11/2026</a:t>
            </a:fld>
            <a:endParaRPr lang="en-US"/>
          </a:p>
        </p:txBody>
      </p:sp>
      <p:sp>
        <p:nvSpPr>
          <p:cNvPr id="8" name="Footer Placeholder 7">
            <a:extLst>
              <a:ext uri="{FF2B5EF4-FFF2-40B4-BE49-F238E27FC236}">
                <a16:creationId xmlns:a16="http://schemas.microsoft.com/office/drawing/2014/main" id="{739F62FF-05FD-17D2-94BE-8377FF9814BF}"/>
              </a:ext>
            </a:extLst>
          </p:cNvPr>
          <p:cNvSpPr>
            <a:spLocks noGrp="1"/>
          </p:cNvSpPr>
          <p:nvPr>
            <p:ph type="ftr" sz="quarter" idx="11"/>
          </p:nvPr>
        </p:nvSpPr>
        <p:spPr/>
        <p:txBody>
          <a:bodyPr/>
          <a:lstStyle/>
          <a:p>
            <a:r>
              <a:rPr lang="en-US"/>
              <a:t>Shaping the future of our industry</a:t>
            </a:r>
          </a:p>
        </p:txBody>
      </p:sp>
      <p:sp>
        <p:nvSpPr>
          <p:cNvPr id="9" name="Slide Number Placeholder 8">
            <a:extLst>
              <a:ext uri="{FF2B5EF4-FFF2-40B4-BE49-F238E27FC236}">
                <a16:creationId xmlns:a16="http://schemas.microsoft.com/office/drawing/2014/main" id="{1B1AA94D-AED3-3863-7A5D-E3F60EBB6CA7}"/>
              </a:ext>
            </a:extLst>
          </p:cNvPr>
          <p:cNvSpPr>
            <a:spLocks noGrp="1"/>
          </p:cNvSpPr>
          <p:nvPr>
            <p:ph type="sldNum" sz="quarter" idx="12"/>
          </p:nvPr>
        </p:nvSpPr>
        <p:spPr/>
        <p:txBody>
          <a:bodyPr/>
          <a:lstStyle/>
          <a:p>
            <a:fld id="{CC057153-B650-4DEB-B370-79DDCFDCE934}" type="slidenum">
              <a:rPr lang="en-US" smtClean="0"/>
              <a:pPr/>
              <a:t>‹#›</a:t>
            </a:fld>
            <a:endParaRPr lang="en-US"/>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109728" y="2103120"/>
            <a:ext cx="10653579" cy="45938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9613333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945810" y="947244"/>
            <a:ext cx="6093225" cy="1143000"/>
          </a:xfrm>
        </p:spPr>
        <p:txBody>
          <a:bodyPr anchor="b"/>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4793885" cy="6858000"/>
          </a:xfrm>
          <a:blipFill dpi="0" rotWithShape="1">
            <a:blip r:embed="rId2">
              <a:alphaModFix amt="60000"/>
            </a:blip>
            <a:srcRect/>
            <a:stretch>
              <a:fillRect/>
            </a:stretch>
          </a:blipFill>
        </p:spPr>
        <p:txBody>
          <a:bodyPr/>
          <a:lstStyle/>
          <a:p>
            <a:r>
              <a:rPr lang="en-US"/>
              <a:t>Click icon to add picture</a:t>
            </a:r>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4948136" y="109728"/>
            <a:ext cx="5303520" cy="365125"/>
          </a:xfrm>
        </p:spPr>
        <p:txBody>
          <a:bodyPr/>
          <a:lstStyle/>
          <a:p>
            <a:r>
              <a:rPr lang="en-US"/>
              <a:t>Shaping the future of our industry</a:t>
            </a:r>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p:txBody>
          <a:bodyPr/>
          <a:lstStyle/>
          <a:p>
            <a:fld id="{CC057153-B650-4DEB-B370-79DDCFDCE934}" type="slidenum">
              <a:rPr lang="en-US" smtClean="0"/>
              <a:t>‹#›</a:t>
            </a:fld>
            <a:endParaRPr lang="en-US"/>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945810" y="2137464"/>
            <a:ext cx="6071616" cy="4489704"/>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7651785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728" y="908400"/>
            <a:ext cx="6135624" cy="1143000"/>
          </a:xfrm>
        </p:spPr>
        <p:txBody>
          <a:bodyPr anchor="b"/>
          <a:lstStyle/>
          <a:p>
            <a:r>
              <a:rPr lang="en-US"/>
              <a:t>Click to edit Master title style</a:t>
            </a:r>
          </a:p>
        </p:txBody>
      </p:sp>
      <p:sp>
        <p:nvSpPr>
          <p:cNvPr id="9" name="Date Placeholder 8">
            <a:extLst>
              <a:ext uri="{FF2B5EF4-FFF2-40B4-BE49-F238E27FC236}">
                <a16:creationId xmlns:a16="http://schemas.microsoft.com/office/drawing/2014/main" id="{81177663-FC76-DF36-EEB7-5BE4C6C82F3A}"/>
              </a:ext>
            </a:extLst>
          </p:cNvPr>
          <p:cNvSpPr>
            <a:spLocks noGrp="1"/>
          </p:cNvSpPr>
          <p:nvPr>
            <p:ph type="dt" sz="half" idx="15"/>
          </p:nvPr>
        </p:nvSpPr>
        <p:spPr>
          <a:xfrm>
            <a:off x="137160" y="109728"/>
            <a:ext cx="3494314" cy="365125"/>
          </a:xfrm>
        </p:spPr>
        <p:txBody>
          <a:bodyPr/>
          <a:lstStyle/>
          <a:p>
            <a:fld id="{8609EDE3-16BB-DE4B-870B-675176E3007C}" type="datetime1">
              <a:rPr lang="en-US" smtClean="0"/>
              <a:t>8/11/2026</a:t>
            </a:fld>
            <a:endParaRPr lang="en-US"/>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a:off x="3950591" y="109728"/>
            <a:ext cx="2805405" cy="365125"/>
          </a:xfrm>
        </p:spPr>
        <p:txBody>
          <a:bodyPr/>
          <a:lstStyle/>
          <a:p>
            <a:r>
              <a:rPr lang="en-US"/>
              <a:t>Shaping the future of our industry</a:t>
            </a:r>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6842159" y="109728"/>
            <a:ext cx="429207" cy="365125"/>
          </a:xfrm>
        </p:spPr>
        <p:txBody>
          <a:bodyPr/>
          <a:lstStyle/>
          <a:p>
            <a:fld id="{CC057153-B650-4DEB-B370-79DDCFDCE934}" type="slidenum">
              <a:rPr lang="en-US" smtClean="0"/>
              <a:t>‹#›</a:t>
            </a:fld>
            <a:endParaRPr lang="en-US"/>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109728" y="2188560"/>
            <a:ext cx="6135624" cy="44897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400544" y="0"/>
            <a:ext cx="4791456" cy="6858000"/>
          </a:xfrm>
          <a:blipFill dpi="0" rotWithShape="1">
            <a:blip r:embed="rId2">
              <a:alphaModFix amt="60000"/>
            </a:blip>
            <a:srcRect/>
            <a:stretch>
              <a:fillRect/>
            </a:stretch>
          </a:blipFill>
        </p:spPr>
        <p:txBody>
          <a:bodyPr/>
          <a:lstStyle/>
          <a:p>
            <a:r>
              <a:rPr lang="en-US"/>
              <a:t>Click icon to add picture</a:t>
            </a:r>
          </a:p>
        </p:txBody>
      </p:sp>
    </p:spTree>
    <p:extLst>
      <p:ext uri="{BB962C8B-B14F-4D97-AF65-F5344CB8AC3E}">
        <p14:creationId xmlns:p14="http://schemas.microsoft.com/office/powerpoint/2010/main" val="118245852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163551" y="829703"/>
            <a:ext cx="6858000" cy="932688"/>
          </a:xfrm>
        </p:spPr>
        <p:txBody>
          <a:bodyPr anchor="b"/>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4023360" cy="6858000"/>
          </a:xfrm>
          <a:blipFill dpi="0" rotWithShape="1">
            <a:blip r:embed="rId2">
              <a:alphaModFix amt="60000"/>
            </a:blip>
            <a:srcRect/>
            <a:stretch>
              <a:fillRect/>
            </a:stretch>
          </a:blipFill>
        </p:spPr>
        <p:txBody>
          <a:bodyPr/>
          <a:lstStyle/>
          <a:p>
            <a:r>
              <a:rPr lang="en-US"/>
              <a:t>Click icon to add picture</a:t>
            </a:r>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4163550" y="109728"/>
            <a:ext cx="5303520" cy="365125"/>
          </a:xfrm>
        </p:spPr>
        <p:txBody>
          <a:bodyPr/>
          <a:lstStyle/>
          <a:p>
            <a:r>
              <a:rPr lang="en-US"/>
              <a:t>Shaping the future of our industry</a:t>
            </a:r>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p:txBody>
          <a:bodyPr/>
          <a:lstStyle/>
          <a:p>
            <a:fld id="{CC057153-B650-4DEB-B370-79DDCFDCE934}" type="slidenum">
              <a:rPr lang="en-US" smtClean="0"/>
              <a:t>‹#›</a:t>
            </a:fld>
            <a:endParaRPr lang="en-US"/>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163551" y="1890407"/>
            <a:ext cx="685800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6837498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728" y="799723"/>
            <a:ext cx="6858000" cy="932688"/>
          </a:xfrm>
        </p:spPr>
        <p:txBody>
          <a:bodyPr anchor="b"/>
          <a:lstStyle/>
          <a:p>
            <a:r>
              <a:rPr lang="en-US"/>
              <a:t>Click to edit Master title style</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137160" y="109728"/>
            <a:ext cx="3494314" cy="365125"/>
          </a:xfrm>
        </p:spPr>
        <p:txBody>
          <a:bodyPr/>
          <a:lstStyle/>
          <a:p>
            <a:fld id="{6C612A5F-8D0C-3143-A058-03C06BC96C02}" type="datetime1">
              <a:rPr lang="en-US" smtClean="0"/>
              <a:t>8/11/2026</a:t>
            </a:fld>
            <a:endParaRPr lang="en-US"/>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4285799" y="109728"/>
            <a:ext cx="2805405" cy="365125"/>
          </a:xfrm>
        </p:spPr>
        <p:txBody>
          <a:bodyPr/>
          <a:lstStyle/>
          <a:p>
            <a:r>
              <a:rPr lang="en-US"/>
              <a:t>Shaping the future of our industry</a:t>
            </a:r>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7510999" y="109728"/>
            <a:ext cx="429207" cy="365125"/>
          </a:xfrm>
        </p:spPr>
        <p:txBody>
          <a:bodyPr/>
          <a:lstStyle/>
          <a:p>
            <a:fld id="{CC057153-B650-4DEB-B370-79DDCFDCE934}" type="slidenum">
              <a:rPr lang="en-US" smtClean="0"/>
              <a:t>‹#›</a:t>
            </a:fld>
            <a:endParaRPr lang="en-US"/>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109728" y="1860427"/>
            <a:ext cx="685800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8091732" y="0"/>
            <a:ext cx="4100267" cy="6858000"/>
          </a:xfrm>
          <a:blipFill dpi="0" rotWithShape="1">
            <a:blip r:embed="rId2">
              <a:alphaModFix amt="60000"/>
            </a:blip>
            <a:srcRect/>
            <a:stretch>
              <a:fillRect/>
            </a:stretch>
          </a:blipFill>
        </p:spPr>
        <p:txBody>
          <a:bodyPr/>
          <a:lstStyle/>
          <a:p>
            <a:r>
              <a:rPr lang="en-US"/>
              <a:t>Click icon to add picture</a:t>
            </a:r>
          </a:p>
        </p:txBody>
      </p:sp>
    </p:spTree>
    <p:extLst>
      <p:ext uri="{BB962C8B-B14F-4D97-AF65-F5344CB8AC3E}">
        <p14:creationId xmlns:p14="http://schemas.microsoft.com/office/powerpoint/2010/main" val="40632644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738674" y="839169"/>
            <a:ext cx="4361688" cy="1527048"/>
          </a:xfrm>
        </p:spPr>
        <p:txBody>
          <a:bodyPr anchor="b"/>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6611509" cy="6858000"/>
          </a:xfrm>
          <a:blipFill dpi="0" rotWithShape="1">
            <a:blip r:embed="rId2">
              <a:alphaModFix amt="60000"/>
            </a:blip>
            <a:srcRect/>
            <a:stretch>
              <a:fillRect/>
            </a:stretch>
          </a:blipFill>
        </p:spPr>
        <p:txBody>
          <a:bodyPr/>
          <a:lstStyle/>
          <a:p>
            <a:r>
              <a:rPr lang="en-US"/>
              <a:t>Click icon to add picture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764085" y="109728"/>
            <a:ext cx="4754880" cy="365125"/>
          </a:xfrm>
        </p:spPr>
        <p:txBody>
          <a:bodyPr/>
          <a:lstStyle/>
          <a:p>
            <a:r>
              <a:rPr lang="en-US"/>
              <a:t>Shaping the future of our industry</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738611" y="2467805"/>
            <a:ext cx="4362450" cy="4095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248670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728" y="863127"/>
            <a:ext cx="4361688" cy="1527048"/>
          </a:xfrm>
        </p:spPr>
        <p:txBody>
          <a:bodyPr anchor="b"/>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37159" y="109728"/>
            <a:ext cx="4663440" cy="365125"/>
          </a:xfrm>
        </p:spPr>
        <p:txBody>
          <a:bodyPr/>
          <a:lstStyle>
            <a:lvl1pPr>
              <a:defRPr>
                <a:solidFill>
                  <a:schemeClr val="tx1"/>
                </a:solidFill>
                <a:effectLst/>
              </a:defRPr>
            </a:lvl1pPr>
          </a:lstStyle>
          <a:p>
            <a:r>
              <a:rPr lang="en-US"/>
              <a:t>Shaping the future of our industry</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923874" y="109728"/>
            <a:ext cx="429207" cy="365125"/>
          </a:xfrm>
        </p:spPr>
        <p:txBody>
          <a:bodyPr/>
          <a:lstStyle>
            <a:lvl1pPr>
              <a:defRPr>
                <a:solidFill>
                  <a:schemeClr val="tx1"/>
                </a:solidFill>
                <a:effectLst/>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109728" y="2492689"/>
            <a:ext cx="4360863" cy="4095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745480" y="0"/>
            <a:ext cx="6446520" cy="6858000"/>
          </a:xfrm>
          <a:blipFill dpi="0" rotWithShape="1">
            <a:blip r:embed="rId2">
              <a:alphaModFix amt="60000"/>
            </a:blip>
            <a:srcRect/>
            <a:stretch>
              <a:fillRect/>
            </a:stretch>
          </a:blipFill>
        </p:spPr>
        <p:txBody>
          <a:bodyPr/>
          <a:lstStyle/>
          <a:p>
            <a:r>
              <a:rPr lang="en-US"/>
              <a:t>Click icon to add picture</a:t>
            </a:r>
          </a:p>
        </p:txBody>
      </p:sp>
    </p:spTree>
    <p:extLst>
      <p:ext uri="{BB962C8B-B14F-4D97-AF65-F5344CB8AC3E}">
        <p14:creationId xmlns:p14="http://schemas.microsoft.com/office/powerpoint/2010/main" val="29305798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647932" y="814714"/>
            <a:ext cx="4522936" cy="932688"/>
          </a:xfrm>
        </p:spPr>
        <p:txBody>
          <a:bodyPr anchor="b"/>
          <a:lstStyle>
            <a:lvl1pPr>
              <a:defRPr sz="32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6492240" cy="6858000"/>
          </a:xfrm>
          <a:blipFill dpi="0" rotWithShape="1">
            <a:blip r:embed="rId2">
              <a:alphaModFix amt="60000"/>
            </a:blip>
            <a:srcRect/>
            <a:stretch>
              <a:fillRect/>
            </a:stretch>
          </a:blipFill>
        </p:spPr>
        <p:txBody>
          <a:bodyPr/>
          <a:lstStyle/>
          <a:p>
            <a:r>
              <a:rPr lang="en-US"/>
              <a:t>Click icon to add picture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647931" y="109728"/>
            <a:ext cx="4846320" cy="365125"/>
          </a:xfrm>
        </p:spPr>
        <p:txBody>
          <a:bodyPr/>
          <a:lstStyle/>
          <a:p>
            <a:r>
              <a:rPr lang="en-US"/>
              <a:t>Shaping the future of our industry</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655212" y="109728"/>
            <a:ext cx="429207" cy="365125"/>
          </a:xfrm>
        </p:spPr>
        <p:txBody>
          <a:bodyPr/>
          <a:lstStyle/>
          <a:p>
            <a:fld id="{CC057153-B650-4DEB-B370-79DDCFDCE934}" type="slidenum">
              <a:rPr lang="en-US" smtClean="0"/>
              <a:t>‹#›</a:t>
            </a:fld>
            <a:endParaRPr lang="en-US"/>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647932" y="1875418"/>
            <a:ext cx="4512601"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6653168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728" y="799723"/>
            <a:ext cx="4572000" cy="932688"/>
          </a:xfrm>
        </p:spPr>
        <p:txBody>
          <a:bodyPr anchor="b"/>
          <a:lstStyle>
            <a:lvl1pPr>
              <a:defRPr sz="3200"/>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37159" y="109728"/>
            <a:ext cx="5029200" cy="365125"/>
          </a:xfrm>
        </p:spPr>
        <p:txBody>
          <a:bodyPr/>
          <a:lstStyle>
            <a:lvl1pPr>
              <a:defRPr>
                <a:solidFill>
                  <a:schemeClr val="tx1"/>
                </a:solidFill>
                <a:effectLst/>
              </a:defRPr>
            </a:lvl1pPr>
          </a:lstStyle>
          <a:p>
            <a:r>
              <a:rPr lang="en-US"/>
              <a:t>Shaping the future of our industry</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5351089" y="109728"/>
            <a:ext cx="429207" cy="365125"/>
          </a:xfrm>
        </p:spPr>
        <p:txBody>
          <a:bodyPr/>
          <a:lstStyle>
            <a:lvl1pPr>
              <a:defRPr>
                <a:solidFill>
                  <a:schemeClr val="tx1"/>
                </a:solidFill>
                <a:effectLst/>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109728" y="1860427"/>
            <a:ext cx="457200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17720" y="0"/>
            <a:ext cx="6274279" cy="6858000"/>
          </a:xfrm>
          <a:blipFill dpi="0" rotWithShape="1">
            <a:blip r:embed="rId2">
              <a:alphaModFix amt="60000"/>
            </a:blip>
            <a:srcRect/>
            <a:stretch>
              <a:fillRect/>
            </a:stretch>
          </a:blipFill>
        </p:spPr>
        <p:txBody>
          <a:bodyPr/>
          <a:lstStyle/>
          <a:p>
            <a:r>
              <a:rPr lang="en-US"/>
              <a:t>Click icon to add picture</a:t>
            </a:r>
          </a:p>
        </p:txBody>
      </p:sp>
    </p:spTree>
    <p:extLst>
      <p:ext uri="{BB962C8B-B14F-4D97-AF65-F5344CB8AC3E}">
        <p14:creationId xmlns:p14="http://schemas.microsoft.com/office/powerpoint/2010/main" val="372432420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728483" y="844839"/>
            <a:ext cx="3401568" cy="1527048"/>
          </a:xfrm>
        </p:spPr>
        <p:txBody>
          <a:bodyPr anchor="b">
            <a:normAutofit/>
          </a:bodyPr>
          <a:lstStyle>
            <a:lvl1pPr>
              <a:defRPr sz="32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584144" cy="6858000"/>
          </a:xfrm>
          <a:blipFill dpi="0" rotWithShape="1">
            <a:blip r:embed="rId2">
              <a:alphaModFix amt="60000"/>
            </a:blip>
            <a:srcRect/>
            <a:stretch>
              <a:fillRect/>
            </a:stretch>
          </a:blipFill>
        </p:spPr>
        <p:txBody>
          <a:bodyPr/>
          <a:lstStyle/>
          <a:p>
            <a:r>
              <a:rPr lang="en-US"/>
              <a:t>Click icon to add picture</a:t>
            </a:r>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7728482" y="109728"/>
            <a:ext cx="3840480" cy="365125"/>
          </a:xfrm>
        </p:spPr>
        <p:txBody>
          <a:bodyPr/>
          <a:lstStyle/>
          <a:p>
            <a:r>
              <a:rPr lang="en-US"/>
              <a:t>Shaping the future of our industry</a:t>
            </a:r>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11655212" y="109728"/>
            <a:ext cx="429207" cy="365125"/>
          </a:xfrm>
        </p:spPr>
        <p:txBody>
          <a:bodyPr/>
          <a:lstStyle/>
          <a:p>
            <a:fld id="{CC057153-B650-4DEB-B370-79DDCFDCE934}" type="slidenum">
              <a:rPr lang="en-US" smtClean="0"/>
              <a:t>‹#›</a:t>
            </a:fld>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728610" y="2474401"/>
            <a:ext cx="3401568" cy="4095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6267000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728" y="844839"/>
            <a:ext cx="3401568" cy="1527048"/>
          </a:xfrm>
        </p:spPr>
        <p:txBody>
          <a:bodyPr anchor="b">
            <a:normAutofit/>
          </a:bodyPr>
          <a:lstStyle>
            <a:lvl1pPr>
              <a:defRPr sz="3200"/>
            </a:lvl1pPr>
          </a:lstStyle>
          <a:p>
            <a:r>
              <a:rPr lang="en-US"/>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09727" y="109728"/>
            <a:ext cx="3931920" cy="365125"/>
          </a:xfrm>
        </p:spPr>
        <p:txBody>
          <a:bodyPr/>
          <a:lstStyle>
            <a:lvl1pPr>
              <a:defRPr>
                <a:solidFill>
                  <a:schemeClr val="tx1"/>
                </a:solidFill>
                <a:effectLst/>
              </a:defRPr>
            </a:lvl1pPr>
          </a:lstStyle>
          <a:p>
            <a:r>
              <a:rPr lang="en-US"/>
              <a:t>Shaping the future of our industry</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183946" y="109728"/>
            <a:ext cx="429207" cy="365125"/>
          </a:xfrm>
        </p:spPr>
        <p:txBody>
          <a:bodyPr/>
          <a:lstStyle>
            <a:lvl1pPr>
              <a:defRPr>
                <a:solidFill>
                  <a:schemeClr val="tx1"/>
                </a:solidFill>
                <a:effectLst/>
              </a:defRPr>
            </a:lvl1p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109728" y="2474401"/>
            <a:ext cx="3401568" cy="4095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4761780" y="0"/>
            <a:ext cx="7430219" cy="6858000"/>
          </a:xfrm>
          <a:blipFill dpi="0" rotWithShape="1">
            <a:blip r:embed="rId2">
              <a:alphaModFix amt="60000"/>
            </a:blip>
            <a:srcRect/>
            <a:stretch>
              <a:fillRect/>
            </a:stretch>
          </a:blipFill>
        </p:spPr>
        <p:txBody>
          <a:bodyPr/>
          <a:lstStyle/>
          <a:p>
            <a:r>
              <a:rPr lang="en-US"/>
              <a:t>Click icon to add picture</a:t>
            </a:r>
          </a:p>
        </p:txBody>
      </p:sp>
    </p:spTree>
    <p:extLst>
      <p:ext uri="{BB962C8B-B14F-4D97-AF65-F5344CB8AC3E}">
        <p14:creationId xmlns:p14="http://schemas.microsoft.com/office/powerpoint/2010/main" val="118913243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885914" y="1078992"/>
            <a:ext cx="3273552" cy="1942773"/>
          </a:xfrm>
        </p:spPr>
        <p:txBody>
          <a:bodyPr anchor="b"/>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781365" cy="6858000"/>
          </a:xfrm>
          <a:blipFill dpi="0" rotWithShape="1">
            <a:blip r:embed="rId2">
              <a:alphaModFix amt="60000"/>
            </a:blip>
            <a:srcRect/>
            <a:stretch>
              <a:fillRect/>
            </a:stretch>
          </a:blipFill>
        </p:spPr>
        <p:txBody>
          <a:bodyPr/>
          <a:lstStyle/>
          <a:p>
            <a:r>
              <a:rPr lang="en-US"/>
              <a:t>Click icon to add picture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885913" y="109728"/>
            <a:ext cx="3657600" cy="365125"/>
          </a:xfrm>
        </p:spPr>
        <p:txBody>
          <a:bodyPr/>
          <a:lstStyle/>
          <a:p>
            <a:r>
              <a:rPr lang="en-US"/>
              <a:t>Shaping the future of our industry</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885914" y="3099816"/>
            <a:ext cx="3273552" cy="2953512"/>
          </a:xfrm>
        </p:spPr>
        <p:txBody>
          <a:bodyPr>
            <a:norm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6991974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91440" y="4840818"/>
            <a:ext cx="3739896" cy="1390330"/>
          </a:xfrm>
        </p:spPr>
        <p:txBody>
          <a:bodyPr anchor="t">
            <a:normAutofit/>
          </a:bodyPr>
          <a:lstStyle>
            <a:lvl1pPr>
              <a:defRPr sz="32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4635132"/>
          </a:xfrm>
          <a:blipFill dpi="0" rotWithShape="1">
            <a:blip r:embed="rId2">
              <a:alphaModFix amt="60000"/>
            </a:blip>
            <a:srcRect/>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349240" y="4840817"/>
            <a:ext cx="6400800" cy="1390330"/>
          </a:xfrm>
        </p:spPr>
        <p:txBody>
          <a:bodyPr>
            <a:noAutofit/>
          </a:bodyPr>
          <a:lstStyle>
            <a:lvl1pPr marL="0" indent="0">
              <a:buFont typeface="Arial" panose="020B0604020202020204" pitchFamily="34" charset="0"/>
              <a:buNone/>
              <a:defRPr sz="1400"/>
            </a:lvl1pPr>
            <a:lvl2pPr marL="228600" indent="0">
              <a:buFont typeface="Arial" panose="020B0604020202020204" pitchFamily="34" charset="0"/>
              <a:buNone/>
              <a:defRPr sz="1400"/>
            </a:lvl2pPr>
            <a:lvl3pPr marL="457200" indent="0">
              <a:buFont typeface="Arial" panose="020B0604020202020204" pitchFamily="34" charset="0"/>
              <a:buNone/>
              <a:defRPr sz="1400"/>
            </a:lvl3pPr>
            <a:lvl4pPr marL="685800" indent="0">
              <a:buFont typeface="Arial" panose="020B0604020202020204" pitchFamily="34" charset="0"/>
              <a:buNone/>
              <a:defRPr sz="1400"/>
            </a:lvl4pPr>
            <a:lvl5pPr marL="914400" indent="0">
              <a:buFont typeface="Arial" panose="020B0604020202020204" pitchFamily="34" charse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2A15407-9413-1DA9-E036-72552D7812A1}"/>
              </a:ext>
            </a:extLst>
          </p:cNvPr>
          <p:cNvSpPr>
            <a:spLocks noGrp="1"/>
          </p:cNvSpPr>
          <p:nvPr>
            <p:ph type="dt" sz="half" idx="15"/>
          </p:nvPr>
        </p:nvSpPr>
        <p:spPr>
          <a:xfrm>
            <a:off x="139035" y="6400800"/>
            <a:ext cx="3494314" cy="365125"/>
          </a:xfrm>
        </p:spPr>
        <p:txBody>
          <a:bodyPr/>
          <a:lstStyle/>
          <a:p>
            <a:fld id="{07B60899-4452-5448-8F49-02B73F474991}" type="datetime1">
              <a:rPr lang="en-US" smtClean="0"/>
              <a:t>8/11/2026</a:t>
            </a:fld>
            <a:endParaRPr lang="en-US"/>
          </a:p>
        </p:txBody>
      </p:sp>
      <p:sp>
        <p:nvSpPr>
          <p:cNvPr id="9" name="Footer Placeholder 8">
            <a:extLst>
              <a:ext uri="{FF2B5EF4-FFF2-40B4-BE49-F238E27FC236}">
                <a16:creationId xmlns:a16="http://schemas.microsoft.com/office/drawing/2014/main" id="{08869B91-F1A8-E5E1-0E1C-4AA458DBB267}"/>
              </a:ext>
            </a:extLst>
          </p:cNvPr>
          <p:cNvSpPr>
            <a:spLocks noGrp="1"/>
          </p:cNvSpPr>
          <p:nvPr>
            <p:ph type="ftr" sz="quarter" idx="16"/>
          </p:nvPr>
        </p:nvSpPr>
        <p:spPr>
          <a:xfrm>
            <a:off x="5349239" y="6400800"/>
            <a:ext cx="5303520" cy="365125"/>
          </a:xfrm>
        </p:spPr>
        <p:txBody>
          <a:bodyPr/>
          <a:lstStyle/>
          <a:p>
            <a:r>
              <a:rPr lang="en-US"/>
              <a:t>Shaping the future of our industry</a:t>
            </a:r>
          </a:p>
        </p:txBody>
      </p:sp>
      <p:sp>
        <p:nvSpPr>
          <p:cNvPr id="10" name="Slide Number Placeholder 9">
            <a:extLst>
              <a:ext uri="{FF2B5EF4-FFF2-40B4-BE49-F238E27FC236}">
                <a16:creationId xmlns:a16="http://schemas.microsoft.com/office/drawing/2014/main" id="{18D6E046-2804-51F2-8BA7-5C8B18490A53}"/>
              </a:ext>
            </a:extLst>
          </p:cNvPr>
          <p:cNvSpPr>
            <a:spLocks noGrp="1"/>
          </p:cNvSpPr>
          <p:nvPr>
            <p:ph type="sldNum" sz="quarter" idx="17"/>
          </p:nvPr>
        </p:nvSpPr>
        <p:spPr>
          <a:xfrm>
            <a:off x="11627219" y="6400800"/>
            <a:ext cx="429207" cy="365125"/>
          </a:xfrm>
        </p:spPr>
        <p:txBody>
          <a:bodyPr/>
          <a:lstStyle/>
          <a:p>
            <a:fld id="{CC057153-B650-4DEB-B370-79DDCFDCE934}" type="slidenum">
              <a:rPr lang="en-US" smtClean="0"/>
              <a:pPr/>
              <a:t>‹#›</a:t>
            </a:fld>
            <a:endParaRPr lang="en-US"/>
          </a:p>
        </p:txBody>
      </p:sp>
    </p:spTree>
    <p:extLst>
      <p:ext uri="{BB962C8B-B14F-4D97-AF65-F5344CB8AC3E}">
        <p14:creationId xmlns:p14="http://schemas.microsoft.com/office/powerpoint/2010/main" val="60383074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728" y="3976342"/>
            <a:ext cx="2953618" cy="1892808"/>
          </a:xfrm>
        </p:spPr>
        <p:txBody>
          <a:bodyPr anchor="t">
            <a:normAutofit/>
          </a:bodyPr>
          <a:lstStyle>
            <a:lvl1pPr>
              <a:defRPr sz="32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3778270"/>
          </a:xfrm>
          <a:blipFill dpi="0" rotWithShape="1">
            <a:blip r:embed="rId2">
              <a:alphaModFix amt="60000"/>
            </a:blip>
            <a:srcRect/>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3976342"/>
            <a:ext cx="7772400" cy="2240280"/>
          </a:xfrm>
        </p:spPr>
        <p:txBody>
          <a:bodyPr>
            <a:noAutofit/>
          </a:bodyPr>
          <a:lstStyle>
            <a:lvl1pPr marL="0" indent="0">
              <a:buFont typeface="Arial" panose="020B0604020202020204" pitchFamily="34" charset="0"/>
              <a:buNone/>
              <a:defRPr sz="1400"/>
            </a:lvl1pPr>
            <a:lvl2pPr marL="228600" indent="0">
              <a:buFont typeface="Arial" panose="020B0604020202020204" pitchFamily="34" charset="0"/>
              <a:buNone/>
              <a:defRPr sz="1400"/>
            </a:lvl2pPr>
            <a:lvl3pPr marL="457200" indent="0">
              <a:buFont typeface="Arial" panose="020B0604020202020204" pitchFamily="34" charset="0"/>
              <a:buNone/>
              <a:defRPr sz="1400"/>
            </a:lvl3pPr>
            <a:lvl4pPr marL="685800" indent="0">
              <a:buFont typeface="Arial" panose="020B0604020202020204" pitchFamily="34" charset="0"/>
              <a:buNone/>
              <a:defRPr sz="1400"/>
            </a:lvl4pPr>
            <a:lvl5pPr marL="914400" indent="0">
              <a:buFont typeface="Arial" panose="020B0604020202020204" pitchFamily="34" charse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6400800"/>
            <a:ext cx="3494314" cy="365125"/>
          </a:xfrm>
        </p:spPr>
        <p:txBody>
          <a:bodyPr/>
          <a:lstStyle/>
          <a:p>
            <a:fld id="{CF77C072-721E-994F-9CE3-2EF9DBBB4254}" type="datetime1">
              <a:rPr lang="en-US" smtClean="0"/>
              <a:t>8/11/2026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3977639" y="6400800"/>
            <a:ext cx="5303520" cy="365125"/>
          </a:xfrm>
        </p:spPr>
        <p:txBody>
          <a:bodyPr/>
          <a:lstStyle/>
          <a:p>
            <a:r>
              <a:rPr lang="en-US"/>
              <a:t>Shaping the future of our industry</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655212" y="6400800"/>
            <a:ext cx="429207" cy="365125"/>
          </a:xfrm>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14933894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728" y="914400"/>
            <a:ext cx="2953618" cy="1892808"/>
          </a:xfrm>
        </p:spPr>
        <p:txBody>
          <a:bodyPr anchor="t">
            <a:normAutofit/>
          </a:bodyPr>
          <a:lstStyle>
            <a:lvl1pPr>
              <a:defRPr sz="3200"/>
            </a:lvl1pPr>
          </a:lstStyle>
          <a:p>
            <a:r>
              <a:rPr lang="en-US"/>
              <a:t>Click to edit Master title style</a:t>
            </a:r>
          </a:p>
        </p:txBody>
      </p:sp>
      <p:sp>
        <p:nvSpPr>
          <p:cNvPr id="3" name="Date Placeholder 2">
            <a:extLst>
              <a:ext uri="{FF2B5EF4-FFF2-40B4-BE49-F238E27FC236}">
                <a16:creationId xmlns:a16="http://schemas.microsoft.com/office/drawing/2014/main" id="{8F3D91B2-1947-F009-53AF-CA2BE8769C5D}"/>
              </a:ext>
            </a:extLst>
          </p:cNvPr>
          <p:cNvSpPr>
            <a:spLocks noGrp="1"/>
          </p:cNvSpPr>
          <p:nvPr>
            <p:ph type="dt" sz="half" idx="15"/>
          </p:nvPr>
        </p:nvSpPr>
        <p:spPr/>
        <p:txBody>
          <a:bodyPr/>
          <a:lstStyle/>
          <a:p>
            <a:fld id="{56ED1282-C03D-8746-9C7A-3F9A903CE393}" type="datetime1">
              <a:rPr lang="en-US" smtClean="0"/>
              <a:t>8/11/2026</a:t>
            </a:fld>
            <a:endParaRPr lang="en-US"/>
          </a:p>
        </p:txBody>
      </p:sp>
      <p:sp>
        <p:nvSpPr>
          <p:cNvPr id="4" name="Footer Placeholder 3">
            <a:extLst>
              <a:ext uri="{FF2B5EF4-FFF2-40B4-BE49-F238E27FC236}">
                <a16:creationId xmlns:a16="http://schemas.microsoft.com/office/drawing/2014/main" id="{F95FC093-7A59-0C22-FCDE-3B3F3C844F5D}"/>
              </a:ext>
            </a:extLst>
          </p:cNvPr>
          <p:cNvSpPr>
            <a:spLocks noGrp="1"/>
          </p:cNvSpPr>
          <p:nvPr>
            <p:ph type="ftr" sz="quarter" idx="16"/>
          </p:nvPr>
        </p:nvSpPr>
        <p:spPr>
          <a:xfrm>
            <a:off x="3977639" y="109728"/>
            <a:ext cx="5303520" cy="365125"/>
          </a:xfrm>
        </p:spPr>
        <p:txBody>
          <a:bodyPr/>
          <a:lstStyle/>
          <a:p>
            <a:r>
              <a:rPr lang="en-US"/>
              <a:t>Shaping the future of our industry</a:t>
            </a:r>
          </a:p>
        </p:txBody>
      </p:sp>
      <p:sp>
        <p:nvSpPr>
          <p:cNvPr id="9" name="Slide Number Placeholder 8">
            <a:extLst>
              <a:ext uri="{FF2B5EF4-FFF2-40B4-BE49-F238E27FC236}">
                <a16:creationId xmlns:a16="http://schemas.microsoft.com/office/drawing/2014/main" id="{482E3CA5-C843-86E9-EDAF-8E8D75DC76B5}"/>
              </a:ext>
            </a:extLst>
          </p:cNvPr>
          <p:cNvSpPr>
            <a:spLocks noGrp="1"/>
          </p:cNvSpPr>
          <p:nvPr>
            <p:ph type="sldNum" sz="quarter" idx="17"/>
          </p:nvPr>
        </p:nvSpPr>
        <p:spPr/>
        <p:txBody>
          <a:body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914400"/>
            <a:ext cx="7772400" cy="2240280"/>
          </a:xfrm>
        </p:spPr>
        <p:txBody>
          <a:bodyPr>
            <a:noAutofit/>
          </a:bodyPr>
          <a:lstStyle>
            <a:lvl1pPr marL="0" indent="0">
              <a:buFont typeface="Arial" panose="020B0604020202020204" pitchFamily="34" charset="0"/>
              <a:buNone/>
              <a:defRPr sz="1400"/>
            </a:lvl1pPr>
            <a:lvl2pPr marL="228600" indent="0">
              <a:buFont typeface="Arial" panose="020B0604020202020204" pitchFamily="34" charset="0"/>
              <a:buNone/>
              <a:defRPr sz="1400"/>
            </a:lvl2pPr>
            <a:lvl3pPr marL="457200" indent="0">
              <a:buFont typeface="Arial" panose="020B0604020202020204" pitchFamily="34" charset="0"/>
              <a:buNone/>
              <a:defRPr sz="1400"/>
            </a:lvl3pPr>
            <a:lvl4pPr marL="685800" indent="0">
              <a:buFont typeface="Arial" panose="020B0604020202020204" pitchFamily="34" charset="0"/>
              <a:buNone/>
              <a:defRPr sz="1400"/>
            </a:lvl4pPr>
            <a:lvl5pPr marL="914400" indent="0">
              <a:buFont typeface="Arial" panose="020B0604020202020204" pitchFamily="34" charse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3429000"/>
            <a:ext cx="12192000" cy="3429000"/>
          </a:xfrm>
          <a:blipFill dpi="0" rotWithShape="1">
            <a:blip r:embed="rId2">
              <a:alphaModFix amt="60000"/>
            </a:blip>
            <a:srcRect/>
            <a:stretch>
              <a:fillRect t="-10186"/>
            </a:stretch>
          </a:blipFill>
        </p:spPr>
        <p:txBody>
          <a:bodyPr/>
          <a:lstStyle/>
          <a:p>
            <a:r>
              <a:rPr lang="en-US"/>
              <a:t>Click icon to add picture</a:t>
            </a:r>
          </a:p>
        </p:txBody>
      </p:sp>
    </p:spTree>
    <p:extLst>
      <p:ext uri="{BB962C8B-B14F-4D97-AF65-F5344CB8AC3E}">
        <p14:creationId xmlns:p14="http://schemas.microsoft.com/office/powerpoint/2010/main" val="98233376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728" y="1097280"/>
            <a:ext cx="10972802" cy="970463"/>
          </a:xfrm>
        </p:spPr>
        <p:txBody>
          <a:bodyPr anchor="ctr"/>
          <a:lstStyle/>
          <a:p>
            <a:r>
              <a:rPr lang="en-US"/>
              <a:t>Click to edit Master title style</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A882396A-BC37-4B4A-B91C-8D02C6E635BE}" type="datetime1">
              <a:rPr lang="en-US" smtClean="0"/>
              <a:t>8/11/2026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555184" y="109728"/>
            <a:ext cx="4937760" cy="365125"/>
          </a:xfrm>
        </p:spPr>
        <p:txBody>
          <a:bodyPr/>
          <a:lstStyle/>
          <a:p>
            <a:r>
              <a:rPr lang="en-US"/>
              <a:t>Shaping the future of our industry</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228600" y="2184400"/>
            <a:ext cx="6172200" cy="4425696"/>
          </a:xfrm>
          <a:blipFill dpi="0" rotWithShape="1">
            <a:blip r:embed="rId2">
              <a:alphaModFix amt="60000"/>
            </a:blip>
            <a:srcRect/>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6555185" y="2181225"/>
            <a:ext cx="4251960" cy="44288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224019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728" y="1005840"/>
            <a:ext cx="4672584" cy="1453896"/>
          </a:xfrm>
        </p:spPr>
        <p:txBody>
          <a:bodyPr>
            <a:normAutofit/>
          </a:bodyPr>
          <a:lstStyle>
            <a:lvl1pPr>
              <a:defRPr sz="3600"/>
            </a:lvl1pPr>
          </a:lstStyle>
          <a:p>
            <a:r>
              <a:rPr lang="en-US"/>
              <a:t>Click to edit Master title style</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D5FC3C03-72B8-044E-B6B9-E9070EBBFFFA}" type="datetime1">
              <a:rPr lang="en-US" smtClean="0"/>
              <a:t>8/11/2026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5052794" y="109728"/>
            <a:ext cx="5303520" cy="365125"/>
          </a:xfrm>
        </p:spPr>
        <p:txBody>
          <a:bodyPr/>
          <a:lstStyle/>
          <a:p>
            <a:r>
              <a:rPr lang="en-US"/>
              <a:t>Shaping the future of our industry</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228600" y="2578563"/>
            <a:ext cx="4672584" cy="4041648"/>
          </a:xfrm>
          <a:blipFill dpi="0" rotWithShape="1">
            <a:blip r:embed="rId2">
              <a:alphaModFix amt="60000"/>
            </a:blip>
            <a:srcRect/>
            <a:stretch>
              <a:fillRect/>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052795" y="1005840"/>
            <a:ext cx="5585925" cy="5783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5013247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728" y="914400"/>
            <a:ext cx="3657603" cy="1545336"/>
          </a:xfrm>
        </p:spPr>
        <p:txBody>
          <a:bodyPr anchor="b" anchorCtr="0">
            <a:normAutofit/>
          </a:bodyPr>
          <a:lstStyle>
            <a:lvl1pPr>
              <a:defRPr sz="3200"/>
            </a:lvl1pPr>
          </a:lstStyle>
          <a:p>
            <a:r>
              <a:rPr lang="en-US"/>
              <a:t>Click to edit Master title style</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A8673AF6-D88F-1D44-BBB9-26080004ADD9}" type="datetime1">
              <a:rPr lang="en-US" smtClean="0"/>
              <a:t>8/11/2026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3888344" y="109728"/>
            <a:ext cx="5303520" cy="365125"/>
          </a:xfrm>
        </p:spPr>
        <p:txBody>
          <a:bodyPr/>
          <a:lstStyle/>
          <a:p>
            <a:r>
              <a:rPr lang="en-US"/>
              <a:t>Shaping the future of our industry</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228600" y="2581197"/>
            <a:ext cx="3490176" cy="4041648"/>
          </a:xfrm>
          <a:blipFill dpi="0" rotWithShape="1">
            <a:blip r:embed="rId2">
              <a:alphaModFix amt="60000"/>
            </a:blip>
            <a:srcRect/>
            <a:stretch>
              <a:fillRect/>
            </a:stretch>
          </a:blipFill>
        </p:spPr>
        <p:txBody>
          <a:bodyPr/>
          <a:lstStyle>
            <a:lvl1pPr marL="0" indent="0">
              <a:buNone/>
              <a:defRPr/>
            </a:lvl1pPr>
          </a:lstStyle>
          <a:p>
            <a:r>
              <a:rPr lang="en-US"/>
              <a:t>Click icon to add picture</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3888345" y="914400"/>
            <a:ext cx="6561138" cy="5759450"/>
          </a:xfrm>
        </p:spPr>
        <p:txBody>
          <a:bodyPr anchor="b"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747737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ntent with Picture 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728" y="1573031"/>
            <a:ext cx="5391190" cy="2864350"/>
          </a:xfrm>
        </p:spPr>
        <p:txBody>
          <a:bodyPr anchor="b" anchorCtr="0">
            <a:noAutofit/>
          </a:bodyPr>
          <a:lstStyle>
            <a:lvl1pPr>
              <a:defRPr sz="5600"/>
            </a:lvl1pPr>
          </a:lstStyle>
          <a:p>
            <a:r>
              <a:rPr lang="en-US"/>
              <a:t>Click to edit Master title style</a:t>
            </a:r>
          </a:p>
        </p:txBody>
      </p:sp>
      <p:sp>
        <p:nvSpPr>
          <p:cNvPr id="12" name="Date Placeholder 11">
            <a:extLst>
              <a:ext uri="{FF2B5EF4-FFF2-40B4-BE49-F238E27FC236}">
                <a16:creationId xmlns:a16="http://schemas.microsoft.com/office/drawing/2014/main" id="{3BF06B69-C768-FE26-D245-736BCC84A016}"/>
              </a:ext>
            </a:extLst>
          </p:cNvPr>
          <p:cNvSpPr>
            <a:spLocks noGrp="1"/>
          </p:cNvSpPr>
          <p:nvPr>
            <p:ph type="dt" sz="half" idx="15"/>
          </p:nvPr>
        </p:nvSpPr>
        <p:spPr/>
        <p:txBody>
          <a:bodyPr/>
          <a:lstStyle/>
          <a:p>
            <a:fld id="{CDEB1EBB-CFF7-4B44-9AEA-316A6F2E08DB}" type="datetime1">
              <a:rPr lang="en-US" smtClean="0"/>
              <a:t>8/11/2026</a:t>
            </a:fld>
            <a:endParaRPr lang="en-US"/>
          </a:p>
        </p:txBody>
      </p:sp>
      <p:sp>
        <p:nvSpPr>
          <p:cNvPr id="13" name="Footer Placeholder 12">
            <a:extLst>
              <a:ext uri="{FF2B5EF4-FFF2-40B4-BE49-F238E27FC236}">
                <a16:creationId xmlns:a16="http://schemas.microsoft.com/office/drawing/2014/main" id="{8083D621-6486-4054-4D8A-AAF79D4E8940}"/>
              </a:ext>
            </a:extLst>
          </p:cNvPr>
          <p:cNvSpPr>
            <a:spLocks noGrp="1"/>
          </p:cNvSpPr>
          <p:nvPr>
            <p:ph type="ftr" sz="quarter" idx="16"/>
          </p:nvPr>
        </p:nvSpPr>
        <p:spPr>
          <a:xfrm>
            <a:off x="5967194" y="110364"/>
            <a:ext cx="5303520" cy="365125"/>
          </a:xfrm>
        </p:spPr>
        <p:txBody>
          <a:bodyPr/>
          <a:lstStyle/>
          <a:p>
            <a:r>
              <a:rPr lang="en-US"/>
              <a:t>Shaping the future of our industry</a:t>
            </a:r>
          </a:p>
        </p:txBody>
      </p:sp>
      <p:sp>
        <p:nvSpPr>
          <p:cNvPr id="14" name="Slide Number Placeholder 13">
            <a:extLst>
              <a:ext uri="{FF2B5EF4-FFF2-40B4-BE49-F238E27FC236}">
                <a16:creationId xmlns:a16="http://schemas.microsoft.com/office/drawing/2014/main" id="{0F998961-73A4-CFF8-87FC-EAA4BB68EA39}"/>
              </a:ext>
            </a:extLst>
          </p:cNvPr>
          <p:cNvSpPr>
            <a:spLocks noGrp="1"/>
          </p:cNvSpPr>
          <p:nvPr>
            <p:ph type="sldNum" sz="quarter" idx="17"/>
          </p:nvPr>
        </p:nvSpPr>
        <p:spPr/>
        <p:txBody>
          <a:bodyPr/>
          <a:lstStyle/>
          <a:p>
            <a:fld id="{CC057153-B650-4DEB-B370-79DDCFDCE934}" type="slidenum">
              <a:rPr lang="en-US" smtClean="0"/>
              <a:pPr/>
              <a:t>‹#›</a:t>
            </a:fld>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967195" y="1463040"/>
            <a:ext cx="5633215" cy="2864350"/>
          </a:xfrm>
        </p:spPr>
        <p:txBody>
          <a:bodyPr anchor="b" anchorCtr="0">
            <a:normAutofit/>
          </a:bodyPr>
          <a:lstStyle>
            <a:lvl1pPr marL="0" indent="0">
              <a:buFont typeface="Arial" panose="020B0604020202020204" pitchFamily="34" charset="0"/>
              <a:buNone/>
              <a:defRPr sz="1800"/>
            </a:lvl1pPr>
            <a:lvl2pPr marL="228600" indent="0">
              <a:buFont typeface="Arial" panose="020B0604020202020204" pitchFamily="34" charset="0"/>
              <a:buNone/>
              <a:defRPr sz="1800"/>
            </a:lvl2pPr>
            <a:lvl3pPr marL="457200" indent="0">
              <a:buFont typeface="Arial" panose="020B0604020202020204" pitchFamily="34" charset="0"/>
              <a:buNone/>
              <a:defRPr sz="1800"/>
            </a:lvl3pPr>
            <a:lvl4pPr marL="685800" indent="0">
              <a:buFont typeface="Arial" panose="020B0604020202020204" pitchFamily="34" charset="0"/>
              <a:buNone/>
              <a:defRPr sz="1800"/>
            </a:lvl4pPr>
            <a:lvl5pPr marL="914400" indent="0">
              <a:buFont typeface="Arial" panose="020B0604020202020204" pitchFamily="34" charset="0"/>
              <a:buNone/>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Picture Placeholder 10">
            <a:extLst>
              <a:ext uri="{FF2B5EF4-FFF2-40B4-BE49-F238E27FC236}">
                <a16:creationId xmlns:a16="http://schemas.microsoft.com/office/drawing/2014/main" id="{E716C4BF-504C-57EB-F890-EB45BFD22B44}"/>
              </a:ext>
            </a:extLst>
          </p:cNvPr>
          <p:cNvSpPr>
            <a:spLocks noGrp="1"/>
          </p:cNvSpPr>
          <p:nvPr>
            <p:ph type="pic" sz="quarter" idx="18"/>
          </p:nvPr>
        </p:nvSpPr>
        <p:spPr>
          <a:xfrm>
            <a:off x="-1" y="4509435"/>
            <a:ext cx="12192000" cy="2348564"/>
          </a:xfrm>
          <a:blipFill dpi="0" rotWithShape="1">
            <a:blip r:embed="rId2">
              <a:alphaModFix amt="60000"/>
            </a:blip>
            <a:srcRect/>
            <a:stretch>
              <a:fillRect t="-207" b="-2"/>
            </a:stretch>
          </a:blipFill>
        </p:spPr>
        <p:txBody>
          <a:bodyPr/>
          <a:lstStyle/>
          <a:p>
            <a:r>
              <a:rPr lang="en-US"/>
              <a:t>Click icon to add picture</a:t>
            </a:r>
          </a:p>
        </p:txBody>
      </p:sp>
    </p:spTree>
    <p:extLst>
      <p:ext uri="{BB962C8B-B14F-4D97-AF65-F5344CB8AC3E}">
        <p14:creationId xmlns:p14="http://schemas.microsoft.com/office/powerpoint/2010/main" val="224290840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Content with Picture 1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728" y="2011680"/>
            <a:ext cx="5391190" cy="4297680"/>
          </a:xfrm>
        </p:spPr>
        <p:txBody>
          <a:bodyPr anchor="t" anchorCtr="0">
            <a:noAutofit/>
          </a:bodyPr>
          <a:lstStyle>
            <a:lvl1pPr>
              <a:defRPr sz="5600"/>
            </a:lvl1pPr>
          </a:lstStyle>
          <a:p>
            <a:r>
              <a:rPr lang="en-US"/>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1730326"/>
          </a:xfrm>
          <a:blipFill dpi="0" rotWithShape="1">
            <a:blip r:embed="rId2">
              <a:alphaModFix amt="60000"/>
            </a:blip>
            <a:srcRect/>
            <a:stretch>
              <a:fillRect b="-1213"/>
            </a:stretch>
          </a:blipFill>
        </p:spPr>
        <p:txBody>
          <a:bodyPr/>
          <a:lstStyle/>
          <a:p>
            <a:r>
              <a:rPr lang="en-US"/>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998946" y="2011680"/>
            <a:ext cx="5669280" cy="4297680"/>
          </a:xfrm>
        </p:spPr>
        <p:txBody>
          <a:bodyPr anchor="t" anchorCtr="0">
            <a:noAutofit/>
          </a:bodyPr>
          <a:lstStyle>
            <a:lvl1pPr marL="0" indent="0">
              <a:buFont typeface="Arial" panose="020B0604020202020204" pitchFamily="34" charset="0"/>
              <a:buNone/>
              <a:defRPr sz="1400"/>
            </a:lvl1pPr>
            <a:lvl2pPr marL="228600" indent="0">
              <a:buFont typeface="Arial" panose="020B0604020202020204" pitchFamily="34" charset="0"/>
              <a:buNone/>
              <a:defRPr sz="1400"/>
            </a:lvl2pPr>
            <a:lvl3pPr marL="457200" indent="0">
              <a:buFont typeface="Arial" panose="020B0604020202020204" pitchFamily="34" charset="0"/>
              <a:buNone/>
              <a:defRPr sz="1400"/>
            </a:lvl3pPr>
            <a:lvl4pPr marL="685800" indent="0">
              <a:buFont typeface="Arial" panose="020B0604020202020204" pitchFamily="34" charset="0"/>
              <a:buNone/>
              <a:defRPr sz="1400"/>
            </a:lvl4pPr>
            <a:lvl5pPr marL="914400" indent="0">
              <a:buFont typeface="Arial" panose="020B0604020202020204" pitchFamily="34" charse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Date Placeholder 11">
            <a:extLst>
              <a:ext uri="{FF2B5EF4-FFF2-40B4-BE49-F238E27FC236}">
                <a16:creationId xmlns:a16="http://schemas.microsoft.com/office/drawing/2014/main" id="{3BF06B69-C768-FE26-D245-736BCC84A016}"/>
              </a:ext>
            </a:extLst>
          </p:cNvPr>
          <p:cNvSpPr>
            <a:spLocks noGrp="1"/>
          </p:cNvSpPr>
          <p:nvPr>
            <p:ph type="dt" sz="half" idx="15"/>
          </p:nvPr>
        </p:nvSpPr>
        <p:spPr>
          <a:xfrm>
            <a:off x="139035" y="6400800"/>
            <a:ext cx="3494314" cy="365125"/>
          </a:xfrm>
        </p:spPr>
        <p:txBody>
          <a:bodyPr/>
          <a:lstStyle/>
          <a:p>
            <a:fld id="{4DCD1FD3-D483-0B4C-B010-EBEC885068CB}" type="datetime1">
              <a:rPr lang="en-US" smtClean="0"/>
              <a:t>8/11/2026</a:t>
            </a:fld>
            <a:endParaRPr lang="en-US"/>
          </a:p>
        </p:txBody>
      </p:sp>
      <p:sp>
        <p:nvSpPr>
          <p:cNvPr id="13" name="Footer Placeholder 12">
            <a:extLst>
              <a:ext uri="{FF2B5EF4-FFF2-40B4-BE49-F238E27FC236}">
                <a16:creationId xmlns:a16="http://schemas.microsoft.com/office/drawing/2014/main" id="{8083D621-6486-4054-4D8A-AAF79D4E8940}"/>
              </a:ext>
            </a:extLst>
          </p:cNvPr>
          <p:cNvSpPr>
            <a:spLocks noGrp="1"/>
          </p:cNvSpPr>
          <p:nvPr>
            <p:ph type="ftr" sz="quarter" idx="16"/>
          </p:nvPr>
        </p:nvSpPr>
        <p:spPr>
          <a:xfrm>
            <a:off x="5998463" y="6400800"/>
            <a:ext cx="5303520" cy="365125"/>
          </a:xfrm>
        </p:spPr>
        <p:txBody>
          <a:bodyPr/>
          <a:lstStyle/>
          <a:p>
            <a:r>
              <a:rPr lang="en-US"/>
              <a:t>Shaping the future of our industry</a:t>
            </a:r>
          </a:p>
        </p:txBody>
      </p:sp>
      <p:sp>
        <p:nvSpPr>
          <p:cNvPr id="14" name="Slide Number Placeholder 13">
            <a:extLst>
              <a:ext uri="{FF2B5EF4-FFF2-40B4-BE49-F238E27FC236}">
                <a16:creationId xmlns:a16="http://schemas.microsoft.com/office/drawing/2014/main" id="{0F998961-73A4-CFF8-87FC-EAA4BB68EA39}"/>
              </a:ext>
            </a:extLst>
          </p:cNvPr>
          <p:cNvSpPr>
            <a:spLocks noGrp="1"/>
          </p:cNvSpPr>
          <p:nvPr>
            <p:ph type="sldNum" sz="quarter" idx="17"/>
          </p:nvPr>
        </p:nvSpPr>
        <p:spPr>
          <a:xfrm>
            <a:off x="11627219" y="6400800"/>
            <a:ext cx="429207" cy="365125"/>
          </a:xfrm>
        </p:spPr>
        <p:txBody>
          <a:bodyPr/>
          <a:lstStyle/>
          <a:p>
            <a:fld id="{CC057153-B650-4DEB-B370-79DDCFDCE934}" type="slidenum">
              <a:rPr lang="en-US" smtClean="0"/>
              <a:pPr/>
              <a:t>‹#›</a:t>
            </a:fld>
            <a:endParaRPr lang="en-US"/>
          </a:p>
        </p:txBody>
      </p:sp>
    </p:spTree>
    <p:extLst>
      <p:ext uri="{BB962C8B-B14F-4D97-AF65-F5344CB8AC3E}">
        <p14:creationId xmlns:p14="http://schemas.microsoft.com/office/powerpoint/2010/main" val="144068539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tent with Picture 2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727" y="171513"/>
            <a:ext cx="6400800" cy="1482005"/>
          </a:xfrm>
        </p:spPr>
        <p:txBody>
          <a:bodyPr anchor="t" anchorCtr="0">
            <a:normAutofit/>
          </a:bodyPr>
          <a:lstStyle>
            <a:lvl1pPr>
              <a:lnSpc>
                <a:spcPct val="80000"/>
              </a:lnSpc>
              <a:defRPr sz="5600"/>
            </a:lvl1pPr>
          </a:lstStyle>
          <a:p>
            <a:r>
              <a:rPr lang="en-US"/>
              <a:t>Click to edit Master title style</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109726" y="2606040"/>
            <a:ext cx="6400800" cy="3999042"/>
          </a:xfrm>
        </p:spPr>
        <p:txBody>
          <a:bodyPr/>
          <a:lstStyle>
            <a:lvl1pPr>
              <a:spcBef>
                <a:spcPts val="1000"/>
              </a:spcBef>
              <a:defRPr/>
            </a:lvl1pPr>
            <a:lvl2pPr>
              <a:spcBef>
                <a:spcPts val="1000"/>
              </a:spcBef>
              <a:defRPr/>
            </a:lvl2pPr>
            <a:lvl3pPr>
              <a:spcBef>
                <a:spcPts val="1000"/>
              </a:spcBef>
              <a:defRPr/>
            </a:lvl3pPr>
            <a:lvl4pPr>
              <a:spcBef>
                <a:spcPts val="1000"/>
              </a:spcBef>
              <a:defRPr/>
            </a:lvl4pPr>
            <a:lvl5pPr>
              <a:spcBef>
                <a:spcPts val="1000"/>
              </a:spcBef>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7691214" y="109728"/>
            <a:ext cx="3840480" cy="365125"/>
          </a:xfrm>
        </p:spPr>
        <p:txBody>
          <a:bodyPr/>
          <a:lstStyle/>
          <a:p>
            <a:r>
              <a:rPr lang="en-US"/>
              <a:t>Shaping the future of our industry</a:t>
            </a:r>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1614572" y="109728"/>
            <a:ext cx="429207" cy="365125"/>
          </a:xfrm>
        </p:spPr>
        <p:txBody>
          <a:bodyPr/>
          <a:lstStyle/>
          <a:p>
            <a:fld id="{CC057153-B650-4DEB-B370-79DDCFDCE934}" type="slidenum">
              <a:rPr lang="en-US" smtClean="0"/>
              <a:t>‹#›</a:t>
            </a:fld>
            <a:endParaRPr lang="en-US"/>
          </a:p>
        </p:txBody>
      </p:sp>
      <p:sp>
        <p:nvSpPr>
          <p:cNvPr id="6" name="Picture Placeholder 10">
            <a:extLst>
              <a:ext uri="{FF2B5EF4-FFF2-40B4-BE49-F238E27FC236}">
                <a16:creationId xmlns:a16="http://schemas.microsoft.com/office/drawing/2014/main" id="{692EDDB5-4345-5104-646A-B8C10FB3A78F}"/>
              </a:ext>
            </a:extLst>
          </p:cNvPr>
          <p:cNvSpPr>
            <a:spLocks noGrp="1"/>
          </p:cNvSpPr>
          <p:nvPr>
            <p:ph type="pic" sz="quarter" idx="13"/>
          </p:nvPr>
        </p:nvSpPr>
        <p:spPr>
          <a:xfrm>
            <a:off x="7805393" y="843539"/>
            <a:ext cx="4120983" cy="5761544"/>
          </a:xfrm>
          <a:blipFill dpi="0" rotWithShape="1">
            <a:blip r:embed="rId2">
              <a:alphaModFix amt="60000"/>
            </a:blip>
            <a:srcRect/>
            <a:stretch>
              <a:fillRect l="-368" r="-58"/>
            </a:stretch>
          </a:blipFill>
        </p:spPr>
        <p:txBody>
          <a:bodyPr/>
          <a:lstStyle/>
          <a:p>
            <a:r>
              <a:rPr lang="en-US"/>
              <a:t>Click icon to add picture</a:t>
            </a:r>
          </a:p>
        </p:txBody>
      </p:sp>
    </p:spTree>
    <p:extLst>
      <p:ext uri="{BB962C8B-B14F-4D97-AF65-F5344CB8AC3E}">
        <p14:creationId xmlns:p14="http://schemas.microsoft.com/office/powerpoint/2010/main" val="362479920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Content with Picture 2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111325" y="1005840"/>
            <a:ext cx="3595634" cy="2212313"/>
          </a:xfrm>
        </p:spPr>
        <p:txBody>
          <a:bodyPr anchor="t">
            <a:noAutofit/>
          </a:bodyPr>
          <a:lstStyle>
            <a:lvl1pPr>
              <a:defRPr sz="5600"/>
            </a:lvl1pPr>
          </a:lstStyle>
          <a:p>
            <a:r>
              <a:rPr lang="en-US"/>
              <a:t>Click to edit Master title style</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856FCA69-54DB-5C48-88C2-5A1E30E9D7C1}" type="datetime1">
              <a:rPr lang="en-US" smtClean="0"/>
              <a:t>8/11/2026</a:t>
            </a:fld>
            <a:endParaRPr lang="en-US"/>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111325" y="3291840"/>
            <a:ext cx="3585586" cy="3434638"/>
          </a:xfrm>
        </p:spPr>
        <p:txBody>
          <a:bodyPr anchor="b">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a:xfrm>
            <a:off x="5316036" y="109728"/>
            <a:ext cx="5303520" cy="365125"/>
          </a:xfrm>
        </p:spPr>
        <p:txBody>
          <a:bodyPr/>
          <a:lstStyle/>
          <a:p>
            <a:r>
              <a:rPr lang="en-US"/>
              <a:t>Shaping the future of our industry</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432770" y="832104"/>
            <a:ext cx="6519080" cy="5779007"/>
          </a:xfrm>
          <a:blipFill dpi="0" rotWithShape="1">
            <a:blip r:embed="rId2">
              <a:alphaModFix amt="60000"/>
            </a:blip>
            <a:srcRect/>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Tree>
    <p:extLst>
      <p:ext uri="{BB962C8B-B14F-4D97-AF65-F5344CB8AC3E}">
        <p14:creationId xmlns:p14="http://schemas.microsoft.com/office/powerpoint/2010/main" val="351053748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Number Lar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109728" y="5220320"/>
            <a:ext cx="5897880" cy="1353312"/>
          </a:xfrm>
        </p:spPr>
        <p:txBody>
          <a:bodyPr>
            <a:normAutofit/>
          </a:bodyPr>
          <a:lstStyle>
            <a:lvl1pPr>
              <a:lnSpc>
                <a:spcPct val="120000"/>
              </a:lnSpc>
              <a:defRPr sz="2000" b="0" spc="0" baseline="0">
                <a:solidFill>
                  <a:schemeClr val="tx1"/>
                </a:solidFill>
                <a:latin typeface="+mn-lt"/>
              </a:defRPr>
            </a:lvl1pPr>
          </a:lstStyle>
          <a:p>
            <a:r>
              <a:rPr lang="en-US"/>
              <a:t>Click to edit Master title style</a:t>
            </a:r>
          </a:p>
        </p:txBody>
      </p:sp>
      <p:pic>
        <p:nvPicPr>
          <p:cNvPr id="6" name="Graphic 5">
            <a:extLst>
              <a:ext uri="{FF2B5EF4-FFF2-40B4-BE49-F238E27FC236}">
                <a16:creationId xmlns:a16="http://schemas.microsoft.com/office/drawing/2014/main" id="{BB98C21E-A9AF-D3FB-3F6A-06088553C6F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0956289" y="5756029"/>
            <a:ext cx="1005840" cy="1005840"/>
          </a:xfrm>
          <a:prstGeom prst="rect">
            <a:avLst/>
          </a:prstGeom>
        </p:spPr>
      </p:pic>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A161E418-5963-9B4C-BB64-1F8A14EB1F32}" type="datetime1">
              <a:rPr lang="en-US" smtClean="0"/>
              <a:t>8/11/2026</a:t>
            </a:fld>
            <a:endParaRPr lang="en-US"/>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r>
              <a:rPr lang="en-US"/>
              <a:t>Shaping the future of our industry</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109728" y="854512"/>
            <a:ext cx="10826496" cy="4334256"/>
          </a:xfrm>
        </p:spPr>
        <p:txBody>
          <a:bodyPr anchor="b">
            <a:normAutofit/>
          </a:bodyPr>
          <a:lstStyle>
            <a:lvl1pPr marL="0" indent="0">
              <a:lnSpc>
                <a:spcPct val="90000"/>
              </a:lnSpc>
              <a:spcBef>
                <a:spcPts val="0"/>
              </a:spcBef>
              <a:buNone/>
              <a:defRPr sz="15000" b="0">
                <a:solidFill>
                  <a:schemeClr val="tx1"/>
                </a:solidFill>
                <a:latin typeface="+mj-lt"/>
              </a:defRPr>
            </a:lvl1pPr>
          </a:lstStyle>
          <a:p>
            <a:pPr lvl="0"/>
            <a:r>
              <a:rPr lang="en-US"/>
              <a:t>##%</a:t>
            </a:r>
          </a:p>
        </p:txBody>
      </p:sp>
    </p:spTree>
    <p:extLst>
      <p:ext uri="{BB962C8B-B14F-4D97-AF65-F5344CB8AC3E}">
        <p14:creationId xmlns:p14="http://schemas.microsoft.com/office/powerpoint/2010/main" val="110918548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Number Larg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377440" y="5096611"/>
            <a:ext cx="7525512" cy="1545336"/>
          </a:xfrm>
        </p:spPr>
        <p:txBody>
          <a:bodyPr>
            <a:normAutofit/>
          </a:bodyPr>
          <a:lstStyle>
            <a:lvl1pPr algn="ctr">
              <a:lnSpc>
                <a:spcPct val="110000"/>
              </a:lnSpc>
              <a:defRPr sz="2000" b="0" spc="0" baseline="0">
                <a:solidFill>
                  <a:schemeClr val="tx1"/>
                </a:solidFill>
                <a:latin typeface="+mn-lt"/>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2960" y="855230"/>
            <a:ext cx="10543032" cy="4206240"/>
          </a:xfrm>
        </p:spPr>
        <p:txBody>
          <a:bodyPr anchor="b">
            <a:normAutofit/>
          </a:bodyPr>
          <a:lstStyle>
            <a:lvl1pPr marL="0" indent="0" algn="ctr">
              <a:lnSpc>
                <a:spcPct val="90000"/>
              </a:lnSpc>
              <a:buNone/>
              <a:defRPr sz="15000" b="0">
                <a:solidFill>
                  <a:schemeClr val="tx1"/>
                </a:solidFill>
                <a:latin typeface="+mj-lt"/>
              </a:defRPr>
            </a:lvl1pPr>
          </a:lstStyle>
          <a:p>
            <a:pPr lvl="0"/>
            <a:r>
              <a:rPr lang="en-US"/>
              <a:t>##%</a:t>
            </a:r>
          </a:p>
        </p:txBody>
      </p:sp>
      <p:pic>
        <p:nvPicPr>
          <p:cNvPr id="3" name="Graphic 2">
            <a:extLst>
              <a:ext uri="{FF2B5EF4-FFF2-40B4-BE49-F238E27FC236}">
                <a16:creationId xmlns:a16="http://schemas.microsoft.com/office/drawing/2014/main" id="{79D39EB1-AC22-29FA-3FA6-98276FD51518}"/>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5593080" y="1192308"/>
            <a:ext cx="1005840" cy="1005840"/>
          </a:xfrm>
          <a:prstGeom prst="rect">
            <a:avLst/>
          </a:prstGeom>
        </p:spPr>
      </p:pic>
    </p:spTree>
    <p:extLst>
      <p:ext uri="{BB962C8B-B14F-4D97-AF65-F5344CB8AC3E}">
        <p14:creationId xmlns:p14="http://schemas.microsoft.com/office/powerpoint/2010/main" val="286846747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Number Large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109728" y="5086664"/>
            <a:ext cx="7525512" cy="1545336"/>
          </a:xfrm>
        </p:spPr>
        <p:txBody>
          <a:bodyPr anchor="b" anchorCtr="0">
            <a:normAutofit/>
          </a:bodyPr>
          <a:lstStyle>
            <a:lvl1pPr algn="l">
              <a:lnSpc>
                <a:spcPct val="110000"/>
              </a:lnSpc>
              <a:defRPr sz="2000" b="0" spc="0" baseline="0">
                <a:solidFill>
                  <a:schemeClr val="tx1"/>
                </a:solidFill>
                <a:latin typeface="+mn-lt"/>
              </a:defRPr>
            </a:lvl1pPr>
          </a:lstStyle>
          <a:p>
            <a:r>
              <a:rPr lang="en-US"/>
              <a:t>Click to edit Master title style</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41A8F866-AE4F-0E4D-9EC5-A83A47A4ADB9}" type="datetime1">
              <a:rPr lang="en-US" smtClean="0"/>
              <a:t>8/11/2026</a:t>
            </a:fld>
            <a:endParaRPr lang="en-US"/>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r>
              <a:rPr lang="en-US"/>
              <a:t>Shaping the future of our industry</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109728" y="855232"/>
            <a:ext cx="10543032" cy="4206240"/>
          </a:xfrm>
        </p:spPr>
        <p:txBody>
          <a:bodyPr anchor="b">
            <a:normAutofit/>
          </a:bodyPr>
          <a:lstStyle>
            <a:lvl1pPr marL="0" indent="0" algn="l">
              <a:lnSpc>
                <a:spcPct val="90000"/>
              </a:lnSpc>
              <a:buNone/>
              <a:defRPr sz="15000" b="0">
                <a:solidFill>
                  <a:schemeClr val="tx1"/>
                </a:solidFill>
                <a:latin typeface="+mj-lt"/>
              </a:defRPr>
            </a:lvl1pPr>
          </a:lstStyle>
          <a:p>
            <a:pPr lvl="0"/>
            <a:r>
              <a:rPr lang="en-US"/>
              <a:t>##%</a:t>
            </a:r>
          </a:p>
        </p:txBody>
      </p:sp>
    </p:spTree>
    <p:extLst>
      <p:ext uri="{BB962C8B-B14F-4D97-AF65-F5344CB8AC3E}">
        <p14:creationId xmlns:p14="http://schemas.microsoft.com/office/powerpoint/2010/main" val="3969628454"/>
      </p:ext>
    </p:extLst>
  </p:cSld>
  <p:clrMapOvr>
    <a:overrideClrMapping bg1="lt1" tx1="dk1" bg2="lt2" tx2="dk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Number Large 4">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6094476" y="1106243"/>
            <a:ext cx="4107359" cy="3760706"/>
          </a:xfrm>
        </p:spPr>
        <p:txBody>
          <a:bodyPr anchor="b" anchorCtr="0">
            <a:normAutofit/>
          </a:bodyPr>
          <a:lstStyle>
            <a:lvl1pPr algn="l">
              <a:lnSpc>
                <a:spcPct val="110000"/>
              </a:lnSpc>
              <a:defRPr sz="1800" b="0" spc="0" baseline="0">
                <a:solidFill>
                  <a:schemeClr val="tx1"/>
                </a:solidFill>
                <a:latin typeface="+mn-lt"/>
              </a:defRPr>
            </a:lvl1pPr>
          </a:lstStyle>
          <a:p>
            <a:r>
              <a:rPr lang="en-US"/>
              <a:t>Click to edit Master title style</a:t>
            </a:r>
          </a:p>
        </p:txBody>
      </p:sp>
      <p:pic>
        <p:nvPicPr>
          <p:cNvPr id="6" name="Graphic 5">
            <a:extLst>
              <a:ext uri="{FF2B5EF4-FFF2-40B4-BE49-F238E27FC236}">
                <a16:creationId xmlns:a16="http://schemas.microsoft.com/office/drawing/2014/main" id="{A0E84C63-8906-E024-96D3-CABBCE341DAC}"/>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flipV="1">
            <a:off x="11235399" y="5899743"/>
            <a:ext cx="731520" cy="731520"/>
          </a:xfrm>
          <a:prstGeom prst="rect">
            <a:avLst/>
          </a:prstGeom>
        </p:spPr>
      </p:pic>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CBD2260C-9D5C-9E4C-939A-D2CE2AE97F78}" type="datetime1">
              <a:rPr lang="en-US" smtClean="0"/>
              <a:t>8/11/2026</a:t>
            </a:fld>
            <a:endParaRPr lang="en-US"/>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a:off x="6094475" y="109728"/>
            <a:ext cx="5303520" cy="365125"/>
          </a:xfrm>
        </p:spPr>
        <p:txBody>
          <a:bodyPr/>
          <a:lstStyle/>
          <a:p>
            <a:r>
              <a:rPr lang="en-US"/>
              <a:t>Shaping the future of our industry</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109728" y="1106243"/>
            <a:ext cx="5289168" cy="4206240"/>
          </a:xfrm>
        </p:spPr>
        <p:txBody>
          <a:bodyPr anchor="b">
            <a:normAutofit/>
          </a:bodyPr>
          <a:lstStyle>
            <a:lvl1pPr marL="0" indent="0" algn="l">
              <a:lnSpc>
                <a:spcPct val="90000"/>
              </a:lnSpc>
              <a:buNone/>
              <a:defRPr sz="15000" b="0">
                <a:solidFill>
                  <a:schemeClr val="tx1"/>
                </a:solidFill>
                <a:latin typeface="+mj-lt"/>
              </a:defRPr>
            </a:lvl1pPr>
          </a:lstStyle>
          <a:p>
            <a:pPr lvl="0"/>
            <a:r>
              <a:rPr lang="en-US"/>
              <a:t>##%</a:t>
            </a:r>
          </a:p>
        </p:txBody>
      </p:sp>
    </p:spTree>
    <p:extLst>
      <p:ext uri="{BB962C8B-B14F-4D97-AF65-F5344CB8AC3E}">
        <p14:creationId xmlns:p14="http://schemas.microsoft.com/office/powerpoint/2010/main" val="1620633516"/>
      </p:ext>
    </p:extLst>
  </p:cSld>
  <p:clrMapOvr>
    <a:overrideClrMapping bg1="lt1" tx1="dk1" bg2="lt2" tx2="dk2" accent1="accent1" accent2="accent2" accent3="accent3" accent4="accent4" accent5="accent5" accent6="accent6" hlink="hlink" folHlink="folHlink"/>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Number Large 5">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109728" y="2011680"/>
            <a:ext cx="6952254" cy="2194560"/>
          </a:xfrm>
        </p:spPr>
        <p:txBody>
          <a:bodyPr anchor="t" anchorCtr="0">
            <a:normAutofit/>
          </a:bodyPr>
          <a:lstStyle>
            <a:lvl1pPr algn="l">
              <a:lnSpc>
                <a:spcPct val="110000"/>
              </a:lnSpc>
              <a:defRPr sz="1800" b="0" spc="0" baseline="0">
                <a:solidFill>
                  <a:schemeClr val="tx1"/>
                </a:solidFill>
                <a:latin typeface="+mn-lt"/>
              </a:defRPr>
            </a:lvl1pPr>
          </a:lstStyle>
          <a:p>
            <a:r>
              <a:rPr lang="en-US"/>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109728" y="23030"/>
            <a:ext cx="10961546" cy="1920240"/>
          </a:xfrm>
        </p:spPr>
        <p:txBody>
          <a:bodyPr anchor="t" anchorCtr="0">
            <a:normAutofit/>
          </a:bodyPr>
          <a:lstStyle>
            <a:lvl1pPr marL="0" indent="0" algn="l">
              <a:lnSpc>
                <a:spcPct val="90000"/>
              </a:lnSpc>
              <a:buNone/>
              <a:defRPr sz="15000" b="0">
                <a:solidFill>
                  <a:schemeClr val="tx1"/>
                </a:solidFill>
                <a:latin typeface="+mj-lt"/>
              </a:defRPr>
            </a:lvl1pPr>
          </a:lstStyle>
          <a:p>
            <a:pPr lvl="0"/>
            <a:r>
              <a:rPr lang="en-US"/>
              <a:t>##%</a:t>
            </a:r>
          </a:p>
        </p:txBody>
      </p:sp>
      <p:sp>
        <p:nvSpPr>
          <p:cNvPr id="3" name="Oval 2">
            <a:extLst>
              <a:ext uri="{FF2B5EF4-FFF2-40B4-BE49-F238E27FC236}">
                <a16:creationId xmlns:a16="http://schemas.microsoft.com/office/drawing/2014/main" id="{68E1EDB1-0050-E837-58E0-64C3650484D7}"/>
              </a:ext>
            </a:extLst>
          </p:cNvPr>
          <p:cNvSpPr/>
          <p:nvPr userDrawn="1"/>
        </p:nvSpPr>
        <p:spPr>
          <a:xfrm>
            <a:off x="7277270" y="1943270"/>
            <a:ext cx="4914730" cy="4914730"/>
          </a:xfrm>
          <a:prstGeom prst="ellipse">
            <a:avLst/>
          </a:prstGeom>
          <a:noFill/>
          <a:ln w="158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5">
            <a:extLst>
              <a:ext uri="{FF2B5EF4-FFF2-40B4-BE49-F238E27FC236}">
                <a16:creationId xmlns:a16="http://schemas.microsoft.com/office/drawing/2014/main" id="{A077A1D8-5F01-6F9E-74AD-AE50D4B0979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0956289" y="168175"/>
            <a:ext cx="1005840" cy="1005840"/>
          </a:xfrm>
          <a:prstGeom prst="rect">
            <a:avLst/>
          </a:prstGeom>
        </p:spPr>
      </p:pic>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a:xfrm>
            <a:off x="137159" y="6400800"/>
            <a:ext cx="5303520" cy="365125"/>
          </a:xfrm>
        </p:spPr>
        <p:txBody>
          <a:bodyPr/>
          <a:lstStyle/>
          <a:p>
            <a:r>
              <a:rPr lang="en-US"/>
              <a:t>Shaping the future of our industry</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5634234" y="6400800"/>
            <a:ext cx="429207" cy="365125"/>
          </a:xfrm>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600568443"/>
      </p:ext>
    </p:extLst>
  </p:cSld>
  <p:clrMapOvr>
    <a:overrideClrMapping bg1="lt1" tx1="dk1" bg2="lt2" tx2="dk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Number Large 6">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377440" y="5291877"/>
            <a:ext cx="7525512" cy="926044"/>
          </a:xfrm>
        </p:spPr>
        <p:txBody>
          <a:bodyPr>
            <a:normAutofit/>
          </a:bodyPr>
          <a:lstStyle>
            <a:lvl1pPr algn="ctr">
              <a:lnSpc>
                <a:spcPct val="110000"/>
              </a:lnSpc>
              <a:defRPr sz="1800" b="0" spc="0" baseline="0">
                <a:solidFill>
                  <a:schemeClr val="tx1"/>
                </a:solidFill>
                <a:latin typeface="+mn-lt"/>
              </a:defRPr>
            </a:lvl1pPr>
          </a:lstStyle>
          <a:p>
            <a:r>
              <a:rPr lang="en-US"/>
              <a:t>Click to edit Master title style</a:t>
            </a:r>
          </a:p>
        </p:txBody>
      </p:sp>
      <p:pic>
        <p:nvPicPr>
          <p:cNvPr id="3" name="Graphic 2">
            <a:extLst>
              <a:ext uri="{FF2B5EF4-FFF2-40B4-BE49-F238E27FC236}">
                <a16:creationId xmlns:a16="http://schemas.microsoft.com/office/drawing/2014/main" id="{EFCDFFE1-D928-0CE3-D1C8-CCF55609A733}"/>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5593080" y="977157"/>
            <a:ext cx="1005840" cy="1005840"/>
          </a:xfrm>
          <a:prstGeom prst="rect">
            <a:avLst/>
          </a:prstGeom>
        </p:spPr>
      </p:pic>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4484" y="2134134"/>
            <a:ext cx="10543032" cy="2589733"/>
          </a:xfrm>
        </p:spPr>
        <p:txBody>
          <a:bodyPr anchor="b" anchorCtr="0">
            <a:normAutofit/>
          </a:bodyPr>
          <a:lstStyle>
            <a:lvl1pPr marL="0" indent="0" algn="ctr">
              <a:lnSpc>
                <a:spcPct val="90000"/>
              </a:lnSpc>
              <a:buNone/>
              <a:defRPr sz="15000" b="0">
                <a:solidFill>
                  <a:schemeClr val="tx1"/>
                </a:solidFill>
                <a:latin typeface="+mj-lt"/>
              </a:defRPr>
            </a:lvl1pPr>
          </a:lstStyle>
          <a:p>
            <a:pPr lvl="0"/>
            <a:r>
              <a:rPr lang="en-US"/>
              <a:t>##%</a:t>
            </a:r>
          </a:p>
        </p:txBody>
      </p:sp>
      <p:sp>
        <p:nvSpPr>
          <p:cNvPr id="8" name="Date Placeholder 7">
            <a:extLst>
              <a:ext uri="{FF2B5EF4-FFF2-40B4-BE49-F238E27FC236}">
                <a16:creationId xmlns:a16="http://schemas.microsoft.com/office/drawing/2014/main" id="{B5226577-F54C-EB86-D0A7-64DAFA9E69B3}"/>
              </a:ext>
            </a:extLst>
          </p:cNvPr>
          <p:cNvSpPr>
            <a:spLocks noGrp="1"/>
          </p:cNvSpPr>
          <p:nvPr>
            <p:ph type="dt" sz="half" idx="14"/>
          </p:nvPr>
        </p:nvSpPr>
        <p:spPr>
          <a:xfrm>
            <a:off x="139035" y="6400800"/>
            <a:ext cx="3017520" cy="365125"/>
          </a:xfrm>
        </p:spPr>
        <p:txBody>
          <a:bodyPr/>
          <a:lstStyle/>
          <a:p>
            <a:fld id="{4C13F211-A6FB-7C4B-8E5B-EB185A8DB8CB}" type="datetime1">
              <a:rPr lang="en-US" smtClean="0"/>
              <a:t>8/11/2026</a:t>
            </a:fld>
            <a:endParaRPr lang="en-US"/>
          </a:p>
        </p:txBody>
      </p:sp>
      <p:sp>
        <p:nvSpPr>
          <p:cNvPr id="10" name="Footer Placeholder 9">
            <a:extLst>
              <a:ext uri="{FF2B5EF4-FFF2-40B4-BE49-F238E27FC236}">
                <a16:creationId xmlns:a16="http://schemas.microsoft.com/office/drawing/2014/main" id="{28C91051-FC5E-3F4E-51AF-3EBC57B4BD06}"/>
              </a:ext>
            </a:extLst>
          </p:cNvPr>
          <p:cNvSpPr>
            <a:spLocks noGrp="1"/>
          </p:cNvSpPr>
          <p:nvPr>
            <p:ph type="ftr" sz="quarter" idx="15"/>
          </p:nvPr>
        </p:nvSpPr>
        <p:spPr>
          <a:xfrm>
            <a:off x="3444240" y="6400800"/>
            <a:ext cx="5303520" cy="365125"/>
          </a:xfrm>
        </p:spPr>
        <p:txBody>
          <a:bodyPr/>
          <a:lstStyle>
            <a:lvl1pPr algn="ctr">
              <a:defRPr/>
            </a:lvl1pPr>
          </a:lstStyle>
          <a:p>
            <a:r>
              <a:rPr lang="en-US"/>
              <a:t>Shaping the future of our industry</a:t>
            </a:r>
          </a:p>
        </p:txBody>
      </p:sp>
      <p:sp>
        <p:nvSpPr>
          <p:cNvPr id="11" name="Slide Number Placeholder 10">
            <a:extLst>
              <a:ext uri="{FF2B5EF4-FFF2-40B4-BE49-F238E27FC236}">
                <a16:creationId xmlns:a16="http://schemas.microsoft.com/office/drawing/2014/main" id="{89E1B41D-78D5-5CD6-67DF-4B11B9453D0F}"/>
              </a:ext>
            </a:extLst>
          </p:cNvPr>
          <p:cNvSpPr>
            <a:spLocks noGrp="1"/>
          </p:cNvSpPr>
          <p:nvPr>
            <p:ph type="sldNum" sz="quarter" idx="16"/>
          </p:nvPr>
        </p:nvSpPr>
        <p:spPr>
          <a:xfrm>
            <a:off x="11627219" y="6400800"/>
            <a:ext cx="429207" cy="365125"/>
          </a:xfrm>
        </p:spPr>
        <p:txBody>
          <a:bodyPr/>
          <a:lstStyle/>
          <a:p>
            <a:fld id="{CC057153-B650-4DEB-B370-79DDCFDCE934}" type="slidenum">
              <a:rPr lang="en-US" smtClean="0"/>
              <a:pPr/>
              <a:t>‹#›</a:t>
            </a:fld>
            <a:endParaRPr lang="en-US"/>
          </a:p>
        </p:txBody>
      </p:sp>
    </p:spTree>
    <p:extLst>
      <p:ext uri="{BB962C8B-B14F-4D97-AF65-F5344CB8AC3E}">
        <p14:creationId xmlns:p14="http://schemas.microsoft.com/office/powerpoint/2010/main" val="3797689440"/>
      </p:ext>
    </p:extLst>
  </p:cSld>
  <p:clrMapOvr>
    <a:overrideClrMapping bg1="lt1" tx1="dk1" bg2="lt2" tx2="dk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pic>
        <p:nvPicPr>
          <p:cNvPr id="3" name="Graphic 2">
            <a:extLst>
              <a:ext uri="{FF2B5EF4-FFF2-40B4-BE49-F238E27FC236}">
                <a16:creationId xmlns:a16="http://schemas.microsoft.com/office/drawing/2014/main" id="{832976E3-E745-9DF8-C3E3-53A778D9502E}"/>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0956289" y="5760720"/>
            <a:ext cx="1005840" cy="1005840"/>
          </a:xfrm>
          <a:prstGeom prst="rect">
            <a:avLst/>
          </a:prstGeom>
        </p:spPr>
      </p:pic>
      <p:sp>
        <p:nvSpPr>
          <p:cNvPr id="8" name="Date Placeholder 7">
            <a:extLst>
              <a:ext uri="{FF2B5EF4-FFF2-40B4-BE49-F238E27FC236}">
                <a16:creationId xmlns:a16="http://schemas.microsoft.com/office/drawing/2014/main" id="{010F998E-EA6E-4E43-1727-F5C608095A82}"/>
              </a:ext>
            </a:extLst>
          </p:cNvPr>
          <p:cNvSpPr>
            <a:spLocks noGrp="1"/>
          </p:cNvSpPr>
          <p:nvPr>
            <p:ph type="dt" sz="half" idx="14"/>
          </p:nvPr>
        </p:nvSpPr>
        <p:spPr/>
        <p:txBody>
          <a:bodyPr/>
          <a:lstStyle/>
          <a:p>
            <a:fld id="{107C8458-3938-4F4D-9D3F-15FC4ECFFE22}" type="datetime1">
              <a:rPr lang="en-US" smtClean="0"/>
              <a:t>8/11/2026</a:t>
            </a:fld>
            <a:endParaRPr lang="en-US"/>
          </a:p>
        </p:txBody>
      </p:sp>
      <p:sp>
        <p:nvSpPr>
          <p:cNvPr id="9" name="Footer Placeholder 8">
            <a:extLst>
              <a:ext uri="{FF2B5EF4-FFF2-40B4-BE49-F238E27FC236}">
                <a16:creationId xmlns:a16="http://schemas.microsoft.com/office/drawing/2014/main" id="{0AA6E616-8EC3-D9A1-4DFB-5BDEBC779B39}"/>
              </a:ext>
            </a:extLst>
          </p:cNvPr>
          <p:cNvSpPr>
            <a:spLocks noGrp="1"/>
          </p:cNvSpPr>
          <p:nvPr>
            <p:ph type="ftr" sz="quarter" idx="15"/>
          </p:nvPr>
        </p:nvSpPr>
        <p:spPr/>
        <p:txBody>
          <a:bodyPr/>
          <a:lstStyle/>
          <a:p>
            <a:r>
              <a:rPr lang="en-US"/>
              <a:t>Shaping the future of our industry</a:t>
            </a:r>
          </a:p>
        </p:txBody>
      </p:sp>
      <p:sp>
        <p:nvSpPr>
          <p:cNvPr id="10" name="Slide Number Placeholder 9">
            <a:extLst>
              <a:ext uri="{FF2B5EF4-FFF2-40B4-BE49-F238E27FC236}">
                <a16:creationId xmlns:a16="http://schemas.microsoft.com/office/drawing/2014/main" id="{9FECFCDD-8971-579B-777D-53A85E6F1F7A}"/>
              </a:ext>
            </a:extLst>
          </p:cNvPr>
          <p:cNvSpPr>
            <a:spLocks noGrp="1"/>
          </p:cNvSpPr>
          <p:nvPr>
            <p:ph type="sldNum" sz="quarter" idx="16"/>
          </p:nvPr>
        </p:nvSpPr>
        <p:spPr/>
        <p:txBody>
          <a:body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09728" y="1188720"/>
            <a:ext cx="8266176" cy="5605272"/>
          </a:xfrm>
        </p:spPr>
        <p:txBody>
          <a:bodyPr anchor="b" anchorCtr="0">
            <a:noAutofit/>
          </a:bodyPr>
          <a:lstStyle>
            <a:lvl1pPr marL="0" indent="0">
              <a:lnSpc>
                <a:spcPct val="80000"/>
              </a:lnSpc>
              <a:buNone/>
              <a:defRPr sz="5600" b="0" spc="-200" baseline="0"/>
            </a:lvl1pPr>
            <a:lvl2pPr marL="228600" indent="0">
              <a:lnSpc>
                <a:spcPct val="80000"/>
              </a:lnSpc>
              <a:buNone/>
              <a:defRPr sz="5600" b="0" spc="-200" baseline="0"/>
            </a:lvl2pPr>
            <a:lvl3pPr marL="457200" indent="0">
              <a:lnSpc>
                <a:spcPct val="80000"/>
              </a:lnSpc>
              <a:buNone/>
              <a:defRPr sz="5600" b="0" spc="-200" baseline="0"/>
            </a:lvl3pPr>
            <a:lvl4pPr marL="685800" indent="0">
              <a:lnSpc>
                <a:spcPct val="80000"/>
              </a:lnSpc>
              <a:buNone/>
              <a:defRPr sz="5600" b="0" spc="-200" baseline="0"/>
            </a:lvl4pPr>
            <a:lvl5pPr marL="914400" indent="0">
              <a:lnSpc>
                <a:spcPct val="80000"/>
              </a:lnSpc>
              <a:buNone/>
              <a:defRPr sz="5600" b="0" spc="-200" baseline="0"/>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0494136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Statem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09728" y="2651760"/>
            <a:ext cx="8266176" cy="4142232"/>
          </a:xfrm>
        </p:spPr>
        <p:txBody>
          <a:bodyPr anchor="b">
            <a:noAutofit/>
          </a:bodyPr>
          <a:lstStyle>
            <a:lvl1pPr marL="0" indent="0">
              <a:lnSpc>
                <a:spcPct val="80000"/>
              </a:lnSpc>
              <a:buNone/>
              <a:defRPr sz="5600" b="0" spc="-200" baseline="0"/>
            </a:lvl1pPr>
            <a:lvl2pPr marL="228600" indent="0">
              <a:lnSpc>
                <a:spcPct val="80000"/>
              </a:lnSpc>
              <a:buNone/>
              <a:defRPr sz="5600" b="0" spc="-200" baseline="0"/>
            </a:lvl2pPr>
            <a:lvl3pPr marL="457200" indent="0">
              <a:lnSpc>
                <a:spcPct val="80000"/>
              </a:lnSpc>
              <a:buNone/>
              <a:defRPr sz="5600" b="0" spc="-200" baseline="0"/>
            </a:lvl3pPr>
            <a:lvl4pPr marL="685800" indent="0">
              <a:lnSpc>
                <a:spcPct val="80000"/>
              </a:lnSpc>
              <a:buNone/>
              <a:defRPr sz="5600" b="0" spc="-200" baseline="0"/>
            </a:lvl4pPr>
            <a:lvl5pPr marL="914400" indent="0">
              <a:lnSpc>
                <a:spcPct val="80000"/>
              </a:lnSpc>
              <a:buNone/>
              <a:defRPr sz="5600" b="0" spc="-200" baseline="0"/>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
        <p:nvSpPr>
          <p:cNvPr id="3" name="Oval 2">
            <a:extLst>
              <a:ext uri="{FF2B5EF4-FFF2-40B4-BE49-F238E27FC236}">
                <a16:creationId xmlns:a16="http://schemas.microsoft.com/office/drawing/2014/main" id="{9B8B884C-311F-A563-377C-6EBE47822774}"/>
              </a:ext>
            </a:extLst>
          </p:cNvPr>
          <p:cNvSpPr/>
          <p:nvPr userDrawn="1"/>
        </p:nvSpPr>
        <p:spPr>
          <a:xfrm>
            <a:off x="7277270" y="0"/>
            <a:ext cx="4914730" cy="4914730"/>
          </a:xfrm>
          <a:prstGeom prst="ellipse">
            <a:avLst/>
          </a:prstGeom>
          <a:noFill/>
          <a:ln w="158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3">
            <a:extLst>
              <a:ext uri="{FF2B5EF4-FFF2-40B4-BE49-F238E27FC236}">
                <a16:creationId xmlns:a16="http://schemas.microsoft.com/office/drawing/2014/main" id="{02F09180-2668-03E9-3E5B-E24359E2B701}"/>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0956289" y="4425163"/>
            <a:ext cx="1005840" cy="1005840"/>
          </a:xfrm>
          <a:prstGeom prst="rect">
            <a:avLst/>
          </a:prstGeom>
        </p:spPr>
      </p:pic>
    </p:spTree>
    <p:extLst>
      <p:ext uri="{BB962C8B-B14F-4D97-AF65-F5344CB8AC3E}">
        <p14:creationId xmlns:p14="http://schemas.microsoft.com/office/powerpoint/2010/main" val="175965212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3A9F5324-9AB0-314B-31EA-61D069950415}"/>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5593080" y="5753627"/>
            <a:ext cx="1005840" cy="1005840"/>
          </a:xfrm>
          <a:prstGeom prst="rect">
            <a:avLst/>
          </a:prstGeom>
        </p:spPr>
      </p:pic>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962912" y="626364"/>
            <a:ext cx="8266176" cy="5605272"/>
          </a:xfrm>
        </p:spPr>
        <p:txBody>
          <a:bodyPr anchor="ctr" anchorCtr="0">
            <a:noAutofit/>
          </a:bodyPr>
          <a:lstStyle>
            <a:lvl1pPr marL="0" indent="0">
              <a:lnSpc>
                <a:spcPct val="80000"/>
              </a:lnSpc>
              <a:buNone/>
              <a:defRPr sz="5600" b="0" spc="-200" baseline="0"/>
            </a:lvl1pPr>
            <a:lvl2pPr marL="228600" indent="0">
              <a:lnSpc>
                <a:spcPct val="80000"/>
              </a:lnSpc>
              <a:buNone/>
              <a:defRPr sz="5600" b="0" spc="-200" baseline="0"/>
            </a:lvl2pPr>
            <a:lvl3pPr marL="457200" indent="0">
              <a:lnSpc>
                <a:spcPct val="80000"/>
              </a:lnSpc>
              <a:buNone/>
              <a:defRPr sz="5600" b="0" spc="-200" baseline="0"/>
            </a:lvl3pPr>
            <a:lvl4pPr marL="685800" indent="0">
              <a:lnSpc>
                <a:spcPct val="80000"/>
              </a:lnSpc>
              <a:buNone/>
              <a:defRPr sz="5600" b="0" spc="-200" baseline="0"/>
            </a:lvl4pPr>
            <a:lvl5pPr marL="914400" indent="0">
              <a:lnSpc>
                <a:spcPct val="80000"/>
              </a:lnSpc>
              <a:buNone/>
              <a:defRPr sz="5600" b="0" spc="-200" baseline="0"/>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7484804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5DC095FD-8C32-C2DB-3F1D-105AFD1518B8}"/>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5593080" y="457200"/>
            <a:ext cx="1005840" cy="1005840"/>
          </a:xfrm>
          <a:prstGeom prst="rect">
            <a:avLst/>
          </a:prstGeom>
        </p:spPr>
      </p:pic>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677009" y="5760720"/>
            <a:ext cx="8970264" cy="466344"/>
          </a:xfrm>
        </p:spPr>
        <p:txBody>
          <a:bodyPr anchor="ctr">
            <a:normAutofit/>
          </a:bodyPr>
          <a:lstStyle>
            <a:lvl1pPr algn="ctr">
              <a:lnSpc>
                <a:spcPct val="80000"/>
              </a:lnSpc>
              <a:defRPr sz="2000" spc="0" baseline="0">
                <a:solidFill>
                  <a:schemeClr val="tx1"/>
                </a:solidFill>
                <a:latin typeface="+mn-lt"/>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499616" y="1600200"/>
            <a:ext cx="9198864" cy="3657600"/>
          </a:xfrm>
        </p:spPr>
        <p:txBody>
          <a:bodyPr anchor="ctr">
            <a:normAutofit/>
          </a:bodyPr>
          <a:lstStyle>
            <a:lvl1pPr marL="164592" indent="-164592" algn="ctr">
              <a:lnSpc>
                <a:spcPct val="80000"/>
              </a:lnSpc>
              <a:spcBef>
                <a:spcPts val="0"/>
              </a:spcBef>
              <a:buNone/>
              <a:defRPr sz="5600" spc="-200" baseline="0">
                <a:latin typeface="+mj-lt"/>
              </a:defRPr>
            </a:lvl1pPr>
          </a:lstStyle>
          <a:p>
            <a:pPr lvl="0"/>
            <a:r>
              <a:rPr lang="en-US"/>
              <a:t>Click to add Quote</a:t>
            </a:r>
          </a:p>
        </p:txBody>
      </p:sp>
    </p:spTree>
    <p:extLst>
      <p:ext uri="{BB962C8B-B14F-4D97-AF65-F5344CB8AC3E}">
        <p14:creationId xmlns:p14="http://schemas.microsoft.com/office/powerpoint/2010/main" val="90757037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Quote 2">
    <p:bg>
      <p:bgRef idx="1001">
        <a:schemeClr val="bg1"/>
      </p:bgRef>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884CE384-B29D-F2CE-AAA2-9F696214E5C3}"/>
              </a:ext>
            </a:extLst>
          </p:cNvPr>
          <p:cNvSpPr/>
          <p:nvPr userDrawn="1"/>
        </p:nvSpPr>
        <p:spPr>
          <a:xfrm>
            <a:off x="7277270" y="1943270"/>
            <a:ext cx="4914730" cy="4914730"/>
          </a:xfrm>
          <a:prstGeom prst="ellipse">
            <a:avLst/>
          </a:prstGeom>
          <a:noFill/>
          <a:ln w="158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3">
            <a:extLst>
              <a:ext uri="{FF2B5EF4-FFF2-40B4-BE49-F238E27FC236}">
                <a16:creationId xmlns:a16="http://schemas.microsoft.com/office/drawing/2014/main" id="{4E0946D8-30A5-B84D-F1D0-0DB66CAABBE6}"/>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0956289" y="168175"/>
            <a:ext cx="1005840" cy="1005840"/>
          </a:xfrm>
          <a:prstGeom prst="rect">
            <a:avLst/>
          </a:prstGeom>
        </p:spPr>
      </p:pic>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09728" y="6339504"/>
            <a:ext cx="9043416" cy="466344"/>
          </a:xfrm>
        </p:spPr>
        <p:txBody>
          <a:bodyPr anchor="ctr">
            <a:normAutofit/>
          </a:bodyPr>
          <a:lstStyle>
            <a:lvl1pPr>
              <a:lnSpc>
                <a:spcPct val="80000"/>
              </a:lnSpc>
              <a:defRPr sz="2000" cap="none" spc="0" baseline="0">
                <a:solidFill>
                  <a:schemeClr val="tx1"/>
                </a:solidFill>
                <a:latin typeface="+mn-lt"/>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09728" y="188122"/>
            <a:ext cx="9198864" cy="3291840"/>
          </a:xfrm>
        </p:spPr>
        <p:txBody>
          <a:bodyPr anchor="t" anchorCtr="0">
            <a:normAutofit/>
          </a:bodyPr>
          <a:lstStyle>
            <a:lvl1pPr marL="164592" indent="-164592">
              <a:lnSpc>
                <a:spcPct val="80000"/>
              </a:lnSpc>
              <a:spcBef>
                <a:spcPts val="0"/>
              </a:spcBef>
              <a:buNone/>
              <a:defRPr sz="5600" spc="-200" baseline="0">
                <a:latin typeface="+mj-lt"/>
              </a:defRPr>
            </a:lvl1pPr>
          </a:lstStyle>
          <a:p>
            <a:pPr lvl="0"/>
            <a:r>
              <a:rPr lang="en-US"/>
              <a:t>Click to add Quote</a:t>
            </a:r>
          </a:p>
        </p:txBody>
      </p:sp>
    </p:spTree>
    <p:extLst>
      <p:ext uri="{BB962C8B-B14F-4D97-AF65-F5344CB8AC3E}">
        <p14:creationId xmlns:p14="http://schemas.microsoft.com/office/powerpoint/2010/main" val="889215635"/>
      </p:ext>
    </p:extLst>
  </p:cSld>
  <p:clrMapOvr>
    <a:overrideClrMapping bg1="lt1" tx1="dk1" bg2="lt2" tx2="dk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Quote 3">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C1BC50BE-AB5B-8BDE-7DBB-C903EDD6FB3B}"/>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11233758" y="230006"/>
            <a:ext cx="731520" cy="731520"/>
          </a:xfrm>
          <a:prstGeom prst="rect">
            <a:avLst/>
          </a:prstGeom>
        </p:spPr>
      </p:pic>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37160" y="5669280"/>
            <a:ext cx="8805672" cy="466344"/>
          </a:xfrm>
        </p:spPr>
        <p:txBody>
          <a:bodyPr anchor="ctr">
            <a:normAutofit/>
          </a:bodyPr>
          <a:lstStyle>
            <a:lvl1pPr>
              <a:lnSpc>
                <a:spcPct val="80000"/>
              </a:lnSpc>
              <a:defRPr sz="2000" spc="0" baseline="0">
                <a:solidFill>
                  <a:schemeClr val="tx1"/>
                </a:solidFill>
                <a:latin typeface="+mn-lt"/>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09728" y="1097280"/>
            <a:ext cx="8961120" cy="3474720"/>
          </a:xfrm>
        </p:spPr>
        <p:txBody>
          <a:bodyPr anchor="ctr">
            <a:normAutofit/>
          </a:bodyPr>
          <a:lstStyle>
            <a:lvl1pPr marL="164592" indent="-164592">
              <a:lnSpc>
                <a:spcPct val="80000"/>
              </a:lnSpc>
              <a:spcBef>
                <a:spcPts val="0"/>
              </a:spcBef>
              <a:buNone/>
              <a:defRPr sz="5600" spc="-200" baseline="0">
                <a:solidFill>
                  <a:schemeClr val="tx1"/>
                </a:solidFill>
                <a:latin typeface="+mj-lt"/>
              </a:defRPr>
            </a:lvl1pPr>
          </a:lstStyle>
          <a:p>
            <a:pPr lvl="0"/>
            <a:r>
              <a:rPr lang="en-US"/>
              <a:t>Click to add Quote</a:t>
            </a:r>
          </a:p>
        </p:txBody>
      </p:sp>
    </p:spTree>
    <p:extLst>
      <p:ext uri="{BB962C8B-B14F-4D97-AF65-F5344CB8AC3E}">
        <p14:creationId xmlns:p14="http://schemas.microsoft.com/office/powerpoint/2010/main" val="44548804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Quot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37159" y="5284269"/>
            <a:ext cx="7462853" cy="1443156"/>
          </a:xfrm>
        </p:spPr>
        <p:txBody>
          <a:bodyPr anchor="b" anchorCtr="0">
            <a:normAutofit/>
          </a:bodyPr>
          <a:lstStyle>
            <a:lvl1pPr>
              <a:lnSpc>
                <a:spcPct val="120000"/>
              </a:lnSpc>
              <a:defRPr sz="1600" spc="0" baseline="0">
                <a:solidFill>
                  <a:schemeClr val="tx1"/>
                </a:solidFill>
                <a:latin typeface="+mn-lt"/>
              </a:defRPr>
            </a:lvl1pPr>
          </a:lstStyle>
          <a:p>
            <a:r>
              <a:rPr lang="en-US"/>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09728" y="179177"/>
            <a:ext cx="7490285" cy="5029200"/>
          </a:xfrm>
        </p:spPr>
        <p:txBody>
          <a:bodyPr anchor="t" anchorCtr="0">
            <a:normAutofit/>
          </a:bodyPr>
          <a:lstStyle>
            <a:lvl1pPr marL="164592" indent="-164592">
              <a:lnSpc>
                <a:spcPct val="80000"/>
              </a:lnSpc>
              <a:spcBef>
                <a:spcPts val="0"/>
              </a:spcBef>
              <a:buNone/>
              <a:defRPr sz="5600" spc="-200" baseline="0">
                <a:latin typeface="+mj-lt"/>
              </a:defRPr>
            </a:lvl1pPr>
          </a:lstStyle>
          <a:p>
            <a:pPr lvl="0"/>
            <a:r>
              <a:rPr lang="en-US"/>
              <a:t>Click to add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a:xfrm>
            <a:off x="7680959" y="6400800"/>
            <a:ext cx="3840480" cy="365125"/>
          </a:xfrm>
        </p:spPr>
        <p:txBody>
          <a:bodyPr/>
          <a:lstStyle/>
          <a:p>
            <a:r>
              <a:rPr lang="en-US"/>
              <a:t>Shaping the future of our industry</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a:xfrm>
            <a:off x="11627219" y="6400800"/>
            <a:ext cx="429207" cy="365125"/>
          </a:xfrm>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66910057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Quot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002866" y="5117083"/>
            <a:ext cx="6053559" cy="1618489"/>
          </a:xfrm>
        </p:spPr>
        <p:txBody>
          <a:bodyPr anchor="b" anchorCtr="0">
            <a:normAutofit/>
          </a:bodyPr>
          <a:lstStyle>
            <a:lvl1pPr>
              <a:lnSpc>
                <a:spcPct val="80000"/>
              </a:lnSpc>
              <a:defRPr sz="2000" spc="0" baseline="0">
                <a:solidFill>
                  <a:schemeClr val="tx1"/>
                </a:solidFill>
                <a:latin typeface="+mn-lt"/>
              </a:defRPr>
            </a:lvl1pPr>
          </a:lstStyle>
          <a:p>
            <a:r>
              <a:rPr lang="en-US"/>
              <a:t>Quote Author</a:t>
            </a:r>
          </a:p>
        </p:txBody>
      </p:sp>
      <p:pic>
        <p:nvPicPr>
          <p:cNvPr id="3" name="Graphic 2">
            <a:extLst>
              <a:ext uri="{FF2B5EF4-FFF2-40B4-BE49-F238E27FC236}">
                <a16:creationId xmlns:a16="http://schemas.microsoft.com/office/drawing/2014/main" id="{7B90859F-C81D-2CBA-0268-040BF6276E32}"/>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230461" y="5902452"/>
            <a:ext cx="731520" cy="731520"/>
          </a:xfrm>
          <a:prstGeom prst="rect">
            <a:avLst/>
          </a:prstGeom>
        </p:spPr>
      </p:pic>
      <p:sp>
        <p:nvSpPr>
          <p:cNvPr id="8" name="Footer Placeholder 7">
            <a:extLst>
              <a:ext uri="{FF2B5EF4-FFF2-40B4-BE49-F238E27FC236}">
                <a16:creationId xmlns:a16="http://schemas.microsoft.com/office/drawing/2014/main" id="{8722129D-A009-1048-F4CC-0DD22291EAAA}"/>
              </a:ext>
            </a:extLst>
          </p:cNvPr>
          <p:cNvSpPr>
            <a:spLocks noGrp="1"/>
          </p:cNvSpPr>
          <p:nvPr>
            <p:ph type="ftr" sz="quarter" idx="15"/>
          </p:nvPr>
        </p:nvSpPr>
        <p:spPr/>
        <p:txBody>
          <a:bodyPr/>
          <a:lstStyle/>
          <a:p>
            <a:r>
              <a:rPr lang="en-US"/>
              <a:t>Shaping the future of our industry</a:t>
            </a:r>
          </a:p>
        </p:txBody>
      </p:sp>
      <p:sp>
        <p:nvSpPr>
          <p:cNvPr id="9" name="Slide Number Placeholder 8">
            <a:extLst>
              <a:ext uri="{FF2B5EF4-FFF2-40B4-BE49-F238E27FC236}">
                <a16:creationId xmlns:a16="http://schemas.microsoft.com/office/drawing/2014/main" id="{F511AB8E-654D-449F-FE27-9EE3329DE084}"/>
              </a:ext>
            </a:extLst>
          </p:cNvPr>
          <p:cNvSpPr>
            <a:spLocks noGrp="1"/>
          </p:cNvSpPr>
          <p:nvPr>
            <p:ph type="sldNum" sz="quarter" idx="16"/>
          </p:nvPr>
        </p:nvSpPr>
        <p:spPr/>
        <p:txBody>
          <a:body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5967194" y="1040130"/>
            <a:ext cx="6089232" cy="3694174"/>
          </a:xfrm>
        </p:spPr>
        <p:txBody>
          <a:bodyPr anchor="b" anchorCtr="0">
            <a:normAutofit/>
          </a:bodyPr>
          <a:lstStyle>
            <a:lvl1pPr marL="164592" indent="-164592">
              <a:lnSpc>
                <a:spcPct val="80000"/>
              </a:lnSpc>
              <a:spcBef>
                <a:spcPts val="0"/>
              </a:spcBef>
              <a:buNone/>
              <a:defRPr sz="5600" spc="-200" baseline="0">
                <a:solidFill>
                  <a:schemeClr val="tx1"/>
                </a:solidFill>
                <a:latin typeface="+mj-lt"/>
              </a:defRPr>
            </a:lvl1pPr>
          </a:lstStyle>
          <a:p>
            <a:pPr lvl="0"/>
            <a:r>
              <a:rPr lang="en-US"/>
              <a:t>Click to add Quote</a:t>
            </a:r>
          </a:p>
        </p:txBody>
      </p:sp>
    </p:spTree>
    <p:extLst>
      <p:ext uri="{BB962C8B-B14F-4D97-AF65-F5344CB8AC3E}">
        <p14:creationId xmlns:p14="http://schemas.microsoft.com/office/powerpoint/2010/main" val="153089358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09728" y="1005840"/>
            <a:ext cx="10741152" cy="1132258"/>
          </a:xfrm>
        </p:spPr>
        <p:txBody>
          <a:bodyPr/>
          <a:lstStyle/>
          <a:p>
            <a:r>
              <a:rPr lang="en-US"/>
              <a:t>Click to edit Master title style</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F5AADBF-0503-AC4E-BF4F-A2D8EFDE8E43}" type="datetime1">
              <a:rPr lang="en-US" smtClean="0"/>
              <a:t>8/11/2026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Shaping the future of our industry</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9" name="Text Placeholder 8">
            <a:extLst>
              <a:ext uri="{FF2B5EF4-FFF2-40B4-BE49-F238E27FC236}">
                <a16:creationId xmlns:a16="http://schemas.microsoft.com/office/drawing/2014/main" id="{84DC103C-4E45-07FA-2734-5BAE2624DC48}"/>
              </a:ext>
            </a:extLst>
          </p:cNvPr>
          <p:cNvSpPr>
            <a:spLocks noGrp="1"/>
          </p:cNvSpPr>
          <p:nvPr>
            <p:ph type="body" sz="quarter" idx="13"/>
          </p:nvPr>
        </p:nvSpPr>
        <p:spPr>
          <a:xfrm>
            <a:off x="109728" y="2286000"/>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0">
            <a:extLst>
              <a:ext uri="{FF2B5EF4-FFF2-40B4-BE49-F238E27FC236}">
                <a16:creationId xmlns:a16="http://schemas.microsoft.com/office/drawing/2014/main" id="{288F1ED9-CE64-0191-F909-FDC002A7456F}"/>
              </a:ext>
            </a:extLst>
          </p:cNvPr>
          <p:cNvSpPr>
            <a:spLocks noGrp="1"/>
          </p:cNvSpPr>
          <p:nvPr>
            <p:ph type="body" sz="quarter" idx="14"/>
          </p:nvPr>
        </p:nvSpPr>
        <p:spPr>
          <a:xfrm>
            <a:off x="6675120" y="2286000"/>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1030046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109728" y="836956"/>
            <a:ext cx="10745788" cy="1143292"/>
          </a:xfrm>
        </p:spPr>
        <p:txBody>
          <a:bodyPr/>
          <a:lstStyle/>
          <a:p>
            <a:r>
              <a:rPr lang="en-US"/>
              <a:t>Click to edit Master title style</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CA88835E-E029-C74A-A8D5-72AFFFEA0839}" type="datetime1">
              <a:rPr lang="en-US" smtClean="0"/>
              <a:t>8/11/2026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Shaping the future of our industry</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109728" y="2086805"/>
            <a:ext cx="5157787" cy="559834"/>
          </a:xfrm>
        </p:spPr>
        <p:txBody>
          <a:bodyPr anchor="b">
            <a:normAutofit/>
          </a:bodyPr>
          <a:lstStyle>
            <a:lvl1pPr marL="0" indent="0">
              <a:lnSpc>
                <a:spcPct val="90000"/>
              </a:lnSpc>
              <a:buNone/>
              <a:defRPr sz="18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675120" y="2086805"/>
            <a:ext cx="5183188" cy="559834"/>
          </a:xfrm>
        </p:spPr>
        <p:txBody>
          <a:bodyPr anchor="b">
            <a:normAutofit/>
          </a:bodyPr>
          <a:lstStyle>
            <a:lvl1pPr marL="0" indent="0">
              <a:lnSpc>
                <a:spcPct val="90000"/>
              </a:lnSpc>
              <a:buNone/>
              <a:defRPr sz="18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Text Placeholder 10">
            <a:extLst>
              <a:ext uri="{FF2B5EF4-FFF2-40B4-BE49-F238E27FC236}">
                <a16:creationId xmlns:a16="http://schemas.microsoft.com/office/drawing/2014/main" id="{F86E5640-DE07-46FE-2EFB-FCD8C5238DC9}"/>
              </a:ext>
            </a:extLst>
          </p:cNvPr>
          <p:cNvSpPr>
            <a:spLocks noGrp="1"/>
          </p:cNvSpPr>
          <p:nvPr>
            <p:ph type="body" sz="quarter" idx="13"/>
          </p:nvPr>
        </p:nvSpPr>
        <p:spPr>
          <a:xfrm>
            <a:off x="109728" y="2677160"/>
            <a:ext cx="5157788" cy="3763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ext Placeholder 12">
            <a:extLst>
              <a:ext uri="{FF2B5EF4-FFF2-40B4-BE49-F238E27FC236}">
                <a16:creationId xmlns:a16="http://schemas.microsoft.com/office/drawing/2014/main" id="{20D5795C-6228-AA6F-1CF7-AD7010686BC6}"/>
              </a:ext>
            </a:extLst>
          </p:cNvPr>
          <p:cNvSpPr>
            <a:spLocks noGrp="1"/>
          </p:cNvSpPr>
          <p:nvPr>
            <p:ph type="body" sz="quarter" idx="14"/>
          </p:nvPr>
        </p:nvSpPr>
        <p:spPr>
          <a:xfrm>
            <a:off x="6675120" y="2677160"/>
            <a:ext cx="5183188" cy="3763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7795757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111325" y="1005840"/>
            <a:ext cx="10653578" cy="1132258"/>
          </a:xfrm>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49407084-E3CF-AE41-BB02-D224862A000A}" type="datetime1">
              <a:rPr lang="en-US" smtClean="0"/>
              <a:t>8/11/2026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Shaping the future of our industry</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96287136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C07C39C1-122A-624B-A21F-3BF663742DA5}" type="datetime1">
              <a:rPr lang="en-US" smtClean="0"/>
              <a:t>8/11/2026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Shaping the future of our industry</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93785002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111325" y="1005205"/>
            <a:ext cx="3595634" cy="1757505"/>
          </a:xfrm>
        </p:spPr>
        <p:txBody>
          <a:bodyPr anchor="t">
            <a:noAutofit/>
          </a:bodyPr>
          <a:lstStyle>
            <a:lvl1pPr>
              <a:defRPr sz="5600"/>
            </a:lvl1pPr>
          </a:lstStyle>
          <a:p>
            <a:r>
              <a:rPr lang="en-US"/>
              <a:t>Click to edit Master title style</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2B77D5EB-6120-1A42-AF3F-8CC049FEDDDD}" type="datetime1">
              <a:rPr lang="en-US" smtClean="0"/>
              <a:t>8/11/2026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a:xfrm>
            <a:off x="5134707" y="109728"/>
            <a:ext cx="5303520" cy="365125"/>
          </a:xfrm>
        </p:spPr>
        <p:txBody>
          <a:bodyPr/>
          <a:lstStyle/>
          <a:p>
            <a:r>
              <a:rPr lang="en-US"/>
              <a:t>Shaping the future of our industry</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111325" y="2762710"/>
            <a:ext cx="3595634" cy="399326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1005840"/>
            <a:ext cx="6440258" cy="5755109"/>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6567490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Picture with Capt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9600" y="1181490"/>
            <a:ext cx="5986399" cy="5676510"/>
          </a:xfrm>
        </p:spPr>
        <p:txBody>
          <a:bodyPr anchor="b">
            <a:noAutofit/>
          </a:bodyPr>
          <a:lstStyle>
            <a:lvl1pPr>
              <a:defRPr sz="5600"/>
            </a:lvl1pPr>
          </a:lstStyle>
          <a:p>
            <a:r>
              <a:rPr lang="en-US"/>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137160" y="182880"/>
            <a:ext cx="4572000" cy="731520"/>
          </a:xfrm>
        </p:spPr>
        <p:txBody>
          <a:bodyPr>
            <a:no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Picture Placeholder 10">
            <a:extLst>
              <a:ext uri="{FF2B5EF4-FFF2-40B4-BE49-F238E27FC236}">
                <a16:creationId xmlns:a16="http://schemas.microsoft.com/office/drawing/2014/main" id="{08FD5A0C-3984-4E77-6D88-7812D8F2B191}"/>
              </a:ext>
            </a:extLst>
          </p:cNvPr>
          <p:cNvSpPr>
            <a:spLocks noGrp="1"/>
          </p:cNvSpPr>
          <p:nvPr>
            <p:ph type="pic" sz="quarter" idx="13"/>
          </p:nvPr>
        </p:nvSpPr>
        <p:spPr>
          <a:xfrm>
            <a:off x="6296626" y="0"/>
            <a:ext cx="5895374" cy="6858000"/>
          </a:xfrm>
          <a:blipFill dpi="0" rotWithShape="1">
            <a:blip r:embed="rId2">
              <a:alphaModFix amt="60000"/>
            </a:blip>
            <a:srcRect/>
            <a:stretch>
              <a:fillRect/>
            </a:stretch>
          </a:blipFill>
        </p:spPr>
        <p:txBody>
          <a:bodyPr/>
          <a:lstStyle/>
          <a:p>
            <a:r>
              <a:rPr lang="en-US"/>
              <a:t>Click icon to add picture</a:t>
            </a:r>
          </a:p>
        </p:txBody>
      </p:sp>
      <p:pic>
        <p:nvPicPr>
          <p:cNvPr id="8" name="Graphic 7">
            <a:extLst>
              <a:ext uri="{FF2B5EF4-FFF2-40B4-BE49-F238E27FC236}">
                <a16:creationId xmlns:a16="http://schemas.microsoft.com/office/drawing/2014/main" id="{A4D56FA5-6B2C-25FC-5C75-51C0FD7A0850}"/>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5381512" y="224984"/>
            <a:ext cx="731520" cy="731520"/>
          </a:xfrm>
          <a:prstGeom prst="rect">
            <a:avLst/>
          </a:prstGeom>
        </p:spPr>
      </p:pic>
    </p:spTree>
    <p:extLst>
      <p:ext uri="{BB962C8B-B14F-4D97-AF65-F5344CB8AC3E}">
        <p14:creationId xmlns:p14="http://schemas.microsoft.com/office/powerpoint/2010/main" val="2279494385"/>
      </p:ext>
    </p:extLst>
  </p:cSld>
  <p:clrMapOvr>
    <a:overrideClrMapping bg1="lt1" tx1="dk1" bg2="lt2" tx2="dk2" accent1="accent1" accent2="accent2" accent3="accent3" accent4="accent4" accent5="accent5" accent6="accent6" hlink="hlink" folHlink="folHlink"/>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9728" y="1847088"/>
            <a:ext cx="7342307" cy="1133856"/>
          </a:xfrm>
        </p:spPr>
        <p:txBody>
          <a:bodyPr anchor="b">
            <a:noAutofit/>
          </a:bodyPr>
          <a:lstStyle>
            <a:lvl1pPr>
              <a:defRPr sz="5600"/>
            </a:lvl1pPr>
          </a:lstStyle>
          <a:p>
            <a:r>
              <a:rPr lang="en-US"/>
              <a:t>Click to edit Master title style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C84E0BBB-D56F-1E45-84FD-A9025FF37F5C}" type="datetime1">
              <a:rPr lang="en-US" smtClean="0"/>
              <a:t>8/11/2026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Shaping the future of our industry</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109728" y="3594099"/>
            <a:ext cx="10890374" cy="2743200"/>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14945589"/>
      </p:ext>
    </p:extLst>
  </p:cSld>
  <p:clrMapOvr>
    <a:overrideClrMapping bg1="lt1" tx1="dk1" bg2="lt2" tx2="dk2" accent1="accent1" accent2="accent2" accent3="accent3" accent4="accent4" accent5="accent5" accent6="accent6" hlink="hlink" folHlink="folHlink"/>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9728" y="1627318"/>
            <a:ext cx="8430767" cy="1842020"/>
          </a:xfrm>
        </p:spPr>
        <p:txBody>
          <a:bodyPr anchor="b">
            <a:noAutofit/>
          </a:bodyPr>
          <a:lstStyle>
            <a:lvl1pPr>
              <a:defRPr sz="5600"/>
            </a:lvl1pPr>
          </a:lstStyle>
          <a:p>
            <a:r>
              <a:rPr lang="en-US"/>
              <a:t>Click to edit Master title style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0041CA7F-D03C-0042-8A7B-E9EA80DFAE43}" type="datetime1">
              <a:rPr lang="en-US" smtClean="0"/>
              <a:t>8/11/2026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Shaping the future of our industry</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109728" y="3622674"/>
            <a:ext cx="8430639" cy="1279615"/>
          </a:xfrm>
        </p:spPr>
        <p:txBody>
          <a:bodyPr>
            <a:no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54220374"/>
      </p:ext>
    </p:extLst>
  </p:cSld>
  <p:clrMapOvr>
    <a:overrideClrMapping bg1="lt1" tx1="dk1" bg2="lt2" tx2="dk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Conclusion 3">
    <p:bg>
      <p:bgRef idx="1001">
        <a:schemeClr val="bg1"/>
      </p:bgRef>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92821B14-72A5-C6D7-EF14-887B89D0409D}"/>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flipV="1">
            <a:off x="11235399" y="5899743"/>
            <a:ext cx="731520" cy="731520"/>
          </a:xfrm>
          <a:prstGeom prst="rect">
            <a:avLst/>
          </a:prstGeom>
        </p:spPr>
      </p:pic>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9728" y="3566159"/>
            <a:ext cx="5517349" cy="3130063"/>
          </a:xfrm>
        </p:spPr>
        <p:txBody>
          <a:bodyPr anchor="t" anchorCtr="0">
            <a:noAutofit/>
          </a:bodyPr>
          <a:lstStyle>
            <a:lvl1pPr>
              <a:defRPr sz="5600"/>
            </a:lvl1pPr>
          </a:lstStyle>
          <a:p>
            <a:r>
              <a:rPr lang="en-US"/>
              <a:t>Click to edit Master title style</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BEA1F1A7-9EF6-7D4F-AE10-1D541A371837}" type="datetime1">
              <a:rPr lang="en-US" smtClean="0"/>
              <a:t>8/11/2026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Shaping the future of our industry</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5971033" y="3566160"/>
            <a:ext cx="5024070" cy="2190297"/>
          </a:xfrm>
        </p:spPr>
        <p:txBody>
          <a:bodyPr>
            <a:no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87629326"/>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7" Type="http://schemas.openxmlformats.org/officeDocument/2006/relationships/slideLayout" Target="../slideLayouts/slideLayout7.xml"/><Relationship Id="rId71"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99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9035" y="110364"/>
            <a:ext cx="3494314" cy="365125"/>
          </a:xfrm>
          <a:prstGeom prst="rect">
            <a:avLst/>
          </a:prstGeom>
        </p:spPr>
        <p:txBody>
          <a:bodyPr vert="horz" lIns="91440" tIns="45720" rIns="91440" bIns="45720" rtlCol="0" anchor="ctr"/>
          <a:lstStyle>
            <a:lvl1pPr algn="l">
              <a:lnSpc>
                <a:spcPct val="80000"/>
              </a:lnSpc>
              <a:defRPr sz="1000">
                <a:solidFill>
                  <a:schemeClr val="tx1"/>
                </a:solidFill>
                <a:latin typeface="+mn-lt"/>
              </a:defRPr>
            </a:lvl1pPr>
          </a:lstStyle>
          <a:p>
            <a:fld id="{E2D2F0CB-8BED-3748-8B15-758A52C2D13F}" type="datetime1">
              <a:rPr lang="en-US" smtClean="0"/>
              <a:pPr/>
              <a:t>8/11/2026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5967194" y="110364"/>
            <a:ext cx="5303520" cy="365125"/>
          </a:xfrm>
          <a:prstGeom prst="rect">
            <a:avLst/>
          </a:prstGeom>
        </p:spPr>
        <p:txBody>
          <a:bodyPr vert="horz" lIns="91440" tIns="45720" rIns="91440" bIns="45720" rtlCol="0" anchor="ctr"/>
          <a:lstStyle>
            <a:lvl1pPr algn="l">
              <a:lnSpc>
                <a:spcPct val="80000"/>
              </a:lnSpc>
              <a:defRPr sz="1000">
                <a:solidFill>
                  <a:schemeClr val="tx1"/>
                </a:solidFill>
                <a:latin typeface="+mn-lt"/>
              </a:defRPr>
            </a:lvl1pPr>
          </a:lstStyle>
          <a:p>
            <a:r>
              <a:rPr lang="en-US"/>
              <a:t>Shaping the future of our industry</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27219" y="110364"/>
            <a:ext cx="429207" cy="365125"/>
          </a:xfrm>
          <a:prstGeom prst="rect">
            <a:avLst/>
          </a:prstGeom>
        </p:spPr>
        <p:txBody>
          <a:bodyPr vert="horz" lIns="91440" tIns="45720" rIns="91440" bIns="45720" rtlCol="0" anchor="ctr"/>
          <a:lstStyle>
            <a:lvl1pPr algn="r">
              <a:lnSpc>
                <a:spcPct val="80000"/>
              </a:lnSpc>
              <a:defRPr sz="1000">
                <a:solidFill>
                  <a:schemeClr val="tx1"/>
                </a:solidFill>
                <a:latin typeface="+mn-lt"/>
              </a:defRPr>
            </a:lvl1pPr>
          </a:lstStyle>
          <a:p>
            <a:fld id="{CC057153-B650-4DEB-B370-79DDCFDCE934}" type="slidenum">
              <a:rPr lang="en-US" smtClean="0"/>
              <a:pPr/>
              <a:t>‹#›</a:t>
            </a:fld>
            <a:endParaRPr lang="en-US"/>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18653949"/>
      </p:ext>
    </p:extLst>
  </p:cSld>
  <p:clrMap bg1="lt1" tx1="dk1" bg2="lt2" tx2="dk2" accent1="accent1" accent2="accent2" accent3="accent3" accent4="accent4" accent5="accent5" accent6="accent6" hlink="hlink" folHlink="folHlink"/>
  <p:sldLayoutIdLst>
    <p:sldLayoutId id="2147483783" r:id="rId1"/>
    <p:sldLayoutId id="2147483851" r:id="rId2"/>
    <p:sldLayoutId id="2147483784" r:id="rId3"/>
    <p:sldLayoutId id="2147483785" r:id="rId4"/>
    <p:sldLayoutId id="2147483831" r:id="rId5"/>
    <p:sldLayoutId id="2147483837" r:id="rId6"/>
    <p:sldLayoutId id="2147483852" r:id="rId7"/>
    <p:sldLayoutId id="2147483786" r:id="rId8"/>
    <p:sldLayoutId id="2147483787" r:id="rId9"/>
    <p:sldLayoutId id="2147483788" r:id="rId10"/>
    <p:sldLayoutId id="2147483789" r:id="rId11"/>
    <p:sldLayoutId id="2147483832" r:id="rId12"/>
    <p:sldLayoutId id="2147483835" r:id="rId13"/>
    <p:sldLayoutId id="2147483836" r:id="rId14"/>
    <p:sldLayoutId id="2147483790" r:id="rId15"/>
    <p:sldLayoutId id="2147483838" r:id="rId16"/>
    <p:sldLayoutId id="2147483791" r:id="rId17"/>
    <p:sldLayoutId id="2147483839" r:id="rId18"/>
    <p:sldLayoutId id="2147483792" r:id="rId19"/>
    <p:sldLayoutId id="2147483793" r:id="rId20"/>
    <p:sldLayoutId id="2147483794" r:id="rId21"/>
    <p:sldLayoutId id="2147483795" r:id="rId22"/>
    <p:sldLayoutId id="2147483796" r:id="rId23"/>
    <p:sldLayoutId id="2147483843" r:id="rId24"/>
    <p:sldLayoutId id="2147483833" r:id="rId25"/>
    <p:sldLayoutId id="2147483834" r:id="rId26"/>
    <p:sldLayoutId id="2147483797" r:id="rId27"/>
    <p:sldLayoutId id="2147483798" r:id="rId28"/>
    <p:sldLayoutId id="2147483799" r:id="rId29"/>
    <p:sldLayoutId id="2147483800" r:id="rId30"/>
    <p:sldLayoutId id="2147483801" r:id="rId31"/>
    <p:sldLayoutId id="2147483802" r:id="rId32"/>
    <p:sldLayoutId id="2147483803" r:id="rId33"/>
    <p:sldLayoutId id="2147483804" r:id="rId34"/>
    <p:sldLayoutId id="2147483805" r:id="rId35"/>
    <p:sldLayoutId id="2147483806" r:id="rId36"/>
    <p:sldLayoutId id="2147483807" r:id="rId37"/>
    <p:sldLayoutId id="2147483808" r:id="rId38"/>
    <p:sldLayoutId id="2147483809" r:id="rId39"/>
    <p:sldLayoutId id="2147483810" r:id="rId40"/>
    <p:sldLayoutId id="2147483811" r:id="rId41"/>
    <p:sldLayoutId id="2147483812" r:id="rId42"/>
    <p:sldLayoutId id="2147483813" r:id="rId43"/>
    <p:sldLayoutId id="2147483840" r:id="rId44"/>
    <p:sldLayoutId id="2147483841" r:id="rId45"/>
    <p:sldLayoutId id="2147483842" r:id="rId46"/>
    <p:sldLayoutId id="2147483828" r:id="rId47"/>
    <p:sldLayoutId id="2147483814" r:id="rId48"/>
    <p:sldLayoutId id="2147483815" r:id="rId49"/>
    <p:sldLayoutId id="2147483816" r:id="rId50"/>
    <p:sldLayoutId id="2147483844" r:id="rId51"/>
    <p:sldLayoutId id="2147483845" r:id="rId52"/>
    <p:sldLayoutId id="2147483846" r:id="rId53"/>
    <p:sldLayoutId id="2147483817" r:id="rId54"/>
    <p:sldLayoutId id="2147483818" r:id="rId55"/>
    <p:sldLayoutId id="2147483819" r:id="rId56"/>
    <p:sldLayoutId id="2147483820" r:id="rId57"/>
    <p:sldLayoutId id="2147483821" r:id="rId58"/>
    <p:sldLayoutId id="2147483822" r:id="rId59"/>
    <p:sldLayoutId id="2147483847" r:id="rId60"/>
    <p:sldLayoutId id="2147483848" r:id="rId61"/>
    <p:sldLayoutId id="2147483823" r:id="rId62"/>
    <p:sldLayoutId id="2147483824" r:id="rId63"/>
    <p:sldLayoutId id="2147483825" r:id="rId64"/>
    <p:sldLayoutId id="2147483826" r:id="rId65"/>
    <p:sldLayoutId id="2147483827" r:id="rId66"/>
    <p:sldLayoutId id="2147483850" r:id="rId67"/>
    <p:sldLayoutId id="2147483829" r:id="rId68"/>
    <p:sldLayoutId id="2147483830" r:id="rId69"/>
    <p:sldLayoutId id="2147483849" r:id="rId70"/>
  </p:sldLayoutIdLst>
  <p:hf hdr="0"/>
  <p:txStyles>
    <p:titleStyle>
      <a:lvl1pPr algn="l" defTabSz="914400" rtl="0" eaLnBrk="1" latinLnBrk="0" hangingPunct="1">
        <a:lnSpc>
          <a:spcPct val="80000"/>
        </a:lnSpc>
        <a:spcBef>
          <a:spcPct val="0"/>
        </a:spcBef>
        <a:buNone/>
        <a:defRPr sz="5600" b="0" i="0" kern="1200" spc="-200" baseline="0">
          <a:solidFill>
            <a:schemeClr val="tx1"/>
          </a:solidFill>
          <a:latin typeface="+mj-lt"/>
          <a:ea typeface="+mj-ea"/>
          <a:cs typeface="+mj-cs"/>
        </a:defRPr>
      </a:lvl1pPr>
    </p:titleStyle>
    <p:bodyStyle>
      <a:lvl1pPr marL="0" indent="0" algn="l" defTabSz="914400" rtl="0" eaLnBrk="1" latinLnBrk="0" hangingPunct="1">
        <a:lnSpc>
          <a:spcPct val="80000"/>
        </a:lnSpc>
        <a:spcBef>
          <a:spcPts val="1000"/>
        </a:spcBef>
        <a:buFont typeface="Arial" panose="020B0604020202020204" pitchFamily="34" charset="0"/>
        <a:buNone/>
        <a:defRPr sz="1400" kern="1200" baseline="0">
          <a:solidFill>
            <a:schemeClr val="tx1"/>
          </a:solidFill>
          <a:latin typeface="+mn-lt"/>
          <a:ea typeface="+mn-ea"/>
          <a:cs typeface="+mn-cs"/>
        </a:defRPr>
      </a:lvl1pPr>
      <a:lvl2pPr marL="228600" indent="0" algn="l" defTabSz="914400" rtl="0" eaLnBrk="1" latinLnBrk="0" hangingPunct="1">
        <a:lnSpc>
          <a:spcPct val="80000"/>
        </a:lnSpc>
        <a:spcBef>
          <a:spcPts val="1000"/>
        </a:spcBef>
        <a:buFont typeface="Arial" panose="020B0604020202020204" pitchFamily="34" charset="0"/>
        <a:buNone/>
        <a:defRPr sz="1400" kern="1200" baseline="0">
          <a:solidFill>
            <a:schemeClr val="tx1"/>
          </a:solidFill>
          <a:latin typeface="+mn-lt"/>
          <a:ea typeface="+mn-ea"/>
          <a:cs typeface="+mn-cs"/>
        </a:defRPr>
      </a:lvl2pPr>
      <a:lvl3pPr marL="457200" indent="0" algn="l" defTabSz="914400" rtl="0" eaLnBrk="1" latinLnBrk="0" hangingPunct="1">
        <a:lnSpc>
          <a:spcPct val="80000"/>
        </a:lnSpc>
        <a:spcBef>
          <a:spcPts val="1000"/>
        </a:spcBef>
        <a:buFont typeface="Arial" panose="020B0604020202020204" pitchFamily="34" charset="0"/>
        <a:buNone/>
        <a:defRPr sz="1400" kern="1200" baseline="0">
          <a:solidFill>
            <a:schemeClr val="tx1"/>
          </a:solidFill>
          <a:latin typeface="+mn-lt"/>
          <a:ea typeface="+mn-ea"/>
          <a:cs typeface="+mn-cs"/>
        </a:defRPr>
      </a:lvl3pPr>
      <a:lvl4pPr marL="685800" indent="0" algn="l" defTabSz="914400" rtl="0" eaLnBrk="1" latinLnBrk="0" hangingPunct="1">
        <a:lnSpc>
          <a:spcPct val="80000"/>
        </a:lnSpc>
        <a:spcBef>
          <a:spcPts val="1000"/>
        </a:spcBef>
        <a:buFont typeface="Arial" panose="020B0604020202020204" pitchFamily="34" charset="0"/>
        <a:buNone/>
        <a:defRPr sz="1400" kern="1200" baseline="0">
          <a:solidFill>
            <a:schemeClr val="tx1"/>
          </a:solidFill>
          <a:latin typeface="+mn-lt"/>
          <a:ea typeface="+mn-ea"/>
          <a:cs typeface="+mn-cs"/>
        </a:defRPr>
      </a:lvl4pPr>
      <a:lvl5pPr marL="914400" indent="0" algn="l" defTabSz="914400" rtl="0" eaLnBrk="1" latinLnBrk="0" hangingPunct="1">
        <a:lnSpc>
          <a:spcPct val="80000"/>
        </a:lnSpc>
        <a:spcBef>
          <a:spcPts val="1000"/>
        </a:spcBef>
        <a:buFont typeface="Arial" panose="020B0604020202020204" pitchFamily="34" charset="0"/>
        <a:buNone/>
        <a:defRPr sz="1400"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xml"/><Relationship Id="rId1" Type="http://schemas.openxmlformats.org/officeDocument/2006/relationships/slideLayout" Target="../slideLayouts/slideLayout6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11.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31.sv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hyperlink" Target="https://www.nice.org.uk/guidance/ng71?utm_source=chatgpt.com" TargetMode="External"/><Relationship Id="rId3" Type="http://schemas.openxmlformats.org/officeDocument/2006/relationships/hyperlink" Target="https://kalamundaphysio.com.au/?utm_source=chatgpt.com" TargetMode="External"/><Relationship Id="rId7" Type="http://schemas.openxmlformats.org/officeDocument/2006/relationships/hyperlink" Target="https://doi.org/10.1007/s13760-023-02428-2" TargetMode="External"/><Relationship Id="rId2" Type="http://schemas.openxmlformats.org/officeDocument/2006/relationships/notesSlide" Target="../notesSlides/notesSlide5.xml"/><Relationship Id="rId1" Type="http://schemas.openxmlformats.org/officeDocument/2006/relationships/slideLayout" Target="../slideLayouts/slideLayout61.xml"/><Relationship Id="rId6" Type="http://schemas.openxmlformats.org/officeDocument/2006/relationships/hyperlink" Target="https://doi.org/10.1038/s41531-023-00585-y" TargetMode="External"/><Relationship Id="rId11" Type="http://schemas.openxmlformats.org/officeDocument/2006/relationships/hyperlink" Target="https://www.england.nhs.uk/long-read/inclusive-digital-healthcare-a-framework-for-nhs-action-on-digital-inclusion/?utm_source=chatgpt.com" TargetMode="External"/><Relationship Id="rId5" Type="http://schemas.openxmlformats.org/officeDocument/2006/relationships/hyperlink" Target="https://doi.org/10.1186/1748-5908-6-42" TargetMode="External"/><Relationship Id="rId10" Type="http://schemas.openxmlformats.org/officeDocument/2006/relationships/hyperlink" Target="https://www.england.nhs.uk/long-term-plan/?utm_source=chatgpt.com" TargetMode="External"/><Relationship Id="rId4" Type="http://schemas.openxmlformats.org/officeDocument/2006/relationships/hyperlink" Target="https://doi.org/10.1186/s13063-023-07084-8" TargetMode="External"/><Relationship Id="rId9" Type="http://schemas.openxmlformats.org/officeDocument/2006/relationships/hyperlink" Target="https://www.nice.org.uk/guidance/ng249?utm_source=chatgpt.com" TargetMode="External"/></Relationships>
</file>

<file path=ppt/slides/_rels/slide37.xml.rels><?xml version="1.0" encoding="UTF-8" standalone="yes"?>
<Relationships xmlns="http://schemas.openxmlformats.org/package/2006/relationships"><Relationship Id="rId8" Type="http://schemas.openxmlformats.org/officeDocument/2006/relationships/hyperlink" Target="https://doi.org/10.1186/s12889-024-18195-5?utm_source=chatgpt.com" TargetMode="External"/><Relationship Id="rId3" Type="http://schemas.openxmlformats.org/officeDocument/2006/relationships/hyperlink" Target="https://www.parkinsons.org.uk/professionals/resources/parkinsons-prevalence-uk" TargetMode="External"/><Relationship Id="rId7" Type="http://schemas.openxmlformats.org/officeDocument/2006/relationships/hyperlink" Target="https://doh.wa.gov/you-and-your-family/injury-and-violence-prevention/older-adult-falls/fall-prevention-resources?utm_source=chatgpt.com" TargetMode="External"/><Relationship Id="rId12" Type="http://schemas.openxmlformats.org/officeDocument/2006/relationships/hyperlink" Target="https://doi.org/10.1016/j.jamda.2024.105347" TargetMode="External"/><Relationship Id="rId2" Type="http://schemas.openxmlformats.org/officeDocument/2006/relationships/hyperlink" Target="https://doi.org/10.1177/1877718X251399958" TargetMode="External"/><Relationship Id="rId1" Type="http://schemas.openxmlformats.org/officeDocument/2006/relationships/slideLayout" Target="../slideLayouts/slideLayout67.xml"/><Relationship Id="rId6" Type="http://schemas.openxmlformats.org/officeDocument/2006/relationships/hyperlink" Target="https://doi.org/10.1177/17557380221133858" TargetMode="External"/><Relationship Id="rId11" Type="http://schemas.openxmlformats.org/officeDocument/2006/relationships/hyperlink" Target="https://www.who.int/news-room/fact-sheets/detail/parkinson-disease" TargetMode="External"/><Relationship Id="rId5" Type="http://schemas.openxmlformats.org/officeDocument/2006/relationships/hyperlink" Target="https://doi.org/10.1136/bmj-2024-080952" TargetMode="External"/><Relationship Id="rId10" Type="http://schemas.openxmlformats.org/officeDocument/2006/relationships/hyperlink" Target="https://www.who.int/initiatives/decade-of-healthy-ageing?utm_source=chatgpt.com" TargetMode="External"/><Relationship Id="rId4" Type="http://schemas.openxmlformats.org/officeDocument/2006/relationships/hyperlink" Target="https://www.healthpopuli.com/wp-content/uploads/2023/07/Digital-health-for-aging-Nature-graph-2-for-HP-blog.png" TargetMode="External"/><Relationship Id="rId9" Type="http://schemas.openxmlformats.org/officeDocument/2006/relationships/hyperlink" Target="https://www.who.int/teams/health-promotion/enhanced-wellbeing/first-global-conference" TargetMode="External"/></Relationships>
</file>

<file path=ppt/slides/_rels/slide38.xml.rels><?xml version="1.0" encoding="UTF-8" standalone="yes"?>
<Relationships xmlns="http://schemas.openxmlformats.org/package/2006/relationships"><Relationship Id="rId2" Type="http://schemas.openxmlformats.org/officeDocument/2006/relationships/hyperlink" Target="https://www.who.int/news-room/fact-sheets/detail/falls?utm_source=chatgpt.com"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pmc.ncbi.nlm.nih.gov/articles/PMC13362068/" TargetMode="External"/><Relationship Id="rId2" Type="http://schemas.openxmlformats.org/officeDocument/2006/relationships/hyperlink" Target="https://www.futuremedicine.com/articles/ai-bias-a-problem-long-before-the-algorithm"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www.nature.com/articles/s41598-025-28927-1" TargetMode="External"/><Relationship Id="rId2" Type="http://schemas.openxmlformats.org/officeDocument/2006/relationships/hyperlink" Target="https://parkinsonseurope.org/parkinsonslife/this-is-parkinsons-10-years-later-project-moving-stories-of-real-people-with-parkinsons/" TargetMode="External"/><Relationship Id="rId1" Type="http://schemas.openxmlformats.org/officeDocument/2006/relationships/slideLayout" Target="../slideLayouts/slideLayout2.xml"/><Relationship Id="rId5" Type="http://schemas.openxmlformats.org/officeDocument/2006/relationships/hyperlink" Target="https://www.england.nhs.uk/2025/03/nationwide-roll-out-of-artificial-intelligence-tool-that-predicts-falls-and-viruses/" TargetMode="External"/><Relationship Id="rId4" Type="http://schemas.openxmlformats.org/officeDocument/2006/relationships/hyperlink" Target="https://www.news-medical.net/news/20250910/AI-rollout-in-NHS-hospitals-faces-major-challenges.aspx"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www.england.nhs.uk/long-read/interoperability/" TargetMode="External"/><Relationship Id="rId2" Type="http://schemas.openxmlformats.org/officeDocument/2006/relationships/hyperlink" Target="https://digital-transformation.hee.nhs.uk/blogs/developing-digital-literacy-with-people-who-have-low-or-no-digital-skills" TargetMode="External"/><Relationship Id="rId1" Type="http://schemas.openxmlformats.org/officeDocument/2006/relationships/slideLayout" Target="../slideLayouts/slideLayout2.xml"/><Relationship Id="rId6" Type="http://schemas.openxmlformats.org/officeDocument/2006/relationships/hyperlink" Target="https://pmc.ncbi.nlm.nih.gov/articles/PMC10623210/" TargetMode="External"/><Relationship Id="rId5" Type="http://schemas.openxmlformats.org/officeDocument/2006/relationships/hyperlink" Target="https://digital.nhs.uk/data-and-information/information-governance/guidance/artificial-intelligence/guidance-for-ig-professionals" TargetMode="External"/><Relationship Id="rId4" Type="http://schemas.openxmlformats.org/officeDocument/2006/relationships/hyperlink" Target="https://digital.nhs.uk/data-and-information/keeping-data-safe-and-benefitting-the-public/gdpr" TargetMode="External"/></Relationships>
</file>

<file path=ppt/slides/_rels/slide42.xml.rels><?xml version="1.0" encoding="UTF-8" standalone="yes"?>
<Relationships xmlns="http://schemas.openxmlformats.org/package/2006/relationships"><Relationship Id="rId3" Type="http://schemas.openxmlformats.org/officeDocument/2006/relationships/hyperlink" Target="https://pmc.ncbi.nlm.nih.gov/articles/PMC11962569/" TargetMode="External"/><Relationship Id="rId2" Type="http://schemas.openxmlformats.org/officeDocument/2006/relationships/hyperlink" Target="https://pmc.ncbi.nlm.nih.gov/articles/PMC11538047/" TargetMode="External"/><Relationship Id="rId1" Type="http://schemas.openxmlformats.org/officeDocument/2006/relationships/slideLayout" Target="../slideLayouts/slideLayout2.xml"/><Relationship Id="rId6" Type="http://schemas.openxmlformats.org/officeDocument/2006/relationships/hyperlink" Target="https://neurologytoday.aan.com/doi/10.1097/01.wnt.0001172352.05083.18" TargetMode="External"/><Relationship Id="rId5" Type="http://schemas.openxmlformats.org/officeDocument/2006/relationships/hyperlink" Target="https://www.parkinsons.org.uk/information/symptoms/motor/slowness-movement" TargetMode="External"/><Relationship Id="rId4" Type="http://schemas.openxmlformats.org/officeDocument/2006/relationships/hyperlink" Target="https://techguide.parkinsons.org.uk/learn/what-is-ai" TargetMode="External"/></Relationships>
</file>

<file path=ppt/slides/_rels/slide43.xml.rels><?xml version="1.0" encoding="UTF-8" standalone="yes"?>
<Relationships xmlns="http://schemas.openxmlformats.org/package/2006/relationships"><Relationship Id="rId2" Type="http://schemas.openxmlformats.org/officeDocument/2006/relationships/hyperlink" Target="https://www.gettyimages.co.uk/photos/parkinsons-disease"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nhs.uk/conditions/parkinsons-disease/" TargetMode="External"/><Relationship Id="rId7" Type="http://schemas.openxmlformats.org/officeDocument/2006/relationships/hyperlink" Target="https://www.parkinsons.org.uk/information/symptoms/motor/slowness-movement" TargetMode="External"/><Relationship Id="rId2" Type="http://schemas.openxmlformats.org/officeDocument/2006/relationships/hyperlink" Target="https://gettingitrightfirsttime.co.uk/medical_specialties/neurology/" TargetMode="External"/><Relationship Id="rId1" Type="http://schemas.openxmlformats.org/officeDocument/2006/relationships/slideLayout" Target="../slideLayouts/slideLayout2.xml"/><Relationship Id="rId6" Type="http://schemas.openxmlformats.org/officeDocument/2006/relationships/hyperlink" Target="https://techguide.parkinsons.org.uk/learn/what-is-ai" TargetMode="External"/><Relationship Id="rId5" Type="http://schemas.openxmlformats.org/officeDocument/2006/relationships/hyperlink" Target="https://www.parkinsons.org.uk/news/2025/10-year-health-plan-for-england-what-it-means-for-people-parkinsons" TargetMode="External"/><Relationship Id="rId4" Type="http://schemas.openxmlformats.org/officeDocument/2006/relationships/hyperlink" Target="https://www.parkinsons.org.uk/professionals/resources/parkinsons-prevalence-uk"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s://www.gettyimages.co.uk/photos/parkinsons-disease" TargetMode="External"/><Relationship Id="rId2" Type="http://schemas.openxmlformats.org/officeDocument/2006/relationships/hyperlink" Target="https://pmc.ncbi.nlm.nih.gov/articles/PMC11492088/"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gettingitrightfirsttime.co.uk/medical_specialties/neurology/" TargetMode="External"/><Relationship Id="rId2" Type="http://schemas.openxmlformats.org/officeDocument/2006/relationships/hyperlink" Target="https://pmc.ncbi.nlm.nih.gov/articles/PMC9392538/" TargetMode="External"/><Relationship Id="rId1" Type="http://schemas.openxmlformats.org/officeDocument/2006/relationships/slideLayout" Target="../slideLayouts/slideLayout2.xml"/><Relationship Id="rId4" Type="http://schemas.openxmlformats.org/officeDocument/2006/relationships/hyperlink" Target="https://www.nhs.uk/conditions/parkinsons-disease/"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https://www.parkinsons.org.uk/news/2025/10-year-health-plan-for-england-what-it-means-for-people-parkinsons" TargetMode="External"/><Relationship Id="rId2" Type="http://schemas.openxmlformats.org/officeDocument/2006/relationships/hyperlink" Target="https://www.parkinsons.org.uk/professionals/resources/parkinsons-prevalence-uk" TargetMode="External"/><Relationship Id="rId1" Type="http://schemas.openxmlformats.org/officeDocument/2006/relationships/slideLayout" Target="../slideLayouts/slideLayout2.xml"/><Relationship Id="rId5" Type="http://schemas.openxmlformats.org/officeDocument/2006/relationships/hyperlink" Target="https://www.parkinsons.org.uk/information/symptoms/motor/slowness-movement" TargetMode="External"/><Relationship Id="rId4" Type="http://schemas.openxmlformats.org/officeDocument/2006/relationships/hyperlink" Target="https://techguide.parkinsons.org.uk/learn/what-is-ai"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CEE9C4AB-0378-4998-C6F2-0D49505B0EC7}"/>
              </a:ext>
            </a:extLst>
          </p:cNvPr>
          <p:cNvSpPr>
            <a:spLocks noGrp="1"/>
          </p:cNvSpPr>
          <p:nvPr>
            <p:ph type="sldNum" sz="quarter" idx="12"/>
          </p:nvPr>
        </p:nvSpPr>
        <p:spPr/>
        <p:txBody>
          <a:bodyPr/>
          <a:lstStyle/>
          <a:p>
            <a:fld id="{CC057153-B650-4DEB-B370-79DDCFDCE934}" type="slidenum">
              <a:rPr lang="en-US" smtClean="0"/>
              <a:t>1</a:t>
            </a:fld>
            <a:endParaRPr lang="en-US" dirty="0"/>
          </a:p>
        </p:txBody>
      </p:sp>
      <p:sp>
        <p:nvSpPr>
          <p:cNvPr id="6" name="Text Placeholder 5">
            <a:extLst>
              <a:ext uri="{FF2B5EF4-FFF2-40B4-BE49-F238E27FC236}">
                <a16:creationId xmlns:a16="http://schemas.microsoft.com/office/drawing/2014/main" id="{A4A8F451-2734-4874-E56C-6073B3717FB2}"/>
              </a:ext>
            </a:extLst>
          </p:cNvPr>
          <p:cNvSpPr>
            <a:spLocks noGrp="1"/>
          </p:cNvSpPr>
          <p:nvPr>
            <p:ph type="body" sz="half" idx="2"/>
          </p:nvPr>
        </p:nvSpPr>
        <p:spPr>
          <a:xfrm>
            <a:off x="7156860" y="2496728"/>
            <a:ext cx="4684962" cy="1384995"/>
          </a:xfrm>
        </p:spPr>
        <p:txBody>
          <a:bodyPr>
            <a:normAutofit/>
          </a:bodyPr>
          <a:lstStyle/>
          <a:p>
            <a:r>
              <a:rPr lang="en-GB" sz="2800" dirty="0">
                <a:latin typeface="Areal"/>
              </a:rPr>
              <a:t>Group Member 2: Application </a:t>
            </a:r>
          </a:p>
        </p:txBody>
      </p:sp>
      <p:sp>
        <p:nvSpPr>
          <p:cNvPr id="9" name="TextBox 8">
            <a:extLst>
              <a:ext uri="{FF2B5EF4-FFF2-40B4-BE49-F238E27FC236}">
                <a16:creationId xmlns:a16="http://schemas.microsoft.com/office/drawing/2014/main" id="{70A758AD-3EEC-37D0-CF8B-BFEAE591D903}"/>
              </a:ext>
            </a:extLst>
          </p:cNvPr>
          <p:cNvSpPr txBox="1"/>
          <p:nvPr/>
        </p:nvSpPr>
        <p:spPr>
          <a:xfrm>
            <a:off x="739284" y="4412037"/>
            <a:ext cx="5254785" cy="1815882"/>
          </a:xfrm>
          <a:prstGeom prst="rect">
            <a:avLst/>
          </a:prstGeom>
          <a:noFill/>
        </p:spPr>
        <p:txBody>
          <a:bodyPr wrap="square">
            <a:spAutoFit/>
          </a:bodyPr>
          <a:lstStyle/>
          <a:p>
            <a:r>
              <a:rPr lang="en-GB" sz="2800" dirty="0">
                <a:latin typeface="Areal"/>
              </a:rPr>
              <a:t>Group Member 3: Barriers</a:t>
            </a:r>
          </a:p>
          <a:p>
            <a:r>
              <a:rPr lang="en-IN" sz="2800" dirty="0">
                <a:latin typeface="Areal"/>
                <a:cs typeface="Arial" panose="020B0604020202020204" pitchFamily="34" charset="0"/>
              </a:rPr>
              <a:t>Student’s name: Jahanvi Sodha Student ID: 2530085</a:t>
            </a:r>
          </a:p>
          <a:p>
            <a:r>
              <a:rPr lang="en-GB" sz="2800" b="1" dirty="0">
                <a:latin typeface="Areal"/>
              </a:rPr>
              <a:t> </a:t>
            </a:r>
          </a:p>
        </p:txBody>
      </p:sp>
      <p:sp>
        <p:nvSpPr>
          <p:cNvPr id="11" name="TextBox 10">
            <a:extLst>
              <a:ext uri="{FF2B5EF4-FFF2-40B4-BE49-F238E27FC236}">
                <a16:creationId xmlns:a16="http://schemas.microsoft.com/office/drawing/2014/main" id="{6DD1AD00-B426-5FA4-AB63-D9797618A00E}"/>
              </a:ext>
            </a:extLst>
          </p:cNvPr>
          <p:cNvSpPr txBox="1"/>
          <p:nvPr/>
        </p:nvSpPr>
        <p:spPr>
          <a:xfrm>
            <a:off x="7314355" y="3884320"/>
            <a:ext cx="4138361" cy="1815882"/>
          </a:xfrm>
          <a:prstGeom prst="rect">
            <a:avLst/>
          </a:prstGeom>
          <a:noFill/>
        </p:spPr>
        <p:txBody>
          <a:bodyPr wrap="square">
            <a:spAutoFit/>
          </a:bodyPr>
          <a:lstStyle/>
          <a:p>
            <a:r>
              <a:rPr lang="en-GB" sz="2800" dirty="0">
                <a:latin typeface="Areal"/>
              </a:rPr>
              <a:t>Group Member 4: Benefits</a:t>
            </a:r>
          </a:p>
          <a:p>
            <a:r>
              <a:rPr lang="en-GB" sz="2800" dirty="0">
                <a:latin typeface="Areal"/>
              </a:rPr>
              <a:t>Student’s name: Yash Kapadia</a:t>
            </a:r>
          </a:p>
          <a:p>
            <a:r>
              <a:rPr lang="en-GB" sz="2800" dirty="0">
                <a:latin typeface="Areal"/>
              </a:rPr>
              <a:t>Student ID: 2518277</a:t>
            </a:r>
          </a:p>
        </p:txBody>
      </p:sp>
      <p:graphicFrame>
        <p:nvGraphicFramePr>
          <p:cNvPr id="14" name="Diagram 13">
            <a:extLst>
              <a:ext uri="{FF2B5EF4-FFF2-40B4-BE49-F238E27FC236}">
                <a16:creationId xmlns:a16="http://schemas.microsoft.com/office/drawing/2014/main" id="{F860D5B3-0B48-1656-862E-BFD3BC8B80F9}"/>
              </a:ext>
            </a:extLst>
          </p:cNvPr>
          <p:cNvGraphicFramePr/>
          <p:nvPr>
            <p:extLst>
              <p:ext uri="{D42A27DB-BD31-4B8C-83A1-F6EECF244321}">
                <p14:modId xmlns:p14="http://schemas.microsoft.com/office/powerpoint/2010/main" val="3747426106"/>
              </p:ext>
            </p:extLst>
          </p:nvPr>
        </p:nvGraphicFramePr>
        <p:xfrm>
          <a:off x="-332007" y="65764"/>
          <a:ext cx="12652153" cy="19782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7" name="Text Placeholder 5">
            <a:extLst>
              <a:ext uri="{FF2B5EF4-FFF2-40B4-BE49-F238E27FC236}">
                <a16:creationId xmlns:a16="http://schemas.microsoft.com/office/drawing/2014/main" id="{86FD9933-8158-3747-3E34-62B424D05680}"/>
              </a:ext>
            </a:extLst>
          </p:cNvPr>
          <p:cNvSpPr txBox="1">
            <a:spLocks/>
          </p:cNvSpPr>
          <p:nvPr/>
        </p:nvSpPr>
        <p:spPr>
          <a:xfrm>
            <a:off x="739284" y="2445963"/>
            <a:ext cx="4684962" cy="1384995"/>
          </a:xfrm>
          <a:prstGeom prst="rect">
            <a:avLst/>
          </a:prstGeom>
        </p:spPr>
        <p:txBody>
          <a:bodyPr vert="horz" lIns="91440" tIns="45720" rIns="91440" bIns="45720" rtlCol="0" anchor="t">
            <a:normAutofit/>
          </a:bodyPr>
          <a:lstStyle>
            <a:lvl1pPr marL="0" indent="0" algn="l" defTabSz="914400" rtl="0" eaLnBrk="1" latinLnBrk="0" hangingPunct="1">
              <a:lnSpc>
                <a:spcPct val="80000"/>
              </a:lnSpc>
              <a:spcBef>
                <a:spcPts val="1000"/>
              </a:spcBef>
              <a:buFont typeface="Arial" panose="020B0604020202020204" pitchFamily="34" charset="0"/>
              <a:buNone/>
              <a:defRPr sz="1400" kern="1200" baseline="0">
                <a:solidFill>
                  <a:schemeClr val="tx1"/>
                </a:solidFill>
                <a:latin typeface="+mn-lt"/>
                <a:ea typeface="+mn-ea"/>
                <a:cs typeface="+mn-cs"/>
              </a:defRPr>
            </a:lvl1pPr>
            <a:lvl2pPr marL="457200" indent="0" algn="l" defTabSz="914400" rtl="0" eaLnBrk="1" latinLnBrk="0" hangingPunct="1">
              <a:lnSpc>
                <a:spcPct val="80000"/>
              </a:lnSpc>
              <a:spcBef>
                <a:spcPts val="1000"/>
              </a:spcBef>
              <a:buFont typeface="Arial" panose="020B0604020202020204" pitchFamily="34" charset="0"/>
              <a:buNone/>
              <a:defRPr sz="1400" kern="1200" baseline="0">
                <a:solidFill>
                  <a:schemeClr val="tx1"/>
                </a:solidFill>
                <a:latin typeface="+mn-lt"/>
                <a:ea typeface="+mn-ea"/>
                <a:cs typeface="+mn-cs"/>
              </a:defRPr>
            </a:lvl2pPr>
            <a:lvl3pPr marL="914400" indent="0" algn="l" defTabSz="914400" rtl="0" eaLnBrk="1" latinLnBrk="0" hangingPunct="1">
              <a:lnSpc>
                <a:spcPct val="80000"/>
              </a:lnSpc>
              <a:spcBef>
                <a:spcPts val="1000"/>
              </a:spcBef>
              <a:buFont typeface="Arial" panose="020B0604020202020204" pitchFamily="34" charset="0"/>
              <a:buNone/>
              <a:defRPr sz="1200" kern="1200" baseline="0">
                <a:solidFill>
                  <a:schemeClr val="tx1"/>
                </a:solidFill>
                <a:latin typeface="+mn-lt"/>
                <a:ea typeface="+mn-ea"/>
                <a:cs typeface="+mn-cs"/>
              </a:defRPr>
            </a:lvl3pPr>
            <a:lvl4pPr marL="1371600" indent="0" algn="l" defTabSz="914400" rtl="0" eaLnBrk="1" latinLnBrk="0" hangingPunct="1">
              <a:lnSpc>
                <a:spcPct val="80000"/>
              </a:lnSpc>
              <a:spcBef>
                <a:spcPts val="1000"/>
              </a:spcBef>
              <a:buFont typeface="Arial" panose="020B0604020202020204" pitchFamily="34" charset="0"/>
              <a:buNone/>
              <a:defRPr sz="1000" kern="1200" baseline="0">
                <a:solidFill>
                  <a:schemeClr val="tx1"/>
                </a:solidFill>
                <a:latin typeface="+mn-lt"/>
                <a:ea typeface="+mn-ea"/>
                <a:cs typeface="+mn-cs"/>
              </a:defRPr>
            </a:lvl4pPr>
            <a:lvl5pPr marL="1828800" indent="0" algn="l" defTabSz="914400" rtl="0" eaLnBrk="1" latinLnBrk="0" hangingPunct="1">
              <a:lnSpc>
                <a:spcPct val="80000"/>
              </a:lnSpc>
              <a:spcBef>
                <a:spcPts val="1000"/>
              </a:spcBef>
              <a:buFont typeface="Arial" panose="020B0604020202020204" pitchFamily="34" charset="0"/>
              <a:buNone/>
              <a:defRPr sz="1000" kern="1200" baseline="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GB" sz="2800" dirty="0">
                <a:latin typeface="Areal"/>
              </a:rPr>
              <a:t>Group Member 1: Justification</a:t>
            </a:r>
          </a:p>
          <a:p>
            <a:r>
              <a:rPr lang="en-GB" sz="2800" dirty="0">
                <a:latin typeface="Areal"/>
              </a:rPr>
              <a:t>Patience Edo</a:t>
            </a:r>
          </a:p>
          <a:p>
            <a:r>
              <a:rPr lang="en-GB" sz="2800" dirty="0">
                <a:latin typeface="Areal"/>
              </a:rPr>
              <a:t>Student ID: 2220883</a:t>
            </a:r>
          </a:p>
        </p:txBody>
      </p:sp>
    </p:spTree>
    <p:extLst>
      <p:ext uri="{BB962C8B-B14F-4D97-AF65-F5344CB8AC3E}">
        <p14:creationId xmlns:p14="http://schemas.microsoft.com/office/powerpoint/2010/main" val="22018227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a:extLst>
              <a:ext uri="{FF2B5EF4-FFF2-40B4-BE49-F238E27FC236}">
                <a16:creationId xmlns:a16="http://schemas.microsoft.com/office/drawing/2014/main" id="{A42CF3B1-F4E7-8F7C-249F-C6EF43FA96A0}"/>
              </a:ext>
            </a:extLst>
          </p:cNvPr>
          <p:cNvSpPr>
            <a:spLocks noGrp="1"/>
          </p:cNvSpPr>
          <p:nvPr>
            <p:ph sz="quarter" idx="14"/>
          </p:nvPr>
        </p:nvSpPr>
        <p:spPr>
          <a:xfrm>
            <a:off x="8349286" y="863672"/>
            <a:ext cx="4010462" cy="4002933"/>
          </a:xfrm>
        </p:spPr>
        <p:txBody>
          <a:bodyPr vert="horz" lIns="91440" tIns="45720" rIns="91440" bIns="45720" rtlCol="0">
            <a:normAutofit/>
          </a:bodyPr>
          <a:lstStyle/>
          <a:p>
            <a:pPr marL="0"/>
            <a:r>
              <a:rPr lang="en-US" sz="1800" dirty="0">
                <a:latin typeface="Areal"/>
              </a:rPr>
              <a:t>Student’s name: Patience Edo</a:t>
            </a:r>
          </a:p>
          <a:p>
            <a:pPr marL="0"/>
            <a:r>
              <a:rPr lang="en-US" sz="1800" dirty="0">
                <a:effectLst/>
                <a:latin typeface="Areal"/>
              </a:rPr>
              <a:t>Student ID</a:t>
            </a:r>
            <a:r>
              <a:rPr lang="en-US" sz="1800" dirty="0">
                <a:latin typeface="Areal"/>
              </a:rPr>
              <a:t>: 2220883</a:t>
            </a:r>
            <a:endParaRPr lang="en-US" sz="1800" dirty="0">
              <a:effectLst/>
              <a:latin typeface="Areal"/>
            </a:endParaRPr>
          </a:p>
          <a:p>
            <a:r>
              <a:rPr lang="en-US" sz="1800" dirty="0">
                <a:latin typeface="Areal"/>
              </a:rPr>
              <a:t>Module code: LCHS7009 </a:t>
            </a:r>
          </a:p>
          <a:p>
            <a:r>
              <a:rPr lang="en-US" sz="1800" dirty="0">
                <a:latin typeface="Areal"/>
              </a:rPr>
              <a:t>Module title: Population Health and Digital Health Promotion </a:t>
            </a:r>
          </a:p>
          <a:p>
            <a:r>
              <a:rPr lang="en-US" sz="1800" dirty="0">
                <a:latin typeface="Areal"/>
              </a:rPr>
              <a:t>Lecturers’ name: Diola </a:t>
            </a:r>
            <a:r>
              <a:rPr lang="en-US" sz="1800" dirty="0" err="1">
                <a:latin typeface="Areal"/>
              </a:rPr>
              <a:t>Bijlhout</a:t>
            </a:r>
            <a:r>
              <a:rPr lang="en-US" sz="1800" dirty="0">
                <a:latin typeface="Areal"/>
              </a:rPr>
              <a:t> and Dr Ping Wu </a:t>
            </a:r>
          </a:p>
          <a:p>
            <a:r>
              <a:rPr lang="en-US" sz="1800" dirty="0">
                <a:latin typeface="Areal"/>
              </a:rPr>
              <a:t>Assignment title: Component 3 Group Presentation</a:t>
            </a:r>
          </a:p>
        </p:txBody>
      </p:sp>
      <p:pic>
        <p:nvPicPr>
          <p:cNvPr id="14" name="Picture 13">
            <a:extLst>
              <a:ext uri="{FF2B5EF4-FFF2-40B4-BE49-F238E27FC236}">
                <a16:creationId xmlns:a16="http://schemas.microsoft.com/office/drawing/2014/main" id="{A7FF8787-89AF-B4D6-46A9-EFC53939272C}"/>
              </a:ext>
            </a:extLst>
          </p:cNvPr>
          <p:cNvPicPr>
            <a:picLocks noChangeAspect="1"/>
          </p:cNvPicPr>
          <p:nvPr/>
        </p:nvPicPr>
        <p:blipFill>
          <a:blip r:embed="rId3"/>
          <a:stretch>
            <a:fillRect/>
          </a:stretch>
        </p:blipFill>
        <p:spPr>
          <a:xfrm>
            <a:off x="292983" y="280014"/>
            <a:ext cx="7771823" cy="5170251"/>
          </a:xfrm>
          <a:prstGeom prst="rect">
            <a:avLst/>
          </a:prstGeom>
        </p:spPr>
      </p:pic>
      <p:sp>
        <p:nvSpPr>
          <p:cNvPr id="16" name="TextBox 15">
            <a:extLst>
              <a:ext uri="{FF2B5EF4-FFF2-40B4-BE49-F238E27FC236}">
                <a16:creationId xmlns:a16="http://schemas.microsoft.com/office/drawing/2014/main" id="{71BE48DF-827D-82ED-F2F0-6AF82031C128}"/>
              </a:ext>
            </a:extLst>
          </p:cNvPr>
          <p:cNvSpPr txBox="1"/>
          <p:nvPr/>
        </p:nvSpPr>
        <p:spPr>
          <a:xfrm>
            <a:off x="191492" y="5521385"/>
            <a:ext cx="7286268" cy="584775"/>
          </a:xfrm>
          <a:prstGeom prst="rect">
            <a:avLst/>
          </a:prstGeom>
          <a:noFill/>
        </p:spPr>
        <p:txBody>
          <a:bodyPr wrap="square">
            <a:spAutoFit/>
          </a:bodyPr>
          <a:lstStyle/>
          <a:p>
            <a:r>
              <a:rPr lang="en-GB" sz="1600" dirty="0">
                <a:latin typeface="Areal"/>
              </a:rPr>
              <a:t>Source: Author-developed visual for AI </a:t>
            </a:r>
            <a:r>
              <a:rPr lang="en-GB" sz="1600" dirty="0" err="1">
                <a:latin typeface="Areal"/>
              </a:rPr>
              <a:t>SmartAge</a:t>
            </a:r>
            <a:r>
              <a:rPr lang="en-GB" sz="1600" dirty="0">
                <a:latin typeface="Areal"/>
              </a:rPr>
              <a:t>+ Parkinson, informed by Moreau </a:t>
            </a:r>
            <a:r>
              <a:rPr lang="en-GB" sz="1600" i="1" dirty="0">
                <a:latin typeface="Areal"/>
              </a:rPr>
              <a:t>et al., </a:t>
            </a:r>
            <a:r>
              <a:rPr lang="en-GB" sz="1600" dirty="0">
                <a:latin typeface="Areal"/>
              </a:rPr>
              <a:t>(2023), Wu </a:t>
            </a:r>
            <a:r>
              <a:rPr lang="en-GB" sz="1600" i="1" dirty="0">
                <a:latin typeface="Areal"/>
              </a:rPr>
              <a:t>et al. </a:t>
            </a:r>
            <a:r>
              <a:rPr lang="en-GB" sz="1600" dirty="0">
                <a:latin typeface="Areal"/>
              </a:rPr>
              <a:t>(2023), Lithander </a:t>
            </a:r>
            <a:r>
              <a:rPr lang="en-GB" sz="1600" i="1" dirty="0">
                <a:latin typeface="Areal"/>
              </a:rPr>
              <a:t>et al</a:t>
            </a:r>
            <a:r>
              <a:rPr lang="en-GB" sz="1600" dirty="0">
                <a:latin typeface="Areal"/>
              </a:rPr>
              <a:t>. (2023) and NHS England  (2025)</a:t>
            </a:r>
          </a:p>
        </p:txBody>
      </p:sp>
    </p:spTree>
    <p:extLst>
      <p:ext uri="{BB962C8B-B14F-4D97-AF65-F5344CB8AC3E}">
        <p14:creationId xmlns:p14="http://schemas.microsoft.com/office/powerpoint/2010/main" val="36811883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85E98-DE16-E09A-BFD0-33C7F2E8330E}"/>
              </a:ext>
            </a:extLst>
          </p:cNvPr>
          <p:cNvSpPr>
            <a:spLocks noGrp="1"/>
          </p:cNvSpPr>
          <p:nvPr>
            <p:ph type="title"/>
          </p:nvPr>
        </p:nvSpPr>
        <p:spPr>
          <a:xfrm>
            <a:off x="345159" y="292926"/>
            <a:ext cx="8966214" cy="449862"/>
          </a:xfrm>
        </p:spPr>
        <p:txBody>
          <a:bodyPr/>
          <a:lstStyle/>
          <a:p>
            <a:pPr algn="ctr"/>
            <a:r>
              <a:rPr lang="en-US" sz="4000" b="1" spc="38" dirty="0">
                <a:latin typeface="Areal"/>
              </a:rPr>
              <a:t>Public Health Problem</a:t>
            </a:r>
            <a:endParaRPr lang="en-GB" sz="4000" b="1" dirty="0"/>
          </a:p>
        </p:txBody>
      </p:sp>
      <p:sp>
        <p:nvSpPr>
          <p:cNvPr id="5" name="Slide Number Placeholder 4">
            <a:extLst>
              <a:ext uri="{FF2B5EF4-FFF2-40B4-BE49-F238E27FC236}">
                <a16:creationId xmlns:a16="http://schemas.microsoft.com/office/drawing/2014/main" id="{59F23AF3-DD1A-2BAE-1BEB-BE60BBCC2A8A}"/>
              </a:ext>
            </a:extLst>
          </p:cNvPr>
          <p:cNvSpPr>
            <a:spLocks noGrp="1"/>
          </p:cNvSpPr>
          <p:nvPr>
            <p:ph type="sldNum" sz="quarter" idx="12"/>
          </p:nvPr>
        </p:nvSpPr>
        <p:spPr/>
        <p:txBody>
          <a:bodyPr/>
          <a:lstStyle/>
          <a:p>
            <a:fld id="{CC057153-B650-4DEB-B370-79DDCFDCE934}" type="slidenum">
              <a:rPr lang="en-US" smtClean="0"/>
              <a:t>3</a:t>
            </a:fld>
            <a:endParaRPr lang="en-US"/>
          </a:p>
        </p:txBody>
      </p:sp>
      <p:sp>
        <p:nvSpPr>
          <p:cNvPr id="13" name="TextBox 12">
            <a:extLst>
              <a:ext uri="{FF2B5EF4-FFF2-40B4-BE49-F238E27FC236}">
                <a16:creationId xmlns:a16="http://schemas.microsoft.com/office/drawing/2014/main" id="{D5C92E06-5123-96D5-5FA0-EED0D8F5BD3C}"/>
              </a:ext>
            </a:extLst>
          </p:cNvPr>
          <p:cNvSpPr txBox="1"/>
          <p:nvPr/>
        </p:nvSpPr>
        <p:spPr>
          <a:xfrm>
            <a:off x="5462981" y="992012"/>
            <a:ext cx="6378841" cy="4985980"/>
          </a:xfrm>
          <a:prstGeom prst="rect">
            <a:avLst/>
          </a:prstGeom>
          <a:noFill/>
        </p:spPr>
        <p:txBody>
          <a:bodyPr wrap="square">
            <a:spAutoFit/>
          </a:bodyPr>
          <a:lstStyle/>
          <a:p>
            <a:r>
              <a:rPr lang="en-US" sz="1400" b="1" dirty="0">
                <a:latin typeface="Arial" panose="020B0604020202020204" pitchFamily="34" charset="0"/>
                <a:cs typeface="Arial" panose="020B0604020202020204" pitchFamily="34" charset="0"/>
              </a:rPr>
              <a:t>       </a:t>
            </a:r>
            <a:endParaRPr lang="en-US" sz="1600" b="1" dirty="0">
              <a:latin typeface="Areal"/>
              <a:cs typeface="Arial" panose="020B0604020202020204" pitchFamily="34" charset="0"/>
            </a:endParaRPr>
          </a:p>
          <a:p>
            <a:pPr marL="285750" indent="-285750">
              <a:buFont typeface="Arial" panose="020B0604020202020204" pitchFamily="34" charset="0"/>
              <a:buChar char="•"/>
            </a:pPr>
            <a:r>
              <a:rPr lang="en-US" sz="1600" b="1" dirty="0">
                <a:latin typeface="Areal"/>
                <a:cs typeface="Arial" panose="020B0604020202020204" pitchFamily="34" charset="0"/>
              </a:rPr>
              <a:t>Growing Burden: </a:t>
            </a:r>
            <a:r>
              <a:rPr lang="en-US" sz="1600" dirty="0">
                <a:latin typeface="Areal"/>
                <a:cs typeface="Arial" panose="020B0604020202020204" pitchFamily="34" charset="0"/>
              </a:rPr>
              <a:t>Parkinson’s disease is a rapidly growing neurological disorder (Ben-Shlomo </a:t>
            </a:r>
            <a:r>
              <a:rPr lang="en-US" sz="1600" i="1" dirty="0">
                <a:latin typeface="Areal"/>
                <a:cs typeface="Arial" panose="020B0604020202020204" pitchFamily="34" charset="0"/>
              </a:rPr>
              <a:t>et al</a:t>
            </a:r>
            <a:r>
              <a:rPr lang="en-US" sz="1600" dirty="0">
                <a:latin typeface="Areal"/>
                <a:cs typeface="Arial" panose="020B0604020202020204" pitchFamily="34" charset="0"/>
              </a:rPr>
              <a:t>., 2024). It is estimated that 25.2 million people globally will develop Parkinson’s disease by 2050</a:t>
            </a:r>
            <a:r>
              <a:rPr lang="en-GB" sz="1600" dirty="0">
                <a:latin typeface="Areal"/>
                <a:cs typeface="Arial" panose="020B0604020202020204" pitchFamily="34" charset="0"/>
              </a:rPr>
              <a:t>, approximately</a:t>
            </a:r>
            <a:r>
              <a:rPr lang="en-US" sz="1600" dirty="0">
                <a:latin typeface="Areal"/>
                <a:cs typeface="Arial" panose="020B0604020202020204" pitchFamily="34" charset="0"/>
              </a:rPr>
              <a:t> 112% higher than in 2021 (Su </a:t>
            </a:r>
            <a:r>
              <a:rPr lang="en-US" sz="1600" i="1" dirty="0">
                <a:latin typeface="Areal"/>
                <a:cs typeface="Arial" panose="020B0604020202020204" pitchFamily="34" charset="0"/>
              </a:rPr>
              <a:t>et al</a:t>
            </a:r>
            <a:r>
              <a:rPr lang="en-US" sz="1600" dirty="0">
                <a:latin typeface="Areal"/>
                <a:cs typeface="Arial" panose="020B0604020202020204" pitchFamily="34" charset="0"/>
              </a:rPr>
              <a:t>., 2025) </a:t>
            </a:r>
          </a:p>
          <a:p>
            <a:endParaRPr lang="en-US" sz="1600" b="1" dirty="0">
              <a:latin typeface="Areal"/>
              <a:cs typeface="Arial" panose="020B0604020202020204" pitchFamily="34" charset="0"/>
            </a:endParaRPr>
          </a:p>
          <a:p>
            <a:pPr marL="285750" indent="-285750">
              <a:buFont typeface="Arial" panose="020B0604020202020204" pitchFamily="34" charset="0"/>
              <a:buChar char="•"/>
            </a:pPr>
            <a:r>
              <a:rPr lang="en-US" sz="1600" b="1" dirty="0">
                <a:latin typeface="Areal"/>
                <a:cs typeface="Arial" panose="020B0604020202020204" pitchFamily="34" charset="0"/>
              </a:rPr>
              <a:t>UK Impact: </a:t>
            </a:r>
            <a:r>
              <a:rPr lang="en-US" sz="1600" dirty="0">
                <a:latin typeface="Areal"/>
                <a:cs typeface="Arial" panose="020B0604020202020204" pitchFamily="34" charset="0"/>
              </a:rPr>
              <a:t>Around 166,000 people currently live with Parkinson’s in the UK (Parkinson’s UK, 2025). </a:t>
            </a:r>
          </a:p>
          <a:p>
            <a:endParaRPr lang="en-US" sz="1600" b="1" dirty="0">
              <a:latin typeface="Areal"/>
              <a:cs typeface="Arial" panose="020B0604020202020204" pitchFamily="34" charset="0"/>
            </a:endParaRPr>
          </a:p>
          <a:p>
            <a:pPr marL="285750" indent="-285750">
              <a:buFont typeface="Arial" panose="020B0604020202020204" pitchFamily="34" charset="0"/>
              <a:buChar char="•"/>
            </a:pPr>
            <a:r>
              <a:rPr lang="en-US" sz="1600" b="1" dirty="0">
                <a:latin typeface="Areal"/>
                <a:cs typeface="Arial" panose="020B0604020202020204" pitchFamily="34" charset="0"/>
              </a:rPr>
              <a:t>High Falls Burden: </a:t>
            </a:r>
            <a:r>
              <a:rPr lang="en-US" sz="1600" dirty="0">
                <a:latin typeface="Areal"/>
                <a:cs typeface="Arial" panose="020B0604020202020204" pitchFamily="34" charset="0"/>
              </a:rPr>
              <a:t>Around 60% of people with Parkinson’s experience at least one fall annually (</a:t>
            </a:r>
            <a:r>
              <a:rPr lang="en-US" sz="1600" dirty="0" err="1">
                <a:latin typeface="Areal"/>
                <a:cs typeface="Arial" panose="020B0604020202020204" pitchFamily="34" charset="0"/>
              </a:rPr>
              <a:t>Camicioli</a:t>
            </a:r>
            <a:r>
              <a:rPr lang="en-US" sz="1600" dirty="0">
                <a:latin typeface="Areal"/>
                <a:cs typeface="Arial" panose="020B0604020202020204" pitchFamily="34" charset="0"/>
              </a:rPr>
              <a:t> </a:t>
            </a:r>
            <a:r>
              <a:rPr lang="en-US" sz="1600" i="1" dirty="0">
                <a:latin typeface="Areal"/>
                <a:cs typeface="Arial" panose="020B0604020202020204" pitchFamily="34" charset="0"/>
              </a:rPr>
              <a:t>et al., </a:t>
            </a:r>
            <a:r>
              <a:rPr lang="en-US" sz="1600" dirty="0">
                <a:latin typeface="Areal"/>
                <a:cs typeface="Arial" panose="020B0604020202020204" pitchFamily="34" charset="0"/>
              </a:rPr>
              <a:t>2023). </a:t>
            </a:r>
          </a:p>
          <a:p>
            <a:endParaRPr lang="en-US" sz="1600" b="1" dirty="0">
              <a:latin typeface="Areal"/>
              <a:cs typeface="Arial" panose="020B0604020202020204" pitchFamily="34" charset="0"/>
            </a:endParaRPr>
          </a:p>
          <a:p>
            <a:pPr marL="285750" indent="-285750">
              <a:buFont typeface="Arial" panose="020B0604020202020204" pitchFamily="34" charset="0"/>
              <a:buChar char="•"/>
            </a:pPr>
            <a:r>
              <a:rPr lang="en-US" sz="1600" b="1" dirty="0">
                <a:latin typeface="Areal"/>
                <a:cs typeface="Arial" panose="020B0604020202020204" pitchFamily="34" charset="0"/>
              </a:rPr>
              <a:t>Healthy Ageing: </a:t>
            </a:r>
            <a:r>
              <a:rPr lang="en-US" sz="1600" dirty="0">
                <a:latin typeface="Areal"/>
                <a:cs typeface="Arial" panose="020B0604020202020204" pitchFamily="34" charset="0"/>
              </a:rPr>
              <a:t>Functional ability is central to healthy ageing (WHO, 2020; Liu </a:t>
            </a:r>
            <a:r>
              <a:rPr lang="en-US" sz="1600" i="1" dirty="0">
                <a:latin typeface="Areal"/>
                <a:cs typeface="Arial" panose="020B0604020202020204" pitchFamily="34" charset="0"/>
              </a:rPr>
              <a:t>et al</a:t>
            </a:r>
            <a:r>
              <a:rPr lang="en-US" sz="1600" dirty="0">
                <a:latin typeface="Areal"/>
                <a:cs typeface="Arial" panose="020B0604020202020204" pitchFamily="34" charset="0"/>
              </a:rPr>
              <a:t>., 2022)</a:t>
            </a:r>
          </a:p>
          <a:p>
            <a:endParaRPr lang="en-US" sz="1600" dirty="0">
              <a:latin typeface="Areal"/>
              <a:cs typeface="Arial" panose="020B0604020202020204" pitchFamily="34" charset="0"/>
            </a:endParaRPr>
          </a:p>
          <a:p>
            <a:pPr marL="285750" indent="-285750">
              <a:buFont typeface="Arial" panose="020B0604020202020204" pitchFamily="34" charset="0"/>
              <a:buChar char="•"/>
            </a:pPr>
            <a:r>
              <a:rPr lang="en-US" sz="1600" b="1" dirty="0">
                <a:latin typeface="Areal"/>
                <a:cs typeface="Arial" panose="020B0604020202020204" pitchFamily="34" charset="0"/>
              </a:rPr>
              <a:t>Target group</a:t>
            </a:r>
            <a:r>
              <a:rPr lang="en-US" sz="1600" dirty="0">
                <a:latin typeface="Areal"/>
                <a:cs typeface="Arial" panose="020B0604020202020204" pitchFamily="34" charset="0"/>
              </a:rPr>
              <a:t>: Adults aged ≥65 years living with Parkinson’s disease in the UK. </a:t>
            </a:r>
          </a:p>
          <a:p>
            <a:endParaRPr lang="en-US" sz="1600" dirty="0">
              <a:highlight>
                <a:srgbClr val="FFFF00"/>
              </a:highlight>
              <a:latin typeface="Areal"/>
              <a:cs typeface="Arial" panose="020B0604020202020204" pitchFamily="34" charset="0"/>
            </a:endParaRPr>
          </a:p>
          <a:p>
            <a:pPr marL="285750" indent="-285750">
              <a:buFont typeface="Arial" panose="020B0604020202020204" pitchFamily="34" charset="0"/>
              <a:buChar char="•"/>
            </a:pPr>
            <a:r>
              <a:rPr lang="en-US" sz="1600" b="1" dirty="0">
                <a:latin typeface="Areal"/>
                <a:cs typeface="Arial" panose="020B0604020202020204" pitchFamily="34" charset="0"/>
              </a:rPr>
              <a:t>Setting</a:t>
            </a:r>
            <a:r>
              <a:rPr lang="en-US" sz="1600" dirty="0">
                <a:latin typeface="Areal"/>
                <a:cs typeface="Arial" panose="020B0604020202020204" pitchFamily="34" charset="0"/>
              </a:rPr>
              <a:t>: Community Parkinson’s services </a:t>
            </a:r>
            <a:r>
              <a:rPr lang="en-GB" sz="1600" dirty="0">
                <a:latin typeface="Areal"/>
                <a:cs typeface="Arial" panose="020B0604020202020204" pitchFamily="34" charset="0"/>
              </a:rPr>
              <a:t>through integrated care Systems (ICSs)</a:t>
            </a:r>
            <a:r>
              <a:rPr lang="en-US" sz="1600" dirty="0">
                <a:latin typeface="Areal"/>
                <a:cs typeface="Arial" panose="020B0604020202020204" pitchFamily="34" charset="0"/>
              </a:rPr>
              <a:t> delivered through Integrated Care Systems (ICSs).</a:t>
            </a:r>
          </a:p>
        </p:txBody>
      </p:sp>
      <p:pic>
        <p:nvPicPr>
          <p:cNvPr id="17" name="Picture 16">
            <a:extLst>
              <a:ext uri="{FF2B5EF4-FFF2-40B4-BE49-F238E27FC236}">
                <a16:creationId xmlns:a16="http://schemas.microsoft.com/office/drawing/2014/main" id="{1AC8676C-AAF5-5DA1-17BE-E66F97BC3A90}"/>
              </a:ext>
            </a:extLst>
          </p:cNvPr>
          <p:cNvPicPr>
            <a:picLocks noChangeAspect="1"/>
          </p:cNvPicPr>
          <p:nvPr/>
        </p:nvPicPr>
        <p:blipFill>
          <a:blip r:embed="rId3"/>
          <a:stretch>
            <a:fillRect/>
          </a:stretch>
        </p:blipFill>
        <p:spPr>
          <a:xfrm>
            <a:off x="274039" y="1062024"/>
            <a:ext cx="4864877" cy="4985980"/>
          </a:xfrm>
          <a:prstGeom prst="rect">
            <a:avLst/>
          </a:prstGeom>
        </p:spPr>
      </p:pic>
    </p:spTree>
    <p:extLst>
      <p:ext uri="{BB962C8B-B14F-4D97-AF65-F5344CB8AC3E}">
        <p14:creationId xmlns:p14="http://schemas.microsoft.com/office/powerpoint/2010/main" val="490426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FD1E7C46-8E55-2E9A-92E7-B0F0E5213407}"/>
              </a:ext>
            </a:extLst>
          </p:cNvPr>
          <p:cNvSpPr>
            <a:spLocks noGrp="1"/>
          </p:cNvSpPr>
          <p:nvPr>
            <p:ph type="title"/>
          </p:nvPr>
        </p:nvSpPr>
        <p:spPr>
          <a:xfrm>
            <a:off x="841248" y="535052"/>
            <a:ext cx="10653578" cy="1132258"/>
          </a:xfrm>
        </p:spPr>
        <p:txBody>
          <a:bodyPr>
            <a:normAutofit/>
          </a:bodyPr>
          <a:lstStyle/>
          <a:p>
            <a:r>
              <a:rPr lang="en-GB" sz="4400" dirty="0">
                <a:latin typeface="Areal"/>
              </a:rPr>
              <a:t>Aim and Objectives of AI </a:t>
            </a:r>
            <a:r>
              <a:rPr lang="en-GB" sz="4000" dirty="0" err="1">
                <a:latin typeface="Areal"/>
              </a:rPr>
              <a:t>SmartAge</a:t>
            </a:r>
            <a:r>
              <a:rPr lang="en-GB" sz="4400" dirty="0">
                <a:latin typeface="Areal"/>
              </a:rPr>
              <a:t>+ Parkinson’s</a:t>
            </a:r>
          </a:p>
        </p:txBody>
      </p:sp>
      <p:sp>
        <p:nvSpPr>
          <p:cNvPr id="5" name="Slide Number Placeholder 4">
            <a:extLst>
              <a:ext uri="{FF2B5EF4-FFF2-40B4-BE49-F238E27FC236}">
                <a16:creationId xmlns:a16="http://schemas.microsoft.com/office/drawing/2014/main" id="{60682B6E-7685-A6E8-C111-38376A813D58}"/>
              </a:ext>
            </a:extLst>
          </p:cNvPr>
          <p:cNvSpPr>
            <a:spLocks noGrp="1"/>
          </p:cNvSpPr>
          <p:nvPr>
            <p:ph type="sldNum" sz="quarter" idx="12"/>
          </p:nvPr>
        </p:nvSpPr>
        <p:spPr/>
        <p:txBody>
          <a:bodyPr/>
          <a:lstStyle/>
          <a:p>
            <a:fld id="{CC057153-B650-4DEB-B370-79DDCFDCE934}" type="slidenum">
              <a:rPr lang="en-US" smtClean="0"/>
              <a:t>4</a:t>
            </a:fld>
            <a:endParaRPr lang="en-US"/>
          </a:p>
        </p:txBody>
      </p:sp>
      <p:sp>
        <p:nvSpPr>
          <p:cNvPr id="12" name="TextBox 11">
            <a:extLst>
              <a:ext uri="{FF2B5EF4-FFF2-40B4-BE49-F238E27FC236}">
                <a16:creationId xmlns:a16="http://schemas.microsoft.com/office/drawing/2014/main" id="{0D3582C4-FB98-DA0A-2C9D-07AE43E07816}"/>
              </a:ext>
            </a:extLst>
          </p:cNvPr>
          <p:cNvSpPr txBox="1"/>
          <p:nvPr/>
        </p:nvSpPr>
        <p:spPr>
          <a:xfrm>
            <a:off x="697174" y="1352318"/>
            <a:ext cx="4140197" cy="2922502"/>
          </a:xfrm>
          <a:prstGeom prst="rect">
            <a:avLst/>
          </a:prstGeom>
          <a:solidFill>
            <a:schemeClr val="tx2">
              <a:lumMod val="25000"/>
              <a:lumOff val="75000"/>
            </a:schemeClr>
          </a:solidFill>
        </p:spPr>
        <p:txBody>
          <a:bodyPr wrap="square" rtlCol="0">
            <a:spAutoFit/>
          </a:bodyPr>
          <a:lstStyle/>
          <a:p>
            <a:r>
              <a:rPr lang="en-US" b="1" dirty="0">
                <a:latin typeface="Areal"/>
                <a:cs typeface="Arial" panose="020B0604020202020204" pitchFamily="34" charset="0"/>
              </a:rPr>
              <a:t>Aim: </a:t>
            </a:r>
            <a:r>
              <a:rPr lang="en-US" dirty="0">
                <a:latin typeface="Areal"/>
                <a:cs typeface="Arial" panose="020B0604020202020204" pitchFamily="34" charset="0"/>
              </a:rPr>
              <a:t>To design  AI </a:t>
            </a:r>
            <a:r>
              <a:rPr lang="en-US" dirty="0" err="1">
                <a:latin typeface="Areal"/>
                <a:cs typeface="Arial" panose="020B0604020202020204" pitchFamily="34" charset="0"/>
              </a:rPr>
              <a:t>SmartAge</a:t>
            </a:r>
            <a:r>
              <a:rPr lang="en-US" dirty="0">
                <a:latin typeface="Areal"/>
                <a:cs typeface="Arial" panose="020B0604020202020204" pitchFamily="34" charset="0"/>
              </a:rPr>
              <a:t>+ Parkinson, an AI-enabled community digital health promotion </a:t>
            </a:r>
            <a:r>
              <a:rPr lang="en-US" dirty="0" err="1">
                <a:latin typeface="Areal"/>
                <a:cs typeface="Arial" panose="020B0604020202020204" pitchFamily="34" charset="0"/>
              </a:rPr>
              <a:t>programme</a:t>
            </a:r>
            <a:r>
              <a:rPr lang="en-US" dirty="0">
                <a:latin typeface="Areal"/>
                <a:cs typeface="Arial" panose="020B0604020202020204" pitchFamily="34" charset="0"/>
              </a:rPr>
              <a:t> that uses wearable monitoring and AI- supported risk assessment to prevent falls, strengthen self-management and promote health ageing and independence among community-dwelling older adults living with Parkinson’s disease.</a:t>
            </a:r>
          </a:p>
          <a:p>
            <a:endParaRPr lang="en-GB" dirty="0"/>
          </a:p>
        </p:txBody>
      </p:sp>
      <p:sp>
        <p:nvSpPr>
          <p:cNvPr id="14" name="TextBox 13">
            <a:extLst>
              <a:ext uri="{FF2B5EF4-FFF2-40B4-BE49-F238E27FC236}">
                <a16:creationId xmlns:a16="http://schemas.microsoft.com/office/drawing/2014/main" id="{5DF7C8EA-F023-8EC4-5162-47162C98AF17}"/>
              </a:ext>
            </a:extLst>
          </p:cNvPr>
          <p:cNvSpPr txBox="1"/>
          <p:nvPr/>
        </p:nvSpPr>
        <p:spPr>
          <a:xfrm>
            <a:off x="5908043" y="1638544"/>
            <a:ext cx="4942837" cy="4780796"/>
          </a:xfrm>
          <a:prstGeom prst="rect">
            <a:avLst/>
          </a:prstGeom>
          <a:solidFill>
            <a:schemeClr val="tx2">
              <a:lumMod val="25000"/>
              <a:lumOff val="75000"/>
            </a:schemeClr>
          </a:solidFill>
        </p:spPr>
        <p:txBody>
          <a:bodyPr wrap="square" rtlCol="0">
            <a:spAutoFit/>
          </a:bodyPr>
          <a:lstStyle/>
          <a:p>
            <a:pPr fontAlgn="base">
              <a:spcAft>
                <a:spcPts val="800"/>
              </a:spcAft>
            </a:pPr>
            <a:r>
              <a:rPr lang="en-US" sz="1600" b="1" dirty="0">
                <a:latin typeface="Arial" panose="020B0604020202020204" pitchFamily="34" charset="0"/>
                <a:cs typeface="Arial" panose="020B0604020202020204" pitchFamily="34" charset="0"/>
              </a:rPr>
              <a:t>Objectives:</a:t>
            </a:r>
          </a:p>
          <a:p>
            <a:pPr fontAlgn="base">
              <a:spcAft>
                <a:spcPts val="800"/>
              </a:spcAft>
            </a:pPr>
            <a:r>
              <a:rPr lang="en-GB" sz="1600" b="1" dirty="0">
                <a:latin typeface="Arial" panose="020B0604020202020204" pitchFamily="34" charset="0"/>
                <a:cs typeface="Arial" panose="020B0604020202020204" pitchFamily="34" charset="0"/>
              </a:rPr>
              <a:t>Monitor:</a:t>
            </a:r>
            <a:r>
              <a:rPr lang="en-GB" sz="1600" dirty="0">
                <a:latin typeface="Arial" panose="020B0604020202020204" pitchFamily="34" charset="0"/>
                <a:cs typeface="Arial" panose="020B0604020202020204" pitchFamily="34" charset="0"/>
              </a:rPr>
              <a:t> Use wearable technology to monitor gait, balance and mobility. </a:t>
            </a:r>
          </a:p>
          <a:p>
            <a:pPr fontAlgn="base">
              <a:spcAft>
                <a:spcPts val="800"/>
              </a:spcAft>
            </a:pPr>
            <a:r>
              <a:rPr lang="en-GB" sz="1600" b="1" dirty="0">
                <a:latin typeface="Arial" panose="020B0604020202020204" pitchFamily="34" charset="0"/>
                <a:cs typeface="Arial" panose="020B0604020202020204" pitchFamily="34" charset="0"/>
              </a:rPr>
              <a:t>Predict: </a:t>
            </a:r>
            <a:r>
              <a:rPr lang="en-GB" sz="1600" dirty="0">
                <a:latin typeface="Arial" panose="020B0604020202020204" pitchFamily="34" charset="0"/>
                <a:cs typeface="Arial" panose="020B0604020202020204" pitchFamily="34" charset="0"/>
              </a:rPr>
              <a:t>Use AI to identify patterns associated with increase falls risk. </a:t>
            </a:r>
          </a:p>
          <a:p>
            <a:pPr fontAlgn="base">
              <a:spcAft>
                <a:spcPts val="800"/>
              </a:spcAft>
            </a:pPr>
            <a:r>
              <a:rPr lang="en-GB" sz="1600" b="1" dirty="0">
                <a:latin typeface="Arial" panose="020B0604020202020204" pitchFamily="34" charset="0"/>
                <a:cs typeface="Arial" panose="020B0604020202020204" pitchFamily="34" charset="0"/>
              </a:rPr>
              <a:t>Prevent: </a:t>
            </a:r>
            <a:r>
              <a:rPr lang="en-GB" sz="1600" dirty="0">
                <a:latin typeface="Arial" panose="020B0604020202020204" pitchFamily="34" charset="0"/>
                <a:cs typeface="Arial" panose="020B0604020202020204" pitchFamily="34" charset="0"/>
              </a:rPr>
              <a:t>Provide personalised preventive support targeting modifiable falls risks.</a:t>
            </a:r>
          </a:p>
          <a:p>
            <a:pPr fontAlgn="base">
              <a:spcAft>
                <a:spcPts val="800"/>
              </a:spcAft>
            </a:pPr>
            <a:r>
              <a:rPr lang="en-GB" sz="1600" b="1" dirty="0">
                <a:latin typeface="Arial" panose="020B0604020202020204" pitchFamily="34" charset="0"/>
                <a:cs typeface="Arial" panose="020B0604020202020204" pitchFamily="34" charset="0"/>
              </a:rPr>
              <a:t>Integrate: </a:t>
            </a:r>
            <a:r>
              <a:rPr lang="en-GB" sz="1600" dirty="0">
                <a:latin typeface="Arial" panose="020B0604020202020204" pitchFamily="34" charset="0"/>
                <a:cs typeface="Arial" panose="020B0604020202020204" pitchFamily="34" charset="0"/>
              </a:rPr>
              <a:t>Connect users, carers and community healthcare professionals to support coordinated care. </a:t>
            </a:r>
          </a:p>
          <a:p>
            <a:pPr fontAlgn="base">
              <a:spcAft>
                <a:spcPts val="800"/>
              </a:spcAft>
            </a:pPr>
            <a:r>
              <a:rPr lang="en-GB" sz="1600" b="1" dirty="0">
                <a:latin typeface="Arial" panose="020B0604020202020204" pitchFamily="34" charset="0"/>
                <a:cs typeface="Arial" panose="020B0604020202020204" pitchFamily="34" charset="0"/>
              </a:rPr>
              <a:t>Empower: </a:t>
            </a:r>
            <a:r>
              <a:rPr lang="en-GB" sz="1600" dirty="0">
                <a:latin typeface="Arial" panose="020B0604020202020204" pitchFamily="34" charset="0"/>
                <a:cs typeface="Arial" panose="020B0604020202020204" pitchFamily="34" charset="0"/>
              </a:rPr>
              <a:t>use coaching and goal-setting to strengthen confidence, self-management and healthy behaviour.</a:t>
            </a:r>
          </a:p>
          <a:p>
            <a:pPr fontAlgn="base">
              <a:spcAft>
                <a:spcPts val="800"/>
              </a:spcAft>
            </a:pPr>
            <a:r>
              <a:rPr lang="en-GB" sz="1600" b="1" dirty="0">
                <a:latin typeface="Arial" panose="020B0604020202020204" pitchFamily="34" charset="0"/>
                <a:cs typeface="Arial" panose="020B0604020202020204" pitchFamily="34" charset="0"/>
              </a:rPr>
              <a:t>Include: </a:t>
            </a:r>
            <a:r>
              <a:rPr lang="en-GB" sz="1600" dirty="0">
                <a:latin typeface="Arial" panose="020B0604020202020204" pitchFamily="34" charset="0"/>
                <a:cs typeface="Arial" panose="020B0604020202020204" pitchFamily="34" charset="0"/>
              </a:rPr>
              <a:t>use accessible design and carer support to reduce digital exclusion.</a:t>
            </a:r>
            <a:endParaRPr lang="en-GB" sz="1600" b="1"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42147996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2ABC44BF-6649-060D-F1F2-B6774CC18A9F}"/>
              </a:ext>
            </a:extLst>
          </p:cNvPr>
          <p:cNvSpPr txBox="1"/>
          <p:nvPr/>
        </p:nvSpPr>
        <p:spPr>
          <a:xfrm>
            <a:off x="220132" y="5612831"/>
            <a:ext cx="4822343" cy="954107"/>
          </a:xfrm>
          <a:prstGeom prst="rect">
            <a:avLst/>
          </a:prstGeom>
          <a:solidFill>
            <a:schemeClr val="accent2">
              <a:lumMod val="20000"/>
              <a:lumOff val="80000"/>
            </a:schemeClr>
          </a:solidFill>
        </p:spPr>
        <p:txBody>
          <a:bodyPr wrap="square">
            <a:spAutoFit/>
          </a:bodyPr>
          <a:lstStyle/>
          <a:p>
            <a:r>
              <a:rPr lang="en-GB" sz="1400" b="0" i="0" dirty="0">
                <a:solidFill>
                  <a:srgbClr val="1C1C1C"/>
                </a:solidFill>
                <a:effectLst/>
                <a:latin typeface="Areal"/>
              </a:rPr>
              <a:t>Figure 3. </a:t>
            </a:r>
            <a:r>
              <a:rPr lang="en-GB" sz="1400" dirty="0">
                <a:latin typeface="Areal"/>
              </a:rPr>
              <a:t>AI </a:t>
            </a:r>
            <a:r>
              <a:rPr lang="en-GB" sz="1400" dirty="0" err="1">
                <a:latin typeface="Areal"/>
              </a:rPr>
              <a:t>SmartAge</a:t>
            </a:r>
            <a:r>
              <a:rPr lang="en-GB" sz="1400" dirty="0">
                <a:latin typeface="Areal"/>
              </a:rPr>
              <a:t>+ Parkinson d</a:t>
            </a:r>
            <a:r>
              <a:rPr lang="en-GB" sz="1400" b="0" i="0" dirty="0">
                <a:solidFill>
                  <a:srgbClr val="1C1C1C"/>
                </a:solidFill>
                <a:effectLst/>
                <a:latin typeface="Areal"/>
              </a:rPr>
              <a:t>igital health promotion pathway. </a:t>
            </a:r>
            <a:r>
              <a:rPr lang="en-GB" sz="1400" dirty="0">
                <a:solidFill>
                  <a:srgbClr val="1C1C1C"/>
                </a:solidFill>
                <a:latin typeface="Areal"/>
              </a:rPr>
              <a:t>Author-developed; informed by Moreau </a:t>
            </a:r>
            <a:r>
              <a:rPr lang="en-GB" sz="1400" i="1" dirty="0">
                <a:solidFill>
                  <a:srgbClr val="1C1C1C"/>
                </a:solidFill>
                <a:latin typeface="Areal"/>
              </a:rPr>
              <a:t>et al. </a:t>
            </a:r>
            <a:r>
              <a:rPr lang="en-GB" sz="1400" dirty="0">
                <a:solidFill>
                  <a:srgbClr val="1C1C1C"/>
                </a:solidFill>
                <a:latin typeface="Areal"/>
              </a:rPr>
              <a:t>(2023). Wu </a:t>
            </a:r>
            <a:r>
              <a:rPr lang="en-GB" sz="1400" i="1" dirty="0">
                <a:solidFill>
                  <a:srgbClr val="1C1C1C"/>
                </a:solidFill>
                <a:latin typeface="Areal"/>
              </a:rPr>
              <a:t>et al.</a:t>
            </a:r>
            <a:r>
              <a:rPr lang="en-GB" sz="1400" dirty="0">
                <a:solidFill>
                  <a:srgbClr val="1C1C1C"/>
                </a:solidFill>
                <a:latin typeface="Areal"/>
              </a:rPr>
              <a:t> (2023), Lithander </a:t>
            </a:r>
            <a:r>
              <a:rPr lang="en-GB" sz="1400" i="1" dirty="0">
                <a:solidFill>
                  <a:srgbClr val="1C1C1C"/>
                </a:solidFill>
                <a:latin typeface="Areal"/>
              </a:rPr>
              <a:t>et al</a:t>
            </a:r>
            <a:r>
              <a:rPr lang="en-GB" sz="1400" dirty="0">
                <a:solidFill>
                  <a:srgbClr val="1C1C1C"/>
                </a:solidFill>
                <a:latin typeface="Areal"/>
              </a:rPr>
              <a:t>. (2023); </a:t>
            </a:r>
            <a:r>
              <a:rPr lang="en-GB" sz="1400" b="0" i="0" dirty="0">
                <a:solidFill>
                  <a:srgbClr val="1C1C1C"/>
                </a:solidFill>
                <a:effectLst/>
                <a:latin typeface="Areal"/>
              </a:rPr>
              <a:t>Washington State Department of Health ( 2026).</a:t>
            </a:r>
            <a:endParaRPr lang="en-GB" sz="1400" dirty="0"/>
          </a:p>
        </p:txBody>
      </p:sp>
      <p:sp>
        <p:nvSpPr>
          <p:cNvPr id="4" name="TextBox 3">
            <a:extLst>
              <a:ext uri="{FF2B5EF4-FFF2-40B4-BE49-F238E27FC236}">
                <a16:creationId xmlns:a16="http://schemas.microsoft.com/office/drawing/2014/main" id="{27A00243-C0CC-918A-FE2A-51B4DF115E30}"/>
              </a:ext>
            </a:extLst>
          </p:cNvPr>
          <p:cNvSpPr txBox="1"/>
          <p:nvPr/>
        </p:nvSpPr>
        <p:spPr>
          <a:xfrm>
            <a:off x="6518740" y="605942"/>
            <a:ext cx="5664093" cy="3703578"/>
          </a:xfrm>
          <a:prstGeom prst="rect">
            <a:avLst/>
          </a:prstGeom>
          <a:solidFill>
            <a:schemeClr val="accent5">
              <a:lumMod val="20000"/>
              <a:lumOff val="80000"/>
            </a:schemeClr>
          </a:solidFill>
        </p:spPr>
        <p:txBody>
          <a:bodyPr wrap="square">
            <a:spAutoFit/>
          </a:bodyPr>
          <a:lstStyle/>
          <a:p>
            <a:pPr marL="0" marR="0" indent="0" algn="l" fontAlgn="base">
              <a:spcAft>
                <a:spcPts val="750"/>
              </a:spcAft>
              <a:buNone/>
            </a:pPr>
            <a:r>
              <a:rPr lang="en-GB" sz="1600" b="1" i="0" spc="38" dirty="0">
                <a:effectLst/>
                <a:latin typeface="Areal"/>
              </a:rPr>
              <a:t>Why a Community Setting for Parkinson’s Falls Prevention?</a:t>
            </a:r>
          </a:p>
          <a:p>
            <a:pPr marL="285750" marR="0" indent="-285750" algn="l" fontAlgn="base">
              <a:spcAft>
                <a:spcPts val="750"/>
              </a:spcAft>
              <a:buFont typeface="Arial" panose="020B0604020202020204" pitchFamily="34" charset="0"/>
              <a:buChar char="•"/>
            </a:pPr>
            <a:r>
              <a:rPr lang="en-GB" sz="1600" b="0" i="0" spc="38" dirty="0">
                <a:effectLst/>
                <a:latin typeface="Areal"/>
              </a:rPr>
              <a:t> Everyday falls risk: Around two-thirds of community-dwelling people with Parkinson’s reported a fall in the previous year (Ashburn </a:t>
            </a:r>
            <a:r>
              <a:rPr lang="en-GB" sz="1600" b="0" i="1" spc="38" dirty="0">
                <a:effectLst/>
                <a:latin typeface="Areal"/>
              </a:rPr>
              <a:t>et al</a:t>
            </a:r>
            <a:r>
              <a:rPr lang="en-GB" sz="1600" b="0" i="0" spc="38" dirty="0">
                <a:effectLst/>
                <a:latin typeface="Areal"/>
              </a:rPr>
              <a:t>., 2007). </a:t>
            </a:r>
          </a:p>
          <a:p>
            <a:pPr marL="285750" marR="0" indent="-285750" algn="l" fontAlgn="base">
              <a:spcAft>
                <a:spcPts val="750"/>
              </a:spcAft>
              <a:buFont typeface="Arial" panose="020B0604020202020204" pitchFamily="34" charset="0"/>
              <a:buChar char="•"/>
            </a:pPr>
            <a:r>
              <a:rPr lang="en-GB" sz="1600" b="0" i="0" spc="38" dirty="0">
                <a:effectLst/>
                <a:latin typeface="Areal"/>
              </a:rPr>
              <a:t>Home-based prevention: Personalised exercise can improve balance, near-falls and quality of life (Ashburn </a:t>
            </a:r>
            <a:r>
              <a:rPr lang="en-GB" sz="1600" b="0" i="1" spc="38" dirty="0">
                <a:effectLst/>
                <a:latin typeface="Areal"/>
              </a:rPr>
              <a:t>et al., </a:t>
            </a:r>
            <a:r>
              <a:rPr lang="en-GB" sz="1600" b="0" i="0" spc="38" dirty="0">
                <a:effectLst/>
                <a:latin typeface="Areal"/>
              </a:rPr>
              <a:t>2007; Ashburn </a:t>
            </a:r>
            <a:r>
              <a:rPr lang="en-GB" sz="1600" b="0" i="1" spc="38" dirty="0">
                <a:effectLst/>
                <a:latin typeface="Areal"/>
              </a:rPr>
              <a:t>et al</a:t>
            </a:r>
            <a:r>
              <a:rPr lang="en-GB" sz="1600" b="0" i="0" spc="38" dirty="0">
                <a:effectLst/>
                <a:latin typeface="Areal"/>
              </a:rPr>
              <a:t>., 2019).</a:t>
            </a:r>
          </a:p>
          <a:p>
            <a:pPr marL="285750" marR="0" indent="-285750" algn="l" fontAlgn="base">
              <a:spcAft>
                <a:spcPts val="750"/>
              </a:spcAft>
              <a:buFont typeface="Arial" panose="020B0604020202020204" pitchFamily="34" charset="0"/>
              <a:buChar char="•"/>
            </a:pPr>
            <a:r>
              <a:rPr lang="en-GB" sz="1600" b="0" i="0" spc="38" dirty="0">
                <a:effectLst/>
                <a:latin typeface="Areal"/>
              </a:rPr>
              <a:t> Multifactorial support: NICE recommends exercise, medication review, and home-hazard assessment (NICE, 2025).</a:t>
            </a:r>
          </a:p>
          <a:p>
            <a:pPr marL="285750" marR="0" indent="-285750" algn="l" fontAlgn="base">
              <a:spcAft>
                <a:spcPts val="750"/>
              </a:spcAft>
              <a:buFont typeface="Arial" panose="020B0604020202020204" pitchFamily="34" charset="0"/>
              <a:buChar char="•"/>
            </a:pPr>
            <a:r>
              <a:rPr lang="en-GB" sz="1600" b="0" i="0" spc="38" dirty="0">
                <a:effectLst/>
                <a:latin typeface="Areal"/>
              </a:rPr>
              <a:t> Independence: Physiotherapy, occupational therapy, aids and adaptations can support safer mobility and independent living (Parkinson’s UK, 2025).</a:t>
            </a:r>
          </a:p>
        </p:txBody>
      </p:sp>
      <p:sp>
        <p:nvSpPr>
          <p:cNvPr id="7" name="TextBox 6">
            <a:extLst>
              <a:ext uri="{FF2B5EF4-FFF2-40B4-BE49-F238E27FC236}">
                <a16:creationId xmlns:a16="http://schemas.microsoft.com/office/drawing/2014/main" id="{9256C66D-4882-2CBC-672F-152B0F1DBF07}"/>
              </a:ext>
            </a:extLst>
          </p:cNvPr>
          <p:cNvSpPr txBox="1"/>
          <p:nvPr/>
        </p:nvSpPr>
        <p:spPr>
          <a:xfrm>
            <a:off x="6476891" y="5197332"/>
            <a:ext cx="5579535" cy="830997"/>
          </a:xfrm>
          <a:prstGeom prst="rect">
            <a:avLst/>
          </a:prstGeom>
          <a:solidFill>
            <a:schemeClr val="tx2">
              <a:lumMod val="25000"/>
              <a:lumOff val="75000"/>
            </a:schemeClr>
          </a:solidFill>
        </p:spPr>
        <p:txBody>
          <a:bodyPr wrap="square">
            <a:spAutoFit/>
          </a:bodyPr>
          <a:lstStyle/>
          <a:p>
            <a:pPr marR="0" algn="ctr" fontAlgn="base">
              <a:spcAft>
                <a:spcPts val="750"/>
              </a:spcAft>
            </a:pPr>
            <a:r>
              <a:rPr lang="en-GB" sz="1600" b="0" i="0" spc="38" dirty="0">
                <a:effectLst/>
                <a:latin typeface="Areal"/>
              </a:rPr>
              <a:t>Key message: Monitor at home → Identify change earlier → </a:t>
            </a:r>
            <a:r>
              <a:rPr lang="en-GB" sz="1600" spc="38" dirty="0">
                <a:latin typeface="Areal"/>
              </a:rPr>
              <a:t>personalise intervention → maintain mobility and</a:t>
            </a:r>
            <a:r>
              <a:rPr lang="en-GB" sz="1600" b="0" i="0" spc="38" dirty="0">
                <a:effectLst/>
                <a:latin typeface="Areal"/>
              </a:rPr>
              <a:t> independence.</a:t>
            </a:r>
          </a:p>
        </p:txBody>
      </p:sp>
      <p:pic>
        <p:nvPicPr>
          <p:cNvPr id="9" name="Picture 8">
            <a:extLst>
              <a:ext uri="{FF2B5EF4-FFF2-40B4-BE49-F238E27FC236}">
                <a16:creationId xmlns:a16="http://schemas.microsoft.com/office/drawing/2014/main" id="{613BF6F8-8BD8-96A9-E8B1-66BE80BD38D4}"/>
              </a:ext>
            </a:extLst>
          </p:cNvPr>
          <p:cNvPicPr>
            <a:picLocks noChangeAspect="1"/>
          </p:cNvPicPr>
          <p:nvPr/>
        </p:nvPicPr>
        <p:blipFill>
          <a:blip r:embed="rId3"/>
          <a:srcRect t="10636"/>
          <a:stretch>
            <a:fillRect/>
          </a:stretch>
        </p:blipFill>
        <p:spPr>
          <a:xfrm>
            <a:off x="135574" y="937985"/>
            <a:ext cx="6256759" cy="4424658"/>
          </a:xfrm>
          <a:prstGeom prst="rect">
            <a:avLst/>
          </a:prstGeom>
        </p:spPr>
      </p:pic>
      <p:sp>
        <p:nvSpPr>
          <p:cNvPr id="13" name="TextBox 12">
            <a:extLst>
              <a:ext uri="{FF2B5EF4-FFF2-40B4-BE49-F238E27FC236}">
                <a16:creationId xmlns:a16="http://schemas.microsoft.com/office/drawing/2014/main" id="{2180E6C2-766E-E5DC-5346-49766FF80281}"/>
              </a:ext>
            </a:extLst>
          </p:cNvPr>
          <p:cNvSpPr txBox="1"/>
          <p:nvPr/>
        </p:nvSpPr>
        <p:spPr>
          <a:xfrm>
            <a:off x="424543" y="267388"/>
            <a:ext cx="6649810" cy="338554"/>
          </a:xfrm>
          <a:prstGeom prst="rect">
            <a:avLst/>
          </a:prstGeom>
          <a:noFill/>
        </p:spPr>
        <p:txBody>
          <a:bodyPr wrap="square">
            <a:spAutoFit/>
          </a:bodyPr>
          <a:lstStyle/>
          <a:p>
            <a:pPr marL="0" marR="0" indent="0" algn="l" fontAlgn="base">
              <a:spcAft>
                <a:spcPts val="750"/>
              </a:spcAft>
              <a:buNone/>
            </a:pPr>
            <a:r>
              <a:rPr lang="en-GB" sz="1600" b="1" i="0" spc="38" dirty="0">
                <a:effectLst/>
                <a:latin typeface="Areal"/>
              </a:rPr>
              <a:t>How AI </a:t>
            </a:r>
            <a:r>
              <a:rPr lang="en-GB" sz="1600" b="1" i="0" spc="38" dirty="0" err="1">
                <a:effectLst/>
                <a:latin typeface="Areal"/>
              </a:rPr>
              <a:t>SmartAge</a:t>
            </a:r>
            <a:r>
              <a:rPr lang="en-GB" sz="1600" b="1" i="0" spc="38" dirty="0">
                <a:effectLst/>
                <a:latin typeface="Areal"/>
              </a:rPr>
              <a:t>+ Parkinson Works in the Community</a:t>
            </a:r>
          </a:p>
        </p:txBody>
      </p:sp>
    </p:spTree>
    <p:extLst>
      <p:ext uri="{BB962C8B-B14F-4D97-AF65-F5344CB8AC3E}">
        <p14:creationId xmlns:p14="http://schemas.microsoft.com/office/powerpoint/2010/main" val="36352693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C20BF6-1F82-07B4-BE04-2AC736722102}"/>
              </a:ext>
            </a:extLst>
          </p:cNvPr>
          <p:cNvSpPr txBox="1"/>
          <p:nvPr/>
        </p:nvSpPr>
        <p:spPr>
          <a:xfrm>
            <a:off x="6026826" y="1544266"/>
            <a:ext cx="6214426" cy="5019579"/>
          </a:xfrm>
          <a:prstGeom prst="rect">
            <a:avLst/>
          </a:prstGeom>
          <a:noFill/>
        </p:spPr>
        <p:txBody>
          <a:bodyPr wrap="square">
            <a:spAutoFit/>
          </a:bodyPr>
          <a:lstStyle/>
          <a:p>
            <a:pPr marL="285750" indent="-285750">
              <a:lnSpc>
                <a:spcPts val="1575"/>
              </a:lnSpc>
              <a:buFont typeface="Arial" panose="020B0604020202020204" pitchFamily="34" charset="0"/>
              <a:buChar char="•"/>
            </a:pPr>
            <a:r>
              <a:rPr lang="en-US" sz="1600" b="1" dirty="0">
                <a:solidFill>
                  <a:srgbClr val="1C1C1C"/>
                </a:solidFill>
                <a:latin typeface="Areal"/>
              </a:rPr>
              <a:t>GROWING POPULATION NEED </a:t>
            </a:r>
            <a:r>
              <a:rPr lang="en-US" sz="1600" dirty="0">
                <a:solidFill>
                  <a:srgbClr val="1C1C1C"/>
                </a:solidFill>
                <a:latin typeface="Areal"/>
              </a:rPr>
              <a:t>— Parkinson’s is an increasing problem with 25.2 million cases forecast to occur by 2050 (+112% from 2021) (Ben-Shlomo et al., 2024; Su et al., 2025). </a:t>
            </a:r>
          </a:p>
          <a:p>
            <a:pPr>
              <a:lnSpc>
                <a:spcPts val="1575"/>
              </a:lnSpc>
            </a:pPr>
            <a:endParaRPr lang="en-US" sz="1600" b="1" dirty="0">
              <a:solidFill>
                <a:srgbClr val="1C1C1C"/>
              </a:solidFill>
              <a:latin typeface="Areal"/>
            </a:endParaRPr>
          </a:p>
          <a:p>
            <a:pPr marL="285750" indent="-285750">
              <a:lnSpc>
                <a:spcPts val="1575"/>
              </a:lnSpc>
              <a:buFont typeface="Arial" panose="020B0604020202020204" pitchFamily="34" charset="0"/>
              <a:buChar char="•"/>
            </a:pPr>
            <a:r>
              <a:rPr lang="en-US" sz="1600" b="1" dirty="0">
                <a:solidFill>
                  <a:srgbClr val="1C1C1C"/>
                </a:solidFill>
                <a:latin typeface="Areal"/>
              </a:rPr>
              <a:t>HIGH BUT MODIFIABLE FALLS RISK </a:t>
            </a:r>
            <a:r>
              <a:rPr lang="en-US" sz="1600" dirty="0">
                <a:solidFill>
                  <a:srgbClr val="1C1C1C"/>
                </a:solidFill>
                <a:latin typeface="Areal"/>
              </a:rPr>
              <a:t>— Falls are an issue but specific interventions can reduce risk (</a:t>
            </a:r>
            <a:r>
              <a:rPr lang="en-US" sz="1600" dirty="0" err="1">
                <a:solidFill>
                  <a:srgbClr val="1C1C1C"/>
                </a:solidFill>
                <a:latin typeface="Areal"/>
              </a:rPr>
              <a:t>Camicioli</a:t>
            </a:r>
            <a:r>
              <a:rPr lang="en-US" sz="1600" dirty="0">
                <a:solidFill>
                  <a:srgbClr val="1C1C1C"/>
                </a:solidFill>
                <a:latin typeface="Areal"/>
              </a:rPr>
              <a:t> et al., 2023; Allen et al., 2022).</a:t>
            </a:r>
          </a:p>
          <a:p>
            <a:pPr marL="285750" indent="-285750">
              <a:lnSpc>
                <a:spcPts val="1575"/>
              </a:lnSpc>
              <a:buFont typeface="Arial" panose="020B0604020202020204" pitchFamily="34" charset="0"/>
              <a:buChar char="•"/>
            </a:pPr>
            <a:endParaRPr lang="en-US" sz="1600" dirty="0">
              <a:solidFill>
                <a:srgbClr val="1C1C1C"/>
              </a:solidFill>
              <a:latin typeface="Areal"/>
            </a:endParaRPr>
          </a:p>
          <a:p>
            <a:pPr marL="285750" indent="-285750">
              <a:lnSpc>
                <a:spcPts val="1575"/>
              </a:lnSpc>
              <a:buFont typeface="Arial" panose="020B0604020202020204" pitchFamily="34" charset="0"/>
              <a:buChar char="•"/>
            </a:pPr>
            <a:r>
              <a:rPr lang="en-US" sz="1600" b="1" dirty="0">
                <a:solidFill>
                  <a:srgbClr val="1C1C1C"/>
                </a:solidFill>
                <a:latin typeface="Areal"/>
              </a:rPr>
              <a:t>MULTIFACTORIAL &amp; HOME-BASED RISK </a:t>
            </a:r>
            <a:r>
              <a:rPr lang="en-US" sz="1600" dirty="0">
                <a:solidFill>
                  <a:srgbClr val="1C1C1C"/>
                </a:solidFill>
                <a:latin typeface="Areal"/>
              </a:rPr>
              <a:t>- </a:t>
            </a:r>
            <a:r>
              <a:rPr lang="en-US" sz="1600" dirty="0" err="1">
                <a:solidFill>
                  <a:srgbClr val="1C1C1C"/>
                </a:solidFill>
                <a:latin typeface="Areal"/>
              </a:rPr>
              <a:t>Individualised</a:t>
            </a:r>
            <a:r>
              <a:rPr lang="en-US" sz="1600" dirty="0">
                <a:solidFill>
                  <a:srgbClr val="1C1C1C"/>
                </a:solidFill>
                <a:latin typeface="Areal"/>
              </a:rPr>
              <a:t> assessment and environmental interventions are needed to address interacting personal and home risks (NICE, 2025; Montero-</a:t>
            </a:r>
            <a:r>
              <a:rPr lang="en-US" sz="1600" dirty="0" err="1">
                <a:solidFill>
                  <a:srgbClr val="1C1C1C"/>
                </a:solidFill>
                <a:latin typeface="Areal"/>
              </a:rPr>
              <a:t>Odasso</a:t>
            </a:r>
            <a:r>
              <a:rPr lang="en-US" sz="1600" dirty="0">
                <a:solidFill>
                  <a:srgbClr val="1C1C1C"/>
                </a:solidFill>
                <a:latin typeface="Areal"/>
              </a:rPr>
              <a:t> et al., 2022; Clemson et al., 2023). </a:t>
            </a:r>
          </a:p>
          <a:p>
            <a:pPr>
              <a:lnSpc>
                <a:spcPts val="1575"/>
              </a:lnSpc>
            </a:pPr>
            <a:endParaRPr lang="en-US" sz="1600" dirty="0">
              <a:solidFill>
                <a:srgbClr val="1C1C1C"/>
              </a:solidFill>
              <a:latin typeface="Areal"/>
            </a:endParaRPr>
          </a:p>
          <a:p>
            <a:pPr marL="285750" indent="-285750">
              <a:lnSpc>
                <a:spcPts val="1575"/>
              </a:lnSpc>
              <a:buFont typeface="Arial" panose="020B0604020202020204" pitchFamily="34" charset="0"/>
              <a:buChar char="•"/>
            </a:pPr>
            <a:r>
              <a:rPr lang="en-US" sz="1600" b="1" dirty="0">
                <a:solidFill>
                  <a:srgbClr val="1C1C1C"/>
                </a:solidFill>
                <a:latin typeface="Areal"/>
              </a:rPr>
              <a:t>COMMUNITY-CARE FIT</a:t>
            </a:r>
            <a:r>
              <a:rPr lang="en-US" sz="1600" dirty="0">
                <a:solidFill>
                  <a:srgbClr val="1C1C1C"/>
                </a:solidFill>
                <a:latin typeface="Areal"/>
              </a:rPr>
              <a:t> - NICE NG71 supports multidisciplinary, person-</a:t>
            </a:r>
            <a:r>
              <a:rPr lang="en-US" sz="1600" dirty="0" err="1">
                <a:solidFill>
                  <a:srgbClr val="1C1C1C"/>
                </a:solidFill>
                <a:latin typeface="Areal"/>
              </a:rPr>
              <a:t>centred</a:t>
            </a:r>
            <a:r>
              <a:rPr lang="en-US" sz="1600" dirty="0">
                <a:solidFill>
                  <a:srgbClr val="1C1C1C"/>
                </a:solidFill>
                <a:latin typeface="Areal"/>
              </a:rPr>
              <a:t> community management (NICE, 2017).</a:t>
            </a:r>
          </a:p>
          <a:p>
            <a:pPr>
              <a:lnSpc>
                <a:spcPts val="1575"/>
              </a:lnSpc>
            </a:pPr>
            <a:endParaRPr lang="en-US" sz="1600" dirty="0">
              <a:solidFill>
                <a:srgbClr val="1C1C1C"/>
              </a:solidFill>
              <a:latin typeface="Areal"/>
            </a:endParaRPr>
          </a:p>
          <a:p>
            <a:pPr marL="285750" indent="-285750">
              <a:lnSpc>
                <a:spcPts val="1575"/>
              </a:lnSpc>
              <a:buFont typeface="Arial" panose="020B0604020202020204" pitchFamily="34" charset="0"/>
              <a:buChar char="•"/>
            </a:pPr>
            <a:r>
              <a:rPr lang="en-US" sz="1600" b="1" dirty="0">
                <a:solidFill>
                  <a:srgbClr val="1C1C1C"/>
                </a:solidFill>
                <a:latin typeface="Areal"/>
              </a:rPr>
              <a:t>POLICY &amp; INDEPENDENCE </a:t>
            </a:r>
            <a:r>
              <a:rPr lang="en-US" sz="1600" dirty="0">
                <a:solidFill>
                  <a:srgbClr val="1C1C1C"/>
                </a:solidFill>
                <a:latin typeface="Areal"/>
              </a:rPr>
              <a:t>— Prevention, integrated care and care closer to home support mobility and independent living (NHS England, 2019).</a:t>
            </a:r>
          </a:p>
          <a:p>
            <a:pPr marL="285750" indent="-285750">
              <a:lnSpc>
                <a:spcPts val="1575"/>
              </a:lnSpc>
              <a:buFont typeface="Arial" panose="020B0604020202020204" pitchFamily="34" charset="0"/>
              <a:buChar char="•"/>
            </a:pPr>
            <a:endParaRPr lang="en-US" sz="1600" dirty="0">
              <a:solidFill>
                <a:srgbClr val="1C1C1C"/>
              </a:solidFill>
              <a:latin typeface="Areal"/>
            </a:endParaRPr>
          </a:p>
          <a:p>
            <a:pPr marL="285750" indent="-285750">
              <a:lnSpc>
                <a:spcPts val="1575"/>
              </a:lnSpc>
              <a:buFont typeface="Arial" panose="020B0604020202020204" pitchFamily="34" charset="0"/>
              <a:buChar char="•"/>
            </a:pPr>
            <a:r>
              <a:rPr lang="en-US" sz="1600" b="1" dirty="0">
                <a:solidFill>
                  <a:srgbClr val="1C1C1C"/>
                </a:solidFill>
                <a:latin typeface="Areal"/>
              </a:rPr>
              <a:t>PUBLIC-HEALTH RATIONALE: </a:t>
            </a:r>
            <a:r>
              <a:rPr lang="en-US" sz="1600" dirty="0">
                <a:solidFill>
                  <a:srgbClr val="1C1C1C"/>
                </a:solidFill>
                <a:latin typeface="Areal"/>
              </a:rPr>
              <a:t>Growing need → earlier risk identification → </a:t>
            </a:r>
            <a:r>
              <a:rPr lang="en-US" sz="1600" dirty="0" err="1">
                <a:solidFill>
                  <a:srgbClr val="1C1C1C"/>
                </a:solidFill>
                <a:latin typeface="Areal"/>
              </a:rPr>
              <a:t>personalised</a:t>
            </a:r>
            <a:r>
              <a:rPr lang="en-US" sz="1600" dirty="0">
                <a:solidFill>
                  <a:srgbClr val="1C1C1C"/>
                </a:solidFill>
                <a:latin typeface="Areal"/>
              </a:rPr>
              <a:t> prevention → maintained mobility → greater independence → reduced avoidable service demand</a:t>
            </a:r>
            <a:br>
              <a:rPr lang="en-GB" sz="1600" dirty="0">
                <a:latin typeface="Areal"/>
              </a:rPr>
            </a:br>
            <a:endParaRPr lang="en-GB" sz="1600" dirty="0">
              <a:latin typeface="Areal"/>
            </a:endParaRPr>
          </a:p>
        </p:txBody>
      </p:sp>
      <p:pic>
        <p:nvPicPr>
          <p:cNvPr id="4" name="Picture 3" descr="Infographic diagram explains how AI SmartAge+ Parkinson supports community settings by delivering personalized care through coordinated services involving GPs, therapists, carers, and community rehabilitation. Key components include monitoring at home, early detection, remote review, personalized support, and multidisciplinary care coordination, leading to reduced falls, improved safety, independence, and fewer avoidable hospital admissions for people with Parkinson’s.&#10;&#10;AI-generated content may be incorrect.">
            <a:extLst>
              <a:ext uri="{FF2B5EF4-FFF2-40B4-BE49-F238E27FC236}">
                <a16:creationId xmlns:a16="http://schemas.microsoft.com/office/drawing/2014/main" id="{9C5245CD-86C4-0D11-96E3-969C228F8052}"/>
              </a:ext>
            </a:extLst>
          </p:cNvPr>
          <p:cNvPicPr>
            <a:picLocks noChangeAspect="1"/>
          </p:cNvPicPr>
          <p:nvPr/>
        </p:nvPicPr>
        <p:blipFill>
          <a:blip r:embed="rId3"/>
          <a:stretch>
            <a:fillRect/>
          </a:stretch>
        </p:blipFill>
        <p:spPr>
          <a:xfrm>
            <a:off x="134026" y="1487103"/>
            <a:ext cx="5892800" cy="5076742"/>
          </a:xfrm>
          <a:prstGeom prst="rect">
            <a:avLst/>
          </a:prstGeom>
        </p:spPr>
      </p:pic>
      <p:sp>
        <p:nvSpPr>
          <p:cNvPr id="8" name="TextBox 7">
            <a:extLst>
              <a:ext uri="{FF2B5EF4-FFF2-40B4-BE49-F238E27FC236}">
                <a16:creationId xmlns:a16="http://schemas.microsoft.com/office/drawing/2014/main" id="{97884CB2-3BFA-42AC-0D4B-26C493BD0585}"/>
              </a:ext>
            </a:extLst>
          </p:cNvPr>
          <p:cNvSpPr txBox="1"/>
          <p:nvPr/>
        </p:nvSpPr>
        <p:spPr>
          <a:xfrm>
            <a:off x="2840476" y="514337"/>
            <a:ext cx="7230317" cy="354584"/>
          </a:xfrm>
          <a:prstGeom prst="rect">
            <a:avLst/>
          </a:prstGeom>
          <a:noFill/>
        </p:spPr>
        <p:txBody>
          <a:bodyPr wrap="square">
            <a:spAutoFit/>
          </a:bodyPr>
          <a:lstStyle/>
          <a:p>
            <a:pPr>
              <a:lnSpc>
                <a:spcPts val="1575"/>
              </a:lnSpc>
            </a:pPr>
            <a:r>
              <a:rPr lang="en-US" sz="3200" b="1" dirty="0">
                <a:solidFill>
                  <a:srgbClr val="1C1C1C"/>
                </a:solidFill>
                <a:latin typeface="Areal"/>
              </a:rPr>
              <a:t>WHY THIS POPULATION AND SETTING?</a:t>
            </a:r>
          </a:p>
        </p:txBody>
      </p:sp>
    </p:spTree>
    <p:extLst>
      <p:ext uri="{BB962C8B-B14F-4D97-AF65-F5344CB8AC3E}">
        <p14:creationId xmlns:p14="http://schemas.microsoft.com/office/powerpoint/2010/main" val="38177733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196EB110-7597-17E7-5768-0F09BDFEFA35}"/>
              </a:ext>
            </a:extLst>
          </p:cNvPr>
          <p:cNvSpPr>
            <a:spLocks noGrp="1"/>
          </p:cNvSpPr>
          <p:nvPr>
            <p:ph type="sldNum" sz="quarter" idx="12"/>
          </p:nvPr>
        </p:nvSpPr>
        <p:spPr/>
        <p:txBody>
          <a:bodyPr/>
          <a:lstStyle/>
          <a:p>
            <a:fld id="{CC057153-B650-4DEB-B370-79DDCFDCE934}" type="slidenum">
              <a:rPr lang="en-US" smtClean="0"/>
              <a:t>7</a:t>
            </a:fld>
            <a:endParaRPr lang="en-US"/>
          </a:p>
        </p:txBody>
      </p:sp>
      <p:sp>
        <p:nvSpPr>
          <p:cNvPr id="6" name="Content Placeholder 5">
            <a:extLst>
              <a:ext uri="{FF2B5EF4-FFF2-40B4-BE49-F238E27FC236}">
                <a16:creationId xmlns:a16="http://schemas.microsoft.com/office/drawing/2014/main" id="{7F3A5F5A-991F-B9F5-D016-504B40CA1185}"/>
              </a:ext>
            </a:extLst>
          </p:cNvPr>
          <p:cNvSpPr>
            <a:spLocks noGrp="1"/>
          </p:cNvSpPr>
          <p:nvPr>
            <p:ph idx="1"/>
          </p:nvPr>
        </p:nvSpPr>
        <p:spPr>
          <a:xfrm>
            <a:off x="5850529" y="110364"/>
            <a:ext cx="6205897" cy="5110163"/>
          </a:xfrm>
          <a:solidFill>
            <a:schemeClr val="accent5">
              <a:lumMod val="20000"/>
              <a:lumOff val="80000"/>
            </a:schemeClr>
          </a:solidFill>
        </p:spPr>
        <p:txBody>
          <a:bodyPr>
            <a:noAutofit/>
          </a:bodyPr>
          <a:lstStyle/>
          <a:p>
            <a:pPr marL="285750" indent="-285750" fontAlgn="base">
              <a:buFont typeface="Arial" panose="020B0604020202020204" pitchFamily="34" charset="0"/>
              <a:buChar char="•"/>
            </a:pPr>
            <a:r>
              <a:rPr lang="en-GB" sz="1600" b="1" dirty="0">
                <a:latin typeface="Areal"/>
              </a:rPr>
              <a:t>WHY INTERVENTION IS NECESSARY</a:t>
            </a:r>
          </a:p>
          <a:p>
            <a:pPr marL="285750" indent="-285750" fontAlgn="base">
              <a:buFont typeface="Arial" panose="020B0604020202020204" pitchFamily="34" charset="0"/>
              <a:buChar char="•"/>
            </a:pPr>
            <a:r>
              <a:rPr lang="en-GB" sz="1600" dirty="0">
                <a:latin typeface="Areal"/>
              </a:rPr>
              <a:t>PREVENTABLE BURDEN- Falls are a serious but potentially modifiable complication of Parkinson’s disease (</a:t>
            </a:r>
            <a:r>
              <a:rPr lang="en-GB" sz="1600" dirty="0" err="1">
                <a:latin typeface="Areal"/>
              </a:rPr>
              <a:t>Camicioli</a:t>
            </a:r>
            <a:r>
              <a:rPr lang="en-GB" sz="1600" dirty="0">
                <a:latin typeface="Areal"/>
              </a:rPr>
              <a:t> </a:t>
            </a:r>
            <a:r>
              <a:rPr lang="en-GB" sz="1600" i="1" dirty="0">
                <a:latin typeface="Areal"/>
              </a:rPr>
              <a:t>et al</a:t>
            </a:r>
            <a:r>
              <a:rPr lang="en-GB" sz="1600" dirty="0">
                <a:latin typeface="Areal"/>
              </a:rPr>
              <a:t>., 2023; Allen </a:t>
            </a:r>
            <a:r>
              <a:rPr lang="en-GB" sz="1600" i="1" dirty="0">
                <a:latin typeface="Areal"/>
              </a:rPr>
              <a:t>et al</a:t>
            </a:r>
            <a:r>
              <a:rPr lang="en-GB" sz="1600" dirty="0">
                <a:latin typeface="Areal"/>
              </a:rPr>
              <a:t>., 2022). </a:t>
            </a:r>
          </a:p>
          <a:p>
            <a:pPr marL="285750" indent="-285750" fontAlgn="base">
              <a:buFont typeface="Arial" panose="020B0604020202020204" pitchFamily="34" charset="0"/>
              <a:buChar char="•"/>
            </a:pPr>
            <a:r>
              <a:rPr lang="en-GB" sz="1600" b="1" dirty="0">
                <a:latin typeface="Areal"/>
              </a:rPr>
              <a:t>INJURY &amp; HOSPITALISATION </a:t>
            </a:r>
            <a:r>
              <a:rPr lang="en-GB" sz="1600" dirty="0">
                <a:latin typeface="Areal"/>
              </a:rPr>
              <a:t>- Australian data identified 8,487 fall-related admissions among people with Parkinson’s; 67% involved injury, 35% fracture, and the median hospital stay was 9 days versus 6 days for those without Parkinson’s 6 days (Paul </a:t>
            </a:r>
            <a:r>
              <a:rPr lang="en-GB" sz="1600" i="1" dirty="0">
                <a:latin typeface="Areal"/>
              </a:rPr>
              <a:t>et al</a:t>
            </a:r>
            <a:r>
              <a:rPr lang="en-GB" sz="1600" dirty="0">
                <a:latin typeface="Areal"/>
              </a:rPr>
              <a:t>., 2017). </a:t>
            </a:r>
          </a:p>
          <a:p>
            <a:pPr marL="285750" indent="-285750" fontAlgn="base">
              <a:buFont typeface="Arial" panose="020B0604020202020204" pitchFamily="34" charset="0"/>
              <a:buChar char="•"/>
            </a:pPr>
            <a:r>
              <a:rPr lang="en-GB" sz="1600" dirty="0">
                <a:latin typeface="Areal"/>
              </a:rPr>
              <a:t>UK evidence reports greater hospitalisation and admission involving falls/fractures (</a:t>
            </a:r>
            <a:r>
              <a:rPr lang="en-GB" sz="1600" dirty="0" err="1">
                <a:latin typeface="Areal"/>
              </a:rPr>
              <a:t>Okunoye</a:t>
            </a:r>
            <a:r>
              <a:rPr lang="en-GB" sz="1600" dirty="0">
                <a:latin typeface="Areal"/>
              </a:rPr>
              <a:t> </a:t>
            </a:r>
            <a:r>
              <a:rPr lang="en-GB" sz="1600" i="1" dirty="0">
                <a:latin typeface="Areal"/>
              </a:rPr>
              <a:t>et al., </a:t>
            </a:r>
            <a:r>
              <a:rPr lang="en-GB" sz="1600" dirty="0">
                <a:latin typeface="Areal"/>
              </a:rPr>
              <a:t>2021).</a:t>
            </a:r>
          </a:p>
          <a:p>
            <a:pPr marL="285750" indent="-285750" fontAlgn="base">
              <a:buFont typeface="Arial" panose="020B0604020202020204" pitchFamily="34" charset="0"/>
              <a:buChar char="•"/>
            </a:pPr>
            <a:r>
              <a:rPr lang="en-GB" sz="1600" b="1" dirty="0">
                <a:latin typeface="Areal"/>
              </a:rPr>
              <a:t>MORTALITY GAP</a:t>
            </a:r>
            <a:r>
              <a:rPr lang="en-GB" sz="1600" dirty="0">
                <a:latin typeface="Areal"/>
              </a:rPr>
              <a:t>—no reliable UK Parkinson’s-specific falls-death count was identified;  however, Parkinson’s was associated with significantly higher adjusted mortality following hip/pelvic fracture (HR 2.41) (Harris-Hayes </a:t>
            </a:r>
            <a:r>
              <a:rPr lang="en-GB" sz="1600" i="1" dirty="0">
                <a:latin typeface="Areal"/>
              </a:rPr>
              <a:t>et al., </a:t>
            </a:r>
            <a:r>
              <a:rPr lang="en-GB" sz="1600" dirty="0">
                <a:latin typeface="Areal"/>
              </a:rPr>
              <a:t>2014). </a:t>
            </a:r>
          </a:p>
          <a:p>
            <a:pPr marL="285750" indent="-285750" fontAlgn="base">
              <a:buFont typeface="Arial" panose="020B0604020202020204" pitchFamily="34" charset="0"/>
              <a:buChar char="•"/>
            </a:pPr>
            <a:r>
              <a:rPr lang="en-GB" sz="1600" b="1" dirty="0">
                <a:latin typeface="Areal"/>
              </a:rPr>
              <a:t>MENTAL &amp; FUNCTIONAL IMPACT </a:t>
            </a:r>
            <a:r>
              <a:rPr lang="en-GB" sz="1600" dirty="0">
                <a:latin typeface="Areal"/>
              </a:rPr>
              <a:t>— fear of falling can reduce activity, confidence, participation and functional ability, contributing to further disability and dependence (Liu </a:t>
            </a:r>
            <a:r>
              <a:rPr lang="en-GB" sz="1600" i="1" dirty="0">
                <a:latin typeface="Areal"/>
              </a:rPr>
              <a:t>et al., </a:t>
            </a:r>
            <a:r>
              <a:rPr lang="en-GB" sz="1600" dirty="0">
                <a:latin typeface="Areal"/>
              </a:rPr>
              <a:t>2022; </a:t>
            </a:r>
            <a:r>
              <a:rPr lang="en-GB" sz="1600" dirty="0" err="1">
                <a:latin typeface="Areal"/>
              </a:rPr>
              <a:t>Murueta</a:t>
            </a:r>
            <a:r>
              <a:rPr lang="en-GB" sz="1600" dirty="0">
                <a:latin typeface="Areal"/>
              </a:rPr>
              <a:t>-Goyena </a:t>
            </a:r>
            <a:r>
              <a:rPr lang="en-GB" sz="1600" i="1" dirty="0">
                <a:latin typeface="Areal"/>
              </a:rPr>
              <a:t>et al</a:t>
            </a:r>
            <a:r>
              <a:rPr lang="en-GB" sz="1600" dirty="0">
                <a:latin typeface="Areal"/>
              </a:rPr>
              <a:t>., 2024). </a:t>
            </a:r>
          </a:p>
          <a:p>
            <a:pPr marL="285750" indent="-285750" fontAlgn="base">
              <a:buFont typeface="Arial" panose="020B0604020202020204" pitchFamily="34" charset="0"/>
              <a:buChar char="•"/>
            </a:pPr>
            <a:r>
              <a:rPr lang="en-GB" sz="1600" b="1" dirty="0">
                <a:latin typeface="Areal"/>
              </a:rPr>
              <a:t>INDEPENDENCE </a:t>
            </a:r>
            <a:r>
              <a:rPr lang="en-GB" sz="1600" dirty="0">
                <a:latin typeface="Areal"/>
              </a:rPr>
              <a:t>— Prevention supports mobility, participation, quality of life and independent living (WHO, 2020; NHS England, 2019). </a:t>
            </a:r>
            <a:br>
              <a:rPr lang="en-US" sz="1600" dirty="0">
                <a:latin typeface="Areal"/>
              </a:rPr>
            </a:br>
            <a:endParaRPr lang="en-US" sz="1600" dirty="0">
              <a:latin typeface="Areal"/>
            </a:endParaRPr>
          </a:p>
        </p:txBody>
      </p:sp>
      <p:pic>
        <p:nvPicPr>
          <p:cNvPr id="14" name="Picture 13">
            <a:extLst>
              <a:ext uri="{FF2B5EF4-FFF2-40B4-BE49-F238E27FC236}">
                <a16:creationId xmlns:a16="http://schemas.microsoft.com/office/drawing/2014/main" id="{0C018083-A05C-B8C1-4F93-1CF16D258E00}"/>
              </a:ext>
            </a:extLst>
          </p:cNvPr>
          <p:cNvPicPr>
            <a:picLocks noChangeAspect="1"/>
          </p:cNvPicPr>
          <p:nvPr/>
        </p:nvPicPr>
        <p:blipFill>
          <a:blip r:embed="rId2"/>
          <a:srcRect t="6471" b="-2783"/>
          <a:stretch>
            <a:fillRect/>
          </a:stretch>
        </p:blipFill>
        <p:spPr>
          <a:xfrm>
            <a:off x="-16542" y="0"/>
            <a:ext cx="5836944" cy="5610330"/>
          </a:xfrm>
          <a:prstGeom prst="rect">
            <a:avLst/>
          </a:prstGeom>
        </p:spPr>
      </p:pic>
      <p:sp>
        <p:nvSpPr>
          <p:cNvPr id="16" name="TextBox 15">
            <a:extLst>
              <a:ext uri="{FF2B5EF4-FFF2-40B4-BE49-F238E27FC236}">
                <a16:creationId xmlns:a16="http://schemas.microsoft.com/office/drawing/2014/main" id="{F5DDFE96-3F73-9CE6-56FF-28538990AAE2}"/>
              </a:ext>
            </a:extLst>
          </p:cNvPr>
          <p:cNvSpPr txBox="1"/>
          <p:nvPr/>
        </p:nvSpPr>
        <p:spPr>
          <a:xfrm>
            <a:off x="3862097" y="5916639"/>
            <a:ext cx="7765122" cy="830997"/>
          </a:xfrm>
          <a:prstGeom prst="rect">
            <a:avLst/>
          </a:prstGeom>
          <a:solidFill>
            <a:schemeClr val="tx2">
              <a:lumMod val="25000"/>
              <a:lumOff val="75000"/>
            </a:schemeClr>
          </a:solidFill>
        </p:spPr>
        <p:txBody>
          <a:bodyPr wrap="square">
            <a:spAutoFit/>
          </a:bodyPr>
          <a:lstStyle/>
          <a:p>
            <a:pPr fontAlgn="base"/>
            <a:r>
              <a:rPr lang="en-GB" sz="1600" b="1" dirty="0">
                <a:latin typeface="Areal"/>
              </a:rPr>
              <a:t>PUBLIC-HEALTH IMPLICATION</a:t>
            </a:r>
          </a:p>
          <a:p>
            <a:pPr fontAlgn="base"/>
            <a:r>
              <a:rPr lang="en-GB" sz="1600" dirty="0">
                <a:latin typeface="Areal"/>
              </a:rPr>
              <a:t>Earlier prevention → fewer injuries/hospitalisations → maintained confidence &amp; mobility → greater independence → reduced avoidable service demand</a:t>
            </a:r>
          </a:p>
        </p:txBody>
      </p:sp>
    </p:spTree>
    <p:extLst>
      <p:ext uri="{BB962C8B-B14F-4D97-AF65-F5344CB8AC3E}">
        <p14:creationId xmlns:p14="http://schemas.microsoft.com/office/powerpoint/2010/main" val="17741196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81EB69-AD14-C115-6DCB-407ADB31E618}"/>
              </a:ext>
            </a:extLst>
          </p:cNvPr>
          <p:cNvSpPr>
            <a:spLocks noGrp="1"/>
          </p:cNvSpPr>
          <p:nvPr>
            <p:ph type="title"/>
          </p:nvPr>
        </p:nvSpPr>
        <p:spPr>
          <a:xfrm>
            <a:off x="175041" y="265025"/>
            <a:ext cx="8381130" cy="1132258"/>
          </a:xfrm>
        </p:spPr>
        <p:txBody>
          <a:bodyPr>
            <a:normAutofit fontScale="90000"/>
          </a:bodyPr>
          <a:lstStyle/>
          <a:p>
            <a:r>
              <a:rPr lang="en-US" sz="3200" dirty="0">
                <a:latin typeface="Areal"/>
              </a:rPr>
              <a:t>WHAT WORKS? INTERNATIONAL EVIDENCE FOR FALLS  PREVENTION</a:t>
            </a:r>
            <a:br>
              <a:rPr lang="en-US" sz="3200" dirty="0">
                <a:latin typeface="Areal"/>
              </a:rPr>
            </a:br>
            <a:endParaRPr lang="en-GB" sz="3200" dirty="0">
              <a:latin typeface="Areal"/>
            </a:endParaRPr>
          </a:p>
        </p:txBody>
      </p:sp>
      <p:sp>
        <p:nvSpPr>
          <p:cNvPr id="6" name="Content Placeholder 5">
            <a:extLst>
              <a:ext uri="{FF2B5EF4-FFF2-40B4-BE49-F238E27FC236}">
                <a16:creationId xmlns:a16="http://schemas.microsoft.com/office/drawing/2014/main" id="{76C4432E-DC4C-5EF2-ED64-1FA12C051CAD}"/>
              </a:ext>
            </a:extLst>
          </p:cNvPr>
          <p:cNvSpPr>
            <a:spLocks noGrp="1"/>
          </p:cNvSpPr>
          <p:nvPr>
            <p:ph idx="1"/>
          </p:nvPr>
        </p:nvSpPr>
        <p:spPr>
          <a:xfrm>
            <a:off x="6349999" y="1828800"/>
            <a:ext cx="5579037" cy="3203651"/>
          </a:xfrm>
          <a:solidFill>
            <a:schemeClr val="tx2">
              <a:lumMod val="10000"/>
              <a:lumOff val="90000"/>
            </a:schemeClr>
          </a:solidFill>
        </p:spPr>
        <p:txBody>
          <a:bodyPr>
            <a:normAutofit/>
          </a:bodyPr>
          <a:lstStyle/>
          <a:p>
            <a:pPr marL="285750" indent="-285750">
              <a:buFont typeface="Arial" panose="020B0604020202020204" pitchFamily="34" charset="0"/>
              <a:buChar char="•"/>
            </a:pPr>
            <a:r>
              <a:rPr lang="en-US" sz="1600" b="1" dirty="0">
                <a:latin typeface="Areal"/>
              </a:rPr>
              <a:t>Australia:</a:t>
            </a:r>
            <a:r>
              <a:rPr lang="en-US" sz="1600" dirty="0">
                <a:latin typeface="Areal"/>
              </a:rPr>
              <a:t> Exercise did not reduce falls overall; milder Parkinson’s showed fewer falls </a:t>
            </a:r>
            <a:r>
              <a:rPr lang="en-US" sz="1600" b="1" dirty="0">
                <a:latin typeface="Areal"/>
              </a:rPr>
              <a:t>(IRR 0.31</a:t>
            </a:r>
            <a:r>
              <a:rPr lang="en-US" sz="1600" dirty="0">
                <a:latin typeface="Areal"/>
              </a:rPr>
              <a:t>) and improved fear of falling and quality of life (Canning </a:t>
            </a:r>
            <a:r>
              <a:rPr lang="en-US" sz="1600" i="1" dirty="0">
                <a:latin typeface="Areal"/>
              </a:rPr>
              <a:t>et al</a:t>
            </a:r>
            <a:r>
              <a:rPr lang="en-US" sz="1600" dirty="0">
                <a:latin typeface="Areal"/>
              </a:rPr>
              <a:t>., 2015).</a:t>
            </a:r>
          </a:p>
          <a:p>
            <a:pPr marL="285750" indent="-285750">
              <a:buFont typeface="Arial" panose="020B0604020202020204" pitchFamily="34" charset="0"/>
              <a:buChar char="•"/>
            </a:pPr>
            <a:r>
              <a:rPr lang="en-US" sz="1600" dirty="0">
                <a:latin typeface="Areal"/>
              </a:rPr>
              <a:t> </a:t>
            </a:r>
            <a:r>
              <a:rPr lang="en-US" sz="1600" b="1" dirty="0">
                <a:latin typeface="Areal"/>
              </a:rPr>
              <a:t>England:</a:t>
            </a:r>
            <a:r>
              <a:rPr lang="en-US" sz="1600" dirty="0">
                <a:latin typeface="Areal"/>
              </a:rPr>
              <a:t> PDSAFE improved balance and falls efficacy and reduced near-falls (</a:t>
            </a:r>
            <a:r>
              <a:rPr lang="en-US" sz="1600" b="1" dirty="0">
                <a:latin typeface="Areal"/>
              </a:rPr>
              <a:t>OR 0.67</a:t>
            </a:r>
            <a:r>
              <a:rPr lang="en-US" sz="1600" dirty="0">
                <a:latin typeface="Areal"/>
              </a:rPr>
              <a:t>) but not repeat falls overall (Ashburn </a:t>
            </a:r>
            <a:r>
              <a:rPr lang="en-US" sz="1600" i="1" dirty="0">
                <a:latin typeface="Areal"/>
              </a:rPr>
              <a:t>et al</a:t>
            </a:r>
            <a:r>
              <a:rPr lang="en-US" sz="1600" dirty="0">
                <a:latin typeface="Areal"/>
              </a:rPr>
              <a:t>., 2019). </a:t>
            </a:r>
          </a:p>
          <a:p>
            <a:pPr marL="285750" indent="-285750">
              <a:buFont typeface="Arial" panose="020B0604020202020204" pitchFamily="34" charset="0"/>
              <a:buChar char="•"/>
            </a:pPr>
            <a:r>
              <a:rPr lang="en-US" sz="1600" b="1" dirty="0">
                <a:latin typeface="Areal"/>
              </a:rPr>
              <a:t>Netherlands</a:t>
            </a:r>
            <a:r>
              <a:rPr lang="en-US" sz="1600" dirty="0">
                <a:latin typeface="Areal"/>
              </a:rPr>
              <a:t>: </a:t>
            </a:r>
            <a:r>
              <a:rPr lang="en-US" sz="1600" dirty="0" err="1">
                <a:latin typeface="Areal"/>
              </a:rPr>
              <a:t>ParkinsonNet</a:t>
            </a:r>
            <a:r>
              <a:rPr lang="en-US" sz="1600" dirty="0">
                <a:latin typeface="Areal"/>
              </a:rPr>
              <a:t> physiotherapy was </a:t>
            </a:r>
            <a:r>
              <a:rPr lang="en-GB" sz="1600" dirty="0">
                <a:latin typeface="Areal"/>
              </a:rPr>
              <a:t>associated with</a:t>
            </a:r>
            <a:r>
              <a:rPr lang="en-US" sz="1600" dirty="0">
                <a:latin typeface="Areal"/>
              </a:rPr>
              <a:t> lower mortality (</a:t>
            </a:r>
            <a:r>
              <a:rPr lang="en-US" sz="1600" b="1" dirty="0">
                <a:latin typeface="Areal"/>
              </a:rPr>
              <a:t>MRR 0.89</a:t>
            </a:r>
            <a:r>
              <a:rPr lang="en-US" sz="1600" dirty="0">
                <a:latin typeface="Areal"/>
              </a:rPr>
              <a:t>); observational </a:t>
            </a:r>
            <a:r>
              <a:rPr lang="en-GB" sz="1600" dirty="0">
                <a:latin typeface="Areal"/>
              </a:rPr>
              <a:t>design limits causal inference</a:t>
            </a:r>
            <a:r>
              <a:rPr lang="en-US" sz="1600" dirty="0">
                <a:latin typeface="Areal"/>
              </a:rPr>
              <a:t> (</a:t>
            </a:r>
            <a:r>
              <a:rPr lang="en-US" sz="1600" dirty="0" err="1">
                <a:latin typeface="Areal"/>
              </a:rPr>
              <a:t>Ypinga</a:t>
            </a:r>
            <a:r>
              <a:rPr lang="en-US" sz="1600" dirty="0">
                <a:latin typeface="Areal"/>
              </a:rPr>
              <a:t> </a:t>
            </a:r>
            <a:r>
              <a:rPr lang="en-US" sz="1600" i="1" dirty="0">
                <a:latin typeface="Areal"/>
              </a:rPr>
              <a:t>et al</a:t>
            </a:r>
            <a:r>
              <a:rPr lang="en-US" sz="1600" dirty="0">
                <a:latin typeface="Areal"/>
              </a:rPr>
              <a:t>., 2025). </a:t>
            </a:r>
          </a:p>
          <a:p>
            <a:pPr marL="285750" indent="-285750">
              <a:buFont typeface="Arial" panose="020B0604020202020204" pitchFamily="34" charset="0"/>
              <a:buChar char="•"/>
            </a:pPr>
            <a:r>
              <a:rPr lang="en-US" sz="1600" b="1" dirty="0">
                <a:latin typeface="Areal"/>
              </a:rPr>
              <a:t>Wales</a:t>
            </a:r>
            <a:r>
              <a:rPr lang="en-US" sz="1600" dirty="0">
                <a:latin typeface="Areal"/>
              </a:rPr>
              <a:t>: Digital falls pathways reduced ambulance call-outs </a:t>
            </a:r>
            <a:r>
              <a:rPr lang="en-US" sz="1600" b="1" dirty="0">
                <a:latin typeface="Areal"/>
              </a:rPr>
              <a:t>100%→20%, </a:t>
            </a:r>
            <a:r>
              <a:rPr lang="en-US" sz="1600" dirty="0">
                <a:latin typeface="Areal"/>
              </a:rPr>
              <a:t>hospital conveyance </a:t>
            </a:r>
            <a:r>
              <a:rPr lang="en-US" sz="1600" b="1" dirty="0">
                <a:latin typeface="Areal"/>
              </a:rPr>
              <a:t>60%→8%</a:t>
            </a:r>
            <a:r>
              <a:rPr lang="en-US" sz="1600" dirty="0">
                <a:latin typeface="Areal"/>
              </a:rPr>
              <a:t> and floor time </a:t>
            </a:r>
            <a:r>
              <a:rPr lang="en-US" sz="1600" b="1" dirty="0">
                <a:latin typeface="Areal"/>
              </a:rPr>
              <a:t>160→30 min </a:t>
            </a:r>
            <a:r>
              <a:rPr lang="en-US" sz="1600" dirty="0">
                <a:latin typeface="Areal"/>
              </a:rPr>
              <a:t>(NHS Wales, 2025).</a:t>
            </a:r>
          </a:p>
        </p:txBody>
      </p:sp>
      <p:sp>
        <p:nvSpPr>
          <p:cNvPr id="4" name="TextBox 3">
            <a:extLst>
              <a:ext uri="{FF2B5EF4-FFF2-40B4-BE49-F238E27FC236}">
                <a16:creationId xmlns:a16="http://schemas.microsoft.com/office/drawing/2014/main" id="{F520AA21-97BF-7856-B9DA-07DE184FC86F}"/>
              </a:ext>
            </a:extLst>
          </p:cNvPr>
          <p:cNvSpPr txBox="1"/>
          <p:nvPr/>
        </p:nvSpPr>
        <p:spPr>
          <a:xfrm>
            <a:off x="6256866" y="5195849"/>
            <a:ext cx="5579037" cy="830997"/>
          </a:xfrm>
          <a:prstGeom prst="rect">
            <a:avLst/>
          </a:prstGeom>
          <a:solidFill>
            <a:schemeClr val="tx2">
              <a:lumMod val="25000"/>
              <a:lumOff val="75000"/>
            </a:schemeClr>
          </a:solidFill>
        </p:spPr>
        <p:txBody>
          <a:bodyPr wrap="square">
            <a:spAutoFit/>
          </a:bodyPr>
          <a:lstStyle/>
          <a:p>
            <a:pPr marL="285750" indent="-285750">
              <a:buFont typeface="Arial" panose="020B0604020202020204" pitchFamily="34" charset="0"/>
              <a:buChar char="•"/>
            </a:pPr>
            <a:r>
              <a:rPr lang="en-US" sz="1600" b="1" dirty="0">
                <a:latin typeface="Areal"/>
              </a:rPr>
              <a:t>Key message: Effective falls prevention is </a:t>
            </a:r>
            <a:r>
              <a:rPr lang="en-US" sz="1600" b="1" dirty="0" err="1">
                <a:latin typeface="Areal"/>
              </a:rPr>
              <a:t>Personalised</a:t>
            </a:r>
            <a:r>
              <a:rPr lang="en-US" sz="1600" b="1" dirty="0">
                <a:latin typeface="Areal"/>
              </a:rPr>
              <a:t>, multidisciplinary and community-integrated—not technology alone.</a:t>
            </a:r>
            <a:endParaRPr lang="en-GB" sz="1600" b="1" dirty="0">
              <a:latin typeface="Areal"/>
            </a:endParaRPr>
          </a:p>
        </p:txBody>
      </p:sp>
      <p:pic>
        <p:nvPicPr>
          <p:cNvPr id="7" name="Picture 6">
            <a:extLst>
              <a:ext uri="{FF2B5EF4-FFF2-40B4-BE49-F238E27FC236}">
                <a16:creationId xmlns:a16="http://schemas.microsoft.com/office/drawing/2014/main" id="{58C02F96-1299-CFC5-433C-D85F52B74EFE}"/>
              </a:ext>
            </a:extLst>
          </p:cNvPr>
          <p:cNvPicPr>
            <a:picLocks noChangeAspect="1"/>
          </p:cNvPicPr>
          <p:nvPr/>
        </p:nvPicPr>
        <p:blipFill>
          <a:blip r:embed="rId2"/>
          <a:srcRect t="14198" r="48133" b="13737"/>
          <a:stretch>
            <a:fillRect/>
          </a:stretch>
        </p:blipFill>
        <p:spPr>
          <a:xfrm>
            <a:off x="262964" y="1568533"/>
            <a:ext cx="5547177" cy="5024442"/>
          </a:xfrm>
          <a:prstGeom prst="rect">
            <a:avLst/>
          </a:prstGeom>
        </p:spPr>
      </p:pic>
    </p:spTree>
    <p:extLst>
      <p:ext uri="{BB962C8B-B14F-4D97-AF65-F5344CB8AC3E}">
        <p14:creationId xmlns:p14="http://schemas.microsoft.com/office/powerpoint/2010/main" val="12719693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E0368-E849-704C-825D-886FF52B35A1}"/>
              </a:ext>
            </a:extLst>
          </p:cNvPr>
          <p:cNvSpPr>
            <a:spLocks noGrp="1"/>
          </p:cNvSpPr>
          <p:nvPr>
            <p:ph type="title"/>
          </p:nvPr>
        </p:nvSpPr>
        <p:spPr>
          <a:xfrm>
            <a:off x="664445" y="324601"/>
            <a:ext cx="7499840" cy="916370"/>
          </a:xfrm>
          <a:solidFill>
            <a:schemeClr val="accent5">
              <a:lumMod val="40000"/>
              <a:lumOff val="60000"/>
            </a:schemeClr>
          </a:solidFill>
        </p:spPr>
        <p:txBody>
          <a:bodyPr anchor="b">
            <a:normAutofit/>
          </a:bodyPr>
          <a:lstStyle/>
          <a:p>
            <a:r>
              <a:rPr lang="en-GB" sz="2700" dirty="0"/>
              <a:t>WHY AI SMARTAGE+ PARKINSON? A DIGITAL HEALTH PROMOTION INTERVENTION</a:t>
            </a:r>
          </a:p>
        </p:txBody>
      </p:sp>
      <p:pic>
        <p:nvPicPr>
          <p:cNvPr id="8" name="Picture 7">
            <a:extLst>
              <a:ext uri="{FF2B5EF4-FFF2-40B4-BE49-F238E27FC236}">
                <a16:creationId xmlns:a16="http://schemas.microsoft.com/office/drawing/2014/main" id="{2BEA1884-FDAC-0E19-434E-B0F864C49B47}"/>
              </a:ext>
            </a:extLst>
          </p:cNvPr>
          <p:cNvPicPr>
            <a:picLocks noChangeAspect="1"/>
          </p:cNvPicPr>
          <p:nvPr/>
        </p:nvPicPr>
        <p:blipFill>
          <a:blip r:embed="rId2"/>
          <a:stretch>
            <a:fillRect/>
          </a:stretch>
        </p:blipFill>
        <p:spPr>
          <a:xfrm>
            <a:off x="127101" y="1701800"/>
            <a:ext cx="6537802" cy="4831599"/>
          </a:xfrm>
          <a:prstGeom prst="rect">
            <a:avLst/>
          </a:prstGeom>
          <a:noFill/>
        </p:spPr>
      </p:pic>
      <p:sp>
        <p:nvSpPr>
          <p:cNvPr id="6" name="Content Placeholder 5">
            <a:extLst>
              <a:ext uri="{FF2B5EF4-FFF2-40B4-BE49-F238E27FC236}">
                <a16:creationId xmlns:a16="http://schemas.microsoft.com/office/drawing/2014/main" id="{E8F4AB2A-324B-F7BB-B1D8-7181FB09D6FF}"/>
              </a:ext>
            </a:extLst>
          </p:cNvPr>
          <p:cNvSpPr>
            <a:spLocks noGrp="1"/>
          </p:cNvSpPr>
          <p:nvPr>
            <p:ph sz="quarter" idx="14"/>
          </p:nvPr>
        </p:nvSpPr>
        <p:spPr>
          <a:xfrm>
            <a:off x="6792004" y="2677885"/>
            <a:ext cx="5399996" cy="3301999"/>
          </a:xfrm>
          <a:solidFill>
            <a:schemeClr val="bg1">
              <a:lumMod val="85000"/>
            </a:schemeClr>
          </a:solidFill>
        </p:spPr>
        <p:txBody>
          <a:bodyPr>
            <a:normAutofit/>
          </a:bodyPr>
          <a:lstStyle/>
          <a:p>
            <a:pPr marL="285750" lvl="0" indent="-285750">
              <a:buFont typeface="Arial" panose="020B0604020202020204" pitchFamily="34" charset="0"/>
              <a:buChar char="•"/>
            </a:pPr>
            <a:r>
              <a:rPr lang="en-US" sz="1600" dirty="0">
                <a:latin typeface="Areal"/>
              </a:rPr>
              <a:t>Empowerment: Health promotion strengthens control, self-efficacy and self-management (Barry, 2021).</a:t>
            </a:r>
          </a:p>
          <a:p>
            <a:pPr marL="285750" lvl="0" indent="-285750">
              <a:buFont typeface="Arial" panose="020B0604020202020204" pitchFamily="34" charset="0"/>
              <a:buChar char="•"/>
            </a:pPr>
            <a:r>
              <a:rPr lang="en-US" sz="1600" dirty="0">
                <a:latin typeface="Areal"/>
              </a:rPr>
              <a:t> </a:t>
            </a:r>
            <a:r>
              <a:rPr lang="en-US" sz="1600" dirty="0" err="1">
                <a:latin typeface="Areal"/>
              </a:rPr>
              <a:t>Behaviour</a:t>
            </a:r>
            <a:r>
              <a:rPr lang="en-US" sz="1600" dirty="0">
                <a:latin typeface="Areal"/>
              </a:rPr>
              <a:t> change: COM-B supports </a:t>
            </a:r>
            <a:r>
              <a:rPr lang="en-US" sz="1600" dirty="0" err="1">
                <a:latin typeface="Areal"/>
              </a:rPr>
              <a:t>personalised</a:t>
            </a:r>
            <a:r>
              <a:rPr lang="en-US" sz="1600" dirty="0">
                <a:latin typeface="Areal"/>
              </a:rPr>
              <a:t> coaching, exercise and goal-setting (Michie </a:t>
            </a:r>
            <a:r>
              <a:rPr lang="en-US" sz="1600" i="1" dirty="0">
                <a:latin typeface="Areal"/>
              </a:rPr>
              <a:t>et al</a:t>
            </a:r>
            <a:r>
              <a:rPr lang="en-US" sz="1600" dirty="0">
                <a:latin typeface="Areal"/>
              </a:rPr>
              <a:t>., 2011).</a:t>
            </a:r>
          </a:p>
          <a:p>
            <a:pPr marL="285750" lvl="0" indent="-285750">
              <a:buFont typeface="Arial" panose="020B0604020202020204" pitchFamily="34" charset="0"/>
              <a:buChar char="•"/>
            </a:pPr>
            <a:r>
              <a:rPr lang="en-US" sz="1600" dirty="0">
                <a:latin typeface="Areal"/>
              </a:rPr>
              <a:t>Person-</a:t>
            </a:r>
            <a:r>
              <a:rPr lang="en-US" sz="1600" dirty="0" err="1">
                <a:latin typeface="Areal"/>
              </a:rPr>
              <a:t>centred</a:t>
            </a:r>
            <a:r>
              <a:rPr lang="en-US" sz="1600" dirty="0">
                <a:latin typeface="Areal"/>
              </a:rPr>
              <a:t> integration: Technology should facilitate multidisciplinary care, not replace professional relationships (Lithander </a:t>
            </a:r>
            <a:r>
              <a:rPr lang="en-US" sz="1600" i="1" dirty="0">
                <a:latin typeface="Areal"/>
              </a:rPr>
              <a:t>et al</a:t>
            </a:r>
            <a:r>
              <a:rPr lang="en-US" sz="1600" dirty="0">
                <a:latin typeface="Areal"/>
              </a:rPr>
              <a:t>., 2023; Okun </a:t>
            </a:r>
            <a:r>
              <a:rPr lang="en-US" sz="1600" i="1" dirty="0">
                <a:latin typeface="Areal"/>
              </a:rPr>
              <a:t>et al.,</a:t>
            </a:r>
            <a:r>
              <a:rPr lang="en-US" sz="1600" dirty="0">
                <a:latin typeface="Areal"/>
              </a:rPr>
              <a:t> 2026).</a:t>
            </a:r>
          </a:p>
          <a:p>
            <a:pPr marL="285750" lvl="0" indent="-285750">
              <a:buFont typeface="Arial" panose="020B0604020202020204" pitchFamily="34" charset="0"/>
              <a:buChar char="•"/>
            </a:pPr>
            <a:r>
              <a:rPr lang="en-US" sz="1600" dirty="0">
                <a:latin typeface="Areal"/>
              </a:rPr>
              <a:t>Evidence-informed prevention: Falls-intervention effectiveness varies by disease severity, supporting </a:t>
            </a:r>
            <a:r>
              <a:rPr lang="en-US" sz="1600" dirty="0" err="1">
                <a:latin typeface="Areal"/>
              </a:rPr>
              <a:t>personalised</a:t>
            </a:r>
            <a:r>
              <a:rPr lang="en-US" sz="1600" dirty="0">
                <a:latin typeface="Areal"/>
              </a:rPr>
              <a:t> rather than one-size-fits-all </a:t>
            </a:r>
            <a:r>
              <a:rPr lang="en-GB" sz="1600" dirty="0">
                <a:latin typeface="Areal"/>
              </a:rPr>
              <a:t>approaches </a:t>
            </a:r>
            <a:r>
              <a:rPr lang="en-US" sz="1600" dirty="0">
                <a:latin typeface="Areal"/>
              </a:rPr>
              <a:t>(Allen </a:t>
            </a:r>
            <a:r>
              <a:rPr lang="en-US" sz="1600" i="1" dirty="0">
                <a:latin typeface="Areal"/>
              </a:rPr>
              <a:t>et al</a:t>
            </a:r>
            <a:r>
              <a:rPr lang="en-US" sz="1600" dirty="0">
                <a:latin typeface="Areal"/>
              </a:rPr>
              <a:t>., 2022; </a:t>
            </a:r>
            <a:r>
              <a:rPr lang="en-US" sz="1600" dirty="0" err="1">
                <a:latin typeface="Areal"/>
              </a:rPr>
              <a:t>Camicioli</a:t>
            </a:r>
            <a:r>
              <a:rPr lang="en-US" sz="1600" dirty="0">
                <a:latin typeface="Areal"/>
              </a:rPr>
              <a:t> </a:t>
            </a:r>
            <a:r>
              <a:rPr lang="en-US" sz="1600" i="1" dirty="0">
                <a:latin typeface="Areal"/>
              </a:rPr>
              <a:t>et al., 2023).</a:t>
            </a:r>
          </a:p>
          <a:p>
            <a:pPr marL="285750" lvl="0" indent="-285750">
              <a:buFont typeface="Arial" panose="020B0604020202020204" pitchFamily="34" charset="0"/>
              <a:buChar char="•"/>
            </a:pPr>
            <a:r>
              <a:rPr lang="en-US" sz="1600" dirty="0">
                <a:latin typeface="Areal"/>
              </a:rPr>
              <a:t> Digital inclusion: Accessible design supports equitable participation (NHS England, 2025).</a:t>
            </a:r>
          </a:p>
          <a:p>
            <a:endParaRPr lang="en-GB" dirty="0"/>
          </a:p>
        </p:txBody>
      </p:sp>
    </p:spTree>
    <p:extLst>
      <p:ext uri="{BB962C8B-B14F-4D97-AF65-F5344CB8AC3E}">
        <p14:creationId xmlns:p14="http://schemas.microsoft.com/office/powerpoint/2010/main" val="26892159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2F5BE-A530-9A29-BD5A-6351E65BFBFA}"/>
              </a:ext>
            </a:extLst>
          </p:cNvPr>
          <p:cNvSpPr>
            <a:spLocks noGrp="1"/>
          </p:cNvSpPr>
          <p:nvPr>
            <p:ph type="title"/>
          </p:nvPr>
        </p:nvSpPr>
        <p:spPr/>
        <p:txBody>
          <a:bodyPr/>
          <a:lstStyle/>
          <a:p>
            <a:endParaRPr lang="en-GB"/>
          </a:p>
        </p:txBody>
      </p:sp>
      <p:sp>
        <p:nvSpPr>
          <p:cNvPr id="3" name="Picture Placeholder 2">
            <a:extLst>
              <a:ext uri="{FF2B5EF4-FFF2-40B4-BE49-F238E27FC236}">
                <a16:creationId xmlns:a16="http://schemas.microsoft.com/office/drawing/2014/main" id="{AAA6BE46-9024-7132-FFE9-9BDFC15B5D56}"/>
              </a:ext>
            </a:extLst>
          </p:cNvPr>
          <p:cNvSpPr>
            <a:spLocks noGrp="1"/>
          </p:cNvSpPr>
          <p:nvPr>
            <p:ph type="pic" sz="quarter" idx="13"/>
          </p:nvPr>
        </p:nvSpPr>
        <p:spPr/>
        <p:txBody>
          <a:bodyPr/>
          <a:lstStyle/>
          <a:p>
            <a:endParaRPr lang="en-GB" dirty="0"/>
          </a:p>
        </p:txBody>
      </p:sp>
      <p:sp>
        <p:nvSpPr>
          <p:cNvPr id="4" name="Footer Placeholder 3">
            <a:extLst>
              <a:ext uri="{FF2B5EF4-FFF2-40B4-BE49-F238E27FC236}">
                <a16:creationId xmlns:a16="http://schemas.microsoft.com/office/drawing/2014/main" id="{47EE124D-D2D4-4E04-97D8-BC59AC104193}"/>
              </a:ext>
            </a:extLst>
          </p:cNvPr>
          <p:cNvSpPr>
            <a:spLocks noGrp="1"/>
          </p:cNvSpPr>
          <p:nvPr>
            <p:ph type="ftr" sz="quarter" idx="11"/>
          </p:nvPr>
        </p:nvSpPr>
        <p:spPr/>
        <p:txBody>
          <a:bodyPr/>
          <a:lstStyle/>
          <a:p>
            <a:r>
              <a:rPr lang="en-US"/>
              <a:t>Shaping the future of our industry</a:t>
            </a:r>
          </a:p>
        </p:txBody>
      </p:sp>
      <p:sp>
        <p:nvSpPr>
          <p:cNvPr id="5" name="Slide Number Placeholder 4">
            <a:extLst>
              <a:ext uri="{FF2B5EF4-FFF2-40B4-BE49-F238E27FC236}">
                <a16:creationId xmlns:a16="http://schemas.microsoft.com/office/drawing/2014/main" id="{8B94BA4D-294F-828F-CF76-6193B98BA6C0}"/>
              </a:ext>
            </a:extLst>
          </p:cNvPr>
          <p:cNvSpPr>
            <a:spLocks noGrp="1"/>
          </p:cNvSpPr>
          <p:nvPr>
            <p:ph type="sldNum" sz="quarter" idx="12"/>
          </p:nvPr>
        </p:nvSpPr>
        <p:spPr/>
        <p:txBody>
          <a:bodyPr/>
          <a:lstStyle/>
          <a:p>
            <a:fld id="{CC057153-B650-4DEB-B370-79DDCFDCE934}" type="slidenum">
              <a:rPr lang="en-US" smtClean="0"/>
              <a:t>10</a:t>
            </a:fld>
            <a:endParaRPr lang="en-US"/>
          </a:p>
        </p:txBody>
      </p:sp>
      <p:sp>
        <p:nvSpPr>
          <p:cNvPr id="6" name="Content Placeholder 5">
            <a:extLst>
              <a:ext uri="{FF2B5EF4-FFF2-40B4-BE49-F238E27FC236}">
                <a16:creationId xmlns:a16="http://schemas.microsoft.com/office/drawing/2014/main" id="{FD73A8F7-1CD6-973C-89E0-F52922B47DDA}"/>
              </a:ext>
            </a:extLst>
          </p:cNvPr>
          <p:cNvSpPr>
            <a:spLocks noGrp="1"/>
          </p:cNvSpPr>
          <p:nvPr>
            <p:ph sz="quarter" idx="14"/>
          </p:nvPr>
        </p:nvSpPr>
        <p:spPr/>
        <p:txBody>
          <a:bodyPr/>
          <a:lstStyle/>
          <a:p>
            <a:endParaRPr lang="en-GB"/>
          </a:p>
        </p:txBody>
      </p:sp>
    </p:spTree>
    <p:extLst>
      <p:ext uri="{BB962C8B-B14F-4D97-AF65-F5344CB8AC3E}">
        <p14:creationId xmlns:p14="http://schemas.microsoft.com/office/powerpoint/2010/main" val="7323835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756A9BA-994C-D08E-AA8D-5FF7BCCBCB7C}"/>
              </a:ext>
            </a:extLst>
          </p:cNvPr>
          <p:cNvSpPr>
            <a:spLocks noGrp="1"/>
          </p:cNvSpPr>
          <p:nvPr>
            <p:ph type="subTitle" idx="1"/>
          </p:nvPr>
        </p:nvSpPr>
        <p:spPr>
          <a:xfrm>
            <a:off x="6590966" y="1517301"/>
            <a:ext cx="4805691" cy="4340888"/>
          </a:xfrm>
        </p:spPr>
        <p:txBody>
          <a:bodyPr anchor="b">
            <a:noAutofit/>
          </a:bodyPr>
          <a:lstStyle/>
          <a:p>
            <a:pPr algn="l"/>
            <a:r>
              <a:rPr lang="en-IN" sz="2000" b="1" dirty="0">
                <a:solidFill>
                  <a:schemeClr val="tx2"/>
                </a:solidFill>
              </a:rPr>
              <a:t>Module code: LCHS7009</a:t>
            </a:r>
            <a:br>
              <a:rPr lang="en-GB" sz="2000" dirty="0">
                <a:solidFill>
                  <a:schemeClr val="tx2"/>
                </a:solidFill>
              </a:rPr>
            </a:br>
            <a:r>
              <a:rPr lang="en-IN" sz="2000" b="1" dirty="0">
                <a:solidFill>
                  <a:schemeClr val="tx2"/>
                </a:solidFill>
              </a:rPr>
              <a:t> </a:t>
            </a:r>
            <a:br>
              <a:rPr lang="en-GB" sz="2000" dirty="0">
                <a:solidFill>
                  <a:schemeClr val="tx2"/>
                </a:solidFill>
              </a:rPr>
            </a:br>
            <a:r>
              <a:rPr lang="en-IN" sz="2000" b="1" dirty="0">
                <a:solidFill>
                  <a:schemeClr val="tx2"/>
                </a:solidFill>
              </a:rPr>
              <a:t>Module : Population Health and Digital Health Promotion</a:t>
            </a:r>
            <a:br>
              <a:rPr lang="en-GB" sz="2000" dirty="0">
                <a:solidFill>
                  <a:schemeClr val="tx2"/>
                </a:solidFill>
              </a:rPr>
            </a:br>
            <a:r>
              <a:rPr lang="en-IN" sz="2000" dirty="0">
                <a:solidFill>
                  <a:schemeClr val="tx2"/>
                </a:solidFill>
              </a:rPr>
              <a:t> </a:t>
            </a:r>
            <a:br>
              <a:rPr lang="en-GB" sz="2000" dirty="0">
                <a:solidFill>
                  <a:schemeClr val="tx2"/>
                </a:solidFill>
              </a:rPr>
            </a:br>
            <a:r>
              <a:rPr lang="en-IN" sz="2000" b="1" dirty="0">
                <a:solidFill>
                  <a:schemeClr val="tx2"/>
                </a:solidFill>
              </a:rPr>
              <a:t>Assignment Title: Group Presentation </a:t>
            </a:r>
            <a:br>
              <a:rPr lang="en-GB" sz="2000" dirty="0">
                <a:solidFill>
                  <a:schemeClr val="tx2"/>
                </a:solidFill>
              </a:rPr>
            </a:br>
            <a:r>
              <a:rPr lang="en-IN" sz="2000" dirty="0">
                <a:solidFill>
                  <a:schemeClr val="tx2"/>
                </a:solidFill>
              </a:rPr>
              <a:t> </a:t>
            </a:r>
            <a:br>
              <a:rPr lang="en-GB" sz="2000" dirty="0">
                <a:solidFill>
                  <a:schemeClr val="tx2"/>
                </a:solidFill>
              </a:rPr>
            </a:br>
            <a:r>
              <a:rPr lang="en-IN" sz="2000" b="1" dirty="0">
                <a:solidFill>
                  <a:schemeClr val="tx2"/>
                </a:solidFill>
              </a:rPr>
              <a:t>Lecturer’s Name: Dr Ping Wu</a:t>
            </a:r>
            <a:br>
              <a:rPr lang="en-GB" sz="2000" dirty="0">
                <a:solidFill>
                  <a:schemeClr val="tx2"/>
                </a:solidFill>
              </a:rPr>
            </a:br>
            <a:r>
              <a:rPr lang="en-IN" sz="2000" dirty="0">
                <a:solidFill>
                  <a:schemeClr val="tx2"/>
                </a:solidFill>
              </a:rPr>
              <a:t> </a:t>
            </a:r>
            <a:br>
              <a:rPr lang="en-GB" sz="2000" dirty="0">
                <a:solidFill>
                  <a:schemeClr val="tx2"/>
                </a:solidFill>
              </a:rPr>
            </a:br>
            <a:r>
              <a:rPr lang="en-IN" sz="2000" b="1" dirty="0">
                <a:solidFill>
                  <a:schemeClr val="tx2"/>
                </a:solidFill>
              </a:rPr>
              <a:t>Name: Hetvibahen  Chauhan</a:t>
            </a:r>
            <a:br>
              <a:rPr lang="en-GB" sz="2000" dirty="0">
                <a:solidFill>
                  <a:schemeClr val="tx2"/>
                </a:solidFill>
              </a:rPr>
            </a:br>
            <a:r>
              <a:rPr lang="en-IN" sz="2000" dirty="0">
                <a:solidFill>
                  <a:schemeClr val="tx2"/>
                </a:solidFill>
              </a:rPr>
              <a:t> </a:t>
            </a:r>
            <a:br>
              <a:rPr lang="en-GB" sz="2000" dirty="0">
                <a:solidFill>
                  <a:schemeClr val="tx2"/>
                </a:solidFill>
              </a:rPr>
            </a:br>
            <a:r>
              <a:rPr lang="en-IN" sz="2000" b="1" dirty="0">
                <a:solidFill>
                  <a:schemeClr val="tx2"/>
                </a:solidFill>
              </a:rPr>
              <a:t>Student ID: 2522438</a:t>
            </a:r>
            <a:endParaRPr lang="en-GB" sz="2000" dirty="0">
              <a:solidFill>
                <a:schemeClr val="tx2"/>
              </a:solidFill>
            </a:endParaRPr>
          </a:p>
        </p:txBody>
      </p:sp>
      <p:pic>
        <p:nvPicPr>
          <p:cNvPr id="5" name="Picture 4">
            <a:extLst>
              <a:ext uri="{FF2B5EF4-FFF2-40B4-BE49-F238E27FC236}">
                <a16:creationId xmlns:a16="http://schemas.microsoft.com/office/drawing/2014/main" id="{C5790AB9-F494-A330-121E-05C1A90042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340470" y="3060663"/>
            <a:ext cx="4141760" cy="1651073"/>
          </a:xfrm>
          <a:custGeom>
            <a:avLst/>
            <a:gdLst/>
            <a:ahLst/>
            <a:cxnLst/>
            <a:rect l="l" t="t" r="r" b="b"/>
            <a:pathLst>
              <a:path w="4141760" h="4377846">
                <a:moveTo>
                  <a:pt x="0" y="0"/>
                </a:moveTo>
                <a:lnTo>
                  <a:pt x="4141760" y="0"/>
                </a:lnTo>
                <a:lnTo>
                  <a:pt x="4141760" y="4377846"/>
                </a:lnTo>
                <a:lnTo>
                  <a:pt x="0" y="4377846"/>
                </a:lnTo>
                <a:close/>
              </a:path>
            </a:pathLst>
          </a:custGeom>
          <a:noFill/>
        </p:spPr>
      </p:pic>
    </p:spTree>
    <p:extLst>
      <p:ext uri="{BB962C8B-B14F-4D97-AF65-F5344CB8AC3E}">
        <p14:creationId xmlns:p14="http://schemas.microsoft.com/office/powerpoint/2010/main" val="123913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12EE34-B215-8540-6FE1-D5B5C454EFC2}"/>
              </a:ext>
            </a:extLst>
          </p:cNvPr>
          <p:cNvSpPr>
            <a:spLocks noGrp="1"/>
          </p:cNvSpPr>
          <p:nvPr>
            <p:ph type="title"/>
          </p:nvPr>
        </p:nvSpPr>
        <p:spPr>
          <a:xfrm>
            <a:off x="6094105" y="802956"/>
            <a:ext cx="4977976" cy="1216764"/>
          </a:xfrm>
        </p:spPr>
        <p:txBody>
          <a:bodyPr>
            <a:normAutofit/>
          </a:bodyPr>
          <a:lstStyle/>
          <a:p>
            <a:r>
              <a:rPr lang="en-GB" sz="2800" dirty="0">
                <a:solidFill>
                  <a:schemeClr val="tx2"/>
                </a:solidFill>
              </a:rPr>
              <a:t>PRECEDE–PROCEED Model</a:t>
            </a:r>
          </a:p>
        </p:txBody>
      </p:sp>
      <p:pic>
        <p:nvPicPr>
          <p:cNvPr id="7" name="Graphic 6" descr="Workflow">
            <a:extLst>
              <a:ext uri="{FF2B5EF4-FFF2-40B4-BE49-F238E27FC236}">
                <a16:creationId xmlns:a16="http://schemas.microsoft.com/office/drawing/2014/main" id="{6B63A8F5-1ACA-71A7-C33E-59BBDFAC878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86951" y="1793846"/>
            <a:ext cx="3620021" cy="3620021"/>
          </a:xfrm>
          <a:prstGeom prst="rect">
            <a:avLst/>
          </a:prstGeom>
        </p:spPr>
      </p:pic>
      <p:sp>
        <p:nvSpPr>
          <p:cNvPr id="3" name="Content Placeholder 2">
            <a:extLst>
              <a:ext uri="{FF2B5EF4-FFF2-40B4-BE49-F238E27FC236}">
                <a16:creationId xmlns:a16="http://schemas.microsoft.com/office/drawing/2014/main" id="{61B0F061-BEE9-BCC4-F551-0DC4E982CE64}"/>
              </a:ext>
            </a:extLst>
          </p:cNvPr>
          <p:cNvSpPr>
            <a:spLocks noGrp="1"/>
          </p:cNvSpPr>
          <p:nvPr>
            <p:ph idx="1"/>
          </p:nvPr>
        </p:nvSpPr>
        <p:spPr>
          <a:xfrm>
            <a:off x="6090574" y="2421682"/>
            <a:ext cx="4977578" cy="3639289"/>
          </a:xfrm>
        </p:spPr>
        <p:txBody>
          <a:bodyPr anchor="ctr">
            <a:normAutofit lnSpcReduction="10000"/>
          </a:bodyPr>
          <a:lstStyle/>
          <a:p>
            <a:r>
              <a:rPr lang="en-GB" sz="1400" dirty="0">
                <a:solidFill>
                  <a:schemeClr val="tx2"/>
                </a:solidFill>
              </a:rPr>
              <a:t>What is the PRECEDE–PROCEED Model?</a:t>
            </a:r>
          </a:p>
          <a:p>
            <a:pPr marL="0" indent="0">
              <a:buNone/>
            </a:pPr>
            <a:r>
              <a:rPr lang="en-GB" sz="1400" dirty="0">
                <a:solidFill>
                  <a:schemeClr val="tx2"/>
                </a:solidFill>
              </a:rPr>
              <a:t>The </a:t>
            </a:r>
            <a:r>
              <a:rPr lang="en-GB" sz="1400" b="1" dirty="0">
                <a:solidFill>
                  <a:schemeClr val="tx2"/>
                </a:solidFill>
              </a:rPr>
              <a:t>PRECEDE–PROCEED Model</a:t>
            </a:r>
            <a:r>
              <a:rPr lang="en-GB" sz="1400" dirty="0">
                <a:solidFill>
                  <a:schemeClr val="tx2"/>
                </a:solidFill>
              </a:rPr>
              <a:t> is a widely used framework for </a:t>
            </a:r>
            <a:r>
              <a:rPr lang="en-GB" sz="1400" b="1" dirty="0">
                <a:solidFill>
                  <a:schemeClr val="tx2"/>
                </a:solidFill>
              </a:rPr>
              <a:t>planning, implementing and evaluating health-promotion interventions</a:t>
            </a:r>
            <a:r>
              <a:rPr lang="en-GB" sz="1400" dirty="0">
                <a:solidFill>
                  <a:schemeClr val="tx2"/>
                </a:solidFill>
              </a:rPr>
              <a:t>. It provides a systematic process for identifying health needs and their causes before developing an intervention.</a:t>
            </a:r>
          </a:p>
          <a:p>
            <a:pPr marL="0" indent="0">
              <a:buNone/>
            </a:pPr>
            <a:r>
              <a:rPr lang="en-GB" sz="1400" b="1" dirty="0">
                <a:solidFill>
                  <a:schemeClr val="tx2"/>
                </a:solidFill>
              </a:rPr>
              <a:t>PRECEDE</a:t>
            </a:r>
            <a:r>
              <a:rPr lang="en-GB" sz="1400" dirty="0">
                <a:solidFill>
                  <a:schemeClr val="tx2"/>
                </a:solidFill>
              </a:rPr>
              <a:t> → Assessment &amp; planning</a:t>
            </a:r>
            <a:br>
              <a:rPr lang="en-GB" sz="1400" dirty="0">
                <a:solidFill>
                  <a:schemeClr val="tx2"/>
                </a:solidFill>
              </a:rPr>
            </a:br>
            <a:r>
              <a:rPr lang="en-GB" sz="1400" b="1" dirty="0">
                <a:solidFill>
                  <a:schemeClr val="tx2"/>
                </a:solidFill>
              </a:rPr>
              <a:t>PROCEED</a:t>
            </a:r>
            <a:r>
              <a:rPr lang="en-GB" sz="1400" dirty="0">
                <a:solidFill>
                  <a:schemeClr val="tx2"/>
                </a:solidFill>
              </a:rPr>
              <a:t> → Implementation &amp; evaluation</a:t>
            </a:r>
          </a:p>
          <a:p>
            <a:r>
              <a:rPr lang="en-GB" sz="1400" b="1" dirty="0">
                <a:solidFill>
                  <a:schemeClr val="tx2"/>
                </a:solidFill>
              </a:rPr>
              <a:t>Application to SmartAge+</a:t>
            </a:r>
          </a:p>
          <a:p>
            <a:r>
              <a:rPr lang="en-GB" sz="1400" dirty="0">
                <a:solidFill>
                  <a:schemeClr val="tx2"/>
                </a:solidFill>
              </a:rPr>
              <a:t>The model will guide SmartAge+ through four key stages:</a:t>
            </a:r>
          </a:p>
          <a:p>
            <a:r>
              <a:rPr lang="en-GB" sz="1400" b="1" dirty="0">
                <a:solidFill>
                  <a:schemeClr val="tx2"/>
                </a:solidFill>
              </a:rPr>
              <a:t>Assessment → Planning → Implementation → Evaluation</a:t>
            </a:r>
          </a:p>
          <a:p>
            <a:r>
              <a:rPr lang="en-GB" sz="1400" dirty="0">
                <a:solidFill>
                  <a:schemeClr val="tx2"/>
                </a:solidFill>
              </a:rPr>
              <a:t>This ensures that SmartAge+ is </a:t>
            </a:r>
            <a:r>
              <a:rPr lang="en-GB" sz="1400" b="1" dirty="0">
                <a:solidFill>
                  <a:schemeClr val="tx2"/>
                </a:solidFill>
              </a:rPr>
              <a:t>needs-based, personalised and evidence-informed</a:t>
            </a:r>
            <a:r>
              <a:rPr lang="en-GB" sz="1400" dirty="0">
                <a:solidFill>
                  <a:schemeClr val="tx2"/>
                </a:solidFill>
              </a:rPr>
              <a:t> rather than a generic digital intervention.</a:t>
            </a:r>
          </a:p>
          <a:p>
            <a:pPr marL="0" indent="0">
              <a:buNone/>
            </a:pPr>
            <a:r>
              <a:rPr lang="en-GB" sz="1400" dirty="0">
                <a:solidFill>
                  <a:schemeClr val="tx2"/>
                </a:solidFill>
              </a:rPr>
              <a:t> </a:t>
            </a:r>
            <a:r>
              <a:rPr lang="en-GB" sz="1400" i="1" dirty="0">
                <a:solidFill>
                  <a:schemeClr val="tx2"/>
                </a:solidFill>
              </a:rPr>
              <a:t>(Green and Kreuter, 2005)</a:t>
            </a:r>
            <a:endParaRPr lang="en-GB" sz="1400" dirty="0">
              <a:solidFill>
                <a:schemeClr val="tx2"/>
              </a:solidFill>
            </a:endParaRPr>
          </a:p>
          <a:p>
            <a:endParaRPr lang="en-GB" sz="1300" dirty="0">
              <a:solidFill>
                <a:schemeClr val="tx2"/>
              </a:solidFill>
            </a:endParaRPr>
          </a:p>
          <a:p>
            <a:pPr marL="0" indent="0">
              <a:buNone/>
            </a:pPr>
            <a:endParaRPr lang="en-GB" sz="1300" dirty="0">
              <a:solidFill>
                <a:schemeClr val="tx2"/>
              </a:solidFill>
            </a:endParaRPr>
          </a:p>
        </p:txBody>
      </p:sp>
    </p:spTree>
    <p:extLst>
      <p:ext uri="{BB962C8B-B14F-4D97-AF65-F5344CB8AC3E}">
        <p14:creationId xmlns:p14="http://schemas.microsoft.com/office/powerpoint/2010/main" val="41047753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576CB791-37E8-A854-C21B-266353B267B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81956" y="643467"/>
            <a:ext cx="7428088" cy="5571066"/>
          </a:xfrm>
          <a:prstGeom prst="rect">
            <a:avLst/>
          </a:prstGeom>
        </p:spPr>
      </p:pic>
    </p:spTree>
    <p:extLst>
      <p:ext uri="{BB962C8B-B14F-4D97-AF65-F5344CB8AC3E}">
        <p14:creationId xmlns:p14="http://schemas.microsoft.com/office/powerpoint/2010/main" val="9879316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5D024-FC31-2CE6-6611-643D075A2E77}"/>
              </a:ext>
            </a:extLst>
          </p:cNvPr>
          <p:cNvSpPr>
            <a:spLocks noGrp="1"/>
          </p:cNvSpPr>
          <p:nvPr>
            <p:ph type="title"/>
          </p:nvPr>
        </p:nvSpPr>
        <p:spPr>
          <a:xfrm>
            <a:off x="804672" y="2053641"/>
            <a:ext cx="3669161" cy="2760098"/>
          </a:xfrm>
        </p:spPr>
        <p:txBody>
          <a:bodyPr>
            <a:normAutofit/>
          </a:bodyPr>
          <a:lstStyle/>
          <a:p>
            <a:r>
              <a:rPr lang="en-GB" sz="4000">
                <a:solidFill>
                  <a:schemeClr val="tx2"/>
                </a:solidFill>
              </a:rPr>
              <a:t>Applying PRECEDE–PROCEED to SmartAge+</a:t>
            </a:r>
          </a:p>
        </p:txBody>
      </p:sp>
      <p:sp>
        <p:nvSpPr>
          <p:cNvPr id="3" name="Content Placeholder 2">
            <a:extLst>
              <a:ext uri="{FF2B5EF4-FFF2-40B4-BE49-F238E27FC236}">
                <a16:creationId xmlns:a16="http://schemas.microsoft.com/office/drawing/2014/main" id="{BE824956-486A-BBCB-FF7F-F78422547DED}"/>
              </a:ext>
            </a:extLst>
          </p:cNvPr>
          <p:cNvSpPr>
            <a:spLocks noGrp="1"/>
          </p:cNvSpPr>
          <p:nvPr>
            <p:ph idx="1"/>
          </p:nvPr>
        </p:nvSpPr>
        <p:spPr>
          <a:xfrm>
            <a:off x="6090574" y="801866"/>
            <a:ext cx="5306084" cy="5230634"/>
          </a:xfrm>
          <a:noFill/>
          <a:ln>
            <a:noFill/>
          </a:ln>
        </p:spPr>
        <p:txBody>
          <a:bodyPr anchor="ctr">
            <a:normAutofit/>
          </a:bodyPr>
          <a:lstStyle/>
          <a:p>
            <a:r>
              <a:rPr lang="en-GB" sz="1800" b="1" dirty="0">
                <a:solidFill>
                  <a:schemeClr val="tx2"/>
                </a:solidFill>
              </a:rPr>
              <a:t>Application pathway</a:t>
            </a:r>
          </a:p>
          <a:p>
            <a:r>
              <a:rPr lang="en-GB" sz="1800" b="1" dirty="0">
                <a:solidFill>
                  <a:schemeClr val="tx2"/>
                </a:solidFill>
              </a:rPr>
              <a:t>1. ASSESSMENT</a:t>
            </a:r>
            <a:br>
              <a:rPr lang="en-GB" sz="1800" dirty="0">
                <a:solidFill>
                  <a:schemeClr val="tx2"/>
                </a:solidFill>
              </a:rPr>
            </a:br>
            <a:r>
              <a:rPr lang="en-GB" sz="1800" dirty="0">
                <a:solidFill>
                  <a:schemeClr val="tx2"/>
                </a:solidFill>
              </a:rPr>
              <a:t>Identify the </a:t>
            </a:r>
            <a:r>
              <a:rPr lang="en-GB" sz="1800" b="1" dirty="0">
                <a:solidFill>
                  <a:schemeClr val="tx2"/>
                </a:solidFill>
              </a:rPr>
              <a:t>falls-related needs and risk factors</a:t>
            </a:r>
            <a:r>
              <a:rPr lang="en-GB" sz="1800" dirty="0">
                <a:solidFill>
                  <a:schemeClr val="tx2"/>
                </a:solidFill>
              </a:rPr>
              <a:t> of older adults living with Parkinson’s disease.</a:t>
            </a:r>
            <a:br>
              <a:rPr lang="en-GB" sz="1800" dirty="0">
                <a:solidFill>
                  <a:schemeClr val="tx2"/>
                </a:solidFill>
              </a:rPr>
            </a:br>
            <a:r>
              <a:rPr lang="en-GB" sz="1800" dirty="0">
                <a:solidFill>
                  <a:schemeClr val="tx2"/>
                </a:solidFill>
              </a:rPr>
              <a:t>↓</a:t>
            </a:r>
            <a:br>
              <a:rPr lang="en-GB" sz="1800" dirty="0">
                <a:solidFill>
                  <a:schemeClr val="tx2"/>
                </a:solidFill>
              </a:rPr>
            </a:br>
            <a:r>
              <a:rPr lang="en-GB" sz="1800" b="1" dirty="0">
                <a:solidFill>
                  <a:schemeClr val="tx2"/>
                </a:solidFill>
              </a:rPr>
              <a:t>2. PLANNING</a:t>
            </a:r>
            <a:br>
              <a:rPr lang="en-GB" sz="1800" dirty="0">
                <a:solidFill>
                  <a:schemeClr val="tx2"/>
                </a:solidFill>
              </a:rPr>
            </a:br>
            <a:r>
              <a:rPr lang="en-GB" sz="1800" dirty="0">
                <a:solidFill>
                  <a:schemeClr val="tx2"/>
                </a:solidFill>
              </a:rPr>
              <a:t>Use assessment findings to design </a:t>
            </a:r>
            <a:r>
              <a:rPr lang="en-GB" sz="1800" b="1" dirty="0">
                <a:solidFill>
                  <a:schemeClr val="tx2"/>
                </a:solidFill>
              </a:rPr>
              <a:t>personalised exercise, education and falls-prevention support</a:t>
            </a:r>
            <a:r>
              <a:rPr lang="en-GB" sz="1800" dirty="0">
                <a:solidFill>
                  <a:schemeClr val="tx2"/>
                </a:solidFill>
              </a:rPr>
              <a:t>.</a:t>
            </a:r>
            <a:br>
              <a:rPr lang="en-GB" sz="1800" dirty="0">
                <a:solidFill>
                  <a:schemeClr val="tx2"/>
                </a:solidFill>
              </a:rPr>
            </a:br>
            <a:r>
              <a:rPr lang="en-GB" sz="1800" dirty="0">
                <a:solidFill>
                  <a:schemeClr val="tx2"/>
                </a:solidFill>
              </a:rPr>
              <a:t>↓</a:t>
            </a:r>
            <a:br>
              <a:rPr lang="en-GB" sz="1800" dirty="0">
                <a:solidFill>
                  <a:schemeClr val="tx2"/>
                </a:solidFill>
              </a:rPr>
            </a:br>
            <a:r>
              <a:rPr lang="en-GB" sz="1800" b="1" dirty="0">
                <a:solidFill>
                  <a:schemeClr val="tx2"/>
                </a:solidFill>
              </a:rPr>
              <a:t>3. IMPLEMENTATION</a:t>
            </a:r>
            <a:br>
              <a:rPr lang="en-GB" sz="1800" dirty="0">
                <a:solidFill>
                  <a:schemeClr val="tx2"/>
                </a:solidFill>
              </a:rPr>
            </a:br>
            <a:r>
              <a:rPr lang="en-GB" sz="1800" dirty="0">
                <a:solidFill>
                  <a:schemeClr val="tx2"/>
                </a:solidFill>
              </a:rPr>
              <a:t>Deliver </a:t>
            </a:r>
            <a:r>
              <a:rPr lang="en-GB" sz="1800" dirty="0" err="1">
                <a:solidFill>
                  <a:schemeClr val="tx2"/>
                </a:solidFill>
              </a:rPr>
              <a:t>SmartAge</a:t>
            </a:r>
            <a:r>
              <a:rPr lang="en-GB" sz="1800" dirty="0">
                <a:solidFill>
                  <a:schemeClr val="tx2"/>
                </a:solidFill>
              </a:rPr>
              <a:t>+ digitally through </a:t>
            </a:r>
            <a:r>
              <a:rPr lang="en-GB" sz="1800" b="1" dirty="0">
                <a:solidFill>
                  <a:schemeClr val="tx2"/>
                </a:solidFill>
              </a:rPr>
              <a:t>personalised activities, reminders, education and progress monitoring</a:t>
            </a:r>
            <a:r>
              <a:rPr lang="en-GB" sz="1800" dirty="0">
                <a:solidFill>
                  <a:schemeClr val="tx2"/>
                </a:solidFill>
              </a:rPr>
              <a:t>.</a:t>
            </a:r>
            <a:br>
              <a:rPr lang="en-GB" sz="1800" dirty="0">
                <a:solidFill>
                  <a:schemeClr val="tx2"/>
                </a:solidFill>
              </a:rPr>
            </a:br>
            <a:r>
              <a:rPr lang="en-GB" sz="1800" dirty="0">
                <a:solidFill>
                  <a:schemeClr val="tx2"/>
                </a:solidFill>
              </a:rPr>
              <a:t>↓</a:t>
            </a:r>
            <a:br>
              <a:rPr lang="en-GB" sz="1800" dirty="0">
                <a:solidFill>
                  <a:schemeClr val="tx2"/>
                </a:solidFill>
              </a:rPr>
            </a:br>
            <a:r>
              <a:rPr lang="en-GB" sz="1800" b="1" dirty="0">
                <a:solidFill>
                  <a:schemeClr val="tx2"/>
                </a:solidFill>
              </a:rPr>
              <a:t>4. EVALUATION</a:t>
            </a:r>
            <a:br>
              <a:rPr lang="en-GB" sz="1800" dirty="0">
                <a:solidFill>
                  <a:schemeClr val="tx2"/>
                </a:solidFill>
              </a:rPr>
            </a:br>
            <a:r>
              <a:rPr lang="en-GB" sz="1800" dirty="0">
                <a:solidFill>
                  <a:schemeClr val="tx2"/>
                </a:solidFill>
              </a:rPr>
              <a:t>Assess </a:t>
            </a:r>
            <a:r>
              <a:rPr lang="en-GB" sz="1800" b="1" dirty="0">
                <a:solidFill>
                  <a:schemeClr val="tx2"/>
                </a:solidFill>
              </a:rPr>
              <a:t>engagement, behaviour change, falls, confidence and quality of life</a:t>
            </a:r>
            <a:r>
              <a:rPr lang="en-GB" sz="1800" dirty="0">
                <a:solidFill>
                  <a:schemeClr val="tx2"/>
                </a:solidFill>
              </a:rPr>
              <a:t>. (Green and Kreuter, 2005)</a:t>
            </a:r>
          </a:p>
        </p:txBody>
      </p:sp>
    </p:spTree>
    <p:extLst>
      <p:ext uri="{BB962C8B-B14F-4D97-AF65-F5344CB8AC3E}">
        <p14:creationId xmlns:p14="http://schemas.microsoft.com/office/powerpoint/2010/main" val="36274326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2A9B2-AE56-81AF-D617-F6240C97471B}"/>
              </a:ext>
            </a:extLst>
          </p:cNvPr>
          <p:cNvSpPr>
            <a:spLocks noGrp="1"/>
          </p:cNvSpPr>
          <p:nvPr>
            <p:ph type="title"/>
          </p:nvPr>
        </p:nvSpPr>
        <p:spPr>
          <a:xfrm>
            <a:off x="804672" y="2053641"/>
            <a:ext cx="3669161" cy="2760098"/>
          </a:xfrm>
        </p:spPr>
        <p:txBody>
          <a:bodyPr>
            <a:normAutofit/>
          </a:bodyPr>
          <a:lstStyle/>
          <a:p>
            <a:r>
              <a:rPr lang="en-GB" sz="3700">
                <a:solidFill>
                  <a:schemeClr val="tx2"/>
                </a:solidFill>
              </a:rPr>
              <a:t>Assessment: Identifying the Needs of SmartAge+ Users</a:t>
            </a:r>
          </a:p>
        </p:txBody>
      </p:sp>
      <p:sp>
        <p:nvSpPr>
          <p:cNvPr id="3" name="Content Placeholder 2">
            <a:extLst>
              <a:ext uri="{FF2B5EF4-FFF2-40B4-BE49-F238E27FC236}">
                <a16:creationId xmlns:a16="http://schemas.microsoft.com/office/drawing/2014/main" id="{ADF21C09-7069-C955-803E-1F6FFD2B99D3}"/>
              </a:ext>
            </a:extLst>
          </p:cNvPr>
          <p:cNvSpPr>
            <a:spLocks noGrp="1"/>
          </p:cNvSpPr>
          <p:nvPr>
            <p:ph idx="1"/>
          </p:nvPr>
        </p:nvSpPr>
        <p:spPr>
          <a:xfrm>
            <a:off x="6090574" y="801866"/>
            <a:ext cx="5306084" cy="5230634"/>
          </a:xfrm>
          <a:noFill/>
          <a:ln>
            <a:noFill/>
          </a:ln>
        </p:spPr>
        <p:txBody>
          <a:bodyPr anchor="ctr">
            <a:normAutofit fontScale="92500" lnSpcReduction="10000"/>
          </a:bodyPr>
          <a:lstStyle/>
          <a:p>
            <a:r>
              <a:rPr lang="en-GB" sz="1600" dirty="0">
                <a:solidFill>
                  <a:schemeClr val="tx2"/>
                </a:solidFill>
              </a:rPr>
              <a:t>What needs to be addressed?</a:t>
            </a:r>
          </a:p>
          <a:p>
            <a:r>
              <a:rPr lang="en-GB" sz="1600" b="1" dirty="0">
                <a:solidFill>
                  <a:schemeClr val="tx2"/>
                </a:solidFill>
              </a:rPr>
              <a:t>1. Social &amp; Quality-of-Life Assessment</a:t>
            </a:r>
          </a:p>
          <a:p>
            <a:r>
              <a:rPr lang="en-GB" sz="1600" dirty="0">
                <a:solidFill>
                  <a:schemeClr val="tx2"/>
                </a:solidFill>
              </a:rPr>
              <a:t>Reduced independence due to falls </a:t>
            </a:r>
          </a:p>
          <a:p>
            <a:r>
              <a:rPr lang="en-GB" sz="1600" dirty="0">
                <a:solidFill>
                  <a:schemeClr val="tx2"/>
                </a:solidFill>
              </a:rPr>
              <a:t>Fear of falling</a:t>
            </a:r>
          </a:p>
          <a:p>
            <a:r>
              <a:rPr lang="en-GB" sz="1600" b="1" dirty="0">
                <a:solidFill>
                  <a:schemeClr val="tx2"/>
                </a:solidFill>
              </a:rPr>
              <a:t>2. Epidemiological Assessment</a:t>
            </a:r>
          </a:p>
          <a:p>
            <a:r>
              <a:rPr lang="en-GB" sz="1600" dirty="0">
                <a:solidFill>
                  <a:schemeClr val="tx2"/>
                </a:solidFill>
              </a:rPr>
              <a:t>History and frequency of falls </a:t>
            </a:r>
          </a:p>
          <a:p>
            <a:r>
              <a:rPr lang="en-GB" sz="1600" dirty="0">
                <a:solidFill>
                  <a:schemeClr val="tx2"/>
                </a:solidFill>
              </a:rPr>
              <a:t>Fall-related injuries</a:t>
            </a:r>
          </a:p>
          <a:p>
            <a:r>
              <a:rPr lang="en-GB" sz="1600" b="1" dirty="0">
                <a:solidFill>
                  <a:schemeClr val="tx2"/>
                </a:solidFill>
              </a:rPr>
              <a:t>3. Behavioural &amp; Environmental Assessment</a:t>
            </a:r>
          </a:p>
          <a:p>
            <a:r>
              <a:rPr lang="en-GB" sz="1600" dirty="0">
                <a:solidFill>
                  <a:schemeClr val="tx2"/>
                </a:solidFill>
              </a:rPr>
              <a:t>Limited participation in exercise </a:t>
            </a:r>
          </a:p>
          <a:p>
            <a:r>
              <a:rPr lang="en-GB" sz="1600" dirty="0">
                <a:solidFill>
                  <a:schemeClr val="tx2"/>
                </a:solidFill>
              </a:rPr>
              <a:t>Unsafe home environments </a:t>
            </a:r>
          </a:p>
          <a:p>
            <a:r>
              <a:rPr lang="en-GB" sz="1600" dirty="0">
                <a:solidFill>
                  <a:schemeClr val="tx2"/>
                </a:solidFill>
              </a:rPr>
              <a:t>Difficulties following falls-prevention strategies</a:t>
            </a:r>
          </a:p>
          <a:p>
            <a:r>
              <a:rPr lang="en-GB" sz="1600" b="1" dirty="0">
                <a:solidFill>
                  <a:schemeClr val="tx2"/>
                </a:solidFill>
              </a:rPr>
              <a:t>4. Educational &amp; Ecological Assessment</a:t>
            </a:r>
          </a:p>
          <a:p>
            <a:r>
              <a:rPr lang="en-GB" sz="1600" b="1" dirty="0">
                <a:solidFill>
                  <a:schemeClr val="tx2"/>
                </a:solidFill>
              </a:rPr>
              <a:t>Predisposing factors:</a:t>
            </a:r>
            <a:r>
              <a:rPr lang="en-GB" sz="1600" dirty="0">
                <a:solidFill>
                  <a:schemeClr val="tx2"/>
                </a:solidFill>
              </a:rPr>
              <a:t> knowledge, beliefs and confidence </a:t>
            </a:r>
          </a:p>
          <a:p>
            <a:r>
              <a:rPr lang="en-GB" sz="1600" b="1" dirty="0">
                <a:solidFill>
                  <a:schemeClr val="tx2"/>
                </a:solidFill>
              </a:rPr>
              <a:t>Enabling factors:</a:t>
            </a:r>
            <a:r>
              <a:rPr lang="en-GB" sz="1600" dirty="0">
                <a:solidFill>
                  <a:schemeClr val="tx2"/>
                </a:solidFill>
              </a:rPr>
              <a:t> access to digital resources and exercise</a:t>
            </a:r>
          </a:p>
          <a:p>
            <a:r>
              <a:rPr lang="en-GB" sz="1600" b="1" dirty="0">
                <a:solidFill>
                  <a:schemeClr val="tx2"/>
                </a:solidFill>
              </a:rPr>
              <a:t>How this informs SmartAge+</a:t>
            </a:r>
          </a:p>
          <a:p>
            <a:r>
              <a:rPr lang="en-GB" sz="1600" b="1" dirty="0">
                <a:solidFill>
                  <a:schemeClr val="tx2"/>
                </a:solidFill>
              </a:rPr>
              <a:t>Assessment findings → identify individual needs → personalise SmartAge+ intervention</a:t>
            </a:r>
            <a:r>
              <a:rPr lang="en-GB" sz="1600" dirty="0">
                <a:solidFill>
                  <a:schemeClr val="tx2"/>
                </a:solidFill>
              </a:rPr>
              <a:t>(Green and Kreuter, 2005)</a:t>
            </a:r>
          </a:p>
          <a:p>
            <a:pPr marL="0" indent="0">
              <a:buNone/>
            </a:pPr>
            <a:endParaRPr lang="en-GB" sz="1300" dirty="0">
              <a:solidFill>
                <a:schemeClr val="tx2"/>
              </a:solidFill>
            </a:endParaRPr>
          </a:p>
          <a:p>
            <a:endParaRPr lang="en-GB" sz="1300" dirty="0">
              <a:solidFill>
                <a:schemeClr val="tx2"/>
              </a:solidFill>
            </a:endParaRPr>
          </a:p>
        </p:txBody>
      </p:sp>
    </p:spTree>
    <p:extLst>
      <p:ext uri="{BB962C8B-B14F-4D97-AF65-F5344CB8AC3E}">
        <p14:creationId xmlns:p14="http://schemas.microsoft.com/office/powerpoint/2010/main" val="40733873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79ECB-34C7-A936-8203-6DDD05E978C4}"/>
              </a:ext>
            </a:extLst>
          </p:cNvPr>
          <p:cNvSpPr>
            <a:spLocks noGrp="1"/>
          </p:cNvSpPr>
          <p:nvPr>
            <p:ph type="title"/>
          </p:nvPr>
        </p:nvSpPr>
        <p:spPr>
          <a:xfrm>
            <a:off x="761840" y="1138265"/>
            <a:ext cx="4544762" cy="1401183"/>
          </a:xfrm>
        </p:spPr>
        <p:txBody>
          <a:bodyPr anchor="t">
            <a:normAutofit/>
          </a:bodyPr>
          <a:lstStyle/>
          <a:p>
            <a:r>
              <a:rPr lang="en-GB" sz="3200"/>
              <a:t>Planning: Designing the SmartAge+ Intervention</a:t>
            </a:r>
          </a:p>
        </p:txBody>
      </p:sp>
      <p:sp>
        <p:nvSpPr>
          <p:cNvPr id="3" name="Content Placeholder 2">
            <a:extLst>
              <a:ext uri="{FF2B5EF4-FFF2-40B4-BE49-F238E27FC236}">
                <a16:creationId xmlns:a16="http://schemas.microsoft.com/office/drawing/2014/main" id="{32F329AC-80ED-477E-8BB9-45F38A96CDEF}"/>
              </a:ext>
            </a:extLst>
          </p:cNvPr>
          <p:cNvSpPr>
            <a:spLocks noGrp="1"/>
          </p:cNvSpPr>
          <p:nvPr>
            <p:ph idx="1"/>
          </p:nvPr>
        </p:nvSpPr>
        <p:spPr>
          <a:xfrm>
            <a:off x="761840" y="2551176"/>
            <a:ext cx="4544762" cy="3602935"/>
          </a:xfrm>
        </p:spPr>
        <p:txBody>
          <a:bodyPr>
            <a:normAutofit lnSpcReduction="10000"/>
          </a:bodyPr>
          <a:lstStyle/>
          <a:p>
            <a:r>
              <a:rPr lang="en-GB" sz="1400" dirty="0"/>
              <a:t>How will the assessment findings be converted into intervention strategies?</a:t>
            </a:r>
          </a:p>
          <a:p>
            <a:endParaRPr lang="en-GB" sz="1000" dirty="0"/>
          </a:p>
          <a:p>
            <a:endParaRPr lang="en-GB" sz="1000" b="1" dirty="0"/>
          </a:p>
          <a:p>
            <a:endParaRPr lang="en-GB" sz="1000" b="1" dirty="0"/>
          </a:p>
          <a:p>
            <a:endParaRPr lang="en-GB" sz="1000" b="1" dirty="0"/>
          </a:p>
          <a:p>
            <a:endParaRPr lang="en-GB" sz="1000" b="1" dirty="0"/>
          </a:p>
          <a:p>
            <a:endParaRPr lang="en-GB" sz="1000" b="1" dirty="0"/>
          </a:p>
          <a:p>
            <a:endParaRPr lang="en-GB" sz="1000" b="1" dirty="0"/>
          </a:p>
          <a:p>
            <a:endParaRPr lang="en-GB" sz="1000" b="1" dirty="0"/>
          </a:p>
          <a:p>
            <a:endParaRPr lang="en-GB" sz="1000" b="1" dirty="0"/>
          </a:p>
          <a:p>
            <a:r>
              <a:rPr lang="en-GB" sz="1400" b="1" dirty="0"/>
              <a:t>Planning principle</a:t>
            </a:r>
          </a:p>
          <a:p>
            <a:r>
              <a:rPr lang="en-GB" sz="1400" dirty="0"/>
              <a:t>SmartAge+ will use assessment findings to provide </a:t>
            </a:r>
            <a:r>
              <a:rPr lang="en-GB" sz="1400" b="1" dirty="0"/>
              <a:t>person-centred and tailored digital support</a:t>
            </a:r>
            <a:r>
              <a:rPr lang="en-GB" sz="1400" dirty="0"/>
              <a:t>, rather than delivering the same intervention to every participant. (Green and Kreuter, 2005)</a:t>
            </a:r>
          </a:p>
          <a:p>
            <a:endParaRPr lang="en-GB" sz="1000" dirty="0"/>
          </a:p>
        </p:txBody>
      </p:sp>
      <p:graphicFrame>
        <p:nvGraphicFramePr>
          <p:cNvPr id="5" name="Table 4">
            <a:extLst>
              <a:ext uri="{FF2B5EF4-FFF2-40B4-BE49-F238E27FC236}">
                <a16:creationId xmlns:a16="http://schemas.microsoft.com/office/drawing/2014/main" id="{4E718F2B-5F75-E472-3962-55B70EE17DD8}"/>
              </a:ext>
            </a:extLst>
          </p:cNvPr>
          <p:cNvGraphicFramePr>
            <a:graphicFrameLocks noGrp="1"/>
          </p:cNvGraphicFramePr>
          <p:nvPr/>
        </p:nvGraphicFramePr>
        <p:xfrm>
          <a:off x="6082748" y="1023388"/>
          <a:ext cx="5334160" cy="4812828"/>
        </p:xfrm>
        <a:graphic>
          <a:graphicData uri="http://schemas.openxmlformats.org/drawingml/2006/table">
            <a:tbl>
              <a:tblPr/>
              <a:tblGrid>
                <a:gridCol w="2594633">
                  <a:extLst>
                    <a:ext uri="{9D8B030D-6E8A-4147-A177-3AD203B41FA5}">
                      <a16:colId xmlns:a16="http://schemas.microsoft.com/office/drawing/2014/main" val="1405126643"/>
                    </a:ext>
                  </a:extLst>
                </a:gridCol>
                <a:gridCol w="2739527">
                  <a:extLst>
                    <a:ext uri="{9D8B030D-6E8A-4147-A177-3AD203B41FA5}">
                      <a16:colId xmlns:a16="http://schemas.microsoft.com/office/drawing/2014/main" val="351046630"/>
                    </a:ext>
                  </a:extLst>
                </a:gridCol>
              </a:tblGrid>
              <a:tr h="380498">
                <a:tc>
                  <a:txBody>
                    <a:bodyPr/>
                    <a:lstStyle/>
                    <a:p>
                      <a:pPr>
                        <a:buNone/>
                      </a:pPr>
                      <a:r>
                        <a:rPr lang="en-GB" sz="1700"/>
                        <a:t>Identified need</a:t>
                      </a:r>
                    </a:p>
                  </a:txBody>
                  <a:tcPr marL="81154" marR="81154" marT="40577" marB="40577" anchor="ctr">
                    <a:lnL>
                      <a:noFill/>
                    </a:lnL>
                    <a:lnR>
                      <a:noFill/>
                    </a:lnR>
                    <a:lnT>
                      <a:noFill/>
                    </a:lnT>
                    <a:lnB>
                      <a:noFill/>
                    </a:lnB>
                    <a:noFill/>
                  </a:tcPr>
                </a:tc>
                <a:tc>
                  <a:txBody>
                    <a:bodyPr/>
                    <a:lstStyle/>
                    <a:p>
                      <a:pPr>
                        <a:buNone/>
                      </a:pPr>
                      <a:r>
                        <a:rPr lang="en-GB" sz="1700"/>
                        <a:t>SmartAge+ response</a:t>
                      </a:r>
                    </a:p>
                  </a:txBody>
                  <a:tcPr marL="81154" marR="81154" marT="40577" marB="40577" anchor="ctr">
                    <a:lnL>
                      <a:noFill/>
                    </a:lnL>
                    <a:lnR>
                      <a:noFill/>
                    </a:lnR>
                    <a:lnT>
                      <a:noFill/>
                    </a:lnT>
                    <a:lnB>
                      <a:noFill/>
                    </a:lnB>
                    <a:noFill/>
                  </a:tcPr>
                </a:tc>
                <a:extLst>
                  <a:ext uri="{0D108BD9-81ED-4DB2-BD59-A6C34878D82A}">
                    <a16:rowId xmlns:a16="http://schemas.microsoft.com/office/drawing/2014/main" val="1891837701"/>
                  </a:ext>
                </a:extLst>
              </a:tr>
              <a:tr h="633190">
                <a:tc>
                  <a:txBody>
                    <a:bodyPr/>
                    <a:lstStyle/>
                    <a:p>
                      <a:pPr>
                        <a:buNone/>
                      </a:pPr>
                      <a:r>
                        <a:rPr lang="en-GB" sz="1700"/>
                        <a:t>Poor balance &amp; mobility</a:t>
                      </a:r>
                    </a:p>
                  </a:txBody>
                  <a:tcPr marL="81154" marR="81154" marT="40577" marB="40577" anchor="ctr">
                    <a:lnL>
                      <a:noFill/>
                    </a:lnL>
                    <a:lnR>
                      <a:noFill/>
                    </a:lnR>
                    <a:lnT>
                      <a:noFill/>
                    </a:lnT>
                    <a:lnB>
                      <a:noFill/>
                    </a:lnB>
                    <a:noFill/>
                  </a:tcPr>
                </a:tc>
                <a:tc>
                  <a:txBody>
                    <a:bodyPr/>
                    <a:lstStyle/>
                    <a:p>
                      <a:pPr>
                        <a:buNone/>
                      </a:pPr>
                      <a:r>
                        <a:rPr lang="en-GB" sz="1700"/>
                        <a:t>🏃 Personalised balance and strength exercises</a:t>
                      </a:r>
                    </a:p>
                  </a:txBody>
                  <a:tcPr marL="81154" marR="81154" marT="40577" marB="40577" anchor="ctr">
                    <a:lnL>
                      <a:noFill/>
                    </a:lnL>
                    <a:lnR>
                      <a:noFill/>
                    </a:lnR>
                    <a:lnT>
                      <a:noFill/>
                    </a:lnT>
                    <a:lnB>
                      <a:noFill/>
                    </a:lnB>
                    <a:noFill/>
                  </a:tcPr>
                </a:tc>
                <a:extLst>
                  <a:ext uri="{0D108BD9-81ED-4DB2-BD59-A6C34878D82A}">
                    <a16:rowId xmlns:a16="http://schemas.microsoft.com/office/drawing/2014/main" val="1784136750"/>
                  </a:ext>
                </a:extLst>
              </a:tr>
              <a:tr h="633190">
                <a:tc>
                  <a:txBody>
                    <a:bodyPr/>
                    <a:lstStyle/>
                    <a:p>
                      <a:pPr>
                        <a:buNone/>
                      </a:pPr>
                      <a:r>
                        <a:rPr lang="en-GB" sz="1700"/>
                        <a:t>Low physical activity</a:t>
                      </a:r>
                    </a:p>
                  </a:txBody>
                  <a:tcPr marL="81154" marR="81154" marT="40577" marB="40577" anchor="ctr">
                    <a:lnL>
                      <a:noFill/>
                    </a:lnL>
                    <a:lnR>
                      <a:noFill/>
                    </a:lnR>
                    <a:lnT>
                      <a:noFill/>
                    </a:lnT>
                    <a:lnB>
                      <a:noFill/>
                    </a:lnB>
                    <a:noFill/>
                  </a:tcPr>
                </a:tc>
                <a:tc>
                  <a:txBody>
                    <a:bodyPr/>
                    <a:lstStyle/>
                    <a:p>
                      <a:pPr>
                        <a:buNone/>
                      </a:pPr>
                      <a:r>
                        <a:rPr lang="en-GB" sz="1700"/>
                        <a:t>📅 Exercise plans and activity reminders</a:t>
                      </a:r>
                    </a:p>
                  </a:txBody>
                  <a:tcPr marL="81154" marR="81154" marT="40577" marB="40577" anchor="ctr">
                    <a:lnL>
                      <a:noFill/>
                    </a:lnL>
                    <a:lnR>
                      <a:noFill/>
                    </a:lnR>
                    <a:lnT>
                      <a:noFill/>
                    </a:lnT>
                    <a:lnB>
                      <a:noFill/>
                    </a:lnB>
                    <a:noFill/>
                  </a:tcPr>
                </a:tc>
                <a:extLst>
                  <a:ext uri="{0D108BD9-81ED-4DB2-BD59-A6C34878D82A}">
                    <a16:rowId xmlns:a16="http://schemas.microsoft.com/office/drawing/2014/main" val="868399693"/>
                  </a:ext>
                </a:extLst>
              </a:tr>
              <a:tr h="633190">
                <a:tc>
                  <a:txBody>
                    <a:bodyPr/>
                    <a:lstStyle/>
                    <a:p>
                      <a:pPr>
                        <a:buNone/>
                      </a:pPr>
                      <a:r>
                        <a:rPr lang="en-GB" sz="1700"/>
                        <a:t>Limited falls-prevention knowledge</a:t>
                      </a:r>
                    </a:p>
                  </a:txBody>
                  <a:tcPr marL="81154" marR="81154" marT="40577" marB="40577" anchor="ctr">
                    <a:lnL>
                      <a:noFill/>
                    </a:lnL>
                    <a:lnR>
                      <a:noFill/>
                    </a:lnR>
                    <a:lnT>
                      <a:noFill/>
                    </a:lnT>
                    <a:lnB>
                      <a:noFill/>
                    </a:lnB>
                    <a:noFill/>
                  </a:tcPr>
                </a:tc>
                <a:tc>
                  <a:txBody>
                    <a:bodyPr/>
                    <a:lstStyle/>
                    <a:p>
                      <a:pPr>
                        <a:buNone/>
                      </a:pPr>
                      <a:r>
                        <a:rPr lang="en-GB" sz="1700"/>
                        <a:t>📚 Digital education and health information</a:t>
                      </a:r>
                    </a:p>
                  </a:txBody>
                  <a:tcPr marL="81154" marR="81154" marT="40577" marB="40577" anchor="ctr">
                    <a:lnL>
                      <a:noFill/>
                    </a:lnL>
                    <a:lnR>
                      <a:noFill/>
                    </a:lnR>
                    <a:lnT>
                      <a:noFill/>
                    </a:lnT>
                    <a:lnB>
                      <a:noFill/>
                    </a:lnB>
                    <a:noFill/>
                  </a:tcPr>
                </a:tc>
                <a:extLst>
                  <a:ext uri="{0D108BD9-81ED-4DB2-BD59-A6C34878D82A}">
                    <a16:rowId xmlns:a16="http://schemas.microsoft.com/office/drawing/2014/main" val="2948495437"/>
                  </a:ext>
                </a:extLst>
              </a:tr>
              <a:tr h="633190">
                <a:tc>
                  <a:txBody>
                    <a:bodyPr/>
                    <a:lstStyle/>
                    <a:p>
                      <a:pPr>
                        <a:buNone/>
                      </a:pPr>
                      <a:r>
                        <a:rPr lang="en-GB" sz="1700"/>
                        <a:t>Fear of falling</a:t>
                      </a:r>
                    </a:p>
                  </a:txBody>
                  <a:tcPr marL="81154" marR="81154" marT="40577" marB="40577" anchor="ctr">
                    <a:lnL>
                      <a:noFill/>
                    </a:lnL>
                    <a:lnR>
                      <a:noFill/>
                    </a:lnR>
                    <a:lnT>
                      <a:noFill/>
                    </a:lnT>
                    <a:lnB>
                      <a:noFill/>
                    </a:lnB>
                    <a:noFill/>
                  </a:tcPr>
                </a:tc>
                <a:tc>
                  <a:txBody>
                    <a:bodyPr/>
                    <a:lstStyle/>
                    <a:p>
                      <a:pPr>
                        <a:buNone/>
                      </a:pPr>
                      <a:r>
                        <a:rPr lang="en-GB" sz="1700"/>
                        <a:t>💬 Confidence-building and motivational support</a:t>
                      </a:r>
                    </a:p>
                  </a:txBody>
                  <a:tcPr marL="81154" marR="81154" marT="40577" marB="40577" anchor="ctr">
                    <a:lnL>
                      <a:noFill/>
                    </a:lnL>
                    <a:lnR>
                      <a:noFill/>
                    </a:lnR>
                    <a:lnT>
                      <a:noFill/>
                    </a:lnT>
                    <a:lnB>
                      <a:noFill/>
                    </a:lnB>
                    <a:noFill/>
                  </a:tcPr>
                </a:tc>
                <a:extLst>
                  <a:ext uri="{0D108BD9-81ED-4DB2-BD59-A6C34878D82A}">
                    <a16:rowId xmlns:a16="http://schemas.microsoft.com/office/drawing/2014/main" val="173224478"/>
                  </a:ext>
                </a:extLst>
              </a:tr>
              <a:tr h="633190">
                <a:tc>
                  <a:txBody>
                    <a:bodyPr/>
                    <a:lstStyle/>
                    <a:p>
                      <a:pPr>
                        <a:buNone/>
                      </a:pPr>
                      <a:r>
                        <a:rPr lang="en-GB" sz="1700"/>
                        <a:t>Home-safety risks</a:t>
                      </a:r>
                    </a:p>
                  </a:txBody>
                  <a:tcPr marL="81154" marR="81154" marT="40577" marB="40577" anchor="ctr">
                    <a:lnL>
                      <a:noFill/>
                    </a:lnL>
                    <a:lnR>
                      <a:noFill/>
                    </a:lnR>
                    <a:lnT>
                      <a:noFill/>
                    </a:lnT>
                    <a:lnB>
                      <a:noFill/>
                    </a:lnB>
                    <a:noFill/>
                  </a:tcPr>
                </a:tc>
                <a:tc>
                  <a:txBody>
                    <a:bodyPr/>
                    <a:lstStyle/>
                    <a:p>
                      <a:pPr>
                        <a:buNone/>
                      </a:pPr>
                      <a:r>
                        <a:rPr lang="en-GB" sz="1700"/>
                        <a:t>🏠 Digital home-safety guidance</a:t>
                      </a:r>
                    </a:p>
                  </a:txBody>
                  <a:tcPr marL="81154" marR="81154" marT="40577" marB="40577" anchor="ctr">
                    <a:lnL>
                      <a:noFill/>
                    </a:lnL>
                    <a:lnR>
                      <a:noFill/>
                    </a:lnR>
                    <a:lnT>
                      <a:noFill/>
                    </a:lnT>
                    <a:lnB>
                      <a:noFill/>
                    </a:lnB>
                    <a:noFill/>
                  </a:tcPr>
                </a:tc>
                <a:extLst>
                  <a:ext uri="{0D108BD9-81ED-4DB2-BD59-A6C34878D82A}">
                    <a16:rowId xmlns:a16="http://schemas.microsoft.com/office/drawing/2014/main" val="1952043066"/>
                  </a:ext>
                </a:extLst>
              </a:tr>
              <a:tr h="633190">
                <a:tc>
                  <a:txBody>
                    <a:bodyPr/>
                    <a:lstStyle/>
                    <a:p>
                      <a:pPr>
                        <a:buNone/>
                      </a:pPr>
                      <a:r>
                        <a:rPr lang="en-GB" sz="1700"/>
                        <a:t>Difficulty maintaining routines</a:t>
                      </a:r>
                    </a:p>
                  </a:txBody>
                  <a:tcPr marL="81154" marR="81154" marT="40577" marB="40577" anchor="ctr">
                    <a:lnL>
                      <a:noFill/>
                    </a:lnL>
                    <a:lnR>
                      <a:noFill/>
                    </a:lnR>
                    <a:lnT>
                      <a:noFill/>
                    </a:lnT>
                    <a:lnB>
                      <a:noFill/>
                    </a:lnB>
                    <a:noFill/>
                  </a:tcPr>
                </a:tc>
                <a:tc>
                  <a:txBody>
                    <a:bodyPr/>
                    <a:lstStyle/>
                    <a:p>
                      <a:pPr>
                        <a:buNone/>
                      </a:pPr>
                      <a:r>
                        <a:rPr lang="en-GB" sz="1700"/>
                        <a:t>🔔 Personalised reminders and prompts</a:t>
                      </a:r>
                    </a:p>
                  </a:txBody>
                  <a:tcPr marL="81154" marR="81154" marT="40577" marB="40577" anchor="ctr">
                    <a:lnL>
                      <a:noFill/>
                    </a:lnL>
                    <a:lnR>
                      <a:noFill/>
                    </a:lnR>
                    <a:lnT>
                      <a:noFill/>
                    </a:lnT>
                    <a:lnB>
                      <a:noFill/>
                    </a:lnB>
                    <a:noFill/>
                  </a:tcPr>
                </a:tc>
                <a:extLst>
                  <a:ext uri="{0D108BD9-81ED-4DB2-BD59-A6C34878D82A}">
                    <a16:rowId xmlns:a16="http://schemas.microsoft.com/office/drawing/2014/main" val="3563554705"/>
                  </a:ext>
                </a:extLst>
              </a:tr>
              <a:tr h="633190">
                <a:tc>
                  <a:txBody>
                    <a:bodyPr/>
                    <a:lstStyle/>
                    <a:p>
                      <a:pPr>
                        <a:buNone/>
                      </a:pPr>
                      <a:r>
                        <a:rPr lang="en-GB" sz="1700"/>
                        <a:t>Need to monitor progress</a:t>
                      </a:r>
                    </a:p>
                  </a:txBody>
                  <a:tcPr marL="81154" marR="81154" marT="40577" marB="40577" anchor="ctr">
                    <a:lnL>
                      <a:noFill/>
                    </a:lnL>
                    <a:lnR>
                      <a:noFill/>
                    </a:lnR>
                    <a:lnT>
                      <a:noFill/>
                    </a:lnT>
                    <a:lnB>
                      <a:noFill/>
                    </a:lnB>
                    <a:noFill/>
                  </a:tcPr>
                </a:tc>
                <a:tc>
                  <a:txBody>
                    <a:bodyPr/>
                    <a:lstStyle/>
                    <a:p>
                      <a:pPr>
                        <a:buNone/>
                      </a:pPr>
                      <a:r>
                        <a:rPr lang="en-GB" sz="1700"/>
                        <a:t>📊 Progress tracking and feedback</a:t>
                      </a:r>
                    </a:p>
                  </a:txBody>
                  <a:tcPr marL="81154" marR="81154" marT="40577" marB="40577" anchor="ctr">
                    <a:lnL>
                      <a:noFill/>
                    </a:lnL>
                    <a:lnR>
                      <a:noFill/>
                    </a:lnR>
                    <a:lnT>
                      <a:noFill/>
                    </a:lnT>
                    <a:lnB>
                      <a:noFill/>
                    </a:lnB>
                    <a:noFill/>
                  </a:tcPr>
                </a:tc>
                <a:extLst>
                  <a:ext uri="{0D108BD9-81ED-4DB2-BD59-A6C34878D82A}">
                    <a16:rowId xmlns:a16="http://schemas.microsoft.com/office/drawing/2014/main" val="3827468207"/>
                  </a:ext>
                </a:extLst>
              </a:tr>
            </a:tbl>
          </a:graphicData>
        </a:graphic>
      </p:graphicFrame>
    </p:spTree>
    <p:extLst>
      <p:ext uri="{BB962C8B-B14F-4D97-AF65-F5344CB8AC3E}">
        <p14:creationId xmlns:p14="http://schemas.microsoft.com/office/powerpoint/2010/main" val="21434831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47AEEB-6D05-0841-8D27-10F40FB013E4}"/>
              </a:ext>
            </a:extLst>
          </p:cNvPr>
          <p:cNvSpPr>
            <a:spLocks noGrp="1"/>
          </p:cNvSpPr>
          <p:nvPr>
            <p:ph type="title"/>
          </p:nvPr>
        </p:nvSpPr>
        <p:spPr>
          <a:xfrm>
            <a:off x="761840" y="1138265"/>
            <a:ext cx="4544762" cy="1401183"/>
          </a:xfrm>
        </p:spPr>
        <p:txBody>
          <a:bodyPr anchor="t">
            <a:normAutofit/>
          </a:bodyPr>
          <a:lstStyle/>
          <a:p>
            <a:r>
              <a:rPr lang="en-GB" sz="3200"/>
              <a:t>Implementation: Delivering SmartAge+</a:t>
            </a:r>
          </a:p>
        </p:txBody>
      </p:sp>
      <p:sp>
        <p:nvSpPr>
          <p:cNvPr id="3" name="Content Placeholder 2">
            <a:extLst>
              <a:ext uri="{FF2B5EF4-FFF2-40B4-BE49-F238E27FC236}">
                <a16:creationId xmlns:a16="http://schemas.microsoft.com/office/drawing/2014/main" id="{F4092395-F02F-7B1C-5183-A2BEE0A49B71}"/>
              </a:ext>
            </a:extLst>
          </p:cNvPr>
          <p:cNvSpPr>
            <a:spLocks noGrp="1"/>
          </p:cNvSpPr>
          <p:nvPr>
            <p:ph idx="1"/>
          </p:nvPr>
        </p:nvSpPr>
        <p:spPr>
          <a:xfrm>
            <a:off x="761840" y="2551176"/>
            <a:ext cx="4544762" cy="3602935"/>
          </a:xfrm>
        </p:spPr>
        <p:txBody>
          <a:bodyPr>
            <a:normAutofit lnSpcReduction="10000"/>
          </a:bodyPr>
          <a:lstStyle/>
          <a:p>
            <a:r>
              <a:rPr lang="en-GB" sz="1400" dirty="0"/>
              <a:t>How will SmartAge+ be delivered to older adults living with Parkinson’s disease?</a:t>
            </a:r>
          </a:p>
          <a:p>
            <a:endParaRPr lang="en-GB" sz="800" b="1" dirty="0"/>
          </a:p>
          <a:p>
            <a:endParaRPr lang="en-GB" sz="800" b="1" dirty="0"/>
          </a:p>
          <a:p>
            <a:endParaRPr lang="en-GB" sz="800" b="1" dirty="0"/>
          </a:p>
          <a:p>
            <a:endParaRPr lang="en-GB" sz="800" b="1" dirty="0"/>
          </a:p>
          <a:p>
            <a:endParaRPr lang="en-GB" sz="800" b="1" dirty="0"/>
          </a:p>
          <a:p>
            <a:endParaRPr lang="en-GB" sz="800" b="1" dirty="0"/>
          </a:p>
          <a:p>
            <a:endParaRPr lang="en-GB" sz="800" b="1" dirty="0"/>
          </a:p>
          <a:p>
            <a:endParaRPr lang="en-GB" sz="800" b="1" dirty="0"/>
          </a:p>
          <a:p>
            <a:endParaRPr lang="en-GB" sz="800" b="1" dirty="0"/>
          </a:p>
          <a:p>
            <a:endParaRPr lang="en-GB" sz="800" b="1" dirty="0"/>
          </a:p>
          <a:p>
            <a:r>
              <a:rPr lang="en-GB" sz="1400" b="1" dirty="0"/>
              <a:t>Implementation pathway</a:t>
            </a:r>
          </a:p>
          <a:p>
            <a:r>
              <a:rPr lang="en-GB" sz="1400" b="1" dirty="0"/>
              <a:t>1. Recruitment</a:t>
            </a:r>
            <a:br>
              <a:rPr lang="en-GB" sz="1400" dirty="0"/>
            </a:br>
            <a:r>
              <a:rPr lang="en-GB" sz="1400" dirty="0"/>
              <a:t>Recruit community-dwelling older adults living with Parkinson’s disease through healthcare and community services.</a:t>
            </a:r>
          </a:p>
          <a:p>
            <a:endParaRPr lang="en-GB" sz="800" dirty="0"/>
          </a:p>
          <a:p>
            <a:endParaRPr lang="en-GB" sz="800" dirty="0"/>
          </a:p>
        </p:txBody>
      </p:sp>
      <p:pic>
        <p:nvPicPr>
          <p:cNvPr id="5" name="Picture 4">
            <a:extLst>
              <a:ext uri="{FF2B5EF4-FFF2-40B4-BE49-F238E27FC236}">
                <a16:creationId xmlns:a16="http://schemas.microsoft.com/office/drawing/2014/main" id="{26AB0292-6AFA-CE22-B8EF-F30A4AD1EC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82748" y="1736205"/>
            <a:ext cx="5334160" cy="3387191"/>
          </a:xfrm>
          <a:prstGeom prst="rect">
            <a:avLst/>
          </a:prstGeom>
        </p:spPr>
      </p:pic>
    </p:spTree>
    <p:extLst>
      <p:ext uri="{BB962C8B-B14F-4D97-AF65-F5344CB8AC3E}">
        <p14:creationId xmlns:p14="http://schemas.microsoft.com/office/powerpoint/2010/main" val="37808816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F5537FF-FF1F-CD65-7862-B0EA65A19633}"/>
              </a:ext>
            </a:extLst>
          </p:cNvPr>
          <p:cNvSpPr>
            <a:spLocks noGrp="1"/>
          </p:cNvSpPr>
          <p:nvPr>
            <p:ph idx="1"/>
          </p:nvPr>
        </p:nvSpPr>
        <p:spPr>
          <a:xfrm>
            <a:off x="761800" y="733530"/>
            <a:ext cx="5334197" cy="5506549"/>
          </a:xfrm>
        </p:spPr>
        <p:txBody>
          <a:bodyPr anchor="ctr">
            <a:normAutofit/>
          </a:bodyPr>
          <a:lstStyle/>
          <a:p>
            <a:r>
              <a:rPr lang="en-GB" sz="1400" b="1" dirty="0"/>
              <a:t>2. Digital onboarding</a:t>
            </a:r>
            <a:br>
              <a:rPr lang="en-GB" sz="1400" dirty="0"/>
            </a:br>
            <a:r>
              <a:rPr lang="en-GB" sz="1400" dirty="0"/>
              <a:t>Introduce participants to SmartAge+ and complete an initial digital assessment.</a:t>
            </a:r>
          </a:p>
          <a:p>
            <a:r>
              <a:rPr lang="en-GB" sz="1400" b="1" dirty="0"/>
              <a:t>3. Personalised intervention</a:t>
            </a:r>
            <a:br>
              <a:rPr lang="en-GB" sz="1400" dirty="0"/>
            </a:br>
            <a:r>
              <a:rPr lang="en-GB" sz="1400" dirty="0"/>
              <a:t>Deliver tailored:</a:t>
            </a:r>
          </a:p>
          <a:p>
            <a:r>
              <a:rPr lang="en-GB" sz="1400" dirty="0"/>
              <a:t>Balance and strength exercises </a:t>
            </a:r>
          </a:p>
          <a:p>
            <a:r>
              <a:rPr lang="en-GB" sz="1400" dirty="0"/>
              <a:t>Falls-prevention education </a:t>
            </a:r>
          </a:p>
          <a:p>
            <a:r>
              <a:rPr lang="en-GB" sz="1400" dirty="0"/>
              <a:t>Home-safety advice </a:t>
            </a:r>
          </a:p>
          <a:p>
            <a:r>
              <a:rPr lang="en-GB" sz="1400" dirty="0"/>
              <a:t>Healthy-ageing information</a:t>
            </a:r>
          </a:p>
          <a:p>
            <a:r>
              <a:rPr lang="en-GB" sz="1400" b="1" dirty="0"/>
              <a:t>4. Ongoing engagement</a:t>
            </a:r>
            <a:br>
              <a:rPr lang="en-GB" sz="1400" dirty="0"/>
            </a:br>
            <a:r>
              <a:rPr lang="en-GB" sz="1400" dirty="0"/>
              <a:t>Use:</a:t>
            </a:r>
          </a:p>
          <a:p>
            <a:r>
              <a:rPr lang="en-GB" sz="1400" dirty="0"/>
              <a:t>🔔 Reminders </a:t>
            </a:r>
          </a:p>
          <a:p>
            <a:r>
              <a:rPr lang="en-GB" sz="1400" dirty="0"/>
              <a:t>📊 Progress tracking </a:t>
            </a:r>
          </a:p>
          <a:p>
            <a:r>
              <a:rPr lang="en-GB" sz="1400" dirty="0"/>
              <a:t>💬 Motivational feedback </a:t>
            </a:r>
          </a:p>
          <a:p>
            <a:r>
              <a:rPr lang="en-GB" sz="1400" dirty="0"/>
              <a:t>🔄 Regular reassessment</a:t>
            </a:r>
          </a:p>
          <a:p>
            <a:r>
              <a:rPr lang="en-GB" sz="1400" b="1" dirty="0"/>
              <a:t>5. Professional support</a:t>
            </a:r>
            <a:br>
              <a:rPr lang="en-GB" sz="1400" dirty="0"/>
            </a:br>
            <a:r>
              <a:rPr lang="en-GB" sz="1400" dirty="0"/>
              <a:t>Healthcare professionals can monitor progress and provide additional support or referral when necessary.</a:t>
            </a:r>
            <a:r>
              <a:rPr lang="en-GB" sz="1400" i="1" dirty="0"/>
              <a:t> (Green and Kreuter, 2005)</a:t>
            </a:r>
            <a:endParaRPr lang="en-GB" sz="1400" dirty="0"/>
          </a:p>
          <a:p>
            <a:endParaRPr lang="en-GB" sz="800" dirty="0"/>
          </a:p>
        </p:txBody>
      </p:sp>
      <p:pic>
        <p:nvPicPr>
          <p:cNvPr id="5" name="Picture 4" descr="Person watching empty phone">
            <a:extLst>
              <a:ext uri="{FF2B5EF4-FFF2-40B4-BE49-F238E27FC236}">
                <a16:creationId xmlns:a16="http://schemas.microsoft.com/office/drawing/2014/main" id="{5AB19034-4AFF-069F-BE03-9A8F1D5A61C0}"/>
              </a:ext>
            </a:extLst>
          </p:cNvPr>
          <p:cNvPicPr>
            <a:picLocks noChangeAspect="1"/>
          </p:cNvPicPr>
          <p:nvPr/>
        </p:nvPicPr>
        <p:blipFill>
          <a:blip r:embed="rId2"/>
          <a:srcRect l="39661" r="8502" b="-1"/>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1084501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D407E-2597-196F-D342-9ECA1178E91A}"/>
              </a:ext>
            </a:extLst>
          </p:cNvPr>
          <p:cNvSpPr>
            <a:spLocks noGrp="1"/>
          </p:cNvSpPr>
          <p:nvPr>
            <p:ph type="title"/>
          </p:nvPr>
        </p:nvSpPr>
        <p:spPr>
          <a:xfrm>
            <a:off x="640080" y="1243013"/>
            <a:ext cx="3855720" cy="4371974"/>
          </a:xfrm>
        </p:spPr>
        <p:txBody>
          <a:bodyPr>
            <a:normAutofit/>
          </a:bodyPr>
          <a:lstStyle/>
          <a:p>
            <a:r>
              <a:rPr lang="en-GB" sz="3600">
                <a:solidFill>
                  <a:schemeClr val="tx2"/>
                </a:solidFill>
              </a:rPr>
              <a:t>Evaluation</a:t>
            </a:r>
          </a:p>
        </p:txBody>
      </p:sp>
      <p:sp>
        <p:nvSpPr>
          <p:cNvPr id="3" name="Content Placeholder 2">
            <a:extLst>
              <a:ext uri="{FF2B5EF4-FFF2-40B4-BE49-F238E27FC236}">
                <a16:creationId xmlns:a16="http://schemas.microsoft.com/office/drawing/2014/main" id="{70CD0CD8-FAA2-C0A5-D1D7-54923FC28E8C}"/>
              </a:ext>
            </a:extLst>
          </p:cNvPr>
          <p:cNvSpPr>
            <a:spLocks noGrp="1"/>
          </p:cNvSpPr>
          <p:nvPr>
            <p:ph idx="1"/>
          </p:nvPr>
        </p:nvSpPr>
        <p:spPr>
          <a:xfrm>
            <a:off x="6172200" y="211015"/>
            <a:ext cx="5221224" cy="6451467"/>
          </a:xfrm>
        </p:spPr>
        <p:txBody>
          <a:bodyPr anchor="ctr">
            <a:normAutofit/>
          </a:bodyPr>
          <a:lstStyle/>
          <a:p>
            <a:r>
              <a:rPr lang="en-GB" sz="1400" dirty="0">
                <a:solidFill>
                  <a:schemeClr val="tx2"/>
                </a:solidFill>
              </a:rPr>
              <a:t>Evaluation determines whether SmartAge+ was successfully delivered and whether it achieved the intended outcomes.</a:t>
            </a:r>
          </a:p>
          <a:p>
            <a:r>
              <a:rPr lang="en-GB" sz="1400" b="1" dirty="0">
                <a:solidFill>
                  <a:schemeClr val="tx2"/>
                </a:solidFill>
              </a:rPr>
              <a:t>1. Process Evaluation</a:t>
            </a:r>
          </a:p>
          <a:p>
            <a:r>
              <a:rPr lang="en-GB" sz="1400" b="1" dirty="0">
                <a:solidFill>
                  <a:schemeClr val="tx2"/>
                </a:solidFill>
              </a:rPr>
              <a:t>Was SmartAge+ delivered as planned?</a:t>
            </a:r>
            <a:endParaRPr lang="en-GB" sz="1400" dirty="0">
              <a:solidFill>
                <a:schemeClr val="tx2"/>
              </a:solidFill>
            </a:endParaRPr>
          </a:p>
          <a:p>
            <a:r>
              <a:rPr lang="en-GB" sz="1400" dirty="0">
                <a:solidFill>
                  <a:schemeClr val="tx2"/>
                </a:solidFill>
              </a:rPr>
              <a:t>Number of participants using the platform </a:t>
            </a:r>
          </a:p>
          <a:p>
            <a:r>
              <a:rPr lang="en-GB" sz="1400" dirty="0">
                <a:solidFill>
                  <a:schemeClr val="tx2"/>
                </a:solidFill>
              </a:rPr>
              <a:t>Frequency of app use </a:t>
            </a:r>
          </a:p>
          <a:p>
            <a:r>
              <a:rPr lang="en-GB" sz="1400" dirty="0">
                <a:solidFill>
                  <a:schemeClr val="tx2"/>
                </a:solidFill>
              </a:rPr>
              <a:t>Exercise adherence </a:t>
            </a:r>
          </a:p>
          <a:p>
            <a:r>
              <a:rPr lang="en-GB" sz="1400" dirty="0">
                <a:solidFill>
                  <a:schemeClr val="tx2"/>
                </a:solidFill>
              </a:rPr>
              <a:t>Completion of educational activities</a:t>
            </a:r>
          </a:p>
          <a:p>
            <a:r>
              <a:rPr lang="en-GB" sz="1400" b="1" dirty="0">
                <a:solidFill>
                  <a:schemeClr val="tx2"/>
                </a:solidFill>
              </a:rPr>
              <a:t>2. Impact Evaluation</a:t>
            </a:r>
          </a:p>
          <a:p>
            <a:r>
              <a:rPr lang="en-GB" sz="1400" b="1" dirty="0">
                <a:solidFill>
                  <a:schemeClr val="tx2"/>
                </a:solidFill>
              </a:rPr>
              <a:t>Did participants change their behaviours?</a:t>
            </a:r>
            <a:endParaRPr lang="en-GB" sz="1400" dirty="0">
              <a:solidFill>
                <a:schemeClr val="tx2"/>
              </a:solidFill>
            </a:endParaRPr>
          </a:p>
          <a:p>
            <a:r>
              <a:rPr lang="en-GB" sz="1400" dirty="0">
                <a:solidFill>
                  <a:schemeClr val="tx2"/>
                </a:solidFill>
              </a:rPr>
              <a:t>Increased physical activity </a:t>
            </a:r>
          </a:p>
          <a:p>
            <a:r>
              <a:rPr lang="en-GB" sz="1400" dirty="0">
                <a:solidFill>
                  <a:schemeClr val="tx2"/>
                </a:solidFill>
              </a:rPr>
              <a:t>Improved falls-prevention knowledge </a:t>
            </a:r>
          </a:p>
          <a:p>
            <a:r>
              <a:rPr lang="en-GB" sz="1400" dirty="0">
                <a:solidFill>
                  <a:schemeClr val="tx2"/>
                </a:solidFill>
              </a:rPr>
              <a:t>Improved balance confidence </a:t>
            </a:r>
          </a:p>
          <a:p>
            <a:r>
              <a:rPr lang="en-GB" sz="1400" dirty="0">
                <a:solidFill>
                  <a:schemeClr val="tx2"/>
                </a:solidFill>
              </a:rPr>
              <a:t>Greater engagement in self-management</a:t>
            </a:r>
          </a:p>
          <a:p>
            <a:r>
              <a:rPr lang="en-GB" sz="1400" b="1" dirty="0">
                <a:solidFill>
                  <a:schemeClr val="tx2"/>
                </a:solidFill>
              </a:rPr>
              <a:t>3. Outcome Evaluation</a:t>
            </a:r>
          </a:p>
          <a:p>
            <a:r>
              <a:rPr lang="en-GB" sz="1400" b="1" dirty="0">
                <a:solidFill>
                  <a:schemeClr val="tx2"/>
                </a:solidFill>
              </a:rPr>
              <a:t>Did SmartAge+ improve health outcomes?</a:t>
            </a:r>
            <a:endParaRPr lang="en-GB" sz="1400" dirty="0">
              <a:solidFill>
                <a:schemeClr val="tx2"/>
              </a:solidFill>
            </a:endParaRPr>
          </a:p>
          <a:p>
            <a:r>
              <a:rPr lang="en-GB" sz="1400" dirty="0">
                <a:solidFill>
                  <a:schemeClr val="tx2"/>
                </a:solidFill>
              </a:rPr>
              <a:t>↓ Frequency of falls </a:t>
            </a:r>
          </a:p>
          <a:p>
            <a:r>
              <a:rPr lang="en-GB" sz="1400" dirty="0">
                <a:solidFill>
                  <a:schemeClr val="tx2"/>
                </a:solidFill>
              </a:rPr>
              <a:t>↓ Fear of falling </a:t>
            </a:r>
          </a:p>
          <a:p>
            <a:r>
              <a:rPr lang="en-GB" sz="1400" dirty="0">
                <a:solidFill>
                  <a:schemeClr val="tx2"/>
                </a:solidFill>
              </a:rPr>
              <a:t>↑ Functional ability </a:t>
            </a:r>
          </a:p>
          <a:p>
            <a:r>
              <a:rPr lang="en-GB" sz="1400" dirty="0">
                <a:solidFill>
                  <a:schemeClr val="tx2"/>
                </a:solidFill>
              </a:rPr>
              <a:t>↑ Independence</a:t>
            </a:r>
          </a:p>
          <a:p>
            <a:r>
              <a:rPr lang="en-GB" sz="1400" dirty="0">
                <a:solidFill>
                  <a:schemeClr val="tx2"/>
                </a:solidFill>
              </a:rPr>
              <a:t>(Green and Kreuter, 2005)</a:t>
            </a:r>
          </a:p>
          <a:p>
            <a:endParaRPr lang="en-GB" sz="900" dirty="0">
              <a:solidFill>
                <a:schemeClr val="tx2"/>
              </a:solidFill>
            </a:endParaRPr>
          </a:p>
        </p:txBody>
      </p:sp>
    </p:spTree>
    <p:extLst>
      <p:ext uri="{BB962C8B-B14F-4D97-AF65-F5344CB8AC3E}">
        <p14:creationId xmlns:p14="http://schemas.microsoft.com/office/powerpoint/2010/main" val="22107641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442511" y="365126"/>
            <a:ext cx="3554313" cy="1460499"/>
          </a:xfrm>
          <a:prstGeom prst="rect">
            <a:avLst/>
          </a:prstGeom>
        </p:spPr>
      </p:pic>
      <p:sp>
        <p:nvSpPr>
          <p:cNvPr id="3" name="Content Placeholder 2"/>
          <p:cNvSpPr>
            <a:spLocks noGrp="1"/>
          </p:cNvSpPr>
          <p:nvPr>
            <p:ph idx="1"/>
          </p:nvPr>
        </p:nvSpPr>
        <p:spPr>
          <a:xfrm>
            <a:off x="838200" y="1664260"/>
            <a:ext cx="10515600" cy="3923740"/>
          </a:xfrm>
        </p:spPr>
        <p:txBody>
          <a:bodyPr>
            <a:noAutofit/>
          </a:bodyPr>
          <a:lstStyle/>
          <a:p>
            <a:pPr marL="0" indent="0" algn="ctr">
              <a:lnSpc>
                <a:spcPct val="150000"/>
              </a:lnSpc>
              <a:buNone/>
            </a:pPr>
            <a:r>
              <a:rPr lang="en-IN" sz="1800" b="1" dirty="0">
                <a:latin typeface="Arial" panose="020B0604020202020204" pitchFamily="34" charset="0"/>
                <a:cs typeface="Arial" panose="020B0604020202020204" pitchFamily="34" charset="0"/>
              </a:rPr>
              <a:t>Student’s </a:t>
            </a:r>
            <a:r>
              <a:rPr lang="en-IN" sz="1800" b="1" dirty="0" err="1">
                <a:latin typeface="Arial" panose="020B0604020202020204" pitchFamily="34" charset="0"/>
                <a:cs typeface="Arial" panose="020B0604020202020204" pitchFamily="34" charset="0"/>
              </a:rPr>
              <a:t>name:Jahanvi</a:t>
            </a:r>
            <a:r>
              <a:rPr lang="en-IN" sz="1800" b="1" dirty="0">
                <a:latin typeface="Arial" panose="020B0604020202020204" pitchFamily="34" charset="0"/>
                <a:cs typeface="Arial" panose="020B0604020202020204" pitchFamily="34" charset="0"/>
              </a:rPr>
              <a:t> Sodha</a:t>
            </a:r>
          </a:p>
          <a:p>
            <a:pPr marL="0" indent="0" algn="ctr">
              <a:lnSpc>
                <a:spcPct val="150000"/>
              </a:lnSpc>
              <a:buNone/>
            </a:pPr>
            <a:r>
              <a:rPr lang="en-IN" sz="1800" b="1" dirty="0">
                <a:effectLst/>
                <a:latin typeface="Arial" panose="020B0604020202020204" pitchFamily="34" charset="0"/>
                <a:cs typeface="Arial" panose="020B0604020202020204" pitchFamily="34" charset="0"/>
              </a:rPr>
              <a:t>Student ID: 2530085</a:t>
            </a:r>
          </a:p>
          <a:p>
            <a:pPr marL="0" indent="0" algn="ctr">
              <a:lnSpc>
                <a:spcPct val="150000"/>
              </a:lnSpc>
              <a:buNone/>
            </a:pPr>
            <a:r>
              <a:rPr lang="en-IN" sz="1800" b="1" dirty="0">
                <a:latin typeface="Arial" panose="020B0604020202020204" pitchFamily="34" charset="0"/>
                <a:cs typeface="Arial" panose="020B0604020202020204" pitchFamily="34" charset="0"/>
              </a:rPr>
              <a:t>Student number: 3</a:t>
            </a:r>
            <a:endParaRPr lang="en-IN" sz="1800" b="1" dirty="0">
              <a:effectLst/>
              <a:latin typeface="Arial" panose="020B0604020202020204" pitchFamily="34" charset="0"/>
              <a:cs typeface="Arial" panose="020B0604020202020204" pitchFamily="34" charset="0"/>
            </a:endParaRPr>
          </a:p>
          <a:p>
            <a:pPr marL="0" indent="0" algn="ctr">
              <a:lnSpc>
                <a:spcPct val="150000"/>
              </a:lnSpc>
              <a:buNone/>
            </a:pPr>
            <a:r>
              <a:rPr lang="en-IN" sz="1800" b="1" dirty="0">
                <a:latin typeface="Arial" panose="020B0604020202020204" pitchFamily="34" charset="0"/>
                <a:cs typeface="Arial" panose="020B0604020202020204" pitchFamily="34" charset="0"/>
              </a:rPr>
              <a:t>Module code: LCHS7009 </a:t>
            </a:r>
            <a:endParaRPr lang="en-IN" sz="1800" b="1" dirty="0">
              <a:effectLst/>
              <a:latin typeface="Arial" panose="020B0604020202020204" pitchFamily="34" charset="0"/>
              <a:cs typeface="Arial" panose="020B0604020202020204" pitchFamily="34" charset="0"/>
            </a:endParaRPr>
          </a:p>
          <a:p>
            <a:pPr marL="0" indent="0" algn="ctr">
              <a:lnSpc>
                <a:spcPct val="150000"/>
              </a:lnSpc>
              <a:buNone/>
            </a:pPr>
            <a:r>
              <a:rPr lang="en-IN" sz="1800" b="1" dirty="0">
                <a:latin typeface="Arial" panose="020B0604020202020204" pitchFamily="34" charset="0"/>
                <a:cs typeface="Arial" panose="020B0604020202020204" pitchFamily="34" charset="0"/>
              </a:rPr>
              <a:t>Module title: Population Health and Digital Health Promotion </a:t>
            </a:r>
            <a:endParaRPr lang="en-IN" sz="1800" b="1" dirty="0">
              <a:effectLst/>
              <a:latin typeface="Arial" panose="020B0604020202020204" pitchFamily="34" charset="0"/>
              <a:cs typeface="Arial" panose="020B0604020202020204" pitchFamily="34" charset="0"/>
            </a:endParaRPr>
          </a:p>
          <a:p>
            <a:pPr marL="0" indent="0" algn="ctr">
              <a:lnSpc>
                <a:spcPct val="150000"/>
              </a:lnSpc>
              <a:buNone/>
            </a:pPr>
            <a:r>
              <a:rPr lang="en-IN" sz="1800" b="1" dirty="0">
                <a:latin typeface="Arial" panose="020B0604020202020204" pitchFamily="34" charset="0"/>
                <a:cs typeface="Arial" panose="020B0604020202020204" pitchFamily="34" charset="0"/>
              </a:rPr>
              <a:t>Lecturers’ name: </a:t>
            </a:r>
            <a:r>
              <a:rPr lang="en-IN" sz="1800" b="1" dirty="0" err="1">
                <a:latin typeface="Arial" panose="020B0604020202020204" pitchFamily="34" charset="0"/>
                <a:cs typeface="Arial" panose="020B0604020202020204" pitchFamily="34" charset="0"/>
              </a:rPr>
              <a:t>Diola</a:t>
            </a:r>
            <a:r>
              <a:rPr lang="en-IN" sz="1800" b="1" dirty="0">
                <a:latin typeface="Arial" panose="020B0604020202020204" pitchFamily="34" charset="0"/>
                <a:cs typeface="Arial" panose="020B0604020202020204" pitchFamily="34" charset="0"/>
              </a:rPr>
              <a:t> Bijlhout and Dr Ping Wu </a:t>
            </a:r>
            <a:endParaRPr lang="en-IN" sz="1800" b="1" dirty="0">
              <a:effectLst/>
              <a:latin typeface="Arial" panose="020B0604020202020204" pitchFamily="34" charset="0"/>
              <a:cs typeface="Arial" panose="020B0604020202020204" pitchFamily="34" charset="0"/>
            </a:endParaRPr>
          </a:p>
          <a:p>
            <a:pPr marL="0" indent="0" algn="ctr">
              <a:lnSpc>
                <a:spcPct val="150000"/>
              </a:lnSpc>
              <a:buNone/>
            </a:pPr>
            <a:r>
              <a:rPr lang="en-IN" sz="1800" b="1" dirty="0">
                <a:latin typeface="Arial" panose="020B0604020202020204" pitchFamily="34" charset="0"/>
                <a:cs typeface="Arial" panose="020B0604020202020204" pitchFamily="34" charset="0"/>
              </a:rPr>
              <a:t>Assignment title: Component 3 Presentation</a:t>
            </a:r>
            <a:endParaRPr lang="en-IN" sz="1800" b="1" dirty="0">
              <a:effectLst/>
              <a:latin typeface="Arial" panose="020B0604020202020204" pitchFamily="34" charset="0"/>
              <a:cs typeface="Arial" panose="020B0604020202020204" pitchFamily="34" charset="0"/>
            </a:endParaRPr>
          </a:p>
          <a:p>
            <a:pPr marL="0" indent="0" algn="ctr">
              <a:lnSpc>
                <a:spcPct val="150000"/>
              </a:lnSpc>
              <a:buNone/>
            </a:pPr>
            <a:r>
              <a:rPr lang="en-IN" sz="1800" b="1" dirty="0">
                <a:latin typeface="Arial" panose="020B0604020202020204" pitchFamily="34" charset="0"/>
                <a:cs typeface="Arial" panose="020B0604020202020204" pitchFamily="34" charset="0"/>
              </a:rPr>
              <a:t>Title: AI </a:t>
            </a:r>
            <a:r>
              <a:rPr lang="en-IN" sz="1800" b="1" dirty="0" err="1">
                <a:latin typeface="Arial" panose="020B0604020202020204" pitchFamily="34" charset="0"/>
                <a:cs typeface="Arial" panose="020B0604020202020204" pitchFamily="34" charset="0"/>
              </a:rPr>
              <a:t>SmartAge</a:t>
            </a:r>
            <a:r>
              <a:rPr lang="en-IN" sz="1800" b="1" dirty="0">
                <a:latin typeface="Arial" panose="020B0604020202020204" pitchFamily="34" charset="0"/>
                <a:cs typeface="Arial" panose="020B0604020202020204" pitchFamily="34" charset="0"/>
              </a:rPr>
              <a:t>+ Parkinson: An AI-Enabled Digital Health Promotion Ecosystem for Falls Prevention and Healthy Ageing in Older Adults Living with Parkinson’s Disease</a:t>
            </a:r>
            <a:endParaRPr lang="en-IN" sz="1800" b="1" dirty="0">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593629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0" y="172080"/>
            <a:ext cx="12192000" cy="782357"/>
          </a:xfrm>
        </p:spPr>
        <p:txBody>
          <a:bodyPr>
            <a:normAutofit fontScale="90000"/>
          </a:bodyPr>
          <a:lstStyle/>
          <a:p>
            <a:pPr algn="ctr">
              <a:lnSpc>
                <a:spcPct val="150000"/>
              </a:lnSpc>
            </a:pPr>
            <a:r>
              <a:rPr lang="en-GB" b="1" dirty="0">
                <a:latin typeface="Arial" panose="020B0604020202020204" pitchFamily="34" charset="0"/>
                <a:cs typeface="Arial" panose="020B0604020202020204" pitchFamily="34" charset="0"/>
              </a:rPr>
              <a:t>Who are the stakeholders?</a:t>
            </a:r>
            <a:endParaRPr lang="en-GB" sz="4000" b="1" dirty="0">
              <a:latin typeface="Arial" panose="020B0604020202020204" pitchFamily="34" charset="0"/>
              <a:cs typeface="Arial" panose="020B0604020202020204" pitchFamily="34" charset="0"/>
            </a:endParaRPr>
          </a:p>
        </p:txBody>
      </p:sp>
      <p:sp>
        <p:nvSpPr>
          <p:cNvPr id="8" name="Rectangle 7"/>
          <p:cNvSpPr/>
          <p:nvPr/>
        </p:nvSpPr>
        <p:spPr>
          <a:xfrm>
            <a:off x="6490445" y="4758027"/>
            <a:ext cx="6096000" cy="923330"/>
          </a:xfrm>
          <a:prstGeom prst="rect">
            <a:avLst/>
          </a:prstGeom>
        </p:spPr>
        <p:txBody>
          <a:bodyPr>
            <a:spAutoFit/>
          </a:bodyPr>
          <a:lstStyle/>
          <a:p>
            <a:pPr algn="ctr">
              <a:lnSpc>
                <a:spcPct val="150000"/>
              </a:lnSpc>
            </a:pPr>
            <a:r>
              <a:rPr lang="en-GB" dirty="0">
                <a:latin typeface="Arial" panose="020B0604020202020204" pitchFamily="34" charset="0"/>
                <a:cs typeface="Arial" panose="020B0604020202020204" pitchFamily="34" charset="0"/>
              </a:rPr>
              <a:t>Figure: Stakeholder Matrix</a:t>
            </a:r>
            <a:endParaRPr lang="en-IN" dirty="0">
              <a:latin typeface="Arial" panose="020B0604020202020204" pitchFamily="34" charset="0"/>
              <a:cs typeface="Arial" panose="020B0604020202020204" pitchFamily="34" charset="0"/>
            </a:endParaRPr>
          </a:p>
          <a:p>
            <a:pPr algn="ctr">
              <a:lnSpc>
                <a:spcPct val="150000"/>
              </a:lnSpc>
            </a:pPr>
            <a:r>
              <a:rPr lang="en-GB" dirty="0">
                <a:latin typeface="Arial" panose="020B0604020202020204" pitchFamily="34" charset="0"/>
                <a:cs typeface="Arial" panose="020B0604020202020204" pitchFamily="34" charset="0"/>
              </a:rPr>
              <a:t>(source: self-created)</a:t>
            </a:r>
            <a:endParaRPr lang="en-IN" dirty="0">
              <a:latin typeface="Arial" panose="020B0604020202020204" pitchFamily="34" charset="0"/>
              <a:cs typeface="Arial" panose="020B0604020202020204" pitchFamily="34" charset="0"/>
            </a:endParaRPr>
          </a:p>
        </p:txBody>
      </p:sp>
      <p:pic>
        <p:nvPicPr>
          <p:cNvPr id="9" name="Picture 8"/>
          <p:cNvPicPr>
            <a:picLocks noChangeAspect="1"/>
          </p:cNvPicPr>
          <p:nvPr/>
        </p:nvPicPr>
        <p:blipFill>
          <a:blip r:embed="rId2"/>
          <a:stretch>
            <a:fillRect/>
          </a:stretch>
        </p:blipFill>
        <p:spPr>
          <a:xfrm>
            <a:off x="7390258" y="2229768"/>
            <a:ext cx="4296375" cy="2597709"/>
          </a:xfrm>
          <a:prstGeom prst="rect">
            <a:avLst/>
          </a:prstGeom>
          <a:ln>
            <a:solidFill>
              <a:schemeClr val="tx1"/>
            </a:solidFill>
          </a:ln>
        </p:spPr>
      </p:pic>
      <p:sp>
        <p:nvSpPr>
          <p:cNvPr id="10" name="Rectangle 9"/>
          <p:cNvSpPr/>
          <p:nvPr/>
        </p:nvSpPr>
        <p:spPr>
          <a:xfrm>
            <a:off x="394447" y="1254315"/>
            <a:ext cx="11292186" cy="815256"/>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r>
              <a:rPr lang="en-IN" dirty="0">
                <a:solidFill>
                  <a:schemeClr val="tx1"/>
                </a:solidFill>
                <a:latin typeface="Arial" panose="020B0604020202020204" pitchFamily="34" charset="0"/>
                <a:cs typeface="Arial" panose="020B0604020202020204" pitchFamily="34" charset="0"/>
              </a:rPr>
              <a:t>Older adults with PD can be monitored by the General Physicians (GPs) and Parkinson's nurses through wearable monitoring systems.</a:t>
            </a:r>
          </a:p>
        </p:txBody>
      </p:sp>
      <p:sp>
        <p:nvSpPr>
          <p:cNvPr id="11" name="Rectangle 10"/>
          <p:cNvSpPr/>
          <p:nvPr/>
        </p:nvSpPr>
        <p:spPr>
          <a:xfrm>
            <a:off x="394447" y="2253660"/>
            <a:ext cx="6669740" cy="1731136"/>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r>
              <a:rPr lang="en-IN" dirty="0">
                <a:solidFill>
                  <a:schemeClr val="tx1"/>
                </a:solidFill>
                <a:latin typeface="Arial" panose="020B0604020202020204" pitchFamily="34" charset="0"/>
                <a:cs typeface="Arial" panose="020B0604020202020204" pitchFamily="34" charset="0"/>
              </a:rPr>
              <a:t>At the NHS, AI is effectively detecting a patient's risk of falling, which can be reviewed by neurologists to design treatment plans (NHS England, 2025). </a:t>
            </a:r>
          </a:p>
        </p:txBody>
      </p:sp>
      <p:sp>
        <p:nvSpPr>
          <p:cNvPr id="12" name="Rectangle 11"/>
          <p:cNvSpPr/>
          <p:nvPr/>
        </p:nvSpPr>
        <p:spPr>
          <a:xfrm>
            <a:off x="394447" y="4197633"/>
            <a:ext cx="6669740" cy="1288544"/>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lnSpc>
                <a:spcPct val="150000"/>
              </a:lnSpc>
            </a:pPr>
            <a:r>
              <a:rPr lang="en-IN" dirty="0">
                <a:solidFill>
                  <a:schemeClr val="tx1"/>
                </a:solidFill>
                <a:latin typeface="Arial" panose="020B0604020202020204" pitchFamily="34" charset="0"/>
                <a:cs typeface="Arial" panose="020B0604020202020204" pitchFamily="34" charset="0"/>
              </a:rPr>
              <a:t>Physiotherapists, occupational therapists and NICE NG71 MDTs respond to the care needs for the PD patients to combat vulnerabilities (</a:t>
            </a:r>
            <a:r>
              <a:rPr lang="en-IN" dirty="0" err="1">
                <a:solidFill>
                  <a:schemeClr val="tx1"/>
                </a:solidFill>
                <a:latin typeface="Arial" panose="020B0604020202020204" pitchFamily="34" charset="0"/>
                <a:cs typeface="Arial" panose="020B0604020202020204" pitchFamily="34" charset="0"/>
              </a:rPr>
              <a:t>Pirtošek</a:t>
            </a:r>
            <a:r>
              <a:rPr lang="en-IN" dirty="0">
                <a:solidFill>
                  <a:schemeClr val="tx1"/>
                </a:solidFill>
                <a:latin typeface="Arial" panose="020B0604020202020204" pitchFamily="34" charset="0"/>
                <a:cs typeface="Arial" panose="020B0604020202020204" pitchFamily="34" charset="0"/>
              </a:rPr>
              <a:t>, 2024). </a:t>
            </a:r>
          </a:p>
        </p:txBody>
      </p:sp>
      <p:sp>
        <p:nvSpPr>
          <p:cNvPr id="13" name="Rectangle 12"/>
          <p:cNvSpPr/>
          <p:nvPr/>
        </p:nvSpPr>
        <p:spPr>
          <a:xfrm>
            <a:off x="394447" y="5611906"/>
            <a:ext cx="11292186" cy="842682"/>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IN" dirty="0">
                <a:solidFill>
                  <a:schemeClr val="tx1"/>
                </a:solidFill>
                <a:latin typeface="Arial" panose="020B0604020202020204" pitchFamily="34" charset="0"/>
                <a:cs typeface="Arial" panose="020B0604020202020204" pitchFamily="34" charset="0"/>
              </a:rPr>
              <a:t>The digital team will coordinate the care services by processing and sending wearable’s data to the community care team.</a:t>
            </a:r>
          </a:p>
        </p:txBody>
      </p:sp>
    </p:spTree>
    <p:extLst>
      <p:ext uri="{BB962C8B-B14F-4D97-AF65-F5344CB8AC3E}">
        <p14:creationId xmlns:p14="http://schemas.microsoft.com/office/powerpoint/2010/main" val="25145452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71716" y="62337"/>
            <a:ext cx="12263716" cy="764428"/>
          </a:xfrm>
        </p:spPr>
        <p:txBody>
          <a:bodyPr>
            <a:noAutofit/>
          </a:bodyPr>
          <a:lstStyle/>
          <a:p>
            <a:pPr algn="ctr">
              <a:lnSpc>
                <a:spcPct val="150000"/>
              </a:lnSpc>
            </a:pPr>
            <a:r>
              <a:rPr lang="en-GB" sz="4000" b="1" dirty="0">
                <a:latin typeface="Arial" panose="020B0604020202020204" pitchFamily="34" charset="0"/>
                <a:cs typeface="Arial" panose="020B0604020202020204" pitchFamily="34" charset="0"/>
              </a:rPr>
              <a:t>How do the stakeholders facilitate?</a:t>
            </a:r>
          </a:p>
        </p:txBody>
      </p:sp>
      <p:sp>
        <p:nvSpPr>
          <p:cNvPr id="10" name="Rectangle 9"/>
          <p:cNvSpPr/>
          <p:nvPr/>
        </p:nvSpPr>
        <p:spPr>
          <a:xfrm>
            <a:off x="-312632" y="5582071"/>
            <a:ext cx="6096000" cy="923330"/>
          </a:xfrm>
          <a:prstGeom prst="rect">
            <a:avLst/>
          </a:prstGeom>
        </p:spPr>
        <p:txBody>
          <a:bodyPr>
            <a:spAutoFit/>
          </a:bodyPr>
          <a:lstStyle/>
          <a:p>
            <a:pPr algn="ctr">
              <a:lnSpc>
                <a:spcPct val="150000"/>
              </a:lnSpc>
            </a:pPr>
            <a:r>
              <a:rPr lang="en-GB" dirty="0">
                <a:latin typeface="Arial" panose="020B0604020202020204" pitchFamily="34" charset="0"/>
                <a:cs typeface="Arial" panose="020B0604020202020204" pitchFamily="34" charset="0"/>
              </a:rPr>
              <a:t>Figure: Parkinson’s Disease in older adults</a:t>
            </a:r>
            <a:endParaRPr lang="en-IN" dirty="0">
              <a:latin typeface="Arial" panose="020B0604020202020204" pitchFamily="34" charset="0"/>
              <a:cs typeface="Arial" panose="020B0604020202020204" pitchFamily="34" charset="0"/>
            </a:endParaRPr>
          </a:p>
          <a:p>
            <a:pPr algn="ctr">
              <a:lnSpc>
                <a:spcPct val="150000"/>
              </a:lnSpc>
            </a:pPr>
            <a:r>
              <a:rPr lang="en-GB" dirty="0">
                <a:latin typeface="Arial" panose="020B0604020202020204" pitchFamily="34" charset="0"/>
                <a:cs typeface="Arial" panose="020B0604020202020204" pitchFamily="34" charset="0"/>
              </a:rPr>
              <a:t>(source: McGhee, 2025)</a:t>
            </a:r>
            <a:endParaRPr lang="en-IN" dirty="0">
              <a:latin typeface="Arial" panose="020B0604020202020204" pitchFamily="34" charset="0"/>
              <a:cs typeface="Arial" panose="020B0604020202020204" pitchFamily="34" charset="0"/>
            </a:endParaRPr>
          </a:p>
        </p:txBody>
      </p:sp>
      <p:pic>
        <p:nvPicPr>
          <p:cNvPr id="11" name="image5.png"/>
          <p:cNvPicPr/>
          <p:nvPr/>
        </p:nvPicPr>
        <p:blipFill>
          <a:blip r:embed="rId2"/>
          <a:srcRect/>
          <a:stretch>
            <a:fillRect/>
          </a:stretch>
        </p:blipFill>
        <p:spPr>
          <a:xfrm>
            <a:off x="360855" y="1061845"/>
            <a:ext cx="4749027" cy="4520225"/>
          </a:xfrm>
          <a:prstGeom prst="rect">
            <a:avLst/>
          </a:prstGeom>
          <a:ln/>
        </p:spPr>
      </p:pic>
      <p:sp>
        <p:nvSpPr>
          <p:cNvPr id="12" name="Rectangle 11"/>
          <p:cNvSpPr/>
          <p:nvPr/>
        </p:nvSpPr>
        <p:spPr>
          <a:xfrm>
            <a:off x="5260015" y="1061846"/>
            <a:ext cx="6486015" cy="1251048"/>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GB" dirty="0">
                <a:solidFill>
                  <a:schemeClr val="tx1"/>
                </a:solidFill>
                <a:latin typeface="Arial" panose="020B0604020202020204" pitchFamily="34" charset="0"/>
                <a:cs typeface="Arial" panose="020B0604020202020204" pitchFamily="34" charset="0"/>
              </a:rPr>
              <a:t>GPs and nurses perform a thorough </a:t>
            </a:r>
            <a:r>
              <a:rPr lang="en-GB" dirty="0" err="1">
                <a:solidFill>
                  <a:schemeClr val="tx1"/>
                </a:solidFill>
                <a:latin typeface="Arial" panose="020B0604020202020204" pitchFamily="34" charset="0"/>
                <a:cs typeface="Arial" panose="020B0604020202020204" pitchFamily="34" charset="0"/>
              </a:rPr>
              <a:t>checkup</a:t>
            </a:r>
            <a:r>
              <a:rPr lang="en-GB" dirty="0">
                <a:solidFill>
                  <a:schemeClr val="tx1"/>
                </a:solidFill>
                <a:latin typeface="Arial" panose="020B0604020202020204" pitchFamily="34" charset="0"/>
                <a:cs typeface="Arial" panose="020B0604020202020204" pitchFamily="34" charset="0"/>
              </a:rPr>
              <a:t> and plan further care once gait symptoms are detected by wearable sensors (Shapiro, 2024).</a:t>
            </a:r>
          </a:p>
        </p:txBody>
      </p:sp>
      <p:sp>
        <p:nvSpPr>
          <p:cNvPr id="13" name="Rectangle 12"/>
          <p:cNvSpPr/>
          <p:nvPr/>
        </p:nvSpPr>
        <p:spPr>
          <a:xfrm>
            <a:off x="5260016" y="2434195"/>
            <a:ext cx="6486015" cy="1506416"/>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GB" dirty="0">
                <a:solidFill>
                  <a:schemeClr val="tx1"/>
                </a:solidFill>
                <a:latin typeface="Arial" panose="020B0604020202020204" pitchFamily="34" charset="0"/>
                <a:cs typeface="Arial" panose="020B0604020202020204" pitchFamily="34" charset="0"/>
              </a:rPr>
              <a:t>Neurologists will suggest medication and therapies after the AI gait analysis, and refer to physiotherapists and occupational therapists to address increased fall risks (</a:t>
            </a:r>
            <a:r>
              <a:rPr lang="en-GB" dirty="0" err="1">
                <a:solidFill>
                  <a:schemeClr val="tx1"/>
                </a:solidFill>
                <a:latin typeface="Arial" panose="020B0604020202020204" pitchFamily="34" charset="0"/>
                <a:cs typeface="Arial" panose="020B0604020202020204" pitchFamily="34" charset="0"/>
              </a:rPr>
              <a:t>Gorce</a:t>
            </a:r>
            <a:r>
              <a:rPr lang="en-GB" dirty="0">
                <a:solidFill>
                  <a:schemeClr val="tx1"/>
                </a:solidFill>
                <a:latin typeface="Arial" panose="020B0604020202020204" pitchFamily="34" charset="0"/>
                <a:cs typeface="Arial" panose="020B0604020202020204" pitchFamily="34" charset="0"/>
              </a:rPr>
              <a:t> and </a:t>
            </a:r>
            <a:r>
              <a:rPr lang="en-GB" dirty="0" err="1">
                <a:solidFill>
                  <a:schemeClr val="tx1"/>
                </a:solidFill>
                <a:latin typeface="Arial" panose="020B0604020202020204" pitchFamily="34" charset="0"/>
                <a:cs typeface="Arial" panose="020B0604020202020204" pitchFamily="34" charset="0"/>
              </a:rPr>
              <a:t>Jacquier</a:t>
            </a:r>
            <a:r>
              <a:rPr lang="en-GB" dirty="0">
                <a:solidFill>
                  <a:schemeClr val="tx1"/>
                </a:solidFill>
                <a:latin typeface="Arial" panose="020B0604020202020204" pitchFamily="34" charset="0"/>
                <a:cs typeface="Arial" panose="020B0604020202020204" pitchFamily="34" charset="0"/>
              </a:rPr>
              <a:t>-Bret, 2026).</a:t>
            </a:r>
          </a:p>
        </p:txBody>
      </p:sp>
      <p:sp>
        <p:nvSpPr>
          <p:cNvPr id="14" name="Rectangle 13"/>
          <p:cNvSpPr/>
          <p:nvPr/>
        </p:nvSpPr>
        <p:spPr>
          <a:xfrm>
            <a:off x="5260015" y="4072322"/>
            <a:ext cx="6486016" cy="1129583"/>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GB" dirty="0">
                <a:solidFill>
                  <a:schemeClr val="tx1"/>
                </a:solidFill>
                <a:latin typeface="Arial" panose="020B0604020202020204" pitchFamily="34" charset="0"/>
                <a:cs typeface="Arial" panose="020B0604020202020204" pitchFamily="34" charset="0"/>
              </a:rPr>
              <a:t>The digital team will analyse biomarker’s data from wearable sensors and assist the MDTs to prepare personalised care plans.</a:t>
            </a:r>
          </a:p>
        </p:txBody>
      </p:sp>
      <p:sp>
        <p:nvSpPr>
          <p:cNvPr id="15" name="Rectangle 14"/>
          <p:cNvSpPr/>
          <p:nvPr/>
        </p:nvSpPr>
        <p:spPr>
          <a:xfrm>
            <a:off x="5260015" y="5323206"/>
            <a:ext cx="6486016" cy="1168039"/>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GB" dirty="0">
                <a:solidFill>
                  <a:schemeClr val="tx1"/>
                </a:solidFill>
                <a:latin typeface="Arial" panose="020B0604020202020204" pitchFamily="34" charset="0"/>
                <a:cs typeface="Arial" panose="020B0604020202020204" pitchFamily="34" charset="0"/>
              </a:rPr>
              <a:t>Using a remote monitoring system, the community care team will personalise services for the patients with a broad range of PD (Peterson, 2025).</a:t>
            </a:r>
          </a:p>
        </p:txBody>
      </p:sp>
    </p:spTree>
    <p:extLst>
      <p:ext uri="{BB962C8B-B14F-4D97-AF65-F5344CB8AC3E}">
        <p14:creationId xmlns:p14="http://schemas.microsoft.com/office/powerpoint/2010/main" val="36868434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6"/>
            <a:ext cx="12192000" cy="710640"/>
          </a:xfrm>
        </p:spPr>
        <p:txBody>
          <a:bodyPr>
            <a:noAutofit/>
          </a:bodyPr>
          <a:lstStyle/>
          <a:p>
            <a:pPr algn="ctr">
              <a:lnSpc>
                <a:spcPct val="150000"/>
              </a:lnSpc>
            </a:pPr>
            <a:r>
              <a:rPr lang="en-GB" sz="4000" b="1" dirty="0">
                <a:latin typeface="Arial" panose="020B0604020202020204" pitchFamily="34" charset="0"/>
                <a:cs typeface="Arial" panose="020B0604020202020204" pitchFamily="34" charset="0"/>
              </a:rPr>
              <a:t>Technological and usability barriers</a:t>
            </a:r>
          </a:p>
        </p:txBody>
      </p:sp>
      <p:graphicFrame>
        <p:nvGraphicFramePr>
          <p:cNvPr id="5" name="Table 4"/>
          <p:cNvGraphicFramePr>
            <a:graphicFrameLocks noGrp="1"/>
          </p:cNvGraphicFramePr>
          <p:nvPr/>
        </p:nvGraphicFramePr>
        <p:xfrm>
          <a:off x="477369" y="1362634"/>
          <a:ext cx="11237262" cy="5074025"/>
        </p:xfrm>
        <a:graphic>
          <a:graphicData uri="http://schemas.openxmlformats.org/drawingml/2006/table">
            <a:tbl>
              <a:tblPr>
                <a:tableStyleId>{5C22544A-7EE6-4342-B048-85BDC9FD1C3A}</a:tableStyleId>
              </a:tblPr>
              <a:tblGrid>
                <a:gridCol w="3745754">
                  <a:extLst>
                    <a:ext uri="{9D8B030D-6E8A-4147-A177-3AD203B41FA5}">
                      <a16:colId xmlns:a16="http://schemas.microsoft.com/office/drawing/2014/main" val="1144611192"/>
                    </a:ext>
                  </a:extLst>
                </a:gridCol>
                <a:gridCol w="3745754">
                  <a:extLst>
                    <a:ext uri="{9D8B030D-6E8A-4147-A177-3AD203B41FA5}">
                      <a16:colId xmlns:a16="http://schemas.microsoft.com/office/drawing/2014/main" val="2049031371"/>
                    </a:ext>
                  </a:extLst>
                </a:gridCol>
                <a:gridCol w="3745754">
                  <a:extLst>
                    <a:ext uri="{9D8B030D-6E8A-4147-A177-3AD203B41FA5}">
                      <a16:colId xmlns:a16="http://schemas.microsoft.com/office/drawing/2014/main" val="709016732"/>
                    </a:ext>
                  </a:extLst>
                </a:gridCol>
              </a:tblGrid>
              <a:tr h="550403">
                <a:tc>
                  <a:txBody>
                    <a:bodyPr/>
                    <a:lstStyle/>
                    <a:p>
                      <a:pPr algn="ctr">
                        <a:lnSpc>
                          <a:spcPct val="150000"/>
                        </a:lnSpc>
                        <a:spcAft>
                          <a:spcPts val="0"/>
                        </a:spcAft>
                      </a:pPr>
                      <a:r>
                        <a:rPr lang="en-IN" sz="1800" dirty="0">
                          <a:effectLst/>
                          <a:latin typeface="Arial" panose="020B0604020202020204" pitchFamily="34" charset="0"/>
                          <a:cs typeface="Arial" panose="020B0604020202020204" pitchFamily="34" charset="0"/>
                        </a:rPr>
                        <a:t>Barrier</a:t>
                      </a:r>
                      <a:endParaRPr lang="en-IN" sz="1800" dirty="0">
                        <a:effectLst/>
                        <a:latin typeface="Arial" panose="020B0604020202020204" pitchFamily="34" charset="0"/>
                        <a:ea typeface="Arial" panose="020B0604020202020204" pitchFamily="34" charset="0"/>
                        <a:cs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lnSpc>
                          <a:spcPct val="150000"/>
                        </a:lnSpc>
                        <a:spcAft>
                          <a:spcPts val="0"/>
                        </a:spcAft>
                      </a:pPr>
                      <a:r>
                        <a:rPr lang="en-IN" sz="1800" dirty="0">
                          <a:effectLst/>
                          <a:latin typeface="Arial" panose="020B0604020202020204" pitchFamily="34" charset="0"/>
                          <a:cs typeface="Arial" panose="020B0604020202020204" pitchFamily="34" charset="0"/>
                        </a:rPr>
                        <a:t>Impact</a:t>
                      </a:r>
                      <a:endParaRPr lang="en-IN" sz="1800" dirty="0">
                        <a:effectLst/>
                        <a:latin typeface="Arial" panose="020B0604020202020204" pitchFamily="34" charset="0"/>
                        <a:ea typeface="Arial" panose="020B0604020202020204" pitchFamily="34" charset="0"/>
                        <a:cs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lnSpc>
                          <a:spcPct val="150000"/>
                        </a:lnSpc>
                        <a:spcAft>
                          <a:spcPts val="0"/>
                        </a:spcAft>
                      </a:pPr>
                      <a:r>
                        <a:rPr lang="en-IN" sz="1800" dirty="0">
                          <a:effectLst/>
                          <a:latin typeface="Arial" panose="020B0604020202020204" pitchFamily="34" charset="0"/>
                          <a:cs typeface="Arial" panose="020B0604020202020204" pitchFamily="34" charset="0"/>
                        </a:rPr>
                        <a:t>Mitigation</a:t>
                      </a:r>
                      <a:endParaRPr lang="en-IN" sz="1800" dirty="0">
                        <a:effectLst/>
                        <a:latin typeface="Arial" panose="020B0604020202020204" pitchFamily="34" charset="0"/>
                        <a:ea typeface="Arial" panose="020B0604020202020204" pitchFamily="34" charset="0"/>
                        <a:cs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val="1698220297"/>
                  </a:ext>
                </a:extLst>
              </a:tr>
              <a:tr h="1479207">
                <a:tc>
                  <a:txBody>
                    <a:bodyPr/>
                    <a:lstStyle/>
                    <a:p>
                      <a:pPr algn="just">
                        <a:lnSpc>
                          <a:spcPct val="150000"/>
                        </a:lnSpc>
                        <a:spcAft>
                          <a:spcPts val="0"/>
                        </a:spcAft>
                      </a:pPr>
                      <a:r>
                        <a:rPr lang="en-IN" sz="1800" dirty="0">
                          <a:effectLst/>
                          <a:latin typeface="Arial" panose="020B0604020202020204" pitchFamily="34" charset="0"/>
                          <a:cs typeface="Arial" panose="020B0604020202020204" pitchFamily="34" charset="0"/>
                        </a:rPr>
                        <a:t>Over 37% of older adults lack digital literacy (NHS England, 2025).</a:t>
                      </a:r>
                      <a:endParaRPr lang="en-IN" sz="1800" dirty="0">
                        <a:effectLst/>
                        <a:latin typeface="Arial" panose="020B0604020202020204" pitchFamily="34" charset="0"/>
                        <a:ea typeface="Arial" panose="020B0604020202020204" pitchFamily="34" charset="0"/>
                        <a:cs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just">
                        <a:lnSpc>
                          <a:spcPct val="150000"/>
                        </a:lnSpc>
                        <a:spcAft>
                          <a:spcPts val="0"/>
                        </a:spcAft>
                      </a:pPr>
                      <a:r>
                        <a:rPr lang="en-IN" sz="1800" dirty="0">
                          <a:effectLst/>
                          <a:latin typeface="Arial" panose="020B0604020202020204" pitchFamily="34" charset="0"/>
                          <a:cs typeface="Arial" panose="020B0604020202020204" pitchFamily="34" charset="0"/>
                        </a:rPr>
                        <a:t>Limited access to AI </a:t>
                      </a:r>
                      <a:r>
                        <a:rPr lang="en-IN" sz="1800" dirty="0" err="1">
                          <a:effectLst/>
                          <a:latin typeface="Arial" panose="020B0604020202020204" pitchFamily="34" charset="0"/>
                          <a:cs typeface="Arial" panose="020B0604020202020204" pitchFamily="34" charset="0"/>
                        </a:rPr>
                        <a:t>SmartAge</a:t>
                      </a:r>
                      <a:r>
                        <a:rPr lang="en-IN" sz="1800" dirty="0">
                          <a:effectLst/>
                          <a:latin typeface="Arial" panose="020B0604020202020204" pitchFamily="34" charset="0"/>
                          <a:cs typeface="Arial" panose="020B0604020202020204" pitchFamily="34" charset="0"/>
                        </a:rPr>
                        <a:t>+ Parkinson. </a:t>
                      </a:r>
                      <a:endParaRPr lang="en-IN" sz="1800" dirty="0">
                        <a:effectLst/>
                        <a:latin typeface="Arial" panose="020B0604020202020204" pitchFamily="34" charset="0"/>
                        <a:ea typeface="Arial" panose="020B0604020202020204" pitchFamily="34" charset="0"/>
                        <a:cs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just">
                        <a:lnSpc>
                          <a:spcPct val="150000"/>
                        </a:lnSpc>
                        <a:spcAft>
                          <a:spcPts val="0"/>
                        </a:spcAft>
                      </a:pPr>
                      <a:r>
                        <a:rPr lang="en-IN" sz="1800">
                          <a:effectLst/>
                          <a:latin typeface="Arial" panose="020B0604020202020204" pitchFamily="34" charset="0"/>
                          <a:cs typeface="Arial" panose="020B0604020202020204" pitchFamily="34" charset="0"/>
                        </a:rPr>
                        <a:t>User friendly interface and 24*7 support systems can help.</a:t>
                      </a:r>
                      <a:endParaRPr lang="en-IN" sz="1800">
                        <a:effectLst/>
                        <a:latin typeface="Arial" panose="020B0604020202020204" pitchFamily="34" charset="0"/>
                        <a:ea typeface="Arial" panose="020B0604020202020204" pitchFamily="34" charset="0"/>
                        <a:cs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99086647"/>
                  </a:ext>
                </a:extLst>
              </a:tr>
              <a:tr h="550403">
                <a:tc>
                  <a:txBody>
                    <a:bodyPr/>
                    <a:lstStyle/>
                    <a:p>
                      <a:pPr algn="just">
                        <a:lnSpc>
                          <a:spcPct val="150000"/>
                        </a:lnSpc>
                        <a:spcAft>
                          <a:spcPts val="0"/>
                        </a:spcAft>
                      </a:pPr>
                      <a:r>
                        <a:rPr lang="en-IN" sz="1800" dirty="0">
                          <a:effectLst/>
                          <a:latin typeface="Arial" panose="020B0604020202020204" pitchFamily="34" charset="0"/>
                          <a:cs typeface="Arial" panose="020B0604020202020204" pitchFamily="34" charset="0"/>
                        </a:rPr>
                        <a:t>Poor/no internet connectivity</a:t>
                      </a:r>
                      <a:endParaRPr lang="en-IN" sz="1800" dirty="0">
                        <a:effectLst/>
                        <a:latin typeface="Arial" panose="020B0604020202020204" pitchFamily="34" charset="0"/>
                        <a:ea typeface="Arial" panose="020B0604020202020204" pitchFamily="34" charset="0"/>
                        <a:cs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just">
                        <a:lnSpc>
                          <a:spcPct val="150000"/>
                        </a:lnSpc>
                        <a:spcAft>
                          <a:spcPts val="0"/>
                        </a:spcAft>
                      </a:pPr>
                      <a:r>
                        <a:rPr lang="en-IN" sz="1800" dirty="0">
                          <a:effectLst/>
                          <a:latin typeface="Arial" panose="020B0604020202020204" pitchFamily="34" charset="0"/>
                          <a:cs typeface="Arial" panose="020B0604020202020204" pitchFamily="34" charset="0"/>
                        </a:rPr>
                        <a:t>Disrupted device usability </a:t>
                      </a:r>
                      <a:endParaRPr lang="en-IN" sz="1800" dirty="0">
                        <a:effectLst/>
                        <a:latin typeface="Arial" panose="020B0604020202020204" pitchFamily="34" charset="0"/>
                        <a:ea typeface="Arial" panose="020B0604020202020204" pitchFamily="34" charset="0"/>
                        <a:cs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just">
                        <a:lnSpc>
                          <a:spcPct val="150000"/>
                        </a:lnSpc>
                        <a:spcAft>
                          <a:spcPts val="0"/>
                        </a:spcAft>
                      </a:pPr>
                      <a:r>
                        <a:rPr lang="en-IN" sz="1800" dirty="0">
                          <a:effectLst/>
                          <a:latin typeface="Arial" panose="020B0604020202020204" pitchFamily="34" charset="0"/>
                          <a:cs typeface="Arial" panose="020B0604020202020204" pitchFamily="34" charset="0"/>
                        </a:rPr>
                        <a:t>Introduction of offline features</a:t>
                      </a:r>
                      <a:endParaRPr lang="en-IN" sz="1800" dirty="0">
                        <a:effectLst/>
                        <a:latin typeface="Arial" panose="020B0604020202020204" pitchFamily="34" charset="0"/>
                        <a:ea typeface="Arial" panose="020B0604020202020204" pitchFamily="34" charset="0"/>
                        <a:cs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465679171"/>
                  </a:ext>
                </a:extLst>
              </a:tr>
              <a:tr h="1479207">
                <a:tc>
                  <a:txBody>
                    <a:bodyPr/>
                    <a:lstStyle/>
                    <a:p>
                      <a:pPr algn="just">
                        <a:lnSpc>
                          <a:spcPct val="150000"/>
                        </a:lnSpc>
                        <a:spcAft>
                          <a:spcPts val="0"/>
                        </a:spcAft>
                      </a:pPr>
                      <a:r>
                        <a:rPr lang="en-IN" sz="1800" dirty="0">
                          <a:effectLst/>
                          <a:latin typeface="Arial" panose="020B0604020202020204" pitchFamily="34" charset="0"/>
                          <a:cs typeface="Arial" panose="020B0604020202020204" pitchFamily="34" charset="0"/>
                        </a:rPr>
                        <a:t>A lack of suitable software </a:t>
                      </a:r>
                      <a:endParaRPr lang="en-IN" sz="1800" dirty="0">
                        <a:effectLst/>
                        <a:latin typeface="Arial" panose="020B0604020202020204" pitchFamily="34" charset="0"/>
                        <a:ea typeface="Arial" panose="020B0604020202020204" pitchFamily="34" charset="0"/>
                        <a:cs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just">
                        <a:lnSpc>
                          <a:spcPct val="150000"/>
                        </a:lnSpc>
                        <a:spcAft>
                          <a:spcPts val="0"/>
                        </a:spcAft>
                      </a:pPr>
                      <a:r>
                        <a:rPr lang="en-IN" sz="1800" dirty="0">
                          <a:effectLst/>
                          <a:latin typeface="Arial" panose="020B0604020202020204" pitchFamily="34" charset="0"/>
                          <a:cs typeface="Arial" panose="020B0604020202020204" pitchFamily="34" charset="0"/>
                        </a:rPr>
                        <a:t>Disrupted interoperability and inconsistent care services (NHS England, 2026).</a:t>
                      </a:r>
                      <a:endParaRPr lang="en-IN" sz="1800" dirty="0">
                        <a:effectLst/>
                        <a:latin typeface="Arial" panose="020B0604020202020204" pitchFamily="34" charset="0"/>
                        <a:ea typeface="Arial" panose="020B0604020202020204" pitchFamily="34" charset="0"/>
                        <a:cs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just">
                        <a:lnSpc>
                          <a:spcPct val="150000"/>
                        </a:lnSpc>
                        <a:spcAft>
                          <a:spcPts val="0"/>
                        </a:spcAft>
                      </a:pPr>
                      <a:r>
                        <a:rPr lang="en-IN" sz="1800" dirty="0">
                          <a:effectLst/>
                          <a:latin typeface="Arial" panose="020B0604020202020204" pitchFamily="34" charset="0"/>
                          <a:cs typeface="Arial" panose="020B0604020202020204" pitchFamily="34" charset="0"/>
                        </a:rPr>
                        <a:t>Investment in infrastructural development. </a:t>
                      </a:r>
                      <a:endParaRPr lang="en-IN" sz="1800" dirty="0">
                        <a:effectLst/>
                        <a:latin typeface="Arial" panose="020B0604020202020204" pitchFamily="34" charset="0"/>
                        <a:ea typeface="Arial" panose="020B0604020202020204" pitchFamily="34" charset="0"/>
                        <a:cs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7342798"/>
                  </a:ext>
                </a:extLst>
              </a:tr>
              <a:tr h="1014805">
                <a:tc>
                  <a:txBody>
                    <a:bodyPr/>
                    <a:lstStyle/>
                    <a:p>
                      <a:pPr algn="just">
                        <a:lnSpc>
                          <a:spcPct val="150000"/>
                        </a:lnSpc>
                        <a:spcAft>
                          <a:spcPts val="0"/>
                        </a:spcAft>
                      </a:pPr>
                      <a:r>
                        <a:rPr lang="en-IN" sz="1800">
                          <a:effectLst/>
                          <a:latin typeface="Arial" panose="020B0604020202020204" pitchFamily="34" charset="0"/>
                          <a:cs typeface="Arial" panose="020B0604020202020204" pitchFamily="34" charset="0"/>
                        </a:rPr>
                        <a:t>Algorithm bias and false alerts (Kooli and Muftah, 2022)</a:t>
                      </a:r>
                      <a:endParaRPr lang="en-IN" sz="1800">
                        <a:effectLst/>
                        <a:latin typeface="Arial" panose="020B0604020202020204" pitchFamily="34" charset="0"/>
                        <a:ea typeface="Arial" panose="020B0604020202020204" pitchFamily="34" charset="0"/>
                        <a:cs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just">
                        <a:lnSpc>
                          <a:spcPct val="150000"/>
                        </a:lnSpc>
                        <a:spcAft>
                          <a:spcPts val="0"/>
                        </a:spcAft>
                      </a:pPr>
                      <a:r>
                        <a:rPr lang="en-IN" sz="1800">
                          <a:effectLst/>
                          <a:latin typeface="Arial" panose="020B0604020202020204" pitchFamily="34" charset="0"/>
                          <a:cs typeface="Arial" panose="020B0604020202020204" pitchFamily="34" charset="0"/>
                        </a:rPr>
                        <a:t>Improper diagnosis and health hazards.</a:t>
                      </a:r>
                      <a:endParaRPr lang="en-IN" sz="1800">
                        <a:effectLst/>
                        <a:latin typeface="Arial" panose="020B0604020202020204" pitchFamily="34" charset="0"/>
                        <a:ea typeface="Arial" panose="020B0604020202020204" pitchFamily="34" charset="0"/>
                        <a:cs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just">
                        <a:lnSpc>
                          <a:spcPct val="150000"/>
                        </a:lnSpc>
                        <a:spcAft>
                          <a:spcPts val="0"/>
                        </a:spcAft>
                      </a:pPr>
                      <a:r>
                        <a:rPr lang="en-IN" sz="1800" dirty="0">
                          <a:effectLst/>
                          <a:latin typeface="Arial" panose="020B0604020202020204" pitchFamily="34" charset="0"/>
                          <a:cs typeface="Arial" panose="020B0604020202020204" pitchFamily="34" charset="0"/>
                        </a:rPr>
                        <a:t>Implementation of cross-functional validation tools like </a:t>
                      </a:r>
                      <a:r>
                        <a:rPr lang="en-IN" sz="1800" dirty="0" err="1">
                          <a:effectLst/>
                          <a:latin typeface="Arial" panose="020B0604020202020204" pitchFamily="34" charset="0"/>
                          <a:cs typeface="Arial" panose="020B0604020202020204" pitchFamily="34" charset="0"/>
                        </a:rPr>
                        <a:t>Fairlearn</a:t>
                      </a:r>
                      <a:r>
                        <a:rPr lang="en-IN" sz="1800" dirty="0">
                          <a:effectLst/>
                          <a:latin typeface="Arial" panose="020B0604020202020204" pitchFamily="34" charset="0"/>
                          <a:cs typeface="Arial" panose="020B0604020202020204" pitchFamily="34" charset="0"/>
                        </a:rPr>
                        <a:t>.</a:t>
                      </a:r>
                      <a:endParaRPr lang="en-IN" sz="1800" dirty="0">
                        <a:effectLst/>
                        <a:latin typeface="Arial" panose="020B0604020202020204" pitchFamily="34" charset="0"/>
                        <a:ea typeface="Arial" panose="020B0604020202020204" pitchFamily="34" charset="0"/>
                        <a:cs typeface="Arial" panose="020B0604020202020204" pitchFamily="34" charset="0"/>
                      </a:endParaRPr>
                    </a:p>
                  </a:txBody>
                  <a:tcPr marL="63500" marR="63500" marT="63500" marB="635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58774493"/>
                  </a:ext>
                </a:extLst>
              </a:tr>
            </a:tbl>
          </a:graphicData>
        </a:graphic>
      </p:graphicFrame>
    </p:spTree>
    <p:extLst>
      <p:ext uri="{BB962C8B-B14F-4D97-AF65-F5344CB8AC3E}">
        <p14:creationId xmlns:p14="http://schemas.microsoft.com/office/powerpoint/2010/main" val="18332736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55229"/>
            <a:ext cx="12192000" cy="746499"/>
          </a:xfrm>
        </p:spPr>
        <p:txBody>
          <a:bodyPr>
            <a:noAutofit/>
          </a:bodyPr>
          <a:lstStyle/>
          <a:p>
            <a:pPr algn="ctr">
              <a:lnSpc>
                <a:spcPct val="150000"/>
              </a:lnSpc>
            </a:pPr>
            <a:r>
              <a:rPr lang="en-GB" sz="4000" b="1" dirty="0">
                <a:latin typeface="Arial" panose="020B0604020202020204" pitchFamily="34" charset="0"/>
                <a:cs typeface="Arial" panose="020B0604020202020204" pitchFamily="34" charset="0"/>
              </a:rPr>
              <a:t>Clinical and systematic barriers</a:t>
            </a:r>
            <a:endParaRPr lang="en-GB" sz="4000" dirty="0">
              <a:latin typeface="Arial" panose="020B0604020202020204" pitchFamily="34" charset="0"/>
              <a:cs typeface="Arial" panose="020B0604020202020204" pitchFamily="34" charset="0"/>
            </a:endParaRPr>
          </a:p>
        </p:txBody>
      </p:sp>
      <p:sp>
        <p:nvSpPr>
          <p:cNvPr id="6" name="Rectangle 5"/>
          <p:cNvSpPr/>
          <p:nvPr/>
        </p:nvSpPr>
        <p:spPr>
          <a:xfrm>
            <a:off x="5145741" y="1255059"/>
            <a:ext cx="6454587" cy="4876799"/>
          </a:xfrm>
          <a:prstGeom prst="rect">
            <a:avLst/>
          </a:prstGeom>
          <a:solidFill>
            <a:schemeClr val="accent6">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Inaccurate falls-risk alerts will create ambiguous diagnosis and interrupt interoperability throughout the NHS PD care department (NIH, 2024).</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AI integration creates rigidity and scepticism among NHS staff to adapt to new changes while having high workloads (News Medical, 2025). </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AI </a:t>
            </a:r>
            <a:r>
              <a:rPr lang="en-IN" dirty="0" err="1">
                <a:solidFill>
                  <a:schemeClr val="tx1"/>
                </a:solidFill>
                <a:latin typeface="Arial" panose="020B0604020202020204" pitchFamily="34" charset="0"/>
                <a:cs typeface="Arial" panose="020B0604020202020204" pitchFamily="34" charset="0"/>
              </a:rPr>
              <a:t>SmartAge</a:t>
            </a:r>
            <a:r>
              <a:rPr lang="en-IN" dirty="0">
                <a:solidFill>
                  <a:schemeClr val="tx1"/>
                </a:solidFill>
                <a:latin typeface="Arial" panose="020B0604020202020204" pitchFamily="34" charset="0"/>
                <a:cs typeface="Arial" panose="020B0604020202020204" pitchFamily="34" charset="0"/>
              </a:rPr>
              <a:t>+ Parkinson’s wearable devices will help to partially minimise diagnostic issues by using real-time patient data (</a:t>
            </a:r>
            <a:r>
              <a:rPr lang="en-IN" dirty="0" err="1">
                <a:solidFill>
                  <a:schemeClr val="tx1"/>
                </a:solidFill>
                <a:latin typeface="Arial" panose="020B0604020202020204" pitchFamily="34" charset="0"/>
                <a:cs typeface="Arial" panose="020B0604020202020204" pitchFamily="34" charset="0"/>
              </a:rPr>
              <a:t>Nature.com</a:t>
            </a:r>
            <a:r>
              <a:rPr lang="en-IN" dirty="0">
                <a:solidFill>
                  <a:schemeClr val="tx1"/>
                </a:solidFill>
                <a:latin typeface="Arial" panose="020B0604020202020204" pitchFamily="34" charset="0"/>
                <a:cs typeface="Arial" panose="020B0604020202020204" pitchFamily="34" charset="0"/>
              </a:rPr>
              <a:t>, 2025). </a:t>
            </a:r>
          </a:p>
          <a:p>
            <a:pPr marL="28575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Professional oversight will be required to reform workflows and facilitate AI integration to detect PD through falls prevention at the NHS.</a:t>
            </a:r>
            <a:endParaRPr lang="en-GB" dirty="0">
              <a:solidFill>
                <a:schemeClr val="tx1"/>
              </a:solidFill>
              <a:latin typeface="Arial" panose="020B0604020202020204" pitchFamily="34" charset="0"/>
              <a:cs typeface="Arial" panose="020B0604020202020204" pitchFamily="34" charset="0"/>
            </a:endParaRPr>
          </a:p>
        </p:txBody>
      </p:sp>
      <p:pic>
        <p:nvPicPr>
          <p:cNvPr id="10" name="image19.png"/>
          <p:cNvPicPr/>
          <p:nvPr/>
        </p:nvPicPr>
        <p:blipFill>
          <a:blip r:embed="rId2"/>
          <a:srcRect/>
          <a:stretch>
            <a:fillRect/>
          </a:stretch>
        </p:blipFill>
        <p:spPr>
          <a:xfrm>
            <a:off x="772365" y="1255059"/>
            <a:ext cx="4247870" cy="4105835"/>
          </a:xfrm>
          <a:prstGeom prst="rect">
            <a:avLst/>
          </a:prstGeom>
          <a:ln>
            <a:solidFill>
              <a:schemeClr val="tx1"/>
            </a:solidFill>
          </a:ln>
        </p:spPr>
      </p:pic>
      <p:sp>
        <p:nvSpPr>
          <p:cNvPr id="11" name="Rectangle 10"/>
          <p:cNvSpPr/>
          <p:nvPr/>
        </p:nvSpPr>
        <p:spPr>
          <a:xfrm>
            <a:off x="-88947" y="5360894"/>
            <a:ext cx="6096000" cy="923330"/>
          </a:xfrm>
          <a:prstGeom prst="rect">
            <a:avLst/>
          </a:prstGeom>
        </p:spPr>
        <p:txBody>
          <a:bodyPr>
            <a:spAutoFit/>
          </a:bodyPr>
          <a:lstStyle/>
          <a:p>
            <a:pPr algn="ctr">
              <a:lnSpc>
                <a:spcPct val="150000"/>
              </a:lnSpc>
            </a:pPr>
            <a:r>
              <a:rPr lang="en-GB" dirty="0">
                <a:latin typeface="Arial" panose="020B0604020202020204" pitchFamily="34" charset="0"/>
                <a:cs typeface="Arial" panose="020B0604020202020204" pitchFamily="34" charset="0"/>
              </a:rPr>
              <a:t>Figure: Moving difficulty for PD</a:t>
            </a:r>
            <a:endParaRPr lang="en-IN" dirty="0">
              <a:latin typeface="Arial" panose="020B0604020202020204" pitchFamily="34" charset="0"/>
              <a:cs typeface="Arial" panose="020B0604020202020204" pitchFamily="34" charset="0"/>
            </a:endParaRPr>
          </a:p>
          <a:p>
            <a:pPr algn="ctr">
              <a:lnSpc>
                <a:spcPct val="150000"/>
              </a:lnSpc>
            </a:pPr>
            <a:r>
              <a:rPr lang="en-GB" dirty="0">
                <a:latin typeface="Arial" panose="020B0604020202020204" pitchFamily="34" charset="0"/>
                <a:cs typeface="Arial" panose="020B0604020202020204" pitchFamily="34" charset="0"/>
              </a:rPr>
              <a:t>(source: Parkinson's UK, 2022)</a:t>
            </a:r>
            <a:endParaRPr lang="en-IN"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186631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5"/>
            <a:ext cx="12192000" cy="800287"/>
          </a:xfrm>
        </p:spPr>
        <p:txBody>
          <a:bodyPr>
            <a:noAutofit/>
          </a:bodyPr>
          <a:lstStyle/>
          <a:p>
            <a:pPr algn="ctr">
              <a:lnSpc>
                <a:spcPct val="150000"/>
              </a:lnSpc>
            </a:pPr>
            <a:r>
              <a:rPr lang="en-GB" sz="4000" b="1" dirty="0">
                <a:latin typeface="Arial" panose="020B0604020202020204" pitchFamily="34" charset="0"/>
                <a:cs typeface="Arial" panose="020B0604020202020204" pitchFamily="34" charset="0"/>
              </a:rPr>
              <a:t>Behavioural and social barriers</a:t>
            </a:r>
            <a:endParaRPr lang="en-GB" sz="4000" dirty="0">
              <a:latin typeface="Arial" panose="020B0604020202020204" pitchFamily="34" charset="0"/>
              <a:cs typeface="Arial" panose="020B0604020202020204" pitchFamily="34" charset="0"/>
            </a:endParaRPr>
          </a:p>
        </p:txBody>
      </p:sp>
      <p:sp>
        <p:nvSpPr>
          <p:cNvPr id="6" name="Rectangle 5"/>
          <p:cNvSpPr/>
          <p:nvPr/>
        </p:nvSpPr>
        <p:spPr>
          <a:xfrm>
            <a:off x="466163" y="1703295"/>
            <a:ext cx="6275295" cy="4141693"/>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Limited AI skills may affect clinicians' </a:t>
            </a:r>
            <a:r>
              <a:rPr lang="en-IN" i="1" dirty="0">
                <a:solidFill>
                  <a:schemeClr val="tx1"/>
                </a:solidFill>
                <a:latin typeface="Arial" panose="020B0604020202020204" pitchFamily="34" charset="0"/>
                <a:cs typeface="Arial" panose="020B0604020202020204" pitchFamily="34" charset="0"/>
              </a:rPr>
              <a:t>capability </a:t>
            </a:r>
            <a:r>
              <a:rPr lang="en-IN" dirty="0">
                <a:solidFill>
                  <a:schemeClr val="tx1"/>
                </a:solidFill>
                <a:latin typeface="Arial" panose="020B0604020202020204" pitchFamily="34" charset="0"/>
                <a:cs typeface="Arial" panose="020B0604020202020204" pitchFamily="34" charset="0"/>
              </a:rPr>
              <a:t>to adapt to this AI-led ecosystem (NIH, 2023).</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Perceptions about AI integration among older adults, often exhibiting a lack of trust despite its multiple benefits (</a:t>
            </a:r>
            <a:r>
              <a:rPr lang="en-IN" dirty="0" err="1">
                <a:solidFill>
                  <a:schemeClr val="tx1"/>
                </a:solidFill>
                <a:latin typeface="Arial" panose="020B0604020202020204" pitchFamily="34" charset="0"/>
                <a:cs typeface="Arial" panose="020B0604020202020204" pitchFamily="34" charset="0"/>
              </a:rPr>
              <a:t>Çelik</a:t>
            </a:r>
            <a:r>
              <a:rPr lang="en-IN" dirty="0">
                <a:solidFill>
                  <a:schemeClr val="tx1"/>
                </a:solidFill>
                <a:latin typeface="Arial" panose="020B0604020202020204" pitchFamily="34" charset="0"/>
                <a:cs typeface="Arial" panose="020B0604020202020204" pitchFamily="34" charset="0"/>
              </a:rPr>
              <a:t> et al. 2025), will minimise </a:t>
            </a:r>
            <a:r>
              <a:rPr lang="en-IN" i="1" dirty="0">
                <a:solidFill>
                  <a:schemeClr val="tx1"/>
                </a:solidFill>
                <a:latin typeface="Arial" panose="020B0604020202020204" pitchFamily="34" charset="0"/>
                <a:cs typeface="Arial" panose="020B0604020202020204" pitchFamily="34" charset="0"/>
              </a:rPr>
              <a:t>opportunities</a:t>
            </a:r>
            <a:r>
              <a:rPr lang="en-IN" dirty="0">
                <a:solidFill>
                  <a:schemeClr val="tx1"/>
                </a:solidFill>
                <a:latin typeface="Arial" panose="020B0604020202020204" pitchFamily="34" charset="0"/>
                <a:cs typeface="Arial" panose="020B0604020202020204" pitchFamily="34" charset="0"/>
              </a:rPr>
              <a:t>.</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Wrist-worn wearables are the least accepted compared to cameras and passive ambient sensors (NIH, 2025).</a:t>
            </a:r>
          </a:p>
          <a:p>
            <a:pPr marL="28575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A lack of trust and limited acceptability can affect older adults’ </a:t>
            </a:r>
            <a:r>
              <a:rPr lang="en-IN" i="1" dirty="0">
                <a:solidFill>
                  <a:schemeClr val="tx1"/>
                </a:solidFill>
                <a:latin typeface="Arial" panose="020B0604020202020204" pitchFamily="34" charset="0"/>
                <a:cs typeface="Arial" panose="020B0604020202020204" pitchFamily="34" charset="0"/>
              </a:rPr>
              <a:t>motivation </a:t>
            </a:r>
            <a:r>
              <a:rPr lang="en-IN" dirty="0">
                <a:solidFill>
                  <a:schemeClr val="tx1"/>
                </a:solidFill>
                <a:latin typeface="Arial" panose="020B0604020202020204" pitchFamily="34" charset="0"/>
                <a:cs typeface="Arial" panose="020B0604020202020204" pitchFamily="34" charset="0"/>
              </a:rPr>
              <a:t>to adopt AI </a:t>
            </a:r>
            <a:r>
              <a:rPr lang="en-IN" dirty="0" err="1">
                <a:solidFill>
                  <a:schemeClr val="tx1"/>
                </a:solidFill>
                <a:latin typeface="Arial" panose="020B0604020202020204" pitchFamily="34" charset="0"/>
                <a:cs typeface="Arial" panose="020B0604020202020204" pitchFamily="34" charset="0"/>
              </a:rPr>
              <a:t>SmartAge</a:t>
            </a:r>
            <a:r>
              <a:rPr lang="en-IN" dirty="0">
                <a:solidFill>
                  <a:schemeClr val="tx1"/>
                </a:solidFill>
                <a:latin typeface="Arial" panose="020B0604020202020204" pitchFamily="34" charset="0"/>
                <a:cs typeface="Arial" panose="020B0604020202020204" pitchFamily="34" charset="0"/>
              </a:rPr>
              <a:t>+ Parkinson.</a:t>
            </a:r>
            <a:endParaRPr lang="en-GB" dirty="0">
              <a:solidFill>
                <a:schemeClr val="tx1"/>
              </a:solidFill>
              <a:latin typeface="Arial" panose="020B0604020202020204" pitchFamily="34" charset="0"/>
              <a:cs typeface="Arial" panose="020B0604020202020204" pitchFamily="34" charset="0"/>
            </a:endParaRPr>
          </a:p>
        </p:txBody>
      </p:sp>
      <p:sp>
        <p:nvSpPr>
          <p:cNvPr id="7" name="Rectangle 6"/>
          <p:cNvSpPr/>
          <p:nvPr/>
        </p:nvSpPr>
        <p:spPr>
          <a:xfrm>
            <a:off x="6212540" y="4988877"/>
            <a:ext cx="6096000" cy="923330"/>
          </a:xfrm>
          <a:prstGeom prst="rect">
            <a:avLst/>
          </a:prstGeom>
        </p:spPr>
        <p:txBody>
          <a:bodyPr>
            <a:spAutoFit/>
          </a:bodyPr>
          <a:lstStyle/>
          <a:p>
            <a:pPr algn="ctr">
              <a:lnSpc>
                <a:spcPct val="150000"/>
              </a:lnSpc>
            </a:pPr>
            <a:r>
              <a:rPr lang="en-GB" dirty="0">
                <a:latin typeface="Arial" panose="020B0604020202020204" pitchFamily="34" charset="0"/>
                <a:cs typeface="Arial" panose="020B0604020202020204" pitchFamily="34" charset="0"/>
              </a:rPr>
              <a:t>Figure: AI in Parkinson’s Disease care  </a:t>
            </a:r>
            <a:endParaRPr lang="en-IN" dirty="0">
              <a:latin typeface="Arial" panose="020B0604020202020204" pitchFamily="34" charset="0"/>
              <a:cs typeface="Arial" panose="020B0604020202020204" pitchFamily="34" charset="0"/>
            </a:endParaRPr>
          </a:p>
          <a:p>
            <a:pPr algn="ctr">
              <a:lnSpc>
                <a:spcPct val="150000"/>
              </a:lnSpc>
            </a:pPr>
            <a:r>
              <a:rPr lang="en-GB" dirty="0">
                <a:latin typeface="Arial" panose="020B0604020202020204" pitchFamily="34" charset="0"/>
                <a:cs typeface="Arial" panose="020B0604020202020204" pitchFamily="34" charset="0"/>
              </a:rPr>
              <a:t>(source: Parkinson’s UK Tech Guide, 2026)</a:t>
            </a:r>
            <a:endParaRPr lang="en-IN" dirty="0">
              <a:latin typeface="Arial" panose="020B0604020202020204" pitchFamily="34" charset="0"/>
              <a:cs typeface="Arial" panose="020B0604020202020204" pitchFamily="34" charset="0"/>
            </a:endParaRPr>
          </a:p>
        </p:txBody>
      </p:sp>
      <p:pic>
        <p:nvPicPr>
          <p:cNvPr id="8" name="image16.png"/>
          <p:cNvPicPr/>
          <p:nvPr/>
        </p:nvPicPr>
        <p:blipFill>
          <a:blip r:embed="rId2"/>
          <a:srcRect/>
          <a:stretch>
            <a:fillRect/>
          </a:stretch>
        </p:blipFill>
        <p:spPr>
          <a:xfrm>
            <a:off x="6956611" y="1703295"/>
            <a:ext cx="4607859" cy="3209364"/>
          </a:xfrm>
          <a:prstGeom prst="rect">
            <a:avLst/>
          </a:prstGeom>
          <a:ln>
            <a:solidFill>
              <a:schemeClr val="tx1"/>
            </a:solidFill>
          </a:ln>
        </p:spPr>
      </p:pic>
    </p:spTree>
    <p:extLst>
      <p:ext uri="{BB962C8B-B14F-4D97-AF65-F5344CB8AC3E}">
        <p14:creationId xmlns:p14="http://schemas.microsoft.com/office/powerpoint/2010/main" val="27446247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5"/>
            <a:ext cx="12192000" cy="854075"/>
          </a:xfrm>
        </p:spPr>
        <p:txBody>
          <a:bodyPr>
            <a:normAutofit/>
          </a:bodyPr>
          <a:lstStyle/>
          <a:p>
            <a:pPr algn="ctr"/>
            <a:r>
              <a:rPr lang="en-GB" sz="4000" b="1" dirty="0">
                <a:latin typeface="Arial" panose="020B0604020202020204" pitchFamily="34" charset="0"/>
                <a:cs typeface="Arial" panose="020B0604020202020204" pitchFamily="34" charset="0"/>
              </a:rPr>
              <a:t>Associated legal issues </a:t>
            </a:r>
            <a:endParaRPr lang="en-GB" sz="4000" dirty="0">
              <a:latin typeface="Arial" panose="020B0604020202020204" pitchFamily="34" charset="0"/>
              <a:cs typeface="Arial" panose="020B0604020202020204" pitchFamily="34" charset="0"/>
            </a:endParaRPr>
          </a:p>
        </p:txBody>
      </p:sp>
      <p:sp>
        <p:nvSpPr>
          <p:cNvPr id="5" name="Rectangle 4"/>
          <p:cNvSpPr/>
          <p:nvPr/>
        </p:nvSpPr>
        <p:spPr>
          <a:xfrm>
            <a:off x="4912659" y="1595188"/>
            <a:ext cx="6633882" cy="4637917"/>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NHS has ensured a safe and secure collection, storage and sharing of health and care data by a legal compliance with the GDPR (NHS England, 2026a).</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At the NHS, the ICO’s detailed AI guidance is followed through accountability to the GDPR (NHS England, 2026b).</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AI </a:t>
            </a:r>
            <a:r>
              <a:rPr lang="en-IN" dirty="0" err="1">
                <a:solidFill>
                  <a:schemeClr val="tx1"/>
                </a:solidFill>
                <a:latin typeface="Arial" panose="020B0604020202020204" pitchFamily="34" charset="0"/>
                <a:cs typeface="Arial" panose="020B0604020202020204" pitchFamily="34" charset="0"/>
              </a:rPr>
              <a:t>SmartAge</a:t>
            </a:r>
            <a:r>
              <a:rPr lang="en-IN" dirty="0">
                <a:solidFill>
                  <a:schemeClr val="tx1"/>
                </a:solidFill>
                <a:latin typeface="Arial" panose="020B0604020202020204" pitchFamily="34" charset="0"/>
                <a:cs typeface="Arial" panose="020B0604020202020204" pitchFamily="34" charset="0"/>
              </a:rPr>
              <a:t>+ Parkinson can face legal barriers, like fines and temporary suspension if it fails to maintain accountability to the GDPR.</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By complying with the Data Saves Lives policy, AI implementation will foresee better health care services in the NHS.     </a:t>
            </a:r>
          </a:p>
        </p:txBody>
      </p:sp>
      <p:sp>
        <p:nvSpPr>
          <p:cNvPr id="6" name="Rectangle 5"/>
          <p:cNvSpPr/>
          <p:nvPr/>
        </p:nvSpPr>
        <p:spPr>
          <a:xfrm>
            <a:off x="-502442" y="5492200"/>
            <a:ext cx="6096000" cy="923330"/>
          </a:xfrm>
          <a:prstGeom prst="rect">
            <a:avLst/>
          </a:prstGeom>
        </p:spPr>
        <p:txBody>
          <a:bodyPr>
            <a:spAutoFit/>
          </a:bodyPr>
          <a:lstStyle/>
          <a:p>
            <a:pPr algn="ctr">
              <a:lnSpc>
                <a:spcPct val="150000"/>
              </a:lnSpc>
            </a:pPr>
            <a:r>
              <a:rPr lang="en-GB" dirty="0">
                <a:latin typeface="Arial" panose="020B0604020202020204" pitchFamily="34" charset="0"/>
                <a:cs typeface="Arial" panose="020B0604020202020204" pitchFamily="34" charset="0"/>
              </a:rPr>
              <a:t>Figure: Use of AI</a:t>
            </a:r>
            <a:endParaRPr lang="en-IN" dirty="0">
              <a:latin typeface="Arial" panose="020B0604020202020204" pitchFamily="34" charset="0"/>
              <a:cs typeface="Arial" panose="020B0604020202020204" pitchFamily="34" charset="0"/>
            </a:endParaRPr>
          </a:p>
          <a:p>
            <a:pPr algn="ctr">
              <a:lnSpc>
                <a:spcPct val="150000"/>
              </a:lnSpc>
            </a:pPr>
            <a:r>
              <a:rPr lang="en-GB" dirty="0">
                <a:latin typeface="Arial" panose="020B0604020202020204" pitchFamily="34" charset="0"/>
                <a:cs typeface="Arial" panose="020B0604020202020204" pitchFamily="34" charset="0"/>
              </a:rPr>
              <a:t>(source: </a:t>
            </a:r>
            <a:r>
              <a:rPr lang="en-GB" dirty="0" err="1">
                <a:latin typeface="Arial" panose="020B0604020202020204" pitchFamily="34" charset="0"/>
                <a:cs typeface="Arial" panose="020B0604020202020204" pitchFamily="34" charset="0"/>
              </a:rPr>
              <a:t>Hirani</a:t>
            </a:r>
            <a:r>
              <a:rPr lang="en-GB" dirty="0">
                <a:latin typeface="Arial" panose="020B0604020202020204" pitchFamily="34" charset="0"/>
                <a:cs typeface="Arial" panose="020B0604020202020204" pitchFamily="34" charset="0"/>
              </a:rPr>
              <a:t> et al. 2024)</a:t>
            </a:r>
            <a:endParaRPr lang="en-IN" dirty="0">
              <a:latin typeface="Arial" panose="020B0604020202020204" pitchFamily="34" charset="0"/>
              <a:cs typeface="Arial" panose="020B0604020202020204" pitchFamily="34" charset="0"/>
            </a:endParaRPr>
          </a:p>
        </p:txBody>
      </p:sp>
      <p:pic>
        <p:nvPicPr>
          <p:cNvPr id="7" name="image9.png"/>
          <p:cNvPicPr/>
          <p:nvPr/>
        </p:nvPicPr>
        <p:blipFill>
          <a:blip r:embed="rId2"/>
          <a:srcRect/>
          <a:stretch>
            <a:fillRect/>
          </a:stretch>
        </p:blipFill>
        <p:spPr>
          <a:xfrm>
            <a:off x="698410" y="1595188"/>
            <a:ext cx="4052884" cy="3897012"/>
          </a:xfrm>
          <a:prstGeom prst="rect">
            <a:avLst/>
          </a:prstGeom>
          <a:ln>
            <a:solidFill>
              <a:schemeClr val="tx1"/>
            </a:solidFill>
          </a:ln>
        </p:spPr>
      </p:pic>
      <p:sp>
        <p:nvSpPr>
          <p:cNvPr id="3" name="Rectangle 2"/>
          <p:cNvSpPr/>
          <p:nvPr/>
        </p:nvSpPr>
        <p:spPr>
          <a:xfrm>
            <a:off x="4350641" y="1608020"/>
            <a:ext cx="400653" cy="1456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469340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5656"/>
            <a:ext cx="12192000" cy="961651"/>
          </a:xfrm>
        </p:spPr>
        <p:txBody>
          <a:bodyPr>
            <a:normAutofit fontScale="90000"/>
          </a:bodyPr>
          <a:lstStyle/>
          <a:p>
            <a:pPr algn="ctr">
              <a:lnSpc>
                <a:spcPct val="150000"/>
              </a:lnSpc>
            </a:pPr>
            <a:r>
              <a:rPr lang="en-GB" b="1" dirty="0">
                <a:latin typeface="Arial" panose="020B0604020202020204" pitchFamily="34" charset="0"/>
                <a:cs typeface="Arial" panose="020B0604020202020204" pitchFamily="34" charset="0"/>
              </a:rPr>
              <a:t>Associated ethical issues</a:t>
            </a:r>
            <a:endParaRPr lang="en-GB" sz="4000" dirty="0">
              <a:latin typeface="Arial" panose="020B0604020202020204" pitchFamily="34" charset="0"/>
              <a:cs typeface="Arial" panose="020B0604020202020204" pitchFamily="34" charset="0"/>
            </a:endParaRPr>
          </a:p>
        </p:txBody>
      </p:sp>
      <p:sp>
        <p:nvSpPr>
          <p:cNvPr id="5" name="Rectangle 4"/>
          <p:cNvSpPr/>
          <p:nvPr/>
        </p:nvSpPr>
        <p:spPr>
          <a:xfrm>
            <a:off x="6983506" y="5038165"/>
            <a:ext cx="5208494" cy="1338828"/>
          </a:xfrm>
          <a:prstGeom prst="rect">
            <a:avLst/>
          </a:prstGeom>
        </p:spPr>
        <p:txBody>
          <a:bodyPr wrap="square">
            <a:spAutoFit/>
          </a:bodyPr>
          <a:lstStyle/>
          <a:p>
            <a:pPr algn="ctr">
              <a:lnSpc>
                <a:spcPct val="150000"/>
              </a:lnSpc>
            </a:pPr>
            <a:r>
              <a:rPr lang="en-GB" dirty="0">
                <a:latin typeface="Arial" panose="020B0604020202020204" pitchFamily="34" charset="0"/>
                <a:cs typeface="Arial" panose="020B0604020202020204" pitchFamily="34" charset="0"/>
              </a:rPr>
              <a:t>Figure: Use of AI in various domains of healthcare </a:t>
            </a:r>
            <a:endParaRPr lang="en-IN" dirty="0">
              <a:latin typeface="Arial" panose="020B0604020202020204" pitchFamily="34" charset="0"/>
              <a:cs typeface="Arial" panose="020B0604020202020204" pitchFamily="34" charset="0"/>
            </a:endParaRPr>
          </a:p>
          <a:p>
            <a:pPr algn="ctr">
              <a:lnSpc>
                <a:spcPct val="150000"/>
              </a:lnSpc>
            </a:pPr>
            <a:r>
              <a:rPr lang="en-GB" dirty="0">
                <a:latin typeface="Arial" panose="020B0604020202020204" pitchFamily="34" charset="0"/>
                <a:cs typeface="Arial" panose="020B0604020202020204" pitchFamily="34" charset="0"/>
              </a:rPr>
              <a:t>(source: </a:t>
            </a:r>
            <a:r>
              <a:rPr lang="en-GB" dirty="0" err="1">
                <a:latin typeface="Arial" panose="020B0604020202020204" pitchFamily="34" charset="0"/>
                <a:cs typeface="Arial" panose="020B0604020202020204" pitchFamily="34" charset="0"/>
              </a:rPr>
              <a:t>Hirani</a:t>
            </a:r>
            <a:r>
              <a:rPr lang="en-GB" dirty="0">
                <a:latin typeface="Arial" panose="020B0604020202020204" pitchFamily="34" charset="0"/>
                <a:cs typeface="Arial" panose="020B0604020202020204" pitchFamily="34" charset="0"/>
              </a:rPr>
              <a:t> et al. 2024)</a:t>
            </a:r>
            <a:endParaRPr lang="en-IN" dirty="0">
              <a:latin typeface="Arial" panose="020B0604020202020204" pitchFamily="34" charset="0"/>
              <a:cs typeface="Arial" panose="020B0604020202020204" pitchFamily="34" charset="0"/>
            </a:endParaRPr>
          </a:p>
        </p:txBody>
      </p:sp>
      <p:sp>
        <p:nvSpPr>
          <p:cNvPr id="6" name="Rectangle 5"/>
          <p:cNvSpPr/>
          <p:nvPr/>
        </p:nvSpPr>
        <p:spPr>
          <a:xfrm>
            <a:off x="268941" y="1177307"/>
            <a:ext cx="6974541" cy="5115917"/>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Clinical AI algorithms often underperform for older adults and women (Future Medicine, 2026), which can affect the acceptability of AI </a:t>
            </a:r>
            <a:r>
              <a:rPr lang="en-IN" dirty="0" err="1">
                <a:solidFill>
                  <a:schemeClr val="tx1"/>
                </a:solidFill>
                <a:latin typeface="Arial" panose="020B0604020202020204" pitchFamily="34" charset="0"/>
                <a:cs typeface="Arial" panose="020B0604020202020204" pitchFamily="34" charset="0"/>
              </a:rPr>
              <a:t>SmartAge</a:t>
            </a:r>
            <a:r>
              <a:rPr lang="en-IN" dirty="0">
                <a:solidFill>
                  <a:schemeClr val="tx1"/>
                </a:solidFill>
                <a:latin typeface="Arial" panose="020B0604020202020204" pitchFamily="34" charset="0"/>
                <a:cs typeface="Arial" panose="020B0604020202020204" pitchFamily="34" charset="0"/>
              </a:rPr>
              <a:t>+ Parkinson.</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A strong compliance with WHO’s guidance on </a:t>
            </a:r>
            <a:r>
              <a:rPr lang="en-IN" i="1" dirty="0">
                <a:solidFill>
                  <a:schemeClr val="tx1"/>
                </a:solidFill>
                <a:latin typeface="Arial" panose="020B0604020202020204" pitchFamily="34" charset="0"/>
                <a:cs typeface="Arial" panose="020B0604020202020204" pitchFamily="34" charset="0"/>
              </a:rPr>
              <a:t>Ethics &amp; Governance of Artificial Intelligence for Health </a:t>
            </a:r>
            <a:r>
              <a:rPr lang="en-IN" dirty="0">
                <a:solidFill>
                  <a:schemeClr val="tx1"/>
                </a:solidFill>
                <a:latin typeface="Arial" panose="020B0604020202020204" pitchFamily="34" charset="0"/>
                <a:cs typeface="Arial" panose="020B0604020202020204" pitchFamily="34" charset="0"/>
              </a:rPr>
              <a:t>will help to maintain algorithmic ethics (WHO, 2021).</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Algorithmic bias and the ‘black box’ phenomenon can become a significant ethical barrier, affecting transparency and accountability (NIH, 2023).</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Alongside, AI </a:t>
            </a:r>
            <a:r>
              <a:rPr lang="en-IN" dirty="0" err="1">
                <a:solidFill>
                  <a:schemeClr val="tx1"/>
                </a:solidFill>
                <a:latin typeface="Arial" panose="020B0604020202020204" pitchFamily="34" charset="0"/>
                <a:cs typeface="Arial" panose="020B0604020202020204" pitchFamily="34" charset="0"/>
              </a:rPr>
              <a:t>SmartAge</a:t>
            </a:r>
            <a:r>
              <a:rPr lang="en-IN" dirty="0">
                <a:solidFill>
                  <a:schemeClr val="tx1"/>
                </a:solidFill>
                <a:latin typeface="Arial" panose="020B0604020202020204" pitchFamily="34" charset="0"/>
                <a:cs typeface="Arial" panose="020B0604020202020204" pitchFamily="34" charset="0"/>
              </a:rPr>
              <a:t>+ Parkinson will emphasise anonymity and informed consent from the users on the ethical use of data in PD management. </a:t>
            </a:r>
          </a:p>
        </p:txBody>
      </p:sp>
      <p:pic>
        <p:nvPicPr>
          <p:cNvPr id="7" name="image4.png"/>
          <p:cNvPicPr/>
          <p:nvPr/>
        </p:nvPicPr>
        <p:blipFill>
          <a:blip r:embed="rId2"/>
          <a:srcRect/>
          <a:stretch>
            <a:fillRect/>
          </a:stretch>
        </p:blipFill>
        <p:spPr>
          <a:xfrm>
            <a:off x="7368988" y="1177307"/>
            <a:ext cx="4607858" cy="3860858"/>
          </a:xfrm>
          <a:prstGeom prst="rect">
            <a:avLst/>
          </a:prstGeom>
          <a:solidFill>
            <a:schemeClr val="tx1"/>
          </a:solidFill>
          <a:ln>
            <a:solidFill>
              <a:schemeClr val="tx1"/>
            </a:solidFill>
          </a:ln>
        </p:spPr>
      </p:pic>
      <p:sp>
        <p:nvSpPr>
          <p:cNvPr id="3" name="Rectangle 2"/>
          <p:cNvSpPr/>
          <p:nvPr/>
        </p:nvSpPr>
        <p:spPr>
          <a:xfrm>
            <a:off x="11201400" y="1510896"/>
            <a:ext cx="219634" cy="1596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95154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442511" y="365126"/>
            <a:ext cx="3554313" cy="1460499"/>
          </a:xfrm>
          <a:prstGeom prst="rect">
            <a:avLst/>
          </a:prstGeom>
        </p:spPr>
      </p:pic>
      <p:sp>
        <p:nvSpPr>
          <p:cNvPr id="3" name="Content Placeholder 2"/>
          <p:cNvSpPr>
            <a:spLocks noGrp="1"/>
          </p:cNvSpPr>
          <p:nvPr>
            <p:ph idx="1"/>
          </p:nvPr>
        </p:nvSpPr>
        <p:spPr>
          <a:xfrm>
            <a:off x="838200" y="1664260"/>
            <a:ext cx="10515600" cy="3923740"/>
          </a:xfrm>
        </p:spPr>
        <p:txBody>
          <a:bodyPr>
            <a:noAutofit/>
          </a:bodyPr>
          <a:lstStyle/>
          <a:p>
            <a:pPr marL="0" indent="0" algn="ctr">
              <a:lnSpc>
                <a:spcPct val="150000"/>
              </a:lnSpc>
              <a:buNone/>
            </a:pPr>
            <a:r>
              <a:rPr lang="en-IN" sz="1800" b="1" dirty="0">
                <a:latin typeface="Arial" panose="020B0604020202020204" pitchFamily="34" charset="0"/>
                <a:cs typeface="Arial" panose="020B0604020202020204" pitchFamily="34" charset="0"/>
              </a:rPr>
              <a:t>Student’s name: Yash Kapadia</a:t>
            </a:r>
          </a:p>
          <a:p>
            <a:pPr marL="0" indent="0" algn="ctr">
              <a:lnSpc>
                <a:spcPct val="150000"/>
              </a:lnSpc>
              <a:buNone/>
            </a:pPr>
            <a:r>
              <a:rPr lang="en-IN" sz="1800" b="1">
                <a:latin typeface="Arial" panose="020B0604020202020204" pitchFamily="34" charset="0"/>
                <a:cs typeface="Arial" panose="020B0604020202020204" pitchFamily="34" charset="0"/>
              </a:rPr>
              <a:t>Student ID : 2518277</a:t>
            </a:r>
            <a:endParaRPr lang="en-IN" sz="1800" b="1" dirty="0">
              <a:effectLst/>
              <a:latin typeface="Arial" panose="020B0604020202020204" pitchFamily="34" charset="0"/>
              <a:cs typeface="Arial" panose="020B0604020202020204" pitchFamily="34" charset="0"/>
            </a:endParaRPr>
          </a:p>
          <a:p>
            <a:pPr marL="0" indent="0" algn="ctr">
              <a:lnSpc>
                <a:spcPct val="150000"/>
              </a:lnSpc>
              <a:buNone/>
            </a:pPr>
            <a:r>
              <a:rPr lang="en-IN" sz="1800" b="1" dirty="0">
                <a:latin typeface="Arial" panose="020B0604020202020204" pitchFamily="34" charset="0"/>
                <a:cs typeface="Arial" panose="020B0604020202020204" pitchFamily="34" charset="0"/>
              </a:rPr>
              <a:t>Student number: 4</a:t>
            </a:r>
            <a:endParaRPr lang="en-IN" sz="1800" b="1" dirty="0">
              <a:effectLst/>
              <a:latin typeface="Arial" panose="020B0604020202020204" pitchFamily="34" charset="0"/>
              <a:cs typeface="Arial" panose="020B0604020202020204" pitchFamily="34" charset="0"/>
            </a:endParaRPr>
          </a:p>
          <a:p>
            <a:pPr marL="0" indent="0" algn="ctr">
              <a:lnSpc>
                <a:spcPct val="150000"/>
              </a:lnSpc>
              <a:buNone/>
            </a:pPr>
            <a:r>
              <a:rPr lang="en-IN" sz="1800" b="1" dirty="0">
                <a:latin typeface="Arial" panose="020B0604020202020204" pitchFamily="34" charset="0"/>
                <a:cs typeface="Arial" panose="020B0604020202020204" pitchFamily="34" charset="0"/>
              </a:rPr>
              <a:t>Module code: LCHS7009 </a:t>
            </a:r>
            <a:endParaRPr lang="en-IN" sz="1800" b="1" dirty="0">
              <a:effectLst/>
              <a:latin typeface="Arial" panose="020B0604020202020204" pitchFamily="34" charset="0"/>
              <a:cs typeface="Arial" panose="020B0604020202020204" pitchFamily="34" charset="0"/>
            </a:endParaRPr>
          </a:p>
          <a:p>
            <a:pPr marL="0" indent="0" algn="ctr">
              <a:lnSpc>
                <a:spcPct val="150000"/>
              </a:lnSpc>
              <a:buNone/>
            </a:pPr>
            <a:r>
              <a:rPr lang="en-IN" sz="1800" b="1" dirty="0">
                <a:latin typeface="Arial" panose="020B0604020202020204" pitchFamily="34" charset="0"/>
                <a:cs typeface="Arial" panose="020B0604020202020204" pitchFamily="34" charset="0"/>
              </a:rPr>
              <a:t>Module title: Population Health and Digital Health Promotion </a:t>
            </a:r>
            <a:endParaRPr lang="en-IN" sz="1800" b="1" dirty="0">
              <a:effectLst/>
              <a:latin typeface="Arial" panose="020B0604020202020204" pitchFamily="34" charset="0"/>
              <a:cs typeface="Arial" panose="020B0604020202020204" pitchFamily="34" charset="0"/>
            </a:endParaRPr>
          </a:p>
          <a:p>
            <a:pPr marL="0" indent="0" algn="ctr">
              <a:lnSpc>
                <a:spcPct val="150000"/>
              </a:lnSpc>
              <a:buNone/>
            </a:pPr>
            <a:r>
              <a:rPr lang="en-IN" sz="1800" b="1" dirty="0">
                <a:latin typeface="Arial" panose="020B0604020202020204" pitchFamily="34" charset="0"/>
                <a:cs typeface="Arial" panose="020B0604020202020204" pitchFamily="34" charset="0"/>
              </a:rPr>
              <a:t>Lecturers’ name: </a:t>
            </a:r>
            <a:r>
              <a:rPr lang="en-IN" sz="1800" b="1" dirty="0" err="1">
                <a:latin typeface="Arial" panose="020B0604020202020204" pitchFamily="34" charset="0"/>
                <a:cs typeface="Arial" panose="020B0604020202020204" pitchFamily="34" charset="0"/>
              </a:rPr>
              <a:t>Diola</a:t>
            </a:r>
            <a:r>
              <a:rPr lang="en-IN" sz="1800" b="1" dirty="0">
                <a:latin typeface="Arial" panose="020B0604020202020204" pitchFamily="34" charset="0"/>
                <a:cs typeface="Arial" panose="020B0604020202020204" pitchFamily="34" charset="0"/>
              </a:rPr>
              <a:t> Bijlhout and Dr Ping Wu </a:t>
            </a:r>
            <a:endParaRPr lang="en-IN" sz="1800" b="1" dirty="0">
              <a:effectLst/>
              <a:latin typeface="Arial" panose="020B0604020202020204" pitchFamily="34" charset="0"/>
              <a:cs typeface="Arial" panose="020B0604020202020204" pitchFamily="34" charset="0"/>
            </a:endParaRPr>
          </a:p>
          <a:p>
            <a:pPr marL="0" indent="0" algn="ctr">
              <a:lnSpc>
                <a:spcPct val="150000"/>
              </a:lnSpc>
              <a:buNone/>
            </a:pPr>
            <a:r>
              <a:rPr lang="en-IN" sz="1800" b="1" dirty="0">
                <a:latin typeface="Arial" panose="020B0604020202020204" pitchFamily="34" charset="0"/>
                <a:cs typeface="Arial" panose="020B0604020202020204" pitchFamily="34" charset="0"/>
              </a:rPr>
              <a:t>Assignment title: Component 3 Presentation</a:t>
            </a:r>
            <a:endParaRPr lang="en-IN" sz="1800" b="1" dirty="0">
              <a:effectLst/>
              <a:latin typeface="Arial" panose="020B0604020202020204" pitchFamily="34" charset="0"/>
              <a:cs typeface="Arial" panose="020B0604020202020204" pitchFamily="34" charset="0"/>
            </a:endParaRPr>
          </a:p>
          <a:p>
            <a:pPr marL="0" indent="0" algn="ctr">
              <a:lnSpc>
                <a:spcPct val="150000"/>
              </a:lnSpc>
              <a:buNone/>
            </a:pPr>
            <a:r>
              <a:rPr lang="en-IN" sz="1800" b="1" dirty="0">
                <a:latin typeface="Arial" panose="020B0604020202020204" pitchFamily="34" charset="0"/>
                <a:cs typeface="Arial" panose="020B0604020202020204" pitchFamily="34" charset="0"/>
              </a:rPr>
              <a:t>Title: AI </a:t>
            </a:r>
            <a:r>
              <a:rPr lang="en-IN" sz="1800" b="1" dirty="0" err="1">
                <a:latin typeface="Arial" panose="020B0604020202020204" pitchFamily="34" charset="0"/>
                <a:cs typeface="Arial" panose="020B0604020202020204" pitchFamily="34" charset="0"/>
              </a:rPr>
              <a:t>SmartAge</a:t>
            </a:r>
            <a:r>
              <a:rPr lang="en-IN" sz="1800" b="1" dirty="0">
                <a:latin typeface="Arial" panose="020B0604020202020204" pitchFamily="34" charset="0"/>
                <a:cs typeface="Arial" panose="020B0604020202020204" pitchFamily="34" charset="0"/>
              </a:rPr>
              <a:t>+ Parkinson: An AI-Enabled Digital Health Promotion Ecosystem for Falls Prevention and Healthy Ageing in Older Adults Living with Parkinson’s Disease</a:t>
            </a:r>
            <a:endParaRPr lang="en-IN" sz="1800" b="1" dirty="0">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01127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2860"/>
            <a:ext cx="12192000" cy="782357"/>
          </a:xfrm>
        </p:spPr>
        <p:txBody>
          <a:bodyPr>
            <a:normAutofit fontScale="90000"/>
          </a:bodyPr>
          <a:lstStyle/>
          <a:p>
            <a:pPr algn="ctr">
              <a:lnSpc>
                <a:spcPct val="150000"/>
              </a:lnSpc>
            </a:pPr>
            <a:r>
              <a:rPr lang="en-GB" b="1" dirty="0">
                <a:latin typeface="Arial" panose="020B0604020202020204" pitchFamily="34" charset="0"/>
                <a:cs typeface="Arial" panose="020B0604020202020204" pitchFamily="34" charset="0"/>
              </a:rPr>
              <a:t>Target population and setting overview</a:t>
            </a:r>
            <a:endParaRPr lang="en-GB" sz="4000" b="1" dirty="0">
              <a:latin typeface="Arial" panose="020B0604020202020204" pitchFamily="34" charset="0"/>
              <a:cs typeface="Arial" panose="020B0604020202020204" pitchFamily="34" charset="0"/>
            </a:endParaRPr>
          </a:p>
        </p:txBody>
      </p:sp>
      <p:sp>
        <p:nvSpPr>
          <p:cNvPr id="5" name="Rectangle 4"/>
          <p:cNvSpPr/>
          <p:nvPr/>
        </p:nvSpPr>
        <p:spPr>
          <a:xfrm>
            <a:off x="5737413" y="1290919"/>
            <a:ext cx="5576046" cy="4667440"/>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PD is prevalent in the UK older adults, ageing averagely between 50-77 years, and 59% of them are men (Parkinson’s UK, 2025). </a:t>
            </a:r>
            <a:endParaRPr lang="en-IN" dirty="0">
              <a:solidFill>
                <a:schemeClr val="tx1"/>
              </a:solidFill>
              <a:latin typeface="Arial" panose="020B0604020202020204" pitchFamily="34" charset="0"/>
              <a:cs typeface="Arial" panose="020B0604020202020204" pitchFamily="34" charset="0"/>
            </a:endParaRPr>
          </a:p>
          <a:p>
            <a:pPr marL="285750" lvl="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AI </a:t>
            </a:r>
            <a:r>
              <a:rPr lang="en-GB" dirty="0" err="1">
                <a:solidFill>
                  <a:schemeClr val="tx1"/>
                </a:solidFill>
                <a:latin typeface="Arial" panose="020B0604020202020204" pitchFamily="34" charset="0"/>
                <a:cs typeface="Arial" panose="020B0604020202020204" pitchFamily="34" charset="0"/>
              </a:rPr>
              <a:t>SmartAge</a:t>
            </a:r>
            <a:r>
              <a:rPr lang="en-GB" dirty="0">
                <a:solidFill>
                  <a:schemeClr val="tx1"/>
                </a:solidFill>
                <a:latin typeface="Arial" panose="020B0604020202020204" pitchFamily="34" charset="0"/>
                <a:cs typeface="Arial" panose="020B0604020202020204" pitchFamily="34" charset="0"/>
              </a:rPr>
              <a:t>+ Parkinson’s will help diagnosed people live a healthy life through AI-based suggestions and clinical guidance.</a:t>
            </a:r>
            <a:endParaRPr lang="en-IN" dirty="0">
              <a:solidFill>
                <a:schemeClr val="tx1"/>
              </a:solidFill>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Specifically, it will help in reducing falls and encouraging older people to manage the symptoms with utmost care and support.</a:t>
            </a:r>
            <a:endParaRPr lang="en-IN" dirty="0">
              <a:solidFill>
                <a:schemeClr val="tx1"/>
              </a:solidFill>
              <a:latin typeface="Arial" panose="020B0604020202020204" pitchFamily="34" charset="0"/>
              <a:cs typeface="Arial" panose="020B0604020202020204" pitchFamily="34" charset="0"/>
            </a:endParaRPr>
          </a:p>
        </p:txBody>
      </p:sp>
      <p:sp>
        <p:nvSpPr>
          <p:cNvPr id="4" name="Rectangle 3"/>
          <p:cNvSpPr/>
          <p:nvPr/>
        </p:nvSpPr>
        <p:spPr>
          <a:xfrm>
            <a:off x="135311" y="5181600"/>
            <a:ext cx="6096000" cy="923330"/>
          </a:xfrm>
          <a:prstGeom prst="rect">
            <a:avLst/>
          </a:prstGeom>
        </p:spPr>
        <p:txBody>
          <a:bodyPr>
            <a:spAutoFit/>
          </a:bodyPr>
          <a:lstStyle/>
          <a:p>
            <a:pPr algn="ctr">
              <a:lnSpc>
                <a:spcPct val="150000"/>
              </a:lnSpc>
            </a:pPr>
            <a:r>
              <a:rPr lang="en-GB" dirty="0">
                <a:latin typeface="Arial" panose="020B0604020202020204" pitchFamily="34" charset="0"/>
                <a:cs typeface="Arial" panose="020B0604020202020204" pitchFamily="34" charset="0"/>
              </a:rPr>
              <a:t>Figure: Dexterity and PD</a:t>
            </a:r>
            <a:endParaRPr lang="en-IN" dirty="0">
              <a:latin typeface="Arial" panose="020B0604020202020204" pitchFamily="34" charset="0"/>
              <a:cs typeface="Arial" panose="020B0604020202020204" pitchFamily="34" charset="0"/>
            </a:endParaRPr>
          </a:p>
          <a:p>
            <a:pPr algn="ctr">
              <a:lnSpc>
                <a:spcPct val="150000"/>
              </a:lnSpc>
            </a:pPr>
            <a:r>
              <a:rPr lang="en-GB" dirty="0">
                <a:latin typeface="Arial" panose="020B0604020202020204" pitchFamily="34" charset="0"/>
                <a:cs typeface="Arial" panose="020B0604020202020204" pitchFamily="34" charset="0"/>
              </a:rPr>
              <a:t>(source: Parkinson's UK, 2022)</a:t>
            </a:r>
            <a:endParaRPr lang="en-IN" dirty="0">
              <a:latin typeface="Arial" panose="020B0604020202020204" pitchFamily="34" charset="0"/>
              <a:cs typeface="Arial" panose="020B0604020202020204" pitchFamily="34" charset="0"/>
            </a:endParaRPr>
          </a:p>
        </p:txBody>
      </p:sp>
      <p:pic>
        <p:nvPicPr>
          <p:cNvPr id="7" name="image13.png"/>
          <p:cNvPicPr/>
          <p:nvPr/>
        </p:nvPicPr>
        <p:blipFill>
          <a:blip r:embed="rId2"/>
          <a:srcRect/>
          <a:stretch>
            <a:fillRect/>
          </a:stretch>
        </p:blipFill>
        <p:spPr>
          <a:xfrm>
            <a:off x="754716" y="1310812"/>
            <a:ext cx="4857190" cy="3870788"/>
          </a:xfrm>
          <a:prstGeom prst="rect">
            <a:avLst/>
          </a:prstGeom>
          <a:ln>
            <a:solidFill>
              <a:schemeClr val="tx1"/>
            </a:solidFill>
          </a:ln>
        </p:spPr>
      </p:pic>
    </p:spTree>
    <p:extLst>
      <p:ext uri="{BB962C8B-B14F-4D97-AF65-F5344CB8AC3E}">
        <p14:creationId xmlns:p14="http://schemas.microsoft.com/office/powerpoint/2010/main" val="3582515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71716" y="230419"/>
            <a:ext cx="12263716" cy="76442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50000"/>
              </a:lnSpc>
            </a:pPr>
            <a:r>
              <a:rPr lang="en-GB" sz="4000" b="1">
                <a:latin typeface="Arial" panose="020B0604020202020204" pitchFamily="34" charset="0"/>
                <a:cs typeface="Arial" panose="020B0604020202020204" pitchFamily="34" charset="0"/>
              </a:rPr>
              <a:t>Health and behavioural benefits </a:t>
            </a:r>
            <a:endParaRPr lang="en-GB" sz="4000" b="1" dirty="0">
              <a:latin typeface="Arial" panose="020B0604020202020204" pitchFamily="34" charset="0"/>
              <a:cs typeface="Arial" panose="020B0604020202020204" pitchFamily="34" charset="0"/>
            </a:endParaRPr>
          </a:p>
        </p:txBody>
      </p:sp>
      <p:sp>
        <p:nvSpPr>
          <p:cNvPr id="8" name="Rectangle 7"/>
          <p:cNvSpPr/>
          <p:nvPr/>
        </p:nvSpPr>
        <p:spPr>
          <a:xfrm>
            <a:off x="824753" y="1488142"/>
            <a:ext cx="5934635" cy="4593386"/>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fontAlgn="base">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AI </a:t>
            </a:r>
            <a:r>
              <a:rPr lang="en-GB" dirty="0" err="1">
                <a:solidFill>
                  <a:schemeClr val="tx1"/>
                </a:solidFill>
                <a:latin typeface="Arial" panose="020B0604020202020204" pitchFamily="34" charset="0"/>
                <a:cs typeface="Arial" panose="020B0604020202020204" pitchFamily="34" charset="0"/>
              </a:rPr>
              <a:t>SmartAge</a:t>
            </a:r>
            <a:r>
              <a:rPr lang="en-GB" dirty="0">
                <a:solidFill>
                  <a:schemeClr val="tx1"/>
                </a:solidFill>
                <a:latin typeface="Arial" panose="020B0604020202020204" pitchFamily="34" charset="0"/>
                <a:cs typeface="Arial" panose="020B0604020202020204" pitchFamily="34" charset="0"/>
              </a:rPr>
              <a:t>+ Parkinson will inspire PD patients to emphasise physical activities and exercise to better manage PD symptoms (Liu et al. 2022).</a:t>
            </a:r>
          </a:p>
          <a:p>
            <a:pPr marL="285750" indent="-285750" algn="just" fontAlgn="base">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By enabling the patients in changing behaviour towards active living, will significantly reduce fear of falling and strengthen confidence of self management (</a:t>
            </a:r>
            <a:r>
              <a:rPr lang="en-GB" dirty="0" err="1">
                <a:solidFill>
                  <a:schemeClr val="tx1"/>
                </a:solidFill>
                <a:latin typeface="Arial" panose="020B0604020202020204" pitchFamily="34" charset="0"/>
                <a:cs typeface="Arial" panose="020B0604020202020204" pitchFamily="34" charset="0"/>
              </a:rPr>
              <a:t>Boege</a:t>
            </a:r>
            <a:r>
              <a:rPr lang="en-GB" dirty="0">
                <a:solidFill>
                  <a:schemeClr val="tx1"/>
                </a:solidFill>
                <a:latin typeface="Arial" panose="020B0604020202020204" pitchFamily="34" charset="0"/>
                <a:cs typeface="Arial" panose="020B0604020202020204" pitchFamily="34" charset="0"/>
              </a:rPr>
              <a:t> et al. 2024). </a:t>
            </a:r>
          </a:p>
          <a:p>
            <a:pPr marL="285750" indent="-285750" algn="just" fontAlgn="base">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Falls reduction will boost their motivation to walk or work independently.</a:t>
            </a:r>
          </a:p>
          <a:p>
            <a:pPr marL="285750" indent="-285750" algn="just" fontAlgn="base">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Minimising medication adherence will improve their quality of life.</a:t>
            </a:r>
          </a:p>
        </p:txBody>
      </p:sp>
      <p:sp>
        <p:nvSpPr>
          <p:cNvPr id="10" name="Rectangle 9"/>
          <p:cNvSpPr/>
          <p:nvPr/>
        </p:nvSpPr>
        <p:spPr>
          <a:xfrm>
            <a:off x="6223773" y="5158198"/>
            <a:ext cx="6096000" cy="923330"/>
          </a:xfrm>
          <a:prstGeom prst="rect">
            <a:avLst/>
          </a:prstGeom>
        </p:spPr>
        <p:txBody>
          <a:bodyPr>
            <a:spAutoFit/>
          </a:bodyPr>
          <a:lstStyle/>
          <a:p>
            <a:pPr algn="ctr">
              <a:lnSpc>
                <a:spcPct val="150000"/>
              </a:lnSpc>
            </a:pPr>
            <a:r>
              <a:rPr lang="en-GB" dirty="0">
                <a:latin typeface="Arial" panose="020B0604020202020204" pitchFamily="34" charset="0"/>
                <a:cs typeface="Arial" panose="020B0604020202020204" pitchFamily="34" charset="0"/>
              </a:rPr>
              <a:t>Figure: Parkinson’s Disease in older adults</a:t>
            </a:r>
            <a:endParaRPr lang="en-IN" dirty="0">
              <a:latin typeface="Arial" panose="020B0604020202020204" pitchFamily="34" charset="0"/>
              <a:cs typeface="Arial" panose="020B0604020202020204" pitchFamily="34" charset="0"/>
            </a:endParaRPr>
          </a:p>
          <a:p>
            <a:pPr algn="ctr">
              <a:lnSpc>
                <a:spcPct val="150000"/>
              </a:lnSpc>
            </a:pPr>
            <a:r>
              <a:rPr lang="en-GB" dirty="0">
                <a:latin typeface="Arial" panose="020B0604020202020204" pitchFamily="34" charset="0"/>
                <a:cs typeface="Arial" panose="020B0604020202020204" pitchFamily="34" charset="0"/>
              </a:rPr>
              <a:t>(source: McGhee, 2025)</a:t>
            </a:r>
            <a:endParaRPr lang="en-IN" dirty="0">
              <a:latin typeface="Arial" panose="020B0604020202020204" pitchFamily="34" charset="0"/>
              <a:cs typeface="Arial" panose="020B0604020202020204" pitchFamily="34" charset="0"/>
            </a:endParaRPr>
          </a:p>
        </p:txBody>
      </p:sp>
      <p:pic>
        <p:nvPicPr>
          <p:cNvPr id="11" name="image15.png"/>
          <p:cNvPicPr/>
          <p:nvPr/>
        </p:nvPicPr>
        <p:blipFill>
          <a:blip r:embed="rId2"/>
          <a:srcRect/>
          <a:stretch>
            <a:fillRect/>
          </a:stretch>
        </p:blipFill>
        <p:spPr>
          <a:xfrm>
            <a:off x="6920754" y="1484667"/>
            <a:ext cx="4410634" cy="3673531"/>
          </a:xfrm>
          <a:prstGeom prst="rect">
            <a:avLst/>
          </a:prstGeom>
          <a:ln>
            <a:solidFill>
              <a:schemeClr val="tx1"/>
            </a:solidFill>
          </a:ln>
        </p:spPr>
      </p:pic>
    </p:spTree>
    <p:extLst>
      <p:ext uri="{BB962C8B-B14F-4D97-AF65-F5344CB8AC3E}">
        <p14:creationId xmlns:p14="http://schemas.microsoft.com/office/powerpoint/2010/main" val="1231519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6"/>
            <a:ext cx="12192000" cy="710640"/>
          </a:xfrm>
        </p:spPr>
        <p:txBody>
          <a:bodyPr>
            <a:noAutofit/>
          </a:bodyPr>
          <a:lstStyle/>
          <a:p>
            <a:pPr algn="ctr">
              <a:lnSpc>
                <a:spcPct val="150000"/>
              </a:lnSpc>
            </a:pPr>
            <a:r>
              <a:rPr lang="en-GB" sz="4000" b="1" dirty="0">
                <a:latin typeface="Arial" panose="020B0604020202020204" pitchFamily="34" charset="0"/>
                <a:cs typeface="Arial" panose="020B0604020202020204" pitchFamily="34" charset="0"/>
              </a:rPr>
              <a:t>Systematic and practical benefits </a:t>
            </a:r>
          </a:p>
        </p:txBody>
      </p:sp>
      <p:sp>
        <p:nvSpPr>
          <p:cNvPr id="4" name="Rectangle 3"/>
          <p:cNvSpPr/>
          <p:nvPr/>
        </p:nvSpPr>
        <p:spPr>
          <a:xfrm>
            <a:off x="5898776" y="1488140"/>
            <a:ext cx="5432613" cy="4482353"/>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AI </a:t>
            </a:r>
            <a:r>
              <a:rPr lang="en-GB" dirty="0" err="1">
                <a:solidFill>
                  <a:schemeClr val="tx1"/>
                </a:solidFill>
                <a:latin typeface="Arial" panose="020B0604020202020204" pitchFamily="34" charset="0"/>
                <a:cs typeface="Arial" panose="020B0604020202020204" pitchFamily="34" charset="0"/>
              </a:rPr>
              <a:t>SmartAge</a:t>
            </a:r>
            <a:r>
              <a:rPr lang="en-GB" dirty="0">
                <a:solidFill>
                  <a:schemeClr val="tx1"/>
                </a:solidFill>
                <a:latin typeface="Arial" panose="020B0604020202020204" pitchFamily="34" charset="0"/>
                <a:cs typeface="Arial" panose="020B0604020202020204" pitchFamily="34" charset="0"/>
              </a:rPr>
              <a:t>+ Parkinson will optimise the UK healthcare system in managing PD through early detection, prevention and lifestyle management. </a:t>
            </a:r>
            <a:endParaRPr lang="en-IN" dirty="0">
              <a:solidFill>
                <a:schemeClr val="tx1"/>
              </a:solidFill>
              <a:latin typeface="Arial" panose="020B0604020202020204" pitchFamily="34" charset="0"/>
              <a:cs typeface="Arial" panose="020B0604020202020204" pitchFamily="34" charset="0"/>
            </a:endParaRPr>
          </a:p>
          <a:p>
            <a:pPr marL="285750" lvl="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It will suggest personalised recommendations for supportive treatments, including physiotherapy, occupational therapy, medication and surgeries (NHS UK, 2026). </a:t>
            </a:r>
            <a:endParaRPr lang="en-IN" dirty="0">
              <a:solidFill>
                <a:schemeClr val="tx1"/>
              </a:solidFill>
              <a:latin typeface="Arial" panose="020B0604020202020204" pitchFamily="34" charset="0"/>
              <a:cs typeface="Arial" panose="020B0604020202020204" pitchFamily="34" charset="0"/>
            </a:endParaRPr>
          </a:p>
          <a:p>
            <a:pPr marL="285750" lvl="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AI integration will also increase healthcare professionals and clinicians’ efficiency through automating operations.</a:t>
            </a:r>
            <a:endParaRPr lang="en-IN" dirty="0">
              <a:solidFill>
                <a:schemeClr val="tx1"/>
              </a:solidFill>
              <a:latin typeface="Arial" panose="020B0604020202020204" pitchFamily="34" charset="0"/>
              <a:cs typeface="Arial" panose="020B0604020202020204" pitchFamily="34" charset="0"/>
            </a:endParaRPr>
          </a:p>
        </p:txBody>
      </p:sp>
      <p:sp>
        <p:nvSpPr>
          <p:cNvPr id="6" name="Rectangle 5"/>
          <p:cNvSpPr/>
          <p:nvPr/>
        </p:nvSpPr>
        <p:spPr>
          <a:xfrm>
            <a:off x="1384794" y="5253319"/>
            <a:ext cx="3890681" cy="923330"/>
          </a:xfrm>
          <a:prstGeom prst="rect">
            <a:avLst/>
          </a:prstGeom>
        </p:spPr>
        <p:txBody>
          <a:bodyPr wrap="square">
            <a:spAutoFit/>
          </a:bodyPr>
          <a:lstStyle/>
          <a:p>
            <a:pPr algn="ctr">
              <a:lnSpc>
                <a:spcPct val="150000"/>
              </a:lnSpc>
            </a:pPr>
            <a:r>
              <a:rPr lang="en-GB" dirty="0">
                <a:latin typeface="Arial" panose="020B0604020202020204" pitchFamily="34" charset="0"/>
                <a:cs typeface="Arial" panose="020B0604020202020204" pitchFamily="34" charset="0"/>
              </a:rPr>
              <a:t>Figure: Diagnosis of PD</a:t>
            </a:r>
            <a:endParaRPr lang="en-IN" dirty="0">
              <a:latin typeface="Arial" panose="020B0604020202020204" pitchFamily="34" charset="0"/>
              <a:cs typeface="Arial" panose="020B0604020202020204" pitchFamily="34" charset="0"/>
            </a:endParaRPr>
          </a:p>
          <a:p>
            <a:pPr algn="ctr">
              <a:lnSpc>
                <a:spcPct val="150000"/>
              </a:lnSpc>
            </a:pPr>
            <a:r>
              <a:rPr lang="en-GB" dirty="0">
                <a:latin typeface="Arial" panose="020B0604020202020204" pitchFamily="34" charset="0"/>
                <a:cs typeface="Arial" panose="020B0604020202020204" pitchFamily="34" charset="0"/>
              </a:rPr>
              <a:t>(source: Parkinson’s UK, 2025a)</a:t>
            </a:r>
            <a:endParaRPr lang="en-IN" dirty="0">
              <a:latin typeface="Arial" panose="020B0604020202020204" pitchFamily="34" charset="0"/>
              <a:cs typeface="Arial" panose="020B0604020202020204" pitchFamily="34" charset="0"/>
            </a:endParaRPr>
          </a:p>
        </p:txBody>
      </p:sp>
      <p:pic>
        <p:nvPicPr>
          <p:cNvPr id="7" name="image20.png"/>
          <p:cNvPicPr/>
          <p:nvPr/>
        </p:nvPicPr>
        <p:blipFill>
          <a:blip r:embed="rId2"/>
          <a:srcRect/>
          <a:stretch>
            <a:fillRect/>
          </a:stretch>
        </p:blipFill>
        <p:spPr>
          <a:xfrm>
            <a:off x="904930" y="1488141"/>
            <a:ext cx="4850411" cy="3765178"/>
          </a:xfrm>
          <a:prstGeom prst="rect">
            <a:avLst/>
          </a:prstGeom>
          <a:ln/>
        </p:spPr>
      </p:pic>
    </p:spTree>
    <p:extLst>
      <p:ext uri="{BB962C8B-B14F-4D97-AF65-F5344CB8AC3E}">
        <p14:creationId xmlns:p14="http://schemas.microsoft.com/office/powerpoint/2010/main" val="40092903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5"/>
            <a:ext cx="12192000" cy="800287"/>
          </a:xfrm>
        </p:spPr>
        <p:txBody>
          <a:bodyPr>
            <a:noAutofit/>
          </a:bodyPr>
          <a:lstStyle/>
          <a:p>
            <a:pPr algn="ctr">
              <a:lnSpc>
                <a:spcPct val="150000"/>
              </a:lnSpc>
            </a:pPr>
            <a:r>
              <a:rPr lang="en-GB" sz="4000" b="1" dirty="0">
                <a:latin typeface="Arial" panose="020B0604020202020204" pitchFamily="34" charset="0"/>
                <a:cs typeface="Arial" panose="020B0604020202020204" pitchFamily="34" charset="0"/>
              </a:rPr>
              <a:t>Policy implications </a:t>
            </a:r>
            <a:endParaRPr lang="en-GB" sz="4000" dirty="0">
              <a:latin typeface="Arial" panose="020B0604020202020204" pitchFamily="34" charset="0"/>
              <a:cs typeface="Arial" panose="020B0604020202020204" pitchFamily="34" charset="0"/>
            </a:endParaRPr>
          </a:p>
        </p:txBody>
      </p:sp>
      <p:sp>
        <p:nvSpPr>
          <p:cNvPr id="4" name="Rectangle 3"/>
          <p:cNvSpPr/>
          <p:nvPr/>
        </p:nvSpPr>
        <p:spPr>
          <a:xfrm>
            <a:off x="753035" y="1452282"/>
            <a:ext cx="10506636" cy="2779059"/>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AI </a:t>
            </a:r>
            <a:r>
              <a:rPr lang="en-GB" dirty="0" err="1">
                <a:solidFill>
                  <a:schemeClr val="tx1"/>
                </a:solidFill>
                <a:latin typeface="Arial" panose="020B0604020202020204" pitchFamily="34" charset="0"/>
                <a:cs typeface="Arial" panose="020B0604020202020204" pitchFamily="34" charset="0"/>
              </a:rPr>
              <a:t>SmartAge</a:t>
            </a:r>
            <a:r>
              <a:rPr lang="en-GB" dirty="0">
                <a:solidFill>
                  <a:schemeClr val="tx1"/>
                </a:solidFill>
                <a:latin typeface="Arial" panose="020B0604020202020204" pitchFamily="34" charset="0"/>
                <a:cs typeface="Arial" panose="020B0604020202020204" pitchFamily="34" charset="0"/>
              </a:rPr>
              <a:t>+ Parkinson will influence the UK government's 10 Year Health Plan for England to optimise NHS services to combat PD (Parkinson’s UK, 2025a).</a:t>
            </a:r>
            <a:endParaRPr lang="en-IN" dirty="0">
              <a:solidFill>
                <a:schemeClr val="tx1"/>
              </a:solidFill>
              <a:latin typeface="Arial" panose="020B0604020202020204" pitchFamily="34" charset="0"/>
              <a:cs typeface="Arial" panose="020B0604020202020204" pitchFamily="34" charset="0"/>
            </a:endParaRPr>
          </a:p>
          <a:p>
            <a:pPr marL="285750" lvl="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Complying with it, AI </a:t>
            </a:r>
            <a:r>
              <a:rPr lang="en-GB" dirty="0" err="1">
                <a:solidFill>
                  <a:schemeClr val="tx1"/>
                </a:solidFill>
                <a:latin typeface="Arial" panose="020B0604020202020204" pitchFamily="34" charset="0"/>
                <a:cs typeface="Arial" panose="020B0604020202020204" pitchFamily="34" charset="0"/>
              </a:rPr>
              <a:t>SmartAge</a:t>
            </a:r>
            <a:r>
              <a:rPr lang="en-GB" dirty="0">
                <a:solidFill>
                  <a:schemeClr val="tx1"/>
                </a:solidFill>
                <a:latin typeface="Arial" panose="020B0604020202020204" pitchFamily="34" charset="0"/>
                <a:cs typeface="Arial" panose="020B0604020202020204" pitchFamily="34" charset="0"/>
              </a:rPr>
              <a:t>+ will offer personalised care plans for individuals through algorithm analysis of problems and needs.</a:t>
            </a:r>
            <a:endParaRPr lang="en-IN" dirty="0">
              <a:solidFill>
                <a:schemeClr val="tx1"/>
              </a:solidFill>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AI </a:t>
            </a:r>
            <a:r>
              <a:rPr lang="en-GB" dirty="0" err="1">
                <a:solidFill>
                  <a:schemeClr val="tx1"/>
                </a:solidFill>
                <a:latin typeface="Arial" panose="020B0604020202020204" pitchFamily="34" charset="0"/>
                <a:cs typeface="Arial" panose="020B0604020202020204" pitchFamily="34" charset="0"/>
              </a:rPr>
              <a:t>SmartAge</a:t>
            </a:r>
            <a:r>
              <a:rPr lang="en-GB" dirty="0">
                <a:solidFill>
                  <a:schemeClr val="tx1"/>
                </a:solidFill>
                <a:latin typeface="Arial" panose="020B0604020202020204" pitchFamily="34" charset="0"/>
                <a:cs typeface="Arial" panose="020B0604020202020204" pitchFamily="34" charset="0"/>
              </a:rPr>
              <a:t>+ Parkinson can also assist the GIRFT Programme to improve access to intensive care for neurological patients and PD sufferers (NHS England, 2026).</a:t>
            </a:r>
          </a:p>
        </p:txBody>
      </p:sp>
      <p:sp>
        <p:nvSpPr>
          <p:cNvPr id="6" name="Rectangle 5"/>
          <p:cNvSpPr/>
          <p:nvPr/>
        </p:nvSpPr>
        <p:spPr>
          <a:xfrm>
            <a:off x="2958353" y="5503975"/>
            <a:ext cx="6096000" cy="923330"/>
          </a:xfrm>
          <a:prstGeom prst="rect">
            <a:avLst/>
          </a:prstGeom>
        </p:spPr>
        <p:txBody>
          <a:bodyPr>
            <a:spAutoFit/>
          </a:bodyPr>
          <a:lstStyle/>
          <a:p>
            <a:pPr algn="ctr">
              <a:lnSpc>
                <a:spcPct val="150000"/>
              </a:lnSpc>
            </a:pPr>
            <a:r>
              <a:rPr lang="en-GB" dirty="0">
                <a:latin typeface="Arial" panose="020B0604020202020204" pitchFamily="34" charset="0"/>
                <a:cs typeface="Arial" panose="020B0604020202020204" pitchFamily="34" charset="0"/>
              </a:rPr>
              <a:t>Figure: Getting it Right First Time (GIRFT) Programme </a:t>
            </a:r>
            <a:endParaRPr lang="en-IN" dirty="0">
              <a:latin typeface="Arial" panose="020B0604020202020204" pitchFamily="34" charset="0"/>
              <a:cs typeface="Arial" panose="020B0604020202020204" pitchFamily="34" charset="0"/>
            </a:endParaRPr>
          </a:p>
          <a:p>
            <a:pPr algn="ctr">
              <a:lnSpc>
                <a:spcPct val="150000"/>
              </a:lnSpc>
            </a:pPr>
            <a:r>
              <a:rPr lang="en-GB" dirty="0">
                <a:latin typeface="Arial" panose="020B0604020202020204" pitchFamily="34" charset="0"/>
                <a:cs typeface="Arial" panose="020B0604020202020204" pitchFamily="34" charset="0"/>
              </a:rPr>
              <a:t>(source: NHS England, 2026)</a:t>
            </a:r>
            <a:endParaRPr lang="en-IN" dirty="0">
              <a:latin typeface="Arial" panose="020B0604020202020204" pitchFamily="34" charset="0"/>
              <a:cs typeface="Arial" panose="020B0604020202020204" pitchFamily="34" charset="0"/>
            </a:endParaRPr>
          </a:p>
        </p:txBody>
      </p:sp>
      <p:pic>
        <p:nvPicPr>
          <p:cNvPr id="7" name="image2.png"/>
          <p:cNvPicPr/>
          <p:nvPr/>
        </p:nvPicPr>
        <p:blipFill>
          <a:blip r:embed="rId2"/>
          <a:srcRect/>
          <a:stretch>
            <a:fillRect/>
          </a:stretch>
        </p:blipFill>
        <p:spPr>
          <a:xfrm>
            <a:off x="4250952" y="4356847"/>
            <a:ext cx="3548341" cy="1147128"/>
          </a:xfrm>
          <a:prstGeom prst="rect">
            <a:avLst/>
          </a:prstGeom>
          <a:ln/>
        </p:spPr>
      </p:pic>
    </p:spTree>
    <p:extLst>
      <p:ext uri="{BB962C8B-B14F-4D97-AF65-F5344CB8AC3E}">
        <p14:creationId xmlns:p14="http://schemas.microsoft.com/office/powerpoint/2010/main" val="366942064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5"/>
            <a:ext cx="12192000" cy="746499"/>
          </a:xfrm>
        </p:spPr>
        <p:txBody>
          <a:bodyPr>
            <a:noAutofit/>
          </a:bodyPr>
          <a:lstStyle/>
          <a:p>
            <a:pPr algn="ctr">
              <a:lnSpc>
                <a:spcPct val="150000"/>
              </a:lnSpc>
            </a:pPr>
            <a:r>
              <a:rPr lang="en-GB" sz="4000" b="1" dirty="0">
                <a:latin typeface="Arial" panose="020B0604020202020204" pitchFamily="34" charset="0"/>
                <a:cs typeface="Arial" panose="020B0604020202020204" pitchFamily="34" charset="0"/>
              </a:rPr>
              <a:t>Research implications and future directions</a:t>
            </a:r>
            <a:endParaRPr lang="en-GB" sz="4000" dirty="0">
              <a:latin typeface="Arial" panose="020B0604020202020204" pitchFamily="34" charset="0"/>
              <a:cs typeface="Arial" panose="020B0604020202020204" pitchFamily="34" charset="0"/>
            </a:endParaRPr>
          </a:p>
        </p:txBody>
      </p:sp>
      <p:sp>
        <p:nvSpPr>
          <p:cNvPr id="6" name="Rectangle 5"/>
          <p:cNvSpPr/>
          <p:nvPr/>
        </p:nvSpPr>
        <p:spPr>
          <a:xfrm>
            <a:off x="637195" y="1649132"/>
            <a:ext cx="5279511" cy="4303432"/>
          </a:xfrm>
          <a:prstGeom prst="rect">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AI </a:t>
            </a:r>
            <a:r>
              <a:rPr lang="en-GB" dirty="0" err="1">
                <a:solidFill>
                  <a:schemeClr val="tx1"/>
                </a:solidFill>
                <a:latin typeface="Arial" panose="020B0604020202020204" pitchFamily="34" charset="0"/>
                <a:cs typeface="Arial" panose="020B0604020202020204" pitchFamily="34" charset="0"/>
              </a:rPr>
              <a:t>SmartAge</a:t>
            </a:r>
            <a:r>
              <a:rPr lang="en-GB" dirty="0">
                <a:solidFill>
                  <a:schemeClr val="tx1"/>
                </a:solidFill>
                <a:latin typeface="Arial" panose="020B0604020202020204" pitchFamily="34" charset="0"/>
                <a:cs typeface="Arial" panose="020B0604020202020204" pitchFamily="34" charset="0"/>
              </a:rPr>
              <a:t>+ Parkinson will be revolutionising PD diagnosis and prevention, which can broaden the path for future research.</a:t>
            </a:r>
            <a:endParaRPr lang="en-IN" dirty="0">
              <a:solidFill>
                <a:schemeClr val="tx1"/>
              </a:solidFill>
              <a:latin typeface="Arial" panose="020B0604020202020204" pitchFamily="34" charset="0"/>
              <a:cs typeface="Arial" panose="020B0604020202020204" pitchFamily="34" charset="0"/>
            </a:endParaRPr>
          </a:p>
          <a:p>
            <a:pPr marL="285750" lvl="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It will inspire researchers to investigate the explored benefits of AI in the healthcare system to manage the prevalence of PD.</a:t>
            </a:r>
            <a:endParaRPr lang="en-IN" dirty="0">
              <a:solidFill>
                <a:schemeClr val="tx1"/>
              </a:solidFill>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Moreover, AI </a:t>
            </a:r>
            <a:r>
              <a:rPr lang="en-GB" dirty="0" err="1">
                <a:solidFill>
                  <a:schemeClr val="tx1"/>
                </a:solidFill>
                <a:latin typeface="Arial" panose="020B0604020202020204" pitchFamily="34" charset="0"/>
                <a:cs typeface="Arial" panose="020B0604020202020204" pitchFamily="34" charset="0"/>
              </a:rPr>
              <a:t>SmartAge</a:t>
            </a:r>
            <a:r>
              <a:rPr lang="en-GB" dirty="0">
                <a:solidFill>
                  <a:schemeClr val="tx1"/>
                </a:solidFill>
                <a:latin typeface="Arial" panose="020B0604020202020204" pitchFamily="34" charset="0"/>
                <a:cs typeface="Arial" panose="020B0604020202020204" pitchFamily="34" charset="0"/>
              </a:rPr>
              <a:t>+ Parkinson will inspire healthcare researchers to improve disease prevention and screening (</a:t>
            </a:r>
            <a:r>
              <a:rPr lang="en-GB" dirty="0" err="1">
                <a:solidFill>
                  <a:schemeClr val="tx1"/>
                </a:solidFill>
                <a:latin typeface="Arial" panose="020B0604020202020204" pitchFamily="34" charset="0"/>
                <a:cs typeface="Arial" panose="020B0604020202020204" pitchFamily="34" charset="0"/>
              </a:rPr>
              <a:t>Hirani</a:t>
            </a:r>
            <a:r>
              <a:rPr lang="en-GB" dirty="0">
                <a:solidFill>
                  <a:schemeClr val="tx1"/>
                </a:solidFill>
                <a:latin typeface="Arial" panose="020B0604020202020204" pitchFamily="34" charset="0"/>
                <a:cs typeface="Arial" panose="020B0604020202020204" pitchFamily="34" charset="0"/>
              </a:rPr>
              <a:t> et al. 2024).</a:t>
            </a:r>
          </a:p>
        </p:txBody>
      </p:sp>
      <p:sp>
        <p:nvSpPr>
          <p:cNvPr id="11" name="Rectangle 10"/>
          <p:cNvSpPr/>
          <p:nvPr/>
        </p:nvSpPr>
        <p:spPr>
          <a:xfrm>
            <a:off x="5916706" y="5080530"/>
            <a:ext cx="6096000" cy="923330"/>
          </a:xfrm>
          <a:prstGeom prst="rect">
            <a:avLst/>
          </a:prstGeom>
        </p:spPr>
        <p:txBody>
          <a:bodyPr>
            <a:spAutoFit/>
          </a:bodyPr>
          <a:lstStyle/>
          <a:p>
            <a:pPr algn="ctr">
              <a:lnSpc>
                <a:spcPct val="150000"/>
              </a:lnSpc>
            </a:pPr>
            <a:r>
              <a:rPr lang="en-GB" dirty="0">
                <a:latin typeface="Arial" panose="020B0604020202020204" pitchFamily="34" charset="0"/>
                <a:cs typeface="Arial" panose="020B0604020202020204" pitchFamily="34" charset="0"/>
              </a:rPr>
              <a:t>Figure: AI assistance in learning more about PD</a:t>
            </a:r>
            <a:endParaRPr lang="en-IN" dirty="0">
              <a:latin typeface="Arial" panose="020B0604020202020204" pitchFamily="34" charset="0"/>
              <a:cs typeface="Arial" panose="020B0604020202020204" pitchFamily="34" charset="0"/>
            </a:endParaRPr>
          </a:p>
          <a:p>
            <a:pPr algn="ctr">
              <a:lnSpc>
                <a:spcPct val="150000"/>
              </a:lnSpc>
            </a:pPr>
            <a:r>
              <a:rPr lang="en-GB" dirty="0">
                <a:latin typeface="Arial" panose="020B0604020202020204" pitchFamily="34" charset="0"/>
                <a:cs typeface="Arial" panose="020B0604020202020204" pitchFamily="34" charset="0"/>
              </a:rPr>
              <a:t>(source: Parkinson’s UK Tech Guide, 2026)</a:t>
            </a:r>
            <a:endParaRPr lang="en-IN" dirty="0">
              <a:latin typeface="Arial" panose="020B0604020202020204" pitchFamily="34" charset="0"/>
              <a:cs typeface="Arial" panose="020B0604020202020204" pitchFamily="34" charset="0"/>
            </a:endParaRPr>
          </a:p>
        </p:txBody>
      </p:sp>
      <p:pic>
        <p:nvPicPr>
          <p:cNvPr id="7" name="image17.png"/>
          <p:cNvPicPr/>
          <p:nvPr/>
        </p:nvPicPr>
        <p:blipFill>
          <a:blip r:embed="rId2"/>
          <a:srcRect/>
          <a:stretch>
            <a:fillRect/>
          </a:stretch>
        </p:blipFill>
        <p:spPr>
          <a:xfrm>
            <a:off x="6042212" y="1649132"/>
            <a:ext cx="5432612" cy="3431398"/>
          </a:xfrm>
          <a:prstGeom prst="rect">
            <a:avLst/>
          </a:prstGeom>
          <a:ln/>
        </p:spPr>
      </p:pic>
    </p:spTree>
    <p:extLst>
      <p:ext uri="{BB962C8B-B14F-4D97-AF65-F5344CB8AC3E}">
        <p14:creationId xmlns:p14="http://schemas.microsoft.com/office/powerpoint/2010/main" val="13130008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5"/>
            <a:ext cx="12192000" cy="1123016"/>
          </a:xfrm>
        </p:spPr>
        <p:txBody>
          <a:bodyPr>
            <a:noAutofit/>
          </a:bodyPr>
          <a:lstStyle/>
          <a:p>
            <a:pPr algn="ctr">
              <a:lnSpc>
                <a:spcPct val="100000"/>
              </a:lnSpc>
            </a:pPr>
            <a:r>
              <a:rPr lang="en-GB" sz="4000" b="1" dirty="0">
                <a:latin typeface="Arial" panose="020B0604020202020204" pitchFamily="34" charset="0"/>
                <a:cs typeface="Arial" panose="020B0604020202020204" pitchFamily="34" charset="0"/>
              </a:rPr>
              <a:t>Educational implications and benefits for digital health literacy</a:t>
            </a:r>
            <a:endParaRPr lang="en-GB" sz="4000" dirty="0">
              <a:latin typeface="Arial" panose="020B0604020202020204" pitchFamily="34" charset="0"/>
              <a:cs typeface="Arial" panose="020B0604020202020204" pitchFamily="34" charset="0"/>
            </a:endParaRPr>
          </a:p>
        </p:txBody>
      </p:sp>
      <p:sp>
        <p:nvSpPr>
          <p:cNvPr id="6" name="Rectangle 5"/>
          <p:cNvSpPr/>
          <p:nvPr/>
        </p:nvSpPr>
        <p:spPr>
          <a:xfrm>
            <a:off x="5719482" y="1880795"/>
            <a:ext cx="5737412" cy="4133325"/>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AI </a:t>
            </a:r>
            <a:r>
              <a:rPr lang="en-GB" dirty="0" err="1">
                <a:solidFill>
                  <a:schemeClr val="tx1"/>
                </a:solidFill>
                <a:latin typeface="Arial" panose="020B0604020202020204" pitchFamily="34" charset="0"/>
                <a:cs typeface="Arial" panose="020B0604020202020204" pitchFamily="34" charset="0"/>
              </a:rPr>
              <a:t>SmartAge</a:t>
            </a:r>
            <a:r>
              <a:rPr lang="en-GB" dirty="0">
                <a:solidFill>
                  <a:schemeClr val="tx1"/>
                </a:solidFill>
                <a:latin typeface="Arial" panose="020B0604020202020204" pitchFamily="34" charset="0"/>
                <a:cs typeface="Arial" panose="020B0604020202020204" pitchFamily="34" charset="0"/>
              </a:rPr>
              <a:t>+ Parkinson’ initial strategy is to increase health literacy among the UK population to tackle early neurological signs. </a:t>
            </a:r>
            <a:endParaRPr lang="en-IN" dirty="0">
              <a:solidFill>
                <a:schemeClr val="tx1"/>
              </a:solidFill>
              <a:latin typeface="Arial" panose="020B0604020202020204" pitchFamily="34" charset="0"/>
              <a:cs typeface="Arial" panose="020B0604020202020204" pitchFamily="34" charset="0"/>
            </a:endParaRPr>
          </a:p>
          <a:p>
            <a:pPr marL="285750" lvl="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It will increase healthcare professionals and clinicians’ learning to treat PD patients with empathy, patience and utmost care.</a:t>
            </a:r>
            <a:endParaRPr lang="en-IN" dirty="0">
              <a:solidFill>
                <a:schemeClr val="tx1"/>
              </a:solidFill>
              <a:latin typeface="Arial" panose="020B0604020202020204" pitchFamily="34" charset="0"/>
              <a:cs typeface="Arial" panose="020B0604020202020204" pitchFamily="34" charset="0"/>
            </a:endParaRPr>
          </a:p>
          <a:p>
            <a:pPr marL="285750" lvl="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Moreover, AI </a:t>
            </a:r>
            <a:r>
              <a:rPr lang="en-GB" dirty="0" err="1">
                <a:solidFill>
                  <a:schemeClr val="tx1"/>
                </a:solidFill>
                <a:latin typeface="Arial" panose="020B0604020202020204" pitchFamily="34" charset="0"/>
                <a:cs typeface="Arial" panose="020B0604020202020204" pitchFamily="34" charset="0"/>
              </a:rPr>
              <a:t>SmartAge</a:t>
            </a:r>
            <a:r>
              <a:rPr lang="en-GB" dirty="0">
                <a:solidFill>
                  <a:schemeClr val="tx1"/>
                </a:solidFill>
                <a:latin typeface="Arial" panose="020B0604020202020204" pitchFamily="34" charset="0"/>
                <a:cs typeface="Arial" panose="020B0604020202020204" pitchFamily="34" charset="0"/>
              </a:rPr>
              <a:t>+ Parkinson will enhance educational insights to accelerate PD prevention and management in a smarter way (</a:t>
            </a:r>
            <a:r>
              <a:rPr lang="en-GB" dirty="0" err="1">
                <a:solidFill>
                  <a:schemeClr val="tx1"/>
                </a:solidFill>
                <a:latin typeface="Arial" panose="020B0604020202020204" pitchFamily="34" charset="0"/>
                <a:cs typeface="Arial" panose="020B0604020202020204" pitchFamily="34" charset="0"/>
              </a:rPr>
              <a:t>Abeo</a:t>
            </a:r>
            <a:r>
              <a:rPr lang="en-GB" dirty="0">
                <a:solidFill>
                  <a:schemeClr val="tx1"/>
                </a:solidFill>
                <a:latin typeface="Arial" panose="020B0604020202020204" pitchFamily="34" charset="0"/>
                <a:cs typeface="Arial" panose="020B0604020202020204" pitchFamily="34" charset="0"/>
              </a:rPr>
              <a:t> et al. 2025).</a:t>
            </a:r>
            <a:endParaRPr lang="en-IN" dirty="0">
              <a:solidFill>
                <a:schemeClr val="tx1"/>
              </a:solidFill>
              <a:latin typeface="Arial" panose="020B0604020202020204" pitchFamily="34" charset="0"/>
              <a:cs typeface="Arial" panose="020B0604020202020204" pitchFamily="34" charset="0"/>
            </a:endParaRPr>
          </a:p>
        </p:txBody>
      </p:sp>
      <p:sp>
        <p:nvSpPr>
          <p:cNvPr id="7" name="Rectangle 6"/>
          <p:cNvSpPr/>
          <p:nvPr/>
        </p:nvSpPr>
        <p:spPr>
          <a:xfrm>
            <a:off x="149935" y="5142086"/>
            <a:ext cx="6096000" cy="923330"/>
          </a:xfrm>
          <a:prstGeom prst="rect">
            <a:avLst/>
          </a:prstGeom>
        </p:spPr>
        <p:txBody>
          <a:bodyPr>
            <a:spAutoFit/>
          </a:bodyPr>
          <a:lstStyle/>
          <a:p>
            <a:pPr algn="ctr">
              <a:lnSpc>
                <a:spcPct val="150000"/>
              </a:lnSpc>
            </a:pPr>
            <a:r>
              <a:rPr lang="en-GB" dirty="0">
                <a:latin typeface="Arial" panose="020B0604020202020204" pitchFamily="34" charset="0"/>
                <a:cs typeface="Arial" panose="020B0604020202020204" pitchFamily="34" charset="0"/>
              </a:rPr>
              <a:t>Figure: Dedicated to Finding a Medical Cure</a:t>
            </a:r>
            <a:endParaRPr lang="en-IN" dirty="0">
              <a:latin typeface="Arial" panose="020B0604020202020204" pitchFamily="34" charset="0"/>
              <a:cs typeface="Arial" panose="020B0604020202020204" pitchFamily="34" charset="0"/>
            </a:endParaRPr>
          </a:p>
          <a:p>
            <a:pPr algn="ctr">
              <a:lnSpc>
                <a:spcPct val="150000"/>
              </a:lnSpc>
            </a:pPr>
            <a:r>
              <a:rPr lang="en-GB" dirty="0">
                <a:latin typeface="Arial" panose="020B0604020202020204" pitchFamily="34" charset="0"/>
                <a:cs typeface="Arial" panose="020B0604020202020204" pitchFamily="34" charset="0"/>
              </a:rPr>
              <a:t>(source: Getty Images, 2026)</a:t>
            </a:r>
            <a:endParaRPr lang="en-IN" dirty="0">
              <a:latin typeface="Arial" panose="020B0604020202020204" pitchFamily="34" charset="0"/>
              <a:cs typeface="Arial" panose="020B0604020202020204" pitchFamily="34" charset="0"/>
            </a:endParaRPr>
          </a:p>
        </p:txBody>
      </p:sp>
      <p:pic>
        <p:nvPicPr>
          <p:cNvPr id="9" name="image10.png"/>
          <p:cNvPicPr/>
          <p:nvPr/>
        </p:nvPicPr>
        <p:blipFill>
          <a:blip r:embed="rId2"/>
          <a:srcRect/>
          <a:stretch>
            <a:fillRect/>
          </a:stretch>
        </p:blipFill>
        <p:spPr>
          <a:xfrm>
            <a:off x="855682" y="1880795"/>
            <a:ext cx="4684506" cy="3083824"/>
          </a:xfrm>
          <a:prstGeom prst="rect">
            <a:avLst/>
          </a:prstGeom>
          <a:ln/>
        </p:spPr>
      </p:pic>
    </p:spTree>
    <p:extLst>
      <p:ext uri="{BB962C8B-B14F-4D97-AF65-F5344CB8AC3E}">
        <p14:creationId xmlns:p14="http://schemas.microsoft.com/office/powerpoint/2010/main" val="27955135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5"/>
            <a:ext cx="12192000" cy="854075"/>
          </a:xfrm>
        </p:spPr>
        <p:txBody>
          <a:bodyPr>
            <a:normAutofit/>
          </a:bodyPr>
          <a:lstStyle/>
          <a:p>
            <a:pPr algn="ctr"/>
            <a:r>
              <a:rPr lang="en-GB" sz="4000" b="1" dirty="0">
                <a:latin typeface="Arial" panose="020B0604020202020204" pitchFamily="34" charset="0"/>
                <a:cs typeface="Arial" panose="020B0604020202020204" pitchFamily="34" charset="0"/>
              </a:rPr>
              <a:t>Future NHS implementation</a:t>
            </a:r>
            <a:endParaRPr lang="en-GB" sz="4000" dirty="0">
              <a:latin typeface="Arial" panose="020B0604020202020204" pitchFamily="34" charset="0"/>
              <a:cs typeface="Arial" panose="020B0604020202020204" pitchFamily="34" charset="0"/>
            </a:endParaRPr>
          </a:p>
        </p:txBody>
      </p:sp>
      <p:sp>
        <p:nvSpPr>
          <p:cNvPr id="5" name="Rectangle 4"/>
          <p:cNvSpPr/>
          <p:nvPr/>
        </p:nvSpPr>
        <p:spPr>
          <a:xfrm>
            <a:off x="950258" y="1349977"/>
            <a:ext cx="10219765" cy="2809647"/>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Implementation of AI </a:t>
            </a:r>
            <a:r>
              <a:rPr lang="en-GB" dirty="0" err="1">
                <a:solidFill>
                  <a:schemeClr val="tx1"/>
                </a:solidFill>
                <a:latin typeface="Arial" panose="020B0604020202020204" pitchFamily="34" charset="0"/>
                <a:cs typeface="Arial" panose="020B0604020202020204" pitchFamily="34" charset="0"/>
              </a:rPr>
              <a:t>SmartAge</a:t>
            </a:r>
            <a:r>
              <a:rPr lang="en-GB" dirty="0">
                <a:solidFill>
                  <a:schemeClr val="tx1"/>
                </a:solidFill>
                <a:latin typeface="Arial" panose="020B0604020202020204" pitchFamily="34" charset="0"/>
                <a:cs typeface="Arial" panose="020B0604020202020204" pitchFamily="34" charset="0"/>
              </a:rPr>
              <a:t>+ Parkinson ecosystem will significantly transform NHS’s PD care setting by controlling falls and ensuring healthy life.</a:t>
            </a:r>
            <a:endParaRPr lang="en-IN" dirty="0">
              <a:solidFill>
                <a:schemeClr val="tx1"/>
              </a:solidFill>
              <a:latin typeface="Arial" panose="020B0604020202020204" pitchFamily="34" charset="0"/>
              <a:cs typeface="Arial" panose="020B0604020202020204" pitchFamily="34" charset="0"/>
            </a:endParaRPr>
          </a:p>
          <a:p>
            <a:pPr marL="285750" lvl="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This digital solution will reduce hospital admissions at NHS Trusts through early detection and AI-driven accurate analysis.</a:t>
            </a:r>
            <a:endParaRPr lang="en-IN" dirty="0">
              <a:solidFill>
                <a:schemeClr val="tx1"/>
              </a:solidFill>
              <a:latin typeface="Arial" panose="020B0604020202020204" pitchFamily="34" charset="0"/>
              <a:cs typeface="Arial" panose="020B0604020202020204" pitchFamily="34" charset="0"/>
            </a:endParaRPr>
          </a:p>
          <a:p>
            <a:pPr marL="285750" lvl="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Personalised care and recommendations will ensure healthy ageing among the UK population by controlling the onset of PD.   </a:t>
            </a:r>
            <a:endParaRPr lang="en-IN" dirty="0">
              <a:solidFill>
                <a:schemeClr val="tx1"/>
              </a:solidFill>
              <a:latin typeface="Arial" panose="020B0604020202020204" pitchFamily="34" charset="0"/>
              <a:cs typeface="Arial" panose="020B0604020202020204" pitchFamily="34" charset="0"/>
            </a:endParaRPr>
          </a:p>
        </p:txBody>
      </p:sp>
      <p:sp>
        <p:nvSpPr>
          <p:cNvPr id="6" name="Rectangle 5"/>
          <p:cNvSpPr/>
          <p:nvPr/>
        </p:nvSpPr>
        <p:spPr>
          <a:xfrm>
            <a:off x="3048000" y="5492200"/>
            <a:ext cx="6096000" cy="923330"/>
          </a:xfrm>
          <a:prstGeom prst="rect">
            <a:avLst/>
          </a:prstGeom>
        </p:spPr>
        <p:txBody>
          <a:bodyPr>
            <a:spAutoFit/>
          </a:bodyPr>
          <a:lstStyle/>
          <a:p>
            <a:pPr algn="ctr">
              <a:lnSpc>
                <a:spcPct val="150000"/>
              </a:lnSpc>
            </a:pPr>
            <a:r>
              <a:rPr lang="en-GB" dirty="0">
                <a:latin typeface="Arial" panose="020B0604020202020204" pitchFamily="34" charset="0"/>
                <a:cs typeface="Arial" panose="020B0604020202020204" pitchFamily="34" charset="0"/>
              </a:rPr>
              <a:t>Figure: NHS Trusts</a:t>
            </a:r>
            <a:endParaRPr lang="en-IN" dirty="0">
              <a:latin typeface="Arial" panose="020B0604020202020204" pitchFamily="34" charset="0"/>
              <a:cs typeface="Arial" panose="020B0604020202020204" pitchFamily="34" charset="0"/>
            </a:endParaRPr>
          </a:p>
          <a:p>
            <a:pPr algn="ctr">
              <a:lnSpc>
                <a:spcPct val="150000"/>
              </a:lnSpc>
            </a:pPr>
            <a:r>
              <a:rPr lang="en-GB" dirty="0">
                <a:latin typeface="Arial" panose="020B0604020202020204" pitchFamily="34" charset="0"/>
                <a:cs typeface="Arial" panose="020B0604020202020204" pitchFamily="34" charset="0"/>
              </a:rPr>
              <a:t>(source: NHS UK, 2026)</a:t>
            </a:r>
            <a:endParaRPr lang="en-IN" dirty="0">
              <a:latin typeface="Arial" panose="020B0604020202020204" pitchFamily="34" charset="0"/>
              <a:cs typeface="Arial" panose="020B0604020202020204" pitchFamily="34" charset="0"/>
            </a:endParaRPr>
          </a:p>
        </p:txBody>
      </p:sp>
      <p:pic>
        <p:nvPicPr>
          <p:cNvPr id="8" name="image1.png"/>
          <p:cNvPicPr/>
          <p:nvPr/>
        </p:nvPicPr>
        <p:blipFill>
          <a:blip r:embed="rId2"/>
          <a:srcRect/>
          <a:stretch>
            <a:fillRect/>
          </a:stretch>
        </p:blipFill>
        <p:spPr>
          <a:xfrm>
            <a:off x="3585881" y="4213137"/>
            <a:ext cx="4948518" cy="1225550"/>
          </a:xfrm>
          <a:prstGeom prst="rect">
            <a:avLst/>
          </a:prstGeom>
          <a:ln/>
        </p:spPr>
      </p:pic>
    </p:spTree>
    <p:extLst>
      <p:ext uri="{BB962C8B-B14F-4D97-AF65-F5344CB8AC3E}">
        <p14:creationId xmlns:p14="http://schemas.microsoft.com/office/powerpoint/2010/main" val="32442871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55A5118-7BE4-9A78-53C5-2713D8D935AF}"/>
              </a:ext>
            </a:extLst>
          </p:cNvPr>
          <p:cNvSpPr>
            <a:spLocks noGrp="1"/>
          </p:cNvSpPr>
          <p:nvPr>
            <p:ph type="sldNum" sz="quarter" idx="16"/>
          </p:nvPr>
        </p:nvSpPr>
        <p:spPr>
          <a:xfrm>
            <a:off x="11627219" y="110364"/>
            <a:ext cx="429207" cy="365125"/>
          </a:xfrm>
        </p:spPr>
        <p:txBody>
          <a:bodyPr/>
          <a:lstStyle/>
          <a:p>
            <a:fld id="{CC057153-B650-4DEB-B370-79DDCFDCE934}" type="slidenum">
              <a:rPr lang="en-US" smtClean="0"/>
              <a:pPr/>
              <a:t>36</a:t>
            </a:fld>
            <a:endParaRPr lang="en-US"/>
          </a:p>
        </p:txBody>
      </p:sp>
      <p:sp>
        <p:nvSpPr>
          <p:cNvPr id="13" name="TextBox 12">
            <a:extLst>
              <a:ext uri="{FF2B5EF4-FFF2-40B4-BE49-F238E27FC236}">
                <a16:creationId xmlns:a16="http://schemas.microsoft.com/office/drawing/2014/main" id="{7BC4D45B-9BB1-4EC3-5175-4D7C76BF5089}"/>
              </a:ext>
            </a:extLst>
          </p:cNvPr>
          <p:cNvSpPr txBox="1"/>
          <p:nvPr/>
        </p:nvSpPr>
        <p:spPr>
          <a:xfrm>
            <a:off x="0" y="0"/>
            <a:ext cx="12192000" cy="7487178"/>
          </a:xfrm>
          <a:prstGeom prst="rect">
            <a:avLst/>
          </a:prstGeom>
          <a:noFill/>
        </p:spPr>
        <p:txBody>
          <a:bodyPr wrap="square">
            <a:spAutoFit/>
          </a:bodyPr>
          <a:lstStyle/>
          <a:p>
            <a:pPr algn="ctr"/>
            <a:r>
              <a:rPr lang="en-GB" sz="1200" b="1" dirty="0">
                <a:latin typeface="Areal"/>
              </a:rPr>
              <a:t>Reference </a:t>
            </a:r>
          </a:p>
          <a:p>
            <a:r>
              <a:rPr lang="en-GB" sz="1200" dirty="0">
                <a:latin typeface="Areal"/>
              </a:rPr>
              <a:t>Allen, N.E., Canning, C.G., Almeida, L.R.S., Bloem, B.R., </a:t>
            </a:r>
            <a:r>
              <a:rPr lang="en-GB" sz="1200" dirty="0" err="1">
                <a:latin typeface="Areal"/>
              </a:rPr>
              <a:t>Keus</a:t>
            </a:r>
            <a:r>
              <a:rPr lang="en-GB" sz="1200" dirty="0">
                <a:latin typeface="Areal"/>
              </a:rPr>
              <a:t>, S.H.J., Löfgren, N., </a:t>
            </a:r>
            <a:r>
              <a:rPr lang="en-GB" sz="1200" dirty="0" err="1">
                <a:latin typeface="Areal"/>
              </a:rPr>
              <a:t>Nieuwboer</a:t>
            </a:r>
            <a:r>
              <a:rPr lang="en-GB" sz="1200" dirty="0">
                <a:latin typeface="Areal"/>
              </a:rPr>
              <a:t>, A., Verheyden, G.S., Yamato, T.P. and Sherrington, C. (2022) ‘Interventions for preventing falls in Parkinson’s disease’, Cochrane Database of Systematic Reviews, 6, CD011574. Available at: https://doi.org/10.1002/14651858.CD011574.pub2</a:t>
            </a:r>
          </a:p>
          <a:p>
            <a:r>
              <a:rPr lang="en-GB" sz="1200" dirty="0">
                <a:latin typeface="Areal"/>
              </a:rPr>
              <a:t>Barry, M.M. (2021) ‘Transformative health promotion: What is needed to advance progress?’, Global Health Promotion, 28(4), pp. 8–16. Available at: https://doi.org/10.1177/17579759211013766</a:t>
            </a:r>
          </a:p>
          <a:p>
            <a:r>
              <a:rPr lang="en-GB" sz="1200" dirty="0">
                <a:latin typeface="Areal"/>
              </a:rPr>
              <a:t>Ben-Shlomo, Y., </a:t>
            </a:r>
            <a:r>
              <a:rPr lang="en-GB" sz="1200" dirty="0" err="1">
                <a:latin typeface="Areal"/>
              </a:rPr>
              <a:t>Darweesh</a:t>
            </a:r>
            <a:r>
              <a:rPr lang="en-GB" sz="1200" dirty="0">
                <a:latin typeface="Areal"/>
              </a:rPr>
              <a:t>, S., </a:t>
            </a:r>
            <a:r>
              <a:rPr lang="en-GB" sz="1200" dirty="0" err="1">
                <a:latin typeface="Areal"/>
              </a:rPr>
              <a:t>Llibre</a:t>
            </a:r>
            <a:r>
              <a:rPr lang="en-GB" sz="1200" dirty="0">
                <a:latin typeface="Areal"/>
              </a:rPr>
              <a:t>-Guerra, J., Marras, C., San Luciano, M. and Tanner, C. (2024) ‘The epidemiology of Parkinson’s disease’, The Lancet, 403(10423), pp. 283–292. Available at: https://doi.org/10.1016/S0140-6736(23)01419-8</a:t>
            </a:r>
          </a:p>
          <a:p>
            <a:r>
              <a:rPr lang="en-GB" sz="1200" dirty="0" err="1">
                <a:latin typeface="Areal"/>
              </a:rPr>
              <a:t>Camicioli</a:t>
            </a:r>
            <a:r>
              <a:rPr lang="en-GB" sz="1200" dirty="0">
                <a:latin typeface="Areal"/>
              </a:rPr>
              <a:t>, R., Morris, M.E., </a:t>
            </a:r>
            <a:r>
              <a:rPr lang="en-GB" sz="1200" dirty="0" err="1">
                <a:latin typeface="Areal"/>
              </a:rPr>
              <a:t>Pieruccini</a:t>
            </a:r>
            <a:r>
              <a:rPr lang="en-GB" sz="1200" dirty="0">
                <a:latin typeface="Areal"/>
              </a:rPr>
              <a:t>-Faria, F., Montero-</a:t>
            </a:r>
            <a:r>
              <a:rPr lang="en-GB" sz="1200" dirty="0" err="1">
                <a:latin typeface="Areal"/>
              </a:rPr>
              <a:t>Odasso</a:t>
            </a:r>
            <a:r>
              <a:rPr lang="en-GB" sz="1200" dirty="0">
                <a:latin typeface="Areal"/>
              </a:rPr>
              <a:t>, M., Son, S., Buzaglo, D., </a:t>
            </a:r>
            <a:r>
              <a:rPr lang="en-GB" sz="1200" dirty="0" err="1">
                <a:latin typeface="Areal"/>
              </a:rPr>
              <a:t>Hausdorff</a:t>
            </a:r>
            <a:r>
              <a:rPr lang="en-GB" sz="1200" dirty="0">
                <a:latin typeface="Areal"/>
              </a:rPr>
              <a:t>, J.M. and </a:t>
            </a:r>
            <a:r>
              <a:rPr lang="en-GB" sz="1200" dirty="0" err="1">
                <a:latin typeface="Areal"/>
              </a:rPr>
              <a:t>Nieuwboer</a:t>
            </a:r>
            <a:r>
              <a:rPr lang="en-GB" sz="1200" dirty="0">
                <a:latin typeface="Areal"/>
              </a:rPr>
              <a:t>, A. (2023) ‘Prevention of falls in Parkinson’s disease: Guidelines and gaps’, Movement Disorders Clinical Practice, 10(10), pp. 1459–1469. Available at: https://doi.org/10.1002/mdc3.13860</a:t>
            </a:r>
          </a:p>
          <a:p>
            <a:r>
              <a:rPr lang="en-GB" sz="1200" dirty="0">
                <a:latin typeface="Areal"/>
              </a:rPr>
              <a:t>Department of Health and Social Care (2022) Data Saves Lives: Reshaping Health and Social Care with Data. London: DHSC. Available at: https://www.gov.uk/government/publications/data-saves-lives-reshaping-health-and-social-care-with-data</a:t>
            </a:r>
          </a:p>
          <a:p>
            <a:r>
              <a:rPr lang="en-GB" sz="1200" dirty="0" err="1">
                <a:latin typeface="Areal"/>
              </a:rPr>
              <a:t>Koulouvari</a:t>
            </a:r>
            <a:r>
              <a:rPr lang="en-GB" sz="1200" dirty="0">
                <a:latin typeface="Areal"/>
              </a:rPr>
              <a:t>, A.D., </a:t>
            </a:r>
            <a:r>
              <a:rPr lang="en-GB" sz="1200" dirty="0" err="1">
                <a:latin typeface="Areal"/>
              </a:rPr>
              <a:t>Margariti</a:t>
            </a:r>
            <a:r>
              <a:rPr lang="en-GB" sz="1200" dirty="0">
                <a:latin typeface="Areal"/>
              </a:rPr>
              <a:t>, A., </a:t>
            </a:r>
            <a:r>
              <a:rPr lang="en-GB" sz="1200" dirty="0" err="1">
                <a:latin typeface="Areal"/>
              </a:rPr>
              <a:t>Sakellari</a:t>
            </a:r>
            <a:r>
              <a:rPr lang="en-GB" sz="1200" dirty="0">
                <a:latin typeface="Areal"/>
              </a:rPr>
              <a:t>, E., </a:t>
            </a:r>
            <a:r>
              <a:rPr lang="en-GB" sz="1200" dirty="0" err="1">
                <a:latin typeface="Areal"/>
              </a:rPr>
              <a:t>Barbouni</a:t>
            </a:r>
            <a:r>
              <a:rPr lang="en-GB" sz="1200" dirty="0">
                <a:latin typeface="Areal"/>
              </a:rPr>
              <a:t>, A. and </a:t>
            </a:r>
            <a:r>
              <a:rPr lang="en-GB" sz="1200" dirty="0" err="1">
                <a:latin typeface="Areal"/>
              </a:rPr>
              <a:t>Lagiou</a:t>
            </a:r>
            <a:r>
              <a:rPr lang="en-GB" sz="1200" dirty="0">
                <a:latin typeface="Areal"/>
              </a:rPr>
              <a:t>, A. (2025) ‘Applications of </a:t>
            </a:r>
            <a:r>
              <a:rPr lang="en-GB" sz="1200" dirty="0" err="1">
                <a:latin typeface="Areal"/>
              </a:rPr>
              <a:t>behavioral</a:t>
            </a:r>
            <a:r>
              <a:rPr lang="en-GB" sz="1200" dirty="0">
                <a:latin typeface="Areal"/>
              </a:rPr>
              <a:t> change theories and models in health promotion interventions: A rapid review’, </a:t>
            </a:r>
            <a:r>
              <a:rPr lang="en-GB" sz="1200" dirty="0" err="1">
                <a:latin typeface="Areal"/>
              </a:rPr>
              <a:t>Behavioral</a:t>
            </a:r>
            <a:r>
              <a:rPr lang="en-GB" sz="1200" dirty="0">
                <a:latin typeface="Areal"/>
              </a:rPr>
              <a:t> Sciences, 15(5), 580. Available at: https://doi.org/10.3390/bs15050580</a:t>
            </a:r>
          </a:p>
          <a:p>
            <a:r>
              <a:rPr lang="en-GB" sz="1200" dirty="0">
                <a:latin typeface="Areal"/>
              </a:rPr>
              <a:t>King’s Fund (2025) Digital Equity. London: The King’s Fund. Available at: https://www.kingsfund.org.uk/insight-and-analysis/projects/digital-equity</a:t>
            </a:r>
          </a:p>
          <a:p>
            <a:r>
              <a:rPr lang="en-GB" sz="1200" dirty="0">
                <a:latin typeface="Areal"/>
              </a:rPr>
              <a:t>Kalamunda Physiotherapy (2024) </a:t>
            </a:r>
            <a:r>
              <a:rPr lang="en-GB" sz="1200" i="1" dirty="0">
                <a:latin typeface="Areal"/>
              </a:rPr>
              <a:t>Falls prevention: Older adult fall illustration</a:t>
            </a:r>
            <a:r>
              <a:rPr lang="en-GB" sz="1200" dirty="0">
                <a:latin typeface="Areal"/>
              </a:rPr>
              <a:t>. Available at: </a:t>
            </a:r>
            <a:r>
              <a:rPr lang="en-GB" sz="1200" dirty="0">
                <a:latin typeface="Areal"/>
                <a:hlinkClick r:id="rId3"/>
              </a:rPr>
              <a:t>Kalamunda Physiotherapy website</a:t>
            </a:r>
            <a:r>
              <a:rPr lang="en-GB" sz="1200" dirty="0">
                <a:latin typeface="Areal"/>
              </a:rPr>
              <a:t> (Accessed: 8 August 2026).</a:t>
            </a:r>
          </a:p>
          <a:p>
            <a:r>
              <a:rPr lang="en-GB" sz="1200" dirty="0">
                <a:latin typeface="Areal"/>
              </a:rPr>
              <a:t>Lithander, F.E., Tenison, E., </a:t>
            </a:r>
            <a:r>
              <a:rPr lang="en-GB" sz="1200" dirty="0" err="1">
                <a:latin typeface="Areal"/>
              </a:rPr>
              <a:t>Ypinga</a:t>
            </a:r>
            <a:r>
              <a:rPr lang="en-GB" sz="1200" dirty="0">
                <a:latin typeface="Areal"/>
              </a:rPr>
              <a:t>, J. et al. (2023) ‘Proactive and Integrated Management and Empowerment in Parkinson’s Disease: Protocol for a randomised controlled trial (PRIME-UK)’, Trials, 24, 147. Available at: </a:t>
            </a:r>
            <a:r>
              <a:rPr lang="en-GB" sz="1200" dirty="0">
                <a:latin typeface="Areal"/>
                <a:hlinkClick r:id="rId4"/>
              </a:rPr>
              <a:t>https://doi.org/10.1186/s13063-023-07084-8</a:t>
            </a:r>
            <a:endParaRPr lang="en-GB" sz="1200" dirty="0">
              <a:latin typeface="Areal"/>
            </a:endParaRPr>
          </a:p>
          <a:p>
            <a:pPr>
              <a:lnSpc>
                <a:spcPct val="115000"/>
              </a:lnSpc>
              <a:spcAft>
                <a:spcPts val="800"/>
              </a:spcAft>
              <a:buNone/>
            </a:pPr>
            <a:r>
              <a:rPr lang="en-GB" sz="1200" kern="100" dirty="0">
                <a:latin typeface="Areal"/>
                <a:ea typeface="Aptos" panose="020B0004020202020204" pitchFamily="34" charset="0"/>
                <a:cs typeface="Times New Roman" panose="02020603050405020304" pitchFamily="18" charset="0"/>
              </a:rPr>
              <a:t>Mancini, M., Afshari, M., Almeida, Q. </a:t>
            </a:r>
            <a:r>
              <a:rPr lang="en-GB" sz="1200" i="1" kern="100" dirty="0">
                <a:latin typeface="Areal"/>
                <a:ea typeface="Aptos" panose="020B0004020202020204" pitchFamily="34" charset="0"/>
                <a:cs typeface="Times New Roman" panose="02020603050405020304" pitchFamily="18" charset="0"/>
              </a:rPr>
              <a:t>et al.</a:t>
            </a:r>
            <a:r>
              <a:rPr lang="en-GB" sz="1200" kern="100" dirty="0">
                <a:latin typeface="Areal"/>
                <a:ea typeface="Aptos" panose="020B0004020202020204" pitchFamily="34" charset="0"/>
                <a:cs typeface="Times New Roman" panose="02020603050405020304" pitchFamily="18" charset="0"/>
              </a:rPr>
              <a:t> (2025) ‘Digital gait biomarkers in Parkinson’s disease: Susceptibility/risk, progression, response to exercise and prognosis’, </a:t>
            </a:r>
            <a:r>
              <a:rPr lang="en-GB" sz="1200" i="1" kern="100" dirty="0" err="1">
                <a:latin typeface="Areal"/>
                <a:ea typeface="Aptos" panose="020B0004020202020204" pitchFamily="34" charset="0"/>
                <a:cs typeface="Times New Roman" panose="02020603050405020304" pitchFamily="18" charset="0"/>
              </a:rPr>
              <a:t>npj</a:t>
            </a:r>
            <a:r>
              <a:rPr lang="en-GB" sz="1200" i="1" kern="100" dirty="0">
                <a:latin typeface="Areal"/>
                <a:ea typeface="Aptos" panose="020B0004020202020204" pitchFamily="34" charset="0"/>
                <a:cs typeface="Times New Roman" panose="02020603050405020304" pitchFamily="18" charset="0"/>
              </a:rPr>
              <a:t> Parkinson’s Disease</a:t>
            </a:r>
            <a:r>
              <a:rPr lang="en-GB" sz="1200" kern="100" dirty="0">
                <a:latin typeface="Areal"/>
                <a:ea typeface="Aptos" panose="020B0004020202020204" pitchFamily="34" charset="0"/>
                <a:cs typeface="Times New Roman" panose="02020603050405020304" pitchFamily="18" charset="0"/>
              </a:rPr>
              <a:t>, 11, 51. Available at: https://doi.org/10.1038/s41531-025-00897-1</a:t>
            </a:r>
          </a:p>
          <a:p>
            <a:pPr>
              <a:lnSpc>
                <a:spcPct val="115000"/>
              </a:lnSpc>
              <a:spcAft>
                <a:spcPts val="800"/>
              </a:spcAft>
              <a:buNone/>
            </a:pPr>
            <a:r>
              <a:rPr lang="en-GB" sz="1200" kern="100" dirty="0">
                <a:latin typeface="Areal"/>
                <a:ea typeface="Aptos" panose="020B0004020202020204" pitchFamily="34" charset="0"/>
                <a:cs typeface="Times New Roman" panose="02020603050405020304" pitchFamily="18" charset="0"/>
              </a:rPr>
              <a:t>Michie, S., van Stralen, M.M. and West, R. (2011) ‘The Behaviour Change Wheel: A new method for characterising and designing behaviour change interventions’, </a:t>
            </a:r>
            <a:r>
              <a:rPr lang="en-GB" sz="1200" i="1" kern="100" dirty="0">
                <a:latin typeface="Areal"/>
                <a:ea typeface="Aptos" panose="020B0004020202020204" pitchFamily="34" charset="0"/>
                <a:cs typeface="Times New Roman" panose="02020603050405020304" pitchFamily="18" charset="0"/>
              </a:rPr>
              <a:t>Implementation Science</a:t>
            </a:r>
            <a:r>
              <a:rPr lang="en-GB" sz="1200" kern="100" dirty="0">
                <a:latin typeface="Areal"/>
                <a:ea typeface="Aptos" panose="020B0004020202020204" pitchFamily="34" charset="0"/>
                <a:cs typeface="Times New Roman" panose="02020603050405020304" pitchFamily="18" charset="0"/>
              </a:rPr>
              <a:t>, 6, 42. Available at: </a:t>
            </a:r>
            <a:r>
              <a:rPr lang="en-GB" sz="1200" u="sng" kern="100" dirty="0">
                <a:solidFill>
                  <a:srgbClr val="467886"/>
                </a:solidFill>
                <a:latin typeface="Areal"/>
                <a:ea typeface="Aptos" panose="020B0004020202020204" pitchFamily="34" charset="0"/>
                <a:cs typeface="Times New Roman" panose="02020603050405020304" pitchFamily="18" charset="0"/>
                <a:hlinkClick r:id="rId5"/>
              </a:rPr>
              <a:t>https://doi.org/10.1186/1748-5908-6-42</a:t>
            </a:r>
            <a:endParaRPr lang="en-GB" sz="1200" kern="100" dirty="0">
              <a:latin typeface="Areal"/>
              <a:ea typeface="Aptos" panose="020B0004020202020204" pitchFamily="34" charset="0"/>
              <a:cs typeface="Times New Roman" panose="02020603050405020304" pitchFamily="18" charset="0"/>
            </a:endParaRPr>
          </a:p>
          <a:p>
            <a:pPr>
              <a:lnSpc>
                <a:spcPct val="115000"/>
              </a:lnSpc>
              <a:spcAft>
                <a:spcPts val="800"/>
              </a:spcAft>
              <a:buNone/>
            </a:pPr>
            <a:r>
              <a:rPr lang="en-GB" sz="1200" kern="100" dirty="0">
                <a:latin typeface="Areal"/>
                <a:ea typeface="Aptos" panose="020B0004020202020204" pitchFamily="34" charset="0"/>
                <a:cs typeface="Times New Roman" panose="02020603050405020304" pitchFamily="18" charset="0"/>
              </a:rPr>
              <a:t>Moreau, C., </a:t>
            </a:r>
            <a:r>
              <a:rPr lang="en-GB" sz="1200" kern="100" dirty="0" err="1">
                <a:latin typeface="Areal"/>
                <a:ea typeface="Aptos" panose="020B0004020202020204" pitchFamily="34" charset="0"/>
                <a:cs typeface="Times New Roman" panose="02020603050405020304" pitchFamily="18" charset="0"/>
              </a:rPr>
              <a:t>Rouaud</a:t>
            </a:r>
            <a:r>
              <a:rPr lang="en-GB" sz="1200" kern="100" dirty="0">
                <a:latin typeface="Areal"/>
                <a:ea typeface="Aptos" panose="020B0004020202020204" pitchFamily="34" charset="0"/>
                <a:cs typeface="Times New Roman" panose="02020603050405020304" pitchFamily="18" charset="0"/>
              </a:rPr>
              <a:t>, T., </a:t>
            </a:r>
            <a:r>
              <a:rPr lang="en-GB" sz="1200" kern="100" dirty="0" err="1">
                <a:latin typeface="Areal"/>
                <a:ea typeface="Aptos" panose="020B0004020202020204" pitchFamily="34" charset="0"/>
                <a:cs typeface="Times New Roman" panose="02020603050405020304" pitchFamily="18" charset="0"/>
              </a:rPr>
              <a:t>Grabli</a:t>
            </a:r>
            <a:r>
              <a:rPr lang="en-GB" sz="1200" kern="100" dirty="0">
                <a:latin typeface="Areal"/>
                <a:ea typeface="Aptos" panose="020B0004020202020204" pitchFamily="34" charset="0"/>
                <a:cs typeface="Times New Roman" panose="02020603050405020304" pitchFamily="18" charset="0"/>
              </a:rPr>
              <a:t>, D. </a:t>
            </a:r>
            <a:r>
              <a:rPr lang="en-GB" sz="1200" i="1" kern="100" dirty="0">
                <a:latin typeface="Areal"/>
                <a:ea typeface="Aptos" panose="020B0004020202020204" pitchFamily="34" charset="0"/>
                <a:cs typeface="Times New Roman" panose="02020603050405020304" pitchFamily="18" charset="0"/>
              </a:rPr>
              <a:t>et al.</a:t>
            </a:r>
            <a:r>
              <a:rPr lang="en-GB" sz="1200" kern="100" dirty="0">
                <a:latin typeface="Areal"/>
                <a:ea typeface="Aptos" panose="020B0004020202020204" pitchFamily="34" charset="0"/>
                <a:cs typeface="Times New Roman" panose="02020603050405020304" pitchFamily="18" charset="0"/>
              </a:rPr>
              <a:t> (2023) ‘Overview on wearable sensors for the management of Parkinson’s disease’, </a:t>
            </a:r>
            <a:r>
              <a:rPr lang="en-GB" sz="1200" i="1" kern="100" dirty="0" err="1">
                <a:latin typeface="Areal"/>
                <a:ea typeface="Aptos" panose="020B0004020202020204" pitchFamily="34" charset="0"/>
                <a:cs typeface="Times New Roman" panose="02020603050405020304" pitchFamily="18" charset="0"/>
              </a:rPr>
              <a:t>npj</a:t>
            </a:r>
            <a:r>
              <a:rPr lang="en-GB" sz="1200" i="1" kern="100" dirty="0">
                <a:latin typeface="Areal"/>
                <a:ea typeface="Aptos" panose="020B0004020202020204" pitchFamily="34" charset="0"/>
                <a:cs typeface="Times New Roman" panose="02020603050405020304" pitchFamily="18" charset="0"/>
              </a:rPr>
              <a:t> Parkinson’s Disease</a:t>
            </a:r>
            <a:r>
              <a:rPr lang="en-GB" sz="1200" kern="100" dirty="0">
                <a:latin typeface="Areal"/>
                <a:ea typeface="Aptos" panose="020B0004020202020204" pitchFamily="34" charset="0"/>
                <a:cs typeface="Times New Roman" panose="02020603050405020304" pitchFamily="18" charset="0"/>
              </a:rPr>
              <a:t>, 9, 153. Available at: </a:t>
            </a:r>
            <a:r>
              <a:rPr lang="en-GB" sz="1200" u="sng" kern="100" dirty="0">
                <a:solidFill>
                  <a:srgbClr val="467886"/>
                </a:solidFill>
                <a:latin typeface="Areal"/>
                <a:ea typeface="Aptos" panose="020B0004020202020204" pitchFamily="34" charset="0"/>
                <a:cs typeface="Times New Roman" panose="02020603050405020304" pitchFamily="18" charset="0"/>
                <a:hlinkClick r:id="rId6"/>
              </a:rPr>
              <a:t>https://doi.org/10.1038/s41531-023-00585-y</a:t>
            </a:r>
            <a:endParaRPr lang="en-GB" sz="1200" kern="100" dirty="0">
              <a:latin typeface="Areal"/>
              <a:ea typeface="Aptos" panose="020B0004020202020204" pitchFamily="34" charset="0"/>
              <a:cs typeface="Times New Roman" panose="02020603050405020304" pitchFamily="18" charset="0"/>
            </a:endParaRPr>
          </a:p>
          <a:p>
            <a:pPr>
              <a:lnSpc>
                <a:spcPct val="115000"/>
              </a:lnSpc>
              <a:spcAft>
                <a:spcPts val="800"/>
              </a:spcAft>
              <a:buNone/>
            </a:pPr>
            <a:r>
              <a:rPr lang="en-GB" sz="1200" kern="100" dirty="0" err="1">
                <a:latin typeface="Areal"/>
                <a:ea typeface="Aptos" panose="020B0004020202020204" pitchFamily="34" charset="0"/>
                <a:cs typeface="Times New Roman" panose="02020603050405020304" pitchFamily="18" charset="0"/>
              </a:rPr>
              <a:t>Murueta</a:t>
            </a:r>
            <a:r>
              <a:rPr lang="en-GB" sz="1200" kern="100" dirty="0">
                <a:latin typeface="Areal"/>
                <a:ea typeface="Aptos" panose="020B0004020202020204" pitchFamily="34" charset="0"/>
                <a:cs typeface="Times New Roman" panose="02020603050405020304" pitchFamily="18" charset="0"/>
              </a:rPr>
              <a:t>-Goyena, A., </a:t>
            </a:r>
            <a:r>
              <a:rPr lang="en-GB" sz="1200" kern="100" dirty="0" err="1">
                <a:latin typeface="Areal"/>
                <a:ea typeface="Aptos" panose="020B0004020202020204" pitchFamily="34" charset="0"/>
                <a:cs typeface="Times New Roman" panose="02020603050405020304" pitchFamily="18" charset="0"/>
              </a:rPr>
              <a:t>Muiño</a:t>
            </a:r>
            <a:r>
              <a:rPr lang="en-GB" sz="1200" kern="100" dirty="0">
                <a:latin typeface="Areal"/>
                <a:ea typeface="Aptos" panose="020B0004020202020204" pitchFamily="34" charset="0"/>
                <a:cs typeface="Times New Roman" panose="02020603050405020304" pitchFamily="18" charset="0"/>
              </a:rPr>
              <a:t>, O. and Gómez-Esteban, J.C. (2024) ‘Prognostic factors for falls in Parkinson’s disease: A systematic review’, </a:t>
            </a:r>
            <a:r>
              <a:rPr lang="en-GB" sz="1200" i="1" kern="100" dirty="0">
                <a:latin typeface="Areal"/>
                <a:ea typeface="Aptos" panose="020B0004020202020204" pitchFamily="34" charset="0"/>
                <a:cs typeface="Times New Roman" panose="02020603050405020304" pitchFamily="18" charset="0"/>
              </a:rPr>
              <a:t>Acta </a:t>
            </a:r>
            <a:r>
              <a:rPr lang="en-GB" sz="1200" i="1" kern="100" dirty="0" err="1">
                <a:latin typeface="Areal"/>
                <a:ea typeface="Aptos" panose="020B0004020202020204" pitchFamily="34" charset="0"/>
                <a:cs typeface="Times New Roman" panose="02020603050405020304" pitchFamily="18" charset="0"/>
              </a:rPr>
              <a:t>Neurologica</a:t>
            </a:r>
            <a:r>
              <a:rPr lang="en-GB" sz="1200" i="1" kern="100" dirty="0">
                <a:latin typeface="Areal"/>
                <a:ea typeface="Aptos" panose="020B0004020202020204" pitchFamily="34" charset="0"/>
                <a:cs typeface="Times New Roman" panose="02020603050405020304" pitchFamily="18" charset="0"/>
              </a:rPr>
              <a:t> Belgica</a:t>
            </a:r>
            <a:r>
              <a:rPr lang="en-GB" sz="1200" kern="100" dirty="0">
                <a:latin typeface="Areal"/>
                <a:ea typeface="Aptos" panose="020B0004020202020204" pitchFamily="34" charset="0"/>
                <a:cs typeface="Times New Roman" panose="02020603050405020304" pitchFamily="18" charset="0"/>
              </a:rPr>
              <a:t>, 124(2), pp. 395–406. Available at: </a:t>
            </a:r>
            <a:r>
              <a:rPr lang="en-GB" sz="1200" u="sng" kern="100" dirty="0">
                <a:solidFill>
                  <a:srgbClr val="467886"/>
                </a:solidFill>
                <a:latin typeface="Areal"/>
                <a:ea typeface="Aptos" panose="020B0004020202020204" pitchFamily="34" charset="0"/>
                <a:cs typeface="Times New Roman" panose="02020603050405020304" pitchFamily="18" charset="0"/>
                <a:hlinkClick r:id="rId7"/>
              </a:rPr>
              <a:t>https://doi.org/10.1007/s13760-023-02428-2</a:t>
            </a:r>
            <a:endParaRPr lang="en-GB" sz="1200" kern="100" dirty="0">
              <a:latin typeface="Areal"/>
              <a:ea typeface="Aptos" panose="020B0004020202020204" pitchFamily="34" charset="0"/>
              <a:cs typeface="Times New Roman" panose="02020603050405020304" pitchFamily="18" charset="0"/>
            </a:endParaRPr>
          </a:p>
          <a:p>
            <a:pPr>
              <a:lnSpc>
                <a:spcPct val="115000"/>
              </a:lnSpc>
              <a:spcAft>
                <a:spcPts val="800"/>
              </a:spcAft>
              <a:buNone/>
            </a:pPr>
            <a:r>
              <a:rPr lang="en-GB" sz="1200" kern="100" dirty="0">
                <a:latin typeface="Areal"/>
                <a:ea typeface="Aptos" panose="020B0004020202020204" pitchFamily="34" charset="0"/>
                <a:cs typeface="Times New Roman" panose="02020603050405020304" pitchFamily="18" charset="0"/>
              </a:rPr>
              <a:t>National Institute for Health and Care Excellence (2017) </a:t>
            </a:r>
            <a:r>
              <a:rPr lang="en-GB" sz="1200" i="1" kern="100" dirty="0">
                <a:latin typeface="Areal"/>
                <a:ea typeface="Aptos" panose="020B0004020202020204" pitchFamily="34" charset="0"/>
                <a:cs typeface="Times New Roman" panose="02020603050405020304" pitchFamily="18" charset="0"/>
              </a:rPr>
              <a:t>Parkinson’s Disease in Adults (NG71).</a:t>
            </a:r>
            <a:r>
              <a:rPr lang="en-GB" sz="1200" kern="100" dirty="0">
                <a:latin typeface="Areal"/>
                <a:ea typeface="Aptos" panose="020B0004020202020204" pitchFamily="34" charset="0"/>
                <a:cs typeface="Times New Roman" panose="02020603050405020304" pitchFamily="18" charset="0"/>
              </a:rPr>
              <a:t> London: NICE. Available at: </a:t>
            </a:r>
            <a:r>
              <a:rPr lang="en-GB" sz="1200" u="sng" kern="100" dirty="0">
                <a:solidFill>
                  <a:srgbClr val="467886"/>
                </a:solidFill>
                <a:latin typeface="Areal"/>
                <a:ea typeface="Aptos" panose="020B0004020202020204" pitchFamily="34" charset="0"/>
                <a:cs typeface="Times New Roman" panose="02020603050405020304" pitchFamily="18" charset="0"/>
                <a:hlinkClick r:id="rId8"/>
              </a:rPr>
              <a:t>https://www.nice.org.uk/guidance/ng71</a:t>
            </a:r>
            <a:endParaRPr lang="en-GB" sz="1200" kern="100" dirty="0">
              <a:latin typeface="Areal"/>
              <a:ea typeface="Aptos" panose="020B0004020202020204" pitchFamily="34" charset="0"/>
              <a:cs typeface="Times New Roman" panose="02020603050405020304" pitchFamily="18" charset="0"/>
            </a:endParaRPr>
          </a:p>
          <a:p>
            <a:pPr>
              <a:lnSpc>
                <a:spcPct val="115000"/>
              </a:lnSpc>
              <a:spcAft>
                <a:spcPts val="800"/>
              </a:spcAft>
              <a:buNone/>
            </a:pPr>
            <a:r>
              <a:rPr lang="en-GB" sz="1200" kern="100" dirty="0">
                <a:latin typeface="Areal"/>
                <a:ea typeface="Aptos" panose="020B0004020202020204" pitchFamily="34" charset="0"/>
                <a:cs typeface="Times New Roman" panose="02020603050405020304" pitchFamily="18" charset="0"/>
              </a:rPr>
              <a:t>National Institute for Health and Care Excellence (2025) </a:t>
            </a:r>
            <a:r>
              <a:rPr lang="en-GB" sz="1200" i="1" kern="100" dirty="0">
                <a:latin typeface="Areal"/>
                <a:ea typeface="Aptos" panose="020B0004020202020204" pitchFamily="34" charset="0"/>
                <a:cs typeface="Times New Roman" panose="02020603050405020304" pitchFamily="18" charset="0"/>
              </a:rPr>
              <a:t>Falls: Assessment and Prevention in Older People and in People Aged 50 Years and Over at Higher Risk (NG249).</a:t>
            </a:r>
            <a:r>
              <a:rPr lang="en-GB" sz="1200" kern="100" dirty="0">
                <a:latin typeface="Areal"/>
                <a:ea typeface="Aptos" panose="020B0004020202020204" pitchFamily="34" charset="0"/>
                <a:cs typeface="Times New Roman" panose="02020603050405020304" pitchFamily="18" charset="0"/>
              </a:rPr>
              <a:t> London: NICE. Available at: </a:t>
            </a:r>
            <a:r>
              <a:rPr lang="en-GB" sz="1200" u="sng" kern="100" dirty="0">
                <a:solidFill>
                  <a:srgbClr val="467886"/>
                </a:solidFill>
                <a:latin typeface="Areal"/>
                <a:ea typeface="Aptos" panose="020B0004020202020204" pitchFamily="34" charset="0"/>
                <a:cs typeface="Times New Roman" panose="02020603050405020304" pitchFamily="18" charset="0"/>
                <a:hlinkClick r:id="rId9"/>
              </a:rPr>
              <a:t>https://www.nice.org.uk/guidance/ng249</a:t>
            </a:r>
            <a:endParaRPr lang="en-GB" sz="1200" kern="100" dirty="0">
              <a:latin typeface="Areal"/>
              <a:ea typeface="Aptos" panose="020B0004020202020204" pitchFamily="34" charset="0"/>
              <a:cs typeface="Times New Roman" panose="02020603050405020304" pitchFamily="18" charset="0"/>
            </a:endParaRPr>
          </a:p>
          <a:p>
            <a:pPr>
              <a:lnSpc>
                <a:spcPct val="115000"/>
              </a:lnSpc>
              <a:spcAft>
                <a:spcPts val="800"/>
              </a:spcAft>
              <a:buNone/>
            </a:pPr>
            <a:r>
              <a:rPr lang="en-GB" sz="1200" kern="100" dirty="0">
                <a:latin typeface="Areal"/>
                <a:ea typeface="Aptos" panose="020B0004020202020204" pitchFamily="34" charset="0"/>
                <a:cs typeface="Times New Roman" panose="02020603050405020304" pitchFamily="18" charset="0"/>
              </a:rPr>
              <a:t>NHS England (2019) </a:t>
            </a:r>
            <a:r>
              <a:rPr lang="en-GB" sz="1200" i="1" kern="100" dirty="0">
                <a:latin typeface="Areal"/>
                <a:ea typeface="Aptos" panose="020B0004020202020204" pitchFamily="34" charset="0"/>
                <a:cs typeface="Times New Roman" panose="02020603050405020304" pitchFamily="18" charset="0"/>
              </a:rPr>
              <a:t>The NHS Long Term Plan</a:t>
            </a:r>
            <a:r>
              <a:rPr lang="en-GB" sz="1200" kern="100" dirty="0">
                <a:latin typeface="Areal"/>
                <a:ea typeface="Aptos" panose="020B0004020202020204" pitchFamily="34" charset="0"/>
                <a:cs typeface="Times New Roman" panose="02020603050405020304" pitchFamily="18" charset="0"/>
              </a:rPr>
              <a:t>. London: NHS England. Available at: </a:t>
            </a:r>
            <a:r>
              <a:rPr lang="en-GB" sz="1200" u="sng" kern="100" dirty="0">
                <a:solidFill>
                  <a:srgbClr val="467886"/>
                </a:solidFill>
                <a:latin typeface="Areal"/>
                <a:ea typeface="Aptos" panose="020B0004020202020204" pitchFamily="34" charset="0"/>
                <a:cs typeface="Times New Roman" panose="02020603050405020304" pitchFamily="18" charset="0"/>
                <a:hlinkClick r:id="rId10"/>
              </a:rPr>
              <a:t>https://www.england.nhs.uk/long-term-plan/</a:t>
            </a:r>
            <a:endParaRPr lang="en-GB" sz="1200" kern="100" dirty="0">
              <a:latin typeface="Areal"/>
              <a:ea typeface="Aptos" panose="020B0004020202020204" pitchFamily="34" charset="0"/>
              <a:cs typeface="Times New Roman" panose="02020603050405020304" pitchFamily="18" charset="0"/>
            </a:endParaRPr>
          </a:p>
          <a:p>
            <a:pPr>
              <a:lnSpc>
                <a:spcPct val="115000"/>
              </a:lnSpc>
              <a:spcAft>
                <a:spcPts val="800"/>
              </a:spcAft>
              <a:buNone/>
            </a:pPr>
            <a:r>
              <a:rPr lang="en-GB" sz="1200" kern="100" dirty="0">
                <a:latin typeface="Areal"/>
                <a:ea typeface="Aptos" panose="020B0004020202020204" pitchFamily="34" charset="0"/>
                <a:cs typeface="Times New Roman" panose="02020603050405020304" pitchFamily="18" charset="0"/>
              </a:rPr>
              <a:t>NHS England (2025) </a:t>
            </a:r>
            <a:r>
              <a:rPr lang="en-GB" sz="1200" i="1" kern="100" dirty="0">
                <a:latin typeface="Areal"/>
                <a:ea typeface="Aptos" panose="020B0004020202020204" pitchFamily="34" charset="0"/>
                <a:cs typeface="Times New Roman" panose="02020603050405020304" pitchFamily="18" charset="0"/>
              </a:rPr>
              <a:t>Inclusive Digital Healthcare: A Framework for NHS Action on Digital Inclusion</a:t>
            </a:r>
            <a:r>
              <a:rPr lang="en-GB" sz="1200" kern="100" dirty="0">
                <a:latin typeface="Areal"/>
                <a:ea typeface="Aptos" panose="020B0004020202020204" pitchFamily="34" charset="0"/>
                <a:cs typeface="Times New Roman" panose="02020603050405020304" pitchFamily="18" charset="0"/>
              </a:rPr>
              <a:t>. London: NHS England. Available at: </a:t>
            </a:r>
            <a:r>
              <a:rPr lang="en-GB" sz="1200" u="sng" kern="100" dirty="0">
                <a:solidFill>
                  <a:srgbClr val="467886"/>
                </a:solidFill>
                <a:latin typeface="Areal"/>
                <a:ea typeface="Aptos" panose="020B0004020202020204" pitchFamily="34" charset="0"/>
                <a:cs typeface="Times New Roman" panose="02020603050405020304" pitchFamily="18" charset="0"/>
                <a:hlinkClick r:id="rId11"/>
              </a:rPr>
              <a:t>https://www.england.nhs.uk/long-read/inclusive-digital-healthcare-a-framework-for-nhs-action-on-digital-inclusion/</a:t>
            </a:r>
            <a:endParaRPr lang="en-GB" sz="1200" kern="100" dirty="0">
              <a:latin typeface="Areal"/>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0744919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2D9A21A-CA20-8C13-0A4E-C846BB181F2A}"/>
              </a:ext>
            </a:extLst>
          </p:cNvPr>
          <p:cNvSpPr txBox="1"/>
          <p:nvPr/>
        </p:nvSpPr>
        <p:spPr>
          <a:xfrm>
            <a:off x="0" y="388331"/>
            <a:ext cx="12141200" cy="6641562"/>
          </a:xfrm>
          <a:prstGeom prst="rect">
            <a:avLst/>
          </a:prstGeom>
          <a:noFill/>
        </p:spPr>
        <p:txBody>
          <a:bodyPr wrap="square">
            <a:spAutoFit/>
          </a:bodyPr>
          <a:lstStyle/>
          <a:p>
            <a:pPr algn="ctr">
              <a:lnSpc>
                <a:spcPct val="115000"/>
              </a:lnSpc>
              <a:spcAft>
                <a:spcPts val="800"/>
              </a:spcAft>
              <a:buNone/>
            </a:pPr>
            <a:r>
              <a:rPr lang="en-GB" sz="1200" b="1" kern="100" dirty="0">
                <a:effectLst/>
                <a:latin typeface="Areal"/>
                <a:ea typeface="Aptos" panose="020B0004020202020204" pitchFamily="34" charset="0"/>
                <a:cs typeface="Times New Roman" panose="02020603050405020304" pitchFamily="18" charset="0"/>
              </a:rPr>
              <a:t>Reference continue</a:t>
            </a:r>
          </a:p>
          <a:p>
            <a:pPr>
              <a:lnSpc>
                <a:spcPct val="115000"/>
              </a:lnSpc>
              <a:spcAft>
                <a:spcPts val="800"/>
              </a:spcAft>
              <a:buNone/>
            </a:pPr>
            <a:r>
              <a:rPr lang="en-GB" sz="1200" kern="100" dirty="0">
                <a:effectLst/>
                <a:latin typeface="Areal"/>
                <a:ea typeface="Aptos" panose="020B0004020202020204" pitchFamily="34" charset="0"/>
                <a:cs typeface="Times New Roman" panose="02020603050405020304" pitchFamily="18" charset="0"/>
              </a:rPr>
              <a:t>Okun, M.S., Bloem, B.R. and Dorsey, E.R. (2026) ‘The Parkinson’s Universe: A person-</a:t>
            </a:r>
            <a:r>
              <a:rPr lang="en-GB" sz="1200" kern="100" dirty="0" err="1">
                <a:effectLst/>
                <a:latin typeface="Areal"/>
                <a:ea typeface="Aptos" panose="020B0004020202020204" pitchFamily="34" charset="0"/>
                <a:cs typeface="Times New Roman" panose="02020603050405020304" pitchFamily="18" charset="0"/>
              </a:rPr>
              <a:t>centered</a:t>
            </a:r>
            <a:r>
              <a:rPr lang="en-GB" sz="1200" kern="100" dirty="0">
                <a:effectLst/>
                <a:latin typeface="Areal"/>
                <a:ea typeface="Aptos" panose="020B0004020202020204" pitchFamily="34" charset="0"/>
                <a:cs typeface="Times New Roman" panose="02020603050405020304" pitchFamily="18" charset="0"/>
              </a:rPr>
              <a:t> care model for Parkinson’s disease’, </a:t>
            </a:r>
            <a:r>
              <a:rPr lang="en-GB" sz="1200" i="1" kern="100" dirty="0">
                <a:effectLst/>
                <a:latin typeface="Areal"/>
                <a:ea typeface="Aptos" panose="020B0004020202020204" pitchFamily="34" charset="0"/>
                <a:cs typeface="Times New Roman" panose="02020603050405020304" pitchFamily="18" charset="0"/>
              </a:rPr>
              <a:t>Journal of Parkinson’s Disease</a:t>
            </a:r>
            <a:r>
              <a:rPr lang="en-GB" sz="1200" kern="100" dirty="0">
                <a:effectLst/>
                <a:latin typeface="Areal"/>
                <a:ea typeface="Aptos" panose="020B0004020202020204" pitchFamily="34" charset="0"/>
                <a:cs typeface="Times New Roman" panose="02020603050405020304" pitchFamily="18" charset="0"/>
              </a:rPr>
              <a:t>, 16(1), pp. 192–195. Available at: </a:t>
            </a:r>
            <a:r>
              <a:rPr lang="en-GB" sz="1200" kern="100" dirty="0">
                <a:effectLst/>
                <a:latin typeface="Areal"/>
                <a:ea typeface="Aptos" panose="020B0004020202020204" pitchFamily="34" charset="0"/>
                <a:cs typeface="Times New Roman" panose="02020603050405020304" pitchFamily="18" charset="0"/>
                <a:hlinkClick r:id="rId2"/>
              </a:rPr>
              <a:t>https://doi.org/10.1177/1877718X251399958</a:t>
            </a:r>
            <a:endParaRPr lang="en-GB" sz="1200" kern="100" dirty="0">
              <a:effectLst/>
              <a:latin typeface="Areal"/>
              <a:ea typeface="Aptos" panose="020B0004020202020204" pitchFamily="34" charset="0"/>
              <a:cs typeface="Times New Roman" panose="02020603050405020304" pitchFamily="18" charset="0"/>
            </a:endParaRPr>
          </a:p>
          <a:p>
            <a:r>
              <a:rPr lang="en-GB" sz="1200" dirty="0"/>
              <a:t>Chen, X., Ding, S. and Wang, Y. (2023) </a:t>
            </a:r>
            <a:r>
              <a:rPr lang="en-GB" sz="1200" i="1" dirty="0"/>
              <a:t>Digital health for aging populations</a:t>
            </a:r>
            <a:r>
              <a:rPr lang="en-GB" sz="1200" dirty="0"/>
              <a:t>. </a:t>
            </a:r>
            <a:r>
              <a:rPr lang="en-GB" sz="1200" i="1" dirty="0"/>
              <a:t>Nature Medicine</a:t>
            </a:r>
            <a:r>
              <a:rPr lang="en-GB" sz="1200" dirty="0"/>
              <a:t>, 29, pp. 1623–1635.</a:t>
            </a:r>
          </a:p>
          <a:p>
            <a:pPr>
              <a:lnSpc>
                <a:spcPct val="115000"/>
              </a:lnSpc>
              <a:spcAft>
                <a:spcPts val="800"/>
              </a:spcAft>
              <a:buNone/>
            </a:pPr>
            <a:r>
              <a:rPr lang="en-GB" sz="1200" kern="100" dirty="0">
                <a:effectLst/>
                <a:latin typeface="Areal"/>
                <a:ea typeface="Aptos" panose="020B0004020202020204" pitchFamily="34" charset="0"/>
                <a:cs typeface="Times New Roman" panose="02020603050405020304" pitchFamily="18" charset="0"/>
              </a:rPr>
              <a:t>Parkinson’s UK (2025) </a:t>
            </a:r>
            <a:r>
              <a:rPr lang="en-GB" sz="1200" i="1" kern="100" dirty="0">
                <a:effectLst/>
                <a:latin typeface="Areal"/>
                <a:ea typeface="Aptos" panose="020B0004020202020204" pitchFamily="34" charset="0"/>
                <a:cs typeface="Times New Roman" panose="02020603050405020304" pitchFamily="18" charset="0"/>
              </a:rPr>
              <a:t>Parkinson’s Prevalence in the UK</a:t>
            </a:r>
            <a:r>
              <a:rPr lang="en-GB" sz="1200" kern="100" dirty="0">
                <a:effectLst/>
                <a:latin typeface="Areal"/>
                <a:ea typeface="Aptos" panose="020B0004020202020204" pitchFamily="34" charset="0"/>
                <a:cs typeface="Times New Roman" panose="02020603050405020304" pitchFamily="18" charset="0"/>
              </a:rPr>
              <a:t>. London: Parkinson’s UK. Available at: </a:t>
            </a:r>
            <a:r>
              <a:rPr lang="en-GB" sz="1200" u="sng" kern="100" dirty="0">
                <a:solidFill>
                  <a:srgbClr val="467886"/>
                </a:solidFill>
                <a:effectLst/>
                <a:latin typeface="Areal"/>
                <a:ea typeface="Aptos" panose="020B0004020202020204" pitchFamily="34" charset="0"/>
                <a:cs typeface="Times New Roman" panose="02020603050405020304" pitchFamily="18" charset="0"/>
                <a:hlinkClick r:id="rId3"/>
              </a:rPr>
              <a:t>https://www.parkinsons.org.uk/professionals/resources/parkinsons-prevalence-uk</a:t>
            </a:r>
            <a:endParaRPr lang="en-GB" sz="1200" kern="100" dirty="0">
              <a:effectLst/>
              <a:latin typeface="Areal"/>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err="1">
                <a:ln>
                  <a:noFill/>
                </a:ln>
                <a:solidFill>
                  <a:srgbClr val="000000"/>
                </a:solidFill>
                <a:effectLst/>
                <a:uLnTx/>
                <a:uFillTx/>
                <a:latin typeface="Areal"/>
                <a:ea typeface="+mn-ea"/>
                <a:cs typeface="+mn-cs"/>
              </a:rPr>
              <a:t>Sarasohn</a:t>
            </a:r>
            <a:r>
              <a:rPr kumimoji="0" lang="en-GB" sz="1200" b="0" i="0" u="none" strike="noStrike" kern="1200" cap="none" spc="0" normalizeH="0" baseline="0" noProof="0" dirty="0">
                <a:ln>
                  <a:noFill/>
                </a:ln>
                <a:solidFill>
                  <a:srgbClr val="000000"/>
                </a:solidFill>
                <a:effectLst/>
                <a:uLnTx/>
                <a:uFillTx/>
                <a:latin typeface="Areal"/>
                <a:ea typeface="+mn-ea"/>
                <a:cs typeface="+mn-cs"/>
              </a:rPr>
              <a:t>-Kahn, J. (2023) </a:t>
            </a:r>
            <a:r>
              <a:rPr kumimoji="0" lang="en-GB" sz="1200" b="0" i="1" u="none" strike="noStrike" kern="1200" cap="none" spc="0" normalizeH="0" baseline="0" noProof="0" dirty="0">
                <a:ln>
                  <a:noFill/>
                </a:ln>
                <a:solidFill>
                  <a:srgbClr val="000000"/>
                </a:solidFill>
                <a:effectLst/>
                <a:uLnTx/>
                <a:uFillTx/>
                <a:latin typeface="Areal"/>
                <a:ea typeface="+mn-ea"/>
                <a:cs typeface="+mn-cs"/>
              </a:rPr>
              <a:t>Digital health for aging: The future of healthy longevity</a:t>
            </a:r>
            <a:r>
              <a:rPr kumimoji="0" lang="en-GB" sz="1200" b="0" i="0" u="none" strike="noStrike" kern="1200" cap="none" spc="0" normalizeH="0" baseline="0" noProof="0" dirty="0">
                <a:ln>
                  <a:noFill/>
                </a:ln>
                <a:solidFill>
                  <a:srgbClr val="000000"/>
                </a:solidFill>
                <a:effectLst/>
                <a:uLnTx/>
                <a:uFillTx/>
                <a:latin typeface="Areal"/>
                <a:ea typeface="+mn-ea"/>
                <a:cs typeface="+mn-cs"/>
              </a:rPr>
              <a:t>. </a:t>
            </a:r>
            <a:r>
              <a:rPr kumimoji="0" lang="en-GB" sz="1200" b="0" i="1" u="none" strike="noStrike" kern="1200" cap="none" spc="0" normalizeH="0" baseline="0" noProof="0" dirty="0" err="1">
                <a:ln>
                  <a:noFill/>
                </a:ln>
                <a:solidFill>
                  <a:srgbClr val="000000"/>
                </a:solidFill>
                <a:effectLst/>
                <a:uLnTx/>
                <a:uFillTx/>
                <a:latin typeface="Areal"/>
                <a:ea typeface="+mn-ea"/>
                <a:cs typeface="+mn-cs"/>
              </a:rPr>
              <a:t>HealthPopuli</a:t>
            </a:r>
            <a:r>
              <a:rPr kumimoji="0" lang="en-GB" sz="1200" b="0" i="0" u="none" strike="noStrike" kern="1200" cap="none" spc="0" normalizeH="0" baseline="0" noProof="0" dirty="0">
                <a:ln>
                  <a:noFill/>
                </a:ln>
                <a:solidFill>
                  <a:srgbClr val="000000"/>
                </a:solidFill>
                <a:effectLst/>
                <a:uLnTx/>
                <a:uFillTx/>
                <a:latin typeface="Areal"/>
                <a:ea typeface="+mn-ea"/>
                <a:cs typeface="+mn-cs"/>
              </a:rPr>
              <a:t>. Available at: </a:t>
            </a:r>
            <a:r>
              <a:rPr kumimoji="0" lang="en-GB" sz="1200" b="0" i="0" u="none" strike="noStrike" kern="1200" cap="none" spc="0" normalizeH="0" baseline="0" noProof="0" dirty="0">
                <a:ln>
                  <a:noFill/>
                </a:ln>
                <a:solidFill>
                  <a:srgbClr val="000000"/>
                </a:solidFill>
                <a:effectLst/>
                <a:uLnTx/>
                <a:uFillTx/>
                <a:latin typeface="Areal"/>
                <a:ea typeface="+mn-ea"/>
                <a:cs typeface="+mn-cs"/>
                <a:hlinkClick r:id="rId4"/>
              </a:rPr>
              <a:t>https://www.healthpopuli.com/wp-content/uploads/2023/07/Digital-health-for-aging-Nature-graph-2-for-HP-blog.png</a:t>
            </a:r>
            <a:r>
              <a:rPr kumimoji="0" lang="en-GB" sz="1200" b="0" i="0" u="none" strike="noStrike" kern="1200" cap="none" spc="0" normalizeH="0" baseline="0" noProof="0" dirty="0">
                <a:ln>
                  <a:noFill/>
                </a:ln>
                <a:solidFill>
                  <a:srgbClr val="000000"/>
                </a:solidFill>
                <a:effectLst/>
                <a:uLnTx/>
                <a:uFillTx/>
                <a:latin typeface="Areal"/>
                <a:ea typeface="+mn-ea"/>
                <a:cs typeface="+mn-cs"/>
              </a:rPr>
              <a:t> (Accessed: 8 August 2026).</a:t>
            </a:r>
            <a:endParaRPr lang="en-GB" sz="1200" kern="100" dirty="0">
              <a:latin typeface="Areal"/>
              <a:ea typeface="Aptos" panose="020B0004020202020204" pitchFamily="34" charset="0"/>
              <a:cs typeface="Times New Roman" panose="02020603050405020304" pitchFamily="18" charset="0"/>
            </a:endParaRPr>
          </a:p>
          <a:p>
            <a:pPr>
              <a:lnSpc>
                <a:spcPct val="115000"/>
              </a:lnSpc>
              <a:spcAft>
                <a:spcPts val="800"/>
              </a:spcAft>
              <a:buNone/>
            </a:pPr>
            <a:r>
              <a:rPr lang="en-GB" sz="1200" kern="100" dirty="0">
                <a:latin typeface="Areal"/>
                <a:ea typeface="Aptos" panose="020B0004020202020204" pitchFamily="34" charset="0"/>
                <a:cs typeface="Times New Roman" panose="02020603050405020304" pitchFamily="18" charset="0"/>
              </a:rPr>
              <a:t>Su, D., Cui, Y., He, C. </a:t>
            </a:r>
            <a:r>
              <a:rPr lang="en-GB" sz="1200" i="1" kern="100" dirty="0">
                <a:latin typeface="Areal"/>
                <a:ea typeface="Aptos" panose="020B0004020202020204" pitchFamily="34" charset="0"/>
                <a:cs typeface="Times New Roman" panose="02020603050405020304" pitchFamily="18" charset="0"/>
              </a:rPr>
              <a:t>et al.</a:t>
            </a:r>
            <a:r>
              <a:rPr lang="en-GB" sz="1200" kern="100" dirty="0">
                <a:latin typeface="Areal"/>
                <a:ea typeface="Aptos" panose="020B0004020202020204" pitchFamily="34" charset="0"/>
                <a:cs typeface="Times New Roman" panose="02020603050405020304" pitchFamily="18" charset="0"/>
              </a:rPr>
              <a:t> (2025) ‘Projections for prevalence of Parkinson’s disease and its driving factors in 195 countries and territories to 2050: Modelling study of Global Burden of Disease Study 2021’, </a:t>
            </a:r>
            <a:r>
              <a:rPr lang="en-GB" sz="1200" i="1" kern="100" dirty="0">
                <a:latin typeface="Areal"/>
                <a:ea typeface="Aptos" panose="020B0004020202020204" pitchFamily="34" charset="0"/>
                <a:cs typeface="Times New Roman" panose="02020603050405020304" pitchFamily="18" charset="0"/>
              </a:rPr>
              <a:t>BMJ</a:t>
            </a:r>
            <a:r>
              <a:rPr lang="en-GB" sz="1200" kern="100" dirty="0">
                <a:latin typeface="Areal"/>
                <a:ea typeface="Aptos" panose="020B0004020202020204" pitchFamily="34" charset="0"/>
                <a:cs typeface="Times New Roman" panose="02020603050405020304" pitchFamily="18" charset="0"/>
              </a:rPr>
              <a:t>, 388, e080952. Available at: </a:t>
            </a:r>
            <a:r>
              <a:rPr lang="en-GB" sz="1200" u="sng" kern="100" dirty="0">
                <a:solidFill>
                  <a:srgbClr val="467886"/>
                </a:solidFill>
                <a:latin typeface="Areal"/>
                <a:ea typeface="Aptos" panose="020B0004020202020204" pitchFamily="34" charset="0"/>
                <a:cs typeface="Times New Roman" panose="02020603050405020304" pitchFamily="18" charset="0"/>
                <a:hlinkClick r:id="rId5"/>
              </a:rPr>
              <a:t>https://doi.org/10.1136/bmj-2024-080952</a:t>
            </a:r>
            <a:endParaRPr lang="en-GB" sz="1200" kern="100" dirty="0">
              <a:latin typeface="Areal"/>
              <a:ea typeface="Aptos" panose="020B0004020202020204" pitchFamily="34" charset="0"/>
              <a:cs typeface="Times New Roman" panose="02020603050405020304" pitchFamily="18" charset="0"/>
            </a:endParaRPr>
          </a:p>
          <a:p>
            <a:pPr>
              <a:lnSpc>
                <a:spcPct val="115000"/>
              </a:lnSpc>
              <a:spcAft>
                <a:spcPts val="800"/>
              </a:spcAft>
              <a:buNone/>
            </a:pPr>
            <a:r>
              <a:rPr lang="en-GB" sz="1200" kern="100" dirty="0">
                <a:latin typeface="Areal"/>
                <a:ea typeface="Aptos" panose="020B0004020202020204" pitchFamily="34" charset="0"/>
                <a:cs typeface="Times New Roman" panose="02020603050405020304" pitchFamily="18" charset="0"/>
              </a:rPr>
              <a:t>Warwick, S. (2023) ‘Health promotion in primary care’, </a:t>
            </a:r>
            <a:r>
              <a:rPr lang="en-GB" sz="1200" i="1" kern="100" dirty="0">
                <a:latin typeface="Areal"/>
                <a:ea typeface="Aptos" panose="020B0004020202020204" pitchFamily="34" charset="0"/>
                <a:cs typeface="Times New Roman" panose="02020603050405020304" pitchFamily="18" charset="0"/>
              </a:rPr>
              <a:t>InnovAiT</a:t>
            </a:r>
            <a:r>
              <a:rPr lang="en-GB" sz="1200" kern="100" dirty="0">
                <a:latin typeface="Areal"/>
                <a:ea typeface="Aptos" panose="020B0004020202020204" pitchFamily="34" charset="0"/>
                <a:cs typeface="Times New Roman" panose="02020603050405020304" pitchFamily="18" charset="0"/>
              </a:rPr>
              <a:t>, 16(1), pp. 19–25. Available at: </a:t>
            </a:r>
            <a:r>
              <a:rPr lang="en-GB" sz="1200" kern="100" dirty="0">
                <a:latin typeface="Areal"/>
                <a:ea typeface="Aptos" panose="020B0004020202020204" pitchFamily="34" charset="0"/>
                <a:cs typeface="Times New Roman" panose="02020603050405020304" pitchFamily="18" charset="0"/>
                <a:hlinkClick r:id="rId6"/>
              </a:rPr>
              <a:t>https://doi.org/10.1177/17557380221133858</a:t>
            </a:r>
            <a:endParaRPr lang="en-GB" sz="1200" kern="100" dirty="0">
              <a:latin typeface="Areal"/>
              <a:ea typeface="Aptos" panose="020B0004020202020204" pitchFamily="34" charset="0"/>
              <a:cs typeface="Times New Roman" panose="02020603050405020304" pitchFamily="18" charset="0"/>
            </a:endParaRPr>
          </a:p>
          <a:p>
            <a:pPr>
              <a:lnSpc>
                <a:spcPct val="115000"/>
              </a:lnSpc>
              <a:spcAft>
                <a:spcPts val="800"/>
              </a:spcAft>
              <a:buNone/>
            </a:pPr>
            <a:r>
              <a:rPr lang="en-GB" sz="1200" dirty="0"/>
              <a:t>Washington State Department of Health (2026) </a:t>
            </a:r>
            <a:r>
              <a:rPr lang="en-GB" sz="1200" i="1" dirty="0"/>
              <a:t>Fall Prevention Resources: Social media assets – Fall Prevention Awareness</a:t>
            </a:r>
            <a:r>
              <a:rPr lang="en-GB" sz="1200" dirty="0"/>
              <a:t>. Available at: </a:t>
            </a:r>
            <a:r>
              <a:rPr lang="en-GB" sz="1200" dirty="0">
                <a:hlinkClick r:id="rId7"/>
              </a:rPr>
              <a:t>Washington State Department of Health – Fall Prevention Resources</a:t>
            </a:r>
            <a:r>
              <a:rPr lang="en-GB" sz="1200" dirty="0"/>
              <a:t> (Accessed: 8 August 2026).</a:t>
            </a:r>
            <a:endParaRPr lang="en-GB" sz="1200" kern="100" dirty="0">
              <a:latin typeface="Arial" panose="020B06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200" kern="100" dirty="0">
                <a:latin typeface="Arial" panose="020B0604020202020204" pitchFamily="34" charset="0"/>
                <a:ea typeface="Aptos" panose="020B0004020202020204" pitchFamily="34" charset="0"/>
                <a:cs typeface="Times New Roman" panose="02020603050405020304" pitchFamily="18" charset="0"/>
              </a:rPr>
              <a:t>Wang, G., Chang, F., Gu, Z. </a:t>
            </a:r>
            <a:r>
              <a:rPr lang="en-GB" sz="1200" i="1" kern="100" dirty="0">
                <a:latin typeface="Arial" panose="020B0604020202020204" pitchFamily="34" charset="0"/>
                <a:ea typeface="Aptos" panose="020B0004020202020204" pitchFamily="34" charset="0"/>
                <a:cs typeface="Times New Roman" panose="02020603050405020304" pitchFamily="18" charset="0"/>
              </a:rPr>
              <a:t>et al.</a:t>
            </a:r>
            <a:r>
              <a:rPr lang="en-GB" sz="1200" kern="100" dirty="0">
                <a:latin typeface="Arial" panose="020B0604020202020204" pitchFamily="34" charset="0"/>
                <a:ea typeface="Aptos" panose="020B0004020202020204" pitchFamily="34" charset="0"/>
                <a:cs typeface="Times New Roman" panose="02020603050405020304" pitchFamily="18" charset="0"/>
              </a:rPr>
              <a:t> (2024) ‘Co-designing community-level integral interventions for active ageing: A systematic review from the lens of community-based participatory research’, </a:t>
            </a:r>
            <a:r>
              <a:rPr lang="en-GB" sz="1200" i="1" kern="100" dirty="0">
                <a:latin typeface="Arial" panose="020B0604020202020204" pitchFamily="34" charset="0"/>
                <a:ea typeface="Aptos" panose="020B0004020202020204" pitchFamily="34" charset="0"/>
                <a:cs typeface="Times New Roman" panose="02020603050405020304" pitchFamily="18" charset="0"/>
              </a:rPr>
              <a:t>BMC Public Health</a:t>
            </a:r>
            <a:r>
              <a:rPr lang="en-GB" sz="1200" kern="100" dirty="0">
                <a:latin typeface="Arial" panose="020B0604020202020204" pitchFamily="34" charset="0"/>
                <a:ea typeface="Aptos" panose="020B0004020202020204" pitchFamily="34" charset="0"/>
                <a:cs typeface="Times New Roman" panose="02020603050405020304" pitchFamily="18" charset="0"/>
              </a:rPr>
              <a:t>, 24, 649. Available at: </a:t>
            </a:r>
            <a:r>
              <a:rPr lang="en-GB" sz="1200" u="sng" kern="100" dirty="0">
                <a:solidFill>
                  <a:srgbClr val="467886"/>
                </a:solidFill>
                <a:latin typeface="Arial" panose="020B0604020202020204" pitchFamily="34" charset="0"/>
                <a:ea typeface="Aptos" panose="020B0004020202020204" pitchFamily="34" charset="0"/>
                <a:cs typeface="Times New Roman" panose="02020603050405020304" pitchFamily="18" charset="0"/>
                <a:hlinkClick r:id="rId8"/>
              </a:rPr>
              <a:t>https://doi.org/10.1186/s12889-024-18195-5</a:t>
            </a:r>
            <a:endParaRPr lang="en-GB" sz="1200" kern="100" dirty="0">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200" kern="100" dirty="0">
                <a:latin typeface="Arial" panose="020B0604020202020204" pitchFamily="34" charset="0"/>
                <a:ea typeface="Aptos" panose="020B0004020202020204" pitchFamily="34" charset="0"/>
                <a:cs typeface="Times New Roman" panose="02020603050405020304" pitchFamily="18" charset="0"/>
              </a:rPr>
              <a:t>World Health Organization (1986) </a:t>
            </a:r>
            <a:r>
              <a:rPr lang="en-GB" sz="1200" i="1" kern="100" dirty="0">
                <a:latin typeface="Arial" panose="020B0604020202020204" pitchFamily="34" charset="0"/>
                <a:ea typeface="Aptos" panose="020B0004020202020204" pitchFamily="34" charset="0"/>
                <a:cs typeface="Times New Roman" panose="02020603050405020304" pitchFamily="18" charset="0"/>
              </a:rPr>
              <a:t>Ottawa Charter for Health Promotion</a:t>
            </a:r>
            <a:r>
              <a:rPr lang="en-GB" sz="1200" kern="100" dirty="0">
                <a:latin typeface="Arial" panose="020B0604020202020204" pitchFamily="34" charset="0"/>
                <a:ea typeface="Aptos" panose="020B0004020202020204" pitchFamily="34" charset="0"/>
                <a:cs typeface="Times New Roman" panose="02020603050405020304" pitchFamily="18" charset="0"/>
              </a:rPr>
              <a:t>. Geneva: World Health Organization. Available at: </a:t>
            </a:r>
            <a:r>
              <a:rPr lang="en-GB" sz="1200" u="sng" kern="100" dirty="0">
                <a:solidFill>
                  <a:srgbClr val="467886"/>
                </a:solidFill>
                <a:latin typeface="Arial" panose="020B0604020202020204" pitchFamily="34" charset="0"/>
                <a:ea typeface="Aptos" panose="020B0004020202020204" pitchFamily="34" charset="0"/>
                <a:cs typeface="Times New Roman" panose="02020603050405020304" pitchFamily="18" charset="0"/>
                <a:hlinkClick r:id="rId9"/>
              </a:rPr>
              <a:t>https://www.who.int/teams/health-promotion/enhanced-wellbeing/first-global-conference</a:t>
            </a:r>
            <a:endParaRPr lang="en-GB" sz="1200" kern="100" dirty="0">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200" kern="100" dirty="0">
                <a:latin typeface="Arial" panose="020B0604020202020204" pitchFamily="34" charset="0"/>
                <a:ea typeface="Aptos" panose="020B0004020202020204" pitchFamily="34" charset="0"/>
                <a:cs typeface="Times New Roman" panose="02020603050405020304" pitchFamily="18" charset="0"/>
              </a:rPr>
              <a:t>World Health Organization (2020) </a:t>
            </a:r>
            <a:r>
              <a:rPr lang="en-GB" sz="1200" i="1" kern="100" dirty="0">
                <a:latin typeface="Arial" panose="020B0604020202020204" pitchFamily="34" charset="0"/>
                <a:ea typeface="Aptos" panose="020B0004020202020204" pitchFamily="34" charset="0"/>
                <a:cs typeface="Times New Roman" panose="02020603050405020304" pitchFamily="18" charset="0"/>
              </a:rPr>
              <a:t>Decade of Healthy Ageing: Baseline Report</a:t>
            </a:r>
            <a:r>
              <a:rPr lang="en-GB" sz="1200" kern="100" dirty="0">
                <a:latin typeface="Arial" panose="020B0604020202020204" pitchFamily="34" charset="0"/>
                <a:ea typeface="Aptos" panose="020B0004020202020204" pitchFamily="34" charset="0"/>
                <a:cs typeface="Times New Roman" panose="02020603050405020304" pitchFamily="18" charset="0"/>
              </a:rPr>
              <a:t>. Geneva: World Health Organization. Available at: </a:t>
            </a:r>
            <a:r>
              <a:rPr lang="en-GB" sz="1200" u="sng" kern="100" dirty="0">
                <a:solidFill>
                  <a:srgbClr val="467886"/>
                </a:solidFill>
                <a:latin typeface="Arial" panose="020B0604020202020204" pitchFamily="34" charset="0"/>
                <a:ea typeface="Aptos" panose="020B0004020202020204" pitchFamily="34" charset="0"/>
                <a:cs typeface="Times New Roman" panose="02020603050405020304" pitchFamily="18" charset="0"/>
                <a:hlinkClick r:id="rId10"/>
              </a:rPr>
              <a:t>https://www.who.int/initiatives/decade-of-healthy-ageing</a:t>
            </a:r>
            <a:endParaRPr lang="en-GB" sz="1200" kern="100" dirty="0">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200" kern="100" dirty="0">
                <a:latin typeface="Arial" panose="020B0604020202020204" pitchFamily="34" charset="0"/>
                <a:ea typeface="Aptos" panose="020B0004020202020204" pitchFamily="34" charset="0"/>
                <a:cs typeface="Times New Roman" panose="02020603050405020304" pitchFamily="18" charset="0"/>
              </a:rPr>
              <a:t>World Health Organization (2023) </a:t>
            </a:r>
            <a:r>
              <a:rPr lang="en-GB" sz="1200" i="1" kern="100" dirty="0">
                <a:latin typeface="Arial" panose="020B0604020202020204" pitchFamily="34" charset="0"/>
                <a:ea typeface="Aptos" panose="020B0004020202020204" pitchFamily="34" charset="0"/>
                <a:cs typeface="Times New Roman" panose="02020603050405020304" pitchFamily="18" charset="0"/>
              </a:rPr>
              <a:t>Parkinson Disease</a:t>
            </a:r>
            <a:r>
              <a:rPr lang="en-GB" sz="1200" kern="100" dirty="0">
                <a:latin typeface="Arial" panose="020B0604020202020204" pitchFamily="34" charset="0"/>
                <a:ea typeface="Aptos" panose="020B0004020202020204" pitchFamily="34" charset="0"/>
                <a:cs typeface="Times New Roman" panose="02020603050405020304" pitchFamily="18" charset="0"/>
              </a:rPr>
              <a:t>. Geneva: World Health Organization. Available at: </a:t>
            </a:r>
            <a:r>
              <a:rPr lang="en-GB" sz="1200" u="sng" kern="100" dirty="0">
                <a:solidFill>
                  <a:srgbClr val="467886"/>
                </a:solidFill>
                <a:latin typeface="Arial" panose="020B0604020202020204" pitchFamily="34" charset="0"/>
                <a:ea typeface="Aptos" panose="020B0004020202020204" pitchFamily="34" charset="0"/>
                <a:cs typeface="Times New Roman" panose="02020603050405020304" pitchFamily="18" charset="0"/>
                <a:hlinkClick r:id="rId11"/>
              </a:rPr>
              <a:t>https://www.who.int/news-room/fact-sheets/detail/parkinson-disease</a:t>
            </a:r>
            <a:endParaRPr lang="en-GB" sz="1200" kern="100" dirty="0">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200" kern="100" dirty="0">
                <a:latin typeface="Arial" panose="020B0604020202020204" pitchFamily="34" charset="0"/>
                <a:ea typeface="Aptos" panose="020B0004020202020204" pitchFamily="34" charset="0"/>
                <a:cs typeface="Times New Roman" panose="02020603050405020304" pitchFamily="18" charset="0"/>
              </a:rPr>
              <a:t>Wu, P., Cao, B., Liang, Z. and Wu, M. (2023) ‘The advantages of artificial intelligence-based gait assessment in detecting, predicting and managing Parkinson’s disease’, </a:t>
            </a:r>
            <a:r>
              <a:rPr lang="en-GB" sz="1200" i="1" kern="100" dirty="0">
                <a:latin typeface="Arial" panose="020B0604020202020204" pitchFamily="34" charset="0"/>
                <a:ea typeface="Aptos" panose="020B0004020202020204" pitchFamily="34" charset="0"/>
                <a:cs typeface="Times New Roman" panose="02020603050405020304" pitchFamily="18" charset="0"/>
              </a:rPr>
              <a:t>Frontiers in Aging Neuroscience</a:t>
            </a:r>
            <a:r>
              <a:rPr lang="en-GB" sz="1200" kern="100" dirty="0">
                <a:latin typeface="Arial" panose="020B0604020202020204" pitchFamily="34" charset="0"/>
                <a:ea typeface="Aptos" panose="020B0004020202020204" pitchFamily="34" charset="0"/>
                <a:cs typeface="Times New Roman" panose="02020603050405020304" pitchFamily="18" charset="0"/>
              </a:rPr>
              <a:t>, 15, 1191378. Available at: https://doi.org/10.3389/fnagi.2023.1191378</a:t>
            </a:r>
            <a:endParaRPr lang="en-GB" sz="1200" kern="100" dirty="0">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200" kern="100" dirty="0">
                <a:latin typeface="Arial" panose="020B0604020202020204" pitchFamily="34" charset="0"/>
                <a:ea typeface="Aptos" panose="020B0004020202020204" pitchFamily="34" charset="0"/>
                <a:cs typeface="Times New Roman" panose="02020603050405020304" pitchFamily="18" charset="0"/>
              </a:rPr>
              <a:t>Yeoh Lui, C.X., Yang, N., Tang, A. and Tam, W.W.S. (2025) ‘Effectiveness of smart home technology in preventing and detecting falls in older adults: A systematic review and meta-analysis’, </a:t>
            </a:r>
            <a:r>
              <a:rPr lang="en-GB" sz="1200" i="1" kern="100" dirty="0">
                <a:latin typeface="Arial" panose="020B0604020202020204" pitchFamily="34" charset="0"/>
                <a:ea typeface="Aptos" panose="020B0004020202020204" pitchFamily="34" charset="0"/>
                <a:cs typeface="Times New Roman" panose="02020603050405020304" pitchFamily="18" charset="0"/>
              </a:rPr>
              <a:t>Journal of the American Medical Directors Association</a:t>
            </a:r>
            <a:r>
              <a:rPr lang="en-GB" sz="1200" kern="100" dirty="0">
                <a:latin typeface="Arial" panose="020B0604020202020204" pitchFamily="34" charset="0"/>
                <a:ea typeface="Aptos" panose="020B0004020202020204" pitchFamily="34" charset="0"/>
                <a:cs typeface="Times New Roman" panose="02020603050405020304" pitchFamily="18" charset="0"/>
              </a:rPr>
              <a:t>, 26(1), 105347. Available at: </a:t>
            </a:r>
            <a:r>
              <a:rPr lang="en-GB" sz="1200" u="sng" kern="100" dirty="0">
                <a:solidFill>
                  <a:srgbClr val="467886"/>
                </a:solidFill>
                <a:latin typeface="Arial" panose="020B0604020202020204" pitchFamily="34" charset="0"/>
                <a:ea typeface="Aptos" panose="020B0004020202020204" pitchFamily="34" charset="0"/>
                <a:cs typeface="Times New Roman" panose="02020603050405020304" pitchFamily="18" charset="0"/>
                <a:hlinkClick r:id="rId12"/>
              </a:rPr>
              <a:t>https://doi.org/10.1016/j.jamda.2024.105347</a:t>
            </a:r>
            <a:endParaRPr lang="en-GB" sz="1200" kern="100" dirty="0">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buNone/>
            </a:pPr>
            <a:r>
              <a:rPr lang="en-GB" sz="1200" kern="100" dirty="0">
                <a:latin typeface="Arial" panose="020B0604020202020204" pitchFamily="34" charset="0"/>
                <a:ea typeface="Aptos" panose="020B0004020202020204" pitchFamily="34" charset="0"/>
                <a:cs typeface="Times New Roman" panose="02020603050405020304" pitchFamily="18" charset="0"/>
              </a:rPr>
              <a:t> </a:t>
            </a:r>
            <a:endParaRPr lang="en-GB" sz="1200" kern="100" dirty="0">
              <a:latin typeface="Areal"/>
              <a:ea typeface="Aptos" panose="020B0004020202020204" pitchFamily="34" charset="0"/>
              <a:cs typeface="Times New Roman" panose="02020603050405020304" pitchFamily="18" charset="0"/>
            </a:endParaRPr>
          </a:p>
          <a:p>
            <a:pPr>
              <a:lnSpc>
                <a:spcPct val="115000"/>
              </a:lnSpc>
              <a:spcAft>
                <a:spcPts val="800"/>
              </a:spcAft>
              <a:buNone/>
            </a:pP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8017046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4E227-29C1-E130-B640-7B48FBB15B68}"/>
              </a:ext>
            </a:extLst>
          </p:cNvPr>
          <p:cNvSpPr>
            <a:spLocks noGrp="1"/>
          </p:cNvSpPr>
          <p:nvPr>
            <p:ph type="title"/>
          </p:nvPr>
        </p:nvSpPr>
        <p:spPr>
          <a:xfrm>
            <a:off x="838200" y="365125"/>
            <a:ext cx="10515600" cy="1325563"/>
          </a:xfrm>
        </p:spPr>
        <p:txBody>
          <a:bodyPr>
            <a:normAutofit/>
          </a:bodyPr>
          <a:lstStyle/>
          <a:p>
            <a:r>
              <a:rPr lang="en-GB" sz="5400" dirty="0"/>
              <a:t>Reference</a:t>
            </a:r>
          </a:p>
        </p:txBody>
      </p:sp>
      <p:sp>
        <p:nvSpPr>
          <p:cNvPr id="3" name="Content Placeholder 2">
            <a:extLst>
              <a:ext uri="{FF2B5EF4-FFF2-40B4-BE49-F238E27FC236}">
                <a16:creationId xmlns:a16="http://schemas.microsoft.com/office/drawing/2014/main" id="{5F7CA1B3-CF83-BF55-DA2E-1EE05B3DFD3E}"/>
              </a:ext>
            </a:extLst>
          </p:cNvPr>
          <p:cNvSpPr>
            <a:spLocks noGrp="1"/>
          </p:cNvSpPr>
          <p:nvPr>
            <p:ph idx="1"/>
          </p:nvPr>
        </p:nvSpPr>
        <p:spPr>
          <a:xfrm>
            <a:off x="838200" y="1929384"/>
            <a:ext cx="10515600" cy="4251960"/>
          </a:xfrm>
        </p:spPr>
        <p:txBody>
          <a:bodyPr>
            <a:normAutofit/>
          </a:bodyPr>
          <a:lstStyle/>
          <a:p>
            <a:r>
              <a:rPr lang="en-GB" sz="1200" b="1" dirty="0"/>
              <a:t>Green, L.W. and Kreuter, M.W. (2005)</a:t>
            </a:r>
            <a:r>
              <a:rPr lang="en-GB" sz="1200" dirty="0"/>
              <a:t> </a:t>
            </a:r>
            <a:r>
              <a:rPr lang="en-GB" sz="1200" i="1" dirty="0"/>
              <a:t>Health program planning: an educational and ecological approach</a:t>
            </a:r>
            <a:r>
              <a:rPr lang="en-GB" sz="1200" dirty="0"/>
              <a:t>. 4th </a:t>
            </a:r>
            <a:r>
              <a:rPr lang="en-GB" sz="1200" dirty="0" err="1"/>
              <a:t>edn</a:t>
            </a:r>
            <a:r>
              <a:rPr lang="en-GB" sz="1200" dirty="0"/>
              <a:t>. New York: McGraw-Hill.</a:t>
            </a:r>
          </a:p>
          <a:p>
            <a:r>
              <a:rPr lang="en-GB" sz="1200" b="1" dirty="0"/>
              <a:t>World Health Organization (2021)</a:t>
            </a:r>
            <a:r>
              <a:rPr lang="en-GB" sz="1200" dirty="0"/>
              <a:t> </a:t>
            </a:r>
            <a:r>
              <a:rPr lang="en-GB" sz="1200" i="1" dirty="0"/>
              <a:t>Falls</a:t>
            </a:r>
            <a:r>
              <a:rPr lang="en-GB" sz="1200" dirty="0"/>
              <a:t>. Available at: </a:t>
            </a:r>
            <a:r>
              <a:rPr lang="en-GB" sz="1200" dirty="0">
                <a:hlinkClick r:id="rId2"/>
              </a:rPr>
              <a:t>WHO: Falls</a:t>
            </a:r>
            <a:r>
              <a:rPr lang="en-GB" sz="1200" dirty="0"/>
              <a:t> (Accessed: 11 August 2026). </a:t>
            </a:r>
          </a:p>
          <a:p>
            <a:r>
              <a:rPr lang="en-GB" sz="1200" dirty="0"/>
              <a:t>Allen, N.E., Canning, C.G., Almeida, L.R.S., Bloem, B.R., Keus, S.H.J., Löfgren, N., </a:t>
            </a:r>
            <a:r>
              <a:rPr lang="en-GB" sz="1200" dirty="0" err="1"/>
              <a:t>Nieuwboer</a:t>
            </a:r>
            <a:r>
              <a:rPr lang="en-GB" sz="1200" dirty="0"/>
              <a:t>, A., Verheyden, G.S.A.F., Yamato, T.P. and Sherrington, C. (2022)</a:t>
            </a:r>
          </a:p>
          <a:p>
            <a:r>
              <a:rPr lang="en-GB" sz="1200" dirty="0"/>
              <a:t>Canning, C.G., Sherrington, C., Lord, S.R., Close, J.C.T., Heritier, S., Heller, G.Z., Howard, K., Allen, N.E., Latt, M.D., Murray, S.M., O'Rourke, S.D., Paul, S.S., Song, J. and Fung, V.S.C. (2015)</a:t>
            </a:r>
          </a:p>
          <a:p>
            <a:r>
              <a:rPr lang="en-GB" sz="1200" dirty="0"/>
              <a:t>Sherrington, C., Fairhall, N.J., Wallbank, G.K., Tiedemann, A., Michaleff, Z.A., Howard, K., Clemson, L., Hopewell, S. and Lamb, S.E. (2019)</a:t>
            </a:r>
          </a:p>
          <a:p>
            <a:r>
              <a:rPr lang="en-GB" sz="1200" b="1" dirty="0"/>
              <a:t>Bloem, B.R., Hausdorff, J.M., Visser, J.E. and Giladi, N. (2004)</a:t>
            </a:r>
            <a:r>
              <a:rPr lang="en-GB" sz="1200" dirty="0"/>
              <a:t> ‘Falls and freezing of gait in Parkinson’s disease: a review of two interconnected, episodic phenomena’, </a:t>
            </a:r>
            <a:r>
              <a:rPr lang="en-GB" sz="1200" i="1" dirty="0"/>
              <a:t>Movement Disorders</a:t>
            </a:r>
            <a:r>
              <a:rPr lang="en-GB" sz="1200" dirty="0"/>
              <a:t>, 19(8), pp. 871–884.</a:t>
            </a:r>
          </a:p>
          <a:p>
            <a:r>
              <a:rPr lang="en-GB" sz="1200" b="1" dirty="0"/>
              <a:t>Montero-</a:t>
            </a:r>
            <a:r>
              <a:rPr lang="en-GB" sz="1200" b="1" dirty="0" err="1"/>
              <a:t>Odasso</a:t>
            </a:r>
            <a:r>
              <a:rPr lang="en-GB" sz="1200" b="1" dirty="0"/>
              <a:t>, M., van der Velde, N., Martin, F.C. </a:t>
            </a:r>
            <a:r>
              <a:rPr lang="en-GB" sz="1200" b="1" i="1" dirty="0"/>
              <a:t>et al.</a:t>
            </a:r>
            <a:r>
              <a:rPr lang="en-GB" sz="1200" b="1" dirty="0"/>
              <a:t> (2022)</a:t>
            </a:r>
            <a:r>
              <a:rPr lang="en-GB" sz="1200" dirty="0"/>
              <a:t> ‘World guidelines for falls prevention and management for older adults: a global initiative’, </a:t>
            </a:r>
            <a:r>
              <a:rPr lang="en-GB" sz="1200" i="1" dirty="0"/>
              <a:t>Age and Ageing</a:t>
            </a:r>
            <a:r>
              <a:rPr lang="en-GB" sz="1200" dirty="0"/>
              <a:t>, 51(9), afac205. </a:t>
            </a:r>
          </a:p>
          <a:p>
            <a:r>
              <a:rPr lang="en-GB" sz="1200" b="1" dirty="0"/>
              <a:t>Yoo, J.S., Noh, H.M., Kim, J.H. </a:t>
            </a:r>
            <a:r>
              <a:rPr lang="en-GB" sz="1200" b="1" i="1" dirty="0"/>
              <a:t>et al.</a:t>
            </a:r>
            <a:r>
              <a:rPr lang="en-GB" sz="1200" b="1" dirty="0"/>
              <a:t> (2022)</a:t>
            </a:r>
            <a:r>
              <a:rPr lang="en-GB" sz="1200" dirty="0"/>
              <a:t> ‘Effect of the PRECEDE-PROCEED model on health programs: a systematic review and meta-analysis’, </a:t>
            </a:r>
            <a:r>
              <a:rPr lang="en-GB" sz="1200" i="1" dirty="0"/>
              <a:t>BMC Public Health</a:t>
            </a:r>
            <a:r>
              <a:rPr lang="en-GB" sz="1200" dirty="0"/>
              <a:t>, 22, 2198. </a:t>
            </a:r>
          </a:p>
          <a:p>
            <a:r>
              <a:rPr lang="en-GB" sz="1200" b="1" dirty="0"/>
              <a:t>Porter, C.M. (2016)</a:t>
            </a:r>
            <a:r>
              <a:rPr lang="en-GB" sz="1200" dirty="0"/>
              <a:t> ‘Revisiting Precede–Proceed: a leading model for ecological and ethical health promotion’, </a:t>
            </a:r>
            <a:r>
              <a:rPr lang="en-GB" sz="1200" i="1" dirty="0"/>
              <a:t>Health Education Journal</a:t>
            </a:r>
            <a:r>
              <a:rPr lang="en-GB" sz="1200" dirty="0"/>
              <a:t>, 75(6), pp. 753–764.</a:t>
            </a:r>
          </a:p>
        </p:txBody>
      </p:sp>
    </p:spTree>
    <p:extLst>
      <p:ext uri="{BB962C8B-B14F-4D97-AF65-F5344CB8AC3E}">
        <p14:creationId xmlns:p14="http://schemas.microsoft.com/office/powerpoint/2010/main" val="2315774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93408"/>
            <a:ext cx="12192000" cy="549275"/>
          </a:xfrm>
        </p:spPr>
        <p:txBody>
          <a:bodyPr>
            <a:noAutofit/>
          </a:bodyPr>
          <a:lstStyle/>
          <a:p>
            <a:pPr algn="ctr">
              <a:lnSpc>
                <a:spcPct val="150000"/>
              </a:lnSpc>
            </a:pPr>
            <a:r>
              <a:rPr lang="en-GB" sz="4000" b="1" dirty="0">
                <a:latin typeface="Arial" panose="020B0604020202020204" pitchFamily="34" charset="0"/>
                <a:cs typeface="Arial" panose="020B0604020202020204" pitchFamily="34" charset="0"/>
              </a:rPr>
              <a:t>References</a:t>
            </a:r>
            <a:endParaRPr lang="en-GB" sz="4000" dirty="0">
              <a:latin typeface="Arial" panose="020B0604020202020204" pitchFamily="34" charset="0"/>
              <a:cs typeface="Arial" panose="020B0604020202020204" pitchFamily="34" charset="0"/>
            </a:endParaRPr>
          </a:p>
        </p:txBody>
      </p:sp>
      <p:sp>
        <p:nvSpPr>
          <p:cNvPr id="4" name="Rectangle 3"/>
          <p:cNvSpPr/>
          <p:nvPr/>
        </p:nvSpPr>
        <p:spPr>
          <a:xfrm>
            <a:off x="206188" y="1004047"/>
            <a:ext cx="11779623" cy="5576048"/>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Arial" panose="020B0604020202020204" pitchFamily="34" charset="0"/>
              <a:buChar char="•"/>
            </a:pPr>
            <a:r>
              <a:rPr lang="en-IN" dirty="0" err="1">
                <a:solidFill>
                  <a:schemeClr val="tx1"/>
                </a:solidFill>
                <a:latin typeface="Arial" panose="020B0604020202020204" pitchFamily="34" charset="0"/>
                <a:cs typeface="Arial" panose="020B0604020202020204" pitchFamily="34" charset="0"/>
              </a:rPr>
              <a:t>Çelik</a:t>
            </a:r>
            <a:r>
              <a:rPr lang="en-IN" dirty="0">
                <a:solidFill>
                  <a:schemeClr val="tx1"/>
                </a:solidFill>
                <a:latin typeface="Arial" panose="020B0604020202020204" pitchFamily="34" charset="0"/>
                <a:cs typeface="Arial" panose="020B0604020202020204" pitchFamily="34" charset="0"/>
              </a:rPr>
              <a:t>, Ö., </a:t>
            </a:r>
            <a:r>
              <a:rPr lang="en-IN" dirty="0" err="1">
                <a:solidFill>
                  <a:schemeClr val="tx1"/>
                </a:solidFill>
                <a:latin typeface="Arial" panose="020B0604020202020204" pitchFamily="34" charset="0"/>
                <a:cs typeface="Arial" panose="020B0604020202020204" pitchFamily="34" charset="0"/>
              </a:rPr>
              <a:t>Kulla</a:t>
            </a:r>
            <a:r>
              <a:rPr lang="en-IN" dirty="0">
                <a:solidFill>
                  <a:schemeClr val="tx1"/>
                </a:solidFill>
                <a:latin typeface="Arial" panose="020B0604020202020204" pitchFamily="34" charset="0"/>
                <a:cs typeface="Arial" panose="020B0604020202020204" pitchFamily="34" charset="0"/>
              </a:rPr>
              <a:t>, M. and </a:t>
            </a:r>
            <a:r>
              <a:rPr lang="en-IN" dirty="0" err="1">
                <a:solidFill>
                  <a:schemeClr val="tx1"/>
                </a:solidFill>
                <a:latin typeface="Arial" panose="020B0604020202020204" pitchFamily="34" charset="0"/>
                <a:cs typeface="Arial" panose="020B0604020202020204" pitchFamily="34" charset="0"/>
              </a:rPr>
              <a:t>Stypinska</a:t>
            </a:r>
            <a:r>
              <a:rPr lang="en-IN" dirty="0">
                <a:solidFill>
                  <a:schemeClr val="tx1"/>
                </a:solidFill>
                <a:latin typeface="Arial" panose="020B0604020202020204" pitchFamily="34" charset="0"/>
                <a:cs typeface="Arial" panose="020B0604020202020204" pitchFamily="34" charset="0"/>
              </a:rPr>
              <a:t>, J. (2025) ‘October. Trust formation in healthcare </a:t>
            </a:r>
            <a:r>
              <a:rPr lang="en-IN" dirty="0" err="1">
                <a:solidFill>
                  <a:schemeClr val="tx1"/>
                </a:solidFill>
                <a:latin typeface="Arial" panose="020B0604020202020204" pitchFamily="34" charset="0"/>
                <a:cs typeface="Arial" panose="020B0604020202020204" pitchFamily="34" charset="0"/>
              </a:rPr>
              <a:t>ai</a:t>
            </a:r>
            <a:r>
              <a:rPr lang="en-IN" dirty="0">
                <a:solidFill>
                  <a:schemeClr val="tx1"/>
                </a:solidFill>
                <a:latin typeface="Arial" panose="020B0604020202020204" pitchFamily="34" charset="0"/>
                <a:cs typeface="Arial" panose="020B0604020202020204" pitchFamily="34" charset="0"/>
              </a:rPr>
              <a:t>: an exploration of older adults’ perspectives’, In </a:t>
            </a:r>
            <a:r>
              <a:rPr lang="en-IN" i="1" dirty="0">
                <a:solidFill>
                  <a:schemeClr val="tx1"/>
                </a:solidFill>
                <a:latin typeface="Arial" panose="020B0604020202020204" pitchFamily="34" charset="0"/>
                <a:cs typeface="Arial" panose="020B0604020202020204" pitchFamily="34" charset="0"/>
              </a:rPr>
              <a:t>Proceedings of the AAAI/ACM Conference on AI, Ethics, and Society</a:t>
            </a:r>
            <a:r>
              <a:rPr lang="en-IN" dirty="0">
                <a:solidFill>
                  <a:schemeClr val="tx1"/>
                </a:solidFill>
                <a:latin typeface="Arial" panose="020B0604020202020204" pitchFamily="34" charset="0"/>
                <a:cs typeface="Arial" panose="020B0604020202020204" pitchFamily="34" charset="0"/>
              </a:rPr>
              <a:t> (Vol. 8, No. 1, pp. 498-512). </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Future Medicine (2026) </a:t>
            </a:r>
            <a:r>
              <a:rPr lang="en-IN" i="1" dirty="0">
                <a:solidFill>
                  <a:schemeClr val="tx1"/>
                </a:solidFill>
                <a:latin typeface="Arial" panose="020B0604020202020204" pitchFamily="34" charset="0"/>
                <a:cs typeface="Arial" panose="020B0604020202020204" pitchFamily="34" charset="0"/>
              </a:rPr>
              <a:t>AI Bias: A Problem Long Before the Algorithm.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2"/>
              </a:rPr>
              <a:t>https://</a:t>
            </a:r>
            <a:r>
              <a:rPr lang="en-IN" u="sng" dirty="0" err="1">
                <a:solidFill>
                  <a:schemeClr val="tx1"/>
                </a:solidFill>
                <a:latin typeface="Arial" panose="020B0604020202020204" pitchFamily="34" charset="0"/>
                <a:cs typeface="Arial" panose="020B0604020202020204" pitchFamily="34" charset="0"/>
                <a:hlinkClick r:id="rId2"/>
              </a:rPr>
              <a:t>www.futuremedicine.com</a:t>
            </a:r>
            <a:r>
              <a:rPr lang="en-IN" u="sng" dirty="0">
                <a:solidFill>
                  <a:schemeClr val="tx1"/>
                </a:solidFill>
                <a:latin typeface="Arial" panose="020B0604020202020204" pitchFamily="34" charset="0"/>
                <a:cs typeface="Arial" panose="020B0604020202020204" pitchFamily="34" charset="0"/>
                <a:hlinkClick r:id="rId2"/>
              </a:rPr>
              <a:t>/articles/</a:t>
            </a:r>
            <a:r>
              <a:rPr lang="en-IN" u="sng" dirty="0" err="1">
                <a:solidFill>
                  <a:schemeClr val="tx1"/>
                </a:solidFill>
                <a:latin typeface="Arial" panose="020B0604020202020204" pitchFamily="34" charset="0"/>
                <a:cs typeface="Arial" panose="020B0604020202020204" pitchFamily="34" charset="0"/>
                <a:hlinkClick r:id="rId2"/>
              </a:rPr>
              <a:t>ai</a:t>
            </a:r>
            <a:r>
              <a:rPr lang="en-IN" u="sng" dirty="0">
                <a:solidFill>
                  <a:schemeClr val="tx1"/>
                </a:solidFill>
                <a:latin typeface="Arial" panose="020B0604020202020204" pitchFamily="34" charset="0"/>
                <a:cs typeface="Arial" panose="020B0604020202020204" pitchFamily="34" charset="0"/>
                <a:hlinkClick r:id="rId2"/>
              </a:rPr>
              <a:t>-bias-a-problem-long-before-the-algorithm</a:t>
            </a:r>
            <a:r>
              <a:rPr lang="en-IN" dirty="0">
                <a:solidFill>
                  <a:schemeClr val="tx1"/>
                </a:solidFill>
                <a:latin typeface="Arial" panose="020B0604020202020204" pitchFamily="34" charset="0"/>
                <a:cs typeface="Arial" panose="020B0604020202020204" pitchFamily="34" charset="0"/>
              </a:rPr>
              <a:t> (Accessed: 28 July 2026). </a:t>
            </a:r>
          </a:p>
          <a:p>
            <a:pPr marL="285750" lvl="0" indent="-285750" algn="just">
              <a:lnSpc>
                <a:spcPct val="150000"/>
              </a:lnSpc>
              <a:buFont typeface="Arial" panose="020B0604020202020204" pitchFamily="34" charset="0"/>
              <a:buChar char="•"/>
            </a:pPr>
            <a:r>
              <a:rPr lang="en-IN" dirty="0" err="1">
                <a:solidFill>
                  <a:schemeClr val="tx1"/>
                </a:solidFill>
                <a:latin typeface="Arial" panose="020B0604020202020204" pitchFamily="34" charset="0"/>
                <a:cs typeface="Arial" panose="020B0604020202020204" pitchFamily="34" charset="0"/>
              </a:rPr>
              <a:t>Gorce</a:t>
            </a:r>
            <a:r>
              <a:rPr lang="en-IN" dirty="0">
                <a:solidFill>
                  <a:schemeClr val="tx1"/>
                </a:solidFill>
                <a:latin typeface="Arial" panose="020B0604020202020204" pitchFamily="34" charset="0"/>
                <a:cs typeface="Arial" panose="020B0604020202020204" pitchFamily="34" charset="0"/>
              </a:rPr>
              <a:t>, P. and </a:t>
            </a:r>
            <a:r>
              <a:rPr lang="en-IN" dirty="0" err="1">
                <a:solidFill>
                  <a:schemeClr val="tx1"/>
                </a:solidFill>
                <a:latin typeface="Arial" panose="020B0604020202020204" pitchFamily="34" charset="0"/>
                <a:cs typeface="Arial" panose="020B0604020202020204" pitchFamily="34" charset="0"/>
              </a:rPr>
              <a:t>Jacquier</a:t>
            </a:r>
            <a:r>
              <a:rPr lang="en-IN" dirty="0">
                <a:solidFill>
                  <a:schemeClr val="tx1"/>
                </a:solidFill>
                <a:latin typeface="Arial" panose="020B0604020202020204" pitchFamily="34" charset="0"/>
                <a:cs typeface="Arial" panose="020B0604020202020204" pitchFamily="34" charset="0"/>
              </a:rPr>
              <a:t>-Bret, J. (2026) </a:t>
            </a:r>
            <a:r>
              <a:rPr lang="en-IN" i="1" dirty="0">
                <a:solidFill>
                  <a:schemeClr val="tx1"/>
                </a:solidFill>
                <a:latin typeface="Arial" panose="020B0604020202020204" pitchFamily="34" charset="0"/>
                <a:cs typeface="Arial" panose="020B0604020202020204" pitchFamily="34" charset="0"/>
              </a:rPr>
              <a:t>Current Trends in AI Gait Analysis for the Detection and Assessment of Parkinson’s Disease Severity: Systematic Review and Meta-Analysis of Performance Using Logit Transformation.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3"/>
              </a:rPr>
              <a:t>https://</a:t>
            </a:r>
            <a:r>
              <a:rPr lang="en-IN" u="sng" dirty="0" err="1">
                <a:solidFill>
                  <a:schemeClr val="tx1"/>
                </a:solidFill>
                <a:latin typeface="Arial" panose="020B0604020202020204" pitchFamily="34" charset="0"/>
                <a:cs typeface="Arial" panose="020B0604020202020204" pitchFamily="34" charset="0"/>
                <a:hlinkClick r:id="rId3"/>
              </a:rPr>
              <a:t>pmc.ncbi.nlm.nih.gov</a:t>
            </a:r>
            <a:r>
              <a:rPr lang="en-IN" u="sng" dirty="0">
                <a:solidFill>
                  <a:schemeClr val="tx1"/>
                </a:solidFill>
                <a:latin typeface="Arial" panose="020B0604020202020204" pitchFamily="34" charset="0"/>
                <a:cs typeface="Arial" panose="020B0604020202020204" pitchFamily="34" charset="0"/>
                <a:hlinkClick r:id="rId3"/>
              </a:rPr>
              <a:t>/articles/PMC13362068/</a:t>
            </a:r>
            <a:r>
              <a:rPr lang="en-IN" dirty="0">
                <a:solidFill>
                  <a:schemeClr val="tx1"/>
                </a:solidFill>
                <a:latin typeface="Arial" panose="020B0604020202020204" pitchFamily="34" charset="0"/>
                <a:cs typeface="Arial" panose="020B0604020202020204" pitchFamily="34" charset="0"/>
              </a:rPr>
              <a:t> (Accessed: 28 July 2026). </a:t>
            </a:r>
          </a:p>
          <a:p>
            <a:pPr marL="285750" lvl="0" indent="-285750" algn="just">
              <a:lnSpc>
                <a:spcPct val="150000"/>
              </a:lnSpc>
              <a:buFont typeface="Arial" panose="020B0604020202020204" pitchFamily="34" charset="0"/>
              <a:buChar char="•"/>
            </a:pPr>
            <a:r>
              <a:rPr lang="en-IN" dirty="0" err="1">
                <a:solidFill>
                  <a:schemeClr val="tx1"/>
                </a:solidFill>
                <a:latin typeface="Arial" panose="020B0604020202020204" pitchFamily="34" charset="0"/>
                <a:cs typeface="Arial" panose="020B0604020202020204" pitchFamily="34" charset="0"/>
              </a:rPr>
              <a:t>Hirani</a:t>
            </a:r>
            <a:r>
              <a:rPr lang="en-IN" dirty="0">
                <a:solidFill>
                  <a:schemeClr val="tx1"/>
                </a:solidFill>
                <a:latin typeface="Arial" panose="020B0604020202020204" pitchFamily="34" charset="0"/>
                <a:cs typeface="Arial" panose="020B0604020202020204" pitchFamily="34" charset="0"/>
              </a:rPr>
              <a:t>, R., </a:t>
            </a:r>
            <a:r>
              <a:rPr lang="en-IN" dirty="0" err="1">
                <a:solidFill>
                  <a:schemeClr val="tx1"/>
                </a:solidFill>
                <a:latin typeface="Arial" panose="020B0604020202020204" pitchFamily="34" charset="0"/>
                <a:cs typeface="Arial" panose="020B0604020202020204" pitchFamily="34" charset="0"/>
              </a:rPr>
              <a:t>Noruzi</a:t>
            </a:r>
            <a:r>
              <a:rPr lang="en-IN" dirty="0">
                <a:solidFill>
                  <a:schemeClr val="tx1"/>
                </a:solidFill>
                <a:latin typeface="Arial" panose="020B0604020202020204" pitchFamily="34" charset="0"/>
                <a:cs typeface="Arial" panose="020B0604020202020204" pitchFamily="34" charset="0"/>
              </a:rPr>
              <a:t>, K., </a:t>
            </a:r>
            <a:r>
              <a:rPr lang="en-IN" dirty="0" err="1">
                <a:solidFill>
                  <a:schemeClr val="tx1"/>
                </a:solidFill>
                <a:latin typeface="Arial" panose="020B0604020202020204" pitchFamily="34" charset="0"/>
                <a:cs typeface="Arial" panose="020B0604020202020204" pitchFamily="34" charset="0"/>
              </a:rPr>
              <a:t>Khuram</a:t>
            </a:r>
            <a:r>
              <a:rPr lang="en-IN" dirty="0">
                <a:solidFill>
                  <a:schemeClr val="tx1"/>
                </a:solidFill>
                <a:latin typeface="Arial" panose="020B0604020202020204" pitchFamily="34" charset="0"/>
                <a:cs typeface="Arial" panose="020B0604020202020204" pitchFamily="34" charset="0"/>
              </a:rPr>
              <a:t>, H., </a:t>
            </a:r>
            <a:r>
              <a:rPr lang="en-IN" dirty="0" err="1">
                <a:solidFill>
                  <a:schemeClr val="tx1"/>
                </a:solidFill>
                <a:latin typeface="Arial" panose="020B0604020202020204" pitchFamily="34" charset="0"/>
                <a:cs typeface="Arial" panose="020B0604020202020204" pitchFamily="34" charset="0"/>
              </a:rPr>
              <a:t>Hussaini</a:t>
            </a:r>
            <a:r>
              <a:rPr lang="en-IN" dirty="0">
                <a:solidFill>
                  <a:schemeClr val="tx1"/>
                </a:solidFill>
                <a:latin typeface="Arial" panose="020B0604020202020204" pitchFamily="34" charset="0"/>
                <a:cs typeface="Arial" panose="020B0604020202020204" pitchFamily="34" charset="0"/>
              </a:rPr>
              <a:t>, A.S., </a:t>
            </a:r>
            <a:r>
              <a:rPr lang="en-IN" dirty="0" err="1">
                <a:solidFill>
                  <a:schemeClr val="tx1"/>
                </a:solidFill>
                <a:latin typeface="Arial" panose="020B0604020202020204" pitchFamily="34" charset="0"/>
                <a:cs typeface="Arial" panose="020B0604020202020204" pitchFamily="34" charset="0"/>
              </a:rPr>
              <a:t>Aifuwa</a:t>
            </a:r>
            <a:r>
              <a:rPr lang="en-IN" dirty="0">
                <a:solidFill>
                  <a:schemeClr val="tx1"/>
                </a:solidFill>
                <a:latin typeface="Arial" panose="020B0604020202020204" pitchFamily="34" charset="0"/>
                <a:cs typeface="Arial" panose="020B0604020202020204" pitchFamily="34" charset="0"/>
              </a:rPr>
              <a:t>, E.I., Ely, K.E., Lewis, J.M., </a:t>
            </a:r>
            <a:r>
              <a:rPr lang="en-IN" dirty="0" err="1">
                <a:solidFill>
                  <a:schemeClr val="tx1"/>
                </a:solidFill>
                <a:latin typeface="Arial" panose="020B0604020202020204" pitchFamily="34" charset="0"/>
                <a:cs typeface="Arial" panose="020B0604020202020204" pitchFamily="34" charset="0"/>
              </a:rPr>
              <a:t>Gabr</a:t>
            </a:r>
            <a:r>
              <a:rPr lang="en-IN" dirty="0">
                <a:solidFill>
                  <a:schemeClr val="tx1"/>
                </a:solidFill>
                <a:latin typeface="Arial" panose="020B0604020202020204" pitchFamily="34" charset="0"/>
                <a:cs typeface="Arial" panose="020B0604020202020204" pitchFamily="34" charset="0"/>
              </a:rPr>
              <a:t>, A.E., Smiley, A., Tiwari, R.K. and Etienne, M. (2024) ‘Artificial intelligence and healthcare: a journey through history, present innovations, and future possibilities’, </a:t>
            </a:r>
            <a:r>
              <a:rPr lang="en-IN" i="1" dirty="0">
                <a:solidFill>
                  <a:schemeClr val="tx1"/>
                </a:solidFill>
                <a:latin typeface="Arial" panose="020B0604020202020204" pitchFamily="34" charset="0"/>
                <a:cs typeface="Arial" panose="020B0604020202020204" pitchFamily="34" charset="0"/>
              </a:rPr>
              <a:t>Life</a:t>
            </a:r>
            <a:r>
              <a:rPr lang="en-IN" dirty="0">
                <a:solidFill>
                  <a:schemeClr val="tx1"/>
                </a:solidFill>
                <a:latin typeface="Arial" panose="020B0604020202020204" pitchFamily="34" charset="0"/>
                <a:cs typeface="Arial" panose="020B0604020202020204" pitchFamily="34" charset="0"/>
              </a:rPr>
              <a:t>, </a:t>
            </a:r>
            <a:r>
              <a:rPr lang="en-IN" i="1" dirty="0">
                <a:solidFill>
                  <a:schemeClr val="tx1"/>
                </a:solidFill>
                <a:latin typeface="Arial" panose="020B0604020202020204" pitchFamily="34" charset="0"/>
                <a:cs typeface="Arial" panose="020B0604020202020204" pitchFamily="34" charset="0"/>
              </a:rPr>
              <a:t>14</a:t>
            </a:r>
            <a:r>
              <a:rPr lang="en-IN" dirty="0">
                <a:solidFill>
                  <a:schemeClr val="tx1"/>
                </a:solidFill>
                <a:latin typeface="Arial" panose="020B0604020202020204" pitchFamily="34" charset="0"/>
                <a:cs typeface="Arial" panose="020B0604020202020204" pitchFamily="34" charset="0"/>
              </a:rPr>
              <a:t>(5), p.557.</a:t>
            </a:r>
          </a:p>
          <a:p>
            <a:pPr marL="285750" lvl="0" indent="-285750" algn="just">
              <a:lnSpc>
                <a:spcPct val="150000"/>
              </a:lnSpc>
              <a:buFont typeface="Arial" panose="020B0604020202020204" pitchFamily="34" charset="0"/>
              <a:buChar char="•"/>
            </a:pPr>
            <a:r>
              <a:rPr lang="en-IN" dirty="0" err="1">
                <a:solidFill>
                  <a:schemeClr val="tx1"/>
                </a:solidFill>
                <a:latin typeface="Arial" panose="020B0604020202020204" pitchFamily="34" charset="0"/>
                <a:cs typeface="Arial" panose="020B0604020202020204" pitchFamily="34" charset="0"/>
              </a:rPr>
              <a:t>Kooli</a:t>
            </a:r>
            <a:r>
              <a:rPr lang="en-IN" dirty="0">
                <a:solidFill>
                  <a:schemeClr val="tx1"/>
                </a:solidFill>
                <a:latin typeface="Arial" panose="020B0604020202020204" pitchFamily="34" charset="0"/>
                <a:cs typeface="Arial" panose="020B0604020202020204" pitchFamily="34" charset="0"/>
              </a:rPr>
              <a:t>, C. and Al </a:t>
            </a:r>
            <a:r>
              <a:rPr lang="en-IN" dirty="0" err="1">
                <a:solidFill>
                  <a:schemeClr val="tx1"/>
                </a:solidFill>
                <a:latin typeface="Arial" panose="020B0604020202020204" pitchFamily="34" charset="0"/>
                <a:cs typeface="Arial" panose="020B0604020202020204" pitchFamily="34" charset="0"/>
              </a:rPr>
              <a:t>Muftah</a:t>
            </a:r>
            <a:r>
              <a:rPr lang="en-IN" dirty="0">
                <a:solidFill>
                  <a:schemeClr val="tx1"/>
                </a:solidFill>
                <a:latin typeface="Arial" panose="020B0604020202020204" pitchFamily="34" charset="0"/>
                <a:cs typeface="Arial" panose="020B0604020202020204" pitchFamily="34" charset="0"/>
              </a:rPr>
              <a:t>, H. (2022) ‘Artificial intelligence in healthcare: a comprehensive review of its ethical concerns’, </a:t>
            </a:r>
            <a:r>
              <a:rPr lang="en-IN" i="1" dirty="0">
                <a:solidFill>
                  <a:schemeClr val="tx1"/>
                </a:solidFill>
                <a:latin typeface="Arial" panose="020B0604020202020204" pitchFamily="34" charset="0"/>
                <a:cs typeface="Arial" panose="020B0604020202020204" pitchFamily="34" charset="0"/>
              </a:rPr>
              <a:t>Technological Sustainability</a:t>
            </a:r>
            <a:r>
              <a:rPr lang="en-IN" dirty="0">
                <a:solidFill>
                  <a:schemeClr val="tx1"/>
                </a:solidFill>
                <a:latin typeface="Arial" panose="020B0604020202020204" pitchFamily="34" charset="0"/>
                <a:cs typeface="Arial" panose="020B0604020202020204" pitchFamily="34" charset="0"/>
              </a:rPr>
              <a:t>, </a:t>
            </a:r>
            <a:r>
              <a:rPr lang="en-IN" i="1" dirty="0">
                <a:solidFill>
                  <a:schemeClr val="tx1"/>
                </a:solidFill>
                <a:latin typeface="Arial" panose="020B0604020202020204" pitchFamily="34" charset="0"/>
                <a:cs typeface="Arial" panose="020B0604020202020204" pitchFamily="34" charset="0"/>
              </a:rPr>
              <a:t>1</a:t>
            </a:r>
            <a:r>
              <a:rPr lang="en-IN" dirty="0">
                <a:solidFill>
                  <a:schemeClr val="tx1"/>
                </a:solidFill>
                <a:latin typeface="Arial" panose="020B0604020202020204" pitchFamily="34" charset="0"/>
                <a:cs typeface="Arial" panose="020B0604020202020204" pitchFamily="34" charset="0"/>
              </a:rPr>
              <a:t>(2), pp.121-131.</a:t>
            </a:r>
          </a:p>
        </p:txBody>
      </p:sp>
    </p:spTree>
    <p:extLst>
      <p:ext uri="{BB962C8B-B14F-4D97-AF65-F5344CB8AC3E}">
        <p14:creationId xmlns:p14="http://schemas.microsoft.com/office/powerpoint/2010/main" val="4861474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00984"/>
            <a:ext cx="12192000" cy="549275"/>
          </a:xfrm>
        </p:spPr>
        <p:txBody>
          <a:bodyPr>
            <a:noAutofit/>
          </a:bodyPr>
          <a:lstStyle/>
          <a:p>
            <a:pPr algn="ctr">
              <a:lnSpc>
                <a:spcPct val="150000"/>
              </a:lnSpc>
            </a:pPr>
            <a:r>
              <a:rPr lang="en-GB" sz="4000" b="1" dirty="0">
                <a:latin typeface="Arial" panose="020B0604020202020204" pitchFamily="34" charset="0"/>
                <a:cs typeface="Arial" panose="020B0604020202020204" pitchFamily="34" charset="0"/>
              </a:rPr>
              <a:t>References (contd.) </a:t>
            </a:r>
            <a:endParaRPr lang="en-GB" sz="4000" dirty="0">
              <a:latin typeface="Arial" panose="020B0604020202020204" pitchFamily="34" charset="0"/>
              <a:cs typeface="Arial" panose="020B0604020202020204" pitchFamily="34" charset="0"/>
            </a:endParaRPr>
          </a:p>
        </p:txBody>
      </p:sp>
      <p:sp>
        <p:nvSpPr>
          <p:cNvPr id="4" name="Rectangle 3"/>
          <p:cNvSpPr/>
          <p:nvPr/>
        </p:nvSpPr>
        <p:spPr>
          <a:xfrm>
            <a:off x="206188" y="1219200"/>
            <a:ext cx="11779623" cy="5038166"/>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McGhee, C. (2025) </a:t>
            </a:r>
            <a:r>
              <a:rPr lang="en-IN" i="1" dirty="0">
                <a:solidFill>
                  <a:schemeClr val="tx1"/>
                </a:solidFill>
                <a:latin typeface="Arial" panose="020B0604020202020204" pitchFamily="34" charset="0"/>
                <a:cs typeface="Arial" panose="020B0604020202020204" pitchFamily="34" charset="0"/>
              </a:rPr>
              <a:t>‘This is Parkinson’s: 10 Years Later’: moving stories of real people with Parkinson’s.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2"/>
              </a:rPr>
              <a:t>https://</a:t>
            </a:r>
            <a:r>
              <a:rPr lang="en-IN" u="sng" dirty="0" err="1">
                <a:solidFill>
                  <a:schemeClr val="tx1"/>
                </a:solidFill>
                <a:latin typeface="Arial" panose="020B0604020202020204" pitchFamily="34" charset="0"/>
                <a:cs typeface="Arial" panose="020B0604020202020204" pitchFamily="34" charset="0"/>
                <a:hlinkClick r:id="rId2"/>
              </a:rPr>
              <a:t>parkinsonseurope.org</a:t>
            </a:r>
            <a:r>
              <a:rPr lang="en-IN" u="sng" dirty="0">
                <a:solidFill>
                  <a:schemeClr val="tx1"/>
                </a:solidFill>
                <a:latin typeface="Arial" panose="020B0604020202020204" pitchFamily="34" charset="0"/>
                <a:cs typeface="Arial" panose="020B0604020202020204" pitchFamily="34" charset="0"/>
                <a:hlinkClick r:id="rId2"/>
              </a:rPr>
              <a:t>/</a:t>
            </a:r>
            <a:r>
              <a:rPr lang="en-IN" u="sng" dirty="0" err="1">
                <a:solidFill>
                  <a:schemeClr val="tx1"/>
                </a:solidFill>
                <a:latin typeface="Arial" panose="020B0604020202020204" pitchFamily="34" charset="0"/>
                <a:cs typeface="Arial" panose="020B0604020202020204" pitchFamily="34" charset="0"/>
                <a:hlinkClick r:id="rId2"/>
              </a:rPr>
              <a:t>parkinsonslife</a:t>
            </a:r>
            <a:r>
              <a:rPr lang="en-IN" u="sng" dirty="0">
                <a:solidFill>
                  <a:schemeClr val="tx1"/>
                </a:solidFill>
                <a:latin typeface="Arial" panose="020B0604020202020204" pitchFamily="34" charset="0"/>
                <a:cs typeface="Arial" panose="020B0604020202020204" pitchFamily="34" charset="0"/>
                <a:hlinkClick r:id="rId2"/>
              </a:rPr>
              <a:t>/this-is-parkinsons-10-years-later-project-moving-stories-of-real-people-with-parkinsons/</a:t>
            </a:r>
            <a:r>
              <a:rPr lang="en-IN" dirty="0">
                <a:solidFill>
                  <a:schemeClr val="tx1"/>
                </a:solidFill>
                <a:latin typeface="Arial" panose="020B0604020202020204" pitchFamily="34" charset="0"/>
                <a:cs typeface="Arial" panose="020B0604020202020204" pitchFamily="34" charset="0"/>
              </a:rPr>
              <a:t> (Accessed: 28 July 2026). </a:t>
            </a:r>
          </a:p>
          <a:p>
            <a:pPr marL="285750" lvl="0" indent="-285750" algn="just">
              <a:lnSpc>
                <a:spcPct val="150000"/>
              </a:lnSpc>
              <a:buFont typeface="Arial" panose="020B0604020202020204" pitchFamily="34" charset="0"/>
              <a:buChar char="•"/>
            </a:pPr>
            <a:r>
              <a:rPr lang="en-IN" dirty="0" err="1">
                <a:solidFill>
                  <a:schemeClr val="tx1"/>
                </a:solidFill>
                <a:latin typeface="Arial" panose="020B0604020202020204" pitchFamily="34" charset="0"/>
                <a:cs typeface="Arial" panose="020B0604020202020204" pitchFamily="34" charset="0"/>
              </a:rPr>
              <a:t>Nature.com</a:t>
            </a:r>
            <a:r>
              <a:rPr lang="en-IN" dirty="0">
                <a:solidFill>
                  <a:schemeClr val="tx1"/>
                </a:solidFill>
                <a:latin typeface="Arial" panose="020B0604020202020204" pitchFamily="34" charset="0"/>
                <a:cs typeface="Arial" panose="020B0604020202020204" pitchFamily="34" charset="0"/>
              </a:rPr>
              <a:t> (2025) </a:t>
            </a:r>
            <a:r>
              <a:rPr lang="en-IN" i="1" dirty="0">
                <a:solidFill>
                  <a:schemeClr val="tx1"/>
                </a:solidFill>
                <a:latin typeface="Arial" panose="020B0604020202020204" pitchFamily="34" charset="0"/>
                <a:cs typeface="Arial" panose="020B0604020202020204" pitchFamily="34" charset="0"/>
              </a:rPr>
              <a:t>Wearable inertial device for monitoring Parkinson’s disease symptoms: a pilot study in a controlled environment.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3"/>
              </a:rPr>
              <a:t>https://</a:t>
            </a:r>
            <a:r>
              <a:rPr lang="en-IN" u="sng" dirty="0" err="1">
                <a:solidFill>
                  <a:schemeClr val="tx1"/>
                </a:solidFill>
                <a:latin typeface="Arial" panose="020B0604020202020204" pitchFamily="34" charset="0"/>
                <a:cs typeface="Arial" panose="020B0604020202020204" pitchFamily="34" charset="0"/>
                <a:hlinkClick r:id="rId3"/>
              </a:rPr>
              <a:t>www.nature.com</a:t>
            </a:r>
            <a:r>
              <a:rPr lang="en-IN" u="sng" dirty="0">
                <a:solidFill>
                  <a:schemeClr val="tx1"/>
                </a:solidFill>
                <a:latin typeface="Arial" panose="020B0604020202020204" pitchFamily="34" charset="0"/>
                <a:cs typeface="Arial" panose="020B0604020202020204" pitchFamily="34" charset="0"/>
                <a:hlinkClick r:id="rId3"/>
              </a:rPr>
              <a:t>/articles/s41598-025-28927-1</a:t>
            </a:r>
            <a:r>
              <a:rPr lang="en-IN" dirty="0">
                <a:solidFill>
                  <a:schemeClr val="tx1"/>
                </a:solidFill>
                <a:latin typeface="Arial" panose="020B0604020202020204" pitchFamily="34" charset="0"/>
                <a:cs typeface="Arial" panose="020B0604020202020204" pitchFamily="34" charset="0"/>
              </a:rPr>
              <a:t> (Accessed: 28 July 2026). </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News Medical (2025) </a:t>
            </a:r>
            <a:r>
              <a:rPr lang="en-IN" i="1" dirty="0">
                <a:solidFill>
                  <a:schemeClr val="tx1"/>
                </a:solidFill>
                <a:latin typeface="Arial" panose="020B0604020202020204" pitchFamily="34" charset="0"/>
                <a:cs typeface="Arial" panose="020B0604020202020204" pitchFamily="34" charset="0"/>
              </a:rPr>
              <a:t>AI rollout in NHS hospitals faces major challenges.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4"/>
              </a:rPr>
              <a:t>https://</a:t>
            </a:r>
            <a:r>
              <a:rPr lang="en-IN" u="sng" dirty="0" err="1">
                <a:solidFill>
                  <a:schemeClr val="tx1"/>
                </a:solidFill>
                <a:latin typeface="Arial" panose="020B0604020202020204" pitchFamily="34" charset="0"/>
                <a:cs typeface="Arial" panose="020B0604020202020204" pitchFamily="34" charset="0"/>
                <a:hlinkClick r:id="rId4"/>
              </a:rPr>
              <a:t>www.news-medical.net</a:t>
            </a:r>
            <a:r>
              <a:rPr lang="en-IN" u="sng" dirty="0">
                <a:solidFill>
                  <a:schemeClr val="tx1"/>
                </a:solidFill>
                <a:latin typeface="Arial" panose="020B0604020202020204" pitchFamily="34" charset="0"/>
                <a:cs typeface="Arial" panose="020B0604020202020204" pitchFamily="34" charset="0"/>
                <a:hlinkClick r:id="rId4"/>
              </a:rPr>
              <a:t>/news/20250910/AI-rollout-in-NHS-hospitals-faces-major-</a:t>
            </a:r>
            <a:r>
              <a:rPr lang="en-IN" u="sng" dirty="0" err="1">
                <a:solidFill>
                  <a:schemeClr val="tx1"/>
                </a:solidFill>
                <a:latin typeface="Arial" panose="020B0604020202020204" pitchFamily="34" charset="0"/>
                <a:cs typeface="Arial" panose="020B0604020202020204" pitchFamily="34" charset="0"/>
                <a:hlinkClick r:id="rId4"/>
              </a:rPr>
              <a:t>challenges.aspx</a:t>
            </a:r>
            <a:r>
              <a:rPr lang="en-IN" dirty="0">
                <a:solidFill>
                  <a:schemeClr val="tx1"/>
                </a:solidFill>
                <a:latin typeface="Arial" panose="020B0604020202020204" pitchFamily="34" charset="0"/>
                <a:cs typeface="Arial" panose="020B0604020202020204" pitchFamily="34" charset="0"/>
              </a:rPr>
              <a:t> (Accessed: 28 July 2026). </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NHS England (2025) </a:t>
            </a:r>
            <a:r>
              <a:rPr lang="en-IN" i="1" dirty="0">
                <a:solidFill>
                  <a:schemeClr val="tx1"/>
                </a:solidFill>
                <a:latin typeface="Arial" panose="020B0604020202020204" pitchFamily="34" charset="0"/>
                <a:cs typeface="Arial" panose="020B0604020202020204" pitchFamily="34" charset="0"/>
              </a:rPr>
              <a:t>Nationwide roll out of artificial intelligence tool that predicts falls and viruses.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5"/>
              </a:rPr>
              <a:t>https://</a:t>
            </a:r>
            <a:r>
              <a:rPr lang="en-IN" u="sng" dirty="0" err="1">
                <a:solidFill>
                  <a:schemeClr val="tx1"/>
                </a:solidFill>
                <a:latin typeface="Arial" panose="020B0604020202020204" pitchFamily="34" charset="0"/>
                <a:cs typeface="Arial" panose="020B0604020202020204" pitchFamily="34" charset="0"/>
                <a:hlinkClick r:id="rId5"/>
              </a:rPr>
              <a:t>www.england.nhs.uk</a:t>
            </a:r>
            <a:r>
              <a:rPr lang="en-IN" u="sng" dirty="0">
                <a:solidFill>
                  <a:schemeClr val="tx1"/>
                </a:solidFill>
                <a:latin typeface="Arial" panose="020B0604020202020204" pitchFamily="34" charset="0"/>
                <a:cs typeface="Arial" panose="020B0604020202020204" pitchFamily="34" charset="0"/>
                <a:hlinkClick r:id="rId5"/>
              </a:rPr>
              <a:t>/2025/03/nationwide-roll-out-of-artificial-intelligence-tool-that-predicts-falls-and-viruses/</a:t>
            </a:r>
            <a:r>
              <a:rPr lang="en-IN" dirty="0">
                <a:solidFill>
                  <a:schemeClr val="tx1"/>
                </a:solidFill>
                <a:latin typeface="Arial" panose="020B0604020202020204" pitchFamily="34" charset="0"/>
                <a:cs typeface="Arial" panose="020B0604020202020204" pitchFamily="34" charset="0"/>
              </a:rPr>
              <a:t> (Accessed: 28 July 2026). </a:t>
            </a:r>
          </a:p>
        </p:txBody>
      </p:sp>
    </p:spTree>
    <p:extLst>
      <p:ext uri="{BB962C8B-B14F-4D97-AF65-F5344CB8AC3E}">
        <p14:creationId xmlns:p14="http://schemas.microsoft.com/office/powerpoint/2010/main" val="20112032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40660"/>
            <a:ext cx="12192000" cy="487271"/>
          </a:xfrm>
        </p:spPr>
        <p:txBody>
          <a:bodyPr>
            <a:noAutofit/>
          </a:bodyPr>
          <a:lstStyle/>
          <a:p>
            <a:pPr algn="ctr">
              <a:lnSpc>
                <a:spcPct val="150000"/>
              </a:lnSpc>
            </a:pPr>
            <a:r>
              <a:rPr lang="en-GB" sz="4000" b="1" dirty="0">
                <a:latin typeface="Arial" panose="020B0604020202020204" pitchFamily="34" charset="0"/>
                <a:cs typeface="Arial" panose="020B0604020202020204" pitchFamily="34" charset="0"/>
              </a:rPr>
              <a:t>References (contd.) </a:t>
            </a:r>
          </a:p>
        </p:txBody>
      </p:sp>
      <p:sp>
        <p:nvSpPr>
          <p:cNvPr id="4" name="Rectangle 3"/>
          <p:cNvSpPr/>
          <p:nvPr/>
        </p:nvSpPr>
        <p:spPr>
          <a:xfrm>
            <a:off x="206188" y="1290917"/>
            <a:ext cx="11779623" cy="5289177"/>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NHS England (2025) </a:t>
            </a:r>
            <a:r>
              <a:rPr lang="en-IN" i="1" dirty="0">
                <a:solidFill>
                  <a:schemeClr val="tx1"/>
                </a:solidFill>
                <a:latin typeface="Arial" panose="020B0604020202020204" pitchFamily="34" charset="0"/>
                <a:cs typeface="Arial" panose="020B0604020202020204" pitchFamily="34" charset="0"/>
              </a:rPr>
              <a:t>Workforce, training and education.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2"/>
              </a:rPr>
              <a:t>https://digital-</a:t>
            </a:r>
            <a:r>
              <a:rPr lang="en-IN" u="sng" dirty="0" err="1">
                <a:solidFill>
                  <a:schemeClr val="tx1"/>
                </a:solidFill>
                <a:latin typeface="Arial" panose="020B0604020202020204" pitchFamily="34" charset="0"/>
                <a:cs typeface="Arial" panose="020B0604020202020204" pitchFamily="34" charset="0"/>
                <a:hlinkClick r:id="rId2"/>
              </a:rPr>
              <a:t>transformation.hee.nhs.uk</a:t>
            </a:r>
            <a:r>
              <a:rPr lang="en-IN" u="sng" dirty="0">
                <a:solidFill>
                  <a:schemeClr val="tx1"/>
                </a:solidFill>
                <a:latin typeface="Arial" panose="020B0604020202020204" pitchFamily="34" charset="0"/>
                <a:cs typeface="Arial" panose="020B0604020202020204" pitchFamily="34" charset="0"/>
                <a:hlinkClick r:id="rId2"/>
              </a:rPr>
              <a:t>/blogs/developing-digital-literacy-with-people-who-have-low-or-no-digital-skills</a:t>
            </a:r>
            <a:r>
              <a:rPr lang="en-IN" dirty="0">
                <a:solidFill>
                  <a:schemeClr val="tx1"/>
                </a:solidFill>
                <a:latin typeface="Arial" panose="020B0604020202020204" pitchFamily="34" charset="0"/>
                <a:cs typeface="Arial" panose="020B0604020202020204" pitchFamily="34" charset="0"/>
              </a:rPr>
              <a:t> (Accessed: 28 July 2026). </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NHS England (2026) </a:t>
            </a:r>
            <a:r>
              <a:rPr lang="en-IN" i="1" dirty="0">
                <a:solidFill>
                  <a:schemeClr val="tx1"/>
                </a:solidFill>
                <a:latin typeface="Arial" panose="020B0604020202020204" pitchFamily="34" charset="0"/>
                <a:cs typeface="Arial" panose="020B0604020202020204" pitchFamily="34" charset="0"/>
              </a:rPr>
              <a:t>Interoperability.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3"/>
              </a:rPr>
              <a:t>https://</a:t>
            </a:r>
            <a:r>
              <a:rPr lang="en-IN" u="sng" dirty="0" err="1">
                <a:solidFill>
                  <a:schemeClr val="tx1"/>
                </a:solidFill>
                <a:latin typeface="Arial" panose="020B0604020202020204" pitchFamily="34" charset="0"/>
                <a:cs typeface="Arial" panose="020B0604020202020204" pitchFamily="34" charset="0"/>
                <a:hlinkClick r:id="rId3"/>
              </a:rPr>
              <a:t>www.england.nhs.uk</a:t>
            </a:r>
            <a:r>
              <a:rPr lang="en-IN" u="sng" dirty="0">
                <a:solidFill>
                  <a:schemeClr val="tx1"/>
                </a:solidFill>
                <a:latin typeface="Arial" panose="020B0604020202020204" pitchFamily="34" charset="0"/>
                <a:cs typeface="Arial" panose="020B0604020202020204" pitchFamily="34" charset="0"/>
                <a:hlinkClick r:id="rId3"/>
              </a:rPr>
              <a:t>/long-read/interoperability/</a:t>
            </a:r>
            <a:r>
              <a:rPr lang="en-IN" dirty="0">
                <a:solidFill>
                  <a:schemeClr val="tx1"/>
                </a:solidFill>
                <a:latin typeface="Arial" panose="020B0604020202020204" pitchFamily="34" charset="0"/>
                <a:cs typeface="Arial" panose="020B0604020202020204" pitchFamily="34" charset="0"/>
              </a:rPr>
              <a:t> (Accessed: 28 July 2026). </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NHS England (2026a) </a:t>
            </a:r>
            <a:r>
              <a:rPr lang="en-IN" i="1" dirty="0">
                <a:solidFill>
                  <a:schemeClr val="tx1"/>
                </a:solidFill>
                <a:latin typeface="Arial" panose="020B0604020202020204" pitchFamily="34" charset="0"/>
                <a:cs typeface="Arial" panose="020B0604020202020204" pitchFamily="34" charset="0"/>
              </a:rPr>
              <a:t>General Data Protection Regulation (GDPR).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4"/>
              </a:rPr>
              <a:t>https://</a:t>
            </a:r>
            <a:r>
              <a:rPr lang="en-IN" u="sng" dirty="0" err="1">
                <a:solidFill>
                  <a:schemeClr val="tx1"/>
                </a:solidFill>
                <a:latin typeface="Arial" panose="020B0604020202020204" pitchFamily="34" charset="0"/>
                <a:cs typeface="Arial" panose="020B0604020202020204" pitchFamily="34" charset="0"/>
                <a:hlinkClick r:id="rId4"/>
              </a:rPr>
              <a:t>digital.nhs.uk</a:t>
            </a:r>
            <a:r>
              <a:rPr lang="en-IN" u="sng" dirty="0">
                <a:solidFill>
                  <a:schemeClr val="tx1"/>
                </a:solidFill>
                <a:latin typeface="Arial" panose="020B0604020202020204" pitchFamily="34" charset="0"/>
                <a:cs typeface="Arial" panose="020B0604020202020204" pitchFamily="34" charset="0"/>
                <a:hlinkClick r:id="rId4"/>
              </a:rPr>
              <a:t>/data-and-information/keeping-data-safe-and-benefitting-the-public/</a:t>
            </a:r>
            <a:r>
              <a:rPr lang="en-IN" u="sng" dirty="0" err="1">
                <a:solidFill>
                  <a:schemeClr val="tx1"/>
                </a:solidFill>
                <a:latin typeface="Arial" panose="020B0604020202020204" pitchFamily="34" charset="0"/>
                <a:cs typeface="Arial" panose="020B0604020202020204" pitchFamily="34" charset="0"/>
                <a:hlinkClick r:id="rId4"/>
              </a:rPr>
              <a:t>gdpr</a:t>
            </a:r>
            <a:r>
              <a:rPr lang="en-IN" dirty="0">
                <a:solidFill>
                  <a:schemeClr val="tx1"/>
                </a:solidFill>
                <a:latin typeface="Arial" panose="020B0604020202020204" pitchFamily="34" charset="0"/>
                <a:cs typeface="Arial" panose="020B0604020202020204" pitchFamily="34" charset="0"/>
              </a:rPr>
              <a:t> (Accessed: 28 July 2026). </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NHS England (2026b) </a:t>
            </a:r>
            <a:r>
              <a:rPr lang="en-IN" i="1" dirty="0">
                <a:solidFill>
                  <a:schemeClr val="tx1"/>
                </a:solidFill>
                <a:latin typeface="Arial" panose="020B0604020202020204" pitchFamily="34" charset="0"/>
                <a:cs typeface="Arial" panose="020B0604020202020204" pitchFamily="34" charset="0"/>
              </a:rPr>
              <a:t>Artificial intelligence guidance for IG professionals.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5"/>
              </a:rPr>
              <a:t>https://</a:t>
            </a:r>
            <a:r>
              <a:rPr lang="en-IN" u="sng" dirty="0" err="1">
                <a:solidFill>
                  <a:schemeClr val="tx1"/>
                </a:solidFill>
                <a:latin typeface="Arial" panose="020B0604020202020204" pitchFamily="34" charset="0"/>
                <a:cs typeface="Arial" panose="020B0604020202020204" pitchFamily="34" charset="0"/>
                <a:hlinkClick r:id="rId5"/>
              </a:rPr>
              <a:t>digital.nhs.uk</a:t>
            </a:r>
            <a:r>
              <a:rPr lang="en-IN" u="sng" dirty="0">
                <a:solidFill>
                  <a:schemeClr val="tx1"/>
                </a:solidFill>
                <a:latin typeface="Arial" panose="020B0604020202020204" pitchFamily="34" charset="0"/>
                <a:cs typeface="Arial" panose="020B0604020202020204" pitchFamily="34" charset="0"/>
                <a:hlinkClick r:id="rId5"/>
              </a:rPr>
              <a:t>/data-and-information/information-governance/guidance/artificial-intelligence/guidance-for-</a:t>
            </a:r>
            <a:r>
              <a:rPr lang="en-IN" u="sng" dirty="0" err="1">
                <a:solidFill>
                  <a:schemeClr val="tx1"/>
                </a:solidFill>
                <a:latin typeface="Arial" panose="020B0604020202020204" pitchFamily="34" charset="0"/>
                <a:cs typeface="Arial" panose="020B0604020202020204" pitchFamily="34" charset="0"/>
                <a:hlinkClick r:id="rId5"/>
              </a:rPr>
              <a:t>ig</a:t>
            </a:r>
            <a:r>
              <a:rPr lang="en-IN" u="sng" dirty="0">
                <a:solidFill>
                  <a:schemeClr val="tx1"/>
                </a:solidFill>
                <a:latin typeface="Arial" panose="020B0604020202020204" pitchFamily="34" charset="0"/>
                <a:cs typeface="Arial" panose="020B0604020202020204" pitchFamily="34" charset="0"/>
                <a:hlinkClick r:id="rId5"/>
              </a:rPr>
              <a:t>-professionals</a:t>
            </a:r>
            <a:r>
              <a:rPr lang="en-IN" dirty="0">
                <a:solidFill>
                  <a:schemeClr val="tx1"/>
                </a:solidFill>
                <a:latin typeface="Arial" panose="020B0604020202020204" pitchFamily="34" charset="0"/>
                <a:cs typeface="Arial" panose="020B0604020202020204" pitchFamily="34" charset="0"/>
              </a:rPr>
              <a:t> (Accessed: 28 July 2026). </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NIH (2023) </a:t>
            </a:r>
            <a:r>
              <a:rPr lang="en-IN" i="1" dirty="0">
                <a:solidFill>
                  <a:schemeClr val="tx1"/>
                </a:solidFill>
                <a:latin typeface="Arial" panose="020B0604020202020204" pitchFamily="34" charset="0"/>
                <a:cs typeface="Arial" panose="020B0604020202020204" pitchFamily="34" charset="0"/>
              </a:rPr>
              <a:t>A Systematic Review of the Barriers to the Implementation of Artificial Intelligence in Healthcare.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6"/>
              </a:rPr>
              <a:t>https://</a:t>
            </a:r>
            <a:r>
              <a:rPr lang="en-IN" u="sng" dirty="0" err="1">
                <a:solidFill>
                  <a:schemeClr val="tx1"/>
                </a:solidFill>
                <a:latin typeface="Arial" panose="020B0604020202020204" pitchFamily="34" charset="0"/>
                <a:cs typeface="Arial" panose="020B0604020202020204" pitchFamily="34" charset="0"/>
                <a:hlinkClick r:id="rId6"/>
              </a:rPr>
              <a:t>pmc.ncbi.nlm.nih.gov</a:t>
            </a:r>
            <a:r>
              <a:rPr lang="en-IN" u="sng" dirty="0">
                <a:solidFill>
                  <a:schemeClr val="tx1"/>
                </a:solidFill>
                <a:latin typeface="Arial" panose="020B0604020202020204" pitchFamily="34" charset="0"/>
                <a:cs typeface="Arial" panose="020B0604020202020204" pitchFamily="34" charset="0"/>
                <a:hlinkClick r:id="rId6"/>
              </a:rPr>
              <a:t>/articles/PMC10623210/</a:t>
            </a:r>
            <a:r>
              <a:rPr lang="en-IN" dirty="0">
                <a:solidFill>
                  <a:schemeClr val="tx1"/>
                </a:solidFill>
                <a:latin typeface="Arial" panose="020B0604020202020204" pitchFamily="34" charset="0"/>
                <a:cs typeface="Arial" panose="020B0604020202020204" pitchFamily="34" charset="0"/>
              </a:rPr>
              <a:t> (Accessed: 28 July 2026). </a:t>
            </a:r>
          </a:p>
        </p:txBody>
      </p:sp>
    </p:spTree>
    <p:extLst>
      <p:ext uri="{BB962C8B-B14F-4D97-AF65-F5344CB8AC3E}">
        <p14:creationId xmlns:p14="http://schemas.microsoft.com/office/powerpoint/2010/main" val="16736678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40660"/>
            <a:ext cx="12192000" cy="487271"/>
          </a:xfrm>
        </p:spPr>
        <p:txBody>
          <a:bodyPr>
            <a:noAutofit/>
          </a:bodyPr>
          <a:lstStyle/>
          <a:p>
            <a:pPr algn="ctr">
              <a:lnSpc>
                <a:spcPct val="150000"/>
              </a:lnSpc>
            </a:pPr>
            <a:r>
              <a:rPr lang="en-GB" sz="4000" b="1" dirty="0">
                <a:latin typeface="Arial" panose="020B0604020202020204" pitchFamily="34" charset="0"/>
                <a:cs typeface="Arial" panose="020B0604020202020204" pitchFamily="34" charset="0"/>
              </a:rPr>
              <a:t>References (contd.) </a:t>
            </a:r>
          </a:p>
        </p:txBody>
      </p:sp>
      <p:sp>
        <p:nvSpPr>
          <p:cNvPr id="4" name="Rectangle 3"/>
          <p:cNvSpPr/>
          <p:nvPr/>
        </p:nvSpPr>
        <p:spPr>
          <a:xfrm>
            <a:off x="206188" y="1290917"/>
            <a:ext cx="11779623" cy="5289177"/>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NIH (2024) </a:t>
            </a:r>
            <a:r>
              <a:rPr lang="en-IN" i="1" dirty="0">
                <a:solidFill>
                  <a:schemeClr val="tx1"/>
                </a:solidFill>
                <a:latin typeface="Arial" panose="020B0604020202020204" pitchFamily="34" charset="0"/>
                <a:cs typeface="Arial" panose="020B0604020202020204" pitchFamily="34" charset="0"/>
              </a:rPr>
              <a:t>Development and validation of the Fall Risk Assessment Scale for patients in rehabilitation hospitals: A methodological study.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2"/>
              </a:rPr>
              <a:t>https://</a:t>
            </a:r>
            <a:r>
              <a:rPr lang="en-IN" u="sng" dirty="0" err="1">
                <a:solidFill>
                  <a:schemeClr val="tx1"/>
                </a:solidFill>
                <a:latin typeface="Arial" panose="020B0604020202020204" pitchFamily="34" charset="0"/>
                <a:cs typeface="Arial" panose="020B0604020202020204" pitchFamily="34" charset="0"/>
                <a:hlinkClick r:id="rId2"/>
              </a:rPr>
              <a:t>pmc.ncbi.nlm.nih.gov</a:t>
            </a:r>
            <a:r>
              <a:rPr lang="en-IN" u="sng" dirty="0">
                <a:solidFill>
                  <a:schemeClr val="tx1"/>
                </a:solidFill>
                <a:latin typeface="Arial" panose="020B0604020202020204" pitchFamily="34" charset="0"/>
                <a:cs typeface="Arial" panose="020B0604020202020204" pitchFamily="34" charset="0"/>
                <a:hlinkClick r:id="rId2"/>
              </a:rPr>
              <a:t>/articles/PMC11538047/</a:t>
            </a:r>
            <a:r>
              <a:rPr lang="en-IN" dirty="0">
                <a:solidFill>
                  <a:schemeClr val="tx1"/>
                </a:solidFill>
                <a:latin typeface="Arial" panose="020B0604020202020204" pitchFamily="34" charset="0"/>
                <a:cs typeface="Arial" panose="020B0604020202020204" pitchFamily="34" charset="0"/>
              </a:rPr>
              <a:t> (Accessed: 28 July 2026). </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NIH (2025) </a:t>
            </a:r>
            <a:r>
              <a:rPr lang="en-IN" i="1" dirty="0">
                <a:solidFill>
                  <a:schemeClr val="tx1"/>
                </a:solidFill>
                <a:latin typeface="Arial" panose="020B0604020202020204" pitchFamily="34" charset="0"/>
                <a:cs typeface="Arial" panose="020B0604020202020204" pitchFamily="34" charset="0"/>
              </a:rPr>
              <a:t>Patient Acceptability and Technical Reliability of Wearable Devices Used for Monitoring People With Parkinson Disease: Survey Study.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3"/>
              </a:rPr>
              <a:t>https://</a:t>
            </a:r>
            <a:r>
              <a:rPr lang="en-IN" u="sng" dirty="0" err="1">
                <a:solidFill>
                  <a:schemeClr val="tx1"/>
                </a:solidFill>
                <a:latin typeface="Arial" panose="020B0604020202020204" pitchFamily="34" charset="0"/>
                <a:cs typeface="Arial" panose="020B0604020202020204" pitchFamily="34" charset="0"/>
                <a:hlinkClick r:id="rId3"/>
              </a:rPr>
              <a:t>pmc.ncbi.nlm.nih.gov</a:t>
            </a:r>
            <a:r>
              <a:rPr lang="en-IN" u="sng" dirty="0">
                <a:solidFill>
                  <a:schemeClr val="tx1"/>
                </a:solidFill>
                <a:latin typeface="Arial" panose="020B0604020202020204" pitchFamily="34" charset="0"/>
                <a:cs typeface="Arial" panose="020B0604020202020204" pitchFamily="34" charset="0"/>
                <a:hlinkClick r:id="rId3"/>
              </a:rPr>
              <a:t>/articles/PMC11962569/</a:t>
            </a:r>
            <a:r>
              <a:rPr lang="en-IN" dirty="0">
                <a:solidFill>
                  <a:schemeClr val="tx1"/>
                </a:solidFill>
                <a:latin typeface="Arial" panose="020B0604020202020204" pitchFamily="34" charset="0"/>
                <a:cs typeface="Arial" panose="020B0604020202020204" pitchFamily="34" charset="0"/>
              </a:rPr>
              <a:t> (Accessed: 28 July 2026). </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Parkinson’s UK Tech Guide (2026) </a:t>
            </a:r>
            <a:r>
              <a:rPr lang="en-IN" i="1" dirty="0">
                <a:solidFill>
                  <a:schemeClr val="tx1"/>
                </a:solidFill>
                <a:latin typeface="Arial" panose="020B0604020202020204" pitchFamily="34" charset="0"/>
                <a:cs typeface="Arial" panose="020B0604020202020204" pitchFamily="34" charset="0"/>
              </a:rPr>
              <a:t>What is AI and how can it help if you have Parkinson’s?.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4"/>
              </a:rPr>
              <a:t>https://</a:t>
            </a:r>
            <a:r>
              <a:rPr lang="en-IN" u="sng" dirty="0" err="1">
                <a:solidFill>
                  <a:schemeClr val="tx1"/>
                </a:solidFill>
                <a:latin typeface="Arial" panose="020B0604020202020204" pitchFamily="34" charset="0"/>
                <a:cs typeface="Arial" panose="020B0604020202020204" pitchFamily="34" charset="0"/>
                <a:hlinkClick r:id="rId4"/>
              </a:rPr>
              <a:t>techguide.parkinsons.org.uk</a:t>
            </a:r>
            <a:r>
              <a:rPr lang="en-IN" u="sng" dirty="0">
                <a:solidFill>
                  <a:schemeClr val="tx1"/>
                </a:solidFill>
                <a:latin typeface="Arial" panose="020B0604020202020204" pitchFamily="34" charset="0"/>
                <a:cs typeface="Arial" panose="020B0604020202020204" pitchFamily="34" charset="0"/>
                <a:hlinkClick r:id="rId4"/>
              </a:rPr>
              <a:t>/learn/what-is-</a:t>
            </a:r>
            <a:r>
              <a:rPr lang="en-IN" u="sng" dirty="0" err="1">
                <a:solidFill>
                  <a:schemeClr val="tx1"/>
                </a:solidFill>
                <a:latin typeface="Arial" panose="020B0604020202020204" pitchFamily="34" charset="0"/>
                <a:cs typeface="Arial" panose="020B0604020202020204" pitchFamily="34" charset="0"/>
                <a:hlinkClick r:id="rId4"/>
              </a:rPr>
              <a:t>ai</a:t>
            </a:r>
            <a:r>
              <a:rPr lang="en-IN" dirty="0">
                <a:solidFill>
                  <a:schemeClr val="tx1"/>
                </a:solidFill>
                <a:latin typeface="Arial" panose="020B0604020202020204" pitchFamily="34" charset="0"/>
                <a:cs typeface="Arial" panose="020B0604020202020204" pitchFamily="34" charset="0"/>
              </a:rPr>
              <a:t> (Accessed: 28 July 2026). </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Parkinson's' UK (2022) </a:t>
            </a:r>
            <a:r>
              <a:rPr lang="en-IN" i="1" dirty="0">
                <a:solidFill>
                  <a:schemeClr val="tx1"/>
                </a:solidFill>
                <a:latin typeface="Arial" panose="020B0604020202020204" pitchFamily="34" charset="0"/>
                <a:cs typeface="Arial" panose="020B0604020202020204" pitchFamily="34" charset="0"/>
              </a:rPr>
              <a:t>Slowness of movement.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5"/>
              </a:rPr>
              <a:t>https://</a:t>
            </a:r>
            <a:r>
              <a:rPr lang="en-IN" u="sng" dirty="0" err="1">
                <a:solidFill>
                  <a:schemeClr val="tx1"/>
                </a:solidFill>
                <a:latin typeface="Arial" panose="020B0604020202020204" pitchFamily="34" charset="0"/>
                <a:cs typeface="Arial" panose="020B0604020202020204" pitchFamily="34" charset="0"/>
                <a:hlinkClick r:id="rId5"/>
              </a:rPr>
              <a:t>www.parkinsons.org.uk</a:t>
            </a:r>
            <a:r>
              <a:rPr lang="en-IN" u="sng" dirty="0">
                <a:solidFill>
                  <a:schemeClr val="tx1"/>
                </a:solidFill>
                <a:latin typeface="Arial" panose="020B0604020202020204" pitchFamily="34" charset="0"/>
                <a:cs typeface="Arial" panose="020B0604020202020204" pitchFamily="34" charset="0"/>
                <a:hlinkClick r:id="rId5"/>
              </a:rPr>
              <a:t>/information/symptoms/motor/slowness-movement</a:t>
            </a:r>
            <a:r>
              <a:rPr lang="en-IN" dirty="0">
                <a:solidFill>
                  <a:schemeClr val="tx1"/>
                </a:solidFill>
                <a:latin typeface="Arial" panose="020B0604020202020204" pitchFamily="34" charset="0"/>
                <a:cs typeface="Arial" panose="020B0604020202020204" pitchFamily="34" charset="0"/>
              </a:rPr>
              <a:t> (Accessed: 28 July 2026).</a:t>
            </a:r>
          </a:p>
          <a:p>
            <a:pPr marL="28575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Peterson, E. (2025) </a:t>
            </a:r>
            <a:r>
              <a:rPr lang="en-IN" i="1" dirty="0">
                <a:solidFill>
                  <a:schemeClr val="tx1"/>
                </a:solidFill>
                <a:latin typeface="Arial" panose="020B0604020202020204" pitchFamily="34" charset="0"/>
                <a:cs typeface="Arial" panose="020B0604020202020204" pitchFamily="34" charset="0"/>
              </a:rPr>
              <a:t>Remote Monitoring of Parkinson's Disease Moves Forward With Quantitative </a:t>
            </a:r>
            <a:r>
              <a:rPr lang="en-IN" i="1" dirty="0" err="1">
                <a:solidFill>
                  <a:schemeClr val="tx1"/>
                </a:solidFill>
                <a:latin typeface="Arial" panose="020B0604020202020204" pitchFamily="34" charset="0"/>
                <a:cs typeface="Arial" panose="020B0604020202020204" pitchFamily="34" charset="0"/>
              </a:rPr>
              <a:t>Digitography</a:t>
            </a:r>
            <a:r>
              <a:rPr lang="en-IN" i="1" dirty="0">
                <a:solidFill>
                  <a:schemeClr val="tx1"/>
                </a:solidFill>
                <a:latin typeface="Arial" panose="020B0604020202020204" pitchFamily="34" charset="0"/>
                <a:cs typeface="Arial" panose="020B0604020202020204" pitchFamily="34" charset="0"/>
              </a:rPr>
              <a:t>.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6"/>
              </a:rPr>
              <a:t>https://</a:t>
            </a:r>
            <a:r>
              <a:rPr lang="en-IN" u="sng" dirty="0" err="1">
                <a:solidFill>
                  <a:schemeClr val="tx1"/>
                </a:solidFill>
                <a:latin typeface="Arial" panose="020B0604020202020204" pitchFamily="34" charset="0"/>
                <a:cs typeface="Arial" panose="020B0604020202020204" pitchFamily="34" charset="0"/>
                <a:hlinkClick r:id="rId6"/>
              </a:rPr>
              <a:t>neurologytoday.aan.com</a:t>
            </a:r>
            <a:r>
              <a:rPr lang="en-IN" u="sng" dirty="0">
                <a:solidFill>
                  <a:schemeClr val="tx1"/>
                </a:solidFill>
                <a:latin typeface="Arial" panose="020B0604020202020204" pitchFamily="34" charset="0"/>
                <a:cs typeface="Arial" panose="020B0604020202020204" pitchFamily="34" charset="0"/>
                <a:hlinkClick r:id="rId6"/>
              </a:rPr>
              <a:t>/</a:t>
            </a:r>
            <a:r>
              <a:rPr lang="en-IN" u="sng" dirty="0" err="1">
                <a:solidFill>
                  <a:schemeClr val="tx1"/>
                </a:solidFill>
                <a:latin typeface="Arial" panose="020B0604020202020204" pitchFamily="34" charset="0"/>
                <a:cs typeface="Arial" panose="020B0604020202020204" pitchFamily="34" charset="0"/>
                <a:hlinkClick r:id="rId6"/>
              </a:rPr>
              <a:t>doi</a:t>
            </a:r>
            <a:r>
              <a:rPr lang="en-IN" u="sng" dirty="0">
                <a:solidFill>
                  <a:schemeClr val="tx1"/>
                </a:solidFill>
                <a:latin typeface="Arial" panose="020B0604020202020204" pitchFamily="34" charset="0"/>
                <a:cs typeface="Arial" panose="020B0604020202020204" pitchFamily="34" charset="0"/>
                <a:hlinkClick r:id="rId6"/>
              </a:rPr>
              <a:t>/10.1097/01.wnt.0001172352.05083.18</a:t>
            </a:r>
            <a:r>
              <a:rPr lang="en-IN" dirty="0">
                <a:solidFill>
                  <a:schemeClr val="tx1"/>
                </a:solidFill>
                <a:latin typeface="Arial" panose="020B0604020202020204" pitchFamily="34" charset="0"/>
                <a:cs typeface="Arial" panose="020B0604020202020204" pitchFamily="34" charset="0"/>
              </a:rPr>
              <a:t> (Accessed: 28 July 2026). </a:t>
            </a:r>
          </a:p>
        </p:txBody>
      </p:sp>
    </p:spTree>
    <p:extLst>
      <p:ext uri="{BB962C8B-B14F-4D97-AF65-F5344CB8AC3E}">
        <p14:creationId xmlns:p14="http://schemas.microsoft.com/office/powerpoint/2010/main" val="178441100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91808"/>
            <a:ext cx="12192000" cy="836145"/>
          </a:xfrm>
        </p:spPr>
        <p:txBody>
          <a:bodyPr>
            <a:noAutofit/>
          </a:bodyPr>
          <a:lstStyle/>
          <a:p>
            <a:pPr algn="ctr">
              <a:lnSpc>
                <a:spcPct val="150000"/>
              </a:lnSpc>
            </a:pPr>
            <a:r>
              <a:rPr lang="en-GB" sz="4000" b="1" dirty="0">
                <a:latin typeface="Arial" panose="020B0604020202020204" pitchFamily="34" charset="0"/>
                <a:cs typeface="Arial" panose="020B0604020202020204" pitchFamily="34" charset="0"/>
              </a:rPr>
              <a:t>References</a:t>
            </a:r>
            <a:endParaRPr lang="en-GB" sz="4000" dirty="0">
              <a:latin typeface="Arial" panose="020B0604020202020204" pitchFamily="34" charset="0"/>
              <a:cs typeface="Arial" panose="020B0604020202020204" pitchFamily="34" charset="0"/>
            </a:endParaRPr>
          </a:p>
        </p:txBody>
      </p:sp>
      <p:sp>
        <p:nvSpPr>
          <p:cNvPr id="4" name="Rectangle 3"/>
          <p:cNvSpPr/>
          <p:nvPr/>
        </p:nvSpPr>
        <p:spPr>
          <a:xfrm>
            <a:off x="206188" y="1129553"/>
            <a:ext cx="11779623" cy="5450542"/>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lnSpc>
                <a:spcPct val="150000"/>
              </a:lnSpc>
              <a:buFont typeface="Arial" panose="020B0604020202020204" pitchFamily="34" charset="0"/>
              <a:buChar char="•"/>
            </a:pPr>
            <a:r>
              <a:rPr lang="en-GB" err="1">
                <a:solidFill>
                  <a:schemeClr val="tx1"/>
                </a:solidFill>
                <a:latin typeface="Arial" panose="020B0604020202020204" pitchFamily="34" charset="0"/>
                <a:cs typeface="Arial" panose="020B0604020202020204" pitchFamily="34" charset="0"/>
              </a:rPr>
              <a:t>Abeo</a:t>
            </a:r>
            <a:r>
              <a:rPr lang="en-GB">
                <a:solidFill>
                  <a:schemeClr val="tx1"/>
                </a:solidFill>
                <a:latin typeface="Arial" panose="020B0604020202020204" pitchFamily="34" charset="0"/>
                <a:cs typeface="Arial" panose="020B0604020202020204" pitchFamily="34" charset="0"/>
              </a:rPr>
              <a:t>, A.N.A., Armstrong, S., </a:t>
            </a:r>
            <a:r>
              <a:rPr lang="en-GB" err="1">
                <a:solidFill>
                  <a:schemeClr val="tx1"/>
                </a:solidFill>
                <a:latin typeface="Arial" panose="020B0604020202020204" pitchFamily="34" charset="0"/>
                <a:cs typeface="Arial" panose="020B0604020202020204" pitchFamily="34" charset="0"/>
              </a:rPr>
              <a:t>Scriney</a:t>
            </a:r>
            <a:r>
              <a:rPr lang="en-GB">
                <a:solidFill>
                  <a:schemeClr val="tx1"/>
                </a:solidFill>
                <a:latin typeface="Arial" panose="020B0604020202020204" pitchFamily="34" charset="0"/>
                <a:cs typeface="Arial" panose="020B0604020202020204" pitchFamily="34" charset="0"/>
              </a:rPr>
              <a:t>, M. and Goss, H. (2025) ‘Artificial intelligence techniques and health literacy: a systematic review’, </a:t>
            </a:r>
            <a:r>
              <a:rPr lang="en-GB" i="1">
                <a:solidFill>
                  <a:schemeClr val="tx1"/>
                </a:solidFill>
                <a:latin typeface="Arial" panose="020B0604020202020204" pitchFamily="34" charset="0"/>
                <a:cs typeface="Arial" panose="020B0604020202020204" pitchFamily="34" charset="0"/>
              </a:rPr>
              <a:t>Mayo Clinic Proceedings: Digital Health</a:t>
            </a:r>
            <a:r>
              <a:rPr lang="en-GB">
                <a:solidFill>
                  <a:schemeClr val="tx1"/>
                </a:solidFill>
                <a:latin typeface="Arial" panose="020B0604020202020204" pitchFamily="34" charset="0"/>
                <a:cs typeface="Arial" panose="020B0604020202020204" pitchFamily="34" charset="0"/>
              </a:rPr>
              <a:t>, p.100269. </a:t>
            </a:r>
            <a:endParaRPr lang="en-IN">
              <a:solidFill>
                <a:schemeClr val="tx1"/>
              </a:solidFill>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err="1">
                <a:solidFill>
                  <a:schemeClr val="tx1"/>
                </a:solidFill>
                <a:latin typeface="Arial" panose="020B0604020202020204" pitchFamily="34" charset="0"/>
                <a:cs typeface="Arial" panose="020B0604020202020204" pitchFamily="34" charset="0"/>
              </a:rPr>
              <a:t>Chandrakar</a:t>
            </a:r>
            <a:r>
              <a:rPr lang="en-GB">
                <a:solidFill>
                  <a:schemeClr val="tx1"/>
                </a:solidFill>
                <a:latin typeface="Arial" panose="020B0604020202020204" pitchFamily="34" charset="0"/>
                <a:cs typeface="Arial" panose="020B0604020202020204" pitchFamily="34" charset="0"/>
              </a:rPr>
              <a:t>, </a:t>
            </a:r>
            <a:r>
              <a:rPr lang="en-GB" err="1">
                <a:solidFill>
                  <a:schemeClr val="tx1"/>
                </a:solidFill>
                <a:latin typeface="Arial" panose="020B0604020202020204" pitchFamily="34" charset="0"/>
                <a:cs typeface="Arial" panose="020B0604020202020204" pitchFamily="34" charset="0"/>
              </a:rPr>
              <a:t>Ekta</a:t>
            </a:r>
            <a:r>
              <a:rPr lang="en-GB">
                <a:solidFill>
                  <a:schemeClr val="tx1"/>
                </a:solidFill>
                <a:latin typeface="Arial" panose="020B0604020202020204" pitchFamily="34" charset="0"/>
                <a:cs typeface="Arial" panose="020B0604020202020204" pitchFamily="34" charset="0"/>
              </a:rPr>
              <a:t> &amp; </a:t>
            </a:r>
            <a:r>
              <a:rPr lang="en-GB" err="1">
                <a:solidFill>
                  <a:schemeClr val="tx1"/>
                </a:solidFill>
                <a:latin typeface="Arial" panose="020B0604020202020204" pitchFamily="34" charset="0"/>
                <a:cs typeface="Arial" panose="020B0604020202020204" pitchFamily="34" charset="0"/>
              </a:rPr>
              <a:t>Dahiya</a:t>
            </a:r>
            <a:r>
              <a:rPr lang="en-GB">
                <a:solidFill>
                  <a:schemeClr val="tx1"/>
                </a:solidFill>
                <a:latin typeface="Arial" panose="020B0604020202020204" pitchFamily="34" charset="0"/>
                <a:cs typeface="Arial" panose="020B0604020202020204" pitchFamily="34" charset="0"/>
              </a:rPr>
              <a:t>, </a:t>
            </a:r>
            <a:r>
              <a:rPr lang="en-GB" err="1">
                <a:solidFill>
                  <a:schemeClr val="tx1"/>
                </a:solidFill>
                <a:latin typeface="Arial" panose="020B0604020202020204" pitchFamily="34" charset="0"/>
                <a:cs typeface="Arial" panose="020B0604020202020204" pitchFamily="34" charset="0"/>
              </a:rPr>
              <a:t>Aman</a:t>
            </a:r>
            <a:r>
              <a:rPr lang="en-GB">
                <a:solidFill>
                  <a:schemeClr val="tx1"/>
                </a:solidFill>
                <a:latin typeface="Arial" panose="020B0604020202020204" pitchFamily="34" charset="0"/>
                <a:cs typeface="Arial" panose="020B0604020202020204" pitchFamily="34" charset="0"/>
              </a:rPr>
              <a:t>. (2024) ‘The Legal and Public Health Implications Of Digital Health Technologies’, </a:t>
            </a:r>
            <a:r>
              <a:rPr lang="en-GB" i="1">
                <a:solidFill>
                  <a:schemeClr val="tx1"/>
                </a:solidFill>
                <a:latin typeface="Arial" panose="020B0604020202020204" pitchFamily="34" charset="0"/>
                <a:cs typeface="Arial" panose="020B0604020202020204" pitchFamily="34" charset="0"/>
              </a:rPr>
              <a:t>South Eastern European Journal of Public Health. </a:t>
            </a:r>
            <a:r>
              <a:rPr lang="en-GB">
                <a:solidFill>
                  <a:schemeClr val="tx1"/>
                </a:solidFill>
                <a:latin typeface="Arial" panose="020B0604020202020204" pitchFamily="34" charset="0"/>
                <a:cs typeface="Arial" panose="020B0604020202020204" pitchFamily="34" charset="0"/>
              </a:rPr>
              <a:t>475-481. </a:t>
            </a:r>
            <a:endParaRPr lang="en-IN">
              <a:solidFill>
                <a:schemeClr val="tx1"/>
              </a:solidFill>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a:solidFill>
                  <a:schemeClr val="tx1"/>
                </a:solidFill>
                <a:latin typeface="Arial" panose="020B0604020202020204" pitchFamily="34" charset="0"/>
                <a:cs typeface="Arial" panose="020B0604020202020204" pitchFamily="34" charset="0"/>
              </a:rPr>
              <a:t>Getty Images (2026) </a:t>
            </a:r>
            <a:r>
              <a:rPr lang="en-GB" i="1">
                <a:solidFill>
                  <a:schemeClr val="tx1"/>
                </a:solidFill>
                <a:latin typeface="Arial" panose="020B0604020202020204" pitchFamily="34" charset="0"/>
                <a:cs typeface="Arial" panose="020B0604020202020204" pitchFamily="34" charset="0"/>
              </a:rPr>
              <a:t>3,419 Parkinson's Disease Images and Stock Photos. </a:t>
            </a:r>
            <a:r>
              <a:rPr lang="en-GB">
                <a:solidFill>
                  <a:schemeClr val="tx1"/>
                </a:solidFill>
                <a:latin typeface="Arial" panose="020B0604020202020204" pitchFamily="34" charset="0"/>
                <a:cs typeface="Arial" panose="020B0604020202020204" pitchFamily="34" charset="0"/>
              </a:rPr>
              <a:t>Available at: </a:t>
            </a:r>
            <a:r>
              <a:rPr lang="en-GB" u="sng">
                <a:solidFill>
                  <a:schemeClr val="tx1"/>
                </a:solidFill>
                <a:latin typeface="Arial" panose="020B0604020202020204" pitchFamily="34" charset="0"/>
                <a:cs typeface="Arial" panose="020B0604020202020204" pitchFamily="34" charset="0"/>
                <a:hlinkClick r:id="rId2"/>
              </a:rPr>
              <a:t>https://</a:t>
            </a:r>
            <a:r>
              <a:rPr lang="en-GB" u="sng" err="1">
                <a:solidFill>
                  <a:schemeClr val="tx1"/>
                </a:solidFill>
                <a:latin typeface="Arial" panose="020B0604020202020204" pitchFamily="34" charset="0"/>
                <a:cs typeface="Arial" panose="020B0604020202020204" pitchFamily="34" charset="0"/>
                <a:hlinkClick r:id="rId2"/>
              </a:rPr>
              <a:t>www.gettyimages.co.uk</a:t>
            </a:r>
            <a:r>
              <a:rPr lang="en-GB" u="sng">
                <a:solidFill>
                  <a:schemeClr val="tx1"/>
                </a:solidFill>
                <a:latin typeface="Arial" panose="020B0604020202020204" pitchFamily="34" charset="0"/>
                <a:cs typeface="Arial" panose="020B0604020202020204" pitchFamily="34" charset="0"/>
                <a:hlinkClick r:id="rId2"/>
              </a:rPr>
              <a:t>/photos/</a:t>
            </a:r>
            <a:r>
              <a:rPr lang="en-GB" u="sng" err="1">
                <a:solidFill>
                  <a:schemeClr val="tx1"/>
                </a:solidFill>
                <a:latin typeface="Arial" panose="020B0604020202020204" pitchFamily="34" charset="0"/>
                <a:cs typeface="Arial" panose="020B0604020202020204" pitchFamily="34" charset="0"/>
                <a:hlinkClick r:id="rId2"/>
              </a:rPr>
              <a:t>parkinsons</a:t>
            </a:r>
            <a:r>
              <a:rPr lang="en-GB" u="sng">
                <a:solidFill>
                  <a:schemeClr val="tx1"/>
                </a:solidFill>
                <a:latin typeface="Arial" panose="020B0604020202020204" pitchFamily="34" charset="0"/>
                <a:cs typeface="Arial" panose="020B0604020202020204" pitchFamily="34" charset="0"/>
                <a:hlinkClick r:id="rId2"/>
              </a:rPr>
              <a:t>-disease</a:t>
            </a:r>
            <a:r>
              <a:rPr lang="en-GB">
                <a:solidFill>
                  <a:schemeClr val="tx1"/>
                </a:solidFill>
                <a:latin typeface="Arial" panose="020B0604020202020204" pitchFamily="34" charset="0"/>
                <a:cs typeface="Arial" panose="020B0604020202020204" pitchFamily="34" charset="0"/>
              </a:rPr>
              <a:t> (Accessed: 28 July 2026).</a:t>
            </a:r>
            <a:endParaRPr lang="en-IN">
              <a:solidFill>
                <a:schemeClr val="tx1"/>
              </a:solidFill>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err="1">
                <a:solidFill>
                  <a:schemeClr val="tx1"/>
                </a:solidFill>
                <a:latin typeface="Arial" panose="020B0604020202020204" pitchFamily="34" charset="0"/>
                <a:cs typeface="Arial" panose="020B0604020202020204" pitchFamily="34" charset="0"/>
              </a:rPr>
              <a:t>Hirani</a:t>
            </a:r>
            <a:r>
              <a:rPr lang="en-GB">
                <a:solidFill>
                  <a:schemeClr val="tx1"/>
                </a:solidFill>
                <a:latin typeface="Arial" panose="020B0604020202020204" pitchFamily="34" charset="0"/>
                <a:cs typeface="Arial" panose="020B0604020202020204" pitchFamily="34" charset="0"/>
              </a:rPr>
              <a:t>, R., </a:t>
            </a:r>
            <a:r>
              <a:rPr lang="en-GB" err="1">
                <a:solidFill>
                  <a:schemeClr val="tx1"/>
                </a:solidFill>
                <a:latin typeface="Arial" panose="020B0604020202020204" pitchFamily="34" charset="0"/>
                <a:cs typeface="Arial" panose="020B0604020202020204" pitchFamily="34" charset="0"/>
              </a:rPr>
              <a:t>Noruzi</a:t>
            </a:r>
            <a:r>
              <a:rPr lang="en-GB">
                <a:solidFill>
                  <a:schemeClr val="tx1"/>
                </a:solidFill>
                <a:latin typeface="Arial" panose="020B0604020202020204" pitchFamily="34" charset="0"/>
                <a:cs typeface="Arial" panose="020B0604020202020204" pitchFamily="34" charset="0"/>
              </a:rPr>
              <a:t>, K., </a:t>
            </a:r>
            <a:r>
              <a:rPr lang="en-GB" err="1">
                <a:solidFill>
                  <a:schemeClr val="tx1"/>
                </a:solidFill>
                <a:latin typeface="Arial" panose="020B0604020202020204" pitchFamily="34" charset="0"/>
                <a:cs typeface="Arial" panose="020B0604020202020204" pitchFamily="34" charset="0"/>
              </a:rPr>
              <a:t>Khuram</a:t>
            </a:r>
            <a:r>
              <a:rPr lang="en-GB">
                <a:solidFill>
                  <a:schemeClr val="tx1"/>
                </a:solidFill>
                <a:latin typeface="Arial" panose="020B0604020202020204" pitchFamily="34" charset="0"/>
                <a:cs typeface="Arial" panose="020B0604020202020204" pitchFamily="34" charset="0"/>
              </a:rPr>
              <a:t>, H., </a:t>
            </a:r>
            <a:r>
              <a:rPr lang="en-GB" err="1">
                <a:solidFill>
                  <a:schemeClr val="tx1"/>
                </a:solidFill>
                <a:latin typeface="Arial" panose="020B0604020202020204" pitchFamily="34" charset="0"/>
                <a:cs typeface="Arial" panose="020B0604020202020204" pitchFamily="34" charset="0"/>
              </a:rPr>
              <a:t>Hussaini</a:t>
            </a:r>
            <a:r>
              <a:rPr lang="en-GB">
                <a:solidFill>
                  <a:schemeClr val="tx1"/>
                </a:solidFill>
                <a:latin typeface="Arial" panose="020B0604020202020204" pitchFamily="34" charset="0"/>
                <a:cs typeface="Arial" panose="020B0604020202020204" pitchFamily="34" charset="0"/>
              </a:rPr>
              <a:t>, A.S., </a:t>
            </a:r>
            <a:r>
              <a:rPr lang="en-GB" err="1">
                <a:solidFill>
                  <a:schemeClr val="tx1"/>
                </a:solidFill>
                <a:latin typeface="Arial" panose="020B0604020202020204" pitchFamily="34" charset="0"/>
                <a:cs typeface="Arial" panose="020B0604020202020204" pitchFamily="34" charset="0"/>
              </a:rPr>
              <a:t>Aifuwa</a:t>
            </a:r>
            <a:r>
              <a:rPr lang="en-GB">
                <a:solidFill>
                  <a:schemeClr val="tx1"/>
                </a:solidFill>
                <a:latin typeface="Arial" panose="020B0604020202020204" pitchFamily="34" charset="0"/>
                <a:cs typeface="Arial" panose="020B0604020202020204" pitchFamily="34" charset="0"/>
              </a:rPr>
              <a:t>, E.I., Ely, K.E., Lewis, J.M., </a:t>
            </a:r>
            <a:r>
              <a:rPr lang="en-GB" err="1">
                <a:solidFill>
                  <a:schemeClr val="tx1"/>
                </a:solidFill>
                <a:latin typeface="Arial" panose="020B0604020202020204" pitchFamily="34" charset="0"/>
                <a:cs typeface="Arial" panose="020B0604020202020204" pitchFamily="34" charset="0"/>
              </a:rPr>
              <a:t>Gabr</a:t>
            </a:r>
            <a:r>
              <a:rPr lang="en-GB">
                <a:solidFill>
                  <a:schemeClr val="tx1"/>
                </a:solidFill>
                <a:latin typeface="Arial" panose="020B0604020202020204" pitchFamily="34" charset="0"/>
                <a:cs typeface="Arial" panose="020B0604020202020204" pitchFamily="34" charset="0"/>
              </a:rPr>
              <a:t>, A.E., Smiley, A., Tiwari, R.K. and Etienne, M. (2024) ‘Artificial intelligence and healthcare: a journey through history, present innovations, and future possibilities’, </a:t>
            </a:r>
            <a:r>
              <a:rPr lang="en-GB" i="1">
                <a:solidFill>
                  <a:schemeClr val="tx1"/>
                </a:solidFill>
                <a:latin typeface="Arial" panose="020B0604020202020204" pitchFamily="34" charset="0"/>
                <a:cs typeface="Arial" panose="020B0604020202020204" pitchFamily="34" charset="0"/>
              </a:rPr>
              <a:t>Life</a:t>
            </a:r>
            <a:r>
              <a:rPr lang="en-GB">
                <a:solidFill>
                  <a:schemeClr val="tx1"/>
                </a:solidFill>
                <a:latin typeface="Arial" panose="020B0604020202020204" pitchFamily="34" charset="0"/>
                <a:cs typeface="Arial" panose="020B0604020202020204" pitchFamily="34" charset="0"/>
              </a:rPr>
              <a:t>, </a:t>
            </a:r>
            <a:r>
              <a:rPr lang="en-GB" i="1">
                <a:solidFill>
                  <a:schemeClr val="tx1"/>
                </a:solidFill>
                <a:latin typeface="Arial" panose="020B0604020202020204" pitchFamily="34" charset="0"/>
                <a:cs typeface="Arial" panose="020B0604020202020204" pitchFamily="34" charset="0"/>
              </a:rPr>
              <a:t>14</a:t>
            </a:r>
            <a:r>
              <a:rPr lang="en-GB">
                <a:solidFill>
                  <a:schemeClr val="tx1"/>
                </a:solidFill>
                <a:latin typeface="Arial" panose="020B0604020202020204" pitchFamily="34" charset="0"/>
                <a:cs typeface="Arial" panose="020B0604020202020204" pitchFamily="34" charset="0"/>
              </a:rPr>
              <a:t>(5), p.557. </a:t>
            </a:r>
            <a:endParaRPr lang="en-IN">
              <a:solidFill>
                <a:schemeClr val="tx1"/>
              </a:solidFill>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err="1">
                <a:solidFill>
                  <a:schemeClr val="tx1"/>
                </a:solidFill>
                <a:latin typeface="Arial" panose="020B0604020202020204" pitchFamily="34" charset="0"/>
                <a:cs typeface="Arial" panose="020B0604020202020204" pitchFamily="34" charset="0"/>
              </a:rPr>
              <a:t>Minervini</a:t>
            </a:r>
            <a:r>
              <a:rPr lang="en-GB">
                <a:solidFill>
                  <a:schemeClr val="tx1"/>
                </a:solidFill>
                <a:latin typeface="Arial" panose="020B0604020202020204" pitchFamily="34" charset="0"/>
                <a:cs typeface="Arial" panose="020B0604020202020204" pitchFamily="34" charset="0"/>
              </a:rPr>
              <a:t>, G., Franco, R., Marrapodi, M.M., </a:t>
            </a:r>
            <a:r>
              <a:rPr lang="en-GB" err="1">
                <a:solidFill>
                  <a:schemeClr val="tx1"/>
                </a:solidFill>
                <a:latin typeface="Arial" panose="020B0604020202020204" pitchFamily="34" charset="0"/>
                <a:cs typeface="Arial" panose="020B0604020202020204" pitchFamily="34" charset="0"/>
              </a:rPr>
              <a:t>Ronsivalle</a:t>
            </a:r>
            <a:r>
              <a:rPr lang="en-GB">
                <a:solidFill>
                  <a:schemeClr val="tx1"/>
                </a:solidFill>
                <a:latin typeface="Arial" panose="020B0604020202020204" pitchFamily="34" charset="0"/>
                <a:cs typeface="Arial" panose="020B0604020202020204" pitchFamily="34" charset="0"/>
              </a:rPr>
              <a:t>, V., </a:t>
            </a:r>
            <a:r>
              <a:rPr lang="en-GB" err="1">
                <a:solidFill>
                  <a:schemeClr val="tx1"/>
                </a:solidFill>
                <a:latin typeface="Arial" panose="020B0604020202020204" pitchFamily="34" charset="0"/>
                <a:cs typeface="Arial" panose="020B0604020202020204" pitchFamily="34" charset="0"/>
              </a:rPr>
              <a:t>Shapira</a:t>
            </a:r>
            <a:r>
              <a:rPr lang="en-GB">
                <a:solidFill>
                  <a:schemeClr val="tx1"/>
                </a:solidFill>
                <a:latin typeface="Arial" panose="020B0604020202020204" pitchFamily="34" charset="0"/>
                <a:cs typeface="Arial" panose="020B0604020202020204" pitchFamily="34" charset="0"/>
              </a:rPr>
              <a:t>, I. and </a:t>
            </a:r>
            <a:r>
              <a:rPr lang="en-GB" err="1">
                <a:solidFill>
                  <a:schemeClr val="tx1"/>
                </a:solidFill>
                <a:latin typeface="Arial" panose="020B0604020202020204" pitchFamily="34" charset="0"/>
                <a:cs typeface="Arial" panose="020B0604020202020204" pitchFamily="34" charset="0"/>
              </a:rPr>
              <a:t>Cicciù</a:t>
            </a:r>
            <a:r>
              <a:rPr lang="en-GB">
                <a:solidFill>
                  <a:schemeClr val="tx1"/>
                </a:solidFill>
                <a:latin typeface="Arial" panose="020B0604020202020204" pitchFamily="34" charset="0"/>
                <a:cs typeface="Arial" panose="020B0604020202020204" pitchFamily="34" charset="0"/>
              </a:rPr>
              <a:t>, M. (2023) ‘Prevalence of temporomandibular disorders in subjects affected by Parkinson disease: a systematic review and </a:t>
            </a:r>
            <a:r>
              <a:rPr lang="en-GB" err="1">
                <a:solidFill>
                  <a:schemeClr val="tx1"/>
                </a:solidFill>
                <a:latin typeface="Arial" panose="020B0604020202020204" pitchFamily="34" charset="0"/>
                <a:cs typeface="Arial" panose="020B0604020202020204" pitchFamily="34" charset="0"/>
              </a:rPr>
              <a:t>metanalysis</a:t>
            </a:r>
            <a:r>
              <a:rPr lang="en-GB">
                <a:solidFill>
                  <a:schemeClr val="tx1"/>
                </a:solidFill>
                <a:latin typeface="Arial" panose="020B0604020202020204" pitchFamily="34" charset="0"/>
                <a:cs typeface="Arial" panose="020B0604020202020204" pitchFamily="34" charset="0"/>
              </a:rPr>
              <a:t>’, </a:t>
            </a:r>
            <a:r>
              <a:rPr lang="en-GB" i="1">
                <a:solidFill>
                  <a:schemeClr val="tx1"/>
                </a:solidFill>
                <a:latin typeface="Arial" panose="020B0604020202020204" pitchFamily="34" charset="0"/>
                <a:cs typeface="Arial" panose="020B0604020202020204" pitchFamily="34" charset="0"/>
              </a:rPr>
              <a:t>Journal of Oral Rehabilitation</a:t>
            </a:r>
            <a:r>
              <a:rPr lang="en-GB">
                <a:solidFill>
                  <a:schemeClr val="tx1"/>
                </a:solidFill>
                <a:latin typeface="Arial" panose="020B0604020202020204" pitchFamily="34" charset="0"/>
                <a:cs typeface="Arial" panose="020B0604020202020204" pitchFamily="34" charset="0"/>
              </a:rPr>
              <a:t>, </a:t>
            </a:r>
            <a:r>
              <a:rPr lang="en-GB" i="1">
                <a:solidFill>
                  <a:schemeClr val="tx1"/>
                </a:solidFill>
                <a:latin typeface="Arial" panose="020B0604020202020204" pitchFamily="34" charset="0"/>
                <a:cs typeface="Arial" panose="020B0604020202020204" pitchFamily="34" charset="0"/>
              </a:rPr>
              <a:t>50</a:t>
            </a:r>
            <a:r>
              <a:rPr lang="en-GB">
                <a:solidFill>
                  <a:schemeClr val="tx1"/>
                </a:solidFill>
                <a:latin typeface="Arial" panose="020B0604020202020204" pitchFamily="34" charset="0"/>
                <a:cs typeface="Arial" panose="020B0604020202020204" pitchFamily="34" charset="0"/>
              </a:rPr>
              <a:t>(9), pp.877-885. </a:t>
            </a:r>
            <a:endParaRPr lang="en-IN">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858657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40660"/>
            <a:ext cx="12192000" cy="487271"/>
          </a:xfrm>
        </p:spPr>
        <p:txBody>
          <a:bodyPr>
            <a:noAutofit/>
          </a:bodyPr>
          <a:lstStyle/>
          <a:p>
            <a:pPr algn="ctr">
              <a:lnSpc>
                <a:spcPct val="150000"/>
              </a:lnSpc>
            </a:pPr>
            <a:r>
              <a:rPr lang="en-GB" sz="4000" b="1" dirty="0">
                <a:latin typeface="Arial" panose="020B0604020202020204" pitchFamily="34" charset="0"/>
                <a:cs typeface="Arial" panose="020B0604020202020204" pitchFamily="34" charset="0"/>
              </a:rPr>
              <a:t>References (contd.) </a:t>
            </a:r>
          </a:p>
        </p:txBody>
      </p:sp>
      <p:sp>
        <p:nvSpPr>
          <p:cNvPr id="4" name="Rectangle 3"/>
          <p:cNvSpPr/>
          <p:nvPr/>
        </p:nvSpPr>
        <p:spPr>
          <a:xfrm>
            <a:off x="206188" y="1498600"/>
            <a:ext cx="11779623" cy="5081494"/>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NHS England (2026) </a:t>
            </a:r>
            <a:r>
              <a:rPr lang="en-GB" i="1" dirty="0">
                <a:solidFill>
                  <a:schemeClr val="tx1"/>
                </a:solidFill>
                <a:latin typeface="Arial" panose="020B0604020202020204" pitchFamily="34" charset="0"/>
                <a:cs typeface="Arial" panose="020B0604020202020204" pitchFamily="34" charset="0"/>
              </a:rPr>
              <a:t>Neurology. </a:t>
            </a:r>
            <a:r>
              <a:rPr lang="en-GB" dirty="0">
                <a:solidFill>
                  <a:schemeClr val="tx1"/>
                </a:solidFill>
                <a:latin typeface="Arial" panose="020B0604020202020204" pitchFamily="34" charset="0"/>
                <a:cs typeface="Arial" panose="020B0604020202020204" pitchFamily="34" charset="0"/>
              </a:rPr>
              <a:t>Available at: </a:t>
            </a:r>
            <a:r>
              <a:rPr lang="en-GB" u="sng" dirty="0">
                <a:solidFill>
                  <a:schemeClr val="tx1"/>
                </a:solidFill>
                <a:latin typeface="Arial" panose="020B0604020202020204" pitchFamily="34" charset="0"/>
                <a:cs typeface="Arial" panose="020B0604020202020204" pitchFamily="34" charset="0"/>
                <a:hlinkClick r:id="rId2"/>
              </a:rPr>
              <a:t>https://gettingitrightfirsttime.co.uk/medical_specialties/neurology/</a:t>
            </a:r>
            <a:r>
              <a:rPr lang="en-GB" dirty="0">
                <a:solidFill>
                  <a:schemeClr val="tx1"/>
                </a:solidFill>
                <a:latin typeface="Arial" panose="020B0604020202020204" pitchFamily="34" charset="0"/>
                <a:cs typeface="Arial" panose="020B0604020202020204" pitchFamily="34" charset="0"/>
              </a:rPr>
              <a:t> (Accessed: 28 July 2026). </a:t>
            </a:r>
            <a:endParaRPr lang="en-IN" dirty="0">
              <a:solidFill>
                <a:schemeClr val="tx1"/>
              </a:solidFill>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NHS UK (2026) </a:t>
            </a:r>
            <a:r>
              <a:rPr lang="en-GB" i="1" dirty="0">
                <a:solidFill>
                  <a:schemeClr val="tx1"/>
                </a:solidFill>
                <a:latin typeface="Arial" panose="020B0604020202020204" pitchFamily="34" charset="0"/>
                <a:cs typeface="Arial" panose="020B0604020202020204" pitchFamily="34" charset="0"/>
              </a:rPr>
              <a:t>Overview  Parkinson's disease. </a:t>
            </a:r>
            <a:r>
              <a:rPr lang="en-GB" dirty="0">
                <a:solidFill>
                  <a:schemeClr val="tx1"/>
                </a:solidFill>
                <a:latin typeface="Arial" panose="020B0604020202020204" pitchFamily="34" charset="0"/>
                <a:cs typeface="Arial" panose="020B0604020202020204" pitchFamily="34" charset="0"/>
              </a:rPr>
              <a:t>Available at: </a:t>
            </a:r>
            <a:r>
              <a:rPr lang="en-GB" u="sng" dirty="0">
                <a:solidFill>
                  <a:schemeClr val="tx1"/>
                </a:solidFill>
                <a:latin typeface="Arial" panose="020B0604020202020204" pitchFamily="34" charset="0"/>
                <a:cs typeface="Arial" panose="020B0604020202020204" pitchFamily="34" charset="0"/>
                <a:hlinkClick r:id="rId3"/>
              </a:rPr>
              <a:t>https://www.nhs.uk/conditions/parkinsons-disease/</a:t>
            </a:r>
            <a:r>
              <a:rPr lang="en-GB" dirty="0">
                <a:solidFill>
                  <a:schemeClr val="tx1"/>
                </a:solidFill>
                <a:latin typeface="Arial" panose="020B0604020202020204" pitchFamily="34" charset="0"/>
                <a:cs typeface="Arial" panose="020B0604020202020204" pitchFamily="34" charset="0"/>
              </a:rPr>
              <a:t> (Accessed: 28 July 2026). </a:t>
            </a:r>
            <a:endParaRPr lang="en-IN" dirty="0">
              <a:solidFill>
                <a:schemeClr val="tx1"/>
              </a:solidFill>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Parkinson’s UK (2025) </a:t>
            </a:r>
            <a:r>
              <a:rPr lang="en-GB" i="1" dirty="0">
                <a:solidFill>
                  <a:schemeClr val="tx1"/>
                </a:solidFill>
                <a:latin typeface="Arial" panose="020B0604020202020204" pitchFamily="34" charset="0"/>
                <a:cs typeface="Arial" panose="020B0604020202020204" pitchFamily="34" charset="0"/>
              </a:rPr>
              <a:t>Parkinson's prevalence in the UK. </a:t>
            </a:r>
            <a:r>
              <a:rPr lang="en-GB" dirty="0">
                <a:solidFill>
                  <a:schemeClr val="tx1"/>
                </a:solidFill>
                <a:latin typeface="Arial" panose="020B0604020202020204" pitchFamily="34" charset="0"/>
                <a:cs typeface="Arial" panose="020B0604020202020204" pitchFamily="34" charset="0"/>
              </a:rPr>
              <a:t>Available at: </a:t>
            </a:r>
            <a:r>
              <a:rPr lang="en-GB" u="sng" dirty="0">
                <a:solidFill>
                  <a:schemeClr val="tx1"/>
                </a:solidFill>
                <a:latin typeface="Arial" panose="020B0604020202020204" pitchFamily="34" charset="0"/>
                <a:cs typeface="Arial" panose="020B0604020202020204" pitchFamily="34" charset="0"/>
                <a:hlinkClick r:id="rId4"/>
              </a:rPr>
              <a:t>https://www.parkinsons.org.uk/professionals/resources/parkinsons-prevalence-uk</a:t>
            </a:r>
            <a:r>
              <a:rPr lang="en-GB" dirty="0">
                <a:solidFill>
                  <a:schemeClr val="tx1"/>
                </a:solidFill>
                <a:latin typeface="Arial" panose="020B0604020202020204" pitchFamily="34" charset="0"/>
                <a:cs typeface="Arial" panose="020B0604020202020204" pitchFamily="34" charset="0"/>
              </a:rPr>
              <a:t> (Accessed: 28 July 2026). </a:t>
            </a:r>
            <a:endParaRPr lang="en-IN" dirty="0">
              <a:solidFill>
                <a:schemeClr val="tx1"/>
              </a:solidFill>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Parkinson’s UK (2025a) T</a:t>
            </a:r>
            <a:r>
              <a:rPr lang="en-GB" i="1" dirty="0">
                <a:solidFill>
                  <a:schemeClr val="tx1"/>
                </a:solidFill>
                <a:latin typeface="Arial" panose="020B0604020202020204" pitchFamily="34" charset="0"/>
                <a:cs typeface="Arial" panose="020B0604020202020204" pitchFamily="34" charset="0"/>
              </a:rPr>
              <a:t>he 10 Year Health Plan for England: what it means for people with Parkinson’s. </a:t>
            </a:r>
            <a:r>
              <a:rPr lang="en-GB" dirty="0">
                <a:solidFill>
                  <a:schemeClr val="tx1"/>
                </a:solidFill>
                <a:latin typeface="Arial" panose="020B0604020202020204" pitchFamily="34" charset="0"/>
                <a:cs typeface="Arial" panose="020B0604020202020204" pitchFamily="34" charset="0"/>
              </a:rPr>
              <a:t>Available at: </a:t>
            </a:r>
            <a:r>
              <a:rPr lang="en-GB" u="sng" dirty="0">
                <a:solidFill>
                  <a:schemeClr val="tx1"/>
                </a:solidFill>
                <a:latin typeface="Arial" panose="020B0604020202020204" pitchFamily="34" charset="0"/>
                <a:cs typeface="Arial" panose="020B0604020202020204" pitchFamily="34" charset="0"/>
                <a:hlinkClick r:id="rId5"/>
              </a:rPr>
              <a:t>https://www.parkinsons.org.uk/news/2025/10-year-health-plan-for-england-what-it-means-for-people-parkinsons</a:t>
            </a:r>
            <a:r>
              <a:rPr lang="en-GB" dirty="0">
                <a:solidFill>
                  <a:schemeClr val="tx1"/>
                </a:solidFill>
                <a:latin typeface="Arial" panose="020B0604020202020204" pitchFamily="34" charset="0"/>
                <a:cs typeface="Arial" panose="020B0604020202020204" pitchFamily="34" charset="0"/>
              </a:rPr>
              <a:t> (Accessed: 28 July 2026). </a:t>
            </a:r>
            <a:endParaRPr lang="en-IN" dirty="0">
              <a:solidFill>
                <a:schemeClr val="tx1"/>
              </a:solidFill>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Parkinson’s UK Tech Guide (2026) </a:t>
            </a:r>
            <a:r>
              <a:rPr lang="en-GB" i="1" dirty="0">
                <a:solidFill>
                  <a:schemeClr val="tx1"/>
                </a:solidFill>
                <a:latin typeface="Arial" panose="020B0604020202020204" pitchFamily="34" charset="0"/>
                <a:cs typeface="Arial" panose="020B0604020202020204" pitchFamily="34" charset="0"/>
              </a:rPr>
              <a:t>What is AI and how can it help if you have Parkinson’s?. </a:t>
            </a:r>
            <a:r>
              <a:rPr lang="en-GB" dirty="0">
                <a:solidFill>
                  <a:schemeClr val="tx1"/>
                </a:solidFill>
                <a:latin typeface="Arial" panose="020B0604020202020204" pitchFamily="34" charset="0"/>
                <a:cs typeface="Arial" panose="020B0604020202020204" pitchFamily="34" charset="0"/>
              </a:rPr>
              <a:t>Available at: </a:t>
            </a:r>
            <a:r>
              <a:rPr lang="en-GB" u="sng" dirty="0">
                <a:solidFill>
                  <a:schemeClr val="tx1"/>
                </a:solidFill>
                <a:latin typeface="Arial" panose="020B0604020202020204" pitchFamily="34" charset="0"/>
                <a:cs typeface="Arial" panose="020B0604020202020204" pitchFamily="34" charset="0"/>
                <a:hlinkClick r:id="rId6"/>
              </a:rPr>
              <a:t>https://techguide.parkinsons.org.uk/learn/what-is-ai</a:t>
            </a:r>
            <a:r>
              <a:rPr lang="en-GB" dirty="0">
                <a:solidFill>
                  <a:schemeClr val="tx1"/>
                </a:solidFill>
                <a:latin typeface="Arial" panose="020B0604020202020204" pitchFamily="34" charset="0"/>
                <a:cs typeface="Arial" panose="020B0604020202020204" pitchFamily="34" charset="0"/>
              </a:rPr>
              <a:t> (Accessed: 28 July 2026). </a:t>
            </a:r>
            <a:endParaRPr lang="en-IN" dirty="0">
              <a:solidFill>
                <a:schemeClr val="tx1"/>
              </a:solidFill>
              <a:latin typeface="Arial" panose="020B0604020202020204" pitchFamily="34" charset="0"/>
              <a:cs typeface="Arial" panose="020B0604020202020204" pitchFamily="34" charset="0"/>
            </a:endParaRPr>
          </a:p>
          <a:p>
            <a:pPr marL="285750" indent="-285750" algn="just">
              <a:lnSpc>
                <a:spcPct val="150000"/>
              </a:lnSpc>
              <a:buFont typeface="Arial" panose="020B0604020202020204" pitchFamily="34" charset="0"/>
              <a:buChar char="•"/>
            </a:pPr>
            <a:r>
              <a:rPr lang="en-GB" dirty="0">
                <a:solidFill>
                  <a:schemeClr val="tx1"/>
                </a:solidFill>
                <a:latin typeface="Arial" panose="020B0604020202020204" pitchFamily="34" charset="0"/>
                <a:cs typeface="Arial" panose="020B0604020202020204" pitchFamily="34" charset="0"/>
              </a:rPr>
              <a:t>Parkinson's' UK (2022) </a:t>
            </a:r>
            <a:r>
              <a:rPr lang="en-GB" i="1" dirty="0">
                <a:solidFill>
                  <a:schemeClr val="tx1"/>
                </a:solidFill>
                <a:latin typeface="Arial" panose="020B0604020202020204" pitchFamily="34" charset="0"/>
                <a:cs typeface="Arial" panose="020B0604020202020204" pitchFamily="34" charset="0"/>
              </a:rPr>
              <a:t>Slowness of movement. </a:t>
            </a:r>
            <a:r>
              <a:rPr lang="en-GB" dirty="0">
                <a:solidFill>
                  <a:schemeClr val="tx1"/>
                </a:solidFill>
                <a:latin typeface="Arial" panose="020B0604020202020204" pitchFamily="34" charset="0"/>
                <a:cs typeface="Arial" panose="020B0604020202020204" pitchFamily="34" charset="0"/>
              </a:rPr>
              <a:t>Available at: </a:t>
            </a:r>
            <a:r>
              <a:rPr lang="en-GB" u="sng" dirty="0">
                <a:solidFill>
                  <a:schemeClr val="tx1"/>
                </a:solidFill>
                <a:latin typeface="Arial" panose="020B0604020202020204" pitchFamily="34" charset="0"/>
                <a:cs typeface="Arial" panose="020B0604020202020204" pitchFamily="34" charset="0"/>
                <a:hlinkClick r:id="rId7"/>
              </a:rPr>
              <a:t>https://www.parkinsons.org.uk/information/symptoms/motor/slowness-movement</a:t>
            </a:r>
            <a:r>
              <a:rPr lang="en-GB" dirty="0">
                <a:solidFill>
                  <a:schemeClr val="tx1"/>
                </a:solidFill>
                <a:latin typeface="Arial" panose="020B0604020202020204" pitchFamily="34" charset="0"/>
                <a:cs typeface="Arial" panose="020B0604020202020204" pitchFamily="34" charset="0"/>
              </a:rPr>
              <a:t> (Accessed: 28 July 2026). </a:t>
            </a:r>
            <a:endParaRPr lang="en-IN"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82205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0" y="293408"/>
            <a:ext cx="12192000" cy="549275"/>
          </a:xfrm>
        </p:spPr>
        <p:txBody>
          <a:bodyPr>
            <a:noAutofit/>
          </a:bodyPr>
          <a:lstStyle/>
          <a:p>
            <a:pPr algn="ctr">
              <a:lnSpc>
                <a:spcPct val="150000"/>
              </a:lnSpc>
            </a:pPr>
            <a:r>
              <a:rPr lang="en-GB" sz="4000" b="1" dirty="0">
                <a:latin typeface="Arial" panose="020B0604020202020204" pitchFamily="34" charset="0"/>
                <a:cs typeface="Arial" panose="020B0604020202020204" pitchFamily="34" charset="0"/>
              </a:rPr>
              <a:t>References</a:t>
            </a:r>
            <a:endParaRPr lang="en-GB" sz="4000" dirty="0">
              <a:latin typeface="Arial" panose="020B0604020202020204" pitchFamily="34" charset="0"/>
              <a:cs typeface="Arial" panose="020B0604020202020204" pitchFamily="34" charset="0"/>
            </a:endParaRPr>
          </a:p>
        </p:txBody>
      </p:sp>
      <p:sp>
        <p:nvSpPr>
          <p:cNvPr id="6" name="Rectangle 5"/>
          <p:cNvSpPr/>
          <p:nvPr/>
        </p:nvSpPr>
        <p:spPr>
          <a:xfrm>
            <a:off x="591671" y="1416423"/>
            <a:ext cx="10990729" cy="4715435"/>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Arial" panose="020B0604020202020204" pitchFamily="34" charset="0"/>
              <a:buChar char="•"/>
            </a:pPr>
            <a:r>
              <a:rPr lang="en-IN" dirty="0" err="1">
                <a:solidFill>
                  <a:schemeClr val="tx1"/>
                </a:solidFill>
                <a:latin typeface="Arial" panose="020B0604020202020204" pitchFamily="34" charset="0"/>
                <a:cs typeface="Arial" panose="020B0604020202020204" pitchFamily="34" charset="0"/>
              </a:rPr>
              <a:t>Abeo</a:t>
            </a:r>
            <a:r>
              <a:rPr lang="en-IN" dirty="0">
                <a:solidFill>
                  <a:schemeClr val="tx1"/>
                </a:solidFill>
                <a:latin typeface="Arial" panose="020B0604020202020204" pitchFamily="34" charset="0"/>
                <a:cs typeface="Arial" panose="020B0604020202020204" pitchFamily="34" charset="0"/>
              </a:rPr>
              <a:t>, A.N.A., Armstrong, S., </a:t>
            </a:r>
            <a:r>
              <a:rPr lang="en-IN" dirty="0" err="1">
                <a:solidFill>
                  <a:schemeClr val="tx1"/>
                </a:solidFill>
                <a:latin typeface="Arial" panose="020B0604020202020204" pitchFamily="34" charset="0"/>
                <a:cs typeface="Arial" panose="020B0604020202020204" pitchFamily="34" charset="0"/>
              </a:rPr>
              <a:t>Scriney</a:t>
            </a:r>
            <a:r>
              <a:rPr lang="en-IN" dirty="0">
                <a:solidFill>
                  <a:schemeClr val="tx1"/>
                </a:solidFill>
                <a:latin typeface="Arial" panose="020B0604020202020204" pitchFamily="34" charset="0"/>
                <a:cs typeface="Arial" panose="020B0604020202020204" pitchFamily="34" charset="0"/>
              </a:rPr>
              <a:t>, M. and Goss, H. (2025) ‘Artificial intelligence techniques and health literacy: a systematic review’, </a:t>
            </a:r>
            <a:r>
              <a:rPr lang="en-IN" i="1" dirty="0">
                <a:solidFill>
                  <a:schemeClr val="tx1"/>
                </a:solidFill>
                <a:latin typeface="Arial" panose="020B0604020202020204" pitchFamily="34" charset="0"/>
                <a:cs typeface="Arial" panose="020B0604020202020204" pitchFamily="34" charset="0"/>
              </a:rPr>
              <a:t>Mayo Clinic Proceedings: Digital Health</a:t>
            </a:r>
            <a:r>
              <a:rPr lang="en-IN" dirty="0">
                <a:solidFill>
                  <a:schemeClr val="tx1"/>
                </a:solidFill>
                <a:latin typeface="Arial" panose="020B0604020202020204" pitchFamily="34" charset="0"/>
                <a:cs typeface="Arial" panose="020B0604020202020204" pitchFamily="34" charset="0"/>
              </a:rPr>
              <a:t>, p.100269. </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Available at: (Accessed: 28 July 2026). </a:t>
            </a:r>
          </a:p>
          <a:p>
            <a:pPr marL="285750" lvl="0" indent="-285750" algn="just">
              <a:lnSpc>
                <a:spcPct val="150000"/>
              </a:lnSpc>
              <a:buFont typeface="Arial" panose="020B0604020202020204" pitchFamily="34" charset="0"/>
              <a:buChar char="•"/>
            </a:pPr>
            <a:r>
              <a:rPr lang="en-IN" dirty="0" err="1">
                <a:solidFill>
                  <a:schemeClr val="tx1"/>
                </a:solidFill>
                <a:latin typeface="Arial" panose="020B0604020202020204" pitchFamily="34" charset="0"/>
                <a:cs typeface="Arial" panose="020B0604020202020204" pitchFamily="34" charset="0"/>
              </a:rPr>
              <a:t>Boege</a:t>
            </a:r>
            <a:r>
              <a:rPr lang="en-IN" dirty="0">
                <a:solidFill>
                  <a:schemeClr val="tx1"/>
                </a:solidFill>
                <a:latin typeface="Arial" panose="020B0604020202020204" pitchFamily="34" charset="0"/>
                <a:cs typeface="Arial" panose="020B0604020202020204" pitchFamily="34" charset="0"/>
              </a:rPr>
              <a:t>, S., Milne-Ives, M., </a:t>
            </a:r>
            <a:r>
              <a:rPr lang="en-IN" dirty="0" err="1">
                <a:solidFill>
                  <a:schemeClr val="tx1"/>
                </a:solidFill>
                <a:latin typeface="Arial" panose="020B0604020202020204" pitchFamily="34" charset="0"/>
                <a:cs typeface="Arial" panose="020B0604020202020204" pitchFamily="34" charset="0"/>
              </a:rPr>
              <a:t>Ananthakrishnan</a:t>
            </a:r>
            <a:r>
              <a:rPr lang="en-IN" dirty="0">
                <a:solidFill>
                  <a:schemeClr val="tx1"/>
                </a:solidFill>
                <a:latin typeface="Arial" panose="020B0604020202020204" pitchFamily="34" charset="0"/>
                <a:cs typeface="Arial" panose="020B0604020202020204" pitchFamily="34" charset="0"/>
              </a:rPr>
              <a:t>, A., Carroll, C. and </a:t>
            </a:r>
            <a:r>
              <a:rPr lang="en-IN" dirty="0" err="1">
                <a:solidFill>
                  <a:schemeClr val="tx1"/>
                </a:solidFill>
                <a:latin typeface="Arial" panose="020B0604020202020204" pitchFamily="34" charset="0"/>
                <a:cs typeface="Arial" panose="020B0604020202020204" pitchFamily="34" charset="0"/>
              </a:rPr>
              <a:t>Meinert</a:t>
            </a:r>
            <a:r>
              <a:rPr lang="en-IN" dirty="0">
                <a:solidFill>
                  <a:schemeClr val="tx1"/>
                </a:solidFill>
                <a:latin typeface="Arial" panose="020B0604020202020204" pitchFamily="34" charset="0"/>
                <a:cs typeface="Arial" panose="020B0604020202020204" pitchFamily="34" charset="0"/>
              </a:rPr>
              <a:t>, E. (2022) </a:t>
            </a:r>
            <a:r>
              <a:rPr lang="en-IN" i="1" dirty="0">
                <a:solidFill>
                  <a:schemeClr val="tx1"/>
                </a:solidFill>
                <a:latin typeface="Arial" panose="020B0604020202020204" pitchFamily="34" charset="0"/>
                <a:cs typeface="Arial" panose="020B0604020202020204" pitchFamily="34" charset="0"/>
              </a:rPr>
              <a:t>Self-Management Systems for Patients and Clinicians in Parkinson’s Disease Care: A Scoping Review.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2"/>
              </a:rPr>
              <a:t>https://</a:t>
            </a:r>
            <a:r>
              <a:rPr lang="en-IN" u="sng" dirty="0" err="1">
                <a:solidFill>
                  <a:schemeClr val="tx1"/>
                </a:solidFill>
                <a:latin typeface="Arial" panose="020B0604020202020204" pitchFamily="34" charset="0"/>
                <a:cs typeface="Arial" panose="020B0604020202020204" pitchFamily="34" charset="0"/>
                <a:hlinkClick r:id="rId2"/>
              </a:rPr>
              <a:t>pmc.ncbi.nlm.nih.gov</a:t>
            </a:r>
            <a:r>
              <a:rPr lang="en-IN" u="sng" dirty="0">
                <a:solidFill>
                  <a:schemeClr val="tx1"/>
                </a:solidFill>
                <a:latin typeface="Arial" panose="020B0604020202020204" pitchFamily="34" charset="0"/>
                <a:cs typeface="Arial" panose="020B0604020202020204" pitchFamily="34" charset="0"/>
                <a:hlinkClick r:id="rId2"/>
              </a:rPr>
              <a:t>/articles/PMC11492088/</a:t>
            </a:r>
            <a:r>
              <a:rPr lang="en-IN" dirty="0">
                <a:solidFill>
                  <a:schemeClr val="tx1"/>
                </a:solidFill>
                <a:latin typeface="Arial" panose="020B0604020202020204" pitchFamily="34" charset="0"/>
                <a:cs typeface="Arial" panose="020B0604020202020204" pitchFamily="34" charset="0"/>
              </a:rPr>
              <a:t> (Accessed: 28 July 2026). </a:t>
            </a:r>
          </a:p>
          <a:p>
            <a:pPr marL="285750" lvl="0" indent="-285750" algn="just">
              <a:lnSpc>
                <a:spcPct val="150000"/>
              </a:lnSpc>
              <a:buFont typeface="Arial" panose="020B0604020202020204" pitchFamily="34" charset="0"/>
              <a:buChar char="•"/>
            </a:pPr>
            <a:r>
              <a:rPr lang="en-IN" dirty="0" err="1">
                <a:solidFill>
                  <a:schemeClr val="tx1"/>
                </a:solidFill>
                <a:latin typeface="Arial" panose="020B0604020202020204" pitchFamily="34" charset="0"/>
                <a:cs typeface="Arial" panose="020B0604020202020204" pitchFamily="34" charset="0"/>
              </a:rPr>
              <a:t>Chandrakar</a:t>
            </a:r>
            <a:r>
              <a:rPr lang="en-IN" dirty="0">
                <a:solidFill>
                  <a:schemeClr val="tx1"/>
                </a:solidFill>
                <a:latin typeface="Arial" panose="020B0604020202020204" pitchFamily="34" charset="0"/>
                <a:cs typeface="Arial" panose="020B0604020202020204" pitchFamily="34" charset="0"/>
              </a:rPr>
              <a:t>, </a:t>
            </a:r>
            <a:r>
              <a:rPr lang="en-IN" dirty="0" err="1">
                <a:solidFill>
                  <a:schemeClr val="tx1"/>
                </a:solidFill>
                <a:latin typeface="Arial" panose="020B0604020202020204" pitchFamily="34" charset="0"/>
                <a:cs typeface="Arial" panose="020B0604020202020204" pitchFamily="34" charset="0"/>
              </a:rPr>
              <a:t>Ekta</a:t>
            </a:r>
            <a:r>
              <a:rPr lang="en-IN" dirty="0">
                <a:solidFill>
                  <a:schemeClr val="tx1"/>
                </a:solidFill>
                <a:latin typeface="Arial" panose="020B0604020202020204" pitchFamily="34" charset="0"/>
                <a:cs typeface="Arial" panose="020B0604020202020204" pitchFamily="34" charset="0"/>
              </a:rPr>
              <a:t> &amp; </a:t>
            </a:r>
            <a:r>
              <a:rPr lang="en-IN" dirty="0" err="1">
                <a:solidFill>
                  <a:schemeClr val="tx1"/>
                </a:solidFill>
                <a:latin typeface="Arial" panose="020B0604020202020204" pitchFamily="34" charset="0"/>
                <a:cs typeface="Arial" panose="020B0604020202020204" pitchFamily="34" charset="0"/>
              </a:rPr>
              <a:t>Dahiya</a:t>
            </a:r>
            <a:r>
              <a:rPr lang="en-IN" dirty="0">
                <a:solidFill>
                  <a:schemeClr val="tx1"/>
                </a:solidFill>
                <a:latin typeface="Arial" panose="020B0604020202020204" pitchFamily="34" charset="0"/>
                <a:cs typeface="Arial" panose="020B0604020202020204" pitchFamily="34" charset="0"/>
              </a:rPr>
              <a:t>, </a:t>
            </a:r>
            <a:r>
              <a:rPr lang="en-IN" dirty="0" err="1">
                <a:solidFill>
                  <a:schemeClr val="tx1"/>
                </a:solidFill>
                <a:latin typeface="Arial" panose="020B0604020202020204" pitchFamily="34" charset="0"/>
                <a:cs typeface="Arial" panose="020B0604020202020204" pitchFamily="34" charset="0"/>
              </a:rPr>
              <a:t>Aman</a:t>
            </a:r>
            <a:r>
              <a:rPr lang="en-IN" dirty="0">
                <a:solidFill>
                  <a:schemeClr val="tx1"/>
                </a:solidFill>
                <a:latin typeface="Arial" panose="020B0604020202020204" pitchFamily="34" charset="0"/>
                <a:cs typeface="Arial" panose="020B0604020202020204" pitchFamily="34" charset="0"/>
              </a:rPr>
              <a:t>. (2024) ‘The Legal and Public Health Implications Of Digital Health Technologies’, </a:t>
            </a:r>
            <a:r>
              <a:rPr lang="en-IN" i="1" dirty="0">
                <a:solidFill>
                  <a:schemeClr val="tx1"/>
                </a:solidFill>
                <a:latin typeface="Arial" panose="020B0604020202020204" pitchFamily="34" charset="0"/>
                <a:cs typeface="Arial" panose="020B0604020202020204" pitchFamily="34" charset="0"/>
              </a:rPr>
              <a:t>South Eastern European Journal of Public Health. </a:t>
            </a:r>
            <a:r>
              <a:rPr lang="en-IN" dirty="0">
                <a:solidFill>
                  <a:schemeClr val="tx1"/>
                </a:solidFill>
                <a:latin typeface="Arial" panose="020B0604020202020204" pitchFamily="34" charset="0"/>
                <a:cs typeface="Arial" panose="020B0604020202020204" pitchFamily="34" charset="0"/>
              </a:rPr>
              <a:t>475-481. </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Getty Images (2026) </a:t>
            </a:r>
            <a:r>
              <a:rPr lang="en-IN" i="1" dirty="0">
                <a:solidFill>
                  <a:schemeClr val="tx1"/>
                </a:solidFill>
                <a:latin typeface="Arial" panose="020B0604020202020204" pitchFamily="34" charset="0"/>
                <a:cs typeface="Arial" panose="020B0604020202020204" pitchFamily="34" charset="0"/>
              </a:rPr>
              <a:t>3,419 Parkinson's Disease Images and Stock Photos.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3"/>
              </a:rPr>
              <a:t>https://</a:t>
            </a:r>
            <a:r>
              <a:rPr lang="en-IN" u="sng" dirty="0" err="1">
                <a:solidFill>
                  <a:schemeClr val="tx1"/>
                </a:solidFill>
                <a:latin typeface="Arial" panose="020B0604020202020204" pitchFamily="34" charset="0"/>
                <a:cs typeface="Arial" panose="020B0604020202020204" pitchFamily="34" charset="0"/>
                <a:hlinkClick r:id="rId3"/>
              </a:rPr>
              <a:t>www.gettyimages.co.uk</a:t>
            </a:r>
            <a:r>
              <a:rPr lang="en-IN" u="sng" dirty="0">
                <a:solidFill>
                  <a:schemeClr val="tx1"/>
                </a:solidFill>
                <a:latin typeface="Arial" panose="020B0604020202020204" pitchFamily="34" charset="0"/>
                <a:cs typeface="Arial" panose="020B0604020202020204" pitchFamily="34" charset="0"/>
                <a:hlinkClick r:id="rId3"/>
              </a:rPr>
              <a:t>/photos/</a:t>
            </a:r>
            <a:r>
              <a:rPr lang="en-IN" u="sng" dirty="0" err="1">
                <a:solidFill>
                  <a:schemeClr val="tx1"/>
                </a:solidFill>
                <a:latin typeface="Arial" panose="020B0604020202020204" pitchFamily="34" charset="0"/>
                <a:cs typeface="Arial" panose="020B0604020202020204" pitchFamily="34" charset="0"/>
                <a:hlinkClick r:id="rId3"/>
              </a:rPr>
              <a:t>parkinsons</a:t>
            </a:r>
            <a:r>
              <a:rPr lang="en-IN" u="sng" dirty="0">
                <a:solidFill>
                  <a:schemeClr val="tx1"/>
                </a:solidFill>
                <a:latin typeface="Arial" panose="020B0604020202020204" pitchFamily="34" charset="0"/>
                <a:cs typeface="Arial" panose="020B0604020202020204" pitchFamily="34" charset="0"/>
                <a:hlinkClick r:id="rId3"/>
              </a:rPr>
              <a:t>-disease</a:t>
            </a:r>
            <a:r>
              <a:rPr lang="en-IN" dirty="0">
                <a:solidFill>
                  <a:schemeClr val="tx1"/>
                </a:solidFill>
                <a:latin typeface="Arial" panose="020B0604020202020204" pitchFamily="34" charset="0"/>
                <a:cs typeface="Arial" panose="020B0604020202020204" pitchFamily="34" charset="0"/>
              </a:rPr>
              <a:t> (Accessed: 28 July 2026).</a:t>
            </a:r>
          </a:p>
        </p:txBody>
      </p:sp>
    </p:spTree>
    <p:extLst>
      <p:ext uri="{BB962C8B-B14F-4D97-AF65-F5344CB8AC3E}">
        <p14:creationId xmlns:p14="http://schemas.microsoft.com/office/powerpoint/2010/main" val="3859377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40660"/>
            <a:ext cx="12192000" cy="487271"/>
          </a:xfrm>
        </p:spPr>
        <p:txBody>
          <a:bodyPr>
            <a:noAutofit/>
          </a:bodyPr>
          <a:lstStyle/>
          <a:p>
            <a:pPr algn="ctr">
              <a:lnSpc>
                <a:spcPct val="150000"/>
              </a:lnSpc>
            </a:pPr>
            <a:r>
              <a:rPr lang="en-GB" sz="4000" b="1" dirty="0">
                <a:latin typeface="Arial" panose="020B0604020202020204" pitchFamily="34" charset="0"/>
                <a:cs typeface="Arial" panose="020B0604020202020204" pitchFamily="34" charset="0"/>
              </a:rPr>
              <a:t>References (contd.) </a:t>
            </a:r>
          </a:p>
        </p:txBody>
      </p:sp>
      <p:sp>
        <p:nvSpPr>
          <p:cNvPr id="7" name="Rectangle 6"/>
          <p:cNvSpPr/>
          <p:nvPr/>
        </p:nvSpPr>
        <p:spPr>
          <a:xfrm>
            <a:off x="484094" y="1129553"/>
            <a:ext cx="11187953" cy="5091953"/>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Arial" panose="020B0604020202020204" pitchFamily="34" charset="0"/>
              <a:buChar char="•"/>
            </a:pPr>
            <a:r>
              <a:rPr lang="en-IN" dirty="0" err="1">
                <a:solidFill>
                  <a:schemeClr val="tx1"/>
                </a:solidFill>
                <a:latin typeface="Arial" panose="020B0604020202020204" pitchFamily="34" charset="0"/>
                <a:cs typeface="Arial" panose="020B0604020202020204" pitchFamily="34" charset="0"/>
              </a:rPr>
              <a:t>Hirani</a:t>
            </a:r>
            <a:r>
              <a:rPr lang="en-IN" dirty="0">
                <a:solidFill>
                  <a:schemeClr val="tx1"/>
                </a:solidFill>
                <a:latin typeface="Arial" panose="020B0604020202020204" pitchFamily="34" charset="0"/>
                <a:cs typeface="Arial" panose="020B0604020202020204" pitchFamily="34" charset="0"/>
              </a:rPr>
              <a:t>, R., </a:t>
            </a:r>
            <a:r>
              <a:rPr lang="en-IN" dirty="0" err="1">
                <a:solidFill>
                  <a:schemeClr val="tx1"/>
                </a:solidFill>
                <a:latin typeface="Arial" panose="020B0604020202020204" pitchFamily="34" charset="0"/>
                <a:cs typeface="Arial" panose="020B0604020202020204" pitchFamily="34" charset="0"/>
              </a:rPr>
              <a:t>Noruzi</a:t>
            </a:r>
            <a:r>
              <a:rPr lang="en-IN" dirty="0">
                <a:solidFill>
                  <a:schemeClr val="tx1"/>
                </a:solidFill>
                <a:latin typeface="Arial" panose="020B0604020202020204" pitchFamily="34" charset="0"/>
                <a:cs typeface="Arial" panose="020B0604020202020204" pitchFamily="34" charset="0"/>
              </a:rPr>
              <a:t>, K., </a:t>
            </a:r>
            <a:r>
              <a:rPr lang="en-IN" dirty="0" err="1">
                <a:solidFill>
                  <a:schemeClr val="tx1"/>
                </a:solidFill>
                <a:latin typeface="Arial" panose="020B0604020202020204" pitchFamily="34" charset="0"/>
                <a:cs typeface="Arial" panose="020B0604020202020204" pitchFamily="34" charset="0"/>
              </a:rPr>
              <a:t>Khuram</a:t>
            </a:r>
            <a:r>
              <a:rPr lang="en-IN" dirty="0">
                <a:solidFill>
                  <a:schemeClr val="tx1"/>
                </a:solidFill>
                <a:latin typeface="Arial" panose="020B0604020202020204" pitchFamily="34" charset="0"/>
                <a:cs typeface="Arial" panose="020B0604020202020204" pitchFamily="34" charset="0"/>
              </a:rPr>
              <a:t>, H., </a:t>
            </a:r>
            <a:r>
              <a:rPr lang="en-IN" dirty="0" err="1">
                <a:solidFill>
                  <a:schemeClr val="tx1"/>
                </a:solidFill>
                <a:latin typeface="Arial" panose="020B0604020202020204" pitchFamily="34" charset="0"/>
                <a:cs typeface="Arial" panose="020B0604020202020204" pitchFamily="34" charset="0"/>
              </a:rPr>
              <a:t>Hussaini</a:t>
            </a:r>
            <a:r>
              <a:rPr lang="en-IN" dirty="0">
                <a:solidFill>
                  <a:schemeClr val="tx1"/>
                </a:solidFill>
                <a:latin typeface="Arial" panose="020B0604020202020204" pitchFamily="34" charset="0"/>
                <a:cs typeface="Arial" panose="020B0604020202020204" pitchFamily="34" charset="0"/>
              </a:rPr>
              <a:t>, A.S., </a:t>
            </a:r>
            <a:r>
              <a:rPr lang="en-IN" dirty="0" err="1">
                <a:solidFill>
                  <a:schemeClr val="tx1"/>
                </a:solidFill>
                <a:latin typeface="Arial" panose="020B0604020202020204" pitchFamily="34" charset="0"/>
                <a:cs typeface="Arial" panose="020B0604020202020204" pitchFamily="34" charset="0"/>
              </a:rPr>
              <a:t>Aifuwa</a:t>
            </a:r>
            <a:r>
              <a:rPr lang="en-IN" dirty="0">
                <a:solidFill>
                  <a:schemeClr val="tx1"/>
                </a:solidFill>
                <a:latin typeface="Arial" panose="020B0604020202020204" pitchFamily="34" charset="0"/>
                <a:cs typeface="Arial" panose="020B0604020202020204" pitchFamily="34" charset="0"/>
              </a:rPr>
              <a:t>, E.I., Ely, K.E., Lewis, J.M., </a:t>
            </a:r>
            <a:r>
              <a:rPr lang="en-IN" dirty="0" err="1">
                <a:solidFill>
                  <a:schemeClr val="tx1"/>
                </a:solidFill>
                <a:latin typeface="Arial" panose="020B0604020202020204" pitchFamily="34" charset="0"/>
                <a:cs typeface="Arial" panose="020B0604020202020204" pitchFamily="34" charset="0"/>
              </a:rPr>
              <a:t>Gabr</a:t>
            </a:r>
            <a:r>
              <a:rPr lang="en-IN" dirty="0">
                <a:solidFill>
                  <a:schemeClr val="tx1"/>
                </a:solidFill>
                <a:latin typeface="Arial" panose="020B0604020202020204" pitchFamily="34" charset="0"/>
                <a:cs typeface="Arial" panose="020B0604020202020204" pitchFamily="34" charset="0"/>
              </a:rPr>
              <a:t>, A.E., Smiley, A., Tiwari, R.K. and Etienne, M. (2024) ‘Artificial intelligence and healthcare: a journey through history, present innovations, and future possibilities’, </a:t>
            </a:r>
            <a:r>
              <a:rPr lang="en-IN" i="1" dirty="0">
                <a:solidFill>
                  <a:schemeClr val="tx1"/>
                </a:solidFill>
                <a:latin typeface="Arial" panose="020B0604020202020204" pitchFamily="34" charset="0"/>
                <a:cs typeface="Arial" panose="020B0604020202020204" pitchFamily="34" charset="0"/>
              </a:rPr>
              <a:t>Life</a:t>
            </a:r>
            <a:r>
              <a:rPr lang="en-IN" dirty="0">
                <a:solidFill>
                  <a:schemeClr val="tx1"/>
                </a:solidFill>
                <a:latin typeface="Arial" panose="020B0604020202020204" pitchFamily="34" charset="0"/>
                <a:cs typeface="Arial" panose="020B0604020202020204" pitchFamily="34" charset="0"/>
              </a:rPr>
              <a:t>, </a:t>
            </a:r>
            <a:r>
              <a:rPr lang="en-IN" i="1" dirty="0">
                <a:solidFill>
                  <a:schemeClr val="tx1"/>
                </a:solidFill>
                <a:latin typeface="Arial" panose="020B0604020202020204" pitchFamily="34" charset="0"/>
                <a:cs typeface="Arial" panose="020B0604020202020204" pitchFamily="34" charset="0"/>
              </a:rPr>
              <a:t>14</a:t>
            </a:r>
            <a:r>
              <a:rPr lang="en-IN" dirty="0">
                <a:solidFill>
                  <a:schemeClr val="tx1"/>
                </a:solidFill>
                <a:latin typeface="Arial" panose="020B0604020202020204" pitchFamily="34" charset="0"/>
                <a:cs typeface="Arial" panose="020B0604020202020204" pitchFamily="34" charset="0"/>
              </a:rPr>
              <a:t>(5), p.557. </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Liu, W., Tung, T., </a:t>
            </a:r>
            <a:r>
              <a:rPr lang="en-IN" dirty="0" err="1">
                <a:solidFill>
                  <a:schemeClr val="tx1"/>
                </a:solidFill>
                <a:latin typeface="Arial" panose="020B0604020202020204" pitchFamily="34" charset="0"/>
                <a:cs typeface="Arial" panose="020B0604020202020204" pitchFamily="34" charset="0"/>
              </a:rPr>
              <a:t>Zhaang</a:t>
            </a:r>
            <a:r>
              <a:rPr lang="en-IN" dirty="0">
                <a:solidFill>
                  <a:schemeClr val="tx1"/>
                </a:solidFill>
                <a:latin typeface="Arial" panose="020B0604020202020204" pitchFamily="34" charset="0"/>
                <a:cs typeface="Arial" panose="020B0604020202020204" pitchFamily="34" charset="0"/>
              </a:rPr>
              <a:t>, C. and Shi, L. (2022) </a:t>
            </a:r>
            <a:r>
              <a:rPr lang="en-IN" i="1" dirty="0">
                <a:solidFill>
                  <a:schemeClr val="tx1"/>
                </a:solidFill>
                <a:latin typeface="Arial" panose="020B0604020202020204" pitchFamily="34" charset="0"/>
                <a:cs typeface="Arial" panose="020B0604020202020204" pitchFamily="34" charset="0"/>
              </a:rPr>
              <a:t>Systematic review for the prevention and management of falls and fear of falling in patients with Parkinson's disease.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2"/>
              </a:rPr>
              <a:t>https://</a:t>
            </a:r>
            <a:r>
              <a:rPr lang="en-IN" u="sng" dirty="0" err="1">
                <a:solidFill>
                  <a:schemeClr val="tx1"/>
                </a:solidFill>
                <a:latin typeface="Arial" panose="020B0604020202020204" pitchFamily="34" charset="0"/>
                <a:cs typeface="Arial" panose="020B0604020202020204" pitchFamily="34" charset="0"/>
                <a:hlinkClick r:id="rId2"/>
              </a:rPr>
              <a:t>pmc.ncbi.nlm.nih.gov</a:t>
            </a:r>
            <a:r>
              <a:rPr lang="en-IN" u="sng" dirty="0">
                <a:solidFill>
                  <a:schemeClr val="tx1"/>
                </a:solidFill>
                <a:latin typeface="Arial" panose="020B0604020202020204" pitchFamily="34" charset="0"/>
                <a:cs typeface="Arial" panose="020B0604020202020204" pitchFamily="34" charset="0"/>
                <a:hlinkClick r:id="rId2"/>
              </a:rPr>
              <a:t>/articles/PMC9392538/</a:t>
            </a:r>
            <a:r>
              <a:rPr lang="en-IN" dirty="0">
                <a:solidFill>
                  <a:schemeClr val="tx1"/>
                </a:solidFill>
                <a:latin typeface="Arial" panose="020B0604020202020204" pitchFamily="34" charset="0"/>
                <a:cs typeface="Arial" panose="020B0604020202020204" pitchFamily="34" charset="0"/>
              </a:rPr>
              <a:t> (Accessed: 28 July 2026). </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NHS England (2026) </a:t>
            </a:r>
            <a:r>
              <a:rPr lang="en-IN" i="1" dirty="0">
                <a:solidFill>
                  <a:schemeClr val="tx1"/>
                </a:solidFill>
                <a:latin typeface="Arial" panose="020B0604020202020204" pitchFamily="34" charset="0"/>
                <a:cs typeface="Arial" panose="020B0604020202020204" pitchFamily="34" charset="0"/>
              </a:rPr>
              <a:t>Neurology.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3"/>
              </a:rPr>
              <a:t>https://</a:t>
            </a:r>
            <a:r>
              <a:rPr lang="en-IN" u="sng" dirty="0" err="1">
                <a:solidFill>
                  <a:schemeClr val="tx1"/>
                </a:solidFill>
                <a:latin typeface="Arial" panose="020B0604020202020204" pitchFamily="34" charset="0"/>
                <a:cs typeface="Arial" panose="020B0604020202020204" pitchFamily="34" charset="0"/>
                <a:hlinkClick r:id="rId3"/>
              </a:rPr>
              <a:t>gettingitrightfirsttime.co.uk</a:t>
            </a:r>
            <a:r>
              <a:rPr lang="en-IN" u="sng" dirty="0">
                <a:solidFill>
                  <a:schemeClr val="tx1"/>
                </a:solidFill>
                <a:latin typeface="Arial" panose="020B0604020202020204" pitchFamily="34" charset="0"/>
                <a:cs typeface="Arial" panose="020B0604020202020204" pitchFamily="34" charset="0"/>
                <a:hlinkClick r:id="rId3"/>
              </a:rPr>
              <a:t>/</a:t>
            </a:r>
            <a:r>
              <a:rPr lang="en-IN" u="sng" dirty="0" err="1">
                <a:solidFill>
                  <a:schemeClr val="tx1"/>
                </a:solidFill>
                <a:latin typeface="Arial" panose="020B0604020202020204" pitchFamily="34" charset="0"/>
                <a:cs typeface="Arial" panose="020B0604020202020204" pitchFamily="34" charset="0"/>
                <a:hlinkClick r:id="rId3"/>
              </a:rPr>
              <a:t>medical_specialties</a:t>
            </a:r>
            <a:r>
              <a:rPr lang="en-IN" u="sng" dirty="0">
                <a:solidFill>
                  <a:schemeClr val="tx1"/>
                </a:solidFill>
                <a:latin typeface="Arial" panose="020B0604020202020204" pitchFamily="34" charset="0"/>
                <a:cs typeface="Arial" panose="020B0604020202020204" pitchFamily="34" charset="0"/>
                <a:hlinkClick r:id="rId3"/>
              </a:rPr>
              <a:t>/neurology/</a:t>
            </a:r>
            <a:r>
              <a:rPr lang="en-IN" dirty="0">
                <a:solidFill>
                  <a:schemeClr val="tx1"/>
                </a:solidFill>
                <a:latin typeface="Arial" panose="020B0604020202020204" pitchFamily="34" charset="0"/>
                <a:cs typeface="Arial" panose="020B0604020202020204" pitchFamily="34" charset="0"/>
              </a:rPr>
              <a:t> (Accessed: 28 July 2026). </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NHS UK (2026) </a:t>
            </a:r>
            <a:r>
              <a:rPr lang="en-IN" i="1" dirty="0">
                <a:solidFill>
                  <a:schemeClr val="tx1"/>
                </a:solidFill>
                <a:latin typeface="Arial" panose="020B0604020202020204" pitchFamily="34" charset="0"/>
                <a:cs typeface="Arial" panose="020B0604020202020204" pitchFamily="34" charset="0"/>
              </a:rPr>
              <a:t>Overview Parkinson’s disease.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4"/>
              </a:rPr>
              <a:t>https://</a:t>
            </a:r>
            <a:r>
              <a:rPr lang="en-IN" u="sng" dirty="0" err="1">
                <a:solidFill>
                  <a:schemeClr val="tx1"/>
                </a:solidFill>
                <a:latin typeface="Arial" panose="020B0604020202020204" pitchFamily="34" charset="0"/>
                <a:cs typeface="Arial" panose="020B0604020202020204" pitchFamily="34" charset="0"/>
                <a:hlinkClick r:id="rId4"/>
              </a:rPr>
              <a:t>www.nhs.uk</a:t>
            </a:r>
            <a:r>
              <a:rPr lang="en-IN" u="sng" dirty="0">
                <a:solidFill>
                  <a:schemeClr val="tx1"/>
                </a:solidFill>
                <a:latin typeface="Arial" panose="020B0604020202020204" pitchFamily="34" charset="0"/>
                <a:cs typeface="Arial" panose="020B0604020202020204" pitchFamily="34" charset="0"/>
                <a:hlinkClick r:id="rId4"/>
              </a:rPr>
              <a:t>/conditions/</a:t>
            </a:r>
            <a:r>
              <a:rPr lang="en-IN" u="sng" dirty="0" err="1">
                <a:solidFill>
                  <a:schemeClr val="tx1"/>
                </a:solidFill>
                <a:latin typeface="Arial" panose="020B0604020202020204" pitchFamily="34" charset="0"/>
                <a:cs typeface="Arial" panose="020B0604020202020204" pitchFamily="34" charset="0"/>
                <a:hlinkClick r:id="rId4"/>
              </a:rPr>
              <a:t>parkinsons</a:t>
            </a:r>
            <a:r>
              <a:rPr lang="en-IN" u="sng" dirty="0">
                <a:solidFill>
                  <a:schemeClr val="tx1"/>
                </a:solidFill>
                <a:latin typeface="Arial" panose="020B0604020202020204" pitchFamily="34" charset="0"/>
                <a:cs typeface="Arial" panose="020B0604020202020204" pitchFamily="34" charset="0"/>
                <a:hlinkClick r:id="rId4"/>
              </a:rPr>
              <a:t>-disease/</a:t>
            </a:r>
            <a:r>
              <a:rPr lang="en-IN" dirty="0">
                <a:solidFill>
                  <a:schemeClr val="tx1"/>
                </a:solidFill>
                <a:latin typeface="Arial" panose="020B0604020202020204" pitchFamily="34" charset="0"/>
                <a:cs typeface="Arial" panose="020B0604020202020204" pitchFamily="34" charset="0"/>
              </a:rPr>
              <a:t> (Accessed: 28 July 2026). </a:t>
            </a:r>
          </a:p>
        </p:txBody>
      </p:sp>
    </p:spTree>
    <p:extLst>
      <p:ext uri="{BB962C8B-B14F-4D97-AF65-F5344CB8AC3E}">
        <p14:creationId xmlns:p14="http://schemas.microsoft.com/office/powerpoint/2010/main" val="13546279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340660"/>
            <a:ext cx="12192000" cy="487271"/>
          </a:xfrm>
        </p:spPr>
        <p:txBody>
          <a:bodyPr>
            <a:noAutofit/>
          </a:bodyPr>
          <a:lstStyle/>
          <a:p>
            <a:pPr algn="ctr">
              <a:lnSpc>
                <a:spcPct val="150000"/>
              </a:lnSpc>
            </a:pPr>
            <a:r>
              <a:rPr lang="en-GB" sz="4000" b="1" dirty="0">
                <a:latin typeface="Arial" panose="020B0604020202020204" pitchFamily="34" charset="0"/>
                <a:cs typeface="Arial" panose="020B0604020202020204" pitchFamily="34" charset="0"/>
              </a:rPr>
              <a:t>References (contd.) </a:t>
            </a:r>
          </a:p>
        </p:txBody>
      </p:sp>
      <p:sp>
        <p:nvSpPr>
          <p:cNvPr id="5" name="Rectangle 4"/>
          <p:cNvSpPr/>
          <p:nvPr/>
        </p:nvSpPr>
        <p:spPr>
          <a:xfrm>
            <a:off x="448235" y="1398494"/>
            <a:ext cx="11241741" cy="4715435"/>
          </a:xfrm>
          <a:prstGeom prst="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Parkinson’s UK (2025) </a:t>
            </a:r>
            <a:r>
              <a:rPr lang="en-IN" i="1" dirty="0">
                <a:solidFill>
                  <a:schemeClr val="tx1"/>
                </a:solidFill>
                <a:latin typeface="Arial" panose="020B0604020202020204" pitchFamily="34" charset="0"/>
                <a:cs typeface="Arial" panose="020B0604020202020204" pitchFamily="34" charset="0"/>
              </a:rPr>
              <a:t>Parkinson's prevalence in the UK.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2"/>
              </a:rPr>
              <a:t>https://</a:t>
            </a:r>
            <a:r>
              <a:rPr lang="en-IN" u="sng" dirty="0" err="1">
                <a:solidFill>
                  <a:schemeClr val="tx1"/>
                </a:solidFill>
                <a:latin typeface="Arial" panose="020B0604020202020204" pitchFamily="34" charset="0"/>
                <a:cs typeface="Arial" panose="020B0604020202020204" pitchFamily="34" charset="0"/>
                <a:hlinkClick r:id="rId2"/>
              </a:rPr>
              <a:t>www.parkinsons.org.uk</a:t>
            </a:r>
            <a:r>
              <a:rPr lang="en-IN" u="sng" dirty="0">
                <a:solidFill>
                  <a:schemeClr val="tx1"/>
                </a:solidFill>
                <a:latin typeface="Arial" panose="020B0604020202020204" pitchFamily="34" charset="0"/>
                <a:cs typeface="Arial" panose="020B0604020202020204" pitchFamily="34" charset="0"/>
                <a:hlinkClick r:id="rId2"/>
              </a:rPr>
              <a:t>/professionals/resources/</a:t>
            </a:r>
            <a:r>
              <a:rPr lang="en-IN" u="sng" dirty="0" err="1">
                <a:solidFill>
                  <a:schemeClr val="tx1"/>
                </a:solidFill>
                <a:latin typeface="Arial" panose="020B0604020202020204" pitchFamily="34" charset="0"/>
                <a:cs typeface="Arial" panose="020B0604020202020204" pitchFamily="34" charset="0"/>
                <a:hlinkClick r:id="rId2"/>
              </a:rPr>
              <a:t>parkinsons</a:t>
            </a:r>
            <a:r>
              <a:rPr lang="en-IN" u="sng" dirty="0">
                <a:solidFill>
                  <a:schemeClr val="tx1"/>
                </a:solidFill>
                <a:latin typeface="Arial" panose="020B0604020202020204" pitchFamily="34" charset="0"/>
                <a:cs typeface="Arial" panose="020B0604020202020204" pitchFamily="34" charset="0"/>
                <a:hlinkClick r:id="rId2"/>
              </a:rPr>
              <a:t>-prevalence-</a:t>
            </a:r>
            <a:r>
              <a:rPr lang="en-IN" u="sng" dirty="0" err="1">
                <a:solidFill>
                  <a:schemeClr val="tx1"/>
                </a:solidFill>
                <a:latin typeface="Arial" panose="020B0604020202020204" pitchFamily="34" charset="0"/>
                <a:cs typeface="Arial" panose="020B0604020202020204" pitchFamily="34" charset="0"/>
                <a:hlinkClick r:id="rId2"/>
              </a:rPr>
              <a:t>uk</a:t>
            </a:r>
            <a:r>
              <a:rPr lang="en-IN" dirty="0">
                <a:solidFill>
                  <a:schemeClr val="tx1"/>
                </a:solidFill>
                <a:latin typeface="Arial" panose="020B0604020202020204" pitchFamily="34" charset="0"/>
                <a:cs typeface="Arial" panose="020B0604020202020204" pitchFamily="34" charset="0"/>
              </a:rPr>
              <a:t> (Accessed: 28 July 2026). </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Parkinson’s UK (2025a) T</a:t>
            </a:r>
            <a:r>
              <a:rPr lang="en-IN" i="1" dirty="0">
                <a:solidFill>
                  <a:schemeClr val="tx1"/>
                </a:solidFill>
                <a:latin typeface="Arial" panose="020B0604020202020204" pitchFamily="34" charset="0"/>
                <a:cs typeface="Arial" panose="020B0604020202020204" pitchFamily="34" charset="0"/>
              </a:rPr>
              <a:t>he 10 Year Health Plan for England: what it means for people with Parkinson’s.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3"/>
              </a:rPr>
              <a:t>https://</a:t>
            </a:r>
            <a:r>
              <a:rPr lang="en-IN" u="sng" dirty="0" err="1">
                <a:solidFill>
                  <a:schemeClr val="tx1"/>
                </a:solidFill>
                <a:latin typeface="Arial" panose="020B0604020202020204" pitchFamily="34" charset="0"/>
                <a:cs typeface="Arial" panose="020B0604020202020204" pitchFamily="34" charset="0"/>
                <a:hlinkClick r:id="rId3"/>
              </a:rPr>
              <a:t>www.parkinsons.org.uk</a:t>
            </a:r>
            <a:r>
              <a:rPr lang="en-IN" u="sng" dirty="0">
                <a:solidFill>
                  <a:schemeClr val="tx1"/>
                </a:solidFill>
                <a:latin typeface="Arial" panose="020B0604020202020204" pitchFamily="34" charset="0"/>
                <a:cs typeface="Arial" panose="020B0604020202020204" pitchFamily="34" charset="0"/>
                <a:hlinkClick r:id="rId3"/>
              </a:rPr>
              <a:t>/news/2025/10-year-health-plan-for-england-what-it-means-for-people-parkinsons</a:t>
            </a:r>
            <a:r>
              <a:rPr lang="en-IN" dirty="0">
                <a:solidFill>
                  <a:schemeClr val="tx1"/>
                </a:solidFill>
                <a:latin typeface="Arial" panose="020B0604020202020204" pitchFamily="34" charset="0"/>
                <a:cs typeface="Arial" panose="020B0604020202020204" pitchFamily="34" charset="0"/>
              </a:rPr>
              <a:t> (Accessed: 28 July 2026). </a:t>
            </a:r>
          </a:p>
          <a:p>
            <a:pPr marL="285750" lvl="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Parkinson’s UK Tech Guide (2026) </a:t>
            </a:r>
            <a:r>
              <a:rPr lang="en-IN" i="1" dirty="0">
                <a:solidFill>
                  <a:schemeClr val="tx1"/>
                </a:solidFill>
                <a:latin typeface="Arial" panose="020B0604020202020204" pitchFamily="34" charset="0"/>
                <a:cs typeface="Arial" panose="020B0604020202020204" pitchFamily="34" charset="0"/>
              </a:rPr>
              <a:t>What is AI and how can it help if you have Parkinson’s?.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4"/>
              </a:rPr>
              <a:t>https://</a:t>
            </a:r>
            <a:r>
              <a:rPr lang="en-IN" u="sng" dirty="0" err="1">
                <a:solidFill>
                  <a:schemeClr val="tx1"/>
                </a:solidFill>
                <a:latin typeface="Arial" panose="020B0604020202020204" pitchFamily="34" charset="0"/>
                <a:cs typeface="Arial" panose="020B0604020202020204" pitchFamily="34" charset="0"/>
                <a:hlinkClick r:id="rId4"/>
              </a:rPr>
              <a:t>techguide.parkinsons.org.uk</a:t>
            </a:r>
            <a:r>
              <a:rPr lang="en-IN" u="sng" dirty="0">
                <a:solidFill>
                  <a:schemeClr val="tx1"/>
                </a:solidFill>
                <a:latin typeface="Arial" panose="020B0604020202020204" pitchFamily="34" charset="0"/>
                <a:cs typeface="Arial" panose="020B0604020202020204" pitchFamily="34" charset="0"/>
                <a:hlinkClick r:id="rId4"/>
              </a:rPr>
              <a:t>/learn/what-is-</a:t>
            </a:r>
            <a:r>
              <a:rPr lang="en-IN" u="sng" dirty="0" err="1">
                <a:solidFill>
                  <a:schemeClr val="tx1"/>
                </a:solidFill>
                <a:latin typeface="Arial" panose="020B0604020202020204" pitchFamily="34" charset="0"/>
                <a:cs typeface="Arial" panose="020B0604020202020204" pitchFamily="34" charset="0"/>
                <a:hlinkClick r:id="rId4"/>
              </a:rPr>
              <a:t>ai</a:t>
            </a:r>
            <a:r>
              <a:rPr lang="en-IN" dirty="0">
                <a:solidFill>
                  <a:schemeClr val="tx1"/>
                </a:solidFill>
                <a:latin typeface="Arial" panose="020B0604020202020204" pitchFamily="34" charset="0"/>
                <a:cs typeface="Arial" panose="020B0604020202020204" pitchFamily="34" charset="0"/>
              </a:rPr>
              <a:t> (Accessed: 28 July 2026). </a:t>
            </a:r>
          </a:p>
          <a:p>
            <a:pPr marL="285750" indent="-285750" algn="just">
              <a:lnSpc>
                <a:spcPct val="150000"/>
              </a:lnSpc>
              <a:buFont typeface="Arial" panose="020B0604020202020204" pitchFamily="34" charset="0"/>
              <a:buChar char="•"/>
            </a:pPr>
            <a:r>
              <a:rPr lang="en-IN" dirty="0">
                <a:solidFill>
                  <a:schemeClr val="tx1"/>
                </a:solidFill>
                <a:latin typeface="Arial" panose="020B0604020202020204" pitchFamily="34" charset="0"/>
                <a:cs typeface="Arial" panose="020B0604020202020204" pitchFamily="34" charset="0"/>
              </a:rPr>
              <a:t>Parkinson's' UK (2022) </a:t>
            </a:r>
            <a:r>
              <a:rPr lang="en-IN" i="1" dirty="0">
                <a:solidFill>
                  <a:schemeClr val="tx1"/>
                </a:solidFill>
                <a:latin typeface="Arial" panose="020B0604020202020204" pitchFamily="34" charset="0"/>
                <a:cs typeface="Arial" panose="020B0604020202020204" pitchFamily="34" charset="0"/>
              </a:rPr>
              <a:t>Slowness of movement. </a:t>
            </a:r>
            <a:r>
              <a:rPr lang="en-IN" dirty="0">
                <a:solidFill>
                  <a:schemeClr val="tx1"/>
                </a:solidFill>
                <a:latin typeface="Arial" panose="020B0604020202020204" pitchFamily="34" charset="0"/>
                <a:cs typeface="Arial" panose="020B0604020202020204" pitchFamily="34" charset="0"/>
              </a:rPr>
              <a:t>Available at: </a:t>
            </a:r>
            <a:r>
              <a:rPr lang="en-IN" u="sng" dirty="0">
                <a:solidFill>
                  <a:schemeClr val="tx1"/>
                </a:solidFill>
                <a:latin typeface="Arial" panose="020B0604020202020204" pitchFamily="34" charset="0"/>
                <a:cs typeface="Arial" panose="020B0604020202020204" pitchFamily="34" charset="0"/>
                <a:hlinkClick r:id="rId5"/>
              </a:rPr>
              <a:t>https://</a:t>
            </a:r>
            <a:r>
              <a:rPr lang="en-IN" u="sng" dirty="0" err="1">
                <a:solidFill>
                  <a:schemeClr val="tx1"/>
                </a:solidFill>
                <a:latin typeface="Arial" panose="020B0604020202020204" pitchFamily="34" charset="0"/>
                <a:cs typeface="Arial" panose="020B0604020202020204" pitchFamily="34" charset="0"/>
                <a:hlinkClick r:id="rId5"/>
              </a:rPr>
              <a:t>www.parkinsons.org.uk</a:t>
            </a:r>
            <a:r>
              <a:rPr lang="en-IN" u="sng" dirty="0">
                <a:solidFill>
                  <a:schemeClr val="tx1"/>
                </a:solidFill>
                <a:latin typeface="Arial" panose="020B0604020202020204" pitchFamily="34" charset="0"/>
                <a:cs typeface="Arial" panose="020B0604020202020204" pitchFamily="34" charset="0"/>
                <a:hlinkClick r:id="rId5"/>
              </a:rPr>
              <a:t>/information/symptoms/motor/slowness-movement</a:t>
            </a:r>
            <a:r>
              <a:rPr lang="en-IN" dirty="0">
                <a:solidFill>
                  <a:schemeClr val="tx1"/>
                </a:solidFill>
                <a:latin typeface="Arial" panose="020B0604020202020204" pitchFamily="34" charset="0"/>
                <a:cs typeface="Arial" panose="020B0604020202020204" pitchFamily="34" charset="0"/>
              </a:rPr>
              <a:t> (Accessed: 28 July 2026). </a:t>
            </a:r>
          </a:p>
        </p:txBody>
      </p:sp>
    </p:spTree>
    <p:extLst>
      <p:ext uri="{BB962C8B-B14F-4D97-AF65-F5344CB8AC3E}">
        <p14:creationId xmlns:p14="http://schemas.microsoft.com/office/powerpoint/2010/main" val="502862027"/>
      </p:ext>
    </p:extLst>
  </p:cSld>
  <p:clrMapOvr>
    <a:masterClrMapping/>
  </p:clrMapOvr>
</p:sld>
</file>

<file path=ppt/theme/theme1.xml><?xml version="1.0" encoding="utf-8"?>
<a:theme xmlns:a="http://schemas.openxmlformats.org/drawingml/2006/main" name="Southwestern">
  <a:themeElements>
    <a:clrScheme name="Southwestern">
      <a:dk1>
        <a:srgbClr val="000000"/>
      </a:dk1>
      <a:lt1>
        <a:srgbClr val="FFFFFF"/>
      </a:lt1>
      <a:dk2>
        <a:srgbClr val="0E2841"/>
      </a:dk2>
      <a:lt2>
        <a:srgbClr val="E8E8E8"/>
      </a:lt2>
      <a:accent1>
        <a:srgbClr val="A8BABF"/>
      </a:accent1>
      <a:accent2>
        <a:srgbClr val="C16A38"/>
      </a:accent2>
      <a:accent3>
        <a:srgbClr val="7B441F"/>
      </a:accent3>
      <a:accent4>
        <a:srgbClr val="DAC68B"/>
      </a:accent4>
      <a:accent5>
        <a:srgbClr val="B6BAA5"/>
      </a:accent5>
      <a:accent6>
        <a:srgbClr val="716C34"/>
      </a:accent6>
      <a:hlink>
        <a:srgbClr val="467886"/>
      </a:hlink>
      <a:folHlink>
        <a:srgbClr val="96607D"/>
      </a:folHlink>
    </a:clrScheme>
    <a:fontScheme name="Custom 13">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outhwestern_Keynote_Presentation_win32_EF_v7" id="{CB75C61E-D0AA-411C-8CCB-350C46B2B4C2}" vid="{3FF803ED-F19F-4AA8-A921-9EC284451F8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076F8FCD-0A1F-4F6A-8F55-15E9E87E2E4C}">
  <ds:schemaRefs>
    <ds:schemaRef ds:uri="http://schemas.microsoft.com/sharepoint/v3/contenttype/forms"/>
  </ds:schemaRefs>
</ds:datastoreItem>
</file>

<file path=customXml/itemProps2.xml><?xml version="1.0" encoding="utf-8"?>
<ds:datastoreItem xmlns:ds="http://schemas.openxmlformats.org/officeDocument/2006/customXml" ds:itemID="{83A9C388-2C06-4AF2-857C-74055069A297}">
  <ds:schemaRefs>
    <ds:schemaRef ds:uri="16c05727-aa75-4e4a-9b5f-8a80a1165891"/>
    <ds:schemaRef ds:uri="230e9df3-be65-4c73-a93b-d1236ebd677e"/>
    <ds:schemaRef ds:uri="71af3243-3dd4-4a8d-8c0d-dd76da1f02a5"/>
    <ds:schemaRef ds:uri="http://schemas.microsoft.com/office/2006/metadata/contentType"/>
    <ds:schemaRef ds:uri="http://schemas.microsoft.com/office/2006/metadata/properties/metaAttributes"/>
    <ds:schemaRef ds:uri="http://schemas.microsoft.com/sharepoint/v3"/>
    <ds:schemaRef ds:uri="http://www.w3.org/2000/xmlns/"/>
    <ds:schemaRef ds:uri="http://www.w3.org/2001/XMLSchema"/>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F782DA7-86C0-4A84-A860-11A1E6E3FB6B}">
  <ds:schemaRefs>
    <ds:schemaRef ds:uri="230e9df3-be65-4c73-a93b-d1236ebd677e"/>
    <ds:schemaRef ds:uri="http://schemas.openxmlformats.org/package/2006/metadata/core-properties"/>
    <ds:schemaRef ds:uri="http://schemas.microsoft.com/sharepoint/v3"/>
    <ds:schemaRef ds:uri="http://www.w3.org/XML/1998/namespace"/>
    <ds:schemaRef ds:uri="http://purl.org/dc/dcmitype/"/>
    <ds:schemaRef ds:uri="http://purl.org/dc/terms/"/>
    <ds:schemaRef ds:uri="71af3243-3dd4-4a8d-8c0d-dd76da1f02a5"/>
    <ds:schemaRef ds:uri="http://schemas.microsoft.com/office/2006/documentManagement/types"/>
    <ds:schemaRef ds:uri="http://purl.org/dc/elements/1.1/"/>
    <ds:schemaRef ds:uri="http://schemas.microsoft.com/office/infopath/2007/PartnerControls"/>
    <ds:schemaRef ds:uri="16c05727-aa75-4e4a-9b5f-8a80a1165891"/>
    <ds:schemaRef ds:uri="http://schemas.microsoft.com/office/2006/metadata/propertie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{B403DA37-435F-415B-9EBB-B4941DFD2DAA}a66659d7-4ae5-4a84-bda5-01ae08d386fc-TF10983434-e67f-4eff-8398-e28d8d6c35c5ce98279b_win32</Template>
  <TotalTime>801</TotalTime>
  <Words>7345</Words>
  <Application>Microsoft Office PowerPoint</Application>
  <PresentationFormat>Widescreen</PresentationFormat>
  <Paragraphs>411</Paragraphs>
  <Slides>47</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47</vt:i4>
      </vt:variant>
    </vt:vector>
  </HeadingPairs>
  <TitlesOfParts>
    <vt:vector size="52" baseType="lpstr">
      <vt:lpstr>Aptos</vt:lpstr>
      <vt:lpstr>Areal</vt:lpstr>
      <vt:lpstr>Arial</vt:lpstr>
      <vt:lpstr>Neue Haas Grotesk Text Pro</vt:lpstr>
      <vt:lpstr>Southwestern</vt:lpstr>
      <vt:lpstr>PowerPoint Presentation</vt:lpstr>
      <vt:lpstr>PowerPoint Presentation</vt:lpstr>
      <vt:lpstr>Public Health Problem</vt:lpstr>
      <vt:lpstr>Aim and Objectives of AI SmartAge+ Parkinson’s</vt:lpstr>
      <vt:lpstr>PowerPoint Presentation</vt:lpstr>
      <vt:lpstr>PowerPoint Presentation</vt:lpstr>
      <vt:lpstr>PowerPoint Presentation</vt:lpstr>
      <vt:lpstr>WHAT WORKS? INTERNATIONAL EVIDENCE FOR FALLS  PREVENTION </vt:lpstr>
      <vt:lpstr>WHY AI SMARTAGE+ PARKINSON? A DIGITAL HEALTH PROMOTION INTERVENTION</vt:lpstr>
      <vt:lpstr>PowerPoint Presentation</vt:lpstr>
      <vt:lpstr>PowerPoint Presentation</vt:lpstr>
      <vt:lpstr>PRECEDE–PROCEED Model</vt:lpstr>
      <vt:lpstr>PowerPoint Presentation</vt:lpstr>
      <vt:lpstr>Applying PRECEDE–PROCEED to SmartAge+</vt:lpstr>
      <vt:lpstr>Assessment: Identifying the Needs of SmartAge+ Users</vt:lpstr>
      <vt:lpstr>Planning: Designing the SmartAge+ Intervention</vt:lpstr>
      <vt:lpstr>Implementation: Delivering SmartAge+</vt:lpstr>
      <vt:lpstr>PowerPoint Presentation</vt:lpstr>
      <vt:lpstr>Evaluation</vt:lpstr>
      <vt:lpstr>PowerPoint Presentation</vt:lpstr>
      <vt:lpstr>Who are the stakeholders?</vt:lpstr>
      <vt:lpstr>How do the stakeholders facilitate?</vt:lpstr>
      <vt:lpstr>Technological and usability barriers</vt:lpstr>
      <vt:lpstr>Clinical and systematic barriers</vt:lpstr>
      <vt:lpstr>Behavioural and social barriers</vt:lpstr>
      <vt:lpstr>Associated legal issues </vt:lpstr>
      <vt:lpstr>Associated ethical issues</vt:lpstr>
      <vt:lpstr>PowerPoint Presentation</vt:lpstr>
      <vt:lpstr>Target population and setting overview</vt:lpstr>
      <vt:lpstr>PowerPoint Presentation</vt:lpstr>
      <vt:lpstr>Systematic and practical benefits </vt:lpstr>
      <vt:lpstr>Policy implications </vt:lpstr>
      <vt:lpstr>Research implications and future directions</vt:lpstr>
      <vt:lpstr>Educational implications and benefits for digital health literacy</vt:lpstr>
      <vt:lpstr>Future NHS implementation</vt:lpstr>
      <vt:lpstr>PowerPoint Presentation</vt:lpstr>
      <vt:lpstr>PowerPoint Presentation</vt:lpstr>
      <vt:lpstr>Reference</vt:lpstr>
      <vt:lpstr>References</vt:lpstr>
      <vt:lpstr>References (contd.) </vt:lpstr>
      <vt:lpstr>References (contd.) </vt:lpstr>
      <vt:lpstr>References (contd.) </vt:lpstr>
      <vt:lpstr>References</vt:lpstr>
      <vt:lpstr>References (contd.) </vt:lpstr>
      <vt:lpstr>References</vt:lpstr>
      <vt:lpstr>References (contd.) </vt:lpstr>
      <vt:lpstr>References (contd.)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Patience Edo</dc:creator>
  <cp:lastModifiedBy>Patience Edo (2220883)</cp:lastModifiedBy>
  <cp:revision>13</cp:revision>
  <dcterms:created xsi:type="dcterms:W3CDTF">2026-08-03T13:26:47Z</dcterms:created>
  <dcterms:modified xsi:type="dcterms:W3CDTF">2026-08-11T23:11:16Z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