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22"/>
  </p:notesMasterIdLst>
  <p:sldIdLst>
    <p:sldId id="256" r:id="rId2"/>
    <p:sldId id="315" r:id="rId3"/>
    <p:sldId id="316" r:id="rId4"/>
    <p:sldId id="317" r:id="rId5"/>
    <p:sldId id="333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</p:sldIdLst>
  <p:sldSz cx="9144000" cy="5143500" type="screen16x9"/>
  <p:notesSz cx="6858000" cy="9144000"/>
  <p:embeddedFontLst>
    <p:embeddedFont>
      <p:font typeface="Arimo" panose="020B0604020202020204" charset="0"/>
      <p:regular r:id="rId23"/>
      <p:bold r:id="rId24"/>
      <p:italic r:id="rId25"/>
      <p:boldItalic r:id="rId26"/>
    </p:embeddedFont>
    <p:embeddedFont>
      <p:font typeface="Instrument Serif" panose="020B0604020202020204" charset="0"/>
      <p:regular r:id="rId27"/>
      <p: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285D25B-F6CB-41B0-B4CA-46BE7D0D00E7}">
  <a:tblStyle styleId="{4285D25B-F6CB-41B0-B4CA-46BE7D0D00E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150" autoAdjust="0"/>
  </p:normalViewPr>
  <p:slideViewPr>
    <p:cSldViewPr snapToGrid="0">
      <p:cViewPr varScale="1">
        <p:scale>
          <a:sx n="73" d="100"/>
          <a:sy n="73" d="100"/>
        </p:scale>
        <p:origin x="10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na Jandi" userId="d97d5839588ba6f0" providerId="LiveId" clId="{C60ABEA3-B419-4B3F-80FA-58140A94D60B}"/>
    <pc:docChg chg="undo custSel modSld">
      <pc:chgData name="Sona Jandi" userId="d97d5839588ba6f0" providerId="LiveId" clId="{C60ABEA3-B419-4B3F-80FA-58140A94D60B}" dt="2026-03-27T16:00:13.744" v="32" actId="20577"/>
      <pc:docMkLst>
        <pc:docMk/>
      </pc:docMkLst>
      <pc:sldChg chg="modSp mod">
        <pc:chgData name="Sona Jandi" userId="d97d5839588ba6f0" providerId="LiveId" clId="{C60ABEA3-B419-4B3F-80FA-58140A94D60B}" dt="2026-03-27T16:00:13.744" v="32" actId="20577"/>
        <pc:sldMkLst>
          <pc:docMk/>
          <pc:sldMk cId="0" sldId="256"/>
        </pc:sldMkLst>
        <pc:spChg chg="mod">
          <ac:chgData name="Sona Jandi" userId="d97d5839588ba6f0" providerId="LiveId" clId="{C60ABEA3-B419-4B3F-80FA-58140A94D60B}" dt="2026-03-27T16:00:13.744" v="32" actId="20577"/>
          <ac:spMkLst>
            <pc:docMk/>
            <pc:sldMk cId="0" sldId="256"/>
            <ac:spMk id="14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850">
              <a:solidFill>
                <a:srgbClr val="5F7D96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 rotWithShape="1">
          <a:blip r:embed="rId2">
            <a:alphaModFix/>
          </a:blip>
          <a:srcRect r="-1543"/>
          <a:stretch/>
        </p:blipFill>
        <p:spPr>
          <a:xfrm>
            <a:off x="0" y="0"/>
            <a:ext cx="94297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20000" y="1123200"/>
            <a:ext cx="7704000" cy="1056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17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700">
                <a:latin typeface="Instrument Serif"/>
                <a:ea typeface="Instrument Serif"/>
                <a:cs typeface="Instrument Serif"/>
                <a:sym typeface="Instrument Serif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719975" y="3348225"/>
            <a:ext cx="7704000" cy="500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500">
                <a:latin typeface="Arimo"/>
                <a:ea typeface="Arimo"/>
                <a:cs typeface="Arimo"/>
                <a:sym typeface="Arimo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oogle Shape;13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09400" y="1201825"/>
            <a:ext cx="5314500" cy="158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48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3109400" y="3305750"/>
            <a:ext cx="2936100" cy="64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1592300" y="1421875"/>
            <a:ext cx="1364700" cy="1148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Google Shape;34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9" cy="5221425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7"/>
          <p:cNvSpPr txBox="1">
            <a:spLocks noGrp="1"/>
          </p:cNvSpPr>
          <p:nvPr>
            <p:ph type="body" idx="1"/>
          </p:nvPr>
        </p:nvSpPr>
        <p:spPr>
          <a:xfrm>
            <a:off x="720000" y="1472050"/>
            <a:ext cx="3896700" cy="303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Clr>
                <a:srgbClr val="18254B"/>
              </a:buClr>
              <a:buSzPts val="1600"/>
              <a:buFont typeface="Red Hat Text"/>
              <a:buChar char="●"/>
              <a:defRPr sz="14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○"/>
              <a:defRPr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■"/>
              <a:defRPr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●"/>
              <a:defRPr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○"/>
              <a:defRPr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■"/>
              <a:defRPr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●"/>
              <a:defRPr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○"/>
              <a:defRPr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Clr>
                <a:srgbClr val="142850"/>
              </a:buClr>
              <a:buSzPts val="1600"/>
              <a:buFont typeface="Red Hat Text"/>
              <a:buChar char="■"/>
              <a:defRPr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title"/>
          </p:nvPr>
        </p:nvSpPr>
        <p:spPr>
          <a:xfrm>
            <a:off x="828500" y="466344"/>
            <a:ext cx="7722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Google Shape;38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" name="Google Shape;39;p8"/>
          <p:cNvSpPr txBox="1">
            <a:spLocks noGrp="1"/>
          </p:cNvSpPr>
          <p:nvPr>
            <p:ph type="title"/>
          </p:nvPr>
        </p:nvSpPr>
        <p:spPr>
          <a:xfrm>
            <a:off x="1388100" y="1205850"/>
            <a:ext cx="6367800" cy="273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0" name="Google Shape;4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Google Shape;42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3" name="Google Shape;43;p9"/>
          <p:cNvSpPr txBox="1">
            <a:spLocks noGrp="1"/>
          </p:cNvSpPr>
          <p:nvPr>
            <p:ph type="title"/>
          </p:nvPr>
        </p:nvSpPr>
        <p:spPr>
          <a:xfrm>
            <a:off x="722700" y="1226550"/>
            <a:ext cx="4871400" cy="173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4200"/>
              <a:buNone/>
              <a:defRPr sz="5500"/>
            </a:lvl1pPr>
            <a:lvl2pPr lvl="1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l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subTitle" idx="1"/>
          </p:nvPr>
        </p:nvSpPr>
        <p:spPr>
          <a:xfrm>
            <a:off x="722700" y="2959350"/>
            <a:ext cx="4449000" cy="95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1399" y="0"/>
            <a:ext cx="9141201" cy="5160275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720000" y="1651138"/>
            <a:ext cx="7704000" cy="124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>
              <a:solidFill>
                <a:schemeClr val="dk1"/>
              </a:solidFill>
            </a:endParaRPr>
          </a:p>
        </p:txBody>
      </p:sp>
      <p:sp>
        <p:nvSpPr>
          <p:cNvPr id="52" name="Google Shape;52;p11"/>
          <p:cNvSpPr txBox="1">
            <a:spLocks noGrp="1"/>
          </p:cNvSpPr>
          <p:nvPr>
            <p:ph type="subTitle" idx="1"/>
          </p:nvPr>
        </p:nvSpPr>
        <p:spPr>
          <a:xfrm>
            <a:off x="726000" y="2898663"/>
            <a:ext cx="7704000" cy="5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2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-77925"/>
            <a:ext cx="9143999" cy="52718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6"/>
          <p:cNvSpPr txBox="1">
            <a:spLocks noGrp="1"/>
          </p:cNvSpPr>
          <p:nvPr>
            <p:ph type="subTitle" idx="1"/>
          </p:nvPr>
        </p:nvSpPr>
        <p:spPr>
          <a:xfrm>
            <a:off x="752675" y="1347075"/>
            <a:ext cx="7671300" cy="15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2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6"/>
          <p:cNvSpPr txBox="1">
            <a:spLocks noGrp="1"/>
          </p:cNvSpPr>
          <p:nvPr>
            <p:ph type="subTitle" idx="2"/>
          </p:nvPr>
        </p:nvSpPr>
        <p:spPr>
          <a:xfrm>
            <a:off x="752675" y="3271125"/>
            <a:ext cx="7671300" cy="52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2000"/>
              <a:buFont typeface="Instrument Serif"/>
              <a:buNone/>
              <a:defRPr sz="2000">
                <a:latin typeface="Instrument Serif"/>
                <a:ea typeface="Instrument Serif"/>
                <a:cs typeface="Instrument Serif"/>
                <a:sym typeface="Instrument Serif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4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21"/>
          <p:cNvPicPr preferRelativeResize="0"/>
          <p:nvPr/>
        </p:nvPicPr>
        <p:blipFill rotWithShape="1">
          <a:blip r:embed="rId2">
            <a:alphaModFix/>
          </a:blip>
          <a:srcRect l="2092" r="1485"/>
          <a:stretch/>
        </p:blipFill>
        <p:spPr>
          <a:xfrm>
            <a:off x="-28112" y="-39250"/>
            <a:ext cx="9200224" cy="5204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5"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Google Shape;119;p22"/>
          <p:cNvPicPr preferRelativeResize="0"/>
          <p:nvPr/>
        </p:nvPicPr>
        <p:blipFill rotWithShape="1">
          <a:blip r:embed="rId2">
            <a:alphaModFix/>
          </a:blip>
          <a:srcRect r="3035"/>
          <a:stretch/>
        </p:blipFill>
        <p:spPr>
          <a:xfrm>
            <a:off x="0" y="0"/>
            <a:ext cx="914399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5212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Instrument Serif"/>
              <a:buNone/>
              <a:defRPr sz="3200">
                <a:solidFill>
                  <a:schemeClr val="lt1"/>
                </a:solidFill>
                <a:latin typeface="Instrument Serif"/>
                <a:ea typeface="Instrument Serif"/>
                <a:cs typeface="Instrument Serif"/>
                <a:sym typeface="Instrument Serif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●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○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■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●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○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■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●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○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mo"/>
              <a:buChar char="■"/>
              <a:defRPr sz="1600">
                <a:solidFill>
                  <a:schemeClr val="lt1"/>
                </a:solidFill>
                <a:latin typeface="Arimo"/>
                <a:ea typeface="Arimo"/>
                <a:cs typeface="Arimo"/>
                <a:sym typeface="Arim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4" r:id="rId4"/>
    <p:sldLayoutId id="2147483655" r:id="rId5"/>
    <p:sldLayoutId id="2147483657" r:id="rId6"/>
    <p:sldLayoutId id="2147483658" r:id="rId7"/>
    <p:sldLayoutId id="2147483662" r:id="rId8"/>
    <p:sldLayoutId id="2147483667" r:id="rId9"/>
    <p:sldLayoutId id="214748366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30"/>
          <p:cNvSpPr txBox="1">
            <a:spLocks noGrp="1"/>
          </p:cNvSpPr>
          <p:nvPr>
            <p:ph type="ctrTitle"/>
          </p:nvPr>
        </p:nvSpPr>
        <p:spPr>
          <a:xfrm>
            <a:off x="719975" y="2239200"/>
            <a:ext cx="7704000" cy="1056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Name: Sona Jandi Sila</a:t>
            </a:r>
            <a:b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Student Number: 2216032</a:t>
            </a:r>
            <a:b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Title: </a:t>
            </a:r>
            <a:r>
              <a:rPr lang="en-GB" sz="1100" b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Community Care and Management of Longer-term Conditions</a:t>
            </a:r>
            <a:b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 Code: </a:t>
            </a:r>
            <a:r>
              <a:rPr lang="en-GB" sz="1100" b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LCHS7003</a:t>
            </a:r>
            <a:b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Lecturer’s Name: </a:t>
            </a:r>
            <a:r>
              <a:rPr lang="en-GB" sz="1100" b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Muhammed Khan</a:t>
            </a:r>
            <a:b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GB" sz="11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Assignment Title: </a:t>
            </a:r>
            <a:r>
              <a:rPr lang="en-GB" sz="1100" b="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Component 2 Individual Presentation</a:t>
            </a:r>
            <a:endParaRPr lang="en-GB" sz="1100" b="1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cxnSp>
        <p:nvCxnSpPr>
          <p:cNvPr id="142" name="Google Shape;142;p30"/>
          <p:cNvCxnSpPr/>
          <p:nvPr/>
        </p:nvCxnSpPr>
        <p:spPr>
          <a:xfrm>
            <a:off x="-1420563" y="2321168"/>
            <a:ext cx="5238300" cy="0"/>
          </a:xfrm>
          <a:prstGeom prst="straightConnector1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BF9BE-07A2-4721-844F-9F4C63431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200" y="337825"/>
            <a:ext cx="5314500" cy="1588200"/>
          </a:xfrm>
        </p:spPr>
        <p:txBody>
          <a:bodyPr/>
          <a:lstStyle/>
          <a:p>
            <a:pPr algn="ctr"/>
            <a:r>
              <a:rPr lang="en-US" sz="3200" b="1" u="sng" dirty="0">
                <a:latin typeface="+mj-lt"/>
              </a:rPr>
              <a:t>Table of Contents</a:t>
            </a:r>
            <a:endParaRPr lang="en-GB" sz="3200" b="1" u="sng" dirty="0">
              <a:latin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177A25-0512-48F6-81B2-910BB663C3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4250" y="1540800"/>
            <a:ext cx="5954400" cy="31896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3: Introduction </a:t>
            </a:r>
          </a:p>
          <a:p>
            <a:pPr algn="l">
              <a:lnSpc>
                <a:spcPct val="150000"/>
              </a:lnSpc>
            </a:pPr>
            <a:r>
              <a:rPr lang="en-GB" sz="1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Slide 4: Prevalence of the long-term condition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5: Economic and social burden of the condition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6: Diagnosis and Initial Assessment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Slides 7-8: Management of the Long-term condition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9: Treatment options available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10: Comorbidities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Slides 11-12: Prevention of the condition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13: Skills required to provide co-productive care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 14: Policy Initiatives </a:t>
            </a:r>
          </a:p>
          <a:p>
            <a:pPr algn="just">
              <a:lnSpc>
                <a:spcPct val="150000"/>
              </a:lnSpc>
            </a:pPr>
            <a:r>
              <a:rPr lang="en-GB" sz="1000" b="1" kern="0" dirty="0">
                <a:effectLst/>
                <a:latin typeface="Arial" panose="020B0604020202020204" pitchFamily="34" charset="0"/>
              </a:rPr>
              <a:t>Slides 15-16: Recommendations </a:t>
            </a:r>
          </a:p>
          <a:p>
            <a:pPr algn="just">
              <a:lnSpc>
                <a:spcPct val="150000"/>
              </a:lnSpc>
            </a:pPr>
            <a:r>
              <a:rPr lang="en-GB" sz="1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Slide 17: Conclusion and End of Life Care</a:t>
            </a:r>
          </a:p>
          <a:p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3006602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26833-EF76-4E36-89A3-1D84B852C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800" y="400450"/>
            <a:ext cx="5314500" cy="1588200"/>
          </a:xfrm>
        </p:spPr>
        <p:txBody>
          <a:bodyPr/>
          <a:lstStyle/>
          <a:p>
            <a:pPr algn="ctr"/>
            <a:r>
              <a:rPr lang="en-GB" sz="32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 </a:t>
            </a:r>
            <a:endParaRPr lang="en-GB" sz="7200" b="1" u="sng" dirty="0">
              <a:latin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AE96B8-46B9-4F78-8E4C-3AF5EF997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4600" y="2833251"/>
            <a:ext cx="2936100" cy="643200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Depression is characterised by a persistent feeling of sadness and symptoms include loss of interest in activities, changes in sleeping patterns, eating, thinking and behaving </a:t>
            </a:r>
            <a:r>
              <a:rPr lang="en-GB" sz="105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Chiauzzi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Rodarte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n-GB" sz="105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DasMahapatra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2015</a:t>
            </a:r>
            <a:r>
              <a:rPr lang="en-GB" sz="105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Depression is often caused by a combination of biological and environmental. psychological and genetic factors </a:t>
            </a:r>
            <a:r>
              <a:rPr lang="en-GB" sz="105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Lloyd and Heller, 2012</a:t>
            </a:r>
            <a:r>
              <a:rPr lang="en-GB" sz="105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05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endParaRPr lang="en-GB" sz="1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8894FE-14EE-4286-8651-774177DCA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492" y="1931276"/>
            <a:ext cx="3956589" cy="227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72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4BE80-A492-40D6-9225-B715B75D9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750" y="400450"/>
            <a:ext cx="5314500" cy="1588200"/>
          </a:xfrm>
        </p:spPr>
        <p:txBody>
          <a:bodyPr/>
          <a:lstStyle/>
          <a:p>
            <a:pPr algn="ctr"/>
            <a:r>
              <a:rPr lang="en-GB" sz="28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Prevalence of the long-term condition </a:t>
            </a:r>
            <a:endParaRPr lang="en-GB" sz="66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6CEAA-B181-4460-A4E1-2BCA8693A6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000" y="1988649"/>
            <a:ext cx="4463738" cy="2488757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has been understood that one out of five adults in the UK (United Kingdom) is supposed to be depressed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Friis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2016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total percentage in the UK has now increased from 16 to 18 per cent as of April 2025 (Bagot, 2025).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Depression has increased globally, and in 2021, it was observed that the rate was almost 5,334 per 100,000 individuals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Zhao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2025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endParaRPr lang="en-GB" sz="1100" dirty="0"/>
          </a:p>
        </p:txBody>
      </p:sp>
      <p:pic>
        <p:nvPicPr>
          <p:cNvPr id="3074" name="Picture 2" descr="3 Types of Adolescent Depression | Psychology Today United Kingdom">
            <a:extLst>
              <a:ext uri="{FF2B5EF4-FFF2-40B4-BE49-F238E27FC236}">
                <a16:creationId xmlns:a16="http://schemas.microsoft.com/office/drawing/2014/main" id="{1EA64E62-7416-4401-82AB-047DEDB23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483" y="2151993"/>
            <a:ext cx="3304842" cy="205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7283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AA96-526C-4370-9765-12E260DE0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8028" y="400450"/>
            <a:ext cx="5314500" cy="1588200"/>
          </a:xfrm>
        </p:spPr>
        <p:txBody>
          <a:bodyPr/>
          <a:lstStyle/>
          <a:p>
            <a:pPr algn="ctr"/>
            <a:r>
              <a:rPr lang="en-GB" sz="24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Economic and social burden of the condition</a:t>
            </a:r>
            <a:endParaRPr lang="en-GB" sz="60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CA4A3-20FB-4272-AB5E-482FF98998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5278" y="2083922"/>
            <a:ext cx="4161520" cy="2430528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Anxiety and depression cost the global economy almost 1 trillion U.S. dollars annually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WHO, 2025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Depression costs almost 4 per cent of the UK’s GDP (Gross Domestic Product)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Eaton, Roberts and Turner, 2015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 has been understood that the WHO (World Health Organisation) considers depression to be the second largest contributor towards global disability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Hellqvist, 2021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endParaRPr lang="en-GB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EE1682-2B78-4CAE-BFC2-59AE19A7D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807" y="1990621"/>
            <a:ext cx="3354059" cy="2430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772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30CD1-171D-4B9B-A97C-701B75C99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980" y="277452"/>
            <a:ext cx="5314500" cy="1588200"/>
          </a:xfrm>
        </p:spPr>
        <p:txBody>
          <a:bodyPr/>
          <a:lstStyle/>
          <a:p>
            <a:pPr algn="ctr"/>
            <a:r>
              <a:rPr lang="en-GB" sz="28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Diagnosis and Initial Assessment </a:t>
            </a:r>
            <a:endParaRPr lang="en-GB" sz="66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AFC37-1D66-4FF2-A674-DB232BD8D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7504" y="2013666"/>
            <a:ext cx="4599938" cy="2353381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initial assessments contain informal tests, observational data and interview-style questions.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discussion of current concerns follows, and the psychologist may ask the patient about their developmental history as well 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400" u="none" strike="noStrike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Musliner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2016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endParaRPr lang="en-GB" sz="1200" dirty="0"/>
          </a:p>
        </p:txBody>
      </p:sp>
      <p:pic>
        <p:nvPicPr>
          <p:cNvPr id="4098" name="Picture 2" descr="Depression Assessment Tools &amp; Rating Scales | MedWorks Media">
            <a:extLst>
              <a:ext uri="{FF2B5EF4-FFF2-40B4-BE49-F238E27FC236}">
                <a16:creationId xmlns:a16="http://schemas.microsoft.com/office/drawing/2014/main" id="{B4E9A6D9-12CE-476F-8F6D-CECD6B709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260" y="2211113"/>
            <a:ext cx="3110706" cy="181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074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98ED5-372D-460F-84F0-9D0E93A4F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750" y="400450"/>
            <a:ext cx="5314500" cy="1588200"/>
          </a:xfrm>
        </p:spPr>
        <p:txBody>
          <a:bodyPr/>
          <a:lstStyle/>
          <a:p>
            <a:pPr algn="ctr"/>
            <a:r>
              <a:rPr lang="en-GB" sz="28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 of the Long-term condition </a:t>
            </a:r>
            <a:endParaRPr lang="en-GB" sz="66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9F8E3E-4FA9-4F27-9B5C-76E45C46A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8807" y="2336169"/>
            <a:ext cx="4374355" cy="2149119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collaborative care models are generally ideal for the patients of depression since they allow the case managers to connect the patients, mental health specialists and primary care providers. 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 improve the outcomes for the patient, NICE (National Institute for Health and Care Excellence) suggests that shared decision making, which is a part of the collaborative care model, is important since it allows individuals to share information and discuss outcomes </a:t>
            </a: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NICE, 2026</a:t>
            </a:r>
            <a:r>
              <a:rPr lang="en-GB" sz="11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1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endParaRPr lang="en-GB" sz="1050" dirty="0"/>
          </a:p>
        </p:txBody>
      </p:sp>
      <p:pic>
        <p:nvPicPr>
          <p:cNvPr id="5122" name="Picture 2" descr="How Patients Streamline Treatment Options With 8 Strategies">
            <a:extLst>
              <a:ext uri="{FF2B5EF4-FFF2-40B4-BE49-F238E27FC236}">
                <a16:creationId xmlns:a16="http://schemas.microsoft.com/office/drawing/2014/main" id="{6901C326-6BD2-4DD6-8880-9F25AD0536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38" y="2271084"/>
            <a:ext cx="3727969" cy="2149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6908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7750F-938A-4F4B-A398-F9C337DB8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750" y="311073"/>
            <a:ext cx="5314500" cy="1588200"/>
          </a:xfrm>
        </p:spPr>
        <p:txBody>
          <a:bodyPr/>
          <a:lstStyle/>
          <a:p>
            <a:pPr algn="ctr"/>
            <a:r>
              <a:rPr lang="en-GB" sz="32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 of the Long-term condition (contd.) </a:t>
            </a:r>
            <a:endParaRPr lang="en-GB" sz="72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97CC15-3864-4BD0-94F6-4E81383C5B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041" y="2139102"/>
            <a:ext cx="4103323" cy="2385602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After the initial assessment conducted as per NICE, further risk management and assessment are also to be conducted.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 assessment of need is also carried out along with the development of a treatment plan 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NICE, 2022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endParaRPr lang="en-GB" sz="1200" dirty="0"/>
          </a:p>
        </p:txBody>
      </p:sp>
      <p:pic>
        <p:nvPicPr>
          <p:cNvPr id="6146" name="Picture 2" descr="Medication or therapy for depression? Or both? - Harvard Health">
            <a:extLst>
              <a:ext uri="{FF2B5EF4-FFF2-40B4-BE49-F238E27FC236}">
                <a16:creationId xmlns:a16="http://schemas.microsoft.com/office/drawing/2014/main" id="{8599836C-5F7C-4B6F-85D5-25AD3983B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322" y="2404241"/>
            <a:ext cx="3454409" cy="176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947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8E110-617D-4FE2-9E09-61D73B4C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448" y="249550"/>
            <a:ext cx="5314500" cy="1588200"/>
          </a:xfrm>
        </p:spPr>
        <p:txBody>
          <a:bodyPr/>
          <a:lstStyle/>
          <a:p>
            <a:pPr algn="ctr"/>
            <a:r>
              <a:rPr lang="en-GB" sz="28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Treatment options available </a:t>
            </a:r>
            <a:endParaRPr lang="en-GB" sz="66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55187C-6237-47C2-BD4B-6143F328C2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73366" y="2014415"/>
            <a:ext cx="4626603" cy="2582671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There are many kinds of accessible treatment for depression in the UK, including waiting for some time or as instructed by the GP (General Physician).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GP may also help the patient try self-help guides to get over mild depression 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NHS, 2023</a:t>
            </a: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4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</a:p>
          <a:p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0F3BA3-ECC5-49E6-BBFE-46C14973B0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198" y="2471387"/>
            <a:ext cx="2588407" cy="143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22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DFCFE-F178-4F56-954D-2023B6211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750" y="460846"/>
            <a:ext cx="5314500" cy="1588200"/>
          </a:xfrm>
        </p:spPr>
        <p:txBody>
          <a:bodyPr/>
          <a:lstStyle/>
          <a:p>
            <a:pPr algn="ctr"/>
            <a:r>
              <a:rPr lang="en-GB" sz="3600" b="1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Comorbidities </a:t>
            </a:r>
            <a:endParaRPr lang="en-GB" sz="80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A14E8A-36C8-41B0-AD74-6A548B972C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097" y="2123334"/>
            <a:ext cx="3811662" cy="2314953"/>
          </a:xfrm>
        </p:spPr>
        <p:txBody>
          <a:bodyPr/>
          <a:lstStyle/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Some of the comorbidities that can accompany depression are stress and anxiety disorders, along with complex and post-traumatic stress disorders (CPTSD and PTSD).</a:t>
            </a: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Other comorbidities may include substance use disorder, obsessive-compulsive disorder, obesity, diabetes and cardiovascular diseases, especially if the patient has less social support 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Coulter </a:t>
            </a:r>
            <a:r>
              <a:rPr lang="en-GB" sz="1200" i="1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et al.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2015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</a:t>
            </a:r>
            <a:r>
              <a:rPr lang="en-GB" sz="12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endParaRPr lang="en-GB" sz="1100" dirty="0"/>
          </a:p>
        </p:txBody>
      </p:sp>
      <p:pic>
        <p:nvPicPr>
          <p:cNvPr id="8196" name="Picture 4" descr="1: Depression comorbidity. Source: (Baldwin | Download Scientific Diagram">
            <a:extLst>
              <a:ext uri="{FF2B5EF4-FFF2-40B4-BE49-F238E27FC236}">
                <a16:creationId xmlns:a16="http://schemas.microsoft.com/office/drawing/2014/main" id="{65C56128-C452-428D-8058-E580A6205D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43" y="2095500"/>
            <a:ext cx="3811660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2827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215EE-9184-4C1D-A060-5B274241A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09B35E-31B2-42C2-954C-84E6C2C3E5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68D9C65-3BB2-43FE-A706-20CD4ADABA96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5295-1238-4F89-8939-F551B1E06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AD909-F479-4AD1-8FC7-00AA20EBA9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BEBC0A8-D29A-4CE2-9D44-290B6884CD83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609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1F389-0921-42CD-AB33-BE21017D3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514801-84F0-4C59-8CEF-B9CA96FE87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19849FF-5526-488C-909C-1290321DCB28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79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4F8A4-31BB-40E5-A0C9-BA177C021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573C49-EECA-46FE-B286-05DA1570190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E725739-E4FE-4929-998F-09DC025E1780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23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B2CF3-80FE-493B-AE76-2568FD7B5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3990C6-B657-4BD7-9073-293D5202E5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CF09D82-7771-42C5-8520-89CD911D33C0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79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72174-434B-486B-A9CC-03CBACBE1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8C535D-16E3-4A76-8FC3-1D9D0CC5EB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498A09-8991-435F-AB8A-26C5D6F7CF3E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6898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0244A-864C-4C44-A468-A4EA52336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F8BD10-26EF-4DB4-9BDC-644D001885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AE5A8D-2C76-4B69-B62E-4F1F77B59318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7895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530F8-1FDA-4D71-B891-5C6FF007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C8DB03-F3A5-4AFE-9CC8-966EB228EB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C755A4E-60DE-4A0F-91D5-DE2026C0E2A4}"/>
              </a:ext>
            </a:extLst>
          </p:cNvPr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8848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35819-73A9-4BB9-A4CF-31DA18B5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745" y="249550"/>
            <a:ext cx="5314500" cy="643200"/>
          </a:xfrm>
        </p:spPr>
        <p:txBody>
          <a:bodyPr/>
          <a:lstStyle/>
          <a:p>
            <a:pPr algn="ctr"/>
            <a:r>
              <a:rPr lang="en-US" sz="2800" b="1" u="sng" dirty="0">
                <a:latin typeface="+mj-lt"/>
              </a:rPr>
              <a:t>References</a:t>
            </a:r>
            <a:endParaRPr lang="en-GB" sz="2800" b="1" u="sng" dirty="0">
              <a:latin typeface="+mj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36FFED-B753-41AB-9912-3F34792643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847" y="1008993"/>
            <a:ext cx="8426669" cy="3884957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Bagot, M. (2025)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Depression is on the rise - eight key questions which reveal if you’re suffering with it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Daily Mirror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https://www.mirror.co.uk/news/uk-news/eight-questions-indicate-depression-mental-35238203 (Accessed: 25 March 2026).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Chiauzzi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E.,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Rodarte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C. and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DasMahapatra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P. (2015) ‘Patient-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centered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activity monitoring in the self-management of chronic health conditions’,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BMC Medicine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13(1). Available at: https://doi.org/10.1186/s12916-015-0319-2.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Coulter, A., Entwistle, V.A., Eccles, A., Ryan, S., Shepperd, S. and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Perera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R. (2015) ‘Personalised care planning for adults with chronic or long-term health conditions’,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Cochrane Database of Systematic Reviews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3(3). Available at: https://doi.org/10.1002/14651858.cd010523.pub2.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Eaton, S., Roberts, S. and Turner, B. (2015) ‘Delivering person centred care in long term conditions’,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British Medical Journal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350(feb10 14), pp. h181–h181. Available at: https://doi.org/10.1136/bmj.h181.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Friis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K.,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Lasgaard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M., Osborne, R.H. and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Maindal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H.T. (2016) ‘Gaps in understanding health and engagement with healthcare providers across common long-term conditions: a population survey of health literacy in 29 473 Danish citizens’,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BMJ Open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6(1), p. e009627. Available at: https://doi.org/10.1136/bmjopen-2015-009627.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Hellqvist, C. (2021) ‘Promoting Self-Care in Nursing Encounters with Persons Affected by Long-Term Conditions—A Proposed Model to Guide Clinical Care’,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International Journal of Environmental Research and Public Health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18(5), p. 2223. Available at: https://doi.org/10.3390/ijerph18052223.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Lloyd, C.E. and Heller, T. (2012)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Long-term conditions : challenges in health and social care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SAGE.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Musliner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K.L., Munk-Olsen, T., Eaton, W.W. and </a:t>
            </a:r>
            <a:r>
              <a:rPr lang="en-GB" sz="5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Zandi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P.P. (2016) ‘Heterogeneity in long-term trajectories of depressive symptoms: Patterns, predictors and outcomes’,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Journal of Affective Disorders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192, pp. 199–211. Available at: https://doi.org/10.1016/j.jad.2015.12.030.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NHS (2023)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Treatment - Depression in adults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nhs.uk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NHS. Available at: https://www.nhs.uk/mental-health/conditions/depression-in-adults/treatment/ (Accessed: 25 March 2026).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 (2022)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Recommendations | Depression in adults: Treatment and Management | Guidance | NICE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www.nice.org.uk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Available at: https://www.nice.org.uk/guidance/ng222/chapter/recommendations#principles-of-care (Accessed: 25 March 2026).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 (2026)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About shared decision making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NICE website: The National Institute for Health and Care Excellence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NICE. Available at: https://www.nice.org.uk/what-nice-does/our-guidance/about-nice-guidelines/about-shared-decision-making (Accessed: 25 March 2026).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WHO (2025)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Over a billion people living with mental health conditions – services require urgent scale-up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Who.int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World Health Organization: WHO. Available at: https://www.who.int/news/item/02-09-2025-over-a-billion-people-living-with-mental-health-conditions-services-require-urgent-scale-up (Accessed: 25 March 2026).</a:t>
            </a:r>
          </a:p>
          <a:p>
            <a:pPr algn="just">
              <a:lnSpc>
                <a:spcPct val="150000"/>
              </a:lnSpc>
              <a:spcAft>
                <a:spcPts val="1200"/>
              </a:spcAft>
            </a:pP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Zhao, L., Lou, Y., Tao, Y., Wang, H. and Xu, N. (2025) ‘Global, regional and national burden of depressive disorders in adolescents and young adults, 1990–2021: systematic analysis of the global burden of disease study 2021’, </a:t>
            </a:r>
            <a:r>
              <a:rPr lang="en-GB" sz="5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Frontiers in Public Health</a:t>
            </a:r>
            <a:r>
              <a:rPr lang="en-GB" sz="5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13. Available at: https://doi.org/10.3389/fpubh.2025.1599602.</a:t>
            </a:r>
          </a:p>
          <a:p>
            <a:endParaRPr lang="en-GB" sz="300" dirty="0"/>
          </a:p>
        </p:txBody>
      </p:sp>
    </p:spTree>
    <p:extLst>
      <p:ext uri="{BB962C8B-B14F-4D97-AF65-F5344CB8AC3E}">
        <p14:creationId xmlns:p14="http://schemas.microsoft.com/office/powerpoint/2010/main" val="14716932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emium Vector | Thank You handwritten vector Thank You Hand drawn ...">
            <a:extLst>
              <a:ext uri="{FF2B5EF4-FFF2-40B4-BE49-F238E27FC236}">
                <a16:creationId xmlns:a16="http://schemas.microsoft.com/office/drawing/2014/main" id="{E80EAD4F-4089-4D39-9774-93B971927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026" y="892722"/>
            <a:ext cx="3139309" cy="313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038566"/>
      </p:ext>
    </p:extLst>
  </p:cSld>
  <p:clrMapOvr>
    <a:masterClrMapping/>
  </p:clrMapOvr>
</p:sld>
</file>

<file path=ppt/theme/theme1.xml><?xml version="1.0" encoding="utf-8"?>
<a:theme xmlns:a="http://schemas.openxmlformats.org/drawingml/2006/main" name="Drugs Effect by Slidesgo">
  <a:themeElements>
    <a:clrScheme name="Simple Light">
      <a:dk1>
        <a:srgbClr val="000000"/>
      </a:dk1>
      <a:lt1>
        <a:srgbClr val="FFFFFF"/>
      </a:lt1>
      <a:dk2>
        <a:srgbClr val="05054E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1362</Words>
  <Application>Microsoft Office PowerPoint</Application>
  <PresentationFormat>On-screen Show (16:9)</PresentationFormat>
  <Paragraphs>54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Instrument Serif</vt:lpstr>
      <vt:lpstr>Times New Roman</vt:lpstr>
      <vt:lpstr>Arimo</vt:lpstr>
      <vt:lpstr>Red Hat Text</vt:lpstr>
      <vt:lpstr>Drugs Effect by Slidesgo</vt:lpstr>
      <vt:lpstr>Student Name: Sona Jandi Sila Student Number: 2216032 Module Title: Community Care and Management of Longer-term Conditions Module Code: LCHS7003 Lecturer’s Name: Muhammed Khan Assignment Title: Component 2 Individual Presentation</vt:lpstr>
      <vt:lpstr>Table of Contents</vt:lpstr>
      <vt:lpstr>Introduction </vt:lpstr>
      <vt:lpstr>Prevalence of the long-term condition </vt:lpstr>
      <vt:lpstr>Economic and social burden of the condition</vt:lpstr>
      <vt:lpstr>Diagnosis and Initial Assessment </vt:lpstr>
      <vt:lpstr>Management of the Long-term condition </vt:lpstr>
      <vt:lpstr>Management of the Long-term condition (contd.) </vt:lpstr>
      <vt:lpstr>Treatment options available </vt:lpstr>
      <vt:lpstr>Comorbidities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Student Number: Module Title: Community Care and Management of Longer-term Conditions Module Code: LCHS7003 Lecturer’s Name: Muhammed Khan Assignment Title: Component 2 Individual Presentation</dc:title>
  <cp:lastModifiedBy>Sona Jandi</cp:lastModifiedBy>
  <cp:revision>13</cp:revision>
  <dcterms:modified xsi:type="dcterms:W3CDTF">2026-03-27T16:00:23Z</dcterms:modified>
</cp:coreProperties>
</file>