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6" r:id="rId2"/>
    <p:sldId id="257"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CC"/>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48" d="100"/>
          <a:sy n="48" d="100"/>
        </p:scale>
        <p:origin x="1272"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5BB3E6-FE31-46F4-A25B-59BBF4E752D8}" type="datetimeFigureOut">
              <a:rPr lang="en-GB" smtClean="0"/>
              <a:t>12/02/2020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4E6EBE-82E2-4E2E-B17B-6C6E5EF5556D}" type="slidenum">
              <a:rPr lang="en-GB" smtClean="0"/>
              <a:t>‹#›</a:t>
            </a:fld>
            <a:endParaRPr lang="en-GB"/>
          </a:p>
        </p:txBody>
      </p:sp>
    </p:spTree>
    <p:extLst>
      <p:ext uri="{BB962C8B-B14F-4D97-AF65-F5344CB8AC3E}">
        <p14:creationId xmlns:p14="http://schemas.microsoft.com/office/powerpoint/2010/main" val="2824450911"/>
      </p:ext>
    </p:extLst>
  </p:cSld>
  <p:clrMap bg1="lt1" tx1="dk1" bg2="lt2" tx2="dk2" accent1="accent1" accent2="accent2" accent3="accent3" accent4="accent4" accent5="accent5" accent6="accent6" hlink="hlink" folHlink="folHlink"/>
  <p:notesStyle>
    <a:lvl1pPr marL="0" algn="l" defTabSz="1075233" rtl="0" eaLnBrk="1" latinLnBrk="0" hangingPunct="1">
      <a:defRPr sz="1411" kern="1200">
        <a:solidFill>
          <a:schemeClr val="tx1"/>
        </a:solidFill>
        <a:latin typeface="+mn-lt"/>
        <a:ea typeface="+mn-ea"/>
        <a:cs typeface="+mn-cs"/>
      </a:defRPr>
    </a:lvl1pPr>
    <a:lvl2pPr marL="537615" algn="l" defTabSz="1075233" rtl="0" eaLnBrk="1" latinLnBrk="0" hangingPunct="1">
      <a:defRPr sz="1411" kern="1200">
        <a:solidFill>
          <a:schemeClr val="tx1"/>
        </a:solidFill>
        <a:latin typeface="+mn-lt"/>
        <a:ea typeface="+mn-ea"/>
        <a:cs typeface="+mn-cs"/>
      </a:defRPr>
    </a:lvl2pPr>
    <a:lvl3pPr marL="1075233" algn="l" defTabSz="1075233" rtl="0" eaLnBrk="1" latinLnBrk="0" hangingPunct="1">
      <a:defRPr sz="1411" kern="1200">
        <a:solidFill>
          <a:schemeClr val="tx1"/>
        </a:solidFill>
        <a:latin typeface="+mn-lt"/>
        <a:ea typeface="+mn-ea"/>
        <a:cs typeface="+mn-cs"/>
      </a:defRPr>
    </a:lvl3pPr>
    <a:lvl4pPr marL="1612850" algn="l" defTabSz="1075233" rtl="0" eaLnBrk="1" latinLnBrk="0" hangingPunct="1">
      <a:defRPr sz="1411" kern="1200">
        <a:solidFill>
          <a:schemeClr val="tx1"/>
        </a:solidFill>
        <a:latin typeface="+mn-lt"/>
        <a:ea typeface="+mn-ea"/>
        <a:cs typeface="+mn-cs"/>
      </a:defRPr>
    </a:lvl4pPr>
    <a:lvl5pPr marL="2150467" algn="l" defTabSz="1075233" rtl="0" eaLnBrk="1" latinLnBrk="0" hangingPunct="1">
      <a:defRPr sz="1411" kern="1200">
        <a:solidFill>
          <a:schemeClr val="tx1"/>
        </a:solidFill>
        <a:latin typeface="+mn-lt"/>
        <a:ea typeface="+mn-ea"/>
        <a:cs typeface="+mn-cs"/>
      </a:defRPr>
    </a:lvl5pPr>
    <a:lvl6pPr marL="2688082" algn="l" defTabSz="1075233" rtl="0" eaLnBrk="1" latinLnBrk="0" hangingPunct="1">
      <a:defRPr sz="1411" kern="1200">
        <a:solidFill>
          <a:schemeClr val="tx1"/>
        </a:solidFill>
        <a:latin typeface="+mn-lt"/>
        <a:ea typeface="+mn-ea"/>
        <a:cs typeface="+mn-cs"/>
      </a:defRPr>
    </a:lvl6pPr>
    <a:lvl7pPr marL="3225697" algn="l" defTabSz="1075233" rtl="0" eaLnBrk="1" latinLnBrk="0" hangingPunct="1">
      <a:defRPr sz="1411" kern="1200">
        <a:solidFill>
          <a:schemeClr val="tx1"/>
        </a:solidFill>
        <a:latin typeface="+mn-lt"/>
        <a:ea typeface="+mn-ea"/>
        <a:cs typeface="+mn-cs"/>
      </a:defRPr>
    </a:lvl7pPr>
    <a:lvl8pPr marL="3763315" algn="l" defTabSz="1075233" rtl="0" eaLnBrk="1" latinLnBrk="0" hangingPunct="1">
      <a:defRPr sz="1411" kern="1200">
        <a:solidFill>
          <a:schemeClr val="tx1"/>
        </a:solidFill>
        <a:latin typeface="+mn-lt"/>
        <a:ea typeface="+mn-ea"/>
        <a:cs typeface="+mn-cs"/>
      </a:defRPr>
    </a:lvl8pPr>
    <a:lvl9pPr marL="4300932" algn="l" defTabSz="1075233" rtl="0" eaLnBrk="1" latinLnBrk="0" hangingPunct="1">
      <a:defRPr sz="1411"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2E71BC-89DE-45AE-A938-BAE67D927A59}"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C9BF1E-6F4C-4D99-9F55-B2FF56C5E0DF}" type="slidenum">
              <a:rPr lang="en-GB" smtClean="0"/>
              <a:t>‹#›</a:t>
            </a:fld>
            <a:endParaRPr lang="en-GB"/>
          </a:p>
        </p:txBody>
      </p:sp>
    </p:spTree>
    <p:extLst>
      <p:ext uri="{BB962C8B-B14F-4D97-AF65-F5344CB8AC3E}">
        <p14:creationId xmlns:p14="http://schemas.microsoft.com/office/powerpoint/2010/main" val="519832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2E71BC-89DE-45AE-A938-BAE67D927A59}"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C9BF1E-6F4C-4D99-9F55-B2FF56C5E0DF}" type="slidenum">
              <a:rPr lang="en-GB" smtClean="0"/>
              <a:t>‹#›</a:t>
            </a:fld>
            <a:endParaRPr lang="en-GB"/>
          </a:p>
        </p:txBody>
      </p:sp>
    </p:spTree>
    <p:extLst>
      <p:ext uri="{BB962C8B-B14F-4D97-AF65-F5344CB8AC3E}">
        <p14:creationId xmlns:p14="http://schemas.microsoft.com/office/powerpoint/2010/main" val="1321560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2E71BC-89DE-45AE-A938-BAE67D927A59}"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C9BF1E-6F4C-4D99-9F55-B2FF56C5E0DF}" type="slidenum">
              <a:rPr lang="en-GB" smtClean="0"/>
              <a:t>‹#›</a:t>
            </a:fld>
            <a:endParaRPr lang="en-GB"/>
          </a:p>
        </p:txBody>
      </p:sp>
    </p:spTree>
    <p:extLst>
      <p:ext uri="{BB962C8B-B14F-4D97-AF65-F5344CB8AC3E}">
        <p14:creationId xmlns:p14="http://schemas.microsoft.com/office/powerpoint/2010/main" val="11846752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A2E71BC-89DE-45AE-A938-BAE67D927A59}"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C9BF1E-6F4C-4D99-9F55-B2FF56C5E0DF}" type="slidenum">
              <a:rPr lang="en-GB" smtClean="0"/>
              <a:t>‹#›</a:t>
            </a:fld>
            <a:endParaRPr lang="en-GB"/>
          </a:p>
        </p:txBody>
      </p:sp>
    </p:spTree>
    <p:extLst>
      <p:ext uri="{BB962C8B-B14F-4D97-AF65-F5344CB8AC3E}">
        <p14:creationId xmlns:p14="http://schemas.microsoft.com/office/powerpoint/2010/main" val="2333297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2E71BC-89DE-45AE-A938-BAE67D927A59}" type="datetimeFigureOut">
              <a:rPr lang="en-GB" smtClean="0"/>
              <a:t>12/02/2020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7C9BF1E-6F4C-4D99-9F55-B2FF56C5E0DF}" type="slidenum">
              <a:rPr lang="en-GB" smtClean="0"/>
              <a:t>‹#›</a:t>
            </a:fld>
            <a:endParaRPr lang="en-GB"/>
          </a:p>
        </p:txBody>
      </p:sp>
    </p:spTree>
    <p:extLst>
      <p:ext uri="{BB962C8B-B14F-4D97-AF65-F5344CB8AC3E}">
        <p14:creationId xmlns:p14="http://schemas.microsoft.com/office/powerpoint/2010/main" val="25276159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2E71BC-89DE-45AE-A938-BAE67D927A59}" type="datetimeFigureOut">
              <a:rPr lang="en-GB" smtClean="0"/>
              <a:t>12/02/2020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7C9BF1E-6F4C-4D99-9F55-B2FF56C5E0DF}" type="slidenum">
              <a:rPr lang="en-GB" smtClean="0"/>
              <a:t>‹#›</a:t>
            </a:fld>
            <a:endParaRPr lang="en-GB"/>
          </a:p>
        </p:txBody>
      </p:sp>
    </p:spTree>
    <p:extLst>
      <p:ext uri="{BB962C8B-B14F-4D97-AF65-F5344CB8AC3E}">
        <p14:creationId xmlns:p14="http://schemas.microsoft.com/office/powerpoint/2010/main" val="2833049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2E71BC-89DE-45AE-A938-BAE67D927A59}" type="datetimeFigureOut">
              <a:rPr lang="en-GB" smtClean="0"/>
              <a:t>12/02/2020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7C9BF1E-6F4C-4D99-9F55-B2FF56C5E0DF}" type="slidenum">
              <a:rPr lang="en-GB" smtClean="0"/>
              <a:t>‹#›</a:t>
            </a:fld>
            <a:endParaRPr lang="en-GB"/>
          </a:p>
        </p:txBody>
      </p:sp>
    </p:spTree>
    <p:extLst>
      <p:ext uri="{BB962C8B-B14F-4D97-AF65-F5344CB8AC3E}">
        <p14:creationId xmlns:p14="http://schemas.microsoft.com/office/powerpoint/2010/main" val="2379926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DA2E71BC-89DE-45AE-A938-BAE67D927A59}"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C9BF1E-6F4C-4D99-9F55-B2FF56C5E0DF}" type="slidenum">
              <a:rPr lang="en-GB" smtClean="0"/>
              <a:t>‹#›</a:t>
            </a:fld>
            <a:endParaRPr lang="en-GB"/>
          </a:p>
        </p:txBody>
      </p:sp>
    </p:spTree>
    <p:extLst>
      <p:ext uri="{BB962C8B-B14F-4D97-AF65-F5344CB8AC3E}">
        <p14:creationId xmlns:p14="http://schemas.microsoft.com/office/powerpoint/2010/main" val="2916249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DA2E71BC-89DE-45AE-A938-BAE67D927A59}"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C9BF1E-6F4C-4D99-9F55-B2FF56C5E0DF}" type="slidenum">
              <a:rPr lang="en-GB" smtClean="0"/>
              <a:t>‹#›</a:t>
            </a:fld>
            <a:endParaRPr lang="en-GB"/>
          </a:p>
        </p:txBody>
      </p:sp>
    </p:spTree>
    <p:extLst>
      <p:ext uri="{BB962C8B-B14F-4D97-AF65-F5344CB8AC3E}">
        <p14:creationId xmlns:p14="http://schemas.microsoft.com/office/powerpoint/2010/main" val="629886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2E71BC-89DE-45AE-A938-BAE67D927A59}"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C9BF1E-6F4C-4D99-9F55-B2FF56C5E0DF}" type="slidenum">
              <a:rPr lang="en-GB" smtClean="0"/>
              <a:t>‹#›</a:t>
            </a:fld>
            <a:endParaRPr lang="en-GB"/>
          </a:p>
        </p:txBody>
      </p:sp>
    </p:spTree>
    <p:extLst>
      <p:ext uri="{BB962C8B-B14F-4D97-AF65-F5344CB8AC3E}">
        <p14:creationId xmlns:p14="http://schemas.microsoft.com/office/powerpoint/2010/main" val="3954011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2E71BC-89DE-45AE-A938-BAE67D927A59}"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C9BF1E-6F4C-4D99-9F55-B2FF56C5E0DF}" type="slidenum">
              <a:rPr lang="en-GB" smtClean="0"/>
              <a:t>‹#›</a:t>
            </a:fld>
            <a:endParaRPr lang="en-GB"/>
          </a:p>
        </p:txBody>
      </p:sp>
    </p:spTree>
    <p:extLst>
      <p:ext uri="{BB962C8B-B14F-4D97-AF65-F5344CB8AC3E}">
        <p14:creationId xmlns:p14="http://schemas.microsoft.com/office/powerpoint/2010/main" val="3982548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66FFFF"/>
            </a:gs>
            <a:gs pos="34000">
              <a:schemeClr val="accent1">
                <a:lumMod val="45000"/>
                <a:lumOff val="55000"/>
              </a:schemeClr>
            </a:gs>
            <a:gs pos="53000">
              <a:schemeClr val="accent1">
                <a:lumMod val="45000"/>
                <a:lumOff val="55000"/>
              </a:schemeClr>
            </a:gs>
            <a:gs pos="69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DA2E71BC-89DE-45AE-A938-BAE67D927A59}" type="datetimeFigureOut">
              <a:rPr lang="en-GB" smtClean="0"/>
              <a:t>12/02/2020</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17C9BF1E-6F4C-4D99-9F55-B2FF56C5E0DF}" type="slidenum">
              <a:rPr lang="en-GB" smtClean="0"/>
              <a:t>‹#›</a:t>
            </a:fld>
            <a:endParaRPr lang="en-GB"/>
          </a:p>
        </p:txBody>
      </p:sp>
    </p:spTree>
    <p:extLst>
      <p:ext uri="{BB962C8B-B14F-4D97-AF65-F5344CB8AC3E}">
        <p14:creationId xmlns:p14="http://schemas.microsoft.com/office/powerpoint/2010/main" val="31952334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rudai23.blogspot.com/2018/01/thing-16-your-digital-footprint_27.html" TargetMode="Externa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hyperlink" Target="https://creativecommons.org/licenses/by-nc/3.0/"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www.parkland.swansea.sch.uk/about-us/headteachers-welcome-2/" TargetMode="External"/><Relationship Id="rId3" Type="http://schemas.openxmlformats.org/officeDocument/2006/relationships/hyperlink" Target="https://www.estyn.gov.wales/sites/www.estyn.gov.wales/files/documents/Leadership%20and%20primary%20improvement%20-%20new%20links_0.pdf" TargetMode="External"/><Relationship Id="rId7" Type="http://schemas.openxmlformats.org/officeDocument/2006/relationships/hyperlink" Target="http://www.parkland.swansea.sch.uk/about-us/school-mission-and-aims/" TargetMode="External"/><Relationship Id="rId2" Type="http://schemas.openxmlformats.org/officeDocument/2006/relationships/hyperlink" Target="https://www.estyn.gov.wales/sites/www.estyn.gov.wales/files/documents/Adroddiad%20arolygiad%20Parkland%20Primary%20School%202013%20%28Saesneg%20yn%20unig%29_0.pdf.pdf.pdf.pdf.pdf_0.pdf" TargetMode="External"/><Relationship Id="rId1" Type="http://schemas.openxmlformats.org/officeDocument/2006/relationships/slideLayout" Target="../slideLayouts/slideLayout2.xml"/><Relationship Id="rId6" Type="http://schemas.openxmlformats.org/officeDocument/2006/relationships/hyperlink" Target="http://d6vsczyu1rky0.cloudfront.net/30666_b/wp-content/uploads/2019/11/Transition-Policy.pdf" TargetMode="External"/><Relationship Id="rId5" Type="http://schemas.openxmlformats.org/officeDocument/2006/relationships/hyperlink" Target="http://d6vsczyu1rky0.cloudfront.net/30666_b/wp-content/uploads/2019/10/SEP-Equality-Plan.pdf" TargetMode="External"/><Relationship Id="rId4" Type="http://schemas.openxmlformats.org/officeDocument/2006/relationships/hyperlink" Target="http://mylocalschool.gov.wales/School/6702086?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picture containing building, stone, hill, laying&#10;&#10;Description automatically generated">
            <a:extLst>
              <a:ext uri="{FF2B5EF4-FFF2-40B4-BE49-F238E27FC236}">
                <a16:creationId xmlns:a16="http://schemas.microsoft.com/office/drawing/2014/main" id="{093ADDC3-415E-4279-8170-6B3045DDB72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390" y="5927962"/>
            <a:ext cx="4424298" cy="3176379"/>
          </a:xfrm>
          <a:prstGeom prst="rect">
            <a:avLst/>
          </a:prstGeom>
        </p:spPr>
      </p:pic>
      <p:sp>
        <p:nvSpPr>
          <p:cNvPr id="21" name="TextBox 20">
            <a:extLst>
              <a:ext uri="{FF2B5EF4-FFF2-40B4-BE49-F238E27FC236}">
                <a16:creationId xmlns:a16="http://schemas.microsoft.com/office/drawing/2014/main" id="{6D93B0D3-367B-4F1F-8733-7F727B0CF2FC}"/>
              </a:ext>
            </a:extLst>
          </p:cNvPr>
          <p:cNvSpPr txBox="1"/>
          <p:nvPr/>
        </p:nvSpPr>
        <p:spPr>
          <a:xfrm>
            <a:off x="149548" y="8961217"/>
            <a:ext cx="1296699" cy="674031"/>
          </a:xfrm>
          <a:prstGeom prst="rect">
            <a:avLst/>
          </a:prstGeom>
          <a:noFill/>
        </p:spPr>
        <p:txBody>
          <a:bodyPr wrap="square" rtlCol="0">
            <a:spAutoFit/>
          </a:bodyPr>
          <a:lstStyle/>
          <a:p>
            <a:r>
              <a:rPr lang="en-GB" sz="945" dirty="0">
                <a:hlinkClick r:id="rId3" tooltip="http://rudai23.blogspot.com/2018/01/thing-16-your-digital-footprint_27.html"/>
              </a:rPr>
              <a:t>This Photo</a:t>
            </a:r>
            <a:r>
              <a:rPr lang="en-GB" sz="945" dirty="0"/>
              <a:t> by Unknown Author is licensed under </a:t>
            </a:r>
            <a:r>
              <a:rPr lang="en-GB" sz="945" dirty="0">
                <a:hlinkClick r:id="rId4" tooltip="https://creativecommons.org/licenses/by-nc/3.0/"/>
              </a:rPr>
              <a:t>CC BY-NC</a:t>
            </a:r>
            <a:endParaRPr lang="en-GB" sz="945" dirty="0"/>
          </a:p>
        </p:txBody>
      </p:sp>
      <p:sp>
        <p:nvSpPr>
          <p:cNvPr id="4" name="TextBox 3">
            <a:extLst>
              <a:ext uri="{FF2B5EF4-FFF2-40B4-BE49-F238E27FC236}">
                <a16:creationId xmlns:a16="http://schemas.microsoft.com/office/drawing/2014/main" id="{F23B291A-36C1-47AC-ADE3-D9D922B223ED}"/>
              </a:ext>
            </a:extLst>
          </p:cNvPr>
          <p:cNvSpPr txBox="1"/>
          <p:nvPr/>
        </p:nvSpPr>
        <p:spPr>
          <a:xfrm>
            <a:off x="0" y="-23028"/>
            <a:ext cx="4623078" cy="1950534"/>
          </a:xfrm>
          <a:prstGeom prst="rect">
            <a:avLst/>
          </a:prstGeom>
          <a:noFill/>
          <a:ln w="22225">
            <a:solidFill>
              <a:srgbClr val="FF0000"/>
            </a:solidFill>
          </a:ln>
        </p:spPr>
        <p:txBody>
          <a:bodyPr wrap="square" rtlCol="0">
            <a:spAutoFit/>
          </a:bodyPr>
          <a:lstStyle/>
          <a:p>
            <a:pPr algn="ctr"/>
            <a:r>
              <a:rPr lang="en-GB" sz="1680" u="sng" dirty="0"/>
              <a:t>Introduction</a:t>
            </a:r>
          </a:p>
          <a:p>
            <a:r>
              <a:rPr lang="en-GB" sz="1155" dirty="0"/>
              <a:t>My placement school (hereby referred to as school x) is a green support category school. They currently have 573 pupils on roll (My local school, 2019). The school is based within a ‘Communities First’ area and they have an on site Flying Start scheme. 11% of pupils receive free school meals (lower than the national average of 20%) (Estyn, 2013). However “24% of pupils live in 20% of the most deprived areas of Wales according to the Welsh Index of multiple deprivation (School x, SEP Equality plan). 31% of pupils speak English as an additional language, there are over 18 different languages spoken (Estyn, 2013).  </a:t>
            </a:r>
          </a:p>
        </p:txBody>
      </p:sp>
      <p:sp>
        <p:nvSpPr>
          <p:cNvPr id="5" name="TextBox 4">
            <a:extLst>
              <a:ext uri="{FF2B5EF4-FFF2-40B4-BE49-F238E27FC236}">
                <a16:creationId xmlns:a16="http://schemas.microsoft.com/office/drawing/2014/main" id="{4DCB607D-F5E8-4155-92D2-C15B77454060}"/>
              </a:ext>
            </a:extLst>
          </p:cNvPr>
          <p:cNvSpPr txBox="1"/>
          <p:nvPr/>
        </p:nvSpPr>
        <p:spPr>
          <a:xfrm>
            <a:off x="3827" y="1927506"/>
            <a:ext cx="4620578" cy="3905685"/>
          </a:xfrm>
          <a:prstGeom prst="rect">
            <a:avLst/>
          </a:prstGeom>
          <a:noFill/>
          <a:ln w="25400">
            <a:solidFill>
              <a:srgbClr val="00B0F0"/>
            </a:solidFill>
          </a:ln>
        </p:spPr>
        <p:txBody>
          <a:bodyPr wrap="square" rtlCol="0">
            <a:spAutoFit/>
          </a:bodyPr>
          <a:lstStyle/>
          <a:p>
            <a:pPr algn="ctr"/>
            <a:r>
              <a:rPr lang="en-GB" sz="1680" u="sng" dirty="0"/>
              <a:t>Parents</a:t>
            </a:r>
          </a:p>
          <a:p>
            <a:r>
              <a:rPr lang="en-GB" sz="1155" dirty="0"/>
              <a:t>School x values partnerships with parents/carers. This home/school partnership is described as crucial to the learning process (School x, 2020). The school has a wide range of opportunities to involve parents these include:</a:t>
            </a:r>
          </a:p>
          <a:p>
            <a:pPr marL="180027" indent="-180027">
              <a:buFont typeface="Wingdings" panose="05000000000000000000" pitchFamily="2" charset="2"/>
              <a:buChar char="v"/>
            </a:pPr>
            <a:r>
              <a:rPr lang="en-GB" sz="1155" dirty="0"/>
              <a:t>‘Consultation meetings’ where parents see their child’s test data and alongside the teacher identify the next steps for learning (Estyn, 2016)</a:t>
            </a:r>
          </a:p>
          <a:p>
            <a:pPr marL="180027" indent="-180027">
              <a:buFont typeface="Wingdings" panose="05000000000000000000" pitchFamily="2" charset="2"/>
              <a:buChar char="v"/>
            </a:pPr>
            <a:r>
              <a:rPr lang="en-GB" sz="1155" dirty="0"/>
              <a:t>‘Meet a teacher’ events occur every year to share valuable information with parents. Parents can ask questions that will aide their child’s development at home (Estyn, 2016).</a:t>
            </a:r>
          </a:p>
          <a:p>
            <a:pPr marL="180027" indent="-180027">
              <a:buFont typeface="Wingdings" panose="05000000000000000000" pitchFamily="2" charset="2"/>
              <a:buChar char="v"/>
            </a:pPr>
            <a:r>
              <a:rPr lang="en-GB" sz="1155" dirty="0"/>
              <a:t>School x consults with parents via class story and Dojo, conducts an open door policy and conducts regular questionnaires and surveys (School x, SEP Equality plan).</a:t>
            </a:r>
          </a:p>
          <a:p>
            <a:pPr marL="180027" indent="-180027">
              <a:buFont typeface="Wingdings" panose="05000000000000000000" pitchFamily="2" charset="2"/>
              <a:buChar char="v"/>
            </a:pPr>
            <a:r>
              <a:rPr lang="en-GB" sz="1155" dirty="0"/>
              <a:t>Materials that are sent home can be translated into the home language of parents to promote inclusion and better inform parents (School x, SEP Equality plan).</a:t>
            </a:r>
          </a:p>
          <a:p>
            <a:pPr marL="180027" indent="-180027">
              <a:buFont typeface="Wingdings" panose="05000000000000000000" pitchFamily="2" charset="2"/>
              <a:buChar char="v"/>
            </a:pPr>
            <a:r>
              <a:rPr lang="en-GB" sz="1155" dirty="0"/>
              <a:t>Workshops are run by teachers to support parents and cover a vast range of areas from wellbeing, phonics to mindfulness.</a:t>
            </a:r>
          </a:p>
          <a:p>
            <a:pPr marL="180027" indent="-180027">
              <a:buFont typeface="Wingdings" panose="05000000000000000000" pitchFamily="2" charset="2"/>
              <a:buChar char="v"/>
            </a:pPr>
            <a:r>
              <a:rPr lang="en-GB" sz="1155" dirty="0"/>
              <a:t>The parents can access PACE through the school wellbeing coordinator to retrain and get back into work. The school believes if the parents are supported then they can better support the child</a:t>
            </a:r>
          </a:p>
        </p:txBody>
      </p:sp>
      <p:sp>
        <p:nvSpPr>
          <p:cNvPr id="6" name="TextBox 5">
            <a:extLst>
              <a:ext uri="{FF2B5EF4-FFF2-40B4-BE49-F238E27FC236}">
                <a16:creationId xmlns:a16="http://schemas.microsoft.com/office/drawing/2014/main" id="{92D278E6-D6C3-4B36-96FB-63974B7B4F96}"/>
              </a:ext>
            </a:extLst>
          </p:cNvPr>
          <p:cNvSpPr txBox="1"/>
          <p:nvPr/>
        </p:nvSpPr>
        <p:spPr>
          <a:xfrm>
            <a:off x="4621755" y="10806"/>
            <a:ext cx="4888111" cy="4794389"/>
          </a:xfrm>
          <a:prstGeom prst="rect">
            <a:avLst/>
          </a:prstGeom>
          <a:noFill/>
          <a:ln w="25400">
            <a:solidFill>
              <a:srgbClr val="00B050"/>
            </a:solidFill>
          </a:ln>
        </p:spPr>
        <p:txBody>
          <a:bodyPr wrap="square" rtlCol="0">
            <a:spAutoFit/>
          </a:bodyPr>
          <a:lstStyle/>
          <a:p>
            <a:pPr algn="ctr"/>
            <a:r>
              <a:rPr lang="en-GB" sz="1680" u="sng" dirty="0"/>
              <a:t>Pupils</a:t>
            </a:r>
          </a:p>
          <a:p>
            <a:r>
              <a:rPr lang="en-GB" sz="1155" dirty="0"/>
              <a:t>The pupils are at the heart of all the school does (School x, 2020). The school incorporates the UNCRC throughout their policies and they are also visible on display boards throughout the school. School x focuses on aiding pupils in many areas from:</a:t>
            </a:r>
          </a:p>
          <a:p>
            <a:pPr marL="180027" indent="-180027">
              <a:buFont typeface="Wingdings" panose="05000000000000000000" pitchFamily="2" charset="2"/>
              <a:buChar char="§"/>
            </a:pPr>
            <a:r>
              <a:rPr lang="en-GB" sz="1155" dirty="0"/>
              <a:t>Incorporating Article 30 of the UNCRC “children have the right to learn and use the language and customs of their families, whether they are shared by the majority of people in the country or not” (School x, language literacy and communication policy).</a:t>
            </a:r>
          </a:p>
          <a:p>
            <a:pPr marL="180027" indent="-180027">
              <a:buFont typeface="Wingdings" panose="05000000000000000000" pitchFamily="2" charset="2"/>
              <a:buChar char="§"/>
            </a:pPr>
            <a:r>
              <a:rPr lang="en-GB" sz="1155" dirty="0"/>
              <a:t>Aiding pupil development of language at home and in the wider community so they can support their English through experience (School x, English as an additional language)</a:t>
            </a:r>
          </a:p>
          <a:p>
            <a:pPr marL="180027" indent="-180027">
              <a:buFont typeface="Wingdings" panose="05000000000000000000" pitchFamily="2" charset="2"/>
              <a:buChar char="§"/>
            </a:pPr>
            <a:r>
              <a:rPr lang="en-GB" sz="1155" dirty="0"/>
              <a:t>The school council, eco committee and other pupil voice groups make a positive contribution to school life (Estyn, 2013)</a:t>
            </a:r>
          </a:p>
          <a:p>
            <a:pPr marL="180027" indent="-180027">
              <a:buFont typeface="Wingdings" panose="05000000000000000000" pitchFamily="2" charset="2"/>
              <a:buChar char="§"/>
            </a:pPr>
            <a:r>
              <a:rPr lang="en-GB" sz="1155" dirty="0"/>
              <a:t>Year 6 pupils have the opportunity to train as a peer mediator to oversee the wellbeing of pupils through lunch and playtimes (School x, health and wellbeing)</a:t>
            </a:r>
          </a:p>
          <a:p>
            <a:pPr marL="180027" indent="-180027">
              <a:buFont typeface="Wingdings" panose="05000000000000000000" pitchFamily="2" charset="2"/>
              <a:buChar char="§"/>
            </a:pPr>
            <a:r>
              <a:rPr lang="en-GB" sz="1155" dirty="0"/>
              <a:t>The onsite Flying Start scheme takes children aged 2years to 4years 11months and offers a ‘wrap around’ service for pupils who attend morning nursery</a:t>
            </a:r>
          </a:p>
          <a:p>
            <a:pPr marL="180027" indent="-180027">
              <a:buFont typeface="Wingdings" panose="05000000000000000000" pitchFamily="2" charset="2"/>
              <a:buChar char="§"/>
            </a:pPr>
            <a:r>
              <a:rPr lang="en-GB" sz="1155" dirty="0"/>
              <a:t>The school offers a ‘rising threes’ scheme in the afternoon session of nursery whereby children who have just turned 3 transition into the nursery routine and gain independence</a:t>
            </a:r>
          </a:p>
          <a:p>
            <a:pPr marL="180027" indent="-180027">
              <a:buFont typeface="Wingdings" panose="05000000000000000000" pitchFamily="2" charset="2"/>
              <a:buChar char="§"/>
            </a:pPr>
            <a:r>
              <a:rPr lang="en-GB" sz="1155" dirty="0"/>
              <a:t>Parents/carers of children who will be starting nursery are invited to attend a meeting at either nursery or home. Information is gathered which helps staff (School x, transition policy).  </a:t>
            </a:r>
          </a:p>
        </p:txBody>
      </p:sp>
      <p:sp>
        <p:nvSpPr>
          <p:cNvPr id="7" name="TextBox 6">
            <a:extLst>
              <a:ext uri="{FF2B5EF4-FFF2-40B4-BE49-F238E27FC236}">
                <a16:creationId xmlns:a16="http://schemas.microsoft.com/office/drawing/2014/main" id="{F76F0C7E-94B7-4CE5-B94E-49BB2C07548E}"/>
              </a:ext>
            </a:extLst>
          </p:cNvPr>
          <p:cNvSpPr txBox="1"/>
          <p:nvPr/>
        </p:nvSpPr>
        <p:spPr>
          <a:xfrm>
            <a:off x="9511189" y="-529"/>
            <a:ext cx="3290411" cy="5505353"/>
          </a:xfrm>
          <a:prstGeom prst="rect">
            <a:avLst/>
          </a:prstGeom>
          <a:noFill/>
          <a:ln w="25400">
            <a:solidFill>
              <a:srgbClr val="FFFF00"/>
            </a:solidFill>
          </a:ln>
        </p:spPr>
        <p:txBody>
          <a:bodyPr wrap="square" rtlCol="0">
            <a:spAutoFit/>
          </a:bodyPr>
          <a:lstStyle/>
          <a:p>
            <a:pPr algn="ctr"/>
            <a:r>
              <a:rPr lang="en-GB" sz="1680" u="sng" dirty="0"/>
              <a:t>Inclusion</a:t>
            </a:r>
          </a:p>
          <a:p>
            <a:r>
              <a:rPr lang="en-GB" sz="1155" dirty="0"/>
              <a:t>School x’s vision is ‘everyone unique – caring, sharing, learning and achieving together’ (School x, 2020).  The school prides itself on being an inclusive environment as they have a wide variety of diversity and has been recognised for doing so.</a:t>
            </a:r>
          </a:p>
          <a:p>
            <a:pPr marL="180027" indent="-180027">
              <a:buFont typeface="Wingdings" panose="05000000000000000000" pitchFamily="2" charset="2"/>
              <a:buChar char="ü"/>
            </a:pPr>
            <a:r>
              <a:rPr lang="en-GB" sz="1155" dirty="0"/>
              <a:t>“The school draws sensitively on its ethically diverse school population” (Estyn, 2013).</a:t>
            </a:r>
          </a:p>
          <a:p>
            <a:pPr marL="180027" indent="-180027">
              <a:buFont typeface="Wingdings" panose="05000000000000000000" pitchFamily="2" charset="2"/>
              <a:buChar char="ü"/>
            </a:pPr>
            <a:r>
              <a:rPr lang="en-GB" sz="1155" dirty="0"/>
              <a:t>School x is seen to be an inclusive environment with clear emphasis on recognising, respecting and celebrating diversity both within the school and wider diverse community (Estyn, 2013)</a:t>
            </a:r>
          </a:p>
          <a:p>
            <a:pPr marL="180027" indent="-180027">
              <a:buFont typeface="Wingdings" panose="05000000000000000000" pitchFamily="2" charset="2"/>
              <a:buChar char="ü"/>
            </a:pPr>
            <a:r>
              <a:rPr lang="en-GB" sz="1155" dirty="0"/>
              <a:t>Inclusion of contributions from parents and the community are seen in classroom topics (Estyn, 2013)</a:t>
            </a:r>
          </a:p>
          <a:p>
            <a:pPr marL="180027" indent="-180027">
              <a:buFont typeface="Wingdings" panose="05000000000000000000" pitchFamily="2" charset="2"/>
              <a:buChar char="ü"/>
            </a:pPr>
            <a:r>
              <a:rPr lang="en-GB" sz="1155" dirty="0"/>
              <a:t>Learning about different cultures and languages can be enriched by engaging with local people and the wider community (School x, language literacy and communication)</a:t>
            </a:r>
          </a:p>
          <a:p>
            <a:r>
              <a:rPr lang="en-GB" sz="1155" dirty="0"/>
              <a:t>From bridging I observed that the school has an assembly rota where each week has a topical theme. A variety of religious and multi cultural celebrations are incorporated into the rota to ensure children are educated about a wide range of celebrations and events whether they are religious or just traditional to certain cultures. I observed one assembly about the Chinese New Year. The teachers plan lessons that have interlinking areas of learning which educate pupils in a number of different faiths/religions and cultures</a:t>
            </a:r>
          </a:p>
        </p:txBody>
      </p:sp>
      <p:pic>
        <p:nvPicPr>
          <p:cNvPr id="11" name="Picture 10" descr="A screenshot of a cell phone&#10;&#10;Description automatically generated">
            <a:extLst>
              <a:ext uri="{FF2B5EF4-FFF2-40B4-BE49-F238E27FC236}">
                <a16:creationId xmlns:a16="http://schemas.microsoft.com/office/drawing/2014/main" id="{228A7B93-917B-46E5-994D-8020072A3AD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92985" y="4800600"/>
            <a:ext cx="3278362" cy="4237783"/>
          </a:xfrm>
          <a:prstGeom prst="rect">
            <a:avLst/>
          </a:prstGeom>
        </p:spPr>
      </p:pic>
      <p:sp>
        <p:nvSpPr>
          <p:cNvPr id="12" name="TextBox 11">
            <a:extLst>
              <a:ext uri="{FF2B5EF4-FFF2-40B4-BE49-F238E27FC236}">
                <a16:creationId xmlns:a16="http://schemas.microsoft.com/office/drawing/2014/main" id="{3637FD00-A602-49BC-BD2C-FC72CBD28CE7}"/>
              </a:ext>
            </a:extLst>
          </p:cNvPr>
          <p:cNvSpPr txBox="1"/>
          <p:nvPr/>
        </p:nvSpPr>
        <p:spPr>
          <a:xfrm>
            <a:off x="4620886" y="8964451"/>
            <a:ext cx="3418279" cy="674031"/>
          </a:xfrm>
          <a:prstGeom prst="rect">
            <a:avLst/>
          </a:prstGeom>
          <a:noFill/>
        </p:spPr>
        <p:txBody>
          <a:bodyPr wrap="square" rtlCol="0">
            <a:spAutoFit/>
          </a:bodyPr>
          <a:lstStyle/>
          <a:p>
            <a:r>
              <a:rPr lang="en-GB" sz="1260" dirty="0"/>
              <a:t>Image accessed: https://twitter.com/WelshTriathlon/status/1019162332877017088</a:t>
            </a:r>
          </a:p>
        </p:txBody>
      </p:sp>
      <p:sp>
        <p:nvSpPr>
          <p:cNvPr id="14" name="TextBox 13">
            <a:extLst>
              <a:ext uri="{FF2B5EF4-FFF2-40B4-BE49-F238E27FC236}">
                <a16:creationId xmlns:a16="http://schemas.microsoft.com/office/drawing/2014/main" id="{2EBA1367-6AB4-40F1-8841-1AD2446046F7}"/>
              </a:ext>
            </a:extLst>
          </p:cNvPr>
          <p:cNvSpPr txBox="1"/>
          <p:nvPr/>
        </p:nvSpPr>
        <p:spPr>
          <a:xfrm>
            <a:off x="13372" y="5858868"/>
            <a:ext cx="2000250" cy="544765"/>
          </a:xfrm>
          <a:prstGeom prst="rect">
            <a:avLst/>
          </a:prstGeom>
          <a:noFill/>
        </p:spPr>
        <p:txBody>
          <a:bodyPr wrap="square" rtlCol="0">
            <a:spAutoFit/>
          </a:bodyPr>
          <a:lstStyle/>
          <a:p>
            <a:r>
              <a:rPr lang="en-GB" sz="1470" dirty="0"/>
              <a:t>Kelly-Marie Hodson</a:t>
            </a:r>
          </a:p>
          <a:p>
            <a:r>
              <a:rPr lang="en-GB" sz="1470" dirty="0"/>
              <a:t>1804188</a:t>
            </a:r>
          </a:p>
        </p:txBody>
      </p:sp>
      <p:sp>
        <p:nvSpPr>
          <p:cNvPr id="15" name="Rectangle 14">
            <a:extLst>
              <a:ext uri="{FF2B5EF4-FFF2-40B4-BE49-F238E27FC236}">
                <a16:creationId xmlns:a16="http://schemas.microsoft.com/office/drawing/2014/main" id="{E8810C94-D114-4EED-9821-7CDD54D7509D}"/>
              </a:ext>
            </a:extLst>
          </p:cNvPr>
          <p:cNvSpPr/>
          <p:nvPr/>
        </p:nvSpPr>
        <p:spPr>
          <a:xfrm>
            <a:off x="2110820" y="6147773"/>
            <a:ext cx="2981111" cy="2866939"/>
          </a:xfrm>
          <a:prstGeom prst="rect">
            <a:avLst/>
          </a:prstGeom>
          <a:noFill/>
        </p:spPr>
        <p:txBody>
          <a:bodyPr wrap="square" lIns="96012" tIns="48006" rIns="96012" bIns="48006">
            <a:spAutoFit/>
          </a:bodyPr>
          <a:lstStyle/>
          <a:p>
            <a:pPr algn="ctr"/>
            <a:r>
              <a:rPr lang="en-US" sz="6000" dirty="0">
                <a:ln w="0"/>
                <a:solidFill>
                  <a:schemeClr val="accent1"/>
                </a:solidFill>
                <a:effectLst>
                  <a:outerShdw blurRad="38100" dist="25400" dir="5400000" algn="ctr" rotWithShape="0">
                    <a:srgbClr val="6E747A">
                      <a:alpha val="43000"/>
                    </a:srgbClr>
                  </a:outerShdw>
                </a:effectLst>
              </a:rPr>
              <a:t>Start </a:t>
            </a:r>
          </a:p>
          <a:p>
            <a:pPr algn="ctr"/>
            <a:r>
              <a:rPr lang="en-US" sz="6000" dirty="0">
                <a:ln w="0"/>
                <a:solidFill>
                  <a:schemeClr val="accent1"/>
                </a:solidFill>
                <a:effectLst>
                  <a:outerShdw blurRad="38100" dist="25400" dir="5400000" algn="ctr" rotWithShape="0">
                    <a:srgbClr val="6E747A">
                      <a:alpha val="43000"/>
                    </a:srgbClr>
                  </a:outerShdw>
                </a:effectLst>
              </a:rPr>
              <a:t>at my</a:t>
            </a:r>
          </a:p>
          <a:p>
            <a:pPr algn="ctr"/>
            <a:r>
              <a:rPr lang="en-US" sz="6000" dirty="0">
                <a:ln w="0"/>
                <a:solidFill>
                  <a:schemeClr val="accent1"/>
                </a:solidFill>
                <a:effectLst>
                  <a:outerShdw blurRad="38100" dist="25400" dir="5400000" algn="ctr" rotWithShape="0">
                    <a:srgbClr val="6E747A">
                      <a:alpha val="43000"/>
                    </a:srgbClr>
                  </a:outerShdw>
                </a:effectLst>
              </a:rPr>
              <a:t>feet</a:t>
            </a:r>
            <a:endParaRPr lang="en-GB" sz="6000" dirty="0">
              <a:ln w="0"/>
              <a:solidFill>
                <a:schemeClr val="accent1"/>
              </a:solidFill>
              <a:effectLst>
                <a:outerShdw blurRad="38100" dist="25400" dir="5400000" algn="ctr" rotWithShape="0">
                  <a:srgbClr val="6E747A">
                    <a:alpha val="43000"/>
                  </a:srgbClr>
                </a:outerShdw>
              </a:effectLst>
            </a:endParaRPr>
          </a:p>
        </p:txBody>
      </p:sp>
      <p:sp>
        <p:nvSpPr>
          <p:cNvPr id="22" name="TextBox 21">
            <a:extLst>
              <a:ext uri="{FF2B5EF4-FFF2-40B4-BE49-F238E27FC236}">
                <a16:creationId xmlns:a16="http://schemas.microsoft.com/office/drawing/2014/main" id="{DEF48D66-1F29-4EE9-B2AC-096623084D41}"/>
              </a:ext>
            </a:extLst>
          </p:cNvPr>
          <p:cNvSpPr txBox="1"/>
          <p:nvPr/>
        </p:nvSpPr>
        <p:spPr>
          <a:xfrm>
            <a:off x="4621755" y="4800600"/>
            <a:ext cx="4874739" cy="338554"/>
          </a:xfrm>
          <a:prstGeom prst="rect">
            <a:avLst/>
          </a:prstGeom>
          <a:noFill/>
        </p:spPr>
        <p:txBody>
          <a:bodyPr wrap="square" rtlCol="0">
            <a:spAutoFit/>
          </a:bodyPr>
          <a:lstStyle/>
          <a:p>
            <a:pPr algn="ctr"/>
            <a:r>
              <a:rPr lang="en-GB" sz="1600" dirty="0"/>
              <a:t> </a:t>
            </a:r>
          </a:p>
        </p:txBody>
      </p:sp>
      <p:pic>
        <p:nvPicPr>
          <p:cNvPr id="23" name="Picture 22">
            <a:extLst>
              <a:ext uri="{FF2B5EF4-FFF2-40B4-BE49-F238E27FC236}">
                <a16:creationId xmlns:a16="http://schemas.microsoft.com/office/drawing/2014/main" id="{81121F51-4369-4CB6-914B-066000F887C1}"/>
              </a:ext>
            </a:extLst>
          </p:cNvPr>
          <p:cNvPicPr>
            <a:picLocks noChangeAspect="1"/>
          </p:cNvPicPr>
          <p:nvPr/>
        </p:nvPicPr>
        <p:blipFill rotWithShape="1">
          <a:blip r:embed="rId6"/>
          <a:srcRect t="33402" b="12032"/>
          <a:stretch/>
        </p:blipFill>
        <p:spPr>
          <a:xfrm>
            <a:off x="10450710" y="7865080"/>
            <a:ext cx="2386254" cy="1736120"/>
          </a:xfrm>
          <a:prstGeom prst="rect">
            <a:avLst/>
          </a:prstGeom>
        </p:spPr>
      </p:pic>
      <p:sp>
        <p:nvSpPr>
          <p:cNvPr id="24" name="TextBox 23">
            <a:extLst>
              <a:ext uri="{FF2B5EF4-FFF2-40B4-BE49-F238E27FC236}">
                <a16:creationId xmlns:a16="http://schemas.microsoft.com/office/drawing/2014/main" id="{5E117910-3CC2-4DDE-A093-750C14842193}"/>
              </a:ext>
            </a:extLst>
          </p:cNvPr>
          <p:cNvSpPr txBox="1"/>
          <p:nvPr/>
        </p:nvSpPr>
        <p:spPr>
          <a:xfrm>
            <a:off x="9076870" y="9160397"/>
            <a:ext cx="2136934" cy="480131"/>
          </a:xfrm>
          <a:prstGeom prst="rect">
            <a:avLst/>
          </a:prstGeom>
          <a:noFill/>
        </p:spPr>
        <p:txBody>
          <a:bodyPr wrap="square" rtlCol="0">
            <a:spAutoFit/>
          </a:bodyPr>
          <a:lstStyle/>
          <a:p>
            <a:r>
              <a:rPr lang="en-GB" sz="1260" dirty="0"/>
              <a:t>Image: Picture taken by</a:t>
            </a:r>
          </a:p>
          <a:p>
            <a:r>
              <a:rPr lang="en-GB" sz="1260" dirty="0"/>
              <a:t> Kelly-Marie Hodson</a:t>
            </a:r>
          </a:p>
        </p:txBody>
      </p:sp>
      <p:sp>
        <p:nvSpPr>
          <p:cNvPr id="25" name="TextBox 24">
            <a:extLst>
              <a:ext uri="{FF2B5EF4-FFF2-40B4-BE49-F238E27FC236}">
                <a16:creationId xmlns:a16="http://schemas.microsoft.com/office/drawing/2014/main" id="{91B97A13-CD35-4542-BC96-BFA972A338C6}"/>
              </a:ext>
            </a:extLst>
          </p:cNvPr>
          <p:cNvSpPr txBox="1"/>
          <p:nvPr/>
        </p:nvSpPr>
        <p:spPr>
          <a:xfrm>
            <a:off x="7871347" y="5504824"/>
            <a:ext cx="4930253" cy="2200602"/>
          </a:xfrm>
          <a:prstGeom prst="rect">
            <a:avLst/>
          </a:prstGeom>
          <a:noFill/>
          <a:ln w="25400">
            <a:solidFill>
              <a:srgbClr val="FF33CC"/>
            </a:solidFill>
          </a:ln>
        </p:spPr>
        <p:txBody>
          <a:bodyPr wrap="square" rtlCol="0">
            <a:spAutoFit/>
          </a:bodyPr>
          <a:lstStyle/>
          <a:p>
            <a:pPr algn="ctr"/>
            <a:r>
              <a:rPr lang="en-GB" sz="1600" u="sng" dirty="0"/>
              <a:t>Links</a:t>
            </a:r>
          </a:p>
          <a:p>
            <a:r>
              <a:rPr lang="en-GB" sz="1100" dirty="0"/>
              <a:t>In 2008 the school effectiveness framework was introduced by Welsh Government, it suggests that “greater parental involvement in schools had significant impact on pupils wellbeing” (Thomas and Lewis, 2016 p.76). School x’s active home/school partnership supports this framework and builds upon the idea that if parents have more involvement then pupils are happier and therefore in a better position to learn. </a:t>
            </a:r>
            <a:r>
              <a:rPr lang="en-GB" sz="1100" dirty="0" err="1"/>
              <a:t>Bronfenbrenners</a:t>
            </a:r>
            <a:r>
              <a:rPr lang="en-GB" sz="1100" dirty="0"/>
              <a:t> theory of ecological systems supports the idea that a child is influenced by many outside factors. By school x encouraging involvement from parents and the wider community they are taking into account this theory of looking at a child’s development from a wider perspective. They also take into account a number of different factors which can influence a child’s learning.</a:t>
            </a:r>
          </a:p>
          <a:p>
            <a:endParaRPr lang="en-GB" sz="1100" dirty="0"/>
          </a:p>
        </p:txBody>
      </p:sp>
    </p:spTree>
    <p:extLst>
      <p:ext uri="{BB962C8B-B14F-4D97-AF65-F5344CB8AC3E}">
        <p14:creationId xmlns:p14="http://schemas.microsoft.com/office/powerpoint/2010/main" val="135378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28855-D9A1-495D-8EF9-0C05692E75EA}"/>
              </a:ext>
            </a:extLst>
          </p:cNvPr>
          <p:cNvSpPr>
            <a:spLocks noGrp="1"/>
          </p:cNvSpPr>
          <p:nvPr>
            <p:ph type="title"/>
          </p:nvPr>
        </p:nvSpPr>
        <p:spPr>
          <a:xfrm>
            <a:off x="760840" y="364332"/>
            <a:ext cx="11041380" cy="806768"/>
          </a:xfrm>
        </p:spPr>
        <p:txBody>
          <a:bodyPr>
            <a:normAutofit/>
          </a:bodyPr>
          <a:lstStyle/>
          <a:p>
            <a:pPr algn="ctr"/>
            <a:r>
              <a:rPr lang="en-GB" sz="2940" u="sng" dirty="0"/>
              <a:t>Reference List</a:t>
            </a:r>
          </a:p>
        </p:txBody>
      </p:sp>
      <p:sp>
        <p:nvSpPr>
          <p:cNvPr id="4" name="TextBox 3">
            <a:extLst>
              <a:ext uri="{FF2B5EF4-FFF2-40B4-BE49-F238E27FC236}">
                <a16:creationId xmlns:a16="http://schemas.microsoft.com/office/drawing/2014/main" id="{BBE6F609-F4B1-4B70-9F0D-4F432DBC1D10}"/>
              </a:ext>
            </a:extLst>
          </p:cNvPr>
          <p:cNvSpPr txBox="1"/>
          <p:nvPr/>
        </p:nvSpPr>
        <p:spPr>
          <a:xfrm>
            <a:off x="760840" y="1581917"/>
            <a:ext cx="11531441" cy="7645170"/>
          </a:xfrm>
          <a:prstGeom prst="rect">
            <a:avLst/>
          </a:prstGeom>
          <a:noFill/>
        </p:spPr>
        <p:txBody>
          <a:bodyPr wrap="square" rtlCol="0">
            <a:spAutoFit/>
          </a:bodyPr>
          <a:lstStyle/>
          <a:p>
            <a:r>
              <a:rPr lang="en-GB" sz="1600" dirty="0"/>
              <a:t>Estyn (2013) </a:t>
            </a:r>
            <a:r>
              <a:rPr lang="en-GB" sz="1600" i="1" dirty="0"/>
              <a:t>A report on School x</a:t>
            </a:r>
            <a:endParaRPr lang="en-GB" sz="1600" dirty="0"/>
          </a:p>
          <a:p>
            <a:r>
              <a:rPr lang="en-GB" sz="1600" dirty="0"/>
              <a:t>Available at:</a:t>
            </a:r>
          </a:p>
          <a:p>
            <a:r>
              <a:rPr lang="en-GB" sz="1600" dirty="0">
                <a:hlinkClick r:id="rId2">
                  <a:extLst>
                    <a:ext uri="{A12FA001-AC4F-418D-AE19-62706E023703}">
                      <ahyp:hlinkClr xmlns:ahyp="http://schemas.microsoft.com/office/drawing/2018/hyperlinkcolor" val="tx"/>
                    </a:ext>
                  </a:extLst>
                </a:hlinkClick>
              </a:rPr>
              <a:t>https://www.estyn.gov.wales/sites/www.estyn.gov.wales/files/documents/Adroddiad%20arolygiad%20Parkland%20Primary%20School%202013%20%28Saesneg%20yn%20unig%29_0.pdf.pdf.pdf.pdf.pdf_0.pdf</a:t>
            </a:r>
            <a:endParaRPr lang="en-GB" sz="1600" dirty="0"/>
          </a:p>
          <a:p>
            <a:r>
              <a:rPr lang="en-GB" sz="1600" dirty="0"/>
              <a:t>(Accessed 29</a:t>
            </a:r>
            <a:r>
              <a:rPr lang="en-GB" sz="1600" baseline="30000" dirty="0"/>
              <a:t>th</a:t>
            </a:r>
            <a:r>
              <a:rPr lang="en-GB" sz="1600" dirty="0"/>
              <a:t> January 2020)</a:t>
            </a:r>
          </a:p>
          <a:p>
            <a:r>
              <a:rPr lang="en-GB" sz="1600" dirty="0"/>
              <a:t>Estyn (September 2016) </a:t>
            </a:r>
            <a:r>
              <a:rPr lang="en-GB" sz="1600" i="1" dirty="0"/>
              <a:t>Leadership and Primary School Improvement</a:t>
            </a:r>
          </a:p>
          <a:p>
            <a:r>
              <a:rPr lang="en-GB" sz="1600" dirty="0"/>
              <a:t>Available at:</a:t>
            </a:r>
          </a:p>
          <a:p>
            <a:r>
              <a:rPr lang="en-GB" sz="1600" dirty="0">
                <a:hlinkClick r:id="rId3">
                  <a:extLst>
                    <a:ext uri="{A12FA001-AC4F-418D-AE19-62706E023703}">
                      <ahyp:hlinkClr xmlns:ahyp="http://schemas.microsoft.com/office/drawing/2018/hyperlinkcolor" val="tx"/>
                    </a:ext>
                  </a:extLst>
                </a:hlinkClick>
              </a:rPr>
              <a:t>https://www.estyn.gov.wales/sites/www.estyn.gov.wales/files/documents/Leadership%20and%20primary%20improvement%20-%20new%20links_0.pdf</a:t>
            </a:r>
            <a:endParaRPr lang="en-GB" sz="1600" dirty="0"/>
          </a:p>
          <a:p>
            <a:r>
              <a:rPr lang="en-GB" sz="1600" dirty="0"/>
              <a:t>(Accessed 29</a:t>
            </a:r>
            <a:r>
              <a:rPr lang="en-GB" sz="1600" baseline="30000" dirty="0"/>
              <a:t>th</a:t>
            </a:r>
            <a:r>
              <a:rPr lang="en-GB" sz="1600" dirty="0"/>
              <a:t> January 2020)</a:t>
            </a:r>
          </a:p>
          <a:p>
            <a:r>
              <a:rPr lang="en-GB" sz="1600" dirty="0"/>
              <a:t>My Local School (2019) </a:t>
            </a:r>
            <a:r>
              <a:rPr lang="en-GB" sz="1600" i="1" dirty="0"/>
              <a:t>School x </a:t>
            </a:r>
          </a:p>
          <a:p>
            <a:r>
              <a:rPr lang="en-GB" sz="1600" dirty="0"/>
              <a:t>Available at: </a:t>
            </a:r>
            <a:r>
              <a:rPr lang="en-GB" sz="1600" dirty="0">
                <a:hlinkClick r:id="rId4"/>
              </a:rPr>
              <a:t>http://mylocalschool.gov.wales/School/6702086?lang=en</a:t>
            </a:r>
            <a:endParaRPr lang="en-GB" sz="1600" dirty="0"/>
          </a:p>
          <a:p>
            <a:r>
              <a:rPr lang="en-GB" sz="1600" dirty="0"/>
              <a:t>(Accessed 12</a:t>
            </a:r>
            <a:r>
              <a:rPr lang="en-GB" sz="1600" baseline="30000" dirty="0"/>
              <a:t>th</a:t>
            </a:r>
            <a:r>
              <a:rPr lang="en-GB" sz="1600" dirty="0"/>
              <a:t> February 2020) </a:t>
            </a:r>
          </a:p>
          <a:p>
            <a:r>
              <a:rPr lang="en-GB" sz="1600" dirty="0"/>
              <a:t>School x  (2019) </a:t>
            </a:r>
            <a:r>
              <a:rPr lang="en-GB" sz="1600" i="1" dirty="0"/>
              <a:t>Language Literacy and Communication Policy</a:t>
            </a:r>
          </a:p>
          <a:p>
            <a:r>
              <a:rPr lang="en-GB" sz="1600" dirty="0"/>
              <a:t>School x (2017-2021) </a:t>
            </a:r>
            <a:r>
              <a:rPr lang="en-GB" sz="1600" i="1" dirty="0"/>
              <a:t>SEP Equality Plan</a:t>
            </a:r>
          </a:p>
          <a:p>
            <a:r>
              <a:rPr lang="en-GB" sz="1600" dirty="0"/>
              <a:t>Available at: </a:t>
            </a:r>
            <a:r>
              <a:rPr lang="en-GB" sz="1600" dirty="0">
                <a:hlinkClick r:id="rId5">
                  <a:extLst>
                    <a:ext uri="{A12FA001-AC4F-418D-AE19-62706E023703}">
                      <ahyp:hlinkClr xmlns:ahyp="http://schemas.microsoft.com/office/drawing/2018/hyperlinkcolor" val="tx"/>
                    </a:ext>
                  </a:extLst>
                </a:hlinkClick>
              </a:rPr>
              <a:t>http://d6vsczyu1rky0.cloudfront.net/30666_b/wp-content/uploads/2019/10/SEP-Equality-Plan.pdf</a:t>
            </a:r>
            <a:endParaRPr lang="en-GB" sz="1600" dirty="0"/>
          </a:p>
          <a:p>
            <a:r>
              <a:rPr lang="en-GB" sz="1600" dirty="0"/>
              <a:t>Accessed (30</a:t>
            </a:r>
            <a:r>
              <a:rPr lang="en-GB" sz="1600" baseline="30000" dirty="0"/>
              <a:t>th</a:t>
            </a:r>
            <a:r>
              <a:rPr lang="en-GB" sz="1600" dirty="0"/>
              <a:t> January 2020)</a:t>
            </a:r>
          </a:p>
          <a:p>
            <a:r>
              <a:rPr lang="en-GB" sz="1600" dirty="0"/>
              <a:t>School x (2018) </a:t>
            </a:r>
            <a:r>
              <a:rPr lang="en-GB" sz="1600" i="1" dirty="0"/>
              <a:t>English as Additional Language Policy</a:t>
            </a:r>
          </a:p>
          <a:p>
            <a:r>
              <a:rPr lang="en-GB" sz="1600" dirty="0"/>
              <a:t>School x (2018) </a:t>
            </a:r>
            <a:r>
              <a:rPr lang="en-GB" sz="1600" i="1" dirty="0"/>
              <a:t>Transition Policy</a:t>
            </a:r>
          </a:p>
          <a:p>
            <a:r>
              <a:rPr lang="en-GB" sz="1600" dirty="0"/>
              <a:t>Available at: </a:t>
            </a:r>
            <a:r>
              <a:rPr lang="en-GB" sz="1600" dirty="0">
                <a:hlinkClick r:id="rId6"/>
              </a:rPr>
              <a:t>http://d6vsczyu1rky0.cloudfront.net/30666_b/wp-content/uploads/2019/11/Transition-Policy.pdf</a:t>
            </a:r>
            <a:endParaRPr lang="en-GB" sz="1600" dirty="0"/>
          </a:p>
          <a:p>
            <a:r>
              <a:rPr lang="en-GB" sz="1600" dirty="0"/>
              <a:t>(Accessed 5</a:t>
            </a:r>
            <a:r>
              <a:rPr lang="en-GB" sz="1600" baseline="30000" dirty="0"/>
              <a:t>th</a:t>
            </a:r>
            <a:r>
              <a:rPr lang="en-GB" sz="1600" dirty="0"/>
              <a:t> February 2020) </a:t>
            </a:r>
          </a:p>
          <a:p>
            <a:r>
              <a:rPr lang="en-GB" sz="1600" dirty="0"/>
              <a:t>School x (2020) </a:t>
            </a:r>
            <a:r>
              <a:rPr lang="en-GB" sz="1600" i="1" dirty="0"/>
              <a:t>School Mission Statement and School Aims</a:t>
            </a:r>
          </a:p>
          <a:p>
            <a:r>
              <a:rPr lang="en-GB" sz="1600" dirty="0"/>
              <a:t>Available at: </a:t>
            </a:r>
            <a:r>
              <a:rPr lang="en-GB" sz="1600" dirty="0">
                <a:hlinkClick r:id="rId7">
                  <a:extLst>
                    <a:ext uri="{A12FA001-AC4F-418D-AE19-62706E023703}">
                      <ahyp:hlinkClr xmlns:ahyp="http://schemas.microsoft.com/office/drawing/2018/hyperlinkcolor" val="tx"/>
                    </a:ext>
                  </a:extLst>
                </a:hlinkClick>
              </a:rPr>
              <a:t>http://www.parkland.swansea.sch.uk/about-us/school-mission-and-aims/</a:t>
            </a:r>
            <a:endParaRPr lang="en-GB" sz="1600" dirty="0"/>
          </a:p>
          <a:p>
            <a:r>
              <a:rPr lang="en-GB" sz="1600" dirty="0"/>
              <a:t>(Accessed 30</a:t>
            </a:r>
            <a:r>
              <a:rPr lang="en-GB" sz="1600" baseline="30000" dirty="0"/>
              <a:t>th</a:t>
            </a:r>
            <a:r>
              <a:rPr lang="en-GB" sz="1600" dirty="0"/>
              <a:t> January 2020)</a:t>
            </a:r>
          </a:p>
          <a:p>
            <a:r>
              <a:rPr lang="en-GB" sz="1600" dirty="0"/>
              <a:t>School x 2020 </a:t>
            </a:r>
            <a:r>
              <a:rPr lang="en-GB" sz="1600" i="1" dirty="0" err="1"/>
              <a:t>Heateachers</a:t>
            </a:r>
            <a:r>
              <a:rPr lang="en-GB" sz="1600" i="1" dirty="0"/>
              <a:t> Welcome</a:t>
            </a:r>
          </a:p>
          <a:p>
            <a:r>
              <a:rPr lang="en-GB" sz="1600" dirty="0"/>
              <a:t>Available at: </a:t>
            </a:r>
            <a:r>
              <a:rPr lang="en-GB" sz="1600" dirty="0">
                <a:hlinkClick r:id="rId8">
                  <a:extLst>
                    <a:ext uri="{A12FA001-AC4F-418D-AE19-62706E023703}">
                      <ahyp:hlinkClr xmlns:ahyp="http://schemas.microsoft.com/office/drawing/2018/hyperlinkcolor" val="tx"/>
                    </a:ext>
                  </a:extLst>
                </a:hlinkClick>
              </a:rPr>
              <a:t>http://www.parkland.swansea.sch.uk/about-us/headteachers-welcome-2/</a:t>
            </a:r>
            <a:endParaRPr lang="en-GB" sz="1600" dirty="0"/>
          </a:p>
          <a:p>
            <a:r>
              <a:rPr lang="en-GB" sz="1600" dirty="0"/>
              <a:t>(Accessed 4</a:t>
            </a:r>
            <a:r>
              <a:rPr lang="en-GB" sz="1600" baseline="30000" dirty="0"/>
              <a:t>th</a:t>
            </a:r>
            <a:r>
              <a:rPr lang="en-GB" sz="1600" dirty="0"/>
              <a:t> February 2020)</a:t>
            </a:r>
          </a:p>
          <a:p>
            <a:r>
              <a:rPr lang="en-GB" sz="1470" dirty="0"/>
              <a:t>Thomas A and Lewis A (2016) </a:t>
            </a:r>
            <a:r>
              <a:rPr lang="en-GB" sz="1470" i="1" dirty="0"/>
              <a:t>An introduction to the Foundation Phase Early Years Curriculum in Wales</a:t>
            </a:r>
          </a:p>
          <a:p>
            <a:r>
              <a:rPr lang="en-GB" sz="1470" dirty="0"/>
              <a:t>London, Bloomsbury</a:t>
            </a:r>
          </a:p>
          <a:p>
            <a:endParaRPr lang="en-GB" sz="1470" dirty="0"/>
          </a:p>
          <a:p>
            <a:endParaRPr lang="en-GB" sz="1470" dirty="0"/>
          </a:p>
        </p:txBody>
      </p:sp>
    </p:spTree>
    <p:extLst>
      <p:ext uri="{BB962C8B-B14F-4D97-AF65-F5344CB8AC3E}">
        <p14:creationId xmlns:p14="http://schemas.microsoft.com/office/powerpoint/2010/main" val="28015546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181</TotalTime>
  <Words>1378</Words>
  <Application>Microsoft Office PowerPoint</Application>
  <PresentationFormat>A3 Paper (297x420 mm)</PresentationFormat>
  <Paragraphs>66</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Wingdings</vt: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Kelly-marie Hodson (1804188)</dc:creator>
  <cp:lastModifiedBy>Kelly-marie Hodson (1804188)</cp:lastModifiedBy>
  <cp:revision>18</cp:revision>
  <dcterms:created xsi:type="dcterms:W3CDTF">2020-02-12T10:38:43Z</dcterms:created>
  <dcterms:modified xsi:type="dcterms:W3CDTF">2020-02-12T13:40:18Z</dcterms:modified>
</cp:coreProperties>
</file>