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8" r:id="rId12"/>
    <p:sldId id="267" r:id="rId13"/>
    <p:sldId id="269" r:id="rId14"/>
    <p:sldId id="270" r:id="rId15"/>
    <p:sldId id="271" r:id="rId16"/>
    <p:sldId id="272" r:id="rId17"/>
    <p:sldId id="278" r:id="rId18"/>
    <p:sldId id="280" r:id="rId19"/>
    <p:sldId id="281" r:id="rId20"/>
    <p:sldId id="276" r:id="rId21"/>
    <p:sldId id="275" r:id="rId22"/>
    <p:sldId id="279" r:id="rId23"/>
    <p:sldId id="274" r:id="rId24"/>
    <p:sldId id="277" r:id="rId25"/>
    <p:sldId id="282" r:id="rId26"/>
    <p:sldId id="283" r:id="rId27"/>
    <p:sldId id="284" r:id="rId28"/>
    <p:sldId id="285" r:id="rId29"/>
    <p:sldId id="286" r:id="rId30"/>
    <p:sldId id="287" r:id="rId31"/>
    <p:sldId id="288" r:id="rId32"/>
    <p:sldId id="289" r:id="rId33"/>
    <p:sldId id="290" r:id="rId34"/>
    <p:sldId id="27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66"/>
    <a:srgbClr val="53D2FF"/>
    <a:srgbClr val="00C459"/>
    <a:srgbClr val="A568D2"/>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1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3265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6677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1416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53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469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00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483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425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5802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0404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5305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E004F8-B8D6-4051-97F1-557D8D36CF5B}" type="datetimeFigureOut">
              <a:rPr lang="en-GB" smtClean="0">
                <a:solidFill>
                  <a:prstClr val="black">
                    <a:tint val="75000"/>
                  </a:prstClr>
                </a:solidFill>
              </a:rPr>
              <a:pPr/>
              <a:t>16/12/2020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26852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8971"/>
            <a:ext cx="7772400" cy="3030992"/>
          </a:xfrm>
          <a:solidFill>
            <a:srgbClr val="FFFF00"/>
          </a:solidFill>
        </p:spPr>
        <p:txBody>
          <a:bodyPr>
            <a:normAutofit fontScale="90000"/>
          </a:bodyPr>
          <a:lstStyle/>
          <a:p>
            <a:r>
              <a:rPr lang="en-GB" b="1" dirty="0"/>
              <a:t>From the twilight of Rome to the Dawn of Islam: The World of Late Antiquity (AD 235-632)</a:t>
            </a:r>
          </a:p>
        </p:txBody>
      </p:sp>
      <p:sp>
        <p:nvSpPr>
          <p:cNvPr id="3" name="Subtitle 2"/>
          <p:cNvSpPr>
            <a:spLocks noGrp="1"/>
          </p:cNvSpPr>
          <p:nvPr>
            <p:ph type="subTitle" idx="1"/>
          </p:nvPr>
        </p:nvSpPr>
        <p:spPr>
          <a:xfrm>
            <a:off x="1143000" y="5861319"/>
            <a:ext cx="6858000" cy="449943"/>
          </a:xfrm>
          <a:solidFill>
            <a:srgbClr val="92D050"/>
          </a:solidFill>
        </p:spPr>
        <p:txBody>
          <a:bodyPr/>
          <a:lstStyle/>
          <a:p>
            <a:r>
              <a:rPr lang="en-GB" b="1" dirty="0" smtClean="0"/>
              <a:t>HPAH5061/6061</a:t>
            </a:r>
            <a:endParaRPr lang="en-GB" b="1" dirty="0"/>
          </a:p>
        </p:txBody>
      </p:sp>
      <p:sp>
        <p:nvSpPr>
          <p:cNvPr id="4" name="Subtitle 2"/>
          <p:cNvSpPr txBox="1">
            <a:spLocks/>
          </p:cNvSpPr>
          <p:nvPr/>
        </p:nvSpPr>
        <p:spPr>
          <a:xfrm>
            <a:off x="685799" y="4662151"/>
            <a:ext cx="7968803" cy="631065"/>
          </a:xfrm>
          <a:prstGeom prst="rect">
            <a:avLst/>
          </a:prstGeom>
          <a:solidFill>
            <a:schemeClr val="accent1">
              <a:lumMod val="60000"/>
              <a:lumOff val="4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smtClean="0">
                <a:solidFill>
                  <a:prstClr val="black"/>
                </a:solidFill>
              </a:rPr>
              <a:t>Late Antiquity in the Cinema</a:t>
            </a:r>
            <a:endParaRPr lang="en-GB" sz="3600" b="1" dirty="0">
              <a:solidFill>
                <a:prstClr val="black"/>
              </a:solidFill>
            </a:endParaRPr>
          </a:p>
        </p:txBody>
      </p:sp>
    </p:spTree>
    <p:extLst>
      <p:ext uri="{BB962C8B-B14F-4D97-AF65-F5344CB8AC3E}">
        <p14:creationId xmlns:p14="http://schemas.microsoft.com/office/powerpoint/2010/main" val="25532105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a:ln>
            <a:solidFill>
              <a:schemeClr val="accent5">
                <a:lumMod val="40000"/>
                <a:lumOff val="60000"/>
              </a:schemeClr>
            </a:solidFill>
          </a:ln>
        </p:spPr>
        <p:txBody>
          <a:bodyPr/>
          <a:lstStyle/>
          <a:p>
            <a:r>
              <a:rPr lang="en-GB" b="1" dirty="0" smtClean="0"/>
              <a:t>Reception studies: the basics</a:t>
            </a:r>
            <a:endParaRPr lang="en-GB" b="1" dirty="0"/>
          </a:p>
        </p:txBody>
      </p:sp>
      <p:sp>
        <p:nvSpPr>
          <p:cNvPr id="3" name="Content Placeholder 2"/>
          <p:cNvSpPr>
            <a:spLocks noGrp="1"/>
          </p:cNvSpPr>
          <p:nvPr>
            <p:ph idx="1"/>
          </p:nvPr>
        </p:nvSpPr>
        <p:spPr>
          <a:xfrm>
            <a:off x="0" y="1906072"/>
            <a:ext cx="9144000" cy="4835295"/>
          </a:xfrm>
          <a:solidFill>
            <a:schemeClr val="accent2">
              <a:lumMod val="40000"/>
              <a:lumOff val="60000"/>
            </a:schemeClr>
          </a:solidFill>
        </p:spPr>
        <p:txBody>
          <a:bodyPr>
            <a:normAutofit/>
          </a:bodyPr>
          <a:lstStyle/>
          <a:p>
            <a:pPr marL="137160" indent="0">
              <a:buNone/>
            </a:pPr>
            <a:r>
              <a:rPr lang="en-GB" dirty="0" smtClean="0"/>
              <a:t>“[RECEPTION] …studies </a:t>
            </a:r>
            <a:r>
              <a:rPr lang="en-GB" dirty="0"/>
              <a:t>of </a:t>
            </a:r>
            <a:r>
              <a:rPr lang="en-GB" dirty="0" smtClean="0"/>
              <a:t>the reading</a:t>
            </a:r>
            <a:r>
              <a:rPr lang="en-GB" dirty="0"/>
              <a:t>, interpretation, (</a:t>
            </a:r>
            <a:r>
              <a:rPr lang="en-GB" dirty="0" smtClean="0"/>
              <a:t>re)fashioning, appropriation</a:t>
            </a:r>
            <a:r>
              <a:rPr lang="en-GB" dirty="0"/>
              <a:t>, use, and abuse </a:t>
            </a:r>
            <a:r>
              <a:rPr lang="en-GB" dirty="0" smtClean="0"/>
              <a:t>of past texts over </a:t>
            </a:r>
            <a:r>
              <a:rPr lang="en-GB" dirty="0"/>
              <a:t>the centuries, </a:t>
            </a:r>
            <a:r>
              <a:rPr lang="en-GB" dirty="0" smtClean="0"/>
              <a:t>reception-theory the theory </a:t>
            </a:r>
            <a:r>
              <a:rPr lang="en-GB" dirty="0"/>
              <a:t>underpinning such studies</a:t>
            </a:r>
            <a:r>
              <a:rPr lang="en-GB" dirty="0" smtClean="0"/>
              <a:t>.” </a:t>
            </a:r>
            <a:r>
              <a:rPr lang="en-GB" dirty="0"/>
              <a:t>- </a:t>
            </a:r>
            <a:r>
              <a:rPr lang="en-GB" sz="2000" dirty="0"/>
              <a:t>Charles Martindale "reception" </a:t>
            </a:r>
            <a:r>
              <a:rPr lang="en-GB" sz="2000" i="1" dirty="0"/>
              <a:t>The </a:t>
            </a:r>
            <a:r>
              <a:rPr lang="en-GB" sz="2000" i="1" dirty="0" smtClean="0"/>
              <a:t>Oxford Classical </a:t>
            </a:r>
            <a:r>
              <a:rPr lang="en-GB" sz="2000" i="1" dirty="0"/>
              <a:t>Dictionary</a:t>
            </a:r>
            <a:r>
              <a:rPr lang="en-GB" sz="2000" dirty="0"/>
              <a:t>. Ed. Simon </a:t>
            </a:r>
            <a:r>
              <a:rPr lang="en-GB" sz="2000" dirty="0" err="1"/>
              <a:t>Hornblower</a:t>
            </a:r>
            <a:r>
              <a:rPr lang="en-GB" sz="2000" dirty="0"/>
              <a:t> </a:t>
            </a:r>
            <a:r>
              <a:rPr lang="en-GB" sz="2000" dirty="0" smtClean="0"/>
              <a:t>and Anthony </a:t>
            </a:r>
            <a:r>
              <a:rPr lang="en-GB" sz="2000" dirty="0" err="1"/>
              <a:t>Spawforth</a:t>
            </a:r>
            <a:r>
              <a:rPr lang="en-GB" sz="2000" dirty="0"/>
              <a:t>. Oxford University Press 2009</a:t>
            </a:r>
            <a:r>
              <a:rPr lang="en-GB" sz="2000" dirty="0" smtClean="0"/>
              <a:t>.</a:t>
            </a:r>
          </a:p>
          <a:p>
            <a:pPr marL="137160" indent="0">
              <a:buNone/>
            </a:pPr>
            <a:endParaRPr lang="en-GB" sz="800" dirty="0"/>
          </a:p>
          <a:p>
            <a:pPr marL="480060" indent="-342900"/>
            <a:r>
              <a:rPr lang="en-GB" sz="3600" dirty="0" smtClean="0"/>
              <a:t>Reception taking place in all eras:</a:t>
            </a:r>
          </a:p>
          <a:p>
            <a:pPr marL="937260" lvl="1" indent="-342900"/>
            <a:r>
              <a:rPr lang="en-GB" sz="2800" dirty="0" smtClean="0"/>
              <a:t>E.g. Virgil with Homer, Seneca with Euripides, Shakespeare with Plutarch, etc. </a:t>
            </a:r>
          </a:p>
          <a:p>
            <a:pPr marL="937260" lvl="1" indent="-342900"/>
            <a:r>
              <a:rPr lang="en-GB" sz="2800" dirty="0" smtClean="0"/>
              <a:t>Renaissance, Neo-classical style, modern TV programmes and cinema, etc.  </a:t>
            </a:r>
          </a:p>
          <a:p>
            <a:pPr marL="137160" indent="0">
              <a:buNone/>
            </a:pPr>
            <a:endParaRPr lang="en-GB" sz="1000" dirty="0">
              <a:solidFill>
                <a:schemeClr val="bg1"/>
              </a:solidFill>
            </a:endParaRPr>
          </a:p>
          <a:p>
            <a:pPr marL="137160" indent="0">
              <a:buNone/>
            </a:pPr>
            <a:endParaRPr lang="en-GB" sz="2000" dirty="0">
              <a:solidFill>
                <a:schemeClr val="bg1"/>
              </a:solidFill>
            </a:endParaRPr>
          </a:p>
          <a:p>
            <a:pPr marL="137160" indent="0">
              <a:buNone/>
            </a:pPr>
            <a:endParaRPr lang="en-GB" sz="2000" dirty="0">
              <a:solidFill>
                <a:schemeClr val="bg1"/>
              </a:solidFill>
            </a:endParaRPr>
          </a:p>
        </p:txBody>
      </p:sp>
    </p:spTree>
    <p:extLst>
      <p:ext uri="{BB962C8B-B14F-4D97-AF65-F5344CB8AC3E}">
        <p14:creationId xmlns:p14="http://schemas.microsoft.com/office/powerpoint/2010/main" val="2435573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Reception in Film</a:t>
            </a:r>
            <a:endParaRPr lang="en-GB" b="1" dirty="0"/>
          </a:p>
        </p:txBody>
      </p:sp>
      <p:sp>
        <p:nvSpPr>
          <p:cNvPr id="3" name="Content Placeholder 2"/>
          <p:cNvSpPr>
            <a:spLocks noGrp="1"/>
          </p:cNvSpPr>
          <p:nvPr>
            <p:ph idx="1"/>
          </p:nvPr>
        </p:nvSpPr>
        <p:spPr>
          <a:xfrm>
            <a:off x="1" y="1690688"/>
            <a:ext cx="5364088" cy="2530399"/>
          </a:xfrm>
          <a:solidFill>
            <a:schemeClr val="accent3">
              <a:lumMod val="60000"/>
              <a:lumOff val="40000"/>
            </a:schemeClr>
          </a:solidFill>
        </p:spPr>
        <p:txBody>
          <a:bodyPr/>
          <a:lstStyle/>
          <a:p>
            <a:r>
              <a:rPr lang="en-GB" sz="2400" dirty="0" smtClean="0"/>
              <a:t>Divisions in study of films (Jon Solomon 2010):</a:t>
            </a:r>
          </a:p>
          <a:p>
            <a:pPr lvl="1"/>
            <a:r>
              <a:rPr lang="en-GB" dirty="0" smtClean="0"/>
              <a:t>“</a:t>
            </a:r>
            <a:r>
              <a:rPr lang="en-GB" sz="2000" dirty="0" smtClean="0"/>
              <a:t>Ancient” – films set in antiquity</a:t>
            </a:r>
          </a:p>
          <a:p>
            <a:pPr lvl="1"/>
            <a:r>
              <a:rPr lang="en-GB" sz="2000" dirty="0" smtClean="0"/>
              <a:t>“Thematics” – films dependant on ancient themes</a:t>
            </a:r>
          </a:p>
          <a:p>
            <a:pPr lvl="1"/>
            <a:r>
              <a:rPr lang="en-GB" sz="2000" dirty="0" smtClean="0"/>
              <a:t>“Allusives” – films containing specific classical allusions</a:t>
            </a:r>
          </a:p>
          <a:p>
            <a:pPr marL="457200" lvl="1" indent="0">
              <a:buNone/>
            </a:pPr>
            <a:endParaRPr lang="en-GB" sz="2000" dirty="0"/>
          </a:p>
        </p:txBody>
      </p:sp>
      <p:pic>
        <p:nvPicPr>
          <p:cNvPr id="4" name="Picture 3"/>
          <p:cNvPicPr>
            <a:picLocks noChangeAspect="1"/>
          </p:cNvPicPr>
          <p:nvPr/>
        </p:nvPicPr>
        <p:blipFill>
          <a:blip r:embed="rId2"/>
          <a:stretch>
            <a:fillRect/>
          </a:stretch>
        </p:blipFill>
        <p:spPr>
          <a:xfrm>
            <a:off x="5622031" y="365126"/>
            <a:ext cx="3257550" cy="3933825"/>
          </a:xfrm>
          <a:prstGeom prst="rect">
            <a:avLst/>
          </a:prstGeom>
        </p:spPr>
      </p:pic>
      <p:cxnSp>
        <p:nvCxnSpPr>
          <p:cNvPr id="6" name="Straight Arrow Connector 5"/>
          <p:cNvCxnSpPr/>
          <p:nvPr/>
        </p:nvCxnSpPr>
        <p:spPr>
          <a:xfrm flipV="1">
            <a:off x="4253448" y="2332038"/>
            <a:ext cx="1709470" cy="340515"/>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3"/>
          <a:stretch>
            <a:fillRect/>
          </a:stretch>
        </p:blipFill>
        <p:spPr>
          <a:xfrm>
            <a:off x="3330634" y="4039502"/>
            <a:ext cx="2062258" cy="2753221"/>
          </a:xfrm>
          <a:prstGeom prst="rect">
            <a:avLst/>
          </a:prstGeom>
        </p:spPr>
      </p:pic>
      <p:cxnSp>
        <p:nvCxnSpPr>
          <p:cNvPr id="17" name="Straight Arrow Connector 16"/>
          <p:cNvCxnSpPr/>
          <p:nvPr/>
        </p:nvCxnSpPr>
        <p:spPr>
          <a:xfrm flipH="1">
            <a:off x="4690692" y="3121052"/>
            <a:ext cx="61917" cy="1109037"/>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4997672" y="2540277"/>
            <a:ext cx="1953343" cy="2400023"/>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4"/>
          <a:stretch>
            <a:fillRect/>
          </a:stretch>
        </p:blipFill>
        <p:spPr>
          <a:xfrm>
            <a:off x="6770214" y="4230089"/>
            <a:ext cx="1752600" cy="2600325"/>
          </a:xfrm>
          <a:prstGeom prst="rect">
            <a:avLst/>
          </a:prstGeom>
        </p:spPr>
      </p:pic>
      <p:pic>
        <p:nvPicPr>
          <p:cNvPr id="27" name="Picture 26"/>
          <p:cNvPicPr>
            <a:picLocks noChangeAspect="1"/>
          </p:cNvPicPr>
          <p:nvPr/>
        </p:nvPicPr>
        <p:blipFill>
          <a:blip r:embed="rId5"/>
          <a:stretch>
            <a:fillRect/>
          </a:stretch>
        </p:blipFill>
        <p:spPr>
          <a:xfrm>
            <a:off x="0" y="4230089"/>
            <a:ext cx="2870560" cy="1615416"/>
          </a:xfrm>
          <a:prstGeom prst="rect">
            <a:avLst/>
          </a:prstGeom>
        </p:spPr>
      </p:pic>
      <p:cxnSp>
        <p:nvCxnSpPr>
          <p:cNvPr id="31" name="Straight Arrow Connector 30"/>
          <p:cNvCxnSpPr/>
          <p:nvPr/>
        </p:nvCxnSpPr>
        <p:spPr>
          <a:xfrm flipH="1">
            <a:off x="2128640" y="3974739"/>
            <a:ext cx="207490" cy="324212"/>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8" name="Picture 27"/>
          <p:cNvPicPr>
            <a:picLocks noChangeAspect="1"/>
          </p:cNvPicPr>
          <p:nvPr/>
        </p:nvPicPr>
        <p:blipFill>
          <a:blip r:embed="rId6"/>
          <a:stretch>
            <a:fillRect/>
          </a:stretch>
        </p:blipFill>
        <p:spPr>
          <a:xfrm>
            <a:off x="1226511" y="5771726"/>
            <a:ext cx="1646297" cy="1020997"/>
          </a:xfrm>
          <a:prstGeom prst="rect">
            <a:avLst/>
          </a:prstGeom>
        </p:spPr>
      </p:pic>
    </p:spTree>
    <p:extLst>
      <p:ext uri="{BB962C8B-B14F-4D97-AF65-F5344CB8AC3E}">
        <p14:creationId xmlns:p14="http://schemas.microsoft.com/office/powerpoint/2010/main" val="39923145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7701"/>
            <a:ext cx="7886700" cy="1215075"/>
          </a:xfrm>
          <a:solidFill>
            <a:schemeClr val="accent5">
              <a:lumMod val="40000"/>
              <a:lumOff val="60000"/>
            </a:schemeClr>
          </a:solidFill>
        </p:spPr>
        <p:txBody>
          <a:bodyPr/>
          <a:lstStyle/>
          <a:p>
            <a:r>
              <a:rPr lang="en-GB" b="1" dirty="0" smtClean="0"/>
              <a:t>Why Reception Studies?</a:t>
            </a:r>
            <a:endParaRPr lang="en-GB" b="1" dirty="0"/>
          </a:p>
        </p:txBody>
      </p:sp>
      <p:sp>
        <p:nvSpPr>
          <p:cNvPr id="3" name="Content Placeholder 2"/>
          <p:cNvSpPr>
            <a:spLocks noGrp="1"/>
          </p:cNvSpPr>
          <p:nvPr>
            <p:ph idx="1"/>
          </p:nvPr>
        </p:nvSpPr>
        <p:spPr>
          <a:xfrm>
            <a:off x="0" y="1657476"/>
            <a:ext cx="9144000" cy="4794840"/>
          </a:xfrm>
          <a:solidFill>
            <a:schemeClr val="accent4">
              <a:lumMod val="60000"/>
              <a:lumOff val="40000"/>
            </a:schemeClr>
          </a:solidFill>
        </p:spPr>
        <p:txBody>
          <a:bodyPr>
            <a:normAutofit/>
          </a:bodyPr>
          <a:lstStyle/>
          <a:p>
            <a:pPr marL="137160" indent="0">
              <a:buNone/>
            </a:pPr>
            <a:r>
              <a:rPr lang="en-GB" dirty="0"/>
              <a:t>“The changing responses to antiquity can be seen as strategies for mediating cultural change and (re)negotiating relationships with the past which are significant for the receivers (so, e.g., Virgil was used in the Renaissance to justify princely rule or in the 19th cent. to underwrite British imperialism</a:t>
            </a:r>
            <a:r>
              <a:rPr lang="en-GB" dirty="0" smtClean="0"/>
              <a:t>).”</a:t>
            </a:r>
            <a:r>
              <a:rPr lang="en-GB" sz="2000" dirty="0" smtClean="0"/>
              <a:t> </a:t>
            </a:r>
            <a:r>
              <a:rPr lang="en-GB" sz="2000" dirty="0"/>
              <a:t>- Charles Martindale "reception" </a:t>
            </a:r>
            <a:r>
              <a:rPr lang="en-GB" sz="2000" i="1" dirty="0"/>
              <a:t>The Oxford Classical Dictionary</a:t>
            </a:r>
            <a:r>
              <a:rPr lang="en-GB" sz="2000" dirty="0"/>
              <a:t>. Ed. Simon </a:t>
            </a:r>
            <a:r>
              <a:rPr lang="en-GB" sz="2000" dirty="0" err="1"/>
              <a:t>Hornblower</a:t>
            </a:r>
            <a:r>
              <a:rPr lang="en-GB" sz="2000" dirty="0"/>
              <a:t> and Anthony </a:t>
            </a:r>
            <a:r>
              <a:rPr lang="en-GB" sz="2000" dirty="0" err="1"/>
              <a:t>Spawforth</a:t>
            </a:r>
            <a:r>
              <a:rPr lang="en-GB" sz="2000" dirty="0"/>
              <a:t>. Oxford University Press 2009</a:t>
            </a:r>
            <a:r>
              <a:rPr lang="en-GB" sz="2000" dirty="0" smtClean="0"/>
              <a:t>.</a:t>
            </a:r>
          </a:p>
          <a:p>
            <a:pPr marL="137160" indent="0">
              <a:buNone/>
            </a:pPr>
            <a:endParaRPr lang="en-GB" sz="500" dirty="0"/>
          </a:p>
          <a:p>
            <a:r>
              <a:rPr lang="en-GB" dirty="0" smtClean="0"/>
              <a:t>We can think both in terms of how cultural, intellectual, philosophical, artistic, etc. aspects from the past have influenced us – as well as considering how we have shaped them for our own purposes. </a:t>
            </a:r>
          </a:p>
          <a:p>
            <a:endParaRPr lang="en-GB" dirty="0">
              <a:solidFill>
                <a:schemeClr val="bg1"/>
              </a:solidFill>
            </a:endParaRPr>
          </a:p>
          <a:p>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26902307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a:ln>
            <a:solidFill>
              <a:schemeClr val="accent5">
                <a:lumMod val="40000"/>
                <a:lumOff val="60000"/>
              </a:schemeClr>
            </a:solidFill>
          </a:ln>
        </p:spPr>
        <p:txBody>
          <a:bodyPr/>
          <a:lstStyle/>
          <a:p>
            <a:r>
              <a:rPr lang="en-GB" b="1" dirty="0" smtClean="0"/>
              <a:t>Reception and Theory</a:t>
            </a:r>
            <a:endParaRPr lang="en-GB" b="1" dirty="0"/>
          </a:p>
        </p:txBody>
      </p:sp>
      <p:sp>
        <p:nvSpPr>
          <p:cNvPr id="3" name="Content Placeholder 2"/>
          <p:cNvSpPr>
            <a:spLocks noGrp="1"/>
          </p:cNvSpPr>
          <p:nvPr>
            <p:ph idx="1"/>
          </p:nvPr>
        </p:nvSpPr>
        <p:spPr>
          <a:xfrm>
            <a:off x="0" y="1815920"/>
            <a:ext cx="9144000" cy="5042079"/>
          </a:xfrm>
          <a:solidFill>
            <a:schemeClr val="accent1">
              <a:lumMod val="20000"/>
              <a:lumOff val="80000"/>
            </a:schemeClr>
          </a:solidFill>
        </p:spPr>
        <p:txBody>
          <a:bodyPr>
            <a:normAutofit lnSpcReduction="10000"/>
          </a:bodyPr>
          <a:lstStyle/>
          <a:p>
            <a:r>
              <a:rPr lang="en-GB" dirty="0" smtClean="0"/>
              <a:t>“</a:t>
            </a:r>
            <a:r>
              <a:rPr lang="en-GB" b="1" dirty="0" smtClean="0"/>
              <a:t>Positivist</a:t>
            </a:r>
            <a:r>
              <a:rPr lang="en-GB" dirty="0"/>
              <a:t>” - examine and explore what the author </a:t>
            </a:r>
            <a:r>
              <a:rPr lang="en-GB" dirty="0" smtClean="0"/>
              <a:t>thought/believed/preached/advocated. – What we can understand about the society the author lived in.</a:t>
            </a:r>
          </a:p>
          <a:p>
            <a:endParaRPr lang="en-GB" sz="1000" dirty="0"/>
          </a:p>
          <a:p>
            <a:r>
              <a:rPr lang="en-GB" u="sng" dirty="0" smtClean="0"/>
              <a:t>For Reception Studies</a:t>
            </a:r>
            <a:r>
              <a:rPr lang="en-GB" dirty="0" smtClean="0"/>
              <a:t> – not a focus on the author or the time in which the </a:t>
            </a:r>
            <a:r>
              <a:rPr lang="en-GB" u="sng" dirty="0" smtClean="0"/>
              <a:t>text</a:t>
            </a:r>
            <a:r>
              <a:rPr lang="en-GB" dirty="0" smtClean="0"/>
              <a:t> is produced, but rather on the interest is in the </a:t>
            </a:r>
            <a:r>
              <a:rPr lang="en-GB" b="1" u="sng" dirty="0" smtClean="0"/>
              <a:t>Reader or Receiver</a:t>
            </a:r>
            <a:r>
              <a:rPr lang="en-GB" dirty="0" smtClean="0"/>
              <a:t>.</a:t>
            </a:r>
          </a:p>
          <a:p>
            <a:endParaRPr lang="en-GB" sz="1000" dirty="0"/>
          </a:p>
          <a:p>
            <a:r>
              <a:rPr lang="en-GB" dirty="0" smtClean="0"/>
              <a:t>Receiver:</a:t>
            </a:r>
          </a:p>
          <a:p>
            <a:pPr lvl="1"/>
            <a:r>
              <a:rPr lang="en-GB" dirty="0" smtClean="0"/>
              <a:t>Reader/receiver can be anyone over thousands of years. </a:t>
            </a:r>
            <a:r>
              <a:rPr lang="en-GB" u="sng" dirty="0" smtClean="0"/>
              <a:t>But you need to define who this is</a:t>
            </a:r>
            <a:r>
              <a:rPr lang="en-GB" dirty="0" smtClean="0"/>
              <a:t>!</a:t>
            </a:r>
          </a:p>
          <a:p>
            <a:pPr lvl="1"/>
            <a:r>
              <a:rPr lang="en-GB" dirty="0" smtClean="0"/>
              <a:t>Look at “intended audience”.</a:t>
            </a:r>
          </a:p>
          <a:p>
            <a:pPr lvl="1"/>
            <a:r>
              <a:rPr lang="en-GB" dirty="0" smtClean="0"/>
              <a:t>Extreme approach? – no meaning beyond subjective response – never discover what text actually means.</a:t>
            </a:r>
          </a:p>
          <a:p>
            <a:pPr lvl="1"/>
            <a:endParaRPr lang="en-GB" u="sng" dirty="0">
              <a:solidFill>
                <a:schemeClr val="bg1"/>
              </a:solidFill>
            </a:endParaRPr>
          </a:p>
        </p:txBody>
      </p:sp>
    </p:spTree>
    <p:extLst>
      <p:ext uri="{BB962C8B-B14F-4D97-AF65-F5344CB8AC3E}">
        <p14:creationId xmlns:p14="http://schemas.microsoft.com/office/powerpoint/2010/main" val="5132656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1056068"/>
            <a:ext cx="8268236" cy="4559121"/>
          </a:xfrm>
          <a:solidFill>
            <a:schemeClr val="accent6">
              <a:lumMod val="40000"/>
              <a:lumOff val="60000"/>
            </a:schemeClr>
          </a:solidFill>
        </p:spPr>
        <p:txBody>
          <a:bodyPr>
            <a:normAutofit/>
          </a:bodyPr>
          <a:lstStyle/>
          <a:p>
            <a:pPr algn="ctr"/>
            <a:r>
              <a:rPr lang="en-GB" sz="9600" b="1" dirty="0" smtClean="0"/>
              <a:t>Antiquity and cinematic waves</a:t>
            </a:r>
            <a:endParaRPr lang="en-GB" sz="9600" b="1" dirty="0"/>
          </a:p>
        </p:txBody>
      </p:sp>
    </p:spTree>
    <p:extLst>
      <p:ext uri="{BB962C8B-B14F-4D97-AF65-F5344CB8AC3E}">
        <p14:creationId xmlns:p14="http://schemas.microsoft.com/office/powerpoint/2010/main" val="2188907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Three Waves of Reception</a:t>
            </a:r>
            <a:endParaRPr lang="en-GB" b="1" dirty="0"/>
          </a:p>
        </p:txBody>
      </p:sp>
      <p:sp>
        <p:nvSpPr>
          <p:cNvPr id="3" name="Content Placeholder 2"/>
          <p:cNvSpPr>
            <a:spLocks noGrp="1"/>
          </p:cNvSpPr>
          <p:nvPr>
            <p:ph idx="1"/>
          </p:nvPr>
        </p:nvSpPr>
        <p:spPr>
          <a:xfrm>
            <a:off x="0" y="1367408"/>
            <a:ext cx="6012160" cy="1269504"/>
          </a:xfrm>
          <a:solidFill>
            <a:srgbClr val="FFFF00"/>
          </a:solidFill>
        </p:spPr>
        <p:txBody>
          <a:bodyPr>
            <a:normAutofit fontScale="70000" lnSpcReduction="20000"/>
          </a:bodyPr>
          <a:lstStyle/>
          <a:p>
            <a:r>
              <a:rPr lang="en-GB" b="1" dirty="0" smtClean="0"/>
              <a:t>Silent Films</a:t>
            </a:r>
          </a:p>
          <a:p>
            <a:endParaRPr lang="en-GB" sz="200" dirty="0"/>
          </a:p>
          <a:p>
            <a:r>
              <a:rPr lang="en-GB" b="1" dirty="0" smtClean="0"/>
              <a:t>Toga Films</a:t>
            </a:r>
          </a:p>
          <a:p>
            <a:endParaRPr lang="en-GB" sz="100" dirty="0"/>
          </a:p>
          <a:p>
            <a:r>
              <a:rPr lang="en-GB" b="1" dirty="0" smtClean="0"/>
              <a:t>Modern Revival</a:t>
            </a:r>
            <a:endParaRPr lang="en-GB" b="1" dirty="0"/>
          </a:p>
        </p:txBody>
      </p:sp>
      <p:sp>
        <p:nvSpPr>
          <p:cNvPr id="4" name="Content Placeholder 2"/>
          <p:cNvSpPr txBox="1">
            <a:spLocks/>
          </p:cNvSpPr>
          <p:nvPr/>
        </p:nvSpPr>
        <p:spPr>
          <a:xfrm>
            <a:off x="0" y="2636912"/>
            <a:ext cx="4612310" cy="1584176"/>
          </a:xfrm>
          <a:prstGeom prst="rect">
            <a:avLst/>
          </a:prstGeom>
          <a:solidFill>
            <a:srgbClr val="FFFF0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buFont typeface="Arial" panose="020B0604020202020204" pitchFamily="34" charset="0"/>
              <a:buChar char="•"/>
            </a:pPr>
            <a:r>
              <a:rPr lang="en-GB" dirty="0" smtClean="0"/>
              <a:t>19</a:t>
            </a:r>
            <a:r>
              <a:rPr lang="en-GB" baseline="30000" dirty="0" smtClean="0"/>
              <a:t>th</a:t>
            </a:r>
            <a:r>
              <a:rPr lang="en-GB" dirty="0" smtClean="0"/>
              <a:t> century precursors:</a:t>
            </a:r>
          </a:p>
          <a:p>
            <a:pPr marL="1099566" lvl="1" indent="-514350">
              <a:buFont typeface="+mj-lt"/>
              <a:buAutoNum type="romanUcPeriod"/>
            </a:pPr>
            <a:r>
              <a:rPr lang="en-GB" dirty="0" smtClean="0"/>
              <a:t>Shadow shows / Magic Lantern Slides</a:t>
            </a:r>
          </a:p>
          <a:p>
            <a:pPr marL="1099566" lvl="1" indent="-514350">
              <a:buFont typeface="+mj-lt"/>
              <a:buAutoNum type="romanUcPeriod"/>
            </a:pPr>
            <a:r>
              <a:rPr lang="en-GB" dirty="0" smtClean="0"/>
              <a:t>Panorama / Diorama </a:t>
            </a:r>
          </a:p>
          <a:p>
            <a:pPr marL="1099566" lvl="1" indent="-514350">
              <a:buFont typeface="+mj-lt"/>
              <a:buAutoNum type="romanUcPeriod"/>
            </a:pPr>
            <a:r>
              <a:rPr lang="en-GB" dirty="0" smtClean="0"/>
              <a:t>Theatre</a:t>
            </a:r>
            <a:endParaRPr lang="en-GB" dirty="0"/>
          </a:p>
        </p:txBody>
      </p:sp>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8211" t="13341" r="19350" b="53852"/>
          <a:stretch/>
        </p:blipFill>
        <p:spPr bwMode="auto">
          <a:xfrm>
            <a:off x="4612310" y="1484784"/>
            <a:ext cx="2407961" cy="2102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57458" t="26709" r="25200" b="12120"/>
          <a:stretch/>
        </p:blipFill>
        <p:spPr bwMode="auto">
          <a:xfrm>
            <a:off x="7020271" y="1470750"/>
            <a:ext cx="1943173"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6942584" y="5877272"/>
            <a:ext cx="2020860" cy="980728"/>
          </a:xfrm>
          <a:prstGeom prst="rect">
            <a:avLst/>
          </a:prstGeom>
          <a:solidFill>
            <a:schemeClr val="bg1">
              <a:lumMod val="95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t>Marble Heart – 1913 (unknown director)</a:t>
            </a:r>
            <a:endParaRPr lang="en-GB" sz="1800" dirty="0"/>
          </a:p>
        </p:txBody>
      </p:sp>
      <p:pic>
        <p:nvPicPr>
          <p:cNvPr id="5" name="Picture 4"/>
          <p:cNvPicPr>
            <a:picLocks noChangeAspect="1"/>
          </p:cNvPicPr>
          <p:nvPr/>
        </p:nvPicPr>
        <p:blipFill>
          <a:blip r:embed="rId4"/>
          <a:stretch>
            <a:fillRect/>
          </a:stretch>
        </p:blipFill>
        <p:spPr>
          <a:xfrm>
            <a:off x="179512" y="4265874"/>
            <a:ext cx="3375085" cy="2243951"/>
          </a:xfrm>
          <a:prstGeom prst="rect">
            <a:avLst/>
          </a:prstGeom>
        </p:spPr>
      </p:pic>
      <p:sp>
        <p:nvSpPr>
          <p:cNvPr id="6" name="Rectangle 5"/>
          <p:cNvSpPr/>
          <p:nvPr/>
        </p:nvSpPr>
        <p:spPr>
          <a:xfrm>
            <a:off x="457200" y="6474634"/>
            <a:ext cx="2483052" cy="369332"/>
          </a:xfrm>
          <a:prstGeom prst="rect">
            <a:avLst/>
          </a:prstGeom>
          <a:solidFill>
            <a:schemeClr val="bg1">
              <a:lumMod val="95000"/>
            </a:schemeClr>
          </a:solidFill>
        </p:spPr>
        <p:txBody>
          <a:bodyPr wrap="none">
            <a:spAutoFit/>
          </a:bodyPr>
          <a:lstStyle/>
          <a:p>
            <a:r>
              <a:rPr lang="it-IT" dirty="0"/>
              <a:t>La caduta di Troia (1911)</a:t>
            </a:r>
          </a:p>
        </p:txBody>
      </p:sp>
      <p:sp>
        <p:nvSpPr>
          <p:cNvPr id="12" name="Content Placeholder 2"/>
          <p:cNvSpPr txBox="1">
            <a:spLocks/>
          </p:cNvSpPr>
          <p:nvPr/>
        </p:nvSpPr>
        <p:spPr>
          <a:xfrm>
            <a:off x="3554597" y="3906416"/>
            <a:ext cx="3465674" cy="2937550"/>
          </a:xfrm>
          <a:prstGeom prst="rect">
            <a:avLst/>
          </a:prstGeom>
          <a:solidFill>
            <a:srgbClr val="FFFF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dirty="0" smtClean="0"/>
              <a:t>In first four decades of cinema about a thousand films relating to Greece, Rome, Egypt and Middle East made across Europe and America.</a:t>
            </a:r>
          </a:p>
          <a:p>
            <a:endParaRPr lang="en-GB" dirty="0"/>
          </a:p>
        </p:txBody>
      </p:sp>
    </p:spTree>
    <p:extLst>
      <p:ext uri="{BB962C8B-B14F-4D97-AF65-F5344CB8AC3E}">
        <p14:creationId xmlns:p14="http://schemas.microsoft.com/office/powerpoint/2010/main" val="11932764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normAutofit/>
          </a:bodyPr>
          <a:lstStyle/>
          <a:p>
            <a:r>
              <a:rPr lang="en-GB" b="1" dirty="0" smtClean="0"/>
              <a:t>The Heyday of Toga / </a:t>
            </a:r>
            <a:r>
              <a:rPr lang="en-GB" b="1" dirty="0" err="1" smtClean="0"/>
              <a:t>Pepla</a:t>
            </a:r>
            <a:r>
              <a:rPr lang="en-GB" b="1" dirty="0" smtClean="0"/>
              <a:t> Films</a:t>
            </a:r>
            <a:endParaRPr lang="en-GB" b="1" dirty="0"/>
          </a:p>
        </p:txBody>
      </p:sp>
      <p:sp>
        <p:nvSpPr>
          <p:cNvPr id="3" name="Content Placeholder 2"/>
          <p:cNvSpPr>
            <a:spLocks noGrp="1"/>
          </p:cNvSpPr>
          <p:nvPr>
            <p:ph idx="1"/>
          </p:nvPr>
        </p:nvSpPr>
        <p:spPr>
          <a:xfrm>
            <a:off x="0" y="1600200"/>
            <a:ext cx="4919730" cy="2666185"/>
          </a:xfrm>
          <a:solidFill>
            <a:schemeClr val="accent4">
              <a:lumMod val="40000"/>
              <a:lumOff val="60000"/>
            </a:schemeClr>
          </a:solidFill>
        </p:spPr>
        <p:txBody>
          <a:bodyPr>
            <a:normAutofit/>
          </a:bodyPr>
          <a:lstStyle/>
          <a:p>
            <a:r>
              <a:rPr lang="en-GB" sz="2600" dirty="0" smtClean="0"/>
              <a:t>Post-World War II – Heyday in 1950s to very beginning of the 1960s.</a:t>
            </a:r>
          </a:p>
          <a:p>
            <a:endParaRPr lang="en-GB" sz="100" dirty="0"/>
          </a:p>
          <a:p>
            <a:r>
              <a:rPr lang="en-GB" sz="2600" dirty="0" smtClean="0"/>
              <a:t>Decline following the costly film </a:t>
            </a:r>
            <a:r>
              <a:rPr lang="en-GB" sz="2600" i="1" dirty="0" smtClean="0"/>
              <a:t>Cleopatra</a:t>
            </a:r>
            <a:r>
              <a:rPr lang="en-GB" sz="2600" dirty="0" smtClean="0"/>
              <a:t> (1963) and </a:t>
            </a:r>
            <a:r>
              <a:rPr lang="en-GB" sz="2400" i="1" dirty="0"/>
              <a:t>Fall of the Roman Empire</a:t>
            </a:r>
            <a:r>
              <a:rPr lang="en-GB" sz="2400" dirty="0"/>
              <a:t> (1964</a:t>
            </a:r>
            <a:r>
              <a:rPr lang="en-GB" sz="2400" dirty="0" smtClean="0"/>
              <a:t>)</a:t>
            </a:r>
            <a:r>
              <a:rPr lang="en-GB" sz="2600" dirty="0" smtClean="0"/>
              <a:t>.</a:t>
            </a:r>
            <a:endParaRPr lang="en-GB" sz="2600" dirty="0"/>
          </a:p>
        </p:txBody>
      </p:sp>
      <p:pic>
        <p:nvPicPr>
          <p:cNvPr id="4" name="Picture 3"/>
          <p:cNvPicPr>
            <a:picLocks noChangeAspect="1"/>
          </p:cNvPicPr>
          <p:nvPr/>
        </p:nvPicPr>
        <p:blipFill>
          <a:blip r:embed="rId2"/>
          <a:stretch>
            <a:fillRect/>
          </a:stretch>
        </p:blipFill>
        <p:spPr>
          <a:xfrm>
            <a:off x="231986" y="4229100"/>
            <a:ext cx="4455758" cy="2591615"/>
          </a:xfrm>
          <a:prstGeom prst="rect">
            <a:avLst/>
          </a:prstGeom>
        </p:spPr>
      </p:pic>
      <p:sp>
        <p:nvSpPr>
          <p:cNvPr id="10" name="Content Placeholder 2"/>
          <p:cNvSpPr txBox="1">
            <a:spLocks/>
          </p:cNvSpPr>
          <p:nvPr/>
        </p:nvSpPr>
        <p:spPr>
          <a:xfrm>
            <a:off x="4636024" y="1600200"/>
            <a:ext cx="4507976" cy="5257801"/>
          </a:xfrm>
          <a:prstGeom prst="rect">
            <a:avLst/>
          </a:prstGeom>
          <a:solidFill>
            <a:schemeClr val="accent4">
              <a:lumMod val="40000"/>
              <a:lumOff val="60000"/>
            </a:schemeClr>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buFont typeface="Arial" panose="020B0604020202020204" pitchFamily="34" charset="0"/>
              <a:buChar char="•"/>
            </a:pPr>
            <a:r>
              <a:rPr lang="en-GB" dirty="0" smtClean="0"/>
              <a:t>Directed by Joseph L. Mankiewicz.</a:t>
            </a:r>
          </a:p>
          <a:p>
            <a:pPr lvl="1">
              <a:buFont typeface="Arial" panose="020B0604020202020204" pitchFamily="34" charset="0"/>
              <a:buChar char="•"/>
            </a:pPr>
            <a:r>
              <a:rPr lang="en-GB" dirty="0" smtClean="0"/>
              <a:t>Adapted from 1957 book </a:t>
            </a:r>
            <a:r>
              <a:rPr lang="en-GB" i="1" dirty="0" smtClean="0"/>
              <a:t>The Life and Times of Cleopatra </a:t>
            </a:r>
            <a:r>
              <a:rPr lang="en-GB" dirty="0" smtClean="0"/>
              <a:t>by Carlo Maria </a:t>
            </a:r>
            <a:r>
              <a:rPr lang="en-GB" dirty="0" err="1" smtClean="0"/>
              <a:t>Franzero</a:t>
            </a:r>
            <a:r>
              <a:rPr lang="en-GB" dirty="0" smtClean="0"/>
              <a:t>.</a:t>
            </a:r>
          </a:p>
          <a:p>
            <a:pPr lvl="1">
              <a:buFont typeface="Arial" panose="020B0604020202020204" pitchFamily="34" charset="0"/>
              <a:buChar char="•"/>
            </a:pPr>
            <a:r>
              <a:rPr lang="en-GB" dirty="0" smtClean="0"/>
              <a:t>Starring Elizabeth Taylor as Cleopatra, Rex Harrison as Caesar, and Richard Burton as Mark Antony. </a:t>
            </a:r>
          </a:p>
          <a:p>
            <a:pPr lvl="1">
              <a:buFont typeface="Arial" panose="020B0604020202020204" pitchFamily="34" charset="0"/>
              <a:buChar char="•"/>
            </a:pPr>
            <a:endParaRPr lang="en-GB" sz="500" dirty="0" smtClean="0"/>
          </a:p>
          <a:p>
            <a:pPr>
              <a:buFont typeface="Arial" panose="020B0604020202020204" pitchFamily="34" charset="0"/>
              <a:buChar char="•"/>
            </a:pPr>
            <a:r>
              <a:rPr lang="en-GB" dirty="0" smtClean="0"/>
              <a:t>Mixed initial response from reviewers.</a:t>
            </a:r>
          </a:p>
          <a:p>
            <a:pPr>
              <a:buFont typeface="Arial" panose="020B0604020202020204" pitchFamily="34" charset="0"/>
              <a:buChar char="•"/>
            </a:pPr>
            <a:endParaRPr lang="en-GB" sz="500" dirty="0" smtClean="0"/>
          </a:p>
          <a:p>
            <a:pPr>
              <a:buFont typeface="Arial" panose="020B0604020202020204" pitchFamily="34" charset="0"/>
              <a:buChar char="•"/>
            </a:pPr>
            <a:r>
              <a:rPr lang="en-GB" dirty="0" smtClean="0"/>
              <a:t>Major investment, cost some 44 million dollars. It took 3 years to recoup the investment. </a:t>
            </a:r>
            <a:endParaRPr lang="en-GB" dirty="0"/>
          </a:p>
        </p:txBody>
      </p:sp>
    </p:spTree>
    <p:extLst>
      <p:ext uri="{BB962C8B-B14F-4D97-AF65-F5344CB8AC3E}">
        <p14:creationId xmlns:p14="http://schemas.microsoft.com/office/powerpoint/2010/main" val="3687349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Developments in Hollywood</a:t>
            </a:r>
            <a:endParaRPr lang="en-GB" b="1" dirty="0"/>
          </a:p>
        </p:txBody>
      </p:sp>
      <p:sp>
        <p:nvSpPr>
          <p:cNvPr id="4" name="Content Placeholder 3"/>
          <p:cNvSpPr>
            <a:spLocks noGrp="1"/>
          </p:cNvSpPr>
          <p:nvPr>
            <p:ph sz="half" idx="1"/>
          </p:nvPr>
        </p:nvSpPr>
        <p:spPr>
          <a:xfrm>
            <a:off x="0" y="1600200"/>
            <a:ext cx="4762500" cy="5257800"/>
          </a:xfrm>
          <a:solidFill>
            <a:srgbClr val="92D050"/>
          </a:solidFill>
        </p:spPr>
        <p:txBody>
          <a:bodyPr>
            <a:normAutofit lnSpcReduction="10000"/>
          </a:bodyPr>
          <a:lstStyle/>
          <a:p>
            <a:r>
              <a:rPr lang="en-GB" dirty="0" smtClean="0"/>
              <a:t>Loss of monopolies by major studios after US Anti-Trust lawsuit (1948).</a:t>
            </a:r>
          </a:p>
          <a:p>
            <a:pPr lvl="1"/>
            <a:r>
              <a:rPr lang="en-GB" dirty="0" smtClean="0"/>
              <a:t>Loss of monopolies over film production, distribution and exhibition. </a:t>
            </a:r>
          </a:p>
          <a:p>
            <a:pPr lvl="1"/>
            <a:r>
              <a:rPr lang="en-GB" dirty="0" smtClean="0"/>
              <a:t>Over course of 5 years man major studies sold of theatres. </a:t>
            </a:r>
          </a:p>
          <a:p>
            <a:pPr lvl="1"/>
            <a:r>
              <a:rPr lang="en-GB" dirty="0" smtClean="0"/>
              <a:t>Overtime increasing use of independent production companies. </a:t>
            </a:r>
          </a:p>
          <a:p>
            <a:pPr lvl="2"/>
            <a:r>
              <a:rPr lang="en-GB" dirty="0" smtClean="0"/>
              <a:t>Enabling them to spread financial load; </a:t>
            </a:r>
          </a:p>
          <a:p>
            <a:pPr lvl="2"/>
            <a:r>
              <a:rPr lang="en-GB" dirty="0" smtClean="0"/>
              <a:t>But this also meant raising the finance for such big budget epics became more difficult. </a:t>
            </a:r>
            <a:endParaRPr lang="en-GB" dirty="0"/>
          </a:p>
        </p:txBody>
      </p:sp>
      <p:pic>
        <p:nvPicPr>
          <p:cNvPr id="9218" name="Picture 2" descr="The Big Five And The Little Three: The Golden Age of Hollywood (1930-1960)  – Maisie Burgess' Film Studies Blo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62500" y="4229100"/>
            <a:ext cx="4127500" cy="23671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4889501" y="1384387"/>
            <a:ext cx="4000500" cy="2662151"/>
          </a:xfrm>
          <a:prstGeom prst="rect">
            <a:avLst/>
          </a:prstGeom>
        </p:spPr>
      </p:pic>
    </p:spTree>
    <p:extLst>
      <p:ext uri="{BB962C8B-B14F-4D97-AF65-F5344CB8AC3E}">
        <p14:creationId xmlns:p14="http://schemas.microsoft.com/office/powerpoint/2010/main" val="11554469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Out in the wilderness?</a:t>
            </a:r>
            <a:endParaRPr lang="en-GB" b="1" dirty="0"/>
          </a:p>
        </p:txBody>
      </p:sp>
      <p:sp>
        <p:nvSpPr>
          <p:cNvPr id="4" name="Content Placeholder 3"/>
          <p:cNvSpPr>
            <a:spLocks noGrp="1"/>
          </p:cNvSpPr>
          <p:nvPr>
            <p:ph sz="half" idx="1"/>
          </p:nvPr>
        </p:nvSpPr>
        <p:spPr>
          <a:xfrm>
            <a:off x="0" y="1600200"/>
            <a:ext cx="4230172" cy="5257800"/>
          </a:xfrm>
          <a:solidFill>
            <a:srgbClr val="00B050"/>
          </a:solidFill>
        </p:spPr>
        <p:txBody>
          <a:bodyPr/>
          <a:lstStyle/>
          <a:p>
            <a:r>
              <a:rPr lang="en-GB" dirty="0" smtClean="0"/>
              <a:t>General dearth of “toga” / “swords and sandals” films in the late 60s and 70s.</a:t>
            </a:r>
          </a:p>
          <a:p>
            <a:pPr lvl="1"/>
            <a:endParaRPr lang="en-GB" sz="500" dirty="0"/>
          </a:p>
          <a:p>
            <a:r>
              <a:rPr lang="en-GB" dirty="0" smtClean="0"/>
              <a:t>Modest revival in the 1980s? </a:t>
            </a:r>
          </a:p>
          <a:p>
            <a:pPr lvl="1"/>
            <a:r>
              <a:rPr lang="en-GB" dirty="0" smtClean="0"/>
              <a:t>Films like </a:t>
            </a:r>
            <a:r>
              <a:rPr lang="en-GB" i="1" dirty="0" smtClean="0"/>
              <a:t>Clash of the Titans</a:t>
            </a:r>
            <a:r>
              <a:rPr lang="en-GB" dirty="0" smtClean="0"/>
              <a:t> (1981).</a:t>
            </a:r>
          </a:p>
          <a:p>
            <a:pPr lvl="1"/>
            <a:r>
              <a:rPr lang="en-GB" dirty="0" smtClean="0"/>
              <a:t>“Swords and sorcery”.</a:t>
            </a:r>
            <a:endParaRPr lang="en-GB" dirty="0"/>
          </a:p>
        </p:txBody>
      </p:sp>
      <p:sp>
        <p:nvSpPr>
          <p:cNvPr id="5" name="Content Placeholder 4"/>
          <p:cNvSpPr>
            <a:spLocks noGrp="1"/>
          </p:cNvSpPr>
          <p:nvPr>
            <p:ph sz="half" idx="2"/>
          </p:nvPr>
        </p:nvSpPr>
        <p:spPr>
          <a:xfrm>
            <a:off x="4230173" y="1600201"/>
            <a:ext cx="4707766" cy="2357908"/>
          </a:xfrm>
          <a:solidFill>
            <a:srgbClr val="00B050"/>
          </a:solidFill>
        </p:spPr>
        <p:txBody>
          <a:bodyPr/>
          <a:lstStyle/>
          <a:p>
            <a:r>
              <a:rPr lang="en-GB" dirty="0"/>
              <a:t>TV </a:t>
            </a:r>
            <a:r>
              <a:rPr lang="en-GB" dirty="0" smtClean="0"/>
              <a:t>revival of swords and sandals / swords and sorcery themed programmes.</a:t>
            </a:r>
            <a:endParaRPr lang="en-GB" dirty="0"/>
          </a:p>
          <a:p>
            <a:endParaRPr lang="en-GB" dirty="0"/>
          </a:p>
        </p:txBody>
      </p:sp>
      <p:pic>
        <p:nvPicPr>
          <p:cNvPr id="6" name="Picture 5"/>
          <p:cNvPicPr>
            <a:picLocks noChangeAspect="1"/>
          </p:cNvPicPr>
          <p:nvPr/>
        </p:nvPicPr>
        <p:blipFill>
          <a:blip r:embed="rId2"/>
          <a:stretch>
            <a:fillRect/>
          </a:stretch>
        </p:blipFill>
        <p:spPr>
          <a:xfrm>
            <a:off x="159309" y="5482756"/>
            <a:ext cx="1849795" cy="1286814"/>
          </a:xfrm>
          <a:prstGeom prst="rect">
            <a:avLst/>
          </a:prstGeom>
        </p:spPr>
      </p:pic>
      <p:sp>
        <p:nvSpPr>
          <p:cNvPr id="8" name="Rectangle 7"/>
          <p:cNvSpPr/>
          <p:nvPr/>
        </p:nvSpPr>
        <p:spPr>
          <a:xfrm>
            <a:off x="2288213" y="6123239"/>
            <a:ext cx="1941959" cy="646331"/>
          </a:xfrm>
          <a:prstGeom prst="rect">
            <a:avLst/>
          </a:prstGeom>
          <a:solidFill>
            <a:schemeClr val="tx1">
              <a:lumMod val="95000"/>
            </a:schemeClr>
          </a:solidFill>
        </p:spPr>
        <p:txBody>
          <a:bodyPr wrap="square">
            <a:spAutoFit/>
          </a:bodyPr>
          <a:lstStyle/>
          <a:p>
            <a:r>
              <a:rPr lang="en-GB" dirty="0" smtClean="0">
                <a:solidFill>
                  <a:schemeClr val="bg1"/>
                </a:solidFill>
              </a:rPr>
              <a:t>Conan the Barbarian (1982)</a:t>
            </a:r>
            <a:endParaRPr lang="en-GB" dirty="0">
              <a:solidFill>
                <a:schemeClr val="bg1"/>
              </a:solidFill>
            </a:endParaRPr>
          </a:p>
        </p:txBody>
      </p:sp>
      <p:pic>
        <p:nvPicPr>
          <p:cNvPr id="9" name="Picture 8"/>
          <p:cNvPicPr>
            <a:picLocks noChangeAspect="1"/>
          </p:cNvPicPr>
          <p:nvPr/>
        </p:nvPicPr>
        <p:blipFill>
          <a:blip r:embed="rId3"/>
          <a:stretch>
            <a:fillRect/>
          </a:stretch>
        </p:blipFill>
        <p:spPr>
          <a:xfrm>
            <a:off x="5932934" y="3627021"/>
            <a:ext cx="3108035" cy="2496218"/>
          </a:xfrm>
          <a:prstGeom prst="rect">
            <a:avLst/>
          </a:prstGeom>
        </p:spPr>
      </p:pic>
      <p:pic>
        <p:nvPicPr>
          <p:cNvPr id="10" name="Picture 9"/>
          <p:cNvPicPr>
            <a:picLocks noChangeAspect="1"/>
          </p:cNvPicPr>
          <p:nvPr/>
        </p:nvPicPr>
        <p:blipFill>
          <a:blip r:embed="rId4"/>
          <a:stretch>
            <a:fillRect/>
          </a:stretch>
        </p:blipFill>
        <p:spPr>
          <a:xfrm>
            <a:off x="7715490" y="2892260"/>
            <a:ext cx="1374518" cy="1812942"/>
          </a:xfrm>
          <a:prstGeom prst="rect">
            <a:avLst/>
          </a:prstGeom>
        </p:spPr>
      </p:pic>
      <p:pic>
        <p:nvPicPr>
          <p:cNvPr id="11" name="Picture 10"/>
          <p:cNvPicPr>
            <a:picLocks noChangeAspect="1"/>
          </p:cNvPicPr>
          <p:nvPr/>
        </p:nvPicPr>
        <p:blipFill>
          <a:blip r:embed="rId5"/>
          <a:stretch>
            <a:fillRect/>
          </a:stretch>
        </p:blipFill>
        <p:spPr>
          <a:xfrm>
            <a:off x="4163455" y="3573111"/>
            <a:ext cx="2178024" cy="3284889"/>
          </a:xfrm>
          <a:prstGeom prst="rect">
            <a:avLst/>
          </a:prstGeom>
        </p:spPr>
      </p:pic>
      <p:sp>
        <p:nvSpPr>
          <p:cNvPr id="12" name="Content Placeholder 2"/>
          <p:cNvSpPr txBox="1">
            <a:spLocks/>
          </p:cNvSpPr>
          <p:nvPr/>
        </p:nvSpPr>
        <p:spPr>
          <a:xfrm>
            <a:off x="17502" y="1441450"/>
            <a:ext cx="4541421" cy="5575300"/>
          </a:xfrm>
          <a:prstGeom prst="rect">
            <a:avLst/>
          </a:prstGeom>
          <a:solidFill>
            <a:schemeClr val="accent2">
              <a:lumMod val="40000"/>
              <a:lumOff val="60000"/>
            </a:scheme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t>Television and the epic “classics”</a:t>
            </a:r>
          </a:p>
          <a:p>
            <a:pPr marL="457200" lvl="1" indent="0">
              <a:buFont typeface="Wingdings 2"/>
              <a:buNone/>
            </a:pPr>
            <a:r>
              <a:rPr lang="en-GB" dirty="0" smtClean="0"/>
              <a:t>From 1960s TV ownership expanded massively. </a:t>
            </a:r>
          </a:p>
          <a:p>
            <a:pPr marL="457200" lvl="1" indent="0">
              <a:buFont typeface="Wingdings 2"/>
              <a:buNone/>
            </a:pPr>
            <a:r>
              <a:rPr lang="en-GB" dirty="0" smtClean="0"/>
              <a:t>Some of the classics films suited to TV viewing. </a:t>
            </a:r>
          </a:p>
          <a:p>
            <a:pPr marL="457200" lvl="1" indent="0">
              <a:buFont typeface="Wingdings 2"/>
              <a:buNone/>
            </a:pPr>
            <a:r>
              <a:rPr lang="en-GB" dirty="0" smtClean="0"/>
              <a:t>e.g. lengthy films for holidays and Sunday daytime schedule. </a:t>
            </a:r>
          </a:p>
          <a:p>
            <a:pPr marL="722376" lvl="2" indent="0">
              <a:buFont typeface="Wingdings"/>
              <a:buNone/>
            </a:pPr>
            <a:r>
              <a:rPr lang="en-GB" dirty="0" smtClean="0"/>
              <a:t>Often lacked overly gratuitous violence or sexual representations. </a:t>
            </a:r>
          </a:p>
          <a:p>
            <a:pPr marL="722376" lvl="2" indent="0">
              <a:buFont typeface="Wingdings"/>
              <a:buNone/>
            </a:pPr>
            <a:r>
              <a:rPr lang="en-GB" i="1" dirty="0" smtClean="0"/>
              <a:t>Ben </a:t>
            </a:r>
            <a:r>
              <a:rPr lang="en-GB" i="1" dirty="0" err="1" smtClean="0"/>
              <a:t>Hur</a:t>
            </a:r>
            <a:r>
              <a:rPr lang="en-GB" i="1" dirty="0" smtClean="0"/>
              <a:t> </a:t>
            </a:r>
            <a:r>
              <a:rPr lang="en-GB" dirty="0" smtClean="0"/>
              <a:t>and the Easter schedule. </a:t>
            </a:r>
          </a:p>
          <a:p>
            <a:pPr marL="722376" lvl="2" indent="0">
              <a:buFont typeface="Wingdings"/>
              <a:buNone/>
            </a:pPr>
            <a:endParaRPr lang="en-GB" sz="500" dirty="0"/>
          </a:p>
          <a:p>
            <a:pPr marL="137160" indent="0">
              <a:buFont typeface="Wingdings"/>
              <a:buNone/>
            </a:pPr>
            <a:r>
              <a:rPr lang="en-GB" dirty="0" smtClean="0"/>
              <a:t>Also theatrical release of Spartacus in 1991 (grossing more than $1,600,000).</a:t>
            </a:r>
          </a:p>
        </p:txBody>
      </p:sp>
    </p:spTree>
    <p:extLst>
      <p:ext uri="{BB962C8B-B14F-4D97-AF65-F5344CB8AC3E}">
        <p14:creationId xmlns:p14="http://schemas.microsoft.com/office/powerpoint/2010/main" val="351745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Grp="1" noChangeAspect="1"/>
          </p:cNvPicPr>
          <p:nvPr>
            <p:ph idx="1"/>
          </p:nvPr>
        </p:nvPicPr>
        <p:blipFill>
          <a:blip r:embed="rId2"/>
          <a:stretch>
            <a:fillRect/>
          </a:stretch>
        </p:blipFill>
        <p:spPr>
          <a:xfrm>
            <a:off x="2240924" y="146321"/>
            <a:ext cx="4404575" cy="6521336"/>
          </a:xfrm>
          <a:prstGeom prst="rect">
            <a:avLst/>
          </a:prstGeom>
        </p:spPr>
      </p:pic>
    </p:spTree>
    <p:extLst>
      <p:ext uri="{BB962C8B-B14F-4D97-AF65-F5344CB8AC3E}">
        <p14:creationId xmlns:p14="http://schemas.microsoft.com/office/powerpoint/2010/main" val="15565572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normAutofit/>
          </a:bodyPr>
          <a:lstStyle/>
          <a:p>
            <a:r>
              <a:rPr lang="en-GB" b="1" dirty="0" smtClean="0"/>
              <a:t>Revival?</a:t>
            </a:r>
            <a:endParaRPr lang="en-GB" b="1" dirty="0"/>
          </a:p>
        </p:txBody>
      </p:sp>
      <p:sp>
        <p:nvSpPr>
          <p:cNvPr id="4" name="Content Placeholder 3"/>
          <p:cNvSpPr>
            <a:spLocks noGrp="1"/>
          </p:cNvSpPr>
          <p:nvPr>
            <p:ph sz="half" idx="1"/>
          </p:nvPr>
        </p:nvSpPr>
        <p:spPr>
          <a:xfrm>
            <a:off x="0" y="1600200"/>
            <a:ext cx="4191000" cy="5257800"/>
          </a:xfrm>
          <a:solidFill>
            <a:schemeClr val="accent2">
              <a:lumMod val="20000"/>
              <a:lumOff val="80000"/>
            </a:schemeClr>
          </a:solidFill>
        </p:spPr>
        <p:txBody>
          <a:bodyPr>
            <a:normAutofit/>
          </a:bodyPr>
          <a:lstStyle/>
          <a:p>
            <a:r>
              <a:rPr lang="en-GB" dirty="0" smtClean="0"/>
              <a:t>Many of the mid-00s movies inspired by Greece rather than Rome, such as </a:t>
            </a:r>
            <a:r>
              <a:rPr lang="en-GB" i="1" dirty="0" smtClean="0"/>
              <a:t>Troy</a:t>
            </a:r>
            <a:r>
              <a:rPr lang="en-GB" dirty="0" smtClean="0"/>
              <a:t> (2004), </a:t>
            </a:r>
            <a:r>
              <a:rPr lang="en-GB" i="1" dirty="0" smtClean="0"/>
              <a:t>Alexander</a:t>
            </a:r>
            <a:r>
              <a:rPr lang="en-GB" dirty="0" smtClean="0"/>
              <a:t> (2004) and</a:t>
            </a:r>
            <a:r>
              <a:rPr lang="en-GB" i="1" dirty="0" smtClean="0"/>
              <a:t> 300 </a:t>
            </a:r>
            <a:r>
              <a:rPr lang="en-GB" dirty="0" smtClean="0"/>
              <a:t>(2006).</a:t>
            </a:r>
          </a:p>
          <a:p>
            <a:pPr lvl="1"/>
            <a:r>
              <a:rPr lang="en-GB" dirty="0" smtClean="0"/>
              <a:t>Reuse of ancient world to consider contemporary political concerns, notably Islam and the West.</a:t>
            </a:r>
          </a:p>
          <a:p>
            <a:pPr lvl="1"/>
            <a:r>
              <a:rPr lang="en-GB" dirty="0" smtClean="0"/>
              <a:t>Complex characterisation vs. unequivocal good guys and bad (success of </a:t>
            </a:r>
            <a:r>
              <a:rPr lang="en-GB" i="1" dirty="0" smtClean="0"/>
              <a:t>300 </a:t>
            </a:r>
            <a:r>
              <a:rPr lang="en-GB" dirty="0" smtClean="0"/>
              <a:t>vs. </a:t>
            </a:r>
            <a:r>
              <a:rPr lang="en-GB" i="1" dirty="0" smtClean="0"/>
              <a:t>Troy</a:t>
            </a:r>
            <a:r>
              <a:rPr lang="en-GB" dirty="0" smtClean="0"/>
              <a:t>).</a:t>
            </a:r>
            <a:endParaRPr lang="en-GB" dirty="0"/>
          </a:p>
        </p:txBody>
      </p:sp>
      <p:sp>
        <p:nvSpPr>
          <p:cNvPr id="5" name="Content Placeholder 4"/>
          <p:cNvSpPr>
            <a:spLocks noGrp="1"/>
          </p:cNvSpPr>
          <p:nvPr>
            <p:ph sz="half" idx="2"/>
          </p:nvPr>
        </p:nvSpPr>
        <p:spPr>
          <a:xfrm>
            <a:off x="4191000" y="1600201"/>
            <a:ext cx="4737100" cy="1498600"/>
          </a:xfrm>
          <a:solidFill>
            <a:schemeClr val="accent2">
              <a:lumMod val="20000"/>
              <a:lumOff val="80000"/>
            </a:schemeClr>
          </a:solidFill>
        </p:spPr>
        <p:txBody>
          <a:bodyPr>
            <a:normAutofit/>
          </a:bodyPr>
          <a:lstStyle/>
          <a:p>
            <a:r>
              <a:rPr lang="en-GB" dirty="0" smtClean="0"/>
              <a:t>Movies based on children’s books / teenage literature.</a:t>
            </a:r>
            <a:endParaRPr lang="en-GB" dirty="0"/>
          </a:p>
        </p:txBody>
      </p:sp>
      <p:pic>
        <p:nvPicPr>
          <p:cNvPr id="6" name="Picture 5"/>
          <p:cNvPicPr>
            <a:picLocks noChangeAspect="1"/>
          </p:cNvPicPr>
          <p:nvPr/>
        </p:nvPicPr>
        <p:blipFill>
          <a:blip r:embed="rId2"/>
          <a:stretch>
            <a:fillRect/>
          </a:stretch>
        </p:blipFill>
        <p:spPr>
          <a:xfrm>
            <a:off x="6386507" y="2667000"/>
            <a:ext cx="2541593" cy="3606800"/>
          </a:xfrm>
          <a:prstGeom prst="rect">
            <a:avLst/>
          </a:prstGeom>
        </p:spPr>
      </p:pic>
      <p:pic>
        <p:nvPicPr>
          <p:cNvPr id="7" name="Picture 6"/>
          <p:cNvPicPr>
            <a:picLocks noChangeAspect="1"/>
          </p:cNvPicPr>
          <p:nvPr/>
        </p:nvPicPr>
        <p:blipFill>
          <a:blip r:embed="rId3"/>
          <a:stretch>
            <a:fillRect/>
          </a:stretch>
        </p:blipFill>
        <p:spPr>
          <a:xfrm>
            <a:off x="4363521" y="2667000"/>
            <a:ext cx="1743075" cy="2619375"/>
          </a:xfrm>
          <a:prstGeom prst="rect">
            <a:avLst/>
          </a:prstGeom>
        </p:spPr>
      </p:pic>
      <p:sp>
        <p:nvSpPr>
          <p:cNvPr id="8" name="TextBox 7"/>
          <p:cNvSpPr txBox="1"/>
          <p:nvPr/>
        </p:nvSpPr>
        <p:spPr>
          <a:xfrm>
            <a:off x="4363521" y="5286375"/>
            <a:ext cx="1910279" cy="1477328"/>
          </a:xfrm>
          <a:prstGeom prst="rect">
            <a:avLst/>
          </a:prstGeom>
          <a:solidFill>
            <a:schemeClr val="tx1">
              <a:lumMod val="95000"/>
            </a:schemeClr>
          </a:solidFill>
        </p:spPr>
        <p:txBody>
          <a:bodyPr wrap="square" rtlCol="0">
            <a:spAutoFit/>
          </a:bodyPr>
          <a:lstStyle/>
          <a:p>
            <a:r>
              <a:rPr lang="en-GB" dirty="0" smtClean="0">
                <a:solidFill>
                  <a:schemeClr val="bg1"/>
                </a:solidFill>
              </a:rPr>
              <a:t>The Eagle based off </a:t>
            </a:r>
            <a:r>
              <a:rPr lang="en-GB" i="1" dirty="0" smtClean="0">
                <a:solidFill>
                  <a:schemeClr val="bg1"/>
                </a:solidFill>
              </a:rPr>
              <a:t>The Eagle of the Ninth </a:t>
            </a:r>
            <a:r>
              <a:rPr lang="en-GB" dirty="0" smtClean="0">
                <a:solidFill>
                  <a:schemeClr val="bg1"/>
                </a:solidFill>
              </a:rPr>
              <a:t>by Rosemary Sutcliff (1954).</a:t>
            </a:r>
            <a:endParaRPr lang="en-GB" dirty="0">
              <a:solidFill>
                <a:schemeClr val="bg1"/>
              </a:solidFill>
            </a:endParaRPr>
          </a:p>
        </p:txBody>
      </p:sp>
      <p:sp>
        <p:nvSpPr>
          <p:cNvPr id="9" name="Content Placeholder 2"/>
          <p:cNvSpPr txBox="1">
            <a:spLocks/>
          </p:cNvSpPr>
          <p:nvPr/>
        </p:nvSpPr>
        <p:spPr>
          <a:xfrm>
            <a:off x="356111" y="0"/>
            <a:ext cx="8229600" cy="2667000"/>
          </a:xfrm>
          <a:prstGeom prst="rect">
            <a:avLst/>
          </a:prstGeom>
          <a:solidFill>
            <a:schemeClr val="accent5">
              <a:lumMod val="20000"/>
              <a:lumOff val="8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4000" b="1" dirty="0" smtClean="0"/>
              <a:t>Did Gladiator help revive the “swords and sandal” genre? Did it reinvent it? Or did it do neither (was it a standalone success)?</a:t>
            </a:r>
            <a:endParaRPr lang="en-GB" sz="4000" b="1" dirty="0"/>
          </a:p>
        </p:txBody>
      </p:sp>
    </p:spTree>
    <p:extLst>
      <p:ext uri="{BB962C8B-B14F-4D97-AF65-F5344CB8AC3E}">
        <p14:creationId xmlns:p14="http://schemas.microsoft.com/office/powerpoint/2010/main" val="316635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1056068"/>
            <a:ext cx="8268236" cy="4559121"/>
          </a:xfrm>
          <a:solidFill>
            <a:schemeClr val="accent6">
              <a:lumMod val="40000"/>
              <a:lumOff val="60000"/>
            </a:schemeClr>
          </a:solidFill>
        </p:spPr>
        <p:txBody>
          <a:bodyPr>
            <a:normAutofit/>
          </a:bodyPr>
          <a:lstStyle/>
          <a:p>
            <a:pPr algn="ctr"/>
            <a:r>
              <a:rPr lang="en-GB" sz="9600" b="1" dirty="0" smtClean="0"/>
              <a:t>Late Antiquity on the Big Screen</a:t>
            </a:r>
            <a:endParaRPr lang="en-GB" sz="9600" b="1" dirty="0"/>
          </a:p>
        </p:txBody>
      </p:sp>
    </p:spTree>
    <p:extLst>
      <p:ext uri="{BB962C8B-B14F-4D97-AF65-F5344CB8AC3E}">
        <p14:creationId xmlns:p14="http://schemas.microsoft.com/office/powerpoint/2010/main" val="32574288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Under representation?</a:t>
            </a:r>
            <a:endParaRPr lang="en-GB" b="1" dirty="0"/>
          </a:p>
        </p:txBody>
      </p:sp>
      <p:sp>
        <p:nvSpPr>
          <p:cNvPr id="4" name="Content Placeholder 3"/>
          <p:cNvSpPr>
            <a:spLocks noGrp="1"/>
          </p:cNvSpPr>
          <p:nvPr>
            <p:ph idx="1"/>
          </p:nvPr>
        </p:nvSpPr>
        <p:spPr>
          <a:xfrm>
            <a:off x="206062" y="1825625"/>
            <a:ext cx="8731876" cy="4910026"/>
          </a:xfrm>
          <a:solidFill>
            <a:srgbClr val="FFFF99"/>
          </a:solidFill>
        </p:spPr>
        <p:txBody>
          <a:bodyPr>
            <a:normAutofit lnSpcReduction="10000"/>
          </a:bodyPr>
          <a:lstStyle/>
          <a:p>
            <a:r>
              <a:rPr lang="en-GB" dirty="0" smtClean="0"/>
              <a:t>Many films relating to Antiquity tend to be either early Imperial, biblical or connected to Greek mythology.</a:t>
            </a:r>
          </a:p>
          <a:p>
            <a:pPr lvl="1"/>
            <a:endParaRPr lang="en-GB" sz="500" i="1" dirty="0" smtClean="0"/>
          </a:p>
          <a:p>
            <a:r>
              <a:rPr lang="en-GB" b="1" dirty="0" smtClean="0"/>
              <a:t>Films of the toga era</a:t>
            </a:r>
          </a:p>
          <a:p>
            <a:pPr lvl="1"/>
            <a:r>
              <a:rPr lang="en-GB" i="1" dirty="0" smtClean="0"/>
              <a:t>Quo Vadis </a:t>
            </a:r>
            <a:r>
              <a:rPr lang="en-GB" dirty="0" smtClean="0"/>
              <a:t>(set in </a:t>
            </a:r>
            <a:r>
              <a:rPr lang="en-GB" dirty="0" err="1" smtClean="0"/>
              <a:t>Neronian</a:t>
            </a:r>
            <a:r>
              <a:rPr lang="en-GB" dirty="0" smtClean="0"/>
              <a:t> period, focus on early Christianity).</a:t>
            </a:r>
          </a:p>
          <a:p>
            <a:pPr lvl="1"/>
            <a:r>
              <a:rPr lang="en-GB" i="1" dirty="0" smtClean="0"/>
              <a:t>Ben-</a:t>
            </a:r>
            <a:r>
              <a:rPr lang="en-GB" i="1" dirty="0" err="1" smtClean="0"/>
              <a:t>Hur</a:t>
            </a:r>
            <a:r>
              <a:rPr lang="en-GB" dirty="0" smtClean="0"/>
              <a:t> (set in Tiberian period, linked in with early Christianity).</a:t>
            </a:r>
          </a:p>
          <a:p>
            <a:pPr lvl="1"/>
            <a:r>
              <a:rPr lang="en-GB" i="1" dirty="0" smtClean="0"/>
              <a:t>Jason and the Argonauts </a:t>
            </a:r>
            <a:r>
              <a:rPr lang="en-GB" dirty="0" smtClean="0"/>
              <a:t>(1963) – mythic / fantasy film. </a:t>
            </a:r>
            <a:endParaRPr lang="en-GB" i="1" dirty="0" smtClean="0"/>
          </a:p>
          <a:p>
            <a:pPr lvl="1"/>
            <a:r>
              <a:rPr lang="en-GB" dirty="0" smtClean="0"/>
              <a:t>Some connecting to Late Republican period, e.g. </a:t>
            </a:r>
            <a:r>
              <a:rPr lang="en-GB" i="1" dirty="0" smtClean="0"/>
              <a:t>Spartacus </a:t>
            </a:r>
            <a:r>
              <a:rPr lang="en-GB" dirty="0" smtClean="0"/>
              <a:t>(1960); </a:t>
            </a:r>
            <a:r>
              <a:rPr lang="en-GB" i="1" dirty="0" smtClean="0"/>
              <a:t>Cleopatra</a:t>
            </a:r>
            <a:r>
              <a:rPr lang="en-GB" dirty="0" smtClean="0"/>
              <a:t> (1963).</a:t>
            </a:r>
          </a:p>
          <a:p>
            <a:pPr lvl="1"/>
            <a:endParaRPr lang="en-GB" dirty="0"/>
          </a:p>
          <a:p>
            <a:r>
              <a:rPr lang="en-GB" b="1" dirty="0" smtClean="0"/>
              <a:t>Films of the modern era</a:t>
            </a:r>
          </a:p>
          <a:p>
            <a:pPr lvl="1"/>
            <a:r>
              <a:rPr lang="en-GB" dirty="0" smtClean="0"/>
              <a:t>Mythic / fantasy (</a:t>
            </a:r>
            <a:r>
              <a:rPr lang="en-GB" i="1" dirty="0" smtClean="0"/>
              <a:t>Troy</a:t>
            </a:r>
            <a:r>
              <a:rPr lang="en-GB" dirty="0" smtClean="0"/>
              <a:t>; </a:t>
            </a:r>
            <a:r>
              <a:rPr lang="en-GB" i="1" dirty="0" smtClean="0"/>
              <a:t>300</a:t>
            </a:r>
            <a:r>
              <a:rPr lang="en-GB" dirty="0" smtClean="0"/>
              <a:t>; Hercules films of 2014; Clash of the Titans remakes); “historical” (</a:t>
            </a:r>
            <a:r>
              <a:rPr lang="en-GB" i="1" dirty="0" smtClean="0"/>
              <a:t>Alexander</a:t>
            </a:r>
            <a:r>
              <a:rPr lang="en-GB" dirty="0" smtClean="0"/>
              <a:t>; </a:t>
            </a:r>
            <a:r>
              <a:rPr lang="en-GB" i="1" dirty="0" smtClean="0"/>
              <a:t>Pompeii</a:t>
            </a:r>
            <a:r>
              <a:rPr lang="en-GB" dirty="0" smtClean="0"/>
              <a:t>; </a:t>
            </a:r>
            <a:r>
              <a:rPr lang="en-GB" i="1" dirty="0" smtClean="0"/>
              <a:t>Centurion</a:t>
            </a:r>
            <a:r>
              <a:rPr lang="en-GB" dirty="0" smtClean="0"/>
              <a:t>).</a:t>
            </a:r>
          </a:p>
          <a:p>
            <a:pPr lvl="1"/>
            <a:endParaRPr lang="en-GB" dirty="0"/>
          </a:p>
          <a:p>
            <a:endParaRPr lang="en-GB" dirty="0"/>
          </a:p>
        </p:txBody>
      </p:sp>
    </p:spTree>
    <p:extLst>
      <p:ext uri="{BB962C8B-B14F-4D97-AF65-F5344CB8AC3E}">
        <p14:creationId xmlns:p14="http://schemas.microsoft.com/office/powerpoint/2010/main" val="33133782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a:ln>
            <a:solidFill>
              <a:schemeClr val="accent5">
                <a:lumMod val="40000"/>
                <a:lumOff val="60000"/>
              </a:schemeClr>
            </a:solidFill>
          </a:ln>
        </p:spPr>
        <p:txBody>
          <a:bodyPr/>
          <a:lstStyle/>
          <a:p>
            <a:r>
              <a:rPr lang="en-GB" b="1" dirty="0"/>
              <a:t>Late Antique cinematic </a:t>
            </a:r>
            <a:r>
              <a:rPr lang="en-GB" b="1" dirty="0" smtClean="0"/>
              <a:t>themes</a:t>
            </a:r>
            <a:endParaRPr lang="en-GB" b="1" dirty="0"/>
          </a:p>
        </p:txBody>
      </p:sp>
      <p:pic>
        <p:nvPicPr>
          <p:cNvPr id="4" name="Picture 3"/>
          <p:cNvPicPr>
            <a:picLocks noChangeAspect="1"/>
          </p:cNvPicPr>
          <p:nvPr/>
        </p:nvPicPr>
        <p:blipFill>
          <a:blip r:embed="rId2"/>
          <a:stretch>
            <a:fillRect/>
          </a:stretch>
        </p:blipFill>
        <p:spPr>
          <a:xfrm>
            <a:off x="0" y="1859522"/>
            <a:ext cx="3079919" cy="4090518"/>
          </a:xfrm>
          <a:prstGeom prst="rect">
            <a:avLst/>
          </a:prstGeom>
        </p:spPr>
      </p:pic>
      <p:pic>
        <p:nvPicPr>
          <p:cNvPr id="5" name="Picture 4"/>
          <p:cNvPicPr>
            <a:picLocks noChangeAspect="1"/>
          </p:cNvPicPr>
          <p:nvPr/>
        </p:nvPicPr>
        <p:blipFill>
          <a:blip r:embed="rId3"/>
          <a:stretch>
            <a:fillRect/>
          </a:stretch>
        </p:blipFill>
        <p:spPr>
          <a:xfrm>
            <a:off x="6023018" y="1859522"/>
            <a:ext cx="3120982" cy="4145055"/>
          </a:xfrm>
          <a:prstGeom prst="rect">
            <a:avLst/>
          </a:prstGeom>
        </p:spPr>
      </p:pic>
      <p:pic>
        <p:nvPicPr>
          <p:cNvPr id="6" name="Picture 5"/>
          <p:cNvPicPr>
            <a:picLocks noChangeAspect="1"/>
          </p:cNvPicPr>
          <p:nvPr/>
        </p:nvPicPr>
        <p:blipFill>
          <a:blip r:embed="rId4"/>
          <a:stretch>
            <a:fillRect/>
          </a:stretch>
        </p:blipFill>
        <p:spPr>
          <a:xfrm>
            <a:off x="3243771" y="1859522"/>
            <a:ext cx="2615395" cy="3923092"/>
          </a:xfrm>
          <a:prstGeom prst="rect">
            <a:avLst/>
          </a:prstGeom>
        </p:spPr>
      </p:pic>
      <p:sp>
        <p:nvSpPr>
          <p:cNvPr id="7" name="Content Placeholder 2"/>
          <p:cNvSpPr>
            <a:spLocks noGrp="1"/>
          </p:cNvSpPr>
          <p:nvPr>
            <p:ph idx="1"/>
          </p:nvPr>
        </p:nvSpPr>
        <p:spPr>
          <a:xfrm>
            <a:off x="628650" y="1825625"/>
            <a:ext cx="7886700" cy="4626690"/>
          </a:xfrm>
          <a:solidFill>
            <a:schemeClr val="accent1">
              <a:lumMod val="20000"/>
              <a:lumOff val="80000"/>
            </a:schemeClr>
          </a:solidFill>
        </p:spPr>
        <p:txBody>
          <a:bodyPr>
            <a:normAutofit/>
          </a:bodyPr>
          <a:lstStyle/>
          <a:p>
            <a:pPr marL="0" indent="0">
              <a:buNone/>
            </a:pPr>
            <a:r>
              <a:rPr lang="en-GB" sz="4000" b="1" dirty="0" smtClean="0"/>
              <a:t>Why does Late Antiquity seem to be a less popular area for cinematic adaptation?</a:t>
            </a:r>
          </a:p>
          <a:p>
            <a:r>
              <a:rPr lang="en-GB" sz="2400" dirty="0" smtClean="0"/>
              <a:t>Less familiarity for audience (hence more risky for directors and producers)? </a:t>
            </a:r>
          </a:p>
          <a:p>
            <a:r>
              <a:rPr lang="en-GB" sz="2400" dirty="0" smtClean="0"/>
              <a:t>Audience expectation of what “Rome” looks like?</a:t>
            </a:r>
          </a:p>
          <a:p>
            <a:r>
              <a:rPr lang="en-GB" sz="2400" dirty="0" smtClean="0"/>
              <a:t>Popularity of novels (especially Victorian era novels) for narrative adaptation?</a:t>
            </a:r>
            <a:endParaRPr lang="en-GB" sz="2400" dirty="0"/>
          </a:p>
          <a:p>
            <a:r>
              <a:rPr lang="en-GB" sz="2400" dirty="0" smtClean="0"/>
              <a:t>Biblical era narratives popular, better set in first century AD (or in earlier periods for “Old Testament” films).</a:t>
            </a:r>
            <a:endParaRPr lang="en-GB" sz="2400" dirty="0"/>
          </a:p>
        </p:txBody>
      </p:sp>
    </p:spTree>
    <p:extLst>
      <p:ext uri="{BB962C8B-B14F-4D97-AF65-F5344CB8AC3E}">
        <p14:creationId xmlns:p14="http://schemas.microsoft.com/office/powerpoint/2010/main" val="3227994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1000"/>
                                        <p:tgtEl>
                                          <p:spTgt spid="7">
                                            <p:bg/>
                                          </p:spTgt>
                                        </p:tgtEl>
                                      </p:cBhvr>
                                    </p:animEffect>
                                    <p:anim calcmode="lin" valueType="num">
                                      <p:cBhvr>
                                        <p:cTn id="8" dur="1000" fill="hold"/>
                                        <p:tgtEl>
                                          <p:spTgt spid="7">
                                            <p:bg/>
                                          </p:spTgt>
                                        </p:tgtEl>
                                        <p:attrNameLst>
                                          <p:attrName>ppt_x</p:attrName>
                                        </p:attrNameLst>
                                      </p:cBhvr>
                                      <p:tavLst>
                                        <p:tav tm="0">
                                          <p:val>
                                            <p:strVal val="#ppt_x"/>
                                          </p:val>
                                        </p:tav>
                                        <p:tav tm="100000">
                                          <p:val>
                                            <p:strVal val="#ppt_x"/>
                                          </p:val>
                                        </p:tav>
                                      </p:tavLst>
                                    </p:anim>
                                    <p:anim calcmode="lin" valueType="num">
                                      <p:cBhvr>
                                        <p:cTn id="9"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fade">
                                      <p:cBhvr>
                                        <p:cTn id="21" dur="1000"/>
                                        <p:tgtEl>
                                          <p:spTgt spid="7">
                                            <p:txEl>
                                              <p:pRg st="1" end="1"/>
                                            </p:txEl>
                                          </p:spTgt>
                                        </p:tgtEl>
                                      </p:cBhvr>
                                    </p:animEffect>
                                    <p:anim calcmode="lin" valueType="num">
                                      <p:cBhvr>
                                        <p:cTn id="22"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2" end="2"/>
                                            </p:txEl>
                                          </p:spTgt>
                                        </p:tgtEl>
                                        <p:attrNameLst>
                                          <p:attrName>style.visibility</p:attrName>
                                        </p:attrNameLst>
                                      </p:cBhvr>
                                      <p:to>
                                        <p:strVal val="visible"/>
                                      </p:to>
                                    </p:set>
                                    <p:animEffect transition="in" filter="fade">
                                      <p:cBhvr>
                                        <p:cTn id="28" dur="1000"/>
                                        <p:tgtEl>
                                          <p:spTgt spid="7">
                                            <p:txEl>
                                              <p:pRg st="2" end="2"/>
                                            </p:txEl>
                                          </p:spTgt>
                                        </p:tgtEl>
                                      </p:cBhvr>
                                    </p:animEffect>
                                    <p:anim calcmode="lin" valueType="num">
                                      <p:cBhvr>
                                        <p:cTn id="29"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Effect transition="in" filter="fade">
                                      <p:cBhvr>
                                        <p:cTn id="35" dur="1000"/>
                                        <p:tgtEl>
                                          <p:spTgt spid="7">
                                            <p:txEl>
                                              <p:pRg st="3" end="3"/>
                                            </p:txEl>
                                          </p:spTgt>
                                        </p:tgtEl>
                                      </p:cBhvr>
                                    </p:animEffect>
                                    <p:anim calcmode="lin" valueType="num">
                                      <p:cBhvr>
                                        <p:cTn id="3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xEl>
                                              <p:pRg st="4" end="4"/>
                                            </p:txEl>
                                          </p:spTgt>
                                        </p:tgtEl>
                                        <p:attrNameLst>
                                          <p:attrName>style.visibility</p:attrName>
                                        </p:attrNameLst>
                                      </p:cBhvr>
                                      <p:to>
                                        <p:strVal val="visible"/>
                                      </p:to>
                                    </p:set>
                                    <p:animEffect transition="in" filter="fade">
                                      <p:cBhvr>
                                        <p:cTn id="42" dur="1000"/>
                                        <p:tgtEl>
                                          <p:spTgt spid="7">
                                            <p:txEl>
                                              <p:pRg st="4" end="4"/>
                                            </p:txEl>
                                          </p:spTgt>
                                        </p:tgtEl>
                                      </p:cBhvr>
                                    </p:animEffect>
                                    <p:anim calcmode="lin" valueType="num">
                                      <p:cBhvr>
                                        <p:cTn id="43"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1056068"/>
            <a:ext cx="8268236" cy="4559121"/>
          </a:xfrm>
          <a:solidFill>
            <a:schemeClr val="accent6">
              <a:lumMod val="40000"/>
              <a:lumOff val="60000"/>
            </a:schemeClr>
          </a:solidFill>
        </p:spPr>
        <p:txBody>
          <a:bodyPr>
            <a:normAutofit/>
          </a:bodyPr>
          <a:lstStyle/>
          <a:p>
            <a:pPr algn="ctr"/>
            <a:r>
              <a:rPr lang="en-GB" sz="9600" b="1" i="1" dirty="0" smtClean="0"/>
              <a:t>The Fall of the Roman Empire </a:t>
            </a:r>
            <a:r>
              <a:rPr lang="en-GB" sz="9600" b="1" dirty="0" smtClean="0"/>
              <a:t>(1964)</a:t>
            </a:r>
            <a:endParaRPr lang="en-GB" sz="9600" b="1" dirty="0"/>
          </a:p>
        </p:txBody>
      </p:sp>
    </p:spTree>
    <p:extLst>
      <p:ext uri="{BB962C8B-B14F-4D97-AF65-F5344CB8AC3E}">
        <p14:creationId xmlns:p14="http://schemas.microsoft.com/office/powerpoint/2010/main" val="29714270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Production and scale (1)</a:t>
            </a:r>
            <a:endParaRPr lang="en-GB" b="1" dirty="0"/>
          </a:p>
        </p:txBody>
      </p:sp>
      <p:sp>
        <p:nvSpPr>
          <p:cNvPr id="3" name="Content Placeholder 2"/>
          <p:cNvSpPr>
            <a:spLocks noGrp="1"/>
          </p:cNvSpPr>
          <p:nvPr>
            <p:ph sz="half" idx="1"/>
          </p:nvPr>
        </p:nvSpPr>
        <p:spPr>
          <a:xfrm>
            <a:off x="0" y="1510268"/>
            <a:ext cx="4514850" cy="5347731"/>
          </a:xfrm>
          <a:solidFill>
            <a:schemeClr val="accent6">
              <a:lumMod val="40000"/>
              <a:lumOff val="60000"/>
            </a:schemeClr>
          </a:solidFill>
        </p:spPr>
        <p:txBody>
          <a:bodyPr>
            <a:normAutofit fontScale="92500" lnSpcReduction="20000"/>
          </a:bodyPr>
          <a:lstStyle/>
          <a:p>
            <a:r>
              <a:rPr lang="en-GB" dirty="0" smtClean="0"/>
              <a:t>Epic film directed by Antony Mann and produced by Samuel Bronston.</a:t>
            </a:r>
          </a:p>
          <a:p>
            <a:endParaRPr lang="en-GB" sz="100" dirty="0"/>
          </a:p>
          <a:p>
            <a:r>
              <a:rPr lang="en-GB" dirty="0" smtClean="0"/>
              <a:t>Sophia Loren plays Lucilla, Alec Guinness as Marcus Aurelius, Stephen Boyd as </a:t>
            </a:r>
            <a:r>
              <a:rPr lang="en-GB" dirty="0" err="1" smtClean="0"/>
              <a:t>Livius</a:t>
            </a:r>
            <a:r>
              <a:rPr lang="en-GB" dirty="0" smtClean="0"/>
              <a:t> and Christopher Plummer as Commodus.</a:t>
            </a:r>
          </a:p>
          <a:p>
            <a:endParaRPr lang="en-GB" sz="100" dirty="0"/>
          </a:p>
          <a:p>
            <a:r>
              <a:rPr lang="en-GB" dirty="0" smtClean="0"/>
              <a:t>The film featured the largest outdoor film set in cinematic history, a 92,000 m</a:t>
            </a:r>
            <a:r>
              <a:rPr lang="en-GB" baseline="30000" dirty="0" smtClean="0"/>
              <a:t>2</a:t>
            </a:r>
            <a:r>
              <a:rPr lang="en-GB" dirty="0" smtClean="0"/>
              <a:t> replica of the forum. </a:t>
            </a:r>
          </a:p>
          <a:p>
            <a:endParaRPr lang="en-GB" sz="100" dirty="0"/>
          </a:p>
          <a:p>
            <a:r>
              <a:rPr lang="en-GB" dirty="0" smtClean="0"/>
              <a:t>Plot starts in AD 180, with Marcus Aurelius wishing to make Gaius </a:t>
            </a:r>
            <a:r>
              <a:rPr lang="en-GB" dirty="0" err="1" smtClean="0"/>
              <a:t>Livius</a:t>
            </a:r>
            <a:r>
              <a:rPr lang="en-GB" dirty="0" smtClean="0"/>
              <a:t> his heir. </a:t>
            </a:r>
            <a:endParaRPr lang="en-GB" dirty="0"/>
          </a:p>
        </p:txBody>
      </p:sp>
      <p:pic>
        <p:nvPicPr>
          <p:cNvPr id="1026" name="Picture 2" descr="1964-film-the-fall-of-the-roman-empire-910x512 - Institute of the Black  World 21st Century"/>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14850" y="4253468"/>
            <a:ext cx="4629150" cy="26045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4514850" y="1510268"/>
            <a:ext cx="4636916" cy="2608265"/>
          </a:xfrm>
          <a:prstGeom prst="rect">
            <a:avLst/>
          </a:prstGeom>
        </p:spPr>
      </p:pic>
    </p:spTree>
    <p:extLst>
      <p:ext uri="{BB962C8B-B14F-4D97-AF65-F5344CB8AC3E}">
        <p14:creationId xmlns:p14="http://schemas.microsoft.com/office/powerpoint/2010/main" val="9812983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885" y="216737"/>
            <a:ext cx="7886700" cy="1325563"/>
          </a:xfrm>
          <a:solidFill>
            <a:schemeClr val="accent5">
              <a:lumMod val="40000"/>
              <a:lumOff val="60000"/>
            </a:schemeClr>
          </a:solidFill>
        </p:spPr>
        <p:txBody>
          <a:bodyPr/>
          <a:lstStyle/>
          <a:p>
            <a:r>
              <a:rPr lang="en-GB" b="1" dirty="0"/>
              <a:t>Production and scale </a:t>
            </a:r>
            <a:r>
              <a:rPr lang="en-GB" b="1" dirty="0" smtClean="0"/>
              <a:t>(</a:t>
            </a:r>
            <a:r>
              <a:rPr lang="en-GB" b="1" dirty="0"/>
              <a:t>2</a:t>
            </a:r>
            <a:r>
              <a:rPr lang="en-GB" b="1" dirty="0" smtClean="0"/>
              <a:t>)</a:t>
            </a:r>
            <a:endParaRPr lang="en-GB" b="1" dirty="0"/>
          </a:p>
        </p:txBody>
      </p:sp>
      <p:sp>
        <p:nvSpPr>
          <p:cNvPr id="4" name="Content Placeholder 3"/>
          <p:cNvSpPr>
            <a:spLocks noGrp="1"/>
          </p:cNvSpPr>
          <p:nvPr>
            <p:ph sz="half" idx="1"/>
          </p:nvPr>
        </p:nvSpPr>
        <p:spPr>
          <a:xfrm>
            <a:off x="1" y="1351722"/>
            <a:ext cx="4762766" cy="5506278"/>
          </a:xfrm>
          <a:solidFill>
            <a:schemeClr val="accent2">
              <a:lumMod val="60000"/>
              <a:lumOff val="40000"/>
            </a:schemeClr>
          </a:solidFill>
        </p:spPr>
        <p:txBody>
          <a:bodyPr>
            <a:normAutofit fontScale="92500" lnSpcReduction="20000"/>
          </a:bodyPr>
          <a:lstStyle/>
          <a:p>
            <a:r>
              <a:rPr lang="en-GB" dirty="0"/>
              <a:t>The "Battle of the Four Armies" involved 8,000 soldiers including 1,200 </a:t>
            </a:r>
            <a:r>
              <a:rPr lang="en-GB" dirty="0" smtClean="0"/>
              <a:t>cavalry (shot on </a:t>
            </a:r>
            <a:r>
              <a:rPr lang="es-ES" dirty="0" err="1" smtClean="0"/>
              <a:t>plain</a:t>
            </a:r>
            <a:r>
              <a:rPr lang="es-ES" dirty="0" smtClean="0"/>
              <a:t> </a:t>
            </a:r>
            <a:r>
              <a:rPr lang="es-ES" dirty="0"/>
              <a:t>at Manzanares el </a:t>
            </a:r>
            <a:r>
              <a:rPr lang="es-ES" dirty="0" smtClean="0"/>
              <a:t>Real).</a:t>
            </a:r>
          </a:p>
          <a:p>
            <a:endParaRPr lang="es-ES" sz="100" dirty="0"/>
          </a:p>
          <a:p>
            <a:r>
              <a:rPr lang="en-GB" dirty="0"/>
              <a:t>The Temple of Jupiter was built to 165 feet, on the hill by the plains of Las </a:t>
            </a:r>
            <a:r>
              <a:rPr lang="en-GB" dirty="0" err="1" smtClean="0"/>
              <a:t>Matas</a:t>
            </a:r>
            <a:r>
              <a:rPr lang="en-GB" dirty="0" smtClean="0"/>
              <a:t>.</a:t>
            </a:r>
          </a:p>
          <a:p>
            <a:endParaRPr lang="en-GB" sz="100" dirty="0"/>
          </a:p>
          <a:p>
            <a:r>
              <a:rPr lang="en-GB" dirty="0" smtClean="0"/>
              <a:t>The film had </a:t>
            </a:r>
            <a:r>
              <a:rPr lang="en-GB" dirty="0"/>
              <a:t>a budget of $16 million and took in $4.8 </a:t>
            </a:r>
            <a:r>
              <a:rPr lang="en-GB" dirty="0" smtClean="0"/>
              <a:t>million from the box office.</a:t>
            </a:r>
          </a:p>
          <a:p>
            <a:pPr lvl="1"/>
            <a:r>
              <a:rPr lang="en-GB" dirty="0" smtClean="0"/>
              <a:t>Compare </a:t>
            </a:r>
            <a:r>
              <a:rPr lang="en-GB" i="1" dirty="0" smtClean="0"/>
              <a:t>Gladiator</a:t>
            </a:r>
            <a:r>
              <a:rPr lang="en-GB" dirty="0"/>
              <a:t>, $103 million budget, and $460.5 </a:t>
            </a:r>
            <a:r>
              <a:rPr lang="en-GB" dirty="0" smtClean="0"/>
              <a:t>million box office.</a:t>
            </a:r>
          </a:p>
          <a:p>
            <a:r>
              <a:rPr lang="en-GB" dirty="0"/>
              <a:t>in June 1964, Bronston Production filed for Chapter 11 </a:t>
            </a:r>
            <a:r>
              <a:rPr lang="en-GB" dirty="0" smtClean="0"/>
              <a:t>bankruptcy, reportedly owing $</a:t>
            </a:r>
            <a:r>
              <a:rPr lang="en-GB" dirty="0"/>
              <a:t>5.6 </a:t>
            </a:r>
            <a:r>
              <a:rPr lang="en-GB" dirty="0" smtClean="0"/>
              <a:t>million. </a:t>
            </a:r>
            <a:endParaRPr lang="en-GB" dirty="0"/>
          </a:p>
        </p:txBody>
      </p:sp>
      <p:pic>
        <p:nvPicPr>
          <p:cNvPr id="3074" name="Picture 2" descr="in &quot;The Fall of the Roman Empire&quot;, movie scene 1964 News Photo - Getty  Imag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62767" y="1542300"/>
            <a:ext cx="4335699" cy="34423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599965" y="4984608"/>
            <a:ext cx="2498501" cy="1873392"/>
          </a:xfrm>
          <a:prstGeom prst="rect">
            <a:avLst/>
          </a:prstGeom>
        </p:spPr>
      </p:pic>
      <p:sp>
        <p:nvSpPr>
          <p:cNvPr id="7" name="TextBox 6"/>
          <p:cNvSpPr txBox="1"/>
          <p:nvPr/>
        </p:nvSpPr>
        <p:spPr>
          <a:xfrm>
            <a:off x="4762767" y="5182640"/>
            <a:ext cx="1728185" cy="1477328"/>
          </a:xfrm>
          <a:prstGeom prst="rect">
            <a:avLst/>
          </a:prstGeom>
          <a:solidFill>
            <a:srgbClr val="92D050"/>
          </a:solidFill>
        </p:spPr>
        <p:txBody>
          <a:bodyPr wrap="square" rtlCol="0">
            <a:spAutoFit/>
          </a:bodyPr>
          <a:lstStyle/>
          <a:p>
            <a:r>
              <a:rPr lang="en-GB" dirty="0"/>
              <a:t>$</a:t>
            </a:r>
            <a:r>
              <a:rPr lang="en-GB" dirty="0" smtClean="0"/>
              <a:t>16 million in 1964 was the equivalent to about $89 million in 2000.</a:t>
            </a:r>
            <a:endParaRPr lang="en-GB" dirty="0"/>
          </a:p>
        </p:txBody>
      </p:sp>
      <p:sp>
        <p:nvSpPr>
          <p:cNvPr id="9" name="Content Placeholder 2"/>
          <p:cNvSpPr txBox="1">
            <a:spLocks/>
          </p:cNvSpPr>
          <p:nvPr/>
        </p:nvSpPr>
        <p:spPr>
          <a:xfrm>
            <a:off x="644898" y="1351722"/>
            <a:ext cx="7886700" cy="4351338"/>
          </a:xfrm>
          <a:prstGeom prst="rect">
            <a:avLst/>
          </a:prstGeom>
          <a:solidFill>
            <a:srgbClr val="00B0F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Why do you think </a:t>
            </a:r>
            <a:r>
              <a:rPr lang="en-GB" b="1" i="1" dirty="0" smtClean="0"/>
              <a:t>Gladiator</a:t>
            </a:r>
            <a:r>
              <a:rPr lang="en-GB" b="1" dirty="0" smtClean="0"/>
              <a:t> was a more commercially successful film than </a:t>
            </a:r>
            <a:r>
              <a:rPr lang="en-GB" b="1" i="1" dirty="0" smtClean="0"/>
              <a:t>Fall of the Roman Empire</a:t>
            </a:r>
            <a:r>
              <a:rPr lang="en-GB" b="1" dirty="0" smtClean="0"/>
              <a:t>?</a:t>
            </a:r>
          </a:p>
          <a:p>
            <a:r>
              <a:rPr lang="en-GB" dirty="0" smtClean="0"/>
              <a:t>Much of the spectacle of earlier toga films, but with greater possibilities due to CGI? </a:t>
            </a:r>
          </a:p>
          <a:p>
            <a:r>
              <a:rPr lang="en-GB" dirty="0" smtClean="0"/>
              <a:t>Less costly “extras” budget that means resources can be redirected elsewhere? </a:t>
            </a:r>
          </a:p>
          <a:p>
            <a:r>
              <a:rPr lang="en-GB" dirty="0" smtClean="0"/>
              <a:t>More complex characterisations – the Anti-Hero and the comprehensible villain? </a:t>
            </a:r>
          </a:p>
          <a:p>
            <a:endParaRPr lang="en-GB" dirty="0"/>
          </a:p>
        </p:txBody>
      </p:sp>
    </p:spTree>
    <p:extLst>
      <p:ext uri="{BB962C8B-B14F-4D97-AF65-F5344CB8AC3E}">
        <p14:creationId xmlns:p14="http://schemas.microsoft.com/office/powerpoint/2010/main" val="340225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Critical reactions to the film</a:t>
            </a:r>
            <a:endParaRPr lang="en-GB" b="1" dirty="0"/>
          </a:p>
        </p:txBody>
      </p:sp>
      <p:sp>
        <p:nvSpPr>
          <p:cNvPr id="3" name="Content Placeholder 2"/>
          <p:cNvSpPr>
            <a:spLocks noGrp="1"/>
          </p:cNvSpPr>
          <p:nvPr>
            <p:ph idx="1"/>
          </p:nvPr>
        </p:nvSpPr>
        <p:spPr>
          <a:xfrm>
            <a:off x="231821" y="1825623"/>
            <a:ext cx="8718996" cy="4871391"/>
          </a:xfrm>
          <a:solidFill>
            <a:srgbClr val="FFFF00"/>
          </a:solidFill>
        </p:spPr>
        <p:txBody>
          <a:bodyPr>
            <a:normAutofit/>
          </a:bodyPr>
          <a:lstStyle/>
          <a:p>
            <a:r>
              <a:rPr lang="en-GB" dirty="0" smtClean="0"/>
              <a:t>Criticism of the grand epic scenes and battles that seem to lack coherence and meaning, and emotional resonance. No characters with which you can </a:t>
            </a:r>
            <a:r>
              <a:rPr lang="en-GB" dirty="0" err="1" smtClean="0"/>
              <a:t>emphathise</a:t>
            </a:r>
            <a:r>
              <a:rPr lang="en-GB" dirty="0" smtClean="0"/>
              <a:t> </a:t>
            </a:r>
            <a:r>
              <a:rPr lang="en-GB" dirty="0"/>
              <a:t>– </a:t>
            </a:r>
            <a:r>
              <a:rPr lang="en-GB" dirty="0" err="1"/>
              <a:t>Bosley</a:t>
            </a:r>
            <a:r>
              <a:rPr lang="en-GB" dirty="0"/>
              <a:t> </a:t>
            </a:r>
            <a:r>
              <a:rPr lang="en-GB" dirty="0" smtClean="0"/>
              <a:t>Crowther, </a:t>
            </a:r>
            <a:r>
              <a:rPr lang="en-GB" b="1" i="1" dirty="0"/>
              <a:t>The New York Times </a:t>
            </a:r>
            <a:r>
              <a:rPr lang="en-GB" dirty="0" smtClean="0"/>
              <a:t>(March 27, 1964)</a:t>
            </a:r>
          </a:p>
          <a:p>
            <a:endParaRPr lang="en-GB" sz="100" dirty="0"/>
          </a:p>
          <a:p>
            <a:r>
              <a:rPr lang="en-GB" dirty="0" smtClean="0"/>
              <a:t>Two main characters (Boyd and Loren) are voids, they must have spent more time reading the contract than the script – Hollis Alpert, </a:t>
            </a:r>
            <a:r>
              <a:rPr lang="en-GB" b="1" i="1" dirty="0"/>
              <a:t>Saturday Review </a:t>
            </a:r>
            <a:r>
              <a:rPr lang="en-GB" dirty="0" smtClean="0"/>
              <a:t>(April 4, 1964)</a:t>
            </a:r>
          </a:p>
          <a:p>
            <a:endParaRPr lang="en-GB" sz="100" dirty="0" smtClean="0"/>
          </a:p>
          <a:p>
            <a:r>
              <a:rPr lang="en-GB" dirty="0" smtClean="0"/>
              <a:t>Only intermittent excitement engendered, but in their parts, not in their sum</a:t>
            </a:r>
            <a:r>
              <a:rPr lang="en-GB" dirty="0"/>
              <a:t>. ‘Its triumph is the triumphs of its technicians, of matter over </a:t>
            </a:r>
            <a:r>
              <a:rPr lang="en-GB" dirty="0" smtClean="0"/>
              <a:t>mind’ </a:t>
            </a:r>
            <a:r>
              <a:rPr lang="en-GB" i="1" dirty="0" smtClean="0"/>
              <a:t>Los Angeles Time </a:t>
            </a:r>
            <a:r>
              <a:rPr lang="en-GB" dirty="0" smtClean="0"/>
              <a:t>– (March 29, 1964)</a:t>
            </a:r>
          </a:p>
          <a:p>
            <a:pPr marL="0" indent="0">
              <a:buNone/>
            </a:pPr>
            <a:endParaRPr lang="en-GB" dirty="0"/>
          </a:p>
          <a:p>
            <a:endParaRPr lang="en-GB" dirty="0" smtClean="0"/>
          </a:p>
        </p:txBody>
      </p:sp>
    </p:spTree>
    <p:extLst>
      <p:ext uri="{BB962C8B-B14F-4D97-AF65-F5344CB8AC3E}">
        <p14:creationId xmlns:p14="http://schemas.microsoft.com/office/powerpoint/2010/main" val="24221132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Gibbon and </a:t>
            </a:r>
            <a:r>
              <a:rPr lang="en-GB" b="1" i="1" dirty="0" smtClean="0"/>
              <a:t>The Fall</a:t>
            </a:r>
            <a:endParaRPr lang="en-GB" b="1" dirty="0"/>
          </a:p>
        </p:txBody>
      </p:sp>
      <p:sp>
        <p:nvSpPr>
          <p:cNvPr id="3" name="Content Placeholder 2"/>
          <p:cNvSpPr>
            <a:spLocks noGrp="1"/>
          </p:cNvSpPr>
          <p:nvPr>
            <p:ph idx="1"/>
          </p:nvPr>
        </p:nvSpPr>
        <p:spPr>
          <a:xfrm>
            <a:off x="0" y="1519707"/>
            <a:ext cx="9143999" cy="2228045"/>
          </a:xfrm>
          <a:solidFill>
            <a:srgbClr val="A568D2"/>
          </a:solidFill>
        </p:spPr>
        <p:txBody>
          <a:bodyPr>
            <a:normAutofit/>
          </a:bodyPr>
          <a:lstStyle/>
          <a:p>
            <a:r>
              <a:rPr lang="en-GB" dirty="0"/>
              <a:t>Edward </a:t>
            </a:r>
            <a:r>
              <a:rPr lang="en-GB" dirty="0" smtClean="0"/>
              <a:t>Gibbon’s conception of the point of apogee and then subsequent decline of the Roman Empire.</a:t>
            </a:r>
          </a:p>
          <a:p>
            <a:pPr lvl="1"/>
            <a:r>
              <a:rPr lang="en-GB" i="1" dirty="0"/>
              <a:t>The History of the Decline and Fall of the Roman </a:t>
            </a:r>
            <a:r>
              <a:rPr lang="en-GB" i="1" dirty="0" smtClean="0"/>
              <a:t>Empire </a:t>
            </a:r>
            <a:r>
              <a:rPr lang="en-GB" dirty="0" smtClean="0"/>
              <a:t>(1776–1788)</a:t>
            </a:r>
          </a:p>
          <a:p>
            <a:pPr lvl="2"/>
            <a:r>
              <a:rPr lang="en-GB" dirty="0" smtClean="0"/>
              <a:t>Published in 6 volumes, running from the start of the </a:t>
            </a:r>
            <a:r>
              <a:rPr lang="en-GB" dirty="0" err="1" smtClean="0"/>
              <a:t>Nervan-Antonine</a:t>
            </a:r>
            <a:r>
              <a:rPr lang="en-GB" dirty="0" smtClean="0"/>
              <a:t> period up to 1590.</a:t>
            </a:r>
            <a:endParaRPr lang="en-GB" dirty="0"/>
          </a:p>
        </p:txBody>
      </p:sp>
      <p:pic>
        <p:nvPicPr>
          <p:cNvPr id="4" name="Picture 3"/>
          <p:cNvPicPr>
            <a:picLocks noChangeAspect="1"/>
          </p:cNvPicPr>
          <p:nvPr/>
        </p:nvPicPr>
        <p:blipFill>
          <a:blip r:embed="rId2"/>
          <a:stretch>
            <a:fillRect/>
          </a:stretch>
        </p:blipFill>
        <p:spPr>
          <a:xfrm>
            <a:off x="6800046" y="3540699"/>
            <a:ext cx="2202288" cy="3317301"/>
          </a:xfrm>
          <a:prstGeom prst="rect">
            <a:avLst/>
          </a:prstGeom>
        </p:spPr>
      </p:pic>
      <p:sp>
        <p:nvSpPr>
          <p:cNvPr id="5" name="TextBox 4"/>
          <p:cNvSpPr txBox="1"/>
          <p:nvPr/>
        </p:nvSpPr>
        <p:spPr>
          <a:xfrm>
            <a:off x="0" y="5657671"/>
            <a:ext cx="6658381" cy="1200329"/>
          </a:xfrm>
          <a:prstGeom prst="rect">
            <a:avLst/>
          </a:prstGeom>
          <a:solidFill>
            <a:srgbClr val="0070C0"/>
          </a:solidFill>
        </p:spPr>
        <p:txBody>
          <a:bodyPr wrap="square" rtlCol="0">
            <a:spAutoFit/>
          </a:bodyPr>
          <a:lstStyle/>
          <a:p>
            <a:r>
              <a:rPr lang="en-GB" sz="2400" dirty="0" smtClean="0"/>
              <a:t>The idea of the period of the “Five Good emperors”, with the downfall starting from the reign of Commodus a key plot point for the movie.</a:t>
            </a:r>
            <a:endParaRPr lang="en-GB" sz="2400" dirty="0"/>
          </a:p>
        </p:txBody>
      </p:sp>
      <p:pic>
        <p:nvPicPr>
          <p:cNvPr id="6" name="Picture 5"/>
          <p:cNvPicPr>
            <a:picLocks noChangeAspect="1"/>
          </p:cNvPicPr>
          <p:nvPr/>
        </p:nvPicPr>
        <p:blipFill>
          <a:blip r:embed="rId3"/>
          <a:stretch>
            <a:fillRect/>
          </a:stretch>
        </p:blipFill>
        <p:spPr>
          <a:xfrm>
            <a:off x="5249523" y="3540699"/>
            <a:ext cx="1403226" cy="1982057"/>
          </a:xfrm>
          <a:prstGeom prst="rect">
            <a:avLst/>
          </a:prstGeom>
        </p:spPr>
      </p:pic>
      <p:pic>
        <p:nvPicPr>
          <p:cNvPr id="7" name="Picture 6"/>
          <p:cNvPicPr>
            <a:picLocks noChangeAspect="1"/>
          </p:cNvPicPr>
          <p:nvPr/>
        </p:nvPicPr>
        <p:blipFill>
          <a:blip r:embed="rId4"/>
          <a:stretch>
            <a:fillRect/>
          </a:stretch>
        </p:blipFill>
        <p:spPr>
          <a:xfrm>
            <a:off x="2046047" y="3747752"/>
            <a:ext cx="3169650" cy="1775004"/>
          </a:xfrm>
          <a:prstGeom prst="rect">
            <a:avLst/>
          </a:prstGeom>
        </p:spPr>
      </p:pic>
      <p:pic>
        <p:nvPicPr>
          <p:cNvPr id="8" name="Picture 7"/>
          <p:cNvPicPr>
            <a:picLocks noChangeAspect="1"/>
          </p:cNvPicPr>
          <p:nvPr/>
        </p:nvPicPr>
        <p:blipFill>
          <a:blip r:embed="rId5"/>
          <a:stretch>
            <a:fillRect/>
          </a:stretch>
        </p:blipFill>
        <p:spPr>
          <a:xfrm>
            <a:off x="42681" y="3882667"/>
            <a:ext cx="1930363" cy="1281761"/>
          </a:xfrm>
          <a:prstGeom prst="rect">
            <a:avLst/>
          </a:prstGeom>
        </p:spPr>
      </p:pic>
    </p:spTree>
    <p:extLst>
      <p:ext uri="{BB962C8B-B14F-4D97-AF65-F5344CB8AC3E}">
        <p14:creationId xmlns:p14="http://schemas.microsoft.com/office/powerpoint/2010/main" val="3993402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Rome as a cautionary tale for an American audience (toga era)</a:t>
            </a:r>
            <a:endParaRPr lang="en-GB" b="1" dirty="0"/>
          </a:p>
        </p:txBody>
      </p:sp>
      <p:sp>
        <p:nvSpPr>
          <p:cNvPr id="3" name="Content Placeholder 2"/>
          <p:cNvSpPr>
            <a:spLocks noGrp="1"/>
          </p:cNvSpPr>
          <p:nvPr>
            <p:ph idx="1"/>
          </p:nvPr>
        </p:nvSpPr>
        <p:spPr>
          <a:xfrm>
            <a:off x="167425" y="1825624"/>
            <a:ext cx="8834907" cy="4884269"/>
          </a:xfrm>
          <a:solidFill>
            <a:schemeClr val="accent6">
              <a:lumMod val="20000"/>
              <a:lumOff val="80000"/>
            </a:schemeClr>
          </a:solidFill>
        </p:spPr>
        <p:txBody>
          <a:bodyPr>
            <a:normAutofit lnSpcReduction="10000"/>
          </a:bodyPr>
          <a:lstStyle/>
          <a:p>
            <a:r>
              <a:rPr lang="en-GB" dirty="0"/>
              <a:t>Roman decline was both prophesized and </a:t>
            </a:r>
            <a:r>
              <a:rPr lang="en-GB" dirty="0" smtClean="0"/>
              <a:t>celebrated, as well as dangers of tyranny and moral corruption (</a:t>
            </a:r>
            <a:r>
              <a:rPr lang="en-GB" i="1" dirty="0" smtClean="0"/>
              <a:t>Quo Vadis</a:t>
            </a:r>
            <a:r>
              <a:rPr lang="en-GB" dirty="0" smtClean="0"/>
              <a:t>; </a:t>
            </a:r>
            <a:r>
              <a:rPr lang="en-GB" i="1" dirty="0" smtClean="0"/>
              <a:t>Spartacus</a:t>
            </a:r>
            <a:r>
              <a:rPr lang="en-GB" dirty="0" smtClean="0"/>
              <a:t>).</a:t>
            </a:r>
          </a:p>
          <a:p>
            <a:endParaRPr lang="en-GB" sz="500" dirty="0"/>
          </a:p>
          <a:p>
            <a:r>
              <a:rPr lang="en-GB" i="1" dirty="0" smtClean="0"/>
              <a:t>The Fall of the Roman Empire as a variation </a:t>
            </a:r>
            <a:r>
              <a:rPr lang="en-GB" dirty="0" smtClean="0"/>
              <a:t>– decline represented in purely Roman and secular terms.</a:t>
            </a:r>
          </a:p>
          <a:p>
            <a:pPr lvl="1"/>
            <a:r>
              <a:rPr lang="en-GB" dirty="0" smtClean="0"/>
              <a:t>However, still a theme of moral corruption and weakening of Roman institutions [not military defeat]</a:t>
            </a:r>
          </a:p>
          <a:p>
            <a:pPr lvl="2"/>
            <a:r>
              <a:rPr lang="en-GB" dirty="0" smtClean="0"/>
              <a:t>See parallels with </a:t>
            </a:r>
            <a:r>
              <a:rPr lang="en-GB" i="1" dirty="0" smtClean="0"/>
              <a:t>Gladiator</a:t>
            </a:r>
            <a:r>
              <a:rPr lang="en-GB" dirty="0" smtClean="0"/>
              <a:t> (2000).</a:t>
            </a:r>
          </a:p>
          <a:p>
            <a:pPr marL="457200" lvl="1" indent="0">
              <a:buNone/>
            </a:pPr>
            <a:endParaRPr lang="en-GB" sz="500" dirty="0" smtClean="0"/>
          </a:p>
          <a:p>
            <a:pPr marL="0" indent="0">
              <a:buNone/>
            </a:pPr>
            <a:r>
              <a:rPr lang="en-GB" sz="3600" b="1" dirty="0" smtClean="0"/>
              <a:t>What anxieties and concerns do you think an American audience of the 1960s may have read into the film?</a:t>
            </a:r>
            <a:endParaRPr lang="en-GB" dirty="0"/>
          </a:p>
          <a:p>
            <a:endParaRPr lang="en-GB" dirty="0" smtClean="0"/>
          </a:p>
        </p:txBody>
      </p:sp>
    </p:spTree>
    <p:extLst>
      <p:ext uri="{BB962C8B-B14F-4D97-AF65-F5344CB8AC3E}">
        <p14:creationId xmlns:p14="http://schemas.microsoft.com/office/powerpoint/2010/main" val="3397853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771" y="159064"/>
            <a:ext cx="7886700" cy="1325563"/>
          </a:xfrm>
          <a:solidFill>
            <a:schemeClr val="accent5">
              <a:lumMod val="40000"/>
              <a:lumOff val="60000"/>
            </a:schemeClr>
          </a:solidFill>
        </p:spPr>
        <p:txBody>
          <a:bodyPr/>
          <a:lstStyle/>
          <a:p>
            <a:r>
              <a:rPr lang="en-GB" b="1" dirty="0" smtClean="0"/>
              <a:t>Theme of equality, favouritism and corruption and future hostilities</a:t>
            </a:r>
            <a:endParaRPr lang="en-GB" b="1" dirty="0"/>
          </a:p>
        </p:txBody>
      </p:sp>
      <p:sp>
        <p:nvSpPr>
          <p:cNvPr id="4" name="Content Placeholder 3"/>
          <p:cNvSpPr>
            <a:spLocks noGrp="1"/>
          </p:cNvSpPr>
          <p:nvPr>
            <p:ph sz="half" idx="1"/>
          </p:nvPr>
        </p:nvSpPr>
        <p:spPr>
          <a:xfrm>
            <a:off x="0" y="1484627"/>
            <a:ext cx="5370490" cy="5373373"/>
          </a:xfrm>
          <a:solidFill>
            <a:schemeClr val="accent4">
              <a:lumMod val="40000"/>
              <a:lumOff val="60000"/>
            </a:schemeClr>
          </a:solidFill>
        </p:spPr>
        <p:txBody>
          <a:bodyPr>
            <a:normAutofit fontScale="92500" lnSpcReduction="10000"/>
          </a:bodyPr>
          <a:lstStyle/>
          <a:p>
            <a:r>
              <a:rPr lang="en-GB" dirty="0" smtClean="0"/>
              <a:t>Commodus cronies, looking out for their own interests poison Marcus Aurelius.</a:t>
            </a:r>
          </a:p>
          <a:p>
            <a:endParaRPr lang="en-GB" sz="100" dirty="0"/>
          </a:p>
          <a:p>
            <a:r>
              <a:rPr lang="en-GB" dirty="0" smtClean="0"/>
              <a:t>Commodus shows favouritism to Italy, imposing heavy taxes on provinces. </a:t>
            </a:r>
          </a:p>
          <a:p>
            <a:endParaRPr lang="en-GB" sz="100" dirty="0"/>
          </a:p>
          <a:p>
            <a:r>
              <a:rPr lang="en-GB" dirty="0" smtClean="0"/>
              <a:t>Angry at </a:t>
            </a:r>
            <a:r>
              <a:rPr lang="en-GB" dirty="0" err="1" smtClean="0"/>
              <a:t>Livius</a:t>
            </a:r>
            <a:r>
              <a:rPr lang="en-GB" dirty="0" smtClean="0"/>
              <a:t> attempt to peacefully settle German farmers on Roman land.</a:t>
            </a:r>
          </a:p>
          <a:p>
            <a:endParaRPr lang="en-GB" sz="100" dirty="0"/>
          </a:p>
          <a:p>
            <a:r>
              <a:rPr lang="en-GB" dirty="0" smtClean="0"/>
              <a:t>Commodus in retaliation for coup attempt by </a:t>
            </a:r>
            <a:r>
              <a:rPr lang="en-GB" dirty="0" err="1" smtClean="0"/>
              <a:t>Livius</a:t>
            </a:r>
            <a:r>
              <a:rPr lang="en-GB" dirty="0" smtClean="0"/>
              <a:t> and Lucilla by massacring German settlement – foreshadowing future Romano-German conflict.</a:t>
            </a:r>
            <a:endParaRPr lang="en-GB" dirty="0"/>
          </a:p>
        </p:txBody>
      </p:sp>
      <p:pic>
        <p:nvPicPr>
          <p:cNvPr id="2050" name="Picture 2" descr="The Fall of the Roman Empire (1964) | Dustedoff"/>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70490" y="1696435"/>
            <a:ext cx="3773510" cy="209639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370490" y="3792828"/>
            <a:ext cx="3773510" cy="2830132"/>
          </a:xfrm>
          <a:prstGeom prst="rect">
            <a:avLst/>
          </a:prstGeom>
        </p:spPr>
      </p:pic>
    </p:spTree>
    <p:extLst>
      <p:ext uri="{BB962C8B-B14F-4D97-AF65-F5344CB8AC3E}">
        <p14:creationId xmlns:p14="http://schemas.microsoft.com/office/powerpoint/2010/main" val="40179118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045" y="195941"/>
            <a:ext cx="7886700" cy="1325563"/>
          </a:xfrm>
          <a:solidFill>
            <a:schemeClr val="accent5">
              <a:lumMod val="40000"/>
              <a:lumOff val="60000"/>
            </a:schemeClr>
          </a:solidFill>
        </p:spPr>
        <p:txBody>
          <a:bodyPr/>
          <a:lstStyle/>
          <a:p>
            <a:r>
              <a:rPr lang="en-GB" b="1" dirty="0" smtClean="0"/>
              <a:t>Later influence on gladiator: Plot points and </a:t>
            </a:r>
            <a:r>
              <a:rPr lang="en-GB" b="1" dirty="0" err="1" smtClean="0"/>
              <a:t>Mise</a:t>
            </a:r>
            <a:r>
              <a:rPr lang="en-GB" b="1" dirty="0" smtClean="0"/>
              <a:t> </a:t>
            </a:r>
            <a:r>
              <a:rPr lang="en-GB" b="1" dirty="0" err="1"/>
              <a:t>en</a:t>
            </a:r>
            <a:r>
              <a:rPr lang="en-GB" b="1" dirty="0"/>
              <a:t> scène</a:t>
            </a:r>
          </a:p>
        </p:txBody>
      </p:sp>
      <p:sp>
        <p:nvSpPr>
          <p:cNvPr id="3" name="Content Placeholder 2"/>
          <p:cNvSpPr>
            <a:spLocks noGrp="1"/>
          </p:cNvSpPr>
          <p:nvPr>
            <p:ph sz="half" idx="1"/>
          </p:nvPr>
        </p:nvSpPr>
        <p:spPr>
          <a:xfrm>
            <a:off x="122830" y="1600200"/>
            <a:ext cx="4114319" cy="1798093"/>
          </a:xfrm>
          <a:solidFill>
            <a:schemeClr val="accent3">
              <a:lumMod val="40000"/>
              <a:lumOff val="60000"/>
            </a:schemeClr>
          </a:solidFill>
        </p:spPr>
        <p:txBody>
          <a:bodyPr>
            <a:normAutofit/>
          </a:bodyPr>
          <a:lstStyle/>
          <a:p>
            <a:pPr marL="137160" indent="0">
              <a:buNone/>
            </a:pPr>
            <a:r>
              <a:rPr lang="en-GB" b="1" i="1" dirty="0" smtClean="0"/>
              <a:t>The Fall of Rome </a:t>
            </a:r>
            <a:r>
              <a:rPr lang="en-GB" b="1" dirty="0" smtClean="0"/>
              <a:t>(1964)</a:t>
            </a:r>
          </a:p>
          <a:p>
            <a:r>
              <a:rPr lang="en-GB" dirty="0" smtClean="0"/>
              <a:t>Similar plot points</a:t>
            </a:r>
            <a:endParaRPr lang="en-GB" dirty="0"/>
          </a:p>
        </p:txBody>
      </p:sp>
      <p:sp>
        <p:nvSpPr>
          <p:cNvPr id="4" name="Content Placeholder 3"/>
          <p:cNvSpPr>
            <a:spLocks noGrp="1"/>
          </p:cNvSpPr>
          <p:nvPr>
            <p:ph sz="half" idx="2"/>
          </p:nvPr>
        </p:nvSpPr>
        <p:spPr>
          <a:xfrm>
            <a:off x="5241701" y="1618581"/>
            <a:ext cx="3902299" cy="2203659"/>
          </a:xfrm>
          <a:solidFill>
            <a:schemeClr val="accent3">
              <a:lumMod val="40000"/>
              <a:lumOff val="60000"/>
            </a:schemeClr>
          </a:solidFill>
        </p:spPr>
        <p:txBody>
          <a:bodyPr>
            <a:normAutofit/>
          </a:bodyPr>
          <a:lstStyle/>
          <a:p>
            <a:pPr marL="137160" indent="0">
              <a:buNone/>
            </a:pPr>
            <a:r>
              <a:rPr lang="en-GB" b="1" i="1" dirty="0" smtClean="0"/>
              <a:t>Ben-</a:t>
            </a:r>
            <a:r>
              <a:rPr lang="en-GB" b="1" i="1" dirty="0" err="1" smtClean="0"/>
              <a:t>Hur</a:t>
            </a:r>
            <a:r>
              <a:rPr lang="en-GB" b="1" i="1" dirty="0" smtClean="0"/>
              <a:t> </a:t>
            </a:r>
            <a:r>
              <a:rPr lang="en-GB" b="1" dirty="0" smtClean="0"/>
              <a:t>(1959)</a:t>
            </a:r>
          </a:p>
          <a:p>
            <a:r>
              <a:rPr lang="en-GB" dirty="0" smtClean="0"/>
              <a:t>Main element of adaptation the revenge and redemption  narrative.</a:t>
            </a:r>
            <a:endParaRPr lang="en-GB" dirty="0"/>
          </a:p>
        </p:txBody>
      </p:sp>
      <p:pic>
        <p:nvPicPr>
          <p:cNvPr id="6" name="Picture 5"/>
          <p:cNvPicPr>
            <a:picLocks noChangeAspect="1"/>
          </p:cNvPicPr>
          <p:nvPr/>
        </p:nvPicPr>
        <p:blipFill>
          <a:blip r:embed="rId2"/>
          <a:stretch>
            <a:fillRect/>
          </a:stretch>
        </p:blipFill>
        <p:spPr>
          <a:xfrm>
            <a:off x="122830" y="2744692"/>
            <a:ext cx="2390775" cy="1914525"/>
          </a:xfrm>
          <a:prstGeom prst="rect">
            <a:avLst/>
          </a:prstGeom>
        </p:spPr>
      </p:pic>
      <p:pic>
        <p:nvPicPr>
          <p:cNvPr id="7" name="Picture 6"/>
          <p:cNvPicPr>
            <a:picLocks noChangeAspect="1"/>
          </p:cNvPicPr>
          <p:nvPr/>
        </p:nvPicPr>
        <p:blipFill rotWithShape="1">
          <a:blip r:embed="rId3"/>
          <a:srcRect t="20448" b="23034"/>
          <a:stretch/>
        </p:blipFill>
        <p:spPr>
          <a:xfrm>
            <a:off x="76200" y="5104263"/>
            <a:ext cx="3522067" cy="1492936"/>
          </a:xfrm>
          <a:prstGeom prst="rect">
            <a:avLst/>
          </a:prstGeom>
        </p:spPr>
      </p:pic>
      <p:pic>
        <p:nvPicPr>
          <p:cNvPr id="8" name="Picture 7"/>
          <p:cNvPicPr>
            <a:picLocks noChangeAspect="1"/>
          </p:cNvPicPr>
          <p:nvPr/>
        </p:nvPicPr>
        <p:blipFill>
          <a:blip r:embed="rId4"/>
          <a:stretch>
            <a:fillRect/>
          </a:stretch>
        </p:blipFill>
        <p:spPr>
          <a:xfrm>
            <a:off x="2581844" y="2848826"/>
            <a:ext cx="2804755" cy="1237155"/>
          </a:xfrm>
          <a:prstGeom prst="rect">
            <a:avLst/>
          </a:prstGeom>
        </p:spPr>
      </p:pic>
      <p:pic>
        <p:nvPicPr>
          <p:cNvPr id="9" name="Picture 8"/>
          <p:cNvPicPr>
            <a:picLocks noChangeAspect="1"/>
          </p:cNvPicPr>
          <p:nvPr/>
        </p:nvPicPr>
        <p:blipFill>
          <a:blip r:embed="rId5"/>
          <a:stretch>
            <a:fillRect/>
          </a:stretch>
        </p:blipFill>
        <p:spPr>
          <a:xfrm>
            <a:off x="2996161" y="4098070"/>
            <a:ext cx="3024789" cy="1693882"/>
          </a:xfrm>
          <a:prstGeom prst="rect">
            <a:avLst/>
          </a:prstGeom>
        </p:spPr>
      </p:pic>
      <p:pic>
        <p:nvPicPr>
          <p:cNvPr id="10" name="Picture 9"/>
          <p:cNvPicPr>
            <a:picLocks noChangeAspect="1"/>
          </p:cNvPicPr>
          <p:nvPr/>
        </p:nvPicPr>
        <p:blipFill rotWithShape="1">
          <a:blip r:embed="rId6"/>
          <a:srcRect t="18602" b="19627"/>
          <a:stretch/>
        </p:blipFill>
        <p:spPr>
          <a:xfrm>
            <a:off x="5869155" y="3895314"/>
            <a:ext cx="3125855" cy="1086119"/>
          </a:xfrm>
          <a:prstGeom prst="rect">
            <a:avLst/>
          </a:prstGeom>
        </p:spPr>
      </p:pic>
      <p:pic>
        <p:nvPicPr>
          <p:cNvPr id="11" name="Picture 10"/>
          <p:cNvPicPr>
            <a:picLocks noChangeAspect="1"/>
          </p:cNvPicPr>
          <p:nvPr/>
        </p:nvPicPr>
        <p:blipFill>
          <a:blip r:embed="rId7"/>
          <a:stretch>
            <a:fillRect/>
          </a:stretch>
        </p:blipFill>
        <p:spPr>
          <a:xfrm>
            <a:off x="6736046" y="5078511"/>
            <a:ext cx="1392072" cy="1740090"/>
          </a:xfrm>
          <a:prstGeom prst="rect">
            <a:avLst/>
          </a:prstGeom>
        </p:spPr>
      </p:pic>
    </p:spTree>
    <p:extLst>
      <p:ext uri="{BB962C8B-B14F-4D97-AF65-F5344CB8AC3E}">
        <p14:creationId xmlns:p14="http://schemas.microsoft.com/office/powerpoint/2010/main" val="4267769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5355"/>
            <a:ext cx="7886700" cy="1325563"/>
          </a:xfrm>
          <a:solidFill>
            <a:schemeClr val="accent5">
              <a:lumMod val="40000"/>
              <a:lumOff val="60000"/>
            </a:schemeClr>
          </a:solidFill>
        </p:spPr>
        <p:txBody>
          <a:bodyPr/>
          <a:lstStyle/>
          <a:p>
            <a:r>
              <a:rPr lang="en-GB" b="1" dirty="0" smtClean="0"/>
              <a:t>Historical vs. pseudo-historical</a:t>
            </a:r>
            <a:endParaRPr lang="en-GB" b="1" dirty="0"/>
          </a:p>
        </p:txBody>
      </p:sp>
      <p:sp>
        <p:nvSpPr>
          <p:cNvPr id="3" name="Content Placeholder 2"/>
          <p:cNvSpPr>
            <a:spLocks noGrp="1"/>
          </p:cNvSpPr>
          <p:nvPr>
            <p:ph idx="1"/>
          </p:nvPr>
        </p:nvSpPr>
        <p:spPr>
          <a:xfrm>
            <a:off x="0" y="1390918"/>
            <a:ext cx="9144000" cy="5467082"/>
          </a:xfrm>
          <a:solidFill>
            <a:srgbClr val="92D050"/>
          </a:solidFill>
        </p:spPr>
        <p:txBody>
          <a:bodyPr>
            <a:normAutofit lnSpcReduction="10000"/>
          </a:bodyPr>
          <a:lstStyle/>
          <a:p>
            <a:r>
              <a:rPr lang="en-GB" i="1" dirty="0" smtClean="0"/>
              <a:t>The Fall of the Roman Empire </a:t>
            </a:r>
            <a:r>
              <a:rPr lang="en-GB" dirty="0" smtClean="0"/>
              <a:t>– it does not deliver literal “factual” truths about the past, but does aim to but to capture a feeling of ancient Rome for the audience.</a:t>
            </a:r>
          </a:p>
          <a:p>
            <a:pPr lvl="1"/>
            <a:r>
              <a:rPr lang="en-GB" dirty="0" smtClean="0"/>
              <a:t>Artistic liberties, but no dramatically counter-factual historical developments.</a:t>
            </a:r>
          </a:p>
          <a:p>
            <a:pPr lvl="1"/>
            <a:r>
              <a:rPr lang="en-GB" dirty="0" smtClean="0"/>
              <a:t>Indeed, in an article published by the director Antony Mann state that this movie was best watched and evaluated alongside the historical record.</a:t>
            </a:r>
          </a:p>
          <a:p>
            <a:endParaRPr lang="en-GB" sz="500" dirty="0" smtClean="0"/>
          </a:p>
          <a:p>
            <a:r>
              <a:rPr lang="en-GB" dirty="0" smtClean="0"/>
              <a:t>By contrast, could one see </a:t>
            </a:r>
            <a:r>
              <a:rPr lang="en-GB" i="1" dirty="0" smtClean="0"/>
              <a:t>Gladiator</a:t>
            </a:r>
            <a:r>
              <a:rPr lang="en-GB" dirty="0" smtClean="0"/>
              <a:t> </a:t>
            </a:r>
            <a:r>
              <a:rPr lang="en-GB" dirty="0"/>
              <a:t>as a pseudo-historical or unhistorical film?</a:t>
            </a:r>
          </a:p>
          <a:p>
            <a:pPr lvl="1"/>
            <a:r>
              <a:rPr lang="en-GB" dirty="0"/>
              <a:t>Main characters woven into history and </a:t>
            </a:r>
            <a:r>
              <a:rPr lang="en-GB" dirty="0" smtClean="0"/>
              <a:t>change </a:t>
            </a:r>
            <a:r>
              <a:rPr lang="en-GB" dirty="0"/>
              <a:t>it.</a:t>
            </a:r>
          </a:p>
          <a:p>
            <a:pPr lvl="1"/>
            <a:r>
              <a:rPr lang="en-GB" dirty="0"/>
              <a:t>Maximus kills Commodus. </a:t>
            </a:r>
          </a:p>
          <a:p>
            <a:pPr lvl="1"/>
            <a:r>
              <a:rPr lang="en-GB" dirty="0"/>
              <a:t>Commodus does not stand for the corruption of Rome so much as a damaged childhood. </a:t>
            </a:r>
          </a:p>
          <a:p>
            <a:pPr lvl="2"/>
            <a:r>
              <a:rPr lang="en-GB" dirty="0"/>
              <a:t>Commodus as a sociopath. </a:t>
            </a:r>
          </a:p>
          <a:p>
            <a:endParaRPr lang="en-GB" dirty="0"/>
          </a:p>
        </p:txBody>
      </p:sp>
      <p:sp>
        <p:nvSpPr>
          <p:cNvPr id="4" name="Content Placeholder 2"/>
          <p:cNvSpPr txBox="1">
            <a:spLocks/>
          </p:cNvSpPr>
          <p:nvPr/>
        </p:nvSpPr>
        <p:spPr>
          <a:xfrm>
            <a:off x="328411" y="1619562"/>
            <a:ext cx="8487177" cy="4742600"/>
          </a:xfrm>
          <a:prstGeom prst="rect">
            <a:avLst/>
          </a:prstGeom>
          <a:solidFill>
            <a:srgbClr val="CCFF66"/>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smtClean="0"/>
              <a:t>Is there a virtue in attempting to remain reasonably close to the historical sources? Or is it irrelevant (from an artistic and commercial point of view)?</a:t>
            </a:r>
          </a:p>
          <a:p>
            <a:pPr lvl="1"/>
            <a:r>
              <a:rPr lang="en-GB" sz="2800" b="1" smtClean="0"/>
              <a:t>Arguably our sources present a partial and skewed picture in any case.</a:t>
            </a:r>
          </a:p>
          <a:p>
            <a:pPr marL="0" indent="0">
              <a:buFont typeface="Arial" panose="020B0604020202020204" pitchFamily="34" charset="0"/>
              <a:buNone/>
            </a:pPr>
            <a:endParaRPr lang="en-GB" sz="600" b="1" smtClean="0"/>
          </a:p>
          <a:p>
            <a:pPr marL="0" indent="0">
              <a:buFont typeface="Arial" panose="020B0604020202020204" pitchFamily="34" charset="0"/>
              <a:buNone/>
            </a:pPr>
            <a:r>
              <a:rPr lang="en-GB" sz="3200" b="1" smtClean="0"/>
              <a:t>Did </a:t>
            </a:r>
            <a:r>
              <a:rPr lang="en-GB" sz="3200" b="1" i="1" smtClean="0"/>
              <a:t>Gladiator</a:t>
            </a:r>
            <a:r>
              <a:rPr lang="en-GB" sz="3200" b="1" smtClean="0"/>
              <a:t>’s loose regard for historical veracity make it a better film? Or are there other reasons for the comparative lack of commercial success of </a:t>
            </a:r>
            <a:r>
              <a:rPr lang="en-GB" sz="3200" b="1" i="1" smtClean="0"/>
              <a:t>The Fall</a:t>
            </a:r>
            <a:r>
              <a:rPr lang="en-GB" sz="3200" b="1" smtClean="0"/>
              <a:t>?</a:t>
            </a:r>
            <a:endParaRPr lang="en-GB" sz="3200" b="1" dirty="0"/>
          </a:p>
        </p:txBody>
      </p:sp>
    </p:spTree>
    <p:extLst>
      <p:ext uri="{BB962C8B-B14F-4D97-AF65-F5344CB8AC3E}">
        <p14:creationId xmlns:p14="http://schemas.microsoft.com/office/powerpoint/2010/main" val="84136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1056068"/>
            <a:ext cx="8268236" cy="4559121"/>
          </a:xfrm>
          <a:solidFill>
            <a:schemeClr val="accent6">
              <a:lumMod val="40000"/>
              <a:lumOff val="60000"/>
            </a:schemeClr>
          </a:solidFill>
        </p:spPr>
        <p:txBody>
          <a:bodyPr>
            <a:normAutofit/>
          </a:bodyPr>
          <a:lstStyle/>
          <a:p>
            <a:pPr algn="ctr"/>
            <a:r>
              <a:rPr lang="en-GB" sz="9600" b="1" i="1" dirty="0" smtClean="0"/>
              <a:t>Agora </a:t>
            </a:r>
            <a:r>
              <a:rPr lang="en-GB" sz="9600" b="1" dirty="0" smtClean="0"/>
              <a:t>(2009)</a:t>
            </a:r>
            <a:endParaRPr lang="en-GB" sz="9600" b="1" dirty="0"/>
          </a:p>
        </p:txBody>
      </p:sp>
    </p:spTree>
    <p:extLst>
      <p:ext uri="{BB962C8B-B14F-4D97-AF65-F5344CB8AC3E}">
        <p14:creationId xmlns:p14="http://schemas.microsoft.com/office/powerpoint/2010/main" val="17490440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62" y="129751"/>
            <a:ext cx="8309288" cy="1325563"/>
          </a:xfrm>
          <a:solidFill>
            <a:schemeClr val="accent5">
              <a:lumMod val="40000"/>
              <a:lumOff val="60000"/>
            </a:schemeClr>
          </a:solidFill>
        </p:spPr>
        <p:txBody>
          <a:bodyPr/>
          <a:lstStyle/>
          <a:p>
            <a:r>
              <a:rPr lang="en-GB" b="1" dirty="0" smtClean="0"/>
              <a:t>A non-traditional toga epic</a:t>
            </a:r>
            <a:endParaRPr lang="en-GB" b="1" dirty="0"/>
          </a:p>
        </p:txBody>
      </p:sp>
      <p:sp>
        <p:nvSpPr>
          <p:cNvPr id="4" name="Content Placeholder 3"/>
          <p:cNvSpPr>
            <a:spLocks noGrp="1"/>
          </p:cNvSpPr>
          <p:nvPr>
            <p:ph sz="half" idx="1"/>
          </p:nvPr>
        </p:nvSpPr>
        <p:spPr>
          <a:xfrm>
            <a:off x="1" y="1223493"/>
            <a:ext cx="5203064" cy="5634507"/>
          </a:xfrm>
          <a:solidFill>
            <a:schemeClr val="accent3">
              <a:lumMod val="60000"/>
              <a:lumOff val="40000"/>
            </a:schemeClr>
          </a:solidFill>
        </p:spPr>
        <p:txBody>
          <a:bodyPr>
            <a:normAutofit/>
          </a:bodyPr>
          <a:lstStyle/>
          <a:p>
            <a:r>
              <a:rPr lang="en-GB" dirty="0" smtClean="0"/>
              <a:t>Actually set solidly in the Late Antique period (rather than foreshadowing it).</a:t>
            </a:r>
          </a:p>
          <a:p>
            <a:endParaRPr lang="en-GB" sz="100" dirty="0"/>
          </a:p>
          <a:p>
            <a:r>
              <a:rPr lang="en-GB" dirty="0" smtClean="0"/>
              <a:t>Religious focus, but very different swords and sandals era. </a:t>
            </a:r>
          </a:p>
          <a:p>
            <a:pPr lvl="1"/>
            <a:r>
              <a:rPr lang="en-GB" dirty="0" smtClean="0"/>
              <a:t>Anti-religious zealotry rather than the Christian triumphalism of certain movies like </a:t>
            </a:r>
            <a:r>
              <a:rPr lang="en-GB" i="1" dirty="0" smtClean="0"/>
              <a:t>Quo Vadis</a:t>
            </a:r>
            <a:r>
              <a:rPr lang="en-GB" dirty="0" smtClean="0"/>
              <a:t>.</a:t>
            </a:r>
          </a:p>
          <a:p>
            <a:endParaRPr lang="en-GB" sz="100" dirty="0"/>
          </a:p>
          <a:p>
            <a:r>
              <a:rPr lang="en-GB" dirty="0" smtClean="0"/>
              <a:t>Narrative of secular humanist (principally in the form of </a:t>
            </a:r>
            <a:r>
              <a:rPr lang="en-GB" dirty="0" err="1" smtClean="0"/>
              <a:t>Hypatia</a:t>
            </a:r>
            <a:r>
              <a:rPr lang="en-GB" dirty="0" smtClean="0"/>
              <a:t>).</a:t>
            </a:r>
          </a:p>
          <a:p>
            <a:pPr lvl="1"/>
            <a:r>
              <a:rPr lang="en-GB" dirty="0" smtClean="0"/>
              <a:t>A real </a:t>
            </a:r>
            <a:r>
              <a:rPr lang="en-GB" dirty="0"/>
              <a:t>historical figure, a </a:t>
            </a:r>
            <a:r>
              <a:rPr lang="en-GB" dirty="0" smtClean="0"/>
              <a:t>prominent </a:t>
            </a:r>
            <a:r>
              <a:rPr lang="en-GB" dirty="0"/>
              <a:t>Neoplatonist </a:t>
            </a:r>
            <a:r>
              <a:rPr lang="en-GB" dirty="0" smtClean="0"/>
              <a:t>thinker.</a:t>
            </a:r>
            <a:endParaRPr lang="en-GB" dirty="0"/>
          </a:p>
        </p:txBody>
      </p:sp>
      <p:pic>
        <p:nvPicPr>
          <p:cNvPr id="4098" name="Picture 2" descr="Agora: Religious Troubles in Alexandria | An Historian Goes to the Movi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03065" y="1516487"/>
            <a:ext cx="3966452" cy="26401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112195" y="4172755"/>
            <a:ext cx="4031805" cy="2685245"/>
          </a:xfrm>
          <a:prstGeom prst="rect">
            <a:avLst/>
          </a:prstGeom>
        </p:spPr>
      </p:pic>
      <p:sp>
        <p:nvSpPr>
          <p:cNvPr id="8" name="Content Placeholder 2"/>
          <p:cNvSpPr txBox="1">
            <a:spLocks/>
          </p:cNvSpPr>
          <p:nvPr/>
        </p:nvSpPr>
        <p:spPr>
          <a:xfrm>
            <a:off x="417356" y="1532586"/>
            <a:ext cx="7886700" cy="4008505"/>
          </a:xfrm>
          <a:prstGeom prst="rect">
            <a:avLst/>
          </a:prstGeom>
          <a:solidFill>
            <a:srgbClr val="CCFF66"/>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smtClean="0"/>
              <a:t>Does the movie seem anti-Christian or more generally anti-extremist sectarianism?</a:t>
            </a:r>
          </a:p>
          <a:p>
            <a:pPr lvl="1"/>
            <a:r>
              <a:rPr lang="en-GB" dirty="0"/>
              <a:t>Christian “</a:t>
            </a:r>
            <a:r>
              <a:rPr lang="en-GB" dirty="0" err="1" smtClean="0"/>
              <a:t>Parabalani</a:t>
            </a:r>
            <a:r>
              <a:rPr lang="en-GB" dirty="0" smtClean="0"/>
              <a:t>, </a:t>
            </a:r>
            <a:r>
              <a:rPr lang="el-GR" dirty="0" smtClean="0"/>
              <a:t>παραβαλανεῖς</a:t>
            </a:r>
            <a:r>
              <a:rPr lang="en-GB" dirty="0" smtClean="0"/>
              <a:t>” as provocateurs, with other groups responding? </a:t>
            </a:r>
          </a:p>
          <a:p>
            <a:pPr lvl="1"/>
            <a:r>
              <a:rPr lang="en-GB" dirty="0" smtClean="0"/>
              <a:t>Or multiple culpabilities?</a:t>
            </a:r>
          </a:p>
          <a:p>
            <a:pPr lvl="2"/>
            <a:r>
              <a:rPr lang="en-GB" dirty="0" smtClean="0"/>
              <a:t>Teachers and students from </a:t>
            </a:r>
            <a:r>
              <a:rPr lang="en-GB" dirty="0" err="1" smtClean="0"/>
              <a:t>Serapeum</a:t>
            </a:r>
            <a:r>
              <a:rPr lang="en-GB" dirty="0" smtClean="0"/>
              <a:t> attacking Christian’s who were pelting “pagan” statues. </a:t>
            </a:r>
          </a:p>
          <a:p>
            <a:pPr lvl="2"/>
            <a:r>
              <a:rPr lang="en-GB" dirty="0" smtClean="0"/>
              <a:t>Jewish revenge attack after they were assaulted in the theatre on the Sabbath. </a:t>
            </a:r>
            <a:endParaRPr lang="en-GB" dirty="0"/>
          </a:p>
        </p:txBody>
      </p:sp>
      <p:pic>
        <p:nvPicPr>
          <p:cNvPr id="7" name="Picture 6"/>
          <p:cNvPicPr>
            <a:picLocks noChangeAspect="1"/>
          </p:cNvPicPr>
          <p:nvPr/>
        </p:nvPicPr>
        <p:blipFill>
          <a:blip r:embed="rId4"/>
          <a:stretch>
            <a:fillRect/>
          </a:stretch>
        </p:blipFill>
        <p:spPr>
          <a:xfrm>
            <a:off x="6262099" y="292948"/>
            <a:ext cx="2907418" cy="1223539"/>
          </a:xfrm>
          <a:prstGeom prst="rect">
            <a:avLst/>
          </a:prstGeom>
        </p:spPr>
      </p:pic>
    </p:spTree>
    <p:extLst>
      <p:ext uri="{BB962C8B-B14F-4D97-AF65-F5344CB8AC3E}">
        <p14:creationId xmlns:p14="http://schemas.microsoft.com/office/powerpoint/2010/main" val="47383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Effect transition="in" filter="fade">
                                      <p:cBhvr>
                                        <p:cTn id="20" dur="500"/>
                                        <p:tgtEl>
                                          <p:spTgt spid="8">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Effect transition="in" filter="fade">
                                      <p:cBhvr>
                                        <p:cTn id="23" dur="500"/>
                                        <p:tgtEl>
                                          <p:spTgt spid="8">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8">
                                            <p:txEl>
                                              <p:pRg st="4" end="4"/>
                                            </p:txEl>
                                          </p:spTgt>
                                        </p:tgtEl>
                                        <p:attrNameLst>
                                          <p:attrName>style.visibility</p:attrName>
                                        </p:attrNameLst>
                                      </p:cBhvr>
                                      <p:to>
                                        <p:strVal val="visible"/>
                                      </p:to>
                                    </p:set>
                                    <p:animEffect transition="in" filter="fade">
                                      <p:cBhvr>
                                        <p:cTn id="26"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0580"/>
            <a:ext cx="7886700" cy="1325563"/>
          </a:xfrm>
          <a:solidFill>
            <a:schemeClr val="accent5">
              <a:lumMod val="40000"/>
              <a:lumOff val="60000"/>
            </a:schemeClr>
          </a:solidFill>
        </p:spPr>
        <p:txBody>
          <a:bodyPr/>
          <a:lstStyle/>
          <a:p>
            <a:r>
              <a:rPr lang="en-GB" b="1" dirty="0" smtClean="0"/>
              <a:t>Marketable or too highbrow?</a:t>
            </a:r>
            <a:endParaRPr lang="en-GB" b="1" dirty="0"/>
          </a:p>
        </p:txBody>
      </p:sp>
      <p:sp>
        <p:nvSpPr>
          <p:cNvPr id="4" name="Content Placeholder 3"/>
          <p:cNvSpPr>
            <a:spLocks noGrp="1"/>
          </p:cNvSpPr>
          <p:nvPr>
            <p:ph sz="half" idx="1"/>
          </p:nvPr>
        </p:nvSpPr>
        <p:spPr>
          <a:xfrm>
            <a:off x="0" y="1262130"/>
            <a:ext cx="5447763" cy="5595870"/>
          </a:xfrm>
          <a:solidFill>
            <a:srgbClr val="FFFF00"/>
          </a:solidFill>
        </p:spPr>
        <p:txBody>
          <a:bodyPr>
            <a:normAutofit lnSpcReduction="10000"/>
          </a:bodyPr>
          <a:lstStyle/>
          <a:p>
            <a:r>
              <a:rPr lang="en-GB" dirty="0" smtClean="0"/>
              <a:t>Certainly sufficient “action” scenes and periodic violence in the film.</a:t>
            </a:r>
          </a:p>
          <a:p>
            <a:endParaRPr lang="en-GB" sz="100" dirty="0"/>
          </a:p>
          <a:p>
            <a:r>
              <a:rPr lang="en-GB" dirty="0" smtClean="0"/>
              <a:t>Heaviness of style, and focus on intellectual concepts and ideals over emotional investment?</a:t>
            </a:r>
          </a:p>
          <a:p>
            <a:endParaRPr lang="en-GB" sz="100" dirty="0"/>
          </a:p>
          <a:p>
            <a:r>
              <a:rPr lang="en-GB" dirty="0" smtClean="0"/>
              <a:t>Well done music score: some attempts at replicating musical sounds of antiquity. </a:t>
            </a:r>
            <a:r>
              <a:rPr lang="en-GB" b="1" dirty="0" smtClean="0"/>
              <a:t>A turn on or a turn off?</a:t>
            </a:r>
          </a:p>
          <a:p>
            <a:endParaRPr lang="en-GB" sz="100" b="1" dirty="0"/>
          </a:p>
          <a:p>
            <a:r>
              <a:rPr lang="en-GB" dirty="0" smtClean="0"/>
              <a:t>Budget </a:t>
            </a:r>
            <a:r>
              <a:rPr lang="en-GB" dirty="0"/>
              <a:t>of $70 </a:t>
            </a:r>
            <a:r>
              <a:rPr lang="en-GB" dirty="0" smtClean="0"/>
              <a:t>million and </a:t>
            </a:r>
            <a:r>
              <a:rPr lang="en-GB" dirty="0"/>
              <a:t>box office of $39 </a:t>
            </a:r>
            <a:r>
              <a:rPr lang="en-GB" dirty="0" smtClean="0"/>
              <a:t>million.</a:t>
            </a:r>
          </a:p>
          <a:p>
            <a:pPr lvl="1"/>
            <a:r>
              <a:rPr lang="en-GB" dirty="0" smtClean="0"/>
              <a:t>Critically fairly well-received, limited release in American theatres.</a:t>
            </a:r>
            <a:endParaRPr lang="en-GB" dirty="0"/>
          </a:p>
        </p:txBody>
      </p:sp>
      <p:pic>
        <p:nvPicPr>
          <p:cNvPr id="5122" name="Picture 2" descr="Agora: Imagining Life in Alexandria | Broken Pots and Armless Statu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15145" y="1904149"/>
            <a:ext cx="3728855" cy="279664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415145" y="4711918"/>
            <a:ext cx="3696237" cy="2080844"/>
          </a:xfrm>
          <a:prstGeom prst="rect">
            <a:avLst/>
          </a:prstGeom>
        </p:spPr>
      </p:pic>
    </p:spTree>
    <p:extLst>
      <p:ext uri="{BB962C8B-B14F-4D97-AF65-F5344CB8AC3E}">
        <p14:creationId xmlns:p14="http://schemas.microsoft.com/office/powerpoint/2010/main" val="20846224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47" y="109090"/>
            <a:ext cx="8886422" cy="1325563"/>
          </a:xfrm>
          <a:solidFill>
            <a:schemeClr val="accent5">
              <a:lumMod val="40000"/>
              <a:lumOff val="60000"/>
            </a:schemeClr>
          </a:solidFill>
        </p:spPr>
        <p:txBody>
          <a:bodyPr/>
          <a:lstStyle/>
          <a:p>
            <a:r>
              <a:rPr lang="en-GB" b="1" dirty="0" smtClean="0"/>
              <a:t>Subverting gender tropes in toga epics?</a:t>
            </a:r>
            <a:endParaRPr lang="en-GB" b="1" dirty="0"/>
          </a:p>
        </p:txBody>
      </p:sp>
      <p:sp>
        <p:nvSpPr>
          <p:cNvPr id="3" name="Content Placeholder 2"/>
          <p:cNvSpPr>
            <a:spLocks noGrp="1"/>
          </p:cNvSpPr>
          <p:nvPr>
            <p:ph sz="half" idx="1"/>
          </p:nvPr>
        </p:nvSpPr>
        <p:spPr>
          <a:xfrm>
            <a:off x="0" y="1275008"/>
            <a:ext cx="5525036" cy="5582992"/>
          </a:xfrm>
          <a:solidFill>
            <a:srgbClr val="00C459"/>
          </a:solidFill>
        </p:spPr>
        <p:txBody>
          <a:bodyPr>
            <a:normAutofit/>
          </a:bodyPr>
          <a:lstStyle/>
          <a:p>
            <a:r>
              <a:rPr lang="en-GB" dirty="0" smtClean="0"/>
              <a:t>The Swords and Sandals era: </a:t>
            </a:r>
          </a:p>
          <a:p>
            <a:pPr lvl="1"/>
            <a:r>
              <a:rPr lang="en-GB" dirty="0" smtClean="0"/>
              <a:t>Often focus on the male characters as soldiers, slaves, gladiators, etc.</a:t>
            </a:r>
          </a:p>
          <a:p>
            <a:pPr lvl="1"/>
            <a:r>
              <a:rPr lang="en-GB" dirty="0" smtClean="0"/>
              <a:t>female characters, either (pre-)Christian maidens or </a:t>
            </a:r>
            <a:r>
              <a:rPr lang="en-GB" i="1" dirty="0" smtClean="0"/>
              <a:t>femme fatales</a:t>
            </a:r>
            <a:r>
              <a:rPr lang="en-GB" dirty="0" smtClean="0"/>
              <a:t>.</a:t>
            </a:r>
          </a:p>
          <a:p>
            <a:endParaRPr lang="en-GB" sz="100" dirty="0"/>
          </a:p>
          <a:p>
            <a:r>
              <a:rPr lang="en-GB" b="1" dirty="0" smtClean="0"/>
              <a:t>Was Agora avant-garde even as late as 2009?</a:t>
            </a:r>
          </a:p>
          <a:p>
            <a:pPr lvl="1"/>
            <a:r>
              <a:rPr lang="en-GB" dirty="0" smtClean="0"/>
              <a:t>Consider the character of Lucilla in </a:t>
            </a:r>
            <a:r>
              <a:rPr lang="en-GB" i="1" dirty="0" smtClean="0"/>
              <a:t>Gladiator</a:t>
            </a:r>
            <a:r>
              <a:rPr lang="en-GB" dirty="0" smtClean="0"/>
              <a:t>.</a:t>
            </a:r>
          </a:p>
          <a:p>
            <a:pPr lvl="1"/>
            <a:r>
              <a:rPr lang="en-GB" dirty="0" smtClean="0"/>
              <a:t>Glorification of the warrior (</a:t>
            </a:r>
            <a:r>
              <a:rPr lang="en-GB" i="1" dirty="0" smtClean="0"/>
              <a:t>300</a:t>
            </a:r>
            <a:r>
              <a:rPr lang="en-GB" dirty="0" smtClean="0"/>
              <a:t>; </a:t>
            </a:r>
            <a:r>
              <a:rPr lang="en-GB" i="1" dirty="0" smtClean="0"/>
              <a:t>Gladiator</a:t>
            </a:r>
            <a:r>
              <a:rPr lang="en-GB" dirty="0" smtClean="0"/>
              <a:t>) leading to an unbalanced representation of gender. </a:t>
            </a:r>
          </a:p>
          <a:p>
            <a:pPr lvl="1"/>
            <a:r>
              <a:rPr lang="en-GB" dirty="0"/>
              <a:t>Technically speaking </a:t>
            </a:r>
            <a:r>
              <a:rPr lang="en-GB" dirty="0" smtClean="0"/>
              <a:t>does </a:t>
            </a:r>
            <a:r>
              <a:rPr lang="en-GB" i="1" dirty="0" smtClean="0"/>
              <a:t>Agora </a:t>
            </a:r>
            <a:r>
              <a:rPr lang="en-GB" dirty="0" smtClean="0"/>
              <a:t>pass the </a:t>
            </a:r>
            <a:r>
              <a:rPr lang="en-GB" dirty="0" err="1"/>
              <a:t>Bechdel</a:t>
            </a:r>
            <a:r>
              <a:rPr lang="en-GB" dirty="0"/>
              <a:t> </a:t>
            </a:r>
            <a:r>
              <a:rPr lang="en-GB" dirty="0" smtClean="0"/>
              <a:t>test?</a:t>
            </a:r>
            <a:endParaRPr lang="en-GB" dirty="0"/>
          </a:p>
        </p:txBody>
      </p:sp>
      <p:pic>
        <p:nvPicPr>
          <p:cNvPr id="6146" name="Picture 2" descr="Agora movie review &amp; film summary (2010) | Roger Eber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35741" y="1897923"/>
            <a:ext cx="3621746" cy="24469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5535741" y="4344909"/>
            <a:ext cx="3600335" cy="1890176"/>
          </a:xfrm>
          <a:prstGeom prst="rect">
            <a:avLst/>
          </a:prstGeom>
        </p:spPr>
      </p:pic>
    </p:spTree>
    <p:extLst>
      <p:ext uri="{BB962C8B-B14F-4D97-AF65-F5344CB8AC3E}">
        <p14:creationId xmlns:p14="http://schemas.microsoft.com/office/powerpoint/2010/main" val="6324235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1056068"/>
            <a:ext cx="8268236" cy="4559121"/>
          </a:xfrm>
          <a:solidFill>
            <a:schemeClr val="accent6">
              <a:lumMod val="40000"/>
              <a:lumOff val="60000"/>
            </a:schemeClr>
          </a:solidFill>
        </p:spPr>
        <p:txBody>
          <a:bodyPr>
            <a:normAutofit/>
          </a:bodyPr>
          <a:lstStyle/>
          <a:p>
            <a:pPr algn="ctr"/>
            <a:r>
              <a:rPr lang="en-GB" sz="9600" b="1" i="1" dirty="0" smtClean="0"/>
              <a:t>King Arthur </a:t>
            </a:r>
            <a:r>
              <a:rPr lang="en-GB" sz="9600" b="1" dirty="0" smtClean="0"/>
              <a:t>(2004)</a:t>
            </a:r>
            <a:endParaRPr lang="en-GB" sz="9600" b="1" dirty="0"/>
          </a:p>
        </p:txBody>
      </p:sp>
    </p:spTree>
    <p:extLst>
      <p:ext uri="{BB962C8B-B14F-4D97-AF65-F5344CB8AC3E}">
        <p14:creationId xmlns:p14="http://schemas.microsoft.com/office/powerpoint/2010/main" val="22837359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62" y="103032"/>
            <a:ext cx="8757634" cy="1210613"/>
          </a:xfrm>
          <a:solidFill>
            <a:schemeClr val="accent5">
              <a:lumMod val="40000"/>
              <a:lumOff val="60000"/>
            </a:schemeClr>
          </a:solidFill>
        </p:spPr>
        <p:txBody>
          <a:bodyPr>
            <a:normAutofit/>
          </a:bodyPr>
          <a:lstStyle/>
          <a:p>
            <a:r>
              <a:rPr lang="en-GB" sz="4000" b="1" dirty="0" smtClean="0"/>
              <a:t>Arthur: a more historically “accurate” film?</a:t>
            </a:r>
            <a:endParaRPr lang="en-GB" sz="4000" b="1" dirty="0"/>
          </a:p>
        </p:txBody>
      </p:sp>
      <p:sp>
        <p:nvSpPr>
          <p:cNvPr id="3" name="Content Placeholder 2"/>
          <p:cNvSpPr>
            <a:spLocks noGrp="1"/>
          </p:cNvSpPr>
          <p:nvPr>
            <p:ph sz="half" idx="1"/>
          </p:nvPr>
        </p:nvSpPr>
        <p:spPr>
          <a:xfrm>
            <a:off x="-1" y="1313645"/>
            <a:ext cx="5434885" cy="5544355"/>
          </a:xfrm>
          <a:solidFill>
            <a:srgbClr val="53D2FF"/>
          </a:solidFill>
        </p:spPr>
        <p:txBody>
          <a:bodyPr>
            <a:normAutofit fontScale="85000" lnSpcReduction="10000"/>
          </a:bodyPr>
          <a:lstStyle/>
          <a:p>
            <a:r>
              <a:rPr lang="en-GB" dirty="0" smtClean="0"/>
              <a:t>A twist on the more traditional “medieval” – chivalric setting for King Arthur narratives. </a:t>
            </a:r>
          </a:p>
          <a:p>
            <a:endParaRPr lang="en-GB" sz="100" dirty="0"/>
          </a:p>
          <a:p>
            <a:r>
              <a:rPr lang="en-GB" dirty="0" smtClean="0"/>
              <a:t>Set in Late Antique Britain near the end/at the end of Roman rule. </a:t>
            </a:r>
          </a:p>
          <a:p>
            <a:endParaRPr lang="en-GB" sz="100" dirty="0" smtClean="0"/>
          </a:p>
          <a:p>
            <a:r>
              <a:rPr lang="en-GB" dirty="0"/>
              <a:t>D</a:t>
            </a:r>
            <a:r>
              <a:rPr lang="en-GB" dirty="0" smtClean="0"/>
              <a:t>irected </a:t>
            </a:r>
            <a:r>
              <a:rPr lang="en-GB" dirty="0"/>
              <a:t>by Antoine Fuqua and written by David </a:t>
            </a:r>
            <a:r>
              <a:rPr lang="en-GB" dirty="0" err="1"/>
              <a:t>Franzoni</a:t>
            </a:r>
            <a:r>
              <a:rPr lang="en-GB" dirty="0" smtClean="0"/>
              <a:t>.</a:t>
            </a:r>
          </a:p>
          <a:p>
            <a:endParaRPr lang="en-GB" sz="100" dirty="0"/>
          </a:p>
          <a:p>
            <a:r>
              <a:rPr lang="en-GB" dirty="0" smtClean="0"/>
              <a:t>Clive Owens as Arthur, Keira Knightly </a:t>
            </a:r>
            <a:r>
              <a:rPr lang="en-GB" dirty="0"/>
              <a:t>as Guinevere, </a:t>
            </a:r>
            <a:r>
              <a:rPr lang="en-GB" dirty="0" err="1"/>
              <a:t>Ioan</a:t>
            </a:r>
            <a:r>
              <a:rPr lang="en-GB" dirty="0"/>
              <a:t> </a:t>
            </a:r>
            <a:r>
              <a:rPr lang="en-GB" dirty="0" err="1"/>
              <a:t>Gruffudd</a:t>
            </a:r>
            <a:r>
              <a:rPr lang="en-GB" dirty="0"/>
              <a:t> as </a:t>
            </a:r>
            <a:r>
              <a:rPr lang="en-GB" dirty="0" smtClean="0"/>
              <a:t>Lancelot. </a:t>
            </a:r>
          </a:p>
          <a:p>
            <a:endParaRPr lang="en-GB" sz="100" dirty="0"/>
          </a:p>
          <a:p>
            <a:r>
              <a:rPr lang="en-GB" dirty="0" smtClean="0"/>
              <a:t>Modest financial success</a:t>
            </a:r>
            <a:r>
              <a:rPr lang="en-GB" dirty="0"/>
              <a:t>: budget of $120 </a:t>
            </a:r>
            <a:r>
              <a:rPr lang="en-GB" dirty="0" smtClean="0"/>
              <a:t>million</a:t>
            </a:r>
            <a:r>
              <a:rPr lang="en-GB" dirty="0"/>
              <a:t>, box office of $203.6 </a:t>
            </a:r>
            <a:r>
              <a:rPr lang="en-GB" dirty="0" smtClean="0"/>
              <a:t>million.</a:t>
            </a:r>
          </a:p>
          <a:p>
            <a:endParaRPr lang="en-GB" sz="100" dirty="0"/>
          </a:p>
          <a:p>
            <a:r>
              <a:rPr lang="en-GB" dirty="0" smtClean="0"/>
              <a:t>Fairly mixed reviews, not a critically acclaimed hit.</a:t>
            </a:r>
            <a:endParaRPr lang="en-GB" dirty="0"/>
          </a:p>
        </p:txBody>
      </p:sp>
      <p:pic>
        <p:nvPicPr>
          <p:cNvPr id="7170" name="Picture 2" descr="King Arthur (2004)"/>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434884" y="1067892"/>
            <a:ext cx="3709115" cy="36979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5270678" y="4275786"/>
            <a:ext cx="3873321" cy="2582214"/>
          </a:xfrm>
          <a:prstGeom prst="rect">
            <a:avLst/>
          </a:prstGeom>
        </p:spPr>
      </p:pic>
    </p:spTree>
    <p:extLst>
      <p:ext uri="{BB962C8B-B14F-4D97-AF65-F5344CB8AC3E}">
        <p14:creationId xmlns:p14="http://schemas.microsoft.com/office/powerpoint/2010/main" val="12261914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err="1" smtClean="0"/>
              <a:t>Sarmartian</a:t>
            </a:r>
            <a:r>
              <a:rPr lang="en-GB" b="1" dirty="0" smtClean="0"/>
              <a:t> theory</a:t>
            </a:r>
            <a:endParaRPr lang="en-GB" b="1" dirty="0"/>
          </a:p>
        </p:txBody>
      </p:sp>
      <p:sp>
        <p:nvSpPr>
          <p:cNvPr id="4" name="Content Placeholder 3"/>
          <p:cNvSpPr>
            <a:spLocks noGrp="1"/>
          </p:cNvSpPr>
          <p:nvPr>
            <p:ph sz="half" idx="1"/>
          </p:nvPr>
        </p:nvSpPr>
        <p:spPr>
          <a:xfrm>
            <a:off x="0" y="1519707"/>
            <a:ext cx="5257799" cy="5338293"/>
          </a:xfrm>
          <a:solidFill>
            <a:schemeClr val="tx2">
              <a:lumMod val="40000"/>
              <a:lumOff val="60000"/>
            </a:schemeClr>
          </a:solidFill>
        </p:spPr>
        <p:txBody>
          <a:bodyPr>
            <a:normAutofit/>
          </a:bodyPr>
          <a:lstStyle/>
          <a:p>
            <a:r>
              <a:rPr lang="en-GB" dirty="0" smtClean="0"/>
              <a:t>Originally proposed by Kemp Malone (1922), </a:t>
            </a:r>
            <a:r>
              <a:rPr lang="en-GB" dirty="0"/>
              <a:t>further formulated by C. Scott Littleton and Ann </a:t>
            </a:r>
            <a:r>
              <a:rPr lang="en-GB" dirty="0" smtClean="0"/>
              <a:t>Thomas (1978), the idea holds that a group of </a:t>
            </a:r>
            <a:r>
              <a:rPr lang="en-GB" dirty="0" err="1" smtClean="0"/>
              <a:t>Sarmatians</a:t>
            </a:r>
            <a:r>
              <a:rPr lang="en-GB" dirty="0" smtClean="0"/>
              <a:t> defeated by Marcus Aurelius had become posted to </a:t>
            </a:r>
            <a:r>
              <a:rPr lang="en-GB" dirty="0" err="1" smtClean="0"/>
              <a:t>Britian</a:t>
            </a:r>
            <a:r>
              <a:rPr lang="en-GB" dirty="0" smtClean="0"/>
              <a:t>.</a:t>
            </a:r>
          </a:p>
          <a:p>
            <a:endParaRPr lang="en-GB" sz="100" dirty="0"/>
          </a:p>
          <a:p>
            <a:r>
              <a:rPr lang="en-GB" dirty="0" smtClean="0"/>
              <a:t>Idea that deeds of Lucius </a:t>
            </a:r>
            <a:r>
              <a:rPr lang="en-GB" dirty="0" err="1" smtClean="0"/>
              <a:t>Artorius</a:t>
            </a:r>
            <a:r>
              <a:rPr lang="en-GB" dirty="0" smtClean="0"/>
              <a:t> </a:t>
            </a:r>
            <a:r>
              <a:rPr lang="en-GB" dirty="0" err="1" smtClean="0"/>
              <a:t>Castus</a:t>
            </a:r>
            <a:r>
              <a:rPr lang="en-GB" dirty="0" smtClean="0"/>
              <a:t> and the </a:t>
            </a:r>
            <a:r>
              <a:rPr lang="en-GB" dirty="0" err="1" smtClean="0"/>
              <a:t>Sarmartian</a:t>
            </a:r>
            <a:r>
              <a:rPr lang="en-GB" dirty="0" smtClean="0"/>
              <a:t> soldiers he commanded lived on in legend. </a:t>
            </a:r>
          </a:p>
          <a:p>
            <a:pPr lvl="1"/>
            <a:r>
              <a:rPr lang="en-GB" dirty="0" smtClean="0"/>
              <a:t>Supposedly these formed the seeds of later Arthurian legends. </a:t>
            </a:r>
          </a:p>
        </p:txBody>
      </p:sp>
      <p:pic>
        <p:nvPicPr>
          <p:cNvPr id="8194" name="Picture 2" descr="A HISTORY OF UKRAINE. EPISODE 10. THE SARMATIAN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57800" y="3935760"/>
            <a:ext cx="3886200" cy="292224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5257800" y="1519707"/>
            <a:ext cx="3886200" cy="2416053"/>
          </a:xfrm>
          <a:prstGeom prst="rect">
            <a:avLst/>
          </a:prstGeom>
          <a:solidFill>
            <a:schemeClr val="tx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mtClean="0"/>
              <a:t>However, this hypothesis is largely viewed with a great deal of scepticism due to lack of supporting evidence.</a:t>
            </a:r>
            <a:endParaRPr lang="en-GB" dirty="0"/>
          </a:p>
        </p:txBody>
      </p:sp>
    </p:spTree>
    <p:extLst>
      <p:ext uri="{BB962C8B-B14F-4D97-AF65-F5344CB8AC3E}">
        <p14:creationId xmlns:p14="http://schemas.microsoft.com/office/powerpoint/2010/main" val="3390220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9216"/>
            <a:ext cx="7886700" cy="1325563"/>
          </a:xfrm>
          <a:solidFill>
            <a:schemeClr val="accent5">
              <a:lumMod val="40000"/>
              <a:lumOff val="60000"/>
            </a:schemeClr>
          </a:solidFill>
        </p:spPr>
        <p:txBody>
          <a:bodyPr/>
          <a:lstStyle/>
          <a:p>
            <a:r>
              <a:rPr lang="en-GB" b="1" dirty="0" smtClean="0"/>
              <a:t>The “evidence”</a:t>
            </a:r>
            <a:endParaRPr lang="en-GB" b="1" dirty="0"/>
          </a:p>
        </p:txBody>
      </p:sp>
      <p:sp>
        <p:nvSpPr>
          <p:cNvPr id="4" name="Content Placeholder 3"/>
          <p:cNvSpPr>
            <a:spLocks noGrp="1"/>
          </p:cNvSpPr>
          <p:nvPr>
            <p:ph sz="half" idx="1"/>
          </p:nvPr>
        </p:nvSpPr>
        <p:spPr>
          <a:xfrm>
            <a:off x="0" y="1764406"/>
            <a:ext cx="9144000" cy="5093594"/>
          </a:xfrm>
          <a:solidFill>
            <a:srgbClr val="CCFF66"/>
          </a:solidFill>
        </p:spPr>
        <p:txBody>
          <a:bodyPr>
            <a:normAutofit fontScale="92500" lnSpcReduction="20000"/>
          </a:bodyPr>
          <a:lstStyle/>
          <a:p>
            <a:r>
              <a:rPr lang="en-GB" dirty="0" err="1" smtClean="0"/>
              <a:t>Nennius</a:t>
            </a:r>
            <a:r>
              <a:rPr lang="en-GB" dirty="0" smtClean="0"/>
              <a:t> (9</a:t>
            </a:r>
            <a:r>
              <a:rPr lang="en-GB" baseline="30000" dirty="0" smtClean="0"/>
              <a:t>th</a:t>
            </a:r>
            <a:r>
              <a:rPr lang="en-GB" dirty="0" smtClean="0"/>
              <a:t> century Welsh monk) seemingly earliest </a:t>
            </a:r>
            <a:r>
              <a:rPr lang="en-GB" dirty="0" smtClean="0"/>
              <a:t>possible allusion to </a:t>
            </a:r>
            <a:r>
              <a:rPr lang="en-GB" dirty="0" smtClean="0"/>
              <a:t>Arthur.</a:t>
            </a:r>
          </a:p>
          <a:p>
            <a:pPr lvl="1"/>
            <a:r>
              <a:rPr lang="en-GB" dirty="0" err="1" smtClean="0"/>
              <a:t>Gildas</a:t>
            </a:r>
            <a:r>
              <a:rPr lang="en-GB" dirty="0" smtClean="0"/>
              <a:t> and Bede </a:t>
            </a:r>
            <a:r>
              <a:rPr lang="en-GB" dirty="0" smtClean="0"/>
              <a:t>seem to make no reference attesting to such a figure.  </a:t>
            </a:r>
            <a:endParaRPr lang="en-GB" dirty="0" smtClean="0"/>
          </a:p>
          <a:p>
            <a:pPr lvl="1"/>
            <a:endParaRPr lang="en-GB" sz="100" dirty="0"/>
          </a:p>
          <a:p>
            <a:r>
              <a:rPr lang="en-GB" dirty="0" smtClean="0"/>
              <a:t>First consistent form of the narrative with Geoffrey </a:t>
            </a:r>
            <a:r>
              <a:rPr lang="en-GB" dirty="0"/>
              <a:t>of </a:t>
            </a:r>
            <a:r>
              <a:rPr lang="en-GB" dirty="0" smtClean="0"/>
              <a:t>Monmouth, </a:t>
            </a:r>
            <a:r>
              <a:rPr lang="en-GB" i="1" dirty="0" err="1" smtClean="0"/>
              <a:t>Historia</a:t>
            </a:r>
            <a:r>
              <a:rPr lang="en-GB" i="1" dirty="0" smtClean="0"/>
              <a:t> </a:t>
            </a:r>
            <a:r>
              <a:rPr lang="en-GB" i="1" dirty="0" err="1"/>
              <a:t>regum</a:t>
            </a:r>
            <a:r>
              <a:rPr lang="en-GB" i="1" dirty="0"/>
              <a:t> Britanniae</a:t>
            </a:r>
            <a:r>
              <a:rPr lang="en-GB" dirty="0"/>
              <a:t> </a:t>
            </a:r>
            <a:r>
              <a:rPr lang="en-GB" dirty="0" smtClean="0"/>
              <a:t>(AD 1138).</a:t>
            </a:r>
          </a:p>
          <a:p>
            <a:endParaRPr lang="en-GB" sz="100" dirty="0"/>
          </a:p>
          <a:p>
            <a:r>
              <a:rPr lang="en-GB" dirty="0" smtClean="0"/>
              <a:t>The narrative </a:t>
            </a:r>
            <a:r>
              <a:rPr lang="en-GB" i="1" dirty="0" smtClean="0"/>
              <a:t>from Le </a:t>
            </a:r>
            <a:r>
              <a:rPr lang="en-GB" i="1" dirty="0" err="1"/>
              <a:t>Morte</a:t>
            </a:r>
            <a:r>
              <a:rPr lang="en-GB" i="1" dirty="0"/>
              <a:t> </a:t>
            </a:r>
            <a:r>
              <a:rPr lang="en-GB" i="1" dirty="0" err="1"/>
              <a:t>d’Arthur</a:t>
            </a:r>
            <a:r>
              <a:rPr lang="en-GB" dirty="0"/>
              <a:t> by Sir Thomas </a:t>
            </a:r>
            <a:r>
              <a:rPr lang="en-GB" dirty="0" smtClean="0"/>
              <a:t>Malory (15</a:t>
            </a:r>
            <a:r>
              <a:rPr lang="en-GB" baseline="30000" dirty="0" smtClean="0"/>
              <a:t>th</a:t>
            </a:r>
            <a:r>
              <a:rPr lang="en-GB" dirty="0" smtClean="0"/>
              <a:t> century) crystallises many of the legendary elements we are more familiar with.</a:t>
            </a:r>
          </a:p>
          <a:p>
            <a:endParaRPr lang="en-GB" sz="100" dirty="0"/>
          </a:p>
          <a:p>
            <a:r>
              <a:rPr lang="en-GB" dirty="0" smtClean="0"/>
              <a:t>Use of archaeology to “trace” the “historical” Arthur highly problematic. </a:t>
            </a:r>
          </a:p>
          <a:p>
            <a:pPr lvl="1"/>
            <a:r>
              <a:rPr lang="en-GB" dirty="0" err="1"/>
              <a:t>Artognou</a:t>
            </a:r>
            <a:r>
              <a:rPr lang="en-GB" dirty="0"/>
              <a:t> </a:t>
            </a:r>
            <a:r>
              <a:rPr lang="en-GB" dirty="0" smtClean="0"/>
              <a:t>stone (sometimes erroneously referred to as the Arthur Stone), is a </a:t>
            </a:r>
            <a:r>
              <a:rPr lang="en-GB" dirty="0"/>
              <a:t>sixth century find from Tintagel </a:t>
            </a:r>
            <a:r>
              <a:rPr lang="en-GB" dirty="0" smtClean="0"/>
              <a:t>Castle.</a:t>
            </a:r>
          </a:p>
          <a:p>
            <a:pPr lvl="2"/>
            <a:r>
              <a:rPr lang="en-GB" dirty="0"/>
              <a:t>"</a:t>
            </a:r>
            <a:r>
              <a:rPr lang="en-GB" dirty="0" err="1"/>
              <a:t>Artognou</a:t>
            </a:r>
            <a:r>
              <a:rPr lang="en-GB" dirty="0"/>
              <a:t> descendant of </a:t>
            </a:r>
            <a:r>
              <a:rPr lang="en-GB" dirty="0" err="1"/>
              <a:t>Patern</a:t>
            </a:r>
            <a:r>
              <a:rPr lang="en-GB" dirty="0"/>
              <a:t>[us] </a:t>
            </a:r>
            <a:r>
              <a:rPr lang="en-GB" dirty="0" err="1"/>
              <a:t>Colus</a:t>
            </a:r>
            <a:r>
              <a:rPr lang="en-GB" dirty="0"/>
              <a:t> made (this). </a:t>
            </a:r>
            <a:r>
              <a:rPr lang="en-GB" dirty="0" err="1"/>
              <a:t>Colus</a:t>
            </a:r>
            <a:r>
              <a:rPr lang="en-GB" dirty="0"/>
              <a:t> made (this).” – CISP (1999</a:t>
            </a:r>
            <a:r>
              <a:rPr lang="en-GB" dirty="0" smtClean="0"/>
              <a:t>).</a:t>
            </a:r>
          </a:p>
          <a:p>
            <a:pPr lvl="2"/>
            <a:r>
              <a:rPr lang="en-GB" dirty="0" smtClean="0"/>
              <a:t>However, such a connection between </a:t>
            </a:r>
            <a:r>
              <a:rPr lang="en-GB" dirty="0" err="1" smtClean="0"/>
              <a:t>Artognou</a:t>
            </a:r>
            <a:r>
              <a:rPr lang="en-GB" dirty="0" smtClean="0"/>
              <a:t> and Arthur is unlikely.  </a:t>
            </a:r>
            <a:endParaRPr lang="en-GB" dirty="0"/>
          </a:p>
        </p:txBody>
      </p:sp>
      <p:sp>
        <p:nvSpPr>
          <p:cNvPr id="7" name="Content Placeholder 4"/>
          <p:cNvSpPr txBox="1">
            <a:spLocks/>
          </p:cNvSpPr>
          <p:nvPr/>
        </p:nvSpPr>
        <p:spPr>
          <a:xfrm>
            <a:off x="628650" y="2773956"/>
            <a:ext cx="7886700" cy="3074494"/>
          </a:xfrm>
          <a:prstGeom prst="rect">
            <a:avLst/>
          </a:prstGeom>
          <a:solidFill>
            <a:schemeClr val="accent4">
              <a:lumMod val="40000"/>
              <a:lumOff val="6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Is the desire for historical “authenticity” undermined by an over-reading of limited evidence, and a uncritical acceptance of certain theories? </a:t>
            </a:r>
          </a:p>
          <a:p>
            <a:pPr marL="0" indent="0">
              <a:buFont typeface="Arial" panose="020B0604020202020204" pitchFamily="34" charset="0"/>
              <a:buNone/>
            </a:pPr>
            <a:endParaRPr lang="en-GB" sz="1200" b="1" dirty="0" smtClean="0"/>
          </a:p>
          <a:p>
            <a:pPr marL="0" indent="0">
              <a:buFont typeface="Arial" panose="020B0604020202020204" pitchFamily="34" charset="0"/>
              <a:buNone/>
            </a:pPr>
            <a:r>
              <a:rPr lang="en-GB" b="1" dirty="0" smtClean="0"/>
              <a:t>Does the mixture of the fictional and the (pseudo-)historical work? Or does it leave the viewer underwhelmed? </a:t>
            </a:r>
            <a:endParaRPr lang="en-GB" b="1" dirty="0"/>
          </a:p>
        </p:txBody>
      </p:sp>
    </p:spTree>
    <p:extLst>
      <p:ext uri="{BB962C8B-B14F-4D97-AF65-F5344CB8AC3E}">
        <p14:creationId xmlns:p14="http://schemas.microsoft.com/office/powerpoint/2010/main" val="1834246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940" y="167425"/>
            <a:ext cx="8718997" cy="6478074"/>
          </a:xfrm>
          <a:solidFill>
            <a:srgbClr val="FFFF00"/>
          </a:solidFill>
        </p:spPr>
        <p:txBody>
          <a:bodyPr>
            <a:noAutofit/>
          </a:bodyPr>
          <a:lstStyle/>
          <a:p>
            <a:r>
              <a:rPr lang="en-GB" sz="6000" b="1" dirty="0" smtClean="0"/>
              <a:t>Do you think that “Late Antique” films will continue to remain a niche of the ancient movie film genre? Or does it present untapped source material for enterprising producers, directors and writers?</a:t>
            </a:r>
            <a:endParaRPr lang="en-GB" sz="6000" b="1" dirty="0"/>
          </a:p>
        </p:txBody>
      </p:sp>
    </p:spTree>
    <p:extLst>
      <p:ext uri="{BB962C8B-B14F-4D97-AF65-F5344CB8AC3E}">
        <p14:creationId xmlns:p14="http://schemas.microsoft.com/office/powerpoint/2010/main" val="23637114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Bibliography </a:t>
            </a:r>
            <a:endParaRPr lang="en-GB" b="1" dirty="0"/>
          </a:p>
        </p:txBody>
      </p:sp>
      <p:sp>
        <p:nvSpPr>
          <p:cNvPr id="3" name="Content Placeholder 2"/>
          <p:cNvSpPr>
            <a:spLocks noGrp="1"/>
          </p:cNvSpPr>
          <p:nvPr>
            <p:ph idx="1"/>
          </p:nvPr>
        </p:nvSpPr>
        <p:spPr>
          <a:xfrm>
            <a:off x="0" y="1600200"/>
            <a:ext cx="9144000" cy="5257800"/>
          </a:xfrm>
          <a:solidFill>
            <a:schemeClr val="accent2">
              <a:lumMod val="60000"/>
              <a:lumOff val="40000"/>
            </a:schemeClr>
          </a:solidFill>
        </p:spPr>
        <p:txBody>
          <a:bodyPr>
            <a:normAutofit fontScale="92500" lnSpcReduction="20000"/>
          </a:bodyPr>
          <a:lstStyle/>
          <a:p>
            <a:r>
              <a:rPr lang="en-GB" dirty="0" smtClean="0"/>
              <a:t>Hardwick, L. 2003. </a:t>
            </a:r>
            <a:r>
              <a:rPr lang="en-GB" i="1" dirty="0" smtClean="0"/>
              <a:t>Reception Studies</a:t>
            </a:r>
            <a:r>
              <a:rPr lang="en-GB" dirty="0" smtClean="0"/>
              <a:t>. Oxford: Oxford University Press.</a:t>
            </a:r>
          </a:p>
          <a:p>
            <a:pPr marL="137160" indent="0">
              <a:buNone/>
            </a:pPr>
            <a:endParaRPr lang="en-GB" sz="100" dirty="0"/>
          </a:p>
          <a:p>
            <a:r>
              <a:rPr lang="en-GB" dirty="0"/>
              <a:t>Hardwick, L. </a:t>
            </a:r>
            <a:r>
              <a:rPr lang="en-GB" dirty="0" smtClean="0"/>
              <a:t>and Stray, C. (eds.), 2008. </a:t>
            </a:r>
            <a:r>
              <a:rPr lang="en-GB" i="1" dirty="0" smtClean="0"/>
              <a:t>A Companion to Classical Reception</a:t>
            </a:r>
            <a:r>
              <a:rPr lang="en-GB" dirty="0" smtClean="0"/>
              <a:t>. Oxford: Blackwell.</a:t>
            </a:r>
          </a:p>
          <a:p>
            <a:pPr marL="137160" indent="0">
              <a:buNone/>
            </a:pPr>
            <a:endParaRPr lang="en-GB" sz="100" dirty="0" smtClean="0"/>
          </a:p>
          <a:p>
            <a:r>
              <a:rPr lang="en-GB" dirty="0" smtClean="0"/>
              <a:t>Martindale, C. and Thomas, R. F. (eds.), 2006. </a:t>
            </a:r>
            <a:r>
              <a:rPr lang="en-GB" i="1" dirty="0" smtClean="0"/>
              <a:t>Classics and the Uses of Reception</a:t>
            </a:r>
            <a:r>
              <a:rPr lang="en-GB" dirty="0" smtClean="0"/>
              <a:t>. Oxford: Blackwell.</a:t>
            </a:r>
          </a:p>
          <a:p>
            <a:endParaRPr lang="en-GB" sz="100" dirty="0"/>
          </a:p>
          <a:p>
            <a:r>
              <a:rPr lang="en-GB" dirty="0" smtClean="0"/>
              <a:t>Matthews, J</a:t>
            </a:r>
            <a:r>
              <a:rPr lang="en-GB" dirty="0"/>
              <a:t>. </a:t>
            </a:r>
            <a:r>
              <a:rPr lang="en-GB" dirty="0" smtClean="0"/>
              <a:t>2004. ‘A </a:t>
            </a:r>
            <a:r>
              <a:rPr lang="en-GB" dirty="0"/>
              <a:t>Knightly </a:t>
            </a:r>
            <a:r>
              <a:rPr lang="en-GB" dirty="0" err="1"/>
              <a:t>Endeavor</a:t>
            </a:r>
            <a:r>
              <a:rPr lang="en-GB" dirty="0"/>
              <a:t>: The Making of Jerry Bruckheimer's "King </a:t>
            </a:r>
            <a:r>
              <a:rPr lang="en-GB" dirty="0" smtClean="0"/>
              <a:t>Arthur“’, </a:t>
            </a:r>
            <a:r>
              <a:rPr lang="en-GB" i="1" dirty="0" smtClean="0"/>
              <a:t>Arthuriana</a:t>
            </a:r>
            <a:r>
              <a:rPr lang="en-GB" dirty="0" smtClean="0"/>
              <a:t> 14 (</a:t>
            </a:r>
            <a:r>
              <a:rPr lang="en-GB" dirty="0"/>
              <a:t>3</a:t>
            </a:r>
            <a:r>
              <a:rPr lang="en-GB" dirty="0" smtClean="0"/>
              <a:t>): </a:t>
            </a:r>
            <a:r>
              <a:rPr lang="en-GB" dirty="0"/>
              <a:t>112-115</a:t>
            </a:r>
            <a:r>
              <a:rPr lang="en-GB" dirty="0" smtClean="0"/>
              <a:t>.</a:t>
            </a:r>
          </a:p>
          <a:p>
            <a:endParaRPr lang="en-GB" sz="100" dirty="0"/>
          </a:p>
          <a:p>
            <a:r>
              <a:rPr lang="en-GB" dirty="0" smtClean="0"/>
              <a:t>Paul, </a:t>
            </a:r>
            <a:r>
              <a:rPr lang="en-GB" dirty="0"/>
              <a:t>J. </a:t>
            </a:r>
            <a:r>
              <a:rPr lang="en-GB" dirty="0" smtClean="0"/>
              <a:t>2013. ‘Subverting </a:t>
            </a:r>
            <a:r>
              <a:rPr lang="en-GB" dirty="0"/>
              <a:t>Sex and Love in Alejandro </a:t>
            </a:r>
            <a:r>
              <a:rPr lang="en-GB" dirty="0" err="1"/>
              <a:t>Amenábar’s</a:t>
            </a:r>
            <a:r>
              <a:rPr lang="en-GB" dirty="0"/>
              <a:t> Agora (2009</a:t>
            </a:r>
            <a:r>
              <a:rPr lang="en-GB" dirty="0" smtClean="0"/>
              <a:t>)’, in</a:t>
            </a:r>
            <a:r>
              <a:rPr lang="en-GB" dirty="0"/>
              <a:t>: </a:t>
            </a:r>
            <a:r>
              <a:rPr lang="en-GB" dirty="0" smtClean="0"/>
              <a:t>M. S. </a:t>
            </a:r>
            <a:r>
              <a:rPr lang="en-GB" dirty="0" err="1" smtClean="0"/>
              <a:t>Cyrino</a:t>
            </a:r>
            <a:r>
              <a:rPr lang="en-GB" dirty="0" smtClean="0"/>
              <a:t> </a:t>
            </a:r>
            <a:r>
              <a:rPr lang="en-GB" dirty="0"/>
              <a:t>(</a:t>
            </a:r>
            <a:r>
              <a:rPr lang="en-GB" dirty="0" smtClean="0"/>
              <a:t>ed.), </a:t>
            </a:r>
            <a:r>
              <a:rPr lang="en-GB" i="1" dirty="0"/>
              <a:t>Screening Love and Sex in the Ancient World</a:t>
            </a:r>
            <a:r>
              <a:rPr lang="en-GB" dirty="0"/>
              <a:t>. Palgrave Macmillan, New York</a:t>
            </a:r>
            <a:r>
              <a:rPr lang="en-GB" dirty="0" smtClean="0"/>
              <a:t>.</a:t>
            </a:r>
          </a:p>
          <a:p>
            <a:endParaRPr lang="en-GB" sz="100" dirty="0"/>
          </a:p>
          <a:p>
            <a:r>
              <a:rPr lang="en-GB" dirty="0" smtClean="0"/>
              <a:t>Winkler, M. </a:t>
            </a:r>
            <a:r>
              <a:rPr lang="en-GB" dirty="0"/>
              <a:t>(ed.), 2009. </a:t>
            </a:r>
            <a:r>
              <a:rPr lang="en-GB" i="1" dirty="0"/>
              <a:t>The Fall of the Roman Empire: Film and </a:t>
            </a:r>
            <a:r>
              <a:rPr lang="en-GB" i="1" dirty="0" smtClean="0"/>
              <a:t>History</a:t>
            </a:r>
            <a:r>
              <a:rPr lang="en-GB" dirty="0" smtClean="0"/>
              <a:t>. Oxford: Blackwell.</a:t>
            </a:r>
            <a:endParaRPr lang="en-GB" dirty="0"/>
          </a:p>
        </p:txBody>
      </p:sp>
    </p:spTree>
    <p:extLst>
      <p:ext uri="{BB962C8B-B14F-4D97-AF65-F5344CB8AC3E}">
        <p14:creationId xmlns:p14="http://schemas.microsoft.com/office/powerpoint/2010/main" val="31209849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1314</TotalTime>
  <Words>2803</Words>
  <Application>Microsoft Office PowerPoint</Application>
  <PresentationFormat>On-screen Show (4:3)</PresentationFormat>
  <Paragraphs>249</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Wingdings</vt:lpstr>
      <vt:lpstr>Wingdings 2</vt:lpstr>
      <vt:lpstr>1_Office Theme</vt:lpstr>
      <vt:lpstr>From the twilight of Rome to the Dawn of Islam: The World of Late Antiquity (AD 235-632)</vt:lpstr>
      <vt:lpstr>Reception studies: the basics</vt:lpstr>
      <vt:lpstr>Reception in Film</vt:lpstr>
      <vt:lpstr>Why Reception Studies?</vt:lpstr>
      <vt:lpstr>Reception and Theory</vt:lpstr>
      <vt:lpstr>Antiquity and cinematic waves</vt:lpstr>
      <vt:lpstr>Three Waves of Reception</vt:lpstr>
      <vt:lpstr>The Heyday of Toga / Pepla Films</vt:lpstr>
      <vt:lpstr>Developments in Hollywood</vt:lpstr>
      <vt:lpstr>Out in the wilderness?</vt:lpstr>
      <vt:lpstr>PowerPoint Presentation</vt:lpstr>
      <vt:lpstr>Revival?</vt:lpstr>
      <vt:lpstr>Late Antiquity on the Big Screen</vt:lpstr>
      <vt:lpstr>Under representation?</vt:lpstr>
      <vt:lpstr>Late Antique cinematic themes</vt:lpstr>
      <vt:lpstr>The Fall of the Roman Empire (1964)</vt:lpstr>
      <vt:lpstr>Production and scale (1)</vt:lpstr>
      <vt:lpstr>Production and scale (2)</vt:lpstr>
      <vt:lpstr>Critical reactions to the film</vt:lpstr>
      <vt:lpstr>Gibbon and The Fall</vt:lpstr>
      <vt:lpstr>Rome as a cautionary tale for an American audience (toga era)</vt:lpstr>
      <vt:lpstr>Theme of equality, favouritism and corruption and future hostilities</vt:lpstr>
      <vt:lpstr>Later influence on gladiator: Plot points and Mise en scène</vt:lpstr>
      <vt:lpstr>Historical vs. pseudo-historical</vt:lpstr>
      <vt:lpstr>Agora (2009)</vt:lpstr>
      <vt:lpstr>A non-traditional toga epic</vt:lpstr>
      <vt:lpstr>Marketable or too highbrow?</vt:lpstr>
      <vt:lpstr>Subverting gender tropes in toga epics?</vt:lpstr>
      <vt:lpstr>King Arthur (2004)</vt:lpstr>
      <vt:lpstr>Arthur: a more historically “accurate” film?</vt:lpstr>
      <vt:lpstr>Sarmartian theory</vt:lpstr>
      <vt:lpstr>The “evidence”</vt:lpstr>
      <vt:lpstr>Do you think that “Late Antique” films will continue to remain a niche of the ancient movie film genre? Or does it present untapped source material for enterprising producers, directors and writers?</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76</cp:revision>
  <dcterms:created xsi:type="dcterms:W3CDTF">2020-12-15T17:20:11Z</dcterms:created>
  <dcterms:modified xsi:type="dcterms:W3CDTF">2020-12-16T17:45:17Z</dcterms:modified>
</cp:coreProperties>
</file>