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4"/>
  </p:notesMasterIdLst>
  <p:sldIdLst>
    <p:sldId id="256" r:id="rId2"/>
    <p:sldId id="302" r:id="rId3"/>
    <p:sldId id="305" r:id="rId4"/>
    <p:sldId id="301" r:id="rId5"/>
    <p:sldId id="322" r:id="rId6"/>
    <p:sldId id="321" r:id="rId7"/>
    <p:sldId id="324" r:id="rId8"/>
    <p:sldId id="304" r:id="rId9"/>
    <p:sldId id="306" r:id="rId10"/>
    <p:sldId id="323" r:id="rId11"/>
    <p:sldId id="307" r:id="rId12"/>
    <p:sldId id="325" r:id="rId13"/>
    <p:sldId id="299" r:id="rId14"/>
    <p:sldId id="308" r:id="rId15"/>
    <p:sldId id="309" r:id="rId16"/>
    <p:sldId id="327" r:id="rId17"/>
    <p:sldId id="326" r:id="rId18"/>
    <p:sldId id="319" r:id="rId19"/>
    <p:sldId id="328" r:id="rId20"/>
    <p:sldId id="330" r:id="rId21"/>
    <p:sldId id="329" r:id="rId22"/>
    <p:sldId id="320"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14" autoAdjust="0"/>
    <p:restoredTop sz="93836" autoAdjust="0"/>
  </p:normalViewPr>
  <p:slideViewPr>
    <p:cSldViewPr>
      <p:cViewPr varScale="1">
        <p:scale>
          <a:sx n="61" d="100"/>
          <a:sy n="61" d="100"/>
        </p:scale>
        <p:origin x="1528" y="192"/>
      </p:cViewPr>
      <p:guideLst>
        <p:guide orient="horz" pos="2160"/>
        <p:guide pos="2880"/>
      </p:guideLst>
    </p:cSldViewPr>
  </p:slideViewPr>
  <p:outlineViewPr>
    <p:cViewPr>
      <p:scale>
        <a:sx n="33" d="100"/>
        <a:sy n="33" d="100"/>
      </p:scale>
      <p:origin x="48" y="3895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BD39B-7751-C74B-8302-D4BFFD2DBAE7}" type="doc">
      <dgm:prSet loTypeId="urn:microsoft.com/office/officeart/2005/8/layout/hierarchy1" loCatId="" qsTypeId="urn:microsoft.com/office/officeart/2005/8/quickstyle/simple1" qsCatId="simple" csTypeId="urn:microsoft.com/office/officeart/2005/8/colors/accent4_2" csCatId="accent4" phldr="1"/>
      <dgm:spPr/>
      <dgm:t>
        <a:bodyPr/>
        <a:lstStyle/>
        <a:p>
          <a:endParaRPr lang="en-GB"/>
        </a:p>
      </dgm:t>
    </dgm:pt>
    <dgm:pt modelId="{1C0FC37C-8F8C-3146-8798-320DD5660A88}">
      <dgm:prSet phldrT="[Text]"/>
      <dgm:spPr/>
      <dgm:t>
        <a:bodyPr/>
        <a:lstStyle/>
        <a:p>
          <a:pPr algn="ctr"/>
          <a:r>
            <a:rPr lang="en-GB" dirty="0"/>
            <a:t>Leadership theories </a:t>
          </a:r>
        </a:p>
      </dgm:t>
    </dgm:pt>
    <dgm:pt modelId="{BACD90EF-010A-9E41-9F47-54FBC6D89396}" type="parTrans" cxnId="{9C2CFE98-1A02-9A41-A0BE-3A2A9555988E}">
      <dgm:prSet/>
      <dgm:spPr/>
      <dgm:t>
        <a:bodyPr/>
        <a:lstStyle/>
        <a:p>
          <a:pPr algn="ctr"/>
          <a:endParaRPr lang="en-GB"/>
        </a:p>
      </dgm:t>
    </dgm:pt>
    <dgm:pt modelId="{2EC2075B-B6B4-C546-A562-085E681DAC3A}" type="sibTrans" cxnId="{9C2CFE98-1A02-9A41-A0BE-3A2A9555988E}">
      <dgm:prSet/>
      <dgm:spPr/>
      <dgm:t>
        <a:bodyPr/>
        <a:lstStyle/>
        <a:p>
          <a:pPr algn="ctr"/>
          <a:endParaRPr lang="en-GB"/>
        </a:p>
      </dgm:t>
    </dgm:pt>
    <dgm:pt modelId="{90AD7926-6821-894F-83A7-B83B6A9505E1}">
      <dgm:prSet phldrT="[Text]"/>
      <dgm:spPr/>
      <dgm:t>
        <a:bodyPr/>
        <a:lstStyle/>
        <a:p>
          <a:pPr algn="ctr"/>
          <a:r>
            <a:rPr lang="en-GB" dirty="0"/>
            <a:t>Transformational </a:t>
          </a:r>
        </a:p>
      </dgm:t>
    </dgm:pt>
    <dgm:pt modelId="{90D4C77C-E635-764C-BCFF-D764BC153F1A}" type="parTrans" cxnId="{DE145FEB-AA1C-D446-AA59-222F462F3194}">
      <dgm:prSet/>
      <dgm:spPr/>
      <dgm:t>
        <a:bodyPr/>
        <a:lstStyle/>
        <a:p>
          <a:pPr algn="ctr"/>
          <a:endParaRPr lang="en-GB"/>
        </a:p>
      </dgm:t>
    </dgm:pt>
    <dgm:pt modelId="{1F393CFE-0549-434C-A5D5-F29F8428CD24}" type="sibTrans" cxnId="{DE145FEB-AA1C-D446-AA59-222F462F3194}">
      <dgm:prSet/>
      <dgm:spPr/>
      <dgm:t>
        <a:bodyPr/>
        <a:lstStyle/>
        <a:p>
          <a:pPr algn="ctr"/>
          <a:endParaRPr lang="en-GB"/>
        </a:p>
      </dgm:t>
    </dgm:pt>
    <dgm:pt modelId="{062FE7F7-245C-CD41-8AF8-F3C1F977D968}">
      <dgm:prSet phldrT="[Text]"/>
      <dgm:spPr/>
      <dgm:t>
        <a:bodyPr/>
        <a:lstStyle/>
        <a:p>
          <a:pPr algn="ctr"/>
          <a:r>
            <a:rPr lang="en-GB" dirty="0"/>
            <a:t>Boundaryless </a:t>
          </a:r>
        </a:p>
      </dgm:t>
    </dgm:pt>
    <dgm:pt modelId="{343E1DC4-2495-6749-9A41-A3039B74D36E}" type="parTrans" cxnId="{C80566C5-5F27-8640-B837-2658AA93DE9F}">
      <dgm:prSet/>
      <dgm:spPr/>
      <dgm:t>
        <a:bodyPr/>
        <a:lstStyle/>
        <a:p>
          <a:pPr algn="ctr"/>
          <a:endParaRPr lang="en-GB"/>
        </a:p>
      </dgm:t>
    </dgm:pt>
    <dgm:pt modelId="{5FEB1D17-0D02-7F41-B1C7-9E57E23AFD7B}" type="sibTrans" cxnId="{C80566C5-5F27-8640-B837-2658AA93DE9F}">
      <dgm:prSet/>
      <dgm:spPr/>
      <dgm:t>
        <a:bodyPr/>
        <a:lstStyle/>
        <a:p>
          <a:pPr algn="ctr"/>
          <a:endParaRPr lang="en-GB"/>
        </a:p>
      </dgm:t>
    </dgm:pt>
    <dgm:pt modelId="{23FE2307-9963-614D-B103-55F1908C95BF}" type="pres">
      <dgm:prSet presAssocID="{700BD39B-7751-C74B-8302-D4BFFD2DBAE7}" presName="hierChild1" presStyleCnt="0">
        <dgm:presLayoutVars>
          <dgm:chPref val="1"/>
          <dgm:dir/>
          <dgm:animOne val="branch"/>
          <dgm:animLvl val="lvl"/>
          <dgm:resizeHandles/>
        </dgm:presLayoutVars>
      </dgm:prSet>
      <dgm:spPr/>
    </dgm:pt>
    <dgm:pt modelId="{E8A17C9A-2A89-4947-9C90-3BFD0F3AB82C}" type="pres">
      <dgm:prSet presAssocID="{1C0FC37C-8F8C-3146-8798-320DD5660A88}" presName="hierRoot1" presStyleCnt="0"/>
      <dgm:spPr/>
    </dgm:pt>
    <dgm:pt modelId="{0C96733E-A9C6-8548-ABA0-3949BF6F26A4}" type="pres">
      <dgm:prSet presAssocID="{1C0FC37C-8F8C-3146-8798-320DD5660A88}" presName="composite" presStyleCnt="0"/>
      <dgm:spPr/>
    </dgm:pt>
    <dgm:pt modelId="{BFE1F306-F2F5-0C45-AAE0-1E4D8D72ED97}" type="pres">
      <dgm:prSet presAssocID="{1C0FC37C-8F8C-3146-8798-320DD5660A88}" presName="background" presStyleLbl="node0" presStyleIdx="0" presStyleCnt="1"/>
      <dgm:spPr/>
    </dgm:pt>
    <dgm:pt modelId="{B9B3FF25-676F-5742-BDB1-072E3BDCD9EF}" type="pres">
      <dgm:prSet presAssocID="{1C0FC37C-8F8C-3146-8798-320DD5660A88}" presName="text" presStyleLbl="fgAcc0" presStyleIdx="0" presStyleCnt="1" custLinFactNeighborX="2179" custLinFactNeighborY="-3754">
        <dgm:presLayoutVars>
          <dgm:chPref val="3"/>
        </dgm:presLayoutVars>
      </dgm:prSet>
      <dgm:spPr/>
    </dgm:pt>
    <dgm:pt modelId="{D8E2BB85-4BBD-A14E-851D-8110BF366129}" type="pres">
      <dgm:prSet presAssocID="{1C0FC37C-8F8C-3146-8798-320DD5660A88}" presName="hierChild2" presStyleCnt="0"/>
      <dgm:spPr/>
    </dgm:pt>
    <dgm:pt modelId="{36B19D2E-43AC-DD4B-A72B-F62C2F5532EE}" type="pres">
      <dgm:prSet presAssocID="{90D4C77C-E635-764C-BCFF-D764BC153F1A}" presName="Name10" presStyleLbl="parChTrans1D2" presStyleIdx="0" presStyleCnt="2"/>
      <dgm:spPr/>
    </dgm:pt>
    <dgm:pt modelId="{BCC72941-C6D7-9C4B-9639-E2FA9AE1412D}" type="pres">
      <dgm:prSet presAssocID="{90AD7926-6821-894F-83A7-B83B6A9505E1}" presName="hierRoot2" presStyleCnt="0"/>
      <dgm:spPr/>
    </dgm:pt>
    <dgm:pt modelId="{00E11172-3ECD-3D4C-A039-D5DD63537D08}" type="pres">
      <dgm:prSet presAssocID="{90AD7926-6821-894F-83A7-B83B6A9505E1}" presName="composite2" presStyleCnt="0"/>
      <dgm:spPr/>
    </dgm:pt>
    <dgm:pt modelId="{FAEBDF9C-3637-2045-BBF8-DD2FC693A4C0}" type="pres">
      <dgm:prSet presAssocID="{90AD7926-6821-894F-83A7-B83B6A9505E1}" presName="background2" presStyleLbl="node2" presStyleIdx="0" presStyleCnt="2"/>
      <dgm:spPr/>
    </dgm:pt>
    <dgm:pt modelId="{D996E7C9-A661-3449-B246-E13A5ECFF95E}" type="pres">
      <dgm:prSet presAssocID="{90AD7926-6821-894F-83A7-B83B6A9505E1}" presName="text2" presStyleLbl="fgAcc2" presStyleIdx="0" presStyleCnt="2">
        <dgm:presLayoutVars>
          <dgm:chPref val="3"/>
        </dgm:presLayoutVars>
      </dgm:prSet>
      <dgm:spPr/>
    </dgm:pt>
    <dgm:pt modelId="{75F116F1-AF1D-1B4C-A0F4-6A4908A6EFF5}" type="pres">
      <dgm:prSet presAssocID="{90AD7926-6821-894F-83A7-B83B6A9505E1}" presName="hierChild3" presStyleCnt="0"/>
      <dgm:spPr/>
    </dgm:pt>
    <dgm:pt modelId="{2192848B-7DA3-C845-ADC6-B3530242484A}" type="pres">
      <dgm:prSet presAssocID="{343E1DC4-2495-6749-9A41-A3039B74D36E}" presName="Name10" presStyleLbl="parChTrans1D2" presStyleIdx="1" presStyleCnt="2"/>
      <dgm:spPr/>
    </dgm:pt>
    <dgm:pt modelId="{A9DE40DB-EFDF-3540-A3E9-9A336B88BDBD}" type="pres">
      <dgm:prSet presAssocID="{062FE7F7-245C-CD41-8AF8-F3C1F977D968}" presName="hierRoot2" presStyleCnt="0"/>
      <dgm:spPr/>
    </dgm:pt>
    <dgm:pt modelId="{20D0CCAF-1604-EA4F-85AA-E2DCC95C5EBE}" type="pres">
      <dgm:prSet presAssocID="{062FE7F7-245C-CD41-8AF8-F3C1F977D968}" presName="composite2" presStyleCnt="0"/>
      <dgm:spPr/>
    </dgm:pt>
    <dgm:pt modelId="{06CB5036-979E-9743-8F89-11B3D4191278}" type="pres">
      <dgm:prSet presAssocID="{062FE7F7-245C-CD41-8AF8-F3C1F977D968}" presName="background2" presStyleLbl="node2" presStyleIdx="1" presStyleCnt="2"/>
      <dgm:spPr/>
    </dgm:pt>
    <dgm:pt modelId="{87EE051C-E8DD-A146-A869-61E27487F1E3}" type="pres">
      <dgm:prSet presAssocID="{062FE7F7-245C-CD41-8AF8-F3C1F977D968}" presName="text2" presStyleLbl="fgAcc2" presStyleIdx="1" presStyleCnt="2">
        <dgm:presLayoutVars>
          <dgm:chPref val="3"/>
        </dgm:presLayoutVars>
      </dgm:prSet>
      <dgm:spPr/>
    </dgm:pt>
    <dgm:pt modelId="{AE60F79A-8CA7-2E44-BE66-F5B078C05DE0}" type="pres">
      <dgm:prSet presAssocID="{062FE7F7-245C-CD41-8AF8-F3C1F977D968}" presName="hierChild3" presStyleCnt="0"/>
      <dgm:spPr/>
    </dgm:pt>
  </dgm:ptLst>
  <dgm:cxnLst>
    <dgm:cxn modelId="{9AD0E40F-DB03-0E41-A0CE-015534583296}" type="presOf" srcId="{90D4C77C-E635-764C-BCFF-D764BC153F1A}" destId="{36B19D2E-43AC-DD4B-A72B-F62C2F5532EE}" srcOrd="0" destOrd="0" presId="urn:microsoft.com/office/officeart/2005/8/layout/hierarchy1"/>
    <dgm:cxn modelId="{ABF12414-E703-3345-8813-FA78A0749153}" type="presOf" srcId="{1C0FC37C-8F8C-3146-8798-320DD5660A88}" destId="{B9B3FF25-676F-5742-BDB1-072E3BDCD9EF}" srcOrd="0" destOrd="0" presId="urn:microsoft.com/office/officeart/2005/8/layout/hierarchy1"/>
    <dgm:cxn modelId="{2CD0AA2F-0EA3-3C40-ABA9-C8357A051020}" type="presOf" srcId="{343E1DC4-2495-6749-9A41-A3039B74D36E}" destId="{2192848B-7DA3-C845-ADC6-B3530242484A}" srcOrd="0" destOrd="0" presId="urn:microsoft.com/office/officeart/2005/8/layout/hierarchy1"/>
    <dgm:cxn modelId="{53019F3F-4246-4743-9345-BE1898B4BC9D}" type="presOf" srcId="{062FE7F7-245C-CD41-8AF8-F3C1F977D968}" destId="{87EE051C-E8DD-A146-A869-61E27487F1E3}" srcOrd="0" destOrd="0" presId="urn:microsoft.com/office/officeart/2005/8/layout/hierarchy1"/>
    <dgm:cxn modelId="{9C2CFE98-1A02-9A41-A0BE-3A2A9555988E}" srcId="{700BD39B-7751-C74B-8302-D4BFFD2DBAE7}" destId="{1C0FC37C-8F8C-3146-8798-320DD5660A88}" srcOrd="0" destOrd="0" parTransId="{BACD90EF-010A-9E41-9F47-54FBC6D89396}" sibTransId="{2EC2075B-B6B4-C546-A562-085E681DAC3A}"/>
    <dgm:cxn modelId="{C80566C5-5F27-8640-B837-2658AA93DE9F}" srcId="{1C0FC37C-8F8C-3146-8798-320DD5660A88}" destId="{062FE7F7-245C-CD41-8AF8-F3C1F977D968}" srcOrd="1" destOrd="0" parTransId="{343E1DC4-2495-6749-9A41-A3039B74D36E}" sibTransId="{5FEB1D17-0D02-7F41-B1C7-9E57E23AFD7B}"/>
    <dgm:cxn modelId="{104883D6-F921-C14E-AF7B-7BFD01FEC5D2}" type="presOf" srcId="{90AD7926-6821-894F-83A7-B83B6A9505E1}" destId="{D996E7C9-A661-3449-B246-E13A5ECFF95E}" srcOrd="0" destOrd="0" presId="urn:microsoft.com/office/officeart/2005/8/layout/hierarchy1"/>
    <dgm:cxn modelId="{709897E4-C50B-3B4A-A04F-4D7F4389AD11}" type="presOf" srcId="{700BD39B-7751-C74B-8302-D4BFFD2DBAE7}" destId="{23FE2307-9963-614D-B103-55F1908C95BF}" srcOrd="0" destOrd="0" presId="urn:microsoft.com/office/officeart/2005/8/layout/hierarchy1"/>
    <dgm:cxn modelId="{DE145FEB-AA1C-D446-AA59-222F462F3194}" srcId="{1C0FC37C-8F8C-3146-8798-320DD5660A88}" destId="{90AD7926-6821-894F-83A7-B83B6A9505E1}" srcOrd="0" destOrd="0" parTransId="{90D4C77C-E635-764C-BCFF-D764BC153F1A}" sibTransId="{1F393CFE-0549-434C-A5D5-F29F8428CD24}"/>
    <dgm:cxn modelId="{BE92BE1A-62DF-234E-9846-9BA64BA343CC}" type="presParOf" srcId="{23FE2307-9963-614D-B103-55F1908C95BF}" destId="{E8A17C9A-2A89-4947-9C90-3BFD0F3AB82C}" srcOrd="0" destOrd="0" presId="urn:microsoft.com/office/officeart/2005/8/layout/hierarchy1"/>
    <dgm:cxn modelId="{09B15658-904A-184A-AE20-9D83B4E7E498}" type="presParOf" srcId="{E8A17C9A-2A89-4947-9C90-3BFD0F3AB82C}" destId="{0C96733E-A9C6-8548-ABA0-3949BF6F26A4}" srcOrd="0" destOrd="0" presId="urn:microsoft.com/office/officeart/2005/8/layout/hierarchy1"/>
    <dgm:cxn modelId="{766F5BB8-C5D7-7442-A53E-DB1D00ECD70E}" type="presParOf" srcId="{0C96733E-A9C6-8548-ABA0-3949BF6F26A4}" destId="{BFE1F306-F2F5-0C45-AAE0-1E4D8D72ED97}" srcOrd="0" destOrd="0" presId="urn:microsoft.com/office/officeart/2005/8/layout/hierarchy1"/>
    <dgm:cxn modelId="{CF18175D-1B0C-6947-B8D3-1E0E85BFC162}" type="presParOf" srcId="{0C96733E-A9C6-8548-ABA0-3949BF6F26A4}" destId="{B9B3FF25-676F-5742-BDB1-072E3BDCD9EF}" srcOrd="1" destOrd="0" presId="urn:microsoft.com/office/officeart/2005/8/layout/hierarchy1"/>
    <dgm:cxn modelId="{86F871E4-8AB9-8440-8869-7F337AE5EDD4}" type="presParOf" srcId="{E8A17C9A-2A89-4947-9C90-3BFD0F3AB82C}" destId="{D8E2BB85-4BBD-A14E-851D-8110BF366129}" srcOrd="1" destOrd="0" presId="urn:microsoft.com/office/officeart/2005/8/layout/hierarchy1"/>
    <dgm:cxn modelId="{C65ECF8E-F457-D449-88DA-8CB3ED9F686E}" type="presParOf" srcId="{D8E2BB85-4BBD-A14E-851D-8110BF366129}" destId="{36B19D2E-43AC-DD4B-A72B-F62C2F5532EE}" srcOrd="0" destOrd="0" presId="urn:microsoft.com/office/officeart/2005/8/layout/hierarchy1"/>
    <dgm:cxn modelId="{3660DFBC-0F02-9B46-930D-69D223D1AA80}" type="presParOf" srcId="{D8E2BB85-4BBD-A14E-851D-8110BF366129}" destId="{BCC72941-C6D7-9C4B-9639-E2FA9AE1412D}" srcOrd="1" destOrd="0" presId="urn:microsoft.com/office/officeart/2005/8/layout/hierarchy1"/>
    <dgm:cxn modelId="{D1D3056B-146D-744A-BA72-C3A3FD457DB0}" type="presParOf" srcId="{BCC72941-C6D7-9C4B-9639-E2FA9AE1412D}" destId="{00E11172-3ECD-3D4C-A039-D5DD63537D08}" srcOrd="0" destOrd="0" presId="urn:microsoft.com/office/officeart/2005/8/layout/hierarchy1"/>
    <dgm:cxn modelId="{EB85686F-241F-E94E-8842-4E1DFAF0F785}" type="presParOf" srcId="{00E11172-3ECD-3D4C-A039-D5DD63537D08}" destId="{FAEBDF9C-3637-2045-BBF8-DD2FC693A4C0}" srcOrd="0" destOrd="0" presId="urn:microsoft.com/office/officeart/2005/8/layout/hierarchy1"/>
    <dgm:cxn modelId="{CEE95C7A-8DD4-EE45-A6CA-024EB5DA536B}" type="presParOf" srcId="{00E11172-3ECD-3D4C-A039-D5DD63537D08}" destId="{D996E7C9-A661-3449-B246-E13A5ECFF95E}" srcOrd="1" destOrd="0" presId="urn:microsoft.com/office/officeart/2005/8/layout/hierarchy1"/>
    <dgm:cxn modelId="{44419249-CBA1-C14B-BE71-557D27F3B75E}" type="presParOf" srcId="{BCC72941-C6D7-9C4B-9639-E2FA9AE1412D}" destId="{75F116F1-AF1D-1B4C-A0F4-6A4908A6EFF5}" srcOrd="1" destOrd="0" presId="urn:microsoft.com/office/officeart/2005/8/layout/hierarchy1"/>
    <dgm:cxn modelId="{6792FDCC-0BC0-DA44-A7D3-99234B4EAFEF}" type="presParOf" srcId="{D8E2BB85-4BBD-A14E-851D-8110BF366129}" destId="{2192848B-7DA3-C845-ADC6-B3530242484A}" srcOrd="2" destOrd="0" presId="urn:microsoft.com/office/officeart/2005/8/layout/hierarchy1"/>
    <dgm:cxn modelId="{1D41139F-6F57-6C45-B3FF-FE9975791819}" type="presParOf" srcId="{D8E2BB85-4BBD-A14E-851D-8110BF366129}" destId="{A9DE40DB-EFDF-3540-A3E9-9A336B88BDBD}" srcOrd="3" destOrd="0" presId="urn:microsoft.com/office/officeart/2005/8/layout/hierarchy1"/>
    <dgm:cxn modelId="{98F0BF98-515B-294F-8ABF-5E4CA6448350}" type="presParOf" srcId="{A9DE40DB-EFDF-3540-A3E9-9A336B88BDBD}" destId="{20D0CCAF-1604-EA4F-85AA-E2DCC95C5EBE}" srcOrd="0" destOrd="0" presId="urn:microsoft.com/office/officeart/2005/8/layout/hierarchy1"/>
    <dgm:cxn modelId="{A726F41C-6FC8-F946-8C5C-E3B32239A8CE}" type="presParOf" srcId="{20D0CCAF-1604-EA4F-85AA-E2DCC95C5EBE}" destId="{06CB5036-979E-9743-8F89-11B3D4191278}" srcOrd="0" destOrd="0" presId="urn:microsoft.com/office/officeart/2005/8/layout/hierarchy1"/>
    <dgm:cxn modelId="{AEF8016E-E0DE-3146-A0CB-AFA750517811}" type="presParOf" srcId="{20D0CCAF-1604-EA4F-85AA-E2DCC95C5EBE}" destId="{87EE051C-E8DD-A146-A869-61E27487F1E3}" srcOrd="1" destOrd="0" presId="urn:microsoft.com/office/officeart/2005/8/layout/hierarchy1"/>
    <dgm:cxn modelId="{E34A8ADC-F66B-E642-B7F3-8E32598874D9}" type="presParOf" srcId="{A9DE40DB-EFDF-3540-A3E9-9A336B88BDBD}" destId="{AE60F79A-8CA7-2E44-BE66-F5B078C05DE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434EC6-E4E1-AB43-8055-B38B9AC7A2E4}" type="doc">
      <dgm:prSet loTypeId="urn:microsoft.com/office/officeart/2005/8/layout/cycle4" loCatId="" qsTypeId="urn:microsoft.com/office/officeart/2005/8/quickstyle/3d1" qsCatId="3D" csTypeId="urn:microsoft.com/office/officeart/2005/8/colors/colorful4" csCatId="colorful" phldr="1"/>
      <dgm:spPr/>
      <dgm:t>
        <a:bodyPr/>
        <a:lstStyle/>
        <a:p>
          <a:endParaRPr lang="en-GB"/>
        </a:p>
      </dgm:t>
    </dgm:pt>
    <dgm:pt modelId="{9C9E5F40-34C6-5840-80CF-5B9806C5514D}">
      <dgm:prSet phldrT="[Text]"/>
      <dgm:spPr/>
      <dgm:t>
        <a:bodyPr/>
        <a:lstStyle/>
        <a:p>
          <a:r>
            <a:rPr lang="en-GB" b="0" i="0" dirty="0">
              <a:latin typeface="Times" pitchFamily="2" charset="0"/>
            </a:rPr>
            <a:t>Concept </a:t>
          </a:r>
        </a:p>
      </dgm:t>
    </dgm:pt>
    <dgm:pt modelId="{51F68D69-DB95-C34D-A4F5-052096A8F786}" type="parTrans" cxnId="{587EBAB1-462B-6540-8999-0BB5BF43C2B7}">
      <dgm:prSet/>
      <dgm:spPr/>
      <dgm:t>
        <a:bodyPr/>
        <a:lstStyle/>
        <a:p>
          <a:endParaRPr lang="en-GB"/>
        </a:p>
      </dgm:t>
    </dgm:pt>
    <dgm:pt modelId="{F9EC8BD4-EE2D-B64D-89F3-8A6A32EDE07B}" type="sibTrans" cxnId="{587EBAB1-462B-6540-8999-0BB5BF43C2B7}">
      <dgm:prSet/>
      <dgm:spPr/>
      <dgm:t>
        <a:bodyPr/>
        <a:lstStyle/>
        <a:p>
          <a:endParaRPr lang="en-GB"/>
        </a:p>
      </dgm:t>
    </dgm:pt>
    <dgm:pt modelId="{F9669ED4-83AA-9141-85FB-3DDC52E13B63}">
      <dgm:prSet phldrT="[Text]" custT="1"/>
      <dgm:spPr/>
      <dgm:t>
        <a:bodyPr/>
        <a:lstStyle/>
        <a:p>
          <a:pPr>
            <a:lnSpc>
              <a:spcPct val="150000"/>
            </a:lnSpc>
          </a:pPr>
          <a:r>
            <a:rPr lang="en-GB" sz="1400" b="0" i="0" dirty="0">
              <a:latin typeface="Times" pitchFamily="2" charset="0"/>
            </a:rPr>
            <a:t>Introduced by James V. Downton in 1973</a:t>
          </a:r>
        </a:p>
      </dgm:t>
    </dgm:pt>
    <dgm:pt modelId="{21492C62-FCFE-9245-B372-4CB1841795C6}" type="parTrans" cxnId="{DF6C6145-08C2-2545-965D-31440861A134}">
      <dgm:prSet/>
      <dgm:spPr/>
      <dgm:t>
        <a:bodyPr/>
        <a:lstStyle/>
        <a:p>
          <a:endParaRPr lang="en-GB"/>
        </a:p>
      </dgm:t>
    </dgm:pt>
    <dgm:pt modelId="{1BFBF1F8-D441-1941-8967-50EC4E79EA2E}" type="sibTrans" cxnId="{DF6C6145-08C2-2545-965D-31440861A134}">
      <dgm:prSet/>
      <dgm:spPr/>
      <dgm:t>
        <a:bodyPr/>
        <a:lstStyle/>
        <a:p>
          <a:endParaRPr lang="en-GB"/>
        </a:p>
      </dgm:t>
    </dgm:pt>
    <dgm:pt modelId="{8B3FACA8-909F-424F-89D7-3C099EC9092F}">
      <dgm:prSet phldrT="[Text]" custT="1"/>
      <dgm:spPr/>
      <dgm:t>
        <a:bodyPr/>
        <a:lstStyle/>
        <a:p>
          <a:r>
            <a:rPr lang="en-GB" sz="1600" b="0" i="0" dirty="0">
              <a:latin typeface="Times" pitchFamily="2" charset="0"/>
            </a:rPr>
            <a:t>Components </a:t>
          </a:r>
        </a:p>
      </dgm:t>
    </dgm:pt>
    <dgm:pt modelId="{8D25D77C-A10A-6A48-8F47-64B2ACAF770F}" type="parTrans" cxnId="{04B229FD-F9BD-9642-ABF5-B86AEE72B753}">
      <dgm:prSet/>
      <dgm:spPr/>
      <dgm:t>
        <a:bodyPr/>
        <a:lstStyle/>
        <a:p>
          <a:endParaRPr lang="en-GB"/>
        </a:p>
      </dgm:t>
    </dgm:pt>
    <dgm:pt modelId="{849DB010-80F4-9D4B-AB1A-9380C4265B82}" type="sibTrans" cxnId="{04B229FD-F9BD-9642-ABF5-B86AEE72B753}">
      <dgm:prSet/>
      <dgm:spPr/>
      <dgm:t>
        <a:bodyPr/>
        <a:lstStyle/>
        <a:p>
          <a:endParaRPr lang="en-GB"/>
        </a:p>
      </dgm:t>
    </dgm:pt>
    <dgm:pt modelId="{B4209CDE-7EBE-AC4E-893C-B725C2EB0336}">
      <dgm:prSet phldrT="[Text]" custT="1"/>
      <dgm:spPr/>
      <dgm:t>
        <a:bodyPr/>
        <a:lstStyle/>
        <a:p>
          <a:pPr>
            <a:lnSpc>
              <a:spcPct val="150000"/>
            </a:lnSpc>
          </a:pPr>
          <a:r>
            <a:rPr lang="en-GB" sz="1400" b="0" i="0" dirty="0">
              <a:latin typeface="Times" pitchFamily="2" charset="0"/>
            </a:rPr>
            <a:t> Idealised influence</a:t>
          </a:r>
        </a:p>
      </dgm:t>
    </dgm:pt>
    <dgm:pt modelId="{1764FF50-CF02-BD49-8864-B5F1741F3C04}" type="parTrans" cxnId="{E6C3DDEB-8931-E846-A15F-BF971B47E97F}">
      <dgm:prSet/>
      <dgm:spPr/>
      <dgm:t>
        <a:bodyPr/>
        <a:lstStyle/>
        <a:p>
          <a:endParaRPr lang="en-GB"/>
        </a:p>
      </dgm:t>
    </dgm:pt>
    <dgm:pt modelId="{9B88047C-8584-6B48-A388-8181C2720402}" type="sibTrans" cxnId="{E6C3DDEB-8931-E846-A15F-BF971B47E97F}">
      <dgm:prSet/>
      <dgm:spPr/>
      <dgm:t>
        <a:bodyPr/>
        <a:lstStyle/>
        <a:p>
          <a:endParaRPr lang="en-GB"/>
        </a:p>
      </dgm:t>
    </dgm:pt>
    <dgm:pt modelId="{7E74E7C9-D944-504F-9F91-6CC1D499E26F}">
      <dgm:prSet phldrT="[Text]"/>
      <dgm:spPr/>
      <dgm:t>
        <a:bodyPr/>
        <a:lstStyle/>
        <a:p>
          <a:r>
            <a:rPr lang="en-GB" b="0" i="0" dirty="0">
              <a:latin typeface="Times" pitchFamily="2" charset="0"/>
            </a:rPr>
            <a:t>Limitations </a:t>
          </a:r>
        </a:p>
      </dgm:t>
    </dgm:pt>
    <dgm:pt modelId="{6AEF0AFA-958B-394C-9343-770FDE48B818}" type="parTrans" cxnId="{B397641E-0560-3D47-A7E9-1EAC7DF8F6D6}">
      <dgm:prSet/>
      <dgm:spPr/>
      <dgm:t>
        <a:bodyPr/>
        <a:lstStyle/>
        <a:p>
          <a:endParaRPr lang="en-GB"/>
        </a:p>
      </dgm:t>
    </dgm:pt>
    <dgm:pt modelId="{3C3B1B88-3ECA-444F-AF27-0237747E04DF}" type="sibTrans" cxnId="{B397641E-0560-3D47-A7E9-1EAC7DF8F6D6}">
      <dgm:prSet/>
      <dgm:spPr/>
      <dgm:t>
        <a:bodyPr/>
        <a:lstStyle/>
        <a:p>
          <a:endParaRPr lang="en-GB"/>
        </a:p>
      </dgm:t>
    </dgm:pt>
    <dgm:pt modelId="{23EA5EC7-92B2-D44C-BEF6-2EEDF491825C}">
      <dgm:prSet phldrT="[Text]" custT="1"/>
      <dgm:spPr/>
      <dgm:t>
        <a:bodyPr anchor="b"/>
        <a:lstStyle/>
        <a:p>
          <a:pPr>
            <a:lnSpc>
              <a:spcPct val="150000"/>
            </a:lnSpc>
          </a:pPr>
          <a:r>
            <a:rPr lang="en-GB" sz="1400" dirty="0">
              <a:latin typeface="Times" pitchFamily="2" charset="0"/>
            </a:rPr>
            <a:t>Employee favouritism (</a:t>
          </a:r>
          <a:r>
            <a:rPr lang="en-GB" sz="1400" dirty="0" err="1">
              <a:latin typeface="Times" pitchFamily="2" charset="0"/>
            </a:rPr>
            <a:t>Hsiung</a:t>
          </a:r>
          <a:r>
            <a:rPr lang="en-GB" sz="1400" dirty="0">
              <a:latin typeface="Times" pitchFamily="2" charset="0"/>
            </a:rPr>
            <a:t> &amp;</a:t>
          </a:r>
          <a:r>
            <a:rPr lang="en-GB" sz="1400" dirty="0" err="1">
              <a:latin typeface="Times" pitchFamily="2" charset="0"/>
            </a:rPr>
            <a:t>Bolino</a:t>
          </a:r>
          <a:r>
            <a:rPr lang="en-GB" sz="1400" dirty="0">
              <a:latin typeface="Times" pitchFamily="2" charset="0"/>
            </a:rPr>
            <a:t>, 2018)</a:t>
          </a:r>
          <a:endParaRPr lang="en-GB" sz="600" dirty="0">
            <a:latin typeface="Times" pitchFamily="2" charset="0"/>
          </a:endParaRPr>
        </a:p>
      </dgm:t>
    </dgm:pt>
    <dgm:pt modelId="{6B277D3C-620D-5E4A-9EC3-B0A2C0146712}" type="parTrans" cxnId="{1B6FD3CD-1982-B648-B461-B296E2793E05}">
      <dgm:prSet/>
      <dgm:spPr/>
      <dgm:t>
        <a:bodyPr/>
        <a:lstStyle/>
        <a:p>
          <a:endParaRPr lang="en-GB"/>
        </a:p>
      </dgm:t>
    </dgm:pt>
    <dgm:pt modelId="{BD8E9851-07CC-2E46-89C5-4A4C0ED013B4}" type="sibTrans" cxnId="{1B6FD3CD-1982-B648-B461-B296E2793E05}">
      <dgm:prSet/>
      <dgm:spPr/>
      <dgm:t>
        <a:bodyPr/>
        <a:lstStyle/>
        <a:p>
          <a:endParaRPr lang="en-GB"/>
        </a:p>
      </dgm:t>
    </dgm:pt>
    <dgm:pt modelId="{D5E5BE3D-2E45-784F-92B0-766F7D4DEA29}">
      <dgm:prSet phldrT="[Text]"/>
      <dgm:spPr/>
      <dgm:t>
        <a:bodyPr/>
        <a:lstStyle/>
        <a:p>
          <a:r>
            <a:rPr lang="en-GB" b="0" i="0" dirty="0">
              <a:latin typeface="Times" pitchFamily="2" charset="0"/>
            </a:rPr>
            <a:t>Benefits</a:t>
          </a:r>
          <a:r>
            <a:rPr lang="en-GB" dirty="0"/>
            <a:t> </a:t>
          </a:r>
        </a:p>
      </dgm:t>
    </dgm:pt>
    <dgm:pt modelId="{7BE59102-BD87-2045-A6E6-D6D159357C0A}" type="parTrans" cxnId="{9144897E-E831-A643-BAC0-BD930967AF9C}">
      <dgm:prSet/>
      <dgm:spPr/>
      <dgm:t>
        <a:bodyPr/>
        <a:lstStyle/>
        <a:p>
          <a:endParaRPr lang="en-GB"/>
        </a:p>
      </dgm:t>
    </dgm:pt>
    <dgm:pt modelId="{C3BDA0E5-A72A-0048-A088-0599E79618F6}" type="sibTrans" cxnId="{9144897E-E831-A643-BAC0-BD930967AF9C}">
      <dgm:prSet/>
      <dgm:spPr/>
      <dgm:t>
        <a:bodyPr/>
        <a:lstStyle/>
        <a:p>
          <a:endParaRPr lang="en-GB"/>
        </a:p>
      </dgm:t>
    </dgm:pt>
    <dgm:pt modelId="{CCD4DEE9-FFE6-6643-A9BC-96150C05976A}">
      <dgm:prSet phldrT="[Text]" custT="1"/>
      <dgm:spPr/>
      <dgm:t>
        <a:bodyPr anchor="b"/>
        <a:lstStyle/>
        <a:p>
          <a:pPr algn="l">
            <a:lnSpc>
              <a:spcPct val="90000"/>
            </a:lnSpc>
          </a:pPr>
          <a:endParaRPr lang="en-GB" sz="1400" dirty="0"/>
        </a:p>
      </dgm:t>
    </dgm:pt>
    <dgm:pt modelId="{F8D693EC-16D1-2141-976B-75642A2D577F}" type="parTrans" cxnId="{D22684FA-128F-714E-8D28-16928F659CE3}">
      <dgm:prSet/>
      <dgm:spPr/>
      <dgm:t>
        <a:bodyPr/>
        <a:lstStyle/>
        <a:p>
          <a:endParaRPr lang="en-GB"/>
        </a:p>
      </dgm:t>
    </dgm:pt>
    <dgm:pt modelId="{D170FD47-4D43-6240-BA33-E91003D37AD7}" type="sibTrans" cxnId="{D22684FA-128F-714E-8D28-16928F659CE3}">
      <dgm:prSet/>
      <dgm:spPr/>
      <dgm:t>
        <a:bodyPr/>
        <a:lstStyle/>
        <a:p>
          <a:endParaRPr lang="en-GB"/>
        </a:p>
      </dgm:t>
    </dgm:pt>
    <dgm:pt modelId="{654F9649-1A81-2042-B8DE-515FD7E487D1}">
      <dgm:prSet phldrT="[Text]" custT="1"/>
      <dgm:spPr/>
      <dgm:t>
        <a:bodyPr/>
        <a:lstStyle/>
        <a:p>
          <a:pPr>
            <a:lnSpc>
              <a:spcPct val="150000"/>
            </a:lnSpc>
          </a:pPr>
          <a:r>
            <a:rPr lang="en-GB" sz="1400" b="0" i="0" dirty="0">
              <a:latin typeface="Times" pitchFamily="2" charset="0"/>
            </a:rPr>
            <a:t> Further developed by James MacGregor Burns in 1978,</a:t>
          </a:r>
        </a:p>
      </dgm:t>
    </dgm:pt>
    <dgm:pt modelId="{34871340-4A60-AE4E-923A-53C8AA157D01}" type="parTrans" cxnId="{1AC58838-4545-FD44-955F-8A578E7AD365}">
      <dgm:prSet/>
      <dgm:spPr/>
      <dgm:t>
        <a:bodyPr/>
        <a:lstStyle/>
        <a:p>
          <a:endParaRPr lang="en-GB"/>
        </a:p>
      </dgm:t>
    </dgm:pt>
    <dgm:pt modelId="{B061FC92-7EF4-CB4E-B75B-8F4E2EB8690A}" type="sibTrans" cxnId="{1AC58838-4545-FD44-955F-8A578E7AD365}">
      <dgm:prSet/>
      <dgm:spPr/>
      <dgm:t>
        <a:bodyPr/>
        <a:lstStyle/>
        <a:p>
          <a:endParaRPr lang="en-GB"/>
        </a:p>
      </dgm:t>
    </dgm:pt>
    <dgm:pt modelId="{89DC6327-C2A0-E549-BF01-A6A044CC3137}">
      <dgm:prSet custT="1"/>
      <dgm:spPr/>
      <dgm:t>
        <a:bodyPr/>
        <a:lstStyle/>
        <a:p>
          <a:pPr>
            <a:lnSpc>
              <a:spcPct val="90000"/>
            </a:lnSpc>
          </a:pPr>
          <a:endParaRPr lang="en-GB" sz="1400" dirty="0"/>
        </a:p>
      </dgm:t>
    </dgm:pt>
    <dgm:pt modelId="{3B756873-C910-1449-8013-B597D34ED2D9}" type="parTrans" cxnId="{FD901E87-58CE-3649-B602-941F0BD6AB5B}">
      <dgm:prSet/>
      <dgm:spPr/>
      <dgm:t>
        <a:bodyPr/>
        <a:lstStyle/>
        <a:p>
          <a:endParaRPr lang="en-GB"/>
        </a:p>
      </dgm:t>
    </dgm:pt>
    <dgm:pt modelId="{923AB969-F50E-CD4C-B61A-98DC6D055E22}" type="sibTrans" cxnId="{FD901E87-58CE-3649-B602-941F0BD6AB5B}">
      <dgm:prSet/>
      <dgm:spPr/>
      <dgm:t>
        <a:bodyPr/>
        <a:lstStyle/>
        <a:p>
          <a:endParaRPr lang="en-GB"/>
        </a:p>
      </dgm:t>
    </dgm:pt>
    <dgm:pt modelId="{6DE7FAC2-0ABE-D545-BCC3-22824D200031}">
      <dgm:prSet phldrT="[Text]" custT="1"/>
      <dgm:spPr/>
      <dgm:t>
        <a:bodyPr/>
        <a:lstStyle/>
        <a:p>
          <a:pPr>
            <a:lnSpc>
              <a:spcPct val="150000"/>
            </a:lnSpc>
          </a:pPr>
          <a:r>
            <a:rPr lang="en-GB" sz="1400" b="0" i="0" dirty="0">
              <a:latin typeface="Times" pitchFamily="2" charset="0"/>
            </a:rPr>
            <a:t> Inspirational motivation</a:t>
          </a:r>
        </a:p>
      </dgm:t>
    </dgm:pt>
    <dgm:pt modelId="{03555B64-9D1B-D349-AD80-78167A73F924}" type="parTrans" cxnId="{43E2A998-68E3-8940-8F3A-58751D7D3330}">
      <dgm:prSet/>
      <dgm:spPr/>
      <dgm:t>
        <a:bodyPr/>
        <a:lstStyle/>
        <a:p>
          <a:endParaRPr lang="en-GB"/>
        </a:p>
      </dgm:t>
    </dgm:pt>
    <dgm:pt modelId="{EBBCBF90-F64D-B34F-9BC5-28AED7F1E368}" type="sibTrans" cxnId="{43E2A998-68E3-8940-8F3A-58751D7D3330}">
      <dgm:prSet/>
      <dgm:spPr/>
      <dgm:t>
        <a:bodyPr/>
        <a:lstStyle/>
        <a:p>
          <a:endParaRPr lang="en-GB"/>
        </a:p>
      </dgm:t>
    </dgm:pt>
    <dgm:pt modelId="{36BF1364-0B5F-8047-B640-D945480C80BC}">
      <dgm:prSet phldrT="[Text]" custT="1"/>
      <dgm:spPr/>
      <dgm:t>
        <a:bodyPr/>
        <a:lstStyle/>
        <a:p>
          <a:pPr>
            <a:lnSpc>
              <a:spcPct val="150000"/>
            </a:lnSpc>
          </a:pPr>
          <a:r>
            <a:rPr lang="en-GB" sz="1400" b="0" i="0" dirty="0">
              <a:latin typeface="Times" pitchFamily="2" charset="0"/>
            </a:rPr>
            <a:t> Intellectual stimulation, </a:t>
          </a:r>
        </a:p>
      </dgm:t>
    </dgm:pt>
    <dgm:pt modelId="{FC2C696E-AA27-8A46-98FB-BD898EE022FA}" type="parTrans" cxnId="{E193DD3A-4842-5948-A18E-5A5C8172EA44}">
      <dgm:prSet/>
      <dgm:spPr/>
      <dgm:t>
        <a:bodyPr/>
        <a:lstStyle/>
        <a:p>
          <a:endParaRPr lang="en-GB"/>
        </a:p>
      </dgm:t>
    </dgm:pt>
    <dgm:pt modelId="{16ED9501-1561-3045-A450-5229724CD9BA}" type="sibTrans" cxnId="{E193DD3A-4842-5948-A18E-5A5C8172EA44}">
      <dgm:prSet/>
      <dgm:spPr/>
      <dgm:t>
        <a:bodyPr/>
        <a:lstStyle/>
        <a:p>
          <a:endParaRPr lang="en-GB"/>
        </a:p>
      </dgm:t>
    </dgm:pt>
    <dgm:pt modelId="{B81E633E-EC3E-A44D-9A46-0CC3A5AC10FD}">
      <dgm:prSet phldrT="[Text]" custT="1"/>
      <dgm:spPr/>
      <dgm:t>
        <a:bodyPr/>
        <a:lstStyle/>
        <a:p>
          <a:pPr>
            <a:lnSpc>
              <a:spcPct val="150000"/>
            </a:lnSpc>
          </a:pPr>
          <a:r>
            <a:rPr lang="en-GB" sz="1400" b="0" i="0" dirty="0">
              <a:latin typeface="Times" pitchFamily="2" charset="0"/>
            </a:rPr>
            <a:t> Individualized consideration (Reza, 2019) </a:t>
          </a:r>
        </a:p>
      </dgm:t>
    </dgm:pt>
    <dgm:pt modelId="{D7C89B85-D4B1-A345-9214-9B163D8144D9}" type="parTrans" cxnId="{8163867B-50B0-3542-9201-058F707D1FA6}">
      <dgm:prSet/>
      <dgm:spPr/>
      <dgm:t>
        <a:bodyPr/>
        <a:lstStyle/>
        <a:p>
          <a:endParaRPr lang="en-GB"/>
        </a:p>
      </dgm:t>
    </dgm:pt>
    <dgm:pt modelId="{1CFBC2BF-1127-224C-8362-2DE8D2981AD3}" type="sibTrans" cxnId="{8163867B-50B0-3542-9201-058F707D1FA6}">
      <dgm:prSet/>
      <dgm:spPr/>
      <dgm:t>
        <a:bodyPr/>
        <a:lstStyle/>
        <a:p>
          <a:endParaRPr lang="en-GB"/>
        </a:p>
      </dgm:t>
    </dgm:pt>
    <dgm:pt modelId="{92A00ABF-24ED-444F-A447-C3C0CA36C9AD}">
      <dgm:prSet phldrT="[Text]" custT="1"/>
      <dgm:spPr/>
      <dgm:t>
        <a:bodyPr anchor="b"/>
        <a:lstStyle/>
        <a:p>
          <a:pPr>
            <a:lnSpc>
              <a:spcPct val="150000"/>
            </a:lnSpc>
          </a:pPr>
          <a:r>
            <a:rPr lang="en-GB" sz="1400" dirty="0">
              <a:latin typeface="Times" pitchFamily="2" charset="0"/>
            </a:rPr>
            <a:t>Potential for manipulation</a:t>
          </a:r>
        </a:p>
      </dgm:t>
    </dgm:pt>
    <dgm:pt modelId="{F18C6E10-9C7A-7C4F-8763-3C7109979069}" type="parTrans" cxnId="{979512D8-B2CC-0445-A846-BA513B8CCCD7}">
      <dgm:prSet/>
      <dgm:spPr/>
      <dgm:t>
        <a:bodyPr/>
        <a:lstStyle/>
        <a:p>
          <a:endParaRPr lang="en-GB"/>
        </a:p>
      </dgm:t>
    </dgm:pt>
    <dgm:pt modelId="{D17F1256-717D-CA4F-B933-61E8C069D967}" type="sibTrans" cxnId="{979512D8-B2CC-0445-A846-BA513B8CCCD7}">
      <dgm:prSet/>
      <dgm:spPr/>
      <dgm:t>
        <a:bodyPr/>
        <a:lstStyle/>
        <a:p>
          <a:endParaRPr lang="en-GB"/>
        </a:p>
      </dgm:t>
    </dgm:pt>
    <dgm:pt modelId="{E19B5705-CAFB-A748-8995-606C4F54B61C}">
      <dgm:prSet phldrT="[Text]" custT="1"/>
      <dgm:spPr/>
      <dgm:t>
        <a:bodyPr anchor="b"/>
        <a:lstStyle/>
        <a:p>
          <a:pPr>
            <a:lnSpc>
              <a:spcPct val="150000"/>
            </a:lnSpc>
          </a:pPr>
          <a:r>
            <a:rPr lang="en-GB" sz="1400" b="0" i="0" dirty="0">
              <a:latin typeface="Times" pitchFamily="2" charset="0"/>
            </a:rPr>
            <a:t>Overemphasis on the Leader</a:t>
          </a:r>
          <a:r>
            <a:rPr lang="en-GB" sz="1400" dirty="0">
              <a:latin typeface="Times" pitchFamily="2" charset="0"/>
            </a:rPr>
            <a:t> </a:t>
          </a:r>
        </a:p>
      </dgm:t>
    </dgm:pt>
    <dgm:pt modelId="{389FA351-21B5-5440-981D-CC60D55B52CF}" type="parTrans" cxnId="{BDF5E115-71F0-FF47-BB86-4913499B2D0D}">
      <dgm:prSet/>
      <dgm:spPr/>
      <dgm:t>
        <a:bodyPr/>
        <a:lstStyle/>
        <a:p>
          <a:endParaRPr lang="en-GB"/>
        </a:p>
      </dgm:t>
    </dgm:pt>
    <dgm:pt modelId="{CFA87132-552D-5F4B-8FC0-438D8DFB9E2C}" type="sibTrans" cxnId="{BDF5E115-71F0-FF47-BB86-4913499B2D0D}">
      <dgm:prSet/>
      <dgm:spPr/>
      <dgm:t>
        <a:bodyPr/>
        <a:lstStyle/>
        <a:p>
          <a:endParaRPr lang="en-GB"/>
        </a:p>
      </dgm:t>
    </dgm:pt>
    <dgm:pt modelId="{71F91E9C-E1C3-504D-B933-879DD107CB29}">
      <dgm:prSet custT="1"/>
      <dgm:spPr/>
      <dgm:t>
        <a:bodyPr anchor="b"/>
        <a:lstStyle/>
        <a:p>
          <a:pPr algn="l">
            <a:lnSpc>
              <a:spcPct val="150000"/>
            </a:lnSpc>
            <a:buFont typeface="Arial" panose="020B0604020202020204" pitchFamily="34" charset="0"/>
            <a:buChar char="•"/>
          </a:pPr>
          <a:r>
            <a:rPr lang="en-GB" sz="1400" b="0" i="0" dirty="0">
              <a:latin typeface="Times" pitchFamily="2" charset="0"/>
            </a:rPr>
            <a:t>Higher level of productivity </a:t>
          </a:r>
        </a:p>
      </dgm:t>
    </dgm:pt>
    <dgm:pt modelId="{759D1640-BCF3-874E-8044-BC9DA5D92173}" type="parTrans" cxnId="{829ECC5C-A803-2346-AAFD-5C3591FC7994}">
      <dgm:prSet/>
      <dgm:spPr/>
      <dgm:t>
        <a:bodyPr/>
        <a:lstStyle/>
        <a:p>
          <a:endParaRPr lang="en-GB"/>
        </a:p>
      </dgm:t>
    </dgm:pt>
    <dgm:pt modelId="{B247B926-6527-9643-B8CE-6D9DA3000CA0}" type="sibTrans" cxnId="{829ECC5C-A803-2346-AAFD-5C3591FC7994}">
      <dgm:prSet/>
      <dgm:spPr/>
      <dgm:t>
        <a:bodyPr/>
        <a:lstStyle/>
        <a:p>
          <a:endParaRPr lang="en-GB"/>
        </a:p>
      </dgm:t>
    </dgm:pt>
    <dgm:pt modelId="{2F2A7998-5379-C145-810D-2B75E867E16E}">
      <dgm:prSet custT="1"/>
      <dgm:spPr/>
      <dgm:t>
        <a:bodyPr anchor="b"/>
        <a:lstStyle/>
        <a:p>
          <a:pPr algn="l">
            <a:lnSpc>
              <a:spcPct val="150000"/>
            </a:lnSpc>
            <a:buFont typeface="Arial" panose="020B0604020202020204" pitchFamily="34" charset="0"/>
            <a:buChar char="•"/>
          </a:pPr>
          <a:r>
            <a:rPr lang="en-GB" sz="1400" b="0" i="0" dirty="0">
              <a:latin typeface="Times" pitchFamily="2" charset="0"/>
            </a:rPr>
            <a:t>Increased employee satisfaction and retention </a:t>
          </a:r>
        </a:p>
      </dgm:t>
    </dgm:pt>
    <dgm:pt modelId="{E7311AA8-7EBD-1044-91A2-CFA57707D81E}" type="parTrans" cxnId="{A3FF2EE1-74DE-3048-B994-209CBA0D635C}">
      <dgm:prSet/>
      <dgm:spPr/>
      <dgm:t>
        <a:bodyPr/>
        <a:lstStyle/>
        <a:p>
          <a:endParaRPr lang="en-GB"/>
        </a:p>
      </dgm:t>
    </dgm:pt>
    <dgm:pt modelId="{F4675FB4-5368-AC45-B957-327E0F32FE9A}" type="sibTrans" cxnId="{A3FF2EE1-74DE-3048-B994-209CBA0D635C}">
      <dgm:prSet/>
      <dgm:spPr/>
      <dgm:t>
        <a:bodyPr/>
        <a:lstStyle/>
        <a:p>
          <a:endParaRPr lang="en-GB"/>
        </a:p>
      </dgm:t>
    </dgm:pt>
    <dgm:pt modelId="{9D8B9716-BFE3-0C47-A191-9167C4F65831}">
      <dgm:prSet custT="1"/>
      <dgm:spPr/>
      <dgm:t>
        <a:bodyPr anchor="b"/>
        <a:lstStyle/>
        <a:p>
          <a:pPr algn="l">
            <a:lnSpc>
              <a:spcPct val="150000"/>
            </a:lnSpc>
            <a:buFont typeface="Arial" panose="020B0604020202020204" pitchFamily="34" charset="0"/>
            <a:buChar char="•"/>
          </a:pPr>
          <a:r>
            <a:rPr lang="en-GB" sz="1400" b="0" i="0" dirty="0">
              <a:latin typeface="Times" pitchFamily="2" charset="0"/>
            </a:rPr>
            <a:t>Stronger trust based relationships </a:t>
          </a:r>
        </a:p>
      </dgm:t>
    </dgm:pt>
    <dgm:pt modelId="{B69FD24C-CD2C-4443-933D-E6078164DB9C}" type="parTrans" cxnId="{CD35333C-85A1-734B-81A2-174ECF3C3CD5}">
      <dgm:prSet/>
      <dgm:spPr/>
      <dgm:t>
        <a:bodyPr/>
        <a:lstStyle/>
        <a:p>
          <a:endParaRPr lang="en-GB"/>
        </a:p>
      </dgm:t>
    </dgm:pt>
    <dgm:pt modelId="{8D939397-D6A6-804D-8075-3E0767BB5E97}" type="sibTrans" cxnId="{CD35333C-85A1-734B-81A2-174ECF3C3CD5}">
      <dgm:prSet/>
      <dgm:spPr/>
      <dgm:t>
        <a:bodyPr/>
        <a:lstStyle/>
        <a:p>
          <a:endParaRPr lang="en-GB"/>
        </a:p>
      </dgm:t>
    </dgm:pt>
    <dgm:pt modelId="{CA66B404-5836-7E41-971B-86A68F2F8D5C}" type="pres">
      <dgm:prSet presAssocID="{6E434EC6-E4E1-AB43-8055-B38B9AC7A2E4}" presName="cycleMatrixDiagram" presStyleCnt="0">
        <dgm:presLayoutVars>
          <dgm:chMax val="1"/>
          <dgm:dir/>
          <dgm:animLvl val="lvl"/>
          <dgm:resizeHandles val="exact"/>
        </dgm:presLayoutVars>
      </dgm:prSet>
      <dgm:spPr/>
    </dgm:pt>
    <dgm:pt modelId="{BA9F24DA-B1B2-954E-89C5-BA970D7205DE}" type="pres">
      <dgm:prSet presAssocID="{6E434EC6-E4E1-AB43-8055-B38B9AC7A2E4}" presName="children" presStyleCnt="0"/>
      <dgm:spPr/>
    </dgm:pt>
    <dgm:pt modelId="{2B8036D5-0AF2-3C4F-98B5-95EFFF7F5D6E}" type="pres">
      <dgm:prSet presAssocID="{6E434EC6-E4E1-AB43-8055-B38B9AC7A2E4}" presName="child1group" presStyleCnt="0"/>
      <dgm:spPr/>
    </dgm:pt>
    <dgm:pt modelId="{7C527BD6-1E85-0142-B762-CFC7EEAA9229}" type="pres">
      <dgm:prSet presAssocID="{6E434EC6-E4E1-AB43-8055-B38B9AC7A2E4}" presName="child1" presStyleLbl="bgAcc1" presStyleIdx="0" presStyleCnt="4" custScaleX="148850" custScaleY="103932" custLinFactNeighborX="-28279" custLinFactNeighborY="12467"/>
      <dgm:spPr/>
    </dgm:pt>
    <dgm:pt modelId="{78BCD64C-FCDF-4B42-9271-64B38CD13AF2}" type="pres">
      <dgm:prSet presAssocID="{6E434EC6-E4E1-AB43-8055-B38B9AC7A2E4}" presName="child1Text" presStyleLbl="bgAcc1" presStyleIdx="0" presStyleCnt="4">
        <dgm:presLayoutVars>
          <dgm:bulletEnabled val="1"/>
        </dgm:presLayoutVars>
      </dgm:prSet>
      <dgm:spPr/>
    </dgm:pt>
    <dgm:pt modelId="{300C9FD7-8071-F546-903D-EF7105FA9A25}" type="pres">
      <dgm:prSet presAssocID="{6E434EC6-E4E1-AB43-8055-B38B9AC7A2E4}" presName="child2group" presStyleCnt="0"/>
      <dgm:spPr/>
    </dgm:pt>
    <dgm:pt modelId="{E176FBA7-F970-374D-92A0-B7AA89255274}" type="pres">
      <dgm:prSet presAssocID="{6E434EC6-E4E1-AB43-8055-B38B9AC7A2E4}" presName="child2" presStyleLbl="bgAcc1" presStyleIdx="1" presStyleCnt="4" custScaleX="147959" custScaleY="147421" custLinFactNeighborX="34649" custLinFactNeighborY="26044"/>
      <dgm:spPr/>
    </dgm:pt>
    <dgm:pt modelId="{0CE19775-A6A3-874B-8EFE-43B5B635F437}" type="pres">
      <dgm:prSet presAssocID="{6E434EC6-E4E1-AB43-8055-B38B9AC7A2E4}" presName="child2Text" presStyleLbl="bgAcc1" presStyleIdx="1" presStyleCnt="4">
        <dgm:presLayoutVars>
          <dgm:bulletEnabled val="1"/>
        </dgm:presLayoutVars>
      </dgm:prSet>
      <dgm:spPr/>
    </dgm:pt>
    <dgm:pt modelId="{34F013F7-1A6E-CA42-B7B9-6B152F84C406}" type="pres">
      <dgm:prSet presAssocID="{6E434EC6-E4E1-AB43-8055-B38B9AC7A2E4}" presName="child3group" presStyleCnt="0"/>
      <dgm:spPr/>
    </dgm:pt>
    <dgm:pt modelId="{C7DC694F-4602-D447-AB10-8819B406F72B}" type="pres">
      <dgm:prSet presAssocID="{6E434EC6-E4E1-AB43-8055-B38B9AC7A2E4}" presName="child3" presStyleLbl="bgAcc1" presStyleIdx="2" presStyleCnt="4" custScaleX="137358" custScaleY="128136" custLinFactNeighborX="29016" custLinFactNeighborY="-22053"/>
      <dgm:spPr/>
    </dgm:pt>
    <dgm:pt modelId="{17411FE1-8C87-A646-9E71-6644B3FD565F}" type="pres">
      <dgm:prSet presAssocID="{6E434EC6-E4E1-AB43-8055-B38B9AC7A2E4}" presName="child3Text" presStyleLbl="bgAcc1" presStyleIdx="2" presStyleCnt="4">
        <dgm:presLayoutVars>
          <dgm:bulletEnabled val="1"/>
        </dgm:presLayoutVars>
      </dgm:prSet>
      <dgm:spPr/>
    </dgm:pt>
    <dgm:pt modelId="{7F1331E6-A101-644E-A860-99C2E2E7EC05}" type="pres">
      <dgm:prSet presAssocID="{6E434EC6-E4E1-AB43-8055-B38B9AC7A2E4}" presName="child4group" presStyleCnt="0"/>
      <dgm:spPr/>
    </dgm:pt>
    <dgm:pt modelId="{813E689A-AA65-8740-A0A5-5B4D643EC191}" type="pres">
      <dgm:prSet presAssocID="{6E434EC6-E4E1-AB43-8055-B38B9AC7A2E4}" presName="child4" presStyleLbl="bgAcc1" presStyleIdx="3" presStyleCnt="4" custScaleX="144847" custScaleY="131699" custLinFactNeighborX="-35047" custLinFactNeighborY="-23688"/>
      <dgm:spPr/>
    </dgm:pt>
    <dgm:pt modelId="{41F9F299-D57C-674D-B149-CEB94B96BCBD}" type="pres">
      <dgm:prSet presAssocID="{6E434EC6-E4E1-AB43-8055-B38B9AC7A2E4}" presName="child4Text" presStyleLbl="bgAcc1" presStyleIdx="3" presStyleCnt="4">
        <dgm:presLayoutVars>
          <dgm:bulletEnabled val="1"/>
        </dgm:presLayoutVars>
      </dgm:prSet>
      <dgm:spPr/>
    </dgm:pt>
    <dgm:pt modelId="{1830DCD0-ACF4-E547-805F-03307FA95EBD}" type="pres">
      <dgm:prSet presAssocID="{6E434EC6-E4E1-AB43-8055-B38B9AC7A2E4}" presName="childPlaceholder" presStyleCnt="0"/>
      <dgm:spPr/>
    </dgm:pt>
    <dgm:pt modelId="{36A6F61F-258D-DF4B-8910-EF17EA65A68C}" type="pres">
      <dgm:prSet presAssocID="{6E434EC6-E4E1-AB43-8055-B38B9AC7A2E4}" presName="circle" presStyleCnt="0"/>
      <dgm:spPr/>
    </dgm:pt>
    <dgm:pt modelId="{E233F1A1-4237-F845-BB73-FBCA269EAD66}" type="pres">
      <dgm:prSet presAssocID="{6E434EC6-E4E1-AB43-8055-B38B9AC7A2E4}" presName="quadrant1" presStyleLbl="node1" presStyleIdx="0" presStyleCnt="4" custLinFactNeighborX="-3209" custLinFactNeighborY="266">
        <dgm:presLayoutVars>
          <dgm:chMax val="1"/>
          <dgm:bulletEnabled val="1"/>
        </dgm:presLayoutVars>
      </dgm:prSet>
      <dgm:spPr/>
    </dgm:pt>
    <dgm:pt modelId="{4A0104A1-4F67-DC4B-8974-4411CB9E8DF8}" type="pres">
      <dgm:prSet presAssocID="{6E434EC6-E4E1-AB43-8055-B38B9AC7A2E4}" presName="quadrant2" presStyleLbl="node1" presStyleIdx="1" presStyleCnt="4">
        <dgm:presLayoutVars>
          <dgm:chMax val="1"/>
          <dgm:bulletEnabled val="1"/>
        </dgm:presLayoutVars>
      </dgm:prSet>
      <dgm:spPr/>
    </dgm:pt>
    <dgm:pt modelId="{381EB878-85F3-5945-89A2-C7758B932DCB}" type="pres">
      <dgm:prSet presAssocID="{6E434EC6-E4E1-AB43-8055-B38B9AC7A2E4}" presName="quadrant3" presStyleLbl="node1" presStyleIdx="2" presStyleCnt="4">
        <dgm:presLayoutVars>
          <dgm:chMax val="1"/>
          <dgm:bulletEnabled val="1"/>
        </dgm:presLayoutVars>
      </dgm:prSet>
      <dgm:spPr/>
    </dgm:pt>
    <dgm:pt modelId="{6083EC6E-D020-9243-A012-6521DDA2BA73}" type="pres">
      <dgm:prSet presAssocID="{6E434EC6-E4E1-AB43-8055-B38B9AC7A2E4}" presName="quadrant4" presStyleLbl="node1" presStyleIdx="3" presStyleCnt="4" custLinFactNeighborX="-1911" custLinFactNeighborY="343">
        <dgm:presLayoutVars>
          <dgm:chMax val="1"/>
          <dgm:bulletEnabled val="1"/>
        </dgm:presLayoutVars>
      </dgm:prSet>
      <dgm:spPr/>
    </dgm:pt>
    <dgm:pt modelId="{B81E7AEA-0FB7-EF4B-9CB6-382C04A8EDCE}" type="pres">
      <dgm:prSet presAssocID="{6E434EC6-E4E1-AB43-8055-B38B9AC7A2E4}" presName="quadrantPlaceholder" presStyleCnt="0"/>
      <dgm:spPr/>
    </dgm:pt>
    <dgm:pt modelId="{79CC0170-9E79-954C-8548-FC1F9B763C53}" type="pres">
      <dgm:prSet presAssocID="{6E434EC6-E4E1-AB43-8055-B38B9AC7A2E4}" presName="center1" presStyleLbl="fgShp" presStyleIdx="0" presStyleCnt="2"/>
      <dgm:spPr/>
    </dgm:pt>
    <dgm:pt modelId="{86ADCF39-56AB-7143-82EA-5DE6AAD0DF76}" type="pres">
      <dgm:prSet presAssocID="{6E434EC6-E4E1-AB43-8055-B38B9AC7A2E4}" presName="center2" presStyleLbl="fgShp" presStyleIdx="1" presStyleCnt="2"/>
      <dgm:spPr/>
    </dgm:pt>
  </dgm:ptLst>
  <dgm:cxnLst>
    <dgm:cxn modelId="{C170CC15-A608-2E41-9620-02794F0C5315}" type="presOf" srcId="{36BF1364-0B5F-8047-B640-D945480C80BC}" destId="{E176FBA7-F970-374D-92A0-B7AA89255274}" srcOrd="0" destOrd="2" presId="urn:microsoft.com/office/officeart/2005/8/layout/cycle4"/>
    <dgm:cxn modelId="{BDF5E115-71F0-FF47-BB86-4913499B2D0D}" srcId="{7E74E7C9-D944-504F-9F91-6CC1D499E26F}" destId="{E19B5705-CAFB-A748-8995-606C4F54B61C}" srcOrd="2" destOrd="0" parTransId="{389FA351-21B5-5440-981D-CC60D55B52CF}" sibTransId="{CFA87132-552D-5F4B-8FC0-438D8DFB9E2C}"/>
    <dgm:cxn modelId="{3EDBED1A-5536-FE4B-A302-45AABA55330C}" type="presOf" srcId="{B81E633E-EC3E-A44D-9A46-0CC3A5AC10FD}" destId="{E176FBA7-F970-374D-92A0-B7AA89255274}" srcOrd="0" destOrd="3" presId="urn:microsoft.com/office/officeart/2005/8/layout/cycle4"/>
    <dgm:cxn modelId="{690C831D-4C77-5140-8F07-F9930D3A83F8}" type="presOf" srcId="{B4209CDE-7EBE-AC4E-893C-B725C2EB0336}" destId="{E176FBA7-F970-374D-92A0-B7AA89255274}" srcOrd="0" destOrd="0" presId="urn:microsoft.com/office/officeart/2005/8/layout/cycle4"/>
    <dgm:cxn modelId="{B397641E-0560-3D47-A7E9-1EAC7DF8F6D6}" srcId="{6E434EC6-E4E1-AB43-8055-B38B9AC7A2E4}" destId="{7E74E7C9-D944-504F-9F91-6CC1D499E26F}" srcOrd="2" destOrd="0" parTransId="{6AEF0AFA-958B-394C-9343-770FDE48B818}" sibTransId="{3C3B1B88-3ECA-444F-AF27-0237747E04DF}"/>
    <dgm:cxn modelId="{A9709932-4545-AA41-8C21-3BBC6FDD1553}" type="presOf" srcId="{71F91E9C-E1C3-504D-B933-879DD107CB29}" destId="{41F9F299-D57C-674D-B149-CEB94B96BCBD}" srcOrd="1" destOrd="1" presId="urn:microsoft.com/office/officeart/2005/8/layout/cycle4"/>
    <dgm:cxn modelId="{C0614D34-B5DB-B041-89B2-862DD4CE0B95}" type="presOf" srcId="{2F2A7998-5379-C145-810D-2B75E867E16E}" destId="{41F9F299-D57C-674D-B149-CEB94B96BCBD}" srcOrd="1" destOrd="2" presId="urn:microsoft.com/office/officeart/2005/8/layout/cycle4"/>
    <dgm:cxn modelId="{1AC58838-4545-FD44-955F-8A578E7AD365}" srcId="{9C9E5F40-34C6-5840-80CF-5B9806C5514D}" destId="{654F9649-1A81-2042-B8DE-515FD7E487D1}" srcOrd="1" destOrd="0" parTransId="{34871340-4A60-AE4E-923A-53C8AA157D01}" sibTransId="{B061FC92-7EF4-CB4E-B75B-8F4E2EB8690A}"/>
    <dgm:cxn modelId="{E193DD3A-4842-5948-A18E-5A5C8172EA44}" srcId="{8B3FACA8-909F-424F-89D7-3C099EC9092F}" destId="{36BF1364-0B5F-8047-B640-D945480C80BC}" srcOrd="2" destOrd="0" parTransId="{FC2C696E-AA27-8A46-98FB-BD898EE022FA}" sibTransId="{16ED9501-1561-3045-A450-5229724CD9BA}"/>
    <dgm:cxn modelId="{74C5E03A-63B6-B449-993E-4C476B659CBF}" type="presOf" srcId="{D5E5BE3D-2E45-784F-92B0-766F7D4DEA29}" destId="{6083EC6E-D020-9243-A012-6521DDA2BA73}" srcOrd="0" destOrd="0" presId="urn:microsoft.com/office/officeart/2005/8/layout/cycle4"/>
    <dgm:cxn modelId="{CD35333C-85A1-734B-81A2-174ECF3C3CD5}" srcId="{D5E5BE3D-2E45-784F-92B0-766F7D4DEA29}" destId="{9D8B9716-BFE3-0C47-A191-9167C4F65831}" srcOrd="3" destOrd="0" parTransId="{B69FD24C-CD2C-4443-933D-E6078164DB9C}" sibTransId="{8D939397-D6A6-804D-8075-3E0767BB5E97}"/>
    <dgm:cxn modelId="{598D643C-60F5-0E4E-9EB1-C6C76DBA3010}" type="presOf" srcId="{7E74E7C9-D944-504F-9F91-6CC1D499E26F}" destId="{381EB878-85F3-5945-89A2-C7758B932DCB}" srcOrd="0" destOrd="0" presId="urn:microsoft.com/office/officeart/2005/8/layout/cycle4"/>
    <dgm:cxn modelId="{9874FA40-AADC-C145-81BA-345FAFF2A4EE}" type="presOf" srcId="{F9669ED4-83AA-9141-85FB-3DDC52E13B63}" destId="{7C527BD6-1E85-0142-B762-CFC7EEAA9229}" srcOrd="0" destOrd="0" presId="urn:microsoft.com/office/officeart/2005/8/layout/cycle4"/>
    <dgm:cxn modelId="{230FA243-C48A-3D43-B819-8115137A6AB9}" type="presOf" srcId="{2F2A7998-5379-C145-810D-2B75E867E16E}" destId="{813E689A-AA65-8740-A0A5-5B4D643EC191}" srcOrd="0" destOrd="2" presId="urn:microsoft.com/office/officeart/2005/8/layout/cycle4"/>
    <dgm:cxn modelId="{DF6C6145-08C2-2545-965D-31440861A134}" srcId="{9C9E5F40-34C6-5840-80CF-5B9806C5514D}" destId="{F9669ED4-83AA-9141-85FB-3DDC52E13B63}" srcOrd="0" destOrd="0" parTransId="{21492C62-FCFE-9245-B372-4CB1841795C6}" sibTransId="{1BFBF1F8-D441-1941-8967-50EC4E79EA2E}"/>
    <dgm:cxn modelId="{92912946-B9BE-B141-B673-01AADC1F3CD0}" type="presOf" srcId="{36BF1364-0B5F-8047-B640-D945480C80BC}" destId="{0CE19775-A6A3-874B-8EFE-43B5B635F437}" srcOrd="1" destOrd="2" presId="urn:microsoft.com/office/officeart/2005/8/layout/cycle4"/>
    <dgm:cxn modelId="{AAEADC48-1B24-3C4C-8C94-E0DAE07A35F3}" type="presOf" srcId="{B4209CDE-7EBE-AC4E-893C-B725C2EB0336}" destId="{0CE19775-A6A3-874B-8EFE-43B5B635F437}" srcOrd="1" destOrd="0" presId="urn:microsoft.com/office/officeart/2005/8/layout/cycle4"/>
    <dgm:cxn modelId="{829ECC5C-A803-2346-AAFD-5C3591FC7994}" srcId="{D5E5BE3D-2E45-784F-92B0-766F7D4DEA29}" destId="{71F91E9C-E1C3-504D-B933-879DD107CB29}" srcOrd="1" destOrd="0" parTransId="{759D1640-BCF3-874E-8044-BC9DA5D92173}" sibTransId="{B247B926-6527-9643-B8CE-6D9DA3000CA0}"/>
    <dgm:cxn modelId="{B39F956F-6007-7344-8402-D4506A9CF400}" type="presOf" srcId="{23EA5EC7-92B2-D44C-BEF6-2EEDF491825C}" destId="{C7DC694F-4602-D447-AB10-8819B406F72B}" srcOrd="0" destOrd="0" presId="urn:microsoft.com/office/officeart/2005/8/layout/cycle4"/>
    <dgm:cxn modelId="{C183C878-D8CA-BF42-AF60-83405A46DE2B}" type="presOf" srcId="{6E434EC6-E4E1-AB43-8055-B38B9AC7A2E4}" destId="{CA66B404-5836-7E41-971B-86A68F2F8D5C}" srcOrd="0" destOrd="0" presId="urn:microsoft.com/office/officeart/2005/8/layout/cycle4"/>
    <dgm:cxn modelId="{8163867B-50B0-3542-9201-058F707D1FA6}" srcId="{8B3FACA8-909F-424F-89D7-3C099EC9092F}" destId="{B81E633E-EC3E-A44D-9A46-0CC3A5AC10FD}" srcOrd="3" destOrd="0" parTransId="{D7C89B85-D4B1-A345-9214-9B163D8144D9}" sibTransId="{1CFBC2BF-1127-224C-8362-2DE8D2981AD3}"/>
    <dgm:cxn modelId="{4635327C-60B4-8841-8219-43C1FD28945F}" type="presOf" srcId="{6DE7FAC2-0ABE-D545-BCC3-22824D200031}" destId="{E176FBA7-F970-374D-92A0-B7AA89255274}" srcOrd="0" destOrd="1" presId="urn:microsoft.com/office/officeart/2005/8/layout/cycle4"/>
    <dgm:cxn modelId="{9144897E-E831-A643-BAC0-BD930967AF9C}" srcId="{6E434EC6-E4E1-AB43-8055-B38B9AC7A2E4}" destId="{D5E5BE3D-2E45-784F-92B0-766F7D4DEA29}" srcOrd="3" destOrd="0" parTransId="{7BE59102-BD87-2045-A6E6-D6D159357C0A}" sibTransId="{C3BDA0E5-A72A-0048-A088-0599E79618F6}"/>
    <dgm:cxn modelId="{67AA7885-599A-5847-B7A8-31A2FF7EAE52}" type="presOf" srcId="{E19B5705-CAFB-A748-8995-606C4F54B61C}" destId="{17411FE1-8C87-A646-9E71-6644B3FD565F}" srcOrd="1" destOrd="2" presId="urn:microsoft.com/office/officeart/2005/8/layout/cycle4"/>
    <dgm:cxn modelId="{FD901E87-58CE-3649-B602-941F0BD6AB5B}" srcId="{8B3FACA8-909F-424F-89D7-3C099EC9092F}" destId="{89DC6327-C2A0-E549-BF01-A6A044CC3137}" srcOrd="4" destOrd="0" parTransId="{3B756873-C910-1449-8013-B597D34ED2D9}" sibTransId="{923AB969-F50E-CD4C-B61A-98DC6D055E22}"/>
    <dgm:cxn modelId="{37CEAF87-0BA2-B740-AB3C-AFD2D70BF598}" type="presOf" srcId="{9D8B9716-BFE3-0C47-A191-9167C4F65831}" destId="{41F9F299-D57C-674D-B149-CEB94B96BCBD}" srcOrd="1" destOrd="3" presId="urn:microsoft.com/office/officeart/2005/8/layout/cycle4"/>
    <dgm:cxn modelId="{5C5BAA8A-8F9E-F140-9C54-66B82CA54F19}" type="presOf" srcId="{654F9649-1A81-2042-B8DE-515FD7E487D1}" destId="{7C527BD6-1E85-0142-B762-CFC7EEAA9229}" srcOrd="0" destOrd="1" presId="urn:microsoft.com/office/officeart/2005/8/layout/cycle4"/>
    <dgm:cxn modelId="{6A6F9191-3F2B-4240-AF25-4EF756C488F4}" type="presOf" srcId="{CCD4DEE9-FFE6-6643-A9BC-96150C05976A}" destId="{813E689A-AA65-8740-A0A5-5B4D643EC191}" srcOrd="0" destOrd="0" presId="urn:microsoft.com/office/officeart/2005/8/layout/cycle4"/>
    <dgm:cxn modelId="{43E2A998-68E3-8940-8F3A-58751D7D3330}" srcId="{8B3FACA8-909F-424F-89D7-3C099EC9092F}" destId="{6DE7FAC2-0ABE-D545-BCC3-22824D200031}" srcOrd="1" destOrd="0" parTransId="{03555B64-9D1B-D349-AD80-78167A73F924}" sibTransId="{EBBCBF90-F64D-B34F-9BC5-28AED7F1E368}"/>
    <dgm:cxn modelId="{3DA77A9D-F7F0-4A41-905B-68E6A21012E7}" type="presOf" srcId="{6DE7FAC2-0ABE-D545-BCC3-22824D200031}" destId="{0CE19775-A6A3-874B-8EFE-43B5B635F437}" srcOrd="1" destOrd="1" presId="urn:microsoft.com/office/officeart/2005/8/layout/cycle4"/>
    <dgm:cxn modelId="{EAA943A4-6BF6-F547-8698-2E0959DEAF2C}" type="presOf" srcId="{8B3FACA8-909F-424F-89D7-3C099EC9092F}" destId="{4A0104A1-4F67-DC4B-8974-4411CB9E8DF8}" srcOrd="0" destOrd="0" presId="urn:microsoft.com/office/officeart/2005/8/layout/cycle4"/>
    <dgm:cxn modelId="{EB5BA8AB-B1FF-7344-8BAE-FB990FE1F717}" type="presOf" srcId="{23EA5EC7-92B2-D44C-BEF6-2EEDF491825C}" destId="{17411FE1-8C87-A646-9E71-6644B3FD565F}" srcOrd="1" destOrd="0" presId="urn:microsoft.com/office/officeart/2005/8/layout/cycle4"/>
    <dgm:cxn modelId="{7C2746AD-5FF6-104F-A25F-898EA772BB49}" type="presOf" srcId="{654F9649-1A81-2042-B8DE-515FD7E487D1}" destId="{78BCD64C-FCDF-4B42-9271-64B38CD13AF2}" srcOrd="1" destOrd="1" presId="urn:microsoft.com/office/officeart/2005/8/layout/cycle4"/>
    <dgm:cxn modelId="{B9EA01AE-E434-754C-8F59-6A8102812231}" type="presOf" srcId="{9C9E5F40-34C6-5840-80CF-5B9806C5514D}" destId="{E233F1A1-4237-F845-BB73-FBCA269EAD66}" srcOrd="0" destOrd="0" presId="urn:microsoft.com/office/officeart/2005/8/layout/cycle4"/>
    <dgm:cxn modelId="{587EBAB1-462B-6540-8999-0BB5BF43C2B7}" srcId="{6E434EC6-E4E1-AB43-8055-B38B9AC7A2E4}" destId="{9C9E5F40-34C6-5840-80CF-5B9806C5514D}" srcOrd="0" destOrd="0" parTransId="{51F68D69-DB95-C34D-A4F5-052096A8F786}" sibTransId="{F9EC8BD4-EE2D-B64D-89F3-8A6A32EDE07B}"/>
    <dgm:cxn modelId="{3E6348B3-7227-6D49-BAC3-16C96D68CECC}" type="presOf" srcId="{9D8B9716-BFE3-0C47-A191-9167C4F65831}" destId="{813E689A-AA65-8740-A0A5-5B4D643EC191}" srcOrd="0" destOrd="3" presId="urn:microsoft.com/office/officeart/2005/8/layout/cycle4"/>
    <dgm:cxn modelId="{E7DE7CC3-1663-8D49-B696-82214DC6AFD8}" type="presOf" srcId="{F9669ED4-83AA-9141-85FB-3DDC52E13B63}" destId="{78BCD64C-FCDF-4B42-9271-64B38CD13AF2}" srcOrd="1" destOrd="0" presId="urn:microsoft.com/office/officeart/2005/8/layout/cycle4"/>
    <dgm:cxn modelId="{1C986CC4-F443-6B44-AB9B-E89C5EE8864F}" type="presOf" srcId="{89DC6327-C2A0-E549-BF01-A6A044CC3137}" destId="{E176FBA7-F970-374D-92A0-B7AA89255274}" srcOrd="0" destOrd="4" presId="urn:microsoft.com/office/officeart/2005/8/layout/cycle4"/>
    <dgm:cxn modelId="{FAE295CC-EFCF-9C46-9DBE-C199A727E21C}" type="presOf" srcId="{E19B5705-CAFB-A748-8995-606C4F54B61C}" destId="{C7DC694F-4602-D447-AB10-8819B406F72B}" srcOrd="0" destOrd="2" presId="urn:microsoft.com/office/officeart/2005/8/layout/cycle4"/>
    <dgm:cxn modelId="{1B6FD3CD-1982-B648-B461-B296E2793E05}" srcId="{7E74E7C9-D944-504F-9F91-6CC1D499E26F}" destId="{23EA5EC7-92B2-D44C-BEF6-2EEDF491825C}" srcOrd="0" destOrd="0" parTransId="{6B277D3C-620D-5E4A-9EC3-B0A2C0146712}" sibTransId="{BD8E9851-07CC-2E46-89C5-4A4C0ED013B4}"/>
    <dgm:cxn modelId="{979512D8-B2CC-0445-A846-BA513B8CCCD7}" srcId="{7E74E7C9-D944-504F-9F91-6CC1D499E26F}" destId="{92A00ABF-24ED-444F-A447-C3C0CA36C9AD}" srcOrd="1" destOrd="0" parTransId="{F18C6E10-9C7A-7C4F-8763-3C7109979069}" sibTransId="{D17F1256-717D-CA4F-B933-61E8C069D967}"/>
    <dgm:cxn modelId="{6C7987DC-F316-5C46-9A3C-B4E594537501}" type="presOf" srcId="{92A00ABF-24ED-444F-A447-C3C0CA36C9AD}" destId="{C7DC694F-4602-D447-AB10-8819B406F72B}" srcOrd="0" destOrd="1" presId="urn:microsoft.com/office/officeart/2005/8/layout/cycle4"/>
    <dgm:cxn modelId="{629523E1-2B98-AB44-827A-982B7F9A55CF}" type="presOf" srcId="{92A00ABF-24ED-444F-A447-C3C0CA36C9AD}" destId="{17411FE1-8C87-A646-9E71-6644B3FD565F}" srcOrd="1" destOrd="1" presId="urn:microsoft.com/office/officeart/2005/8/layout/cycle4"/>
    <dgm:cxn modelId="{A3FF2EE1-74DE-3048-B994-209CBA0D635C}" srcId="{D5E5BE3D-2E45-784F-92B0-766F7D4DEA29}" destId="{2F2A7998-5379-C145-810D-2B75E867E16E}" srcOrd="2" destOrd="0" parTransId="{E7311AA8-7EBD-1044-91A2-CFA57707D81E}" sibTransId="{F4675FB4-5368-AC45-B957-327E0F32FE9A}"/>
    <dgm:cxn modelId="{71DF9EE8-4E3B-3A47-B0B3-EAFDA7DC6505}" type="presOf" srcId="{89DC6327-C2A0-E549-BF01-A6A044CC3137}" destId="{0CE19775-A6A3-874B-8EFE-43B5B635F437}" srcOrd="1" destOrd="4" presId="urn:microsoft.com/office/officeart/2005/8/layout/cycle4"/>
    <dgm:cxn modelId="{E6C3DDEB-8931-E846-A15F-BF971B47E97F}" srcId="{8B3FACA8-909F-424F-89D7-3C099EC9092F}" destId="{B4209CDE-7EBE-AC4E-893C-B725C2EB0336}" srcOrd="0" destOrd="0" parTransId="{1764FF50-CF02-BD49-8864-B5F1741F3C04}" sibTransId="{9B88047C-8584-6B48-A388-8181C2720402}"/>
    <dgm:cxn modelId="{C6F0B6F3-0946-4B41-88C2-C5A2F3C7F487}" type="presOf" srcId="{71F91E9C-E1C3-504D-B933-879DD107CB29}" destId="{813E689A-AA65-8740-A0A5-5B4D643EC191}" srcOrd="0" destOrd="1" presId="urn:microsoft.com/office/officeart/2005/8/layout/cycle4"/>
    <dgm:cxn modelId="{65BA6FF5-7708-F740-A4A8-25F0DFA16AA9}" type="presOf" srcId="{B81E633E-EC3E-A44D-9A46-0CC3A5AC10FD}" destId="{0CE19775-A6A3-874B-8EFE-43B5B635F437}" srcOrd="1" destOrd="3" presId="urn:microsoft.com/office/officeart/2005/8/layout/cycle4"/>
    <dgm:cxn modelId="{D22684FA-128F-714E-8D28-16928F659CE3}" srcId="{D5E5BE3D-2E45-784F-92B0-766F7D4DEA29}" destId="{CCD4DEE9-FFE6-6643-A9BC-96150C05976A}" srcOrd="0" destOrd="0" parTransId="{F8D693EC-16D1-2141-976B-75642A2D577F}" sibTransId="{D170FD47-4D43-6240-BA33-E91003D37AD7}"/>
    <dgm:cxn modelId="{D8C034FB-26D6-BD4F-8A1F-6DF113149A77}" type="presOf" srcId="{CCD4DEE9-FFE6-6643-A9BC-96150C05976A}" destId="{41F9F299-D57C-674D-B149-CEB94B96BCBD}" srcOrd="1" destOrd="0" presId="urn:microsoft.com/office/officeart/2005/8/layout/cycle4"/>
    <dgm:cxn modelId="{04B229FD-F9BD-9642-ABF5-B86AEE72B753}" srcId="{6E434EC6-E4E1-AB43-8055-B38B9AC7A2E4}" destId="{8B3FACA8-909F-424F-89D7-3C099EC9092F}" srcOrd="1" destOrd="0" parTransId="{8D25D77C-A10A-6A48-8F47-64B2ACAF770F}" sibTransId="{849DB010-80F4-9D4B-AB1A-9380C4265B82}"/>
    <dgm:cxn modelId="{19401613-8602-0349-99F0-B1E7FBDC9007}" type="presParOf" srcId="{CA66B404-5836-7E41-971B-86A68F2F8D5C}" destId="{BA9F24DA-B1B2-954E-89C5-BA970D7205DE}" srcOrd="0" destOrd="0" presId="urn:microsoft.com/office/officeart/2005/8/layout/cycle4"/>
    <dgm:cxn modelId="{01ED9691-4D41-9B4E-A12C-354078308147}" type="presParOf" srcId="{BA9F24DA-B1B2-954E-89C5-BA970D7205DE}" destId="{2B8036D5-0AF2-3C4F-98B5-95EFFF7F5D6E}" srcOrd="0" destOrd="0" presId="urn:microsoft.com/office/officeart/2005/8/layout/cycle4"/>
    <dgm:cxn modelId="{ACCB3649-7025-4E41-87DD-1D10ABE5B62C}" type="presParOf" srcId="{2B8036D5-0AF2-3C4F-98B5-95EFFF7F5D6E}" destId="{7C527BD6-1E85-0142-B762-CFC7EEAA9229}" srcOrd="0" destOrd="0" presId="urn:microsoft.com/office/officeart/2005/8/layout/cycle4"/>
    <dgm:cxn modelId="{578613C8-0717-DF41-A375-19A99457D3D7}" type="presParOf" srcId="{2B8036D5-0AF2-3C4F-98B5-95EFFF7F5D6E}" destId="{78BCD64C-FCDF-4B42-9271-64B38CD13AF2}" srcOrd="1" destOrd="0" presId="urn:microsoft.com/office/officeart/2005/8/layout/cycle4"/>
    <dgm:cxn modelId="{BA5A7596-6541-1E4C-A2D4-392BD31B8127}" type="presParOf" srcId="{BA9F24DA-B1B2-954E-89C5-BA970D7205DE}" destId="{300C9FD7-8071-F546-903D-EF7105FA9A25}" srcOrd="1" destOrd="0" presId="urn:microsoft.com/office/officeart/2005/8/layout/cycle4"/>
    <dgm:cxn modelId="{21022943-B705-E242-B3B0-DD5809673D87}" type="presParOf" srcId="{300C9FD7-8071-F546-903D-EF7105FA9A25}" destId="{E176FBA7-F970-374D-92A0-B7AA89255274}" srcOrd="0" destOrd="0" presId="urn:microsoft.com/office/officeart/2005/8/layout/cycle4"/>
    <dgm:cxn modelId="{63BC6AEF-4925-5E41-BBA5-AAB0A00B12EF}" type="presParOf" srcId="{300C9FD7-8071-F546-903D-EF7105FA9A25}" destId="{0CE19775-A6A3-874B-8EFE-43B5B635F437}" srcOrd="1" destOrd="0" presId="urn:microsoft.com/office/officeart/2005/8/layout/cycle4"/>
    <dgm:cxn modelId="{FF947B7E-1352-974B-BFFB-6D21E81B7AB3}" type="presParOf" srcId="{BA9F24DA-B1B2-954E-89C5-BA970D7205DE}" destId="{34F013F7-1A6E-CA42-B7B9-6B152F84C406}" srcOrd="2" destOrd="0" presId="urn:microsoft.com/office/officeart/2005/8/layout/cycle4"/>
    <dgm:cxn modelId="{C2E638CA-3E37-6941-98BF-503C1F58D6D9}" type="presParOf" srcId="{34F013F7-1A6E-CA42-B7B9-6B152F84C406}" destId="{C7DC694F-4602-D447-AB10-8819B406F72B}" srcOrd="0" destOrd="0" presId="urn:microsoft.com/office/officeart/2005/8/layout/cycle4"/>
    <dgm:cxn modelId="{F5A4D37A-846C-004B-973E-7C724AE66A4F}" type="presParOf" srcId="{34F013F7-1A6E-CA42-B7B9-6B152F84C406}" destId="{17411FE1-8C87-A646-9E71-6644B3FD565F}" srcOrd="1" destOrd="0" presId="urn:microsoft.com/office/officeart/2005/8/layout/cycle4"/>
    <dgm:cxn modelId="{B3E02598-68E4-BE47-A202-D90B7F5DC50A}" type="presParOf" srcId="{BA9F24DA-B1B2-954E-89C5-BA970D7205DE}" destId="{7F1331E6-A101-644E-A860-99C2E2E7EC05}" srcOrd="3" destOrd="0" presId="urn:microsoft.com/office/officeart/2005/8/layout/cycle4"/>
    <dgm:cxn modelId="{12888F8D-2CF7-7745-B8DC-8A18368031FD}" type="presParOf" srcId="{7F1331E6-A101-644E-A860-99C2E2E7EC05}" destId="{813E689A-AA65-8740-A0A5-5B4D643EC191}" srcOrd="0" destOrd="0" presId="urn:microsoft.com/office/officeart/2005/8/layout/cycle4"/>
    <dgm:cxn modelId="{EFEA1A4D-D61F-8D42-A877-6567308B34DA}" type="presParOf" srcId="{7F1331E6-A101-644E-A860-99C2E2E7EC05}" destId="{41F9F299-D57C-674D-B149-CEB94B96BCBD}" srcOrd="1" destOrd="0" presId="urn:microsoft.com/office/officeart/2005/8/layout/cycle4"/>
    <dgm:cxn modelId="{DE6191E8-547B-024F-832F-D7EFA07DEF27}" type="presParOf" srcId="{BA9F24DA-B1B2-954E-89C5-BA970D7205DE}" destId="{1830DCD0-ACF4-E547-805F-03307FA95EBD}" srcOrd="4" destOrd="0" presId="urn:microsoft.com/office/officeart/2005/8/layout/cycle4"/>
    <dgm:cxn modelId="{9D30E636-C1E1-924C-AAB7-2424D1C3AE31}" type="presParOf" srcId="{CA66B404-5836-7E41-971B-86A68F2F8D5C}" destId="{36A6F61F-258D-DF4B-8910-EF17EA65A68C}" srcOrd="1" destOrd="0" presId="urn:microsoft.com/office/officeart/2005/8/layout/cycle4"/>
    <dgm:cxn modelId="{13168192-442E-7C4A-97D4-9854227326A1}" type="presParOf" srcId="{36A6F61F-258D-DF4B-8910-EF17EA65A68C}" destId="{E233F1A1-4237-F845-BB73-FBCA269EAD66}" srcOrd="0" destOrd="0" presId="urn:microsoft.com/office/officeart/2005/8/layout/cycle4"/>
    <dgm:cxn modelId="{794C1230-0598-BA4F-98ED-3D881B1CF72B}" type="presParOf" srcId="{36A6F61F-258D-DF4B-8910-EF17EA65A68C}" destId="{4A0104A1-4F67-DC4B-8974-4411CB9E8DF8}" srcOrd="1" destOrd="0" presId="urn:microsoft.com/office/officeart/2005/8/layout/cycle4"/>
    <dgm:cxn modelId="{CB0CBE31-3F2F-AB46-9ECC-F95014ACB465}" type="presParOf" srcId="{36A6F61F-258D-DF4B-8910-EF17EA65A68C}" destId="{381EB878-85F3-5945-89A2-C7758B932DCB}" srcOrd="2" destOrd="0" presId="urn:microsoft.com/office/officeart/2005/8/layout/cycle4"/>
    <dgm:cxn modelId="{9A11EC6B-4283-5244-8C21-57E5CEAA018B}" type="presParOf" srcId="{36A6F61F-258D-DF4B-8910-EF17EA65A68C}" destId="{6083EC6E-D020-9243-A012-6521DDA2BA73}" srcOrd="3" destOrd="0" presId="urn:microsoft.com/office/officeart/2005/8/layout/cycle4"/>
    <dgm:cxn modelId="{1F0C3124-A9BC-FE4B-B5FC-4BBF3B373286}" type="presParOf" srcId="{36A6F61F-258D-DF4B-8910-EF17EA65A68C}" destId="{B81E7AEA-0FB7-EF4B-9CB6-382C04A8EDCE}" srcOrd="4" destOrd="0" presId="urn:microsoft.com/office/officeart/2005/8/layout/cycle4"/>
    <dgm:cxn modelId="{6BC8887B-5535-B443-9F69-DCEE7B4DE369}" type="presParOf" srcId="{CA66B404-5836-7E41-971B-86A68F2F8D5C}" destId="{79CC0170-9E79-954C-8548-FC1F9B763C53}" srcOrd="2" destOrd="0" presId="urn:microsoft.com/office/officeart/2005/8/layout/cycle4"/>
    <dgm:cxn modelId="{886F467D-03CE-5143-A52B-AF0302070203}" type="presParOf" srcId="{CA66B404-5836-7E41-971B-86A68F2F8D5C}" destId="{86ADCF39-56AB-7143-82EA-5DE6AAD0DF76}"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434EC6-E4E1-AB43-8055-B38B9AC7A2E4}" type="doc">
      <dgm:prSet loTypeId="urn:microsoft.com/office/officeart/2005/8/layout/cycle4" loCatId="" qsTypeId="urn:microsoft.com/office/officeart/2005/8/quickstyle/3d1" qsCatId="3D" csTypeId="urn:microsoft.com/office/officeart/2005/8/colors/colorful3" csCatId="colorful" phldr="1"/>
      <dgm:spPr/>
      <dgm:t>
        <a:bodyPr/>
        <a:lstStyle/>
        <a:p>
          <a:endParaRPr lang="en-GB"/>
        </a:p>
      </dgm:t>
    </dgm:pt>
    <dgm:pt modelId="{9C9E5F40-34C6-5840-80CF-5B9806C5514D}">
      <dgm:prSet phldrT="[Text]"/>
      <dgm:spPr/>
      <dgm:t>
        <a:bodyPr/>
        <a:lstStyle/>
        <a:p>
          <a:r>
            <a:rPr lang="en-GB" b="0" i="0" dirty="0">
              <a:latin typeface="Times" pitchFamily="2" charset="0"/>
            </a:rPr>
            <a:t>Concept</a:t>
          </a:r>
          <a:r>
            <a:rPr lang="en-GB" dirty="0"/>
            <a:t> </a:t>
          </a:r>
        </a:p>
      </dgm:t>
    </dgm:pt>
    <dgm:pt modelId="{51F68D69-DB95-C34D-A4F5-052096A8F786}" type="parTrans" cxnId="{587EBAB1-462B-6540-8999-0BB5BF43C2B7}">
      <dgm:prSet/>
      <dgm:spPr/>
      <dgm:t>
        <a:bodyPr/>
        <a:lstStyle/>
        <a:p>
          <a:endParaRPr lang="en-GB"/>
        </a:p>
      </dgm:t>
    </dgm:pt>
    <dgm:pt modelId="{F9EC8BD4-EE2D-B64D-89F3-8A6A32EDE07B}" type="sibTrans" cxnId="{587EBAB1-462B-6540-8999-0BB5BF43C2B7}">
      <dgm:prSet/>
      <dgm:spPr/>
      <dgm:t>
        <a:bodyPr/>
        <a:lstStyle/>
        <a:p>
          <a:endParaRPr lang="en-GB"/>
        </a:p>
      </dgm:t>
    </dgm:pt>
    <dgm:pt modelId="{F9669ED4-83AA-9141-85FB-3DDC52E13B63}">
      <dgm:prSet phldrT="[Text]" custT="1"/>
      <dgm:spPr/>
      <dgm:t>
        <a:bodyPr/>
        <a:lstStyle/>
        <a:p>
          <a:pPr>
            <a:lnSpc>
              <a:spcPct val="150000"/>
            </a:lnSpc>
          </a:pPr>
          <a:r>
            <a:rPr lang="en-GB" sz="1400" b="0" i="0" dirty="0">
              <a:latin typeface="Times" pitchFamily="2" charset="0"/>
            </a:rPr>
            <a:t>introduced by Ron </a:t>
          </a:r>
          <a:r>
            <a:rPr lang="en-GB" sz="1400" b="0" i="0" dirty="0" err="1">
              <a:latin typeface="Times" pitchFamily="2" charset="0"/>
            </a:rPr>
            <a:t>Ashkenas</a:t>
          </a:r>
          <a:r>
            <a:rPr lang="en-GB" sz="1400" b="0" i="0" dirty="0">
              <a:latin typeface="Times" pitchFamily="2" charset="0"/>
            </a:rPr>
            <a:t>, Dave Ulrich, Todd </a:t>
          </a:r>
          <a:r>
            <a:rPr lang="en-GB" sz="1400" b="0" i="0" dirty="0" err="1">
              <a:latin typeface="Times" pitchFamily="2" charset="0"/>
            </a:rPr>
            <a:t>Jick</a:t>
          </a:r>
          <a:r>
            <a:rPr lang="en-GB" sz="1400" b="0" i="0" dirty="0">
              <a:latin typeface="Times" pitchFamily="2" charset="0"/>
            </a:rPr>
            <a:t>, and Steve Kerr in 1995</a:t>
          </a:r>
        </a:p>
      </dgm:t>
    </dgm:pt>
    <dgm:pt modelId="{21492C62-FCFE-9245-B372-4CB1841795C6}" type="parTrans" cxnId="{DF6C6145-08C2-2545-965D-31440861A134}">
      <dgm:prSet/>
      <dgm:spPr/>
      <dgm:t>
        <a:bodyPr/>
        <a:lstStyle/>
        <a:p>
          <a:endParaRPr lang="en-GB"/>
        </a:p>
      </dgm:t>
    </dgm:pt>
    <dgm:pt modelId="{1BFBF1F8-D441-1941-8967-50EC4E79EA2E}" type="sibTrans" cxnId="{DF6C6145-08C2-2545-965D-31440861A134}">
      <dgm:prSet/>
      <dgm:spPr/>
      <dgm:t>
        <a:bodyPr/>
        <a:lstStyle/>
        <a:p>
          <a:endParaRPr lang="en-GB"/>
        </a:p>
      </dgm:t>
    </dgm:pt>
    <dgm:pt modelId="{8B3FACA8-909F-424F-89D7-3C099EC9092F}">
      <dgm:prSet phldrT="[Text]" custT="1"/>
      <dgm:spPr/>
      <dgm:t>
        <a:bodyPr/>
        <a:lstStyle/>
        <a:p>
          <a:r>
            <a:rPr lang="en-GB" sz="1600" b="0" i="0" dirty="0">
              <a:latin typeface="Times" pitchFamily="2" charset="0"/>
            </a:rPr>
            <a:t>Components </a:t>
          </a:r>
        </a:p>
      </dgm:t>
    </dgm:pt>
    <dgm:pt modelId="{8D25D77C-A10A-6A48-8F47-64B2ACAF770F}" type="parTrans" cxnId="{04B229FD-F9BD-9642-ABF5-B86AEE72B753}">
      <dgm:prSet/>
      <dgm:spPr/>
      <dgm:t>
        <a:bodyPr/>
        <a:lstStyle/>
        <a:p>
          <a:endParaRPr lang="en-GB"/>
        </a:p>
      </dgm:t>
    </dgm:pt>
    <dgm:pt modelId="{849DB010-80F4-9D4B-AB1A-9380C4265B82}" type="sibTrans" cxnId="{04B229FD-F9BD-9642-ABF5-B86AEE72B753}">
      <dgm:prSet/>
      <dgm:spPr/>
      <dgm:t>
        <a:bodyPr/>
        <a:lstStyle/>
        <a:p>
          <a:endParaRPr lang="en-GB"/>
        </a:p>
      </dgm:t>
    </dgm:pt>
    <dgm:pt modelId="{B4209CDE-7EBE-AC4E-893C-B725C2EB0336}">
      <dgm:prSet phldrT="[Text]" custT="1"/>
      <dgm:spPr/>
      <dgm:t>
        <a:bodyPr/>
        <a:lstStyle/>
        <a:p>
          <a:pPr>
            <a:lnSpc>
              <a:spcPct val="150000"/>
            </a:lnSpc>
            <a:buFont typeface="Arial" panose="020B0604020202020204" pitchFamily="34" charset="0"/>
            <a:buChar char="•"/>
          </a:pPr>
          <a:r>
            <a:rPr lang="en-GB" sz="1400" b="0" i="0" dirty="0">
              <a:latin typeface="Times" pitchFamily="2" charset="0"/>
            </a:rPr>
            <a:t> vision</a:t>
          </a:r>
        </a:p>
      </dgm:t>
    </dgm:pt>
    <dgm:pt modelId="{1764FF50-CF02-BD49-8864-B5F1741F3C04}" type="parTrans" cxnId="{E6C3DDEB-8931-E846-A15F-BF971B47E97F}">
      <dgm:prSet/>
      <dgm:spPr/>
      <dgm:t>
        <a:bodyPr/>
        <a:lstStyle/>
        <a:p>
          <a:endParaRPr lang="en-GB"/>
        </a:p>
      </dgm:t>
    </dgm:pt>
    <dgm:pt modelId="{9B88047C-8584-6B48-A388-8181C2720402}" type="sibTrans" cxnId="{E6C3DDEB-8931-E846-A15F-BF971B47E97F}">
      <dgm:prSet/>
      <dgm:spPr/>
      <dgm:t>
        <a:bodyPr/>
        <a:lstStyle/>
        <a:p>
          <a:endParaRPr lang="en-GB"/>
        </a:p>
      </dgm:t>
    </dgm:pt>
    <dgm:pt modelId="{7E74E7C9-D944-504F-9F91-6CC1D499E26F}">
      <dgm:prSet phldrT="[Text]"/>
      <dgm:spPr/>
      <dgm:t>
        <a:bodyPr/>
        <a:lstStyle/>
        <a:p>
          <a:r>
            <a:rPr lang="en-GB" b="0" i="0" dirty="0">
              <a:latin typeface="Times" pitchFamily="2" charset="0"/>
            </a:rPr>
            <a:t>Limitations </a:t>
          </a:r>
        </a:p>
      </dgm:t>
    </dgm:pt>
    <dgm:pt modelId="{6AEF0AFA-958B-394C-9343-770FDE48B818}" type="parTrans" cxnId="{B397641E-0560-3D47-A7E9-1EAC7DF8F6D6}">
      <dgm:prSet/>
      <dgm:spPr/>
      <dgm:t>
        <a:bodyPr/>
        <a:lstStyle/>
        <a:p>
          <a:endParaRPr lang="en-GB"/>
        </a:p>
      </dgm:t>
    </dgm:pt>
    <dgm:pt modelId="{3C3B1B88-3ECA-444F-AF27-0237747E04DF}" type="sibTrans" cxnId="{B397641E-0560-3D47-A7E9-1EAC7DF8F6D6}">
      <dgm:prSet/>
      <dgm:spPr/>
      <dgm:t>
        <a:bodyPr/>
        <a:lstStyle/>
        <a:p>
          <a:endParaRPr lang="en-GB"/>
        </a:p>
      </dgm:t>
    </dgm:pt>
    <dgm:pt modelId="{23EA5EC7-92B2-D44C-BEF6-2EEDF491825C}">
      <dgm:prSet phldrT="[Text]" custT="1"/>
      <dgm:spPr/>
      <dgm:t>
        <a:bodyPr anchor="b"/>
        <a:lstStyle/>
        <a:p>
          <a:pPr>
            <a:lnSpc>
              <a:spcPct val="150000"/>
            </a:lnSpc>
          </a:pPr>
          <a:endParaRPr lang="en-GB" sz="600" b="0" i="0" dirty="0">
            <a:latin typeface="Times" pitchFamily="2" charset="0"/>
          </a:endParaRPr>
        </a:p>
      </dgm:t>
    </dgm:pt>
    <dgm:pt modelId="{6B277D3C-620D-5E4A-9EC3-B0A2C0146712}" type="parTrans" cxnId="{1B6FD3CD-1982-B648-B461-B296E2793E05}">
      <dgm:prSet/>
      <dgm:spPr/>
      <dgm:t>
        <a:bodyPr/>
        <a:lstStyle/>
        <a:p>
          <a:endParaRPr lang="en-GB"/>
        </a:p>
      </dgm:t>
    </dgm:pt>
    <dgm:pt modelId="{BD8E9851-07CC-2E46-89C5-4A4C0ED013B4}" type="sibTrans" cxnId="{1B6FD3CD-1982-B648-B461-B296E2793E05}">
      <dgm:prSet/>
      <dgm:spPr/>
      <dgm:t>
        <a:bodyPr/>
        <a:lstStyle/>
        <a:p>
          <a:endParaRPr lang="en-GB"/>
        </a:p>
      </dgm:t>
    </dgm:pt>
    <dgm:pt modelId="{D5E5BE3D-2E45-784F-92B0-766F7D4DEA29}">
      <dgm:prSet phldrT="[Text]"/>
      <dgm:spPr/>
      <dgm:t>
        <a:bodyPr/>
        <a:lstStyle/>
        <a:p>
          <a:r>
            <a:rPr lang="en-GB" b="0" i="0" dirty="0">
              <a:latin typeface="Times" pitchFamily="2" charset="0"/>
            </a:rPr>
            <a:t>Benefits</a:t>
          </a:r>
          <a:r>
            <a:rPr lang="en-GB" dirty="0"/>
            <a:t> </a:t>
          </a:r>
        </a:p>
      </dgm:t>
    </dgm:pt>
    <dgm:pt modelId="{7BE59102-BD87-2045-A6E6-D6D159357C0A}" type="parTrans" cxnId="{9144897E-E831-A643-BAC0-BD930967AF9C}">
      <dgm:prSet/>
      <dgm:spPr/>
      <dgm:t>
        <a:bodyPr/>
        <a:lstStyle/>
        <a:p>
          <a:endParaRPr lang="en-GB"/>
        </a:p>
      </dgm:t>
    </dgm:pt>
    <dgm:pt modelId="{C3BDA0E5-A72A-0048-A088-0599E79618F6}" type="sibTrans" cxnId="{9144897E-E831-A643-BAC0-BD930967AF9C}">
      <dgm:prSet/>
      <dgm:spPr/>
      <dgm:t>
        <a:bodyPr/>
        <a:lstStyle/>
        <a:p>
          <a:endParaRPr lang="en-GB"/>
        </a:p>
      </dgm:t>
    </dgm:pt>
    <dgm:pt modelId="{CCD4DEE9-FFE6-6643-A9BC-96150C05976A}">
      <dgm:prSet phldrT="[Text]" custT="1"/>
      <dgm:spPr/>
      <dgm:t>
        <a:bodyPr rIns="144000" anchor="b" anchorCtr="1"/>
        <a:lstStyle/>
        <a:p>
          <a:pPr algn="l">
            <a:lnSpc>
              <a:spcPct val="90000"/>
            </a:lnSpc>
          </a:pPr>
          <a:endParaRPr lang="en-GB" sz="1400" dirty="0"/>
        </a:p>
      </dgm:t>
    </dgm:pt>
    <dgm:pt modelId="{F8D693EC-16D1-2141-976B-75642A2D577F}" type="parTrans" cxnId="{D22684FA-128F-714E-8D28-16928F659CE3}">
      <dgm:prSet/>
      <dgm:spPr/>
      <dgm:t>
        <a:bodyPr/>
        <a:lstStyle/>
        <a:p>
          <a:endParaRPr lang="en-GB"/>
        </a:p>
      </dgm:t>
    </dgm:pt>
    <dgm:pt modelId="{D170FD47-4D43-6240-BA33-E91003D37AD7}" type="sibTrans" cxnId="{D22684FA-128F-714E-8D28-16928F659CE3}">
      <dgm:prSet/>
      <dgm:spPr/>
      <dgm:t>
        <a:bodyPr/>
        <a:lstStyle/>
        <a:p>
          <a:endParaRPr lang="en-GB"/>
        </a:p>
      </dgm:t>
    </dgm:pt>
    <dgm:pt modelId="{654F9649-1A81-2042-B8DE-515FD7E487D1}">
      <dgm:prSet phldrT="[Text]" custT="1"/>
      <dgm:spPr/>
      <dgm:t>
        <a:bodyPr/>
        <a:lstStyle/>
        <a:p>
          <a:pPr>
            <a:lnSpc>
              <a:spcPct val="150000"/>
            </a:lnSpc>
          </a:pPr>
          <a:r>
            <a:rPr lang="en-GB" sz="1400" b="0" i="0" dirty="0">
              <a:latin typeface="Times" pitchFamily="2" charset="0"/>
            </a:rPr>
            <a:t> leaders transcend traditional boundaries within organisations</a:t>
          </a:r>
        </a:p>
      </dgm:t>
    </dgm:pt>
    <dgm:pt modelId="{34871340-4A60-AE4E-923A-53C8AA157D01}" type="parTrans" cxnId="{1AC58838-4545-FD44-955F-8A578E7AD365}">
      <dgm:prSet/>
      <dgm:spPr/>
      <dgm:t>
        <a:bodyPr/>
        <a:lstStyle/>
        <a:p>
          <a:endParaRPr lang="en-GB"/>
        </a:p>
      </dgm:t>
    </dgm:pt>
    <dgm:pt modelId="{B061FC92-7EF4-CB4E-B75B-8F4E2EB8690A}" type="sibTrans" cxnId="{1AC58838-4545-FD44-955F-8A578E7AD365}">
      <dgm:prSet/>
      <dgm:spPr/>
      <dgm:t>
        <a:bodyPr/>
        <a:lstStyle/>
        <a:p>
          <a:endParaRPr lang="en-GB"/>
        </a:p>
      </dgm:t>
    </dgm:pt>
    <dgm:pt modelId="{89DC6327-C2A0-E549-BF01-A6A044CC3137}">
      <dgm:prSet custT="1"/>
      <dgm:spPr/>
      <dgm:t>
        <a:bodyPr/>
        <a:lstStyle/>
        <a:p>
          <a:pPr>
            <a:lnSpc>
              <a:spcPct val="90000"/>
            </a:lnSpc>
          </a:pPr>
          <a:endParaRPr lang="en-GB" sz="1400" dirty="0"/>
        </a:p>
      </dgm:t>
    </dgm:pt>
    <dgm:pt modelId="{3B756873-C910-1449-8013-B597D34ED2D9}" type="parTrans" cxnId="{FD901E87-58CE-3649-B602-941F0BD6AB5B}">
      <dgm:prSet/>
      <dgm:spPr/>
      <dgm:t>
        <a:bodyPr/>
        <a:lstStyle/>
        <a:p>
          <a:endParaRPr lang="en-GB"/>
        </a:p>
      </dgm:t>
    </dgm:pt>
    <dgm:pt modelId="{923AB969-F50E-CD4C-B61A-98DC6D055E22}" type="sibTrans" cxnId="{FD901E87-58CE-3649-B602-941F0BD6AB5B}">
      <dgm:prSet/>
      <dgm:spPr/>
      <dgm:t>
        <a:bodyPr/>
        <a:lstStyle/>
        <a:p>
          <a:endParaRPr lang="en-GB"/>
        </a:p>
      </dgm:t>
    </dgm:pt>
    <dgm:pt modelId="{71F91E9C-E1C3-504D-B933-879DD107CB29}">
      <dgm:prSet custT="1"/>
      <dgm:spPr/>
      <dgm:t>
        <a:bodyPr rIns="144000" anchor="b" anchorCtr="1"/>
        <a:lstStyle/>
        <a:p>
          <a:pPr algn="l">
            <a:lnSpc>
              <a:spcPct val="150000"/>
            </a:lnSpc>
          </a:pPr>
          <a:r>
            <a:rPr lang="en-GB" sz="1400" b="0" i="0" dirty="0">
              <a:latin typeface="Times" pitchFamily="2" charset="0"/>
            </a:rPr>
            <a:t>knowledge exchange</a:t>
          </a:r>
        </a:p>
      </dgm:t>
    </dgm:pt>
    <dgm:pt modelId="{759D1640-BCF3-874E-8044-BC9DA5D92173}" type="parTrans" cxnId="{829ECC5C-A803-2346-AAFD-5C3591FC7994}">
      <dgm:prSet/>
      <dgm:spPr/>
      <dgm:t>
        <a:bodyPr/>
        <a:lstStyle/>
        <a:p>
          <a:endParaRPr lang="en-GB"/>
        </a:p>
      </dgm:t>
    </dgm:pt>
    <dgm:pt modelId="{B247B926-6527-9643-B8CE-6D9DA3000CA0}" type="sibTrans" cxnId="{829ECC5C-A803-2346-AAFD-5C3591FC7994}">
      <dgm:prSet/>
      <dgm:spPr/>
      <dgm:t>
        <a:bodyPr/>
        <a:lstStyle/>
        <a:p>
          <a:endParaRPr lang="en-GB"/>
        </a:p>
      </dgm:t>
    </dgm:pt>
    <dgm:pt modelId="{717525D9-70DF-4A40-92EA-562CA1D7302F}">
      <dgm:prSet phldrT="[Text]" custT="1"/>
      <dgm:spPr/>
      <dgm:t>
        <a:bodyPr/>
        <a:lstStyle/>
        <a:p>
          <a:pPr>
            <a:lnSpc>
              <a:spcPct val="150000"/>
            </a:lnSpc>
            <a:buFont typeface="Arial" panose="020B0604020202020204" pitchFamily="34" charset="0"/>
            <a:buChar char="•"/>
          </a:pPr>
          <a:r>
            <a:rPr lang="en-GB" sz="1400" b="0" i="0" dirty="0">
              <a:latin typeface="Times" pitchFamily="2" charset="0"/>
            </a:rPr>
            <a:t> networking</a:t>
          </a:r>
        </a:p>
      </dgm:t>
    </dgm:pt>
    <dgm:pt modelId="{350CB4D4-7F33-9C43-9453-06E5CAD039A0}" type="parTrans" cxnId="{520FD00B-E360-8845-AB33-0DF6B2F195D0}">
      <dgm:prSet/>
      <dgm:spPr/>
      <dgm:t>
        <a:bodyPr/>
        <a:lstStyle/>
        <a:p>
          <a:endParaRPr lang="en-GB"/>
        </a:p>
      </dgm:t>
    </dgm:pt>
    <dgm:pt modelId="{9675E72E-4F9B-DF4B-8956-CA4B7718CFC9}" type="sibTrans" cxnId="{520FD00B-E360-8845-AB33-0DF6B2F195D0}">
      <dgm:prSet/>
      <dgm:spPr/>
      <dgm:t>
        <a:bodyPr/>
        <a:lstStyle/>
        <a:p>
          <a:endParaRPr lang="en-GB"/>
        </a:p>
      </dgm:t>
    </dgm:pt>
    <dgm:pt modelId="{97B3F68B-CFE4-664F-9CB0-5F4307FE5B08}">
      <dgm:prSet phldrT="[Text]" custT="1"/>
      <dgm:spPr/>
      <dgm:t>
        <a:bodyPr/>
        <a:lstStyle/>
        <a:p>
          <a:pPr>
            <a:lnSpc>
              <a:spcPct val="150000"/>
            </a:lnSpc>
            <a:buFont typeface="Arial" panose="020B0604020202020204" pitchFamily="34" charset="0"/>
            <a:buChar char="•"/>
          </a:pPr>
          <a:r>
            <a:rPr lang="en-GB" sz="1400" b="0" i="0" dirty="0">
              <a:latin typeface="Times" pitchFamily="2" charset="0"/>
            </a:rPr>
            <a:t> collaboration</a:t>
          </a:r>
        </a:p>
      </dgm:t>
    </dgm:pt>
    <dgm:pt modelId="{7261D898-F96B-7242-A1BE-DCD0C6F3B0F4}" type="parTrans" cxnId="{73E79AFD-91AF-4645-A05B-B259353E5B1F}">
      <dgm:prSet/>
      <dgm:spPr/>
      <dgm:t>
        <a:bodyPr/>
        <a:lstStyle/>
        <a:p>
          <a:endParaRPr lang="en-GB"/>
        </a:p>
      </dgm:t>
    </dgm:pt>
    <dgm:pt modelId="{44FC7573-D6F8-5942-B5C1-7BEBD35A2933}" type="sibTrans" cxnId="{73E79AFD-91AF-4645-A05B-B259353E5B1F}">
      <dgm:prSet/>
      <dgm:spPr/>
      <dgm:t>
        <a:bodyPr/>
        <a:lstStyle/>
        <a:p>
          <a:endParaRPr lang="en-GB"/>
        </a:p>
      </dgm:t>
    </dgm:pt>
    <dgm:pt modelId="{769185E1-EA94-8B47-980B-5217C8831142}">
      <dgm:prSet phldrT="[Text]" custT="1"/>
      <dgm:spPr/>
      <dgm:t>
        <a:bodyPr/>
        <a:lstStyle/>
        <a:p>
          <a:pPr>
            <a:lnSpc>
              <a:spcPct val="150000"/>
            </a:lnSpc>
            <a:buFont typeface="Arial" panose="020B0604020202020204" pitchFamily="34" charset="0"/>
            <a:buChar char="•"/>
          </a:pPr>
          <a:r>
            <a:rPr lang="en-GB" sz="1400" b="0" i="0" dirty="0">
              <a:latin typeface="Times" pitchFamily="2" charset="0"/>
            </a:rPr>
            <a:t> empowerment</a:t>
          </a:r>
        </a:p>
      </dgm:t>
    </dgm:pt>
    <dgm:pt modelId="{60760A38-645F-5248-8F4C-FF1DCA9538B9}" type="parTrans" cxnId="{04D51ACC-188D-8947-9549-8C3D3732C964}">
      <dgm:prSet/>
      <dgm:spPr/>
      <dgm:t>
        <a:bodyPr/>
        <a:lstStyle/>
        <a:p>
          <a:endParaRPr lang="en-GB"/>
        </a:p>
      </dgm:t>
    </dgm:pt>
    <dgm:pt modelId="{2F801E14-8EEB-5D4A-8D37-1AB8CF4ED79E}" type="sibTrans" cxnId="{04D51ACC-188D-8947-9549-8C3D3732C964}">
      <dgm:prSet/>
      <dgm:spPr/>
      <dgm:t>
        <a:bodyPr/>
        <a:lstStyle/>
        <a:p>
          <a:endParaRPr lang="en-GB"/>
        </a:p>
      </dgm:t>
    </dgm:pt>
    <dgm:pt modelId="{8A44E358-9855-684B-858C-A242EEEAE099}">
      <dgm:prSet phldrT="[Text]" custT="1"/>
      <dgm:spPr/>
      <dgm:t>
        <a:bodyPr/>
        <a:lstStyle/>
        <a:p>
          <a:pPr>
            <a:lnSpc>
              <a:spcPct val="150000"/>
            </a:lnSpc>
            <a:buFont typeface="Arial" panose="020B0604020202020204" pitchFamily="34" charset="0"/>
            <a:buNone/>
          </a:pPr>
          <a:r>
            <a:rPr lang="en-GB" sz="1400" b="0" i="0" dirty="0">
              <a:latin typeface="Times" pitchFamily="2" charset="0"/>
            </a:rPr>
            <a:t>(Gupta and Krishnan (2014) </a:t>
          </a:r>
        </a:p>
      </dgm:t>
    </dgm:pt>
    <dgm:pt modelId="{E5953E83-1AF7-A44B-B672-D8C0562174AC}" type="parTrans" cxnId="{FED5A0E8-26DE-1641-9293-5B8376A22C94}">
      <dgm:prSet/>
      <dgm:spPr/>
      <dgm:t>
        <a:bodyPr/>
        <a:lstStyle/>
        <a:p>
          <a:endParaRPr lang="en-GB"/>
        </a:p>
      </dgm:t>
    </dgm:pt>
    <dgm:pt modelId="{AA6CA254-1210-3C4F-AA57-D9A8864FF80A}" type="sibTrans" cxnId="{FED5A0E8-26DE-1641-9293-5B8376A22C94}">
      <dgm:prSet/>
      <dgm:spPr/>
      <dgm:t>
        <a:bodyPr/>
        <a:lstStyle/>
        <a:p>
          <a:endParaRPr lang="en-GB"/>
        </a:p>
      </dgm:t>
    </dgm:pt>
    <dgm:pt modelId="{217AAF45-8CAB-0B46-AC51-8D206B8B27AE}">
      <dgm:prSet custT="1"/>
      <dgm:spPr/>
      <dgm:t>
        <a:bodyPr rIns="144000" anchor="b" anchorCtr="1"/>
        <a:lstStyle/>
        <a:p>
          <a:pPr algn="l">
            <a:lnSpc>
              <a:spcPct val="150000"/>
            </a:lnSpc>
          </a:pPr>
          <a:r>
            <a:rPr lang="en-GB" sz="1400" b="0" i="0" dirty="0">
              <a:latin typeface="Times" pitchFamily="2" charset="0"/>
            </a:rPr>
            <a:t>Innovation</a:t>
          </a:r>
        </a:p>
      </dgm:t>
    </dgm:pt>
    <dgm:pt modelId="{ABE9CFCA-8D50-C84F-9C71-78BD214C6705}" type="parTrans" cxnId="{310C27B8-1253-3A44-9312-CEFFD7152413}">
      <dgm:prSet/>
      <dgm:spPr/>
      <dgm:t>
        <a:bodyPr/>
        <a:lstStyle/>
        <a:p>
          <a:endParaRPr lang="en-GB"/>
        </a:p>
      </dgm:t>
    </dgm:pt>
    <dgm:pt modelId="{366FEF6C-833A-2941-94AB-7419781D7AE7}" type="sibTrans" cxnId="{310C27B8-1253-3A44-9312-CEFFD7152413}">
      <dgm:prSet/>
      <dgm:spPr/>
      <dgm:t>
        <a:bodyPr/>
        <a:lstStyle/>
        <a:p>
          <a:endParaRPr lang="en-GB"/>
        </a:p>
      </dgm:t>
    </dgm:pt>
    <dgm:pt modelId="{5DA7AA39-C14E-B64F-8DF5-E41AC0C4AE5A}">
      <dgm:prSet custT="1"/>
      <dgm:spPr/>
      <dgm:t>
        <a:bodyPr rIns="144000" anchor="b" anchorCtr="1"/>
        <a:lstStyle/>
        <a:p>
          <a:pPr algn="l">
            <a:lnSpc>
              <a:spcPct val="150000"/>
            </a:lnSpc>
          </a:pPr>
          <a:r>
            <a:rPr lang="en-GB" sz="1400" b="0" i="0" dirty="0">
              <a:latin typeface="Times" pitchFamily="2" charset="0"/>
            </a:rPr>
            <a:t>facilitates collaboration and teamwork</a:t>
          </a:r>
        </a:p>
      </dgm:t>
    </dgm:pt>
    <dgm:pt modelId="{CF843A44-6201-5A49-8A5B-91AE01376EC7}" type="parTrans" cxnId="{357AD3DB-44BE-D649-A5CF-DEC04C4B673D}">
      <dgm:prSet/>
      <dgm:spPr/>
      <dgm:t>
        <a:bodyPr/>
        <a:lstStyle/>
        <a:p>
          <a:endParaRPr lang="en-GB"/>
        </a:p>
      </dgm:t>
    </dgm:pt>
    <dgm:pt modelId="{9491EB8B-2780-3E49-9AA8-CF81B5A0D7FB}" type="sibTrans" cxnId="{357AD3DB-44BE-D649-A5CF-DEC04C4B673D}">
      <dgm:prSet/>
      <dgm:spPr/>
      <dgm:t>
        <a:bodyPr/>
        <a:lstStyle/>
        <a:p>
          <a:endParaRPr lang="en-GB"/>
        </a:p>
      </dgm:t>
    </dgm:pt>
    <dgm:pt modelId="{67EBFCBC-491C-634C-8763-80E8B410DC27}">
      <dgm:prSet custT="1"/>
      <dgm:spPr/>
      <dgm:t>
        <a:bodyPr rIns="144000" anchor="b" anchorCtr="1"/>
        <a:lstStyle/>
        <a:p>
          <a:pPr algn="l">
            <a:lnSpc>
              <a:spcPct val="150000"/>
            </a:lnSpc>
          </a:pPr>
          <a:r>
            <a:rPr lang="en-GB" sz="1400" b="0" i="0" dirty="0">
              <a:latin typeface="Times" pitchFamily="2" charset="0"/>
            </a:rPr>
            <a:t>enhances organisational agility and responsiveness </a:t>
          </a:r>
        </a:p>
      </dgm:t>
    </dgm:pt>
    <dgm:pt modelId="{DD7CCB3D-51D5-594B-A9B1-B222D38B4359}" type="parTrans" cxnId="{FE74CECB-DDEF-1D47-8CF4-557043F3022B}">
      <dgm:prSet/>
      <dgm:spPr/>
      <dgm:t>
        <a:bodyPr/>
        <a:lstStyle/>
        <a:p>
          <a:endParaRPr lang="en-GB"/>
        </a:p>
      </dgm:t>
    </dgm:pt>
    <dgm:pt modelId="{3BE054C1-A10E-974F-9D7E-3554A9EF09BC}" type="sibTrans" cxnId="{FE74CECB-DDEF-1D47-8CF4-557043F3022B}">
      <dgm:prSet/>
      <dgm:spPr/>
      <dgm:t>
        <a:bodyPr/>
        <a:lstStyle/>
        <a:p>
          <a:endParaRPr lang="en-GB"/>
        </a:p>
      </dgm:t>
    </dgm:pt>
    <dgm:pt modelId="{27A88A9E-34AE-5B40-8DFA-DE1AE55ADC70}">
      <dgm:prSet phldrT="[Text]" custT="1"/>
      <dgm:spPr/>
      <dgm:t>
        <a:bodyPr anchor="b"/>
        <a:lstStyle/>
        <a:p>
          <a:pPr>
            <a:lnSpc>
              <a:spcPct val="150000"/>
            </a:lnSpc>
          </a:pPr>
          <a:r>
            <a:rPr lang="en-GB" sz="1400" b="0" i="0" dirty="0">
              <a:latin typeface="Times" pitchFamily="2" charset="0"/>
            </a:rPr>
            <a:t>leadership may be compromised</a:t>
          </a:r>
          <a:endParaRPr lang="en-GB" sz="600" b="0" i="0" dirty="0">
            <a:latin typeface="Times" pitchFamily="2" charset="0"/>
          </a:endParaRPr>
        </a:p>
      </dgm:t>
    </dgm:pt>
    <dgm:pt modelId="{F5BCBCCC-E457-564A-B294-D75DDC983E44}" type="parTrans" cxnId="{03A7945E-C9CD-E149-91E1-8EEA0AAC66EB}">
      <dgm:prSet/>
      <dgm:spPr/>
      <dgm:t>
        <a:bodyPr/>
        <a:lstStyle/>
        <a:p>
          <a:endParaRPr lang="en-GB"/>
        </a:p>
      </dgm:t>
    </dgm:pt>
    <dgm:pt modelId="{C1CCE85F-250A-2840-9AB7-F22BA51674E9}" type="sibTrans" cxnId="{03A7945E-C9CD-E149-91E1-8EEA0AAC66EB}">
      <dgm:prSet/>
      <dgm:spPr/>
      <dgm:t>
        <a:bodyPr/>
        <a:lstStyle/>
        <a:p>
          <a:endParaRPr lang="en-GB"/>
        </a:p>
      </dgm:t>
    </dgm:pt>
    <dgm:pt modelId="{469E1F76-33BF-8047-B832-8D873AF9CE5D}">
      <dgm:prSet phldrT="[Text]" custT="1"/>
      <dgm:spPr/>
      <dgm:t>
        <a:bodyPr anchor="b"/>
        <a:lstStyle/>
        <a:p>
          <a:pPr>
            <a:lnSpc>
              <a:spcPct val="150000"/>
            </a:lnSpc>
          </a:pPr>
          <a:r>
            <a:rPr lang="en-GB" sz="1400" b="0" i="0" dirty="0">
              <a:latin typeface="Times" pitchFamily="2" charset="0"/>
            </a:rPr>
            <a:t>resistance from individuals or departments</a:t>
          </a:r>
          <a:endParaRPr lang="en-GB" sz="600" b="0" i="0" dirty="0">
            <a:latin typeface="Times" pitchFamily="2" charset="0"/>
          </a:endParaRPr>
        </a:p>
      </dgm:t>
    </dgm:pt>
    <dgm:pt modelId="{C3B00E22-8914-DD47-A6E2-988113C957EC}" type="parTrans" cxnId="{C34A9608-581F-904D-AFF3-EB84B466CE35}">
      <dgm:prSet/>
      <dgm:spPr/>
      <dgm:t>
        <a:bodyPr/>
        <a:lstStyle/>
        <a:p>
          <a:endParaRPr lang="en-GB"/>
        </a:p>
      </dgm:t>
    </dgm:pt>
    <dgm:pt modelId="{3F49E304-FB22-6347-B732-C42E4A5CA117}" type="sibTrans" cxnId="{C34A9608-581F-904D-AFF3-EB84B466CE35}">
      <dgm:prSet/>
      <dgm:spPr/>
      <dgm:t>
        <a:bodyPr/>
        <a:lstStyle/>
        <a:p>
          <a:endParaRPr lang="en-GB"/>
        </a:p>
      </dgm:t>
    </dgm:pt>
    <dgm:pt modelId="{28617808-2B4D-0B4E-9817-42E5499BF391}">
      <dgm:prSet phldrT="[Text]" custT="1"/>
      <dgm:spPr/>
      <dgm:t>
        <a:bodyPr anchor="b"/>
        <a:lstStyle/>
        <a:p>
          <a:pPr>
            <a:lnSpc>
              <a:spcPct val="150000"/>
            </a:lnSpc>
          </a:pPr>
          <a:r>
            <a:rPr lang="en-GB" sz="1400" b="0" i="0" dirty="0">
              <a:latin typeface="Times" pitchFamily="2" charset="0"/>
            </a:rPr>
            <a:t>challenges in balancing autonomy and authority</a:t>
          </a:r>
          <a:endParaRPr lang="en-GB" sz="600" b="0" i="0" dirty="0">
            <a:latin typeface="Times" pitchFamily="2" charset="0"/>
          </a:endParaRPr>
        </a:p>
      </dgm:t>
    </dgm:pt>
    <dgm:pt modelId="{A975257F-EA1C-3B4F-8C9A-3E55ADA981F5}" type="parTrans" cxnId="{41BF5659-ADC8-0B43-98DE-E9D3188E4DF8}">
      <dgm:prSet/>
      <dgm:spPr/>
      <dgm:t>
        <a:bodyPr/>
        <a:lstStyle/>
        <a:p>
          <a:endParaRPr lang="en-GB"/>
        </a:p>
      </dgm:t>
    </dgm:pt>
    <dgm:pt modelId="{9B11578E-B3AF-D94C-827D-96D0F7EDC7A2}" type="sibTrans" cxnId="{41BF5659-ADC8-0B43-98DE-E9D3188E4DF8}">
      <dgm:prSet/>
      <dgm:spPr/>
      <dgm:t>
        <a:bodyPr/>
        <a:lstStyle/>
        <a:p>
          <a:endParaRPr lang="en-GB"/>
        </a:p>
      </dgm:t>
    </dgm:pt>
    <dgm:pt modelId="{CA66B404-5836-7E41-971B-86A68F2F8D5C}" type="pres">
      <dgm:prSet presAssocID="{6E434EC6-E4E1-AB43-8055-B38B9AC7A2E4}" presName="cycleMatrixDiagram" presStyleCnt="0">
        <dgm:presLayoutVars>
          <dgm:chMax val="1"/>
          <dgm:dir/>
          <dgm:animLvl val="lvl"/>
          <dgm:resizeHandles val="exact"/>
        </dgm:presLayoutVars>
      </dgm:prSet>
      <dgm:spPr/>
    </dgm:pt>
    <dgm:pt modelId="{BA9F24DA-B1B2-954E-89C5-BA970D7205DE}" type="pres">
      <dgm:prSet presAssocID="{6E434EC6-E4E1-AB43-8055-B38B9AC7A2E4}" presName="children" presStyleCnt="0"/>
      <dgm:spPr/>
    </dgm:pt>
    <dgm:pt modelId="{2B8036D5-0AF2-3C4F-98B5-95EFFF7F5D6E}" type="pres">
      <dgm:prSet presAssocID="{6E434EC6-E4E1-AB43-8055-B38B9AC7A2E4}" presName="child1group" presStyleCnt="0"/>
      <dgm:spPr/>
    </dgm:pt>
    <dgm:pt modelId="{7C527BD6-1E85-0142-B762-CFC7EEAA9229}" type="pres">
      <dgm:prSet presAssocID="{6E434EC6-E4E1-AB43-8055-B38B9AC7A2E4}" presName="child1" presStyleLbl="bgAcc1" presStyleIdx="0" presStyleCnt="4" custScaleX="148850" custScaleY="187684" custLinFactNeighborX="-28279" custLinFactNeighborY="12467"/>
      <dgm:spPr/>
    </dgm:pt>
    <dgm:pt modelId="{78BCD64C-FCDF-4B42-9271-64B38CD13AF2}" type="pres">
      <dgm:prSet presAssocID="{6E434EC6-E4E1-AB43-8055-B38B9AC7A2E4}" presName="child1Text" presStyleLbl="bgAcc1" presStyleIdx="0" presStyleCnt="4">
        <dgm:presLayoutVars>
          <dgm:bulletEnabled val="1"/>
        </dgm:presLayoutVars>
      </dgm:prSet>
      <dgm:spPr/>
    </dgm:pt>
    <dgm:pt modelId="{300C9FD7-8071-F546-903D-EF7105FA9A25}" type="pres">
      <dgm:prSet presAssocID="{6E434EC6-E4E1-AB43-8055-B38B9AC7A2E4}" presName="child2group" presStyleCnt="0"/>
      <dgm:spPr/>
    </dgm:pt>
    <dgm:pt modelId="{E176FBA7-F970-374D-92A0-B7AA89255274}" type="pres">
      <dgm:prSet presAssocID="{6E434EC6-E4E1-AB43-8055-B38B9AC7A2E4}" presName="child2" presStyleLbl="bgAcc1" presStyleIdx="1" presStyleCnt="4" custScaleX="146920" custScaleY="171033" custLinFactNeighborX="33338" custLinFactNeighborY="-18010"/>
      <dgm:spPr/>
    </dgm:pt>
    <dgm:pt modelId="{0CE19775-A6A3-874B-8EFE-43B5B635F437}" type="pres">
      <dgm:prSet presAssocID="{6E434EC6-E4E1-AB43-8055-B38B9AC7A2E4}" presName="child2Text" presStyleLbl="bgAcc1" presStyleIdx="1" presStyleCnt="4">
        <dgm:presLayoutVars>
          <dgm:bulletEnabled val="1"/>
        </dgm:presLayoutVars>
      </dgm:prSet>
      <dgm:spPr/>
    </dgm:pt>
    <dgm:pt modelId="{34F013F7-1A6E-CA42-B7B9-6B152F84C406}" type="pres">
      <dgm:prSet presAssocID="{6E434EC6-E4E1-AB43-8055-B38B9AC7A2E4}" presName="child3group" presStyleCnt="0"/>
      <dgm:spPr/>
    </dgm:pt>
    <dgm:pt modelId="{C7DC694F-4602-D447-AB10-8819B406F72B}" type="pres">
      <dgm:prSet presAssocID="{6E434EC6-E4E1-AB43-8055-B38B9AC7A2E4}" presName="child3" presStyleLbl="bgAcc1" presStyleIdx="2" presStyleCnt="4" custScaleX="151086" custScaleY="126651" custLinFactNeighborX="32158" custLinFactNeighborY="-25123"/>
      <dgm:spPr/>
    </dgm:pt>
    <dgm:pt modelId="{17411FE1-8C87-A646-9E71-6644B3FD565F}" type="pres">
      <dgm:prSet presAssocID="{6E434EC6-E4E1-AB43-8055-B38B9AC7A2E4}" presName="child3Text" presStyleLbl="bgAcc1" presStyleIdx="2" presStyleCnt="4">
        <dgm:presLayoutVars>
          <dgm:bulletEnabled val="1"/>
        </dgm:presLayoutVars>
      </dgm:prSet>
      <dgm:spPr/>
    </dgm:pt>
    <dgm:pt modelId="{7F1331E6-A101-644E-A860-99C2E2E7EC05}" type="pres">
      <dgm:prSet presAssocID="{6E434EC6-E4E1-AB43-8055-B38B9AC7A2E4}" presName="child4group" presStyleCnt="0"/>
      <dgm:spPr/>
    </dgm:pt>
    <dgm:pt modelId="{813E689A-AA65-8740-A0A5-5B4D643EC191}" type="pres">
      <dgm:prSet presAssocID="{6E434EC6-E4E1-AB43-8055-B38B9AC7A2E4}" presName="child4" presStyleLbl="bgAcc1" presStyleIdx="3" presStyleCnt="4" custScaleX="144847" custScaleY="141278" custLinFactNeighborX="-35655" custLinFactNeighborY="-21398"/>
      <dgm:spPr/>
    </dgm:pt>
    <dgm:pt modelId="{41F9F299-D57C-674D-B149-CEB94B96BCBD}" type="pres">
      <dgm:prSet presAssocID="{6E434EC6-E4E1-AB43-8055-B38B9AC7A2E4}" presName="child4Text" presStyleLbl="bgAcc1" presStyleIdx="3" presStyleCnt="4">
        <dgm:presLayoutVars>
          <dgm:bulletEnabled val="1"/>
        </dgm:presLayoutVars>
      </dgm:prSet>
      <dgm:spPr/>
    </dgm:pt>
    <dgm:pt modelId="{1830DCD0-ACF4-E547-805F-03307FA95EBD}" type="pres">
      <dgm:prSet presAssocID="{6E434EC6-E4E1-AB43-8055-B38B9AC7A2E4}" presName="childPlaceholder" presStyleCnt="0"/>
      <dgm:spPr/>
    </dgm:pt>
    <dgm:pt modelId="{36A6F61F-258D-DF4B-8910-EF17EA65A68C}" type="pres">
      <dgm:prSet presAssocID="{6E434EC6-E4E1-AB43-8055-B38B9AC7A2E4}" presName="circle" presStyleCnt="0"/>
      <dgm:spPr/>
    </dgm:pt>
    <dgm:pt modelId="{E233F1A1-4237-F845-BB73-FBCA269EAD66}" type="pres">
      <dgm:prSet presAssocID="{6E434EC6-E4E1-AB43-8055-B38B9AC7A2E4}" presName="quadrant1" presStyleLbl="node1" presStyleIdx="0" presStyleCnt="4" custLinFactNeighborX="-3209" custLinFactNeighborY="266">
        <dgm:presLayoutVars>
          <dgm:chMax val="1"/>
          <dgm:bulletEnabled val="1"/>
        </dgm:presLayoutVars>
      </dgm:prSet>
      <dgm:spPr/>
    </dgm:pt>
    <dgm:pt modelId="{4A0104A1-4F67-DC4B-8974-4411CB9E8DF8}" type="pres">
      <dgm:prSet presAssocID="{6E434EC6-E4E1-AB43-8055-B38B9AC7A2E4}" presName="quadrant2" presStyleLbl="node1" presStyleIdx="1" presStyleCnt="4">
        <dgm:presLayoutVars>
          <dgm:chMax val="1"/>
          <dgm:bulletEnabled val="1"/>
        </dgm:presLayoutVars>
      </dgm:prSet>
      <dgm:spPr/>
    </dgm:pt>
    <dgm:pt modelId="{381EB878-85F3-5945-89A2-C7758B932DCB}" type="pres">
      <dgm:prSet presAssocID="{6E434EC6-E4E1-AB43-8055-B38B9AC7A2E4}" presName="quadrant3" presStyleLbl="node1" presStyleIdx="2" presStyleCnt="4" custLinFactNeighborX="-2568" custLinFactNeighborY="715">
        <dgm:presLayoutVars>
          <dgm:chMax val="1"/>
          <dgm:bulletEnabled val="1"/>
        </dgm:presLayoutVars>
      </dgm:prSet>
      <dgm:spPr/>
    </dgm:pt>
    <dgm:pt modelId="{6083EC6E-D020-9243-A012-6521DDA2BA73}" type="pres">
      <dgm:prSet presAssocID="{6E434EC6-E4E1-AB43-8055-B38B9AC7A2E4}" presName="quadrant4" presStyleLbl="node1" presStyleIdx="3" presStyleCnt="4" custLinFactNeighborX="-1911" custLinFactNeighborY="343">
        <dgm:presLayoutVars>
          <dgm:chMax val="1"/>
          <dgm:bulletEnabled val="1"/>
        </dgm:presLayoutVars>
      </dgm:prSet>
      <dgm:spPr/>
    </dgm:pt>
    <dgm:pt modelId="{B81E7AEA-0FB7-EF4B-9CB6-382C04A8EDCE}" type="pres">
      <dgm:prSet presAssocID="{6E434EC6-E4E1-AB43-8055-B38B9AC7A2E4}" presName="quadrantPlaceholder" presStyleCnt="0"/>
      <dgm:spPr/>
    </dgm:pt>
    <dgm:pt modelId="{79CC0170-9E79-954C-8548-FC1F9B763C53}" type="pres">
      <dgm:prSet presAssocID="{6E434EC6-E4E1-AB43-8055-B38B9AC7A2E4}" presName="center1" presStyleLbl="fgShp" presStyleIdx="0" presStyleCnt="2"/>
      <dgm:spPr/>
    </dgm:pt>
    <dgm:pt modelId="{86ADCF39-56AB-7143-82EA-5DE6AAD0DF76}" type="pres">
      <dgm:prSet presAssocID="{6E434EC6-E4E1-AB43-8055-B38B9AC7A2E4}" presName="center2" presStyleLbl="fgShp" presStyleIdx="1" presStyleCnt="2"/>
      <dgm:spPr/>
    </dgm:pt>
  </dgm:ptLst>
  <dgm:cxnLst>
    <dgm:cxn modelId="{C34A9608-581F-904D-AFF3-EB84B466CE35}" srcId="{7E74E7C9-D944-504F-9F91-6CC1D499E26F}" destId="{469E1F76-33BF-8047-B832-8D873AF9CE5D}" srcOrd="2" destOrd="0" parTransId="{C3B00E22-8914-DD47-A6E2-988113C957EC}" sibTransId="{3F49E304-FB22-6347-B732-C42E4A5CA117}"/>
    <dgm:cxn modelId="{520FD00B-E360-8845-AB33-0DF6B2F195D0}" srcId="{8B3FACA8-909F-424F-89D7-3C099EC9092F}" destId="{717525D9-70DF-4A40-92EA-562CA1D7302F}" srcOrd="1" destOrd="0" parTransId="{350CB4D4-7F33-9C43-9453-06E5CAD039A0}" sibTransId="{9675E72E-4F9B-DF4B-8956-CA4B7718CFC9}"/>
    <dgm:cxn modelId="{2B9D5510-E836-5848-A60B-F9CD89AA95D2}" type="presOf" srcId="{8A44E358-9855-684B-858C-A242EEEAE099}" destId="{E176FBA7-F970-374D-92A0-B7AA89255274}" srcOrd="0" destOrd="4" presId="urn:microsoft.com/office/officeart/2005/8/layout/cycle4"/>
    <dgm:cxn modelId="{690C831D-4C77-5140-8F07-F9930D3A83F8}" type="presOf" srcId="{B4209CDE-7EBE-AC4E-893C-B725C2EB0336}" destId="{E176FBA7-F970-374D-92A0-B7AA89255274}" srcOrd="0" destOrd="0" presId="urn:microsoft.com/office/officeart/2005/8/layout/cycle4"/>
    <dgm:cxn modelId="{B397641E-0560-3D47-A7E9-1EAC7DF8F6D6}" srcId="{6E434EC6-E4E1-AB43-8055-B38B9AC7A2E4}" destId="{7E74E7C9-D944-504F-9F91-6CC1D499E26F}" srcOrd="2" destOrd="0" parTransId="{6AEF0AFA-958B-394C-9343-770FDE48B818}" sibTransId="{3C3B1B88-3ECA-444F-AF27-0237747E04DF}"/>
    <dgm:cxn modelId="{84E64A1F-069C-9C4F-A8F1-2DBE1AE68963}" type="presOf" srcId="{27A88A9E-34AE-5B40-8DFA-DE1AE55ADC70}" destId="{C7DC694F-4602-D447-AB10-8819B406F72B}" srcOrd="0" destOrd="1" presId="urn:microsoft.com/office/officeart/2005/8/layout/cycle4"/>
    <dgm:cxn modelId="{E6118228-7E8C-DE41-A010-95B9B7C81756}" type="presOf" srcId="{717525D9-70DF-4A40-92EA-562CA1D7302F}" destId="{0CE19775-A6A3-874B-8EFE-43B5B635F437}" srcOrd="1" destOrd="1" presId="urn:microsoft.com/office/officeart/2005/8/layout/cycle4"/>
    <dgm:cxn modelId="{D7CA402B-5135-1F4A-8FBC-B3658AC670F8}" type="presOf" srcId="{769185E1-EA94-8B47-980B-5217C8831142}" destId="{0CE19775-A6A3-874B-8EFE-43B5B635F437}" srcOrd="1" destOrd="3" presId="urn:microsoft.com/office/officeart/2005/8/layout/cycle4"/>
    <dgm:cxn modelId="{39C7D82C-458E-254B-954F-A7CB07F50F69}" type="presOf" srcId="{769185E1-EA94-8B47-980B-5217C8831142}" destId="{E176FBA7-F970-374D-92A0-B7AA89255274}" srcOrd="0" destOrd="3" presId="urn:microsoft.com/office/officeart/2005/8/layout/cycle4"/>
    <dgm:cxn modelId="{A9709932-4545-AA41-8C21-3BBC6FDD1553}" type="presOf" srcId="{71F91E9C-E1C3-504D-B933-879DD107CB29}" destId="{41F9F299-D57C-674D-B149-CEB94B96BCBD}" srcOrd="1" destOrd="1" presId="urn:microsoft.com/office/officeart/2005/8/layout/cycle4"/>
    <dgm:cxn modelId="{3C43FC34-F26B-8840-A183-3974EDEBFEA0}" type="presOf" srcId="{67EBFCBC-491C-634C-8763-80E8B410DC27}" destId="{813E689A-AA65-8740-A0A5-5B4D643EC191}" srcOrd="0" destOrd="4" presId="urn:microsoft.com/office/officeart/2005/8/layout/cycle4"/>
    <dgm:cxn modelId="{1AC58838-4545-FD44-955F-8A578E7AD365}" srcId="{9C9E5F40-34C6-5840-80CF-5B9806C5514D}" destId="{654F9649-1A81-2042-B8DE-515FD7E487D1}" srcOrd="1" destOrd="0" parTransId="{34871340-4A60-AE4E-923A-53C8AA157D01}" sibTransId="{B061FC92-7EF4-CB4E-B75B-8F4E2EB8690A}"/>
    <dgm:cxn modelId="{74C5E03A-63B6-B449-993E-4C476B659CBF}" type="presOf" srcId="{D5E5BE3D-2E45-784F-92B0-766F7D4DEA29}" destId="{6083EC6E-D020-9243-A012-6521DDA2BA73}" srcOrd="0" destOrd="0" presId="urn:microsoft.com/office/officeart/2005/8/layout/cycle4"/>
    <dgm:cxn modelId="{598D643C-60F5-0E4E-9EB1-C6C76DBA3010}" type="presOf" srcId="{7E74E7C9-D944-504F-9F91-6CC1D499E26F}" destId="{381EB878-85F3-5945-89A2-C7758B932DCB}" srcOrd="0" destOrd="0" presId="urn:microsoft.com/office/officeart/2005/8/layout/cycle4"/>
    <dgm:cxn modelId="{9874FA40-AADC-C145-81BA-345FAFF2A4EE}" type="presOf" srcId="{F9669ED4-83AA-9141-85FB-3DDC52E13B63}" destId="{7C527BD6-1E85-0142-B762-CFC7EEAA9229}" srcOrd="0" destOrd="0" presId="urn:microsoft.com/office/officeart/2005/8/layout/cycle4"/>
    <dgm:cxn modelId="{DF6C6145-08C2-2545-965D-31440861A134}" srcId="{9C9E5F40-34C6-5840-80CF-5B9806C5514D}" destId="{F9669ED4-83AA-9141-85FB-3DDC52E13B63}" srcOrd="0" destOrd="0" parTransId="{21492C62-FCFE-9245-B372-4CB1841795C6}" sibTransId="{1BFBF1F8-D441-1941-8967-50EC4E79EA2E}"/>
    <dgm:cxn modelId="{AAEADC48-1B24-3C4C-8C94-E0DAE07A35F3}" type="presOf" srcId="{B4209CDE-7EBE-AC4E-893C-B725C2EB0336}" destId="{0CE19775-A6A3-874B-8EFE-43B5B635F437}" srcOrd="1" destOrd="0" presId="urn:microsoft.com/office/officeart/2005/8/layout/cycle4"/>
    <dgm:cxn modelId="{5C2B4455-F97D-944F-ABAE-3FA907DAE0E6}" type="presOf" srcId="{67EBFCBC-491C-634C-8763-80E8B410DC27}" destId="{41F9F299-D57C-674D-B149-CEB94B96BCBD}" srcOrd="1" destOrd="4" presId="urn:microsoft.com/office/officeart/2005/8/layout/cycle4"/>
    <dgm:cxn modelId="{0BB9A956-2F34-E24A-9CC5-DADDB97C045A}" type="presOf" srcId="{28617808-2B4D-0B4E-9817-42E5499BF391}" destId="{C7DC694F-4602-D447-AB10-8819B406F72B}" srcOrd="0" destOrd="3" presId="urn:microsoft.com/office/officeart/2005/8/layout/cycle4"/>
    <dgm:cxn modelId="{41BF5659-ADC8-0B43-98DE-E9D3188E4DF8}" srcId="{7E74E7C9-D944-504F-9F91-6CC1D499E26F}" destId="{28617808-2B4D-0B4E-9817-42E5499BF391}" srcOrd="3" destOrd="0" parTransId="{A975257F-EA1C-3B4F-8C9A-3E55ADA981F5}" sibTransId="{9B11578E-B3AF-D94C-827D-96D0F7EDC7A2}"/>
    <dgm:cxn modelId="{829ECC5C-A803-2346-AAFD-5C3591FC7994}" srcId="{D5E5BE3D-2E45-784F-92B0-766F7D4DEA29}" destId="{71F91E9C-E1C3-504D-B933-879DD107CB29}" srcOrd="1" destOrd="0" parTransId="{759D1640-BCF3-874E-8044-BC9DA5D92173}" sibTransId="{B247B926-6527-9643-B8CE-6D9DA3000CA0}"/>
    <dgm:cxn modelId="{03A7945E-C9CD-E149-91E1-8EEA0AAC66EB}" srcId="{7E74E7C9-D944-504F-9F91-6CC1D499E26F}" destId="{27A88A9E-34AE-5B40-8DFA-DE1AE55ADC70}" srcOrd="1" destOrd="0" parTransId="{F5BCBCCC-E457-564A-B294-D75DDC983E44}" sibTransId="{C1CCE85F-250A-2840-9AB7-F22BA51674E9}"/>
    <dgm:cxn modelId="{9B40D369-E57F-B049-B004-A355820F77EC}" type="presOf" srcId="{469E1F76-33BF-8047-B832-8D873AF9CE5D}" destId="{17411FE1-8C87-A646-9E71-6644B3FD565F}" srcOrd="1" destOrd="2" presId="urn:microsoft.com/office/officeart/2005/8/layout/cycle4"/>
    <dgm:cxn modelId="{B39F956F-6007-7344-8402-D4506A9CF400}" type="presOf" srcId="{23EA5EC7-92B2-D44C-BEF6-2EEDF491825C}" destId="{C7DC694F-4602-D447-AB10-8819B406F72B}" srcOrd="0" destOrd="0" presId="urn:microsoft.com/office/officeart/2005/8/layout/cycle4"/>
    <dgm:cxn modelId="{E9C0EC75-FAC3-EF41-8846-86C2B63C7764}" type="presOf" srcId="{97B3F68B-CFE4-664F-9CB0-5F4307FE5B08}" destId="{E176FBA7-F970-374D-92A0-B7AA89255274}" srcOrd="0" destOrd="2" presId="urn:microsoft.com/office/officeart/2005/8/layout/cycle4"/>
    <dgm:cxn modelId="{26BACC76-F9E3-FD40-BE9D-C1A6EE426E36}" type="presOf" srcId="{5DA7AA39-C14E-B64F-8DF5-E41AC0C4AE5A}" destId="{41F9F299-D57C-674D-B149-CEB94B96BCBD}" srcOrd="1" destOrd="3" presId="urn:microsoft.com/office/officeart/2005/8/layout/cycle4"/>
    <dgm:cxn modelId="{C183C878-D8CA-BF42-AF60-83405A46DE2B}" type="presOf" srcId="{6E434EC6-E4E1-AB43-8055-B38B9AC7A2E4}" destId="{CA66B404-5836-7E41-971B-86A68F2F8D5C}" srcOrd="0" destOrd="0" presId="urn:microsoft.com/office/officeart/2005/8/layout/cycle4"/>
    <dgm:cxn modelId="{76F2A67C-2132-264B-B157-5363E6F63FF6}" type="presOf" srcId="{5DA7AA39-C14E-B64F-8DF5-E41AC0C4AE5A}" destId="{813E689A-AA65-8740-A0A5-5B4D643EC191}" srcOrd="0" destOrd="3" presId="urn:microsoft.com/office/officeart/2005/8/layout/cycle4"/>
    <dgm:cxn modelId="{9144897E-E831-A643-BAC0-BD930967AF9C}" srcId="{6E434EC6-E4E1-AB43-8055-B38B9AC7A2E4}" destId="{D5E5BE3D-2E45-784F-92B0-766F7D4DEA29}" srcOrd="3" destOrd="0" parTransId="{7BE59102-BD87-2045-A6E6-D6D159357C0A}" sibTransId="{C3BDA0E5-A72A-0048-A088-0599E79618F6}"/>
    <dgm:cxn modelId="{B3DEBA7E-7E11-534B-85B7-FFEA33150F10}" type="presOf" srcId="{97B3F68B-CFE4-664F-9CB0-5F4307FE5B08}" destId="{0CE19775-A6A3-874B-8EFE-43B5B635F437}" srcOrd="1" destOrd="2" presId="urn:microsoft.com/office/officeart/2005/8/layout/cycle4"/>
    <dgm:cxn modelId="{FEF1E07F-F65A-7041-B518-1CAAC2A38868}" type="presOf" srcId="{717525D9-70DF-4A40-92EA-562CA1D7302F}" destId="{E176FBA7-F970-374D-92A0-B7AA89255274}" srcOrd="0" destOrd="1" presId="urn:microsoft.com/office/officeart/2005/8/layout/cycle4"/>
    <dgm:cxn modelId="{FD901E87-58CE-3649-B602-941F0BD6AB5B}" srcId="{8B3FACA8-909F-424F-89D7-3C099EC9092F}" destId="{89DC6327-C2A0-E549-BF01-A6A044CC3137}" srcOrd="5" destOrd="0" parTransId="{3B756873-C910-1449-8013-B597D34ED2D9}" sibTransId="{923AB969-F50E-CD4C-B61A-98DC6D055E22}"/>
    <dgm:cxn modelId="{5C5BAA8A-8F9E-F140-9C54-66B82CA54F19}" type="presOf" srcId="{654F9649-1A81-2042-B8DE-515FD7E487D1}" destId="{7C527BD6-1E85-0142-B762-CFC7EEAA9229}" srcOrd="0" destOrd="1" presId="urn:microsoft.com/office/officeart/2005/8/layout/cycle4"/>
    <dgm:cxn modelId="{6A6F9191-3F2B-4240-AF25-4EF756C488F4}" type="presOf" srcId="{CCD4DEE9-FFE6-6643-A9BC-96150C05976A}" destId="{813E689A-AA65-8740-A0A5-5B4D643EC191}" srcOrd="0" destOrd="0" presId="urn:microsoft.com/office/officeart/2005/8/layout/cycle4"/>
    <dgm:cxn modelId="{5849B796-4937-F648-8ADA-85A8A374D50C}" type="presOf" srcId="{469E1F76-33BF-8047-B832-8D873AF9CE5D}" destId="{C7DC694F-4602-D447-AB10-8819B406F72B}" srcOrd="0" destOrd="2" presId="urn:microsoft.com/office/officeart/2005/8/layout/cycle4"/>
    <dgm:cxn modelId="{7FB2A29B-59B5-8743-8F66-8171D1C9E884}" type="presOf" srcId="{217AAF45-8CAB-0B46-AC51-8D206B8B27AE}" destId="{41F9F299-D57C-674D-B149-CEB94B96BCBD}" srcOrd="1" destOrd="2" presId="urn:microsoft.com/office/officeart/2005/8/layout/cycle4"/>
    <dgm:cxn modelId="{D67613A3-1839-CA44-BE58-81EFED52BDE6}" type="presOf" srcId="{28617808-2B4D-0B4E-9817-42E5499BF391}" destId="{17411FE1-8C87-A646-9E71-6644B3FD565F}" srcOrd="1" destOrd="3" presId="urn:microsoft.com/office/officeart/2005/8/layout/cycle4"/>
    <dgm:cxn modelId="{EAA943A4-6BF6-F547-8698-2E0959DEAF2C}" type="presOf" srcId="{8B3FACA8-909F-424F-89D7-3C099EC9092F}" destId="{4A0104A1-4F67-DC4B-8974-4411CB9E8DF8}" srcOrd="0" destOrd="0" presId="urn:microsoft.com/office/officeart/2005/8/layout/cycle4"/>
    <dgm:cxn modelId="{EB5BA8AB-B1FF-7344-8BAE-FB990FE1F717}" type="presOf" srcId="{23EA5EC7-92B2-D44C-BEF6-2EEDF491825C}" destId="{17411FE1-8C87-A646-9E71-6644B3FD565F}" srcOrd="1" destOrd="0" presId="urn:microsoft.com/office/officeart/2005/8/layout/cycle4"/>
    <dgm:cxn modelId="{7C2746AD-5FF6-104F-A25F-898EA772BB49}" type="presOf" srcId="{654F9649-1A81-2042-B8DE-515FD7E487D1}" destId="{78BCD64C-FCDF-4B42-9271-64B38CD13AF2}" srcOrd="1" destOrd="1" presId="urn:microsoft.com/office/officeart/2005/8/layout/cycle4"/>
    <dgm:cxn modelId="{51FF94AD-16DE-D44B-87FD-900A2B4DFB1D}" type="presOf" srcId="{27A88A9E-34AE-5B40-8DFA-DE1AE55ADC70}" destId="{17411FE1-8C87-A646-9E71-6644B3FD565F}" srcOrd="1" destOrd="1" presId="urn:microsoft.com/office/officeart/2005/8/layout/cycle4"/>
    <dgm:cxn modelId="{B9EA01AE-E434-754C-8F59-6A8102812231}" type="presOf" srcId="{9C9E5F40-34C6-5840-80CF-5B9806C5514D}" destId="{E233F1A1-4237-F845-BB73-FBCA269EAD66}" srcOrd="0" destOrd="0" presId="urn:microsoft.com/office/officeart/2005/8/layout/cycle4"/>
    <dgm:cxn modelId="{587EBAB1-462B-6540-8999-0BB5BF43C2B7}" srcId="{6E434EC6-E4E1-AB43-8055-B38B9AC7A2E4}" destId="{9C9E5F40-34C6-5840-80CF-5B9806C5514D}" srcOrd="0" destOrd="0" parTransId="{51F68D69-DB95-C34D-A4F5-052096A8F786}" sibTransId="{F9EC8BD4-EE2D-B64D-89F3-8A6A32EDE07B}"/>
    <dgm:cxn modelId="{310C27B8-1253-3A44-9312-CEFFD7152413}" srcId="{D5E5BE3D-2E45-784F-92B0-766F7D4DEA29}" destId="{217AAF45-8CAB-0B46-AC51-8D206B8B27AE}" srcOrd="2" destOrd="0" parTransId="{ABE9CFCA-8D50-C84F-9C71-78BD214C6705}" sibTransId="{366FEF6C-833A-2941-94AB-7419781D7AE7}"/>
    <dgm:cxn modelId="{8FBF39C3-B4D0-A547-B305-92E8F24160DA}" type="presOf" srcId="{8A44E358-9855-684B-858C-A242EEEAE099}" destId="{0CE19775-A6A3-874B-8EFE-43B5B635F437}" srcOrd="1" destOrd="4" presId="urn:microsoft.com/office/officeart/2005/8/layout/cycle4"/>
    <dgm:cxn modelId="{E7DE7CC3-1663-8D49-B696-82214DC6AFD8}" type="presOf" srcId="{F9669ED4-83AA-9141-85FB-3DDC52E13B63}" destId="{78BCD64C-FCDF-4B42-9271-64B38CD13AF2}" srcOrd="1" destOrd="0" presId="urn:microsoft.com/office/officeart/2005/8/layout/cycle4"/>
    <dgm:cxn modelId="{1C986CC4-F443-6B44-AB9B-E89C5EE8864F}" type="presOf" srcId="{89DC6327-C2A0-E549-BF01-A6A044CC3137}" destId="{E176FBA7-F970-374D-92A0-B7AA89255274}" srcOrd="0" destOrd="5" presId="urn:microsoft.com/office/officeart/2005/8/layout/cycle4"/>
    <dgm:cxn modelId="{FE74CECB-DDEF-1D47-8CF4-557043F3022B}" srcId="{D5E5BE3D-2E45-784F-92B0-766F7D4DEA29}" destId="{67EBFCBC-491C-634C-8763-80E8B410DC27}" srcOrd="4" destOrd="0" parTransId="{DD7CCB3D-51D5-594B-A9B1-B222D38B4359}" sibTransId="{3BE054C1-A10E-974F-9D7E-3554A9EF09BC}"/>
    <dgm:cxn modelId="{04D51ACC-188D-8947-9549-8C3D3732C964}" srcId="{8B3FACA8-909F-424F-89D7-3C099EC9092F}" destId="{769185E1-EA94-8B47-980B-5217C8831142}" srcOrd="3" destOrd="0" parTransId="{60760A38-645F-5248-8F4C-FF1DCA9538B9}" sibTransId="{2F801E14-8EEB-5D4A-8D37-1AB8CF4ED79E}"/>
    <dgm:cxn modelId="{1B6FD3CD-1982-B648-B461-B296E2793E05}" srcId="{7E74E7C9-D944-504F-9F91-6CC1D499E26F}" destId="{23EA5EC7-92B2-D44C-BEF6-2EEDF491825C}" srcOrd="0" destOrd="0" parTransId="{6B277D3C-620D-5E4A-9EC3-B0A2C0146712}" sibTransId="{BD8E9851-07CC-2E46-89C5-4A4C0ED013B4}"/>
    <dgm:cxn modelId="{357AD3DB-44BE-D649-A5CF-DEC04C4B673D}" srcId="{D5E5BE3D-2E45-784F-92B0-766F7D4DEA29}" destId="{5DA7AA39-C14E-B64F-8DF5-E41AC0C4AE5A}" srcOrd="3" destOrd="0" parTransId="{CF843A44-6201-5A49-8A5B-91AE01376EC7}" sibTransId="{9491EB8B-2780-3E49-9AA8-CF81B5A0D7FB}"/>
    <dgm:cxn modelId="{71DF9EE8-4E3B-3A47-B0B3-EAFDA7DC6505}" type="presOf" srcId="{89DC6327-C2A0-E549-BF01-A6A044CC3137}" destId="{0CE19775-A6A3-874B-8EFE-43B5B635F437}" srcOrd="1" destOrd="5" presId="urn:microsoft.com/office/officeart/2005/8/layout/cycle4"/>
    <dgm:cxn modelId="{FED5A0E8-26DE-1641-9293-5B8376A22C94}" srcId="{8B3FACA8-909F-424F-89D7-3C099EC9092F}" destId="{8A44E358-9855-684B-858C-A242EEEAE099}" srcOrd="4" destOrd="0" parTransId="{E5953E83-1AF7-A44B-B672-D8C0562174AC}" sibTransId="{AA6CA254-1210-3C4F-AA57-D9A8864FF80A}"/>
    <dgm:cxn modelId="{E6C3DDEB-8931-E846-A15F-BF971B47E97F}" srcId="{8B3FACA8-909F-424F-89D7-3C099EC9092F}" destId="{B4209CDE-7EBE-AC4E-893C-B725C2EB0336}" srcOrd="0" destOrd="0" parTransId="{1764FF50-CF02-BD49-8864-B5F1741F3C04}" sibTransId="{9B88047C-8584-6B48-A388-8181C2720402}"/>
    <dgm:cxn modelId="{D139CDED-A65E-F143-ABB6-10239E726350}" type="presOf" srcId="{217AAF45-8CAB-0B46-AC51-8D206B8B27AE}" destId="{813E689A-AA65-8740-A0A5-5B4D643EC191}" srcOrd="0" destOrd="2" presId="urn:microsoft.com/office/officeart/2005/8/layout/cycle4"/>
    <dgm:cxn modelId="{C6F0B6F3-0946-4B41-88C2-C5A2F3C7F487}" type="presOf" srcId="{71F91E9C-E1C3-504D-B933-879DD107CB29}" destId="{813E689A-AA65-8740-A0A5-5B4D643EC191}" srcOrd="0" destOrd="1" presId="urn:microsoft.com/office/officeart/2005/8/layout/cycle4"/>
    <dgm:cxn modelId="{D22684FA-128F-714E-8D28-16928F659CE3}" srcId="{D5E5BE3D-2E45-784F-92B0-766F7D4DEA29}" destId="{CCD4DEE9-FFE6-6643-A9BC-96150C05976A}" srcOrd="0" destOrd="0" parTransId="{F8D693EC-16D1-2141-976B-75642A2D577F}" sibTransId="{D170FD47-4D43-6240-BA33-E91003D37AD7}"/>
    <dgm:cxn modelId="{D8C034FB-26D6-BD4F-8A1F-6DF113149A77}" type="presOf" srcId="{CCD4DEE9-FFE6-6643-A9BC-96150C05976A}" destId="{41F9F299-D57C-674D-B149-CEB94B96BCBD}" srcOrd="1" destOrd="0" presId="urn:microsoft.com/office/officeart/2005/8/layout/cycle4"/>
    <dgm:cxn modelId="{04B229FD-F9BD-9642-ABF5-B86AEE72B753}" srcId="{6E434EC6-E4E1-AB43-8055-B38B9AC7A2E4}" destId="{8B3FACA8-909F-424F-89D7-3C099EC9092F}" srcOrd="1" destOrd="0" parTransId="{8D25D77C-A10A-6A48-8F47-64B2ACAF770F}" sibTransId="{849DB010-80F4-9D4B-AB1A-9380C4265B82}"/>
    <dgm:cxn modelId="{73E79AFD-91AF-4645-A05B-B259353E5B1F}" srcId="{8B3FACA8-909F-424F-89D7-3C099EC9092F}" destId="{97B3F68B-CFE4-664F-9CB0-5F4307FE5B08}" srcOrd="2" destOrd="0" parTransId="{7261D898-F96B-7242-A1BE-DCD0C6F3B0F4}" sibTransId="{44FC7573-D6F8-5942-B5C1-7BEBD35A2933}"/>
    <dgm:cxn modelId="{19401613-8602-0349-99F0-B1E7FBDC9007}" type="presParOf" srcId="{CA66B404-5836-7E41-971B-86A68F2F8D5C}" destId="{BA9F24DA-B1B2-954E-89C5-BA970D7205DE}" srcOrd="0" destOrd="0" presId="urn:microsoft.com/office/officeart/2005/8/layout/cycle4"/>
    <dgm:cxn modelId="{01ED9691-4D41-9B4E-A12C-354078308147}" type="presParOf" srcId="{BA9F24DA-B1B2-954E-89C5-BA970D7205DE}" destId="{2B8036D5-0AF2-3C4F-98B5-95EFFF7F5D6E}" srcOrd="0" destOrd="0" presId="urn:microsoft.com/office/officeart/2005/8/layout/cycle4"/>
    <dgm:cxn modelId="{ACCB3649-7025-4E41-87DD-1D10ABE5B62C}" type="presParOf" srcId="{2B8036D5-0AF2-3C4F-98B5-95EFFF7F5D6E}" destId="{7C527BD6-1E85-0142-B762-CFC7EEAA9229}" srcOrd="0" destOrd="0" presId="urn:microsoft.com/office/officeart/2005/8/layout/cycle4"/>
    <dgm:cxn modelId="{578613C8-0717-DF41-A375-19A99457D3D7}" type="presParOf" srcId="{2B8036D5-0AF2-3C4F-98B5-95EFFF7F5D6E}" destId="{78BCD64C-FCDF-4B42-9271-64B38CD13AF2}" srcOrd="1" destOrd="0" presId="urn:microsoft.com/office/officeart/2005/8/layout/cycle4"/>
    <dgm:cxn modelId="{BA5A7596-6541-1E4C-A2D4-392BD31B8127}" type="presParOf" srcId="{BA9F24DA-B1B2-954E-89C5-BA970D7205DE}" destId="{300C9FD7-8071-F546-903D-EF7105FA9A25}" srcOrd="1" destOrd="0" presId="urn:microsoft.com/office/officeart/2005/8/layout/cycle4"/>
    <dgm:cxn modelId="{21022943-B705-E242-B3B0-DD5809673D87}" type="presParOf" srcId="{300C9FD7-8071-F546-903D-EF7105FA9A25}" destId="{E176FBA7-F970-374D-92A0-B7AA89255274}" srcOrd="0" destOrd="0" presId="urn:microsoft.com/office/officeart/2005/8/layout/cycle4"/>
    <dgm:cxn modelId="{63BC6AEF-4925-5E41-BBA5-AAB0A00B12EF}" type="presParOf" srcId="{300C9FD7-8071-F546-903D-EF7105FA9A25}" destId="{0CE19775-A6A3-874B-8EFE-43B5B635F437}" srcOrd="1" destOrd="0" presId="urn:microsoft.com/office/officeart/2005/8/layout/cycle4"/>
    <dgm:cxn modelId="{FF947B7E-1352-974B-BFFB-6D21E81B7AB3}" type="presParOf" srcId="{BA9F24DA-B1B2-954E-89C5-BA970D7205DE}" destId="{34F013F7-1A6E-CA42-B7B9-6B152F84C406}" srcOrd="2" destOrd="0" presId="urn:microsoft.com/office/officeart/2005/8/layout/cycle4"/>
    <dgm:cxn modelId="{C2E638CA-3E37-6941-98BF-503C1F58D6D9}" type="presParOf" srcId="{34F013F7-1A6E-CA42-B7B9-6B152F84C406}" destId="{C7DC694F-4602-D447-AB10-8819B406F72B}" srcOrd="0" destOrd="0" presId="urn:microsoft.com/office/officeart/2005/8/layout/cycle4"/>
    <dgm:cxn modelId="{F5A4D37A-846C-004B-973E-7C724AE66A4F}" type="presParOf" srcId="{34F013F7-1A6E-CA42-B7B9-6B152F84C406}" destId="{17411FE1-8C87-A646-9E71-6644B3FD565F}" srcOrd="1" destOrd="0" presId="urn:microsoft.com/office/officeart/2005/8/layout/cycle4"/>
    <dgm:cxn modelId="{B3E02598-68E4-BE47-A202-D90B7F5DC50A}" type="presParOf" srcId="{BA9F24DA-B1B2-954E-89C5-BA970D7205DE}" destId="{7F1331E6-A101-644E-A860-99C2E2E7EC05}" srcOrd="3" destOrd="0" presId="urn:microsoft.com/office/officeart/2005/8/layout/cycle4"/>
    <dgm:cxn modelId="{12888F8D-2CF7-7745-B8DC-8A18368031FD}" type="presParOf" srcId="{7F1331E6-A101-644E-A860-99C2E2E7EC05}" destId="{813E689A-AA65-8740-A0A5-5B4D643EC191}" srcOrd="0" destOrd="0" presId="urn:microsoft.com/office/officeart/2005/8/layout/cycle4"/>
    <dgm:cxn modelId="{EFEA1A4D-D61F-8D42-A877-6567308B34DA}" type="presParOf" srcId="{7F1331E6-A101-644E-A860-99C2E2E7EC05}" destId="{41F9F299-D57C-674D-B149-CEB94B96BCBD}" srcOrd="1" destOrd="0" presId="urn:microsoft.com/office/officeart/2005/8/layout/cycle4"/>
    <dgm:cxn modelId="{DE6191E8-547B-024F-832F-D7EFA07DEF27}" type="presParOf" srcId="{BA9F24DA-B1B2-954E-89C5-BA970D7205DE}" destId="{1830DCD0-ACF4-E547-805F-03307FA95EBD}" srcOrd="4" destOrd="0" presId="urn:microsoft.com/office/officeart/2005/8/layout/cycle4"/>
    <dgm:cxn modelId="{9D30E636-C1E1-924C-AAB7-2424D1C3AE31}" type="presParOf" srcId="{CA66B404-5836-7E41-971B-86A68F2F8D5C}" destId="{36A6F61F-258D-DF4B-8910-EF17EA65A68C}" srcOrd="1" destOrd="0" presId="urn:microsoft.com/office/officeart/2005/8/layout/cycle4"/>
    <dgm:cxn modelId="{13168192-442E-7C4A-97D4-9854227326A1}" type="presParOf" srcId="{36A6F61F-258D-DF4B-8910-EF17EA65A68C}" destId="{E233F1A1-4237-F845-BB73-FBCA269EAD66}" srcOrd="0" destOrd="0" presId="urn:microsoft.com/office/officeart/2005/8/layout/cycle4"/>
    <dgm:cxn modelId="{794C1230-0598-BA4F-98ED-3D881B1CF72B}" type="presParOf" srcId="{36A6F61F-258D-DF4B-8910-EF17EA65A68C}" destId="{4A0104A1-4F67-DC4B-8974-4411CB9E8DF8}" srcOrd="1" destOrd="0" presId="urn:microsoft.com/office/officeart/2005/8/layout/cycle4"/>
    <dgm:cxn modelId="{CB0CBE31-3F2F-AB46-9ECC-F95014ACB465}" type="presParOf" srcId="{36A6F61F-258D-DF4B-8910-EF17EA65A68C}" destId="{381EB878-85F3-5945-89A2-C7758B932DCB}" srcOrd="2" destOrd="0" presId="urn:microsoft.com/office/officeart/2005/8/layout/cycle4"/>
    <dgm:cxn modelId="{9A11EC6B-4283-5244-8C21-57E5CEAA018B}" type="presParOf" srcId="{36A6F61F-258D-DF4B-8910-EF17EA65A68C}" destId="{6083EC6E-D020-9243-A012-6521DDA2BA73}" srcOrd="3" destOrd="0" presId="urn:microsoft.com/office/officeart/2005/8/layout/cycle4"/>
    <dgm:cxn modelId="{1F0C3124-A9BC-FE4B-B5FC-4BBF3B373286}" type="presParOf" srcId="{36A6F61F-258D-DF4B-8910-EF17EA65A68C}" destId="{B81E7AEA-0FB7-EF4B-9CB6-382C04A8EDCE}" srcOrd="4" destOrd="0" presId="urn:microsoft.com/office/officeart/2005/8/layout/cycle4"/>
    <dgm:cxn modelId="{6BC8887B-5535-B443-9F69-DCEE7B4DE369}" type="presParOf" srcId="{CA66B404-5836-7E41-971B-86A68F2F8D5C}" destId="{79CC0170-9E79-954C-8548-FC1F9B763C53}" srcOrd="2" destOrd="0" presId="urn:microsoft.com/office/officeart/2005/8/layout/cycle4"/>
    <dgm:cxn modelId="{886F467D-03CE-5143-A52B-AF0302070203}" type="presParOf" srcId="{CA66B404-5836-7E41-971B-86A68F2F8D5C}" destId="{86ADCF39-56AB-7143-82EA-5DE6AAD0DF76}"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BD0430-B98A-004C-8177-EFE56D8F6B85}" type="doc">
      <dgm:prSet loTypeId="urn:microsoft.com/office/officeart/2005/8/layout/vList5" loCatId="" qsTypeId="urn:microsoft.com/office/officeart/2005/8/quickstyle/simple1" qsCatId="simple" csTypeId="urn:microsoft.com/office/officeart/2005/8/colors/colorful3" csCatId="colorful" phldr="1"/>
      <dgm:spPr/>
      <dgm:t>
        <a:bodyPr/>
        <a:lstStyle/>
        <a:p>
          <a:endParaRPr lang="en-GB"/>
        </a:p>
      </dgm:t>
    </dgm:pt>
    <dgm:pt modelId="{7A94F96C-E391-7147-B8A6-31F96B57C81F}">
      <dgm:prSet phldrT="[Text]"/>
      <dgm:spPr/>
      <dgm:t>
        <a:bodyPr/>
        <a:lstStyle/>
        <a:p>
          <a:r>
            <a:rPr lang="en-GB" b="0" i="0" dirty="0">
              <a:latin typeface="Times" pitchFamily="2" charset="0"/>
            </a:rPr>
            <a:t>Inherited Traits </a:t>
          </a:r>
        </a:p>
      </dgm:t>
    </dgm:pt>
    <dgm:pt modelId="{3061AECD-1A7E-A34F-8A17-14ACD7657A77}" type="parTrans" cxnId="{02CB916E-4595-BD4B-BEAD-78120ED29D4A}">
      <dgm:prSet/>
      <dgm:spPr/>
      <dgm:t>
        <a:bodyPr/>
        <a:lstStyle/>
        <a:p>
          <a:endParaRPr lang="en-GB"/>
        </a:p>
      </dgm:t>
    </dgm:pt>
    <dgm:pt modelId="{7A5E2EBB-A70A-3847-8EE6-B4D937533AB8}" type="sibTrans" cxnId="{02CB916E-4595-BD4B-BEAD-78120ED29D4A}">
      <dgm:prSet/>
      <dgm:spPr/>
      <dgm:t>
        <a:bodyPr/>
        <a:lstStyle/>
        <a:p>
          <a:endParaRPr lang="en-GB"/>
        </a:p>
      </dgm:t>
    </dgm:pt>
    <dgm:pt modelId="{89A688F0-3014-914E-9F85-35CF69BC31A6}">
      <dgm:prSet phldrT="[Text]"/>
      <dgm:spPr/>
      <dgm:t>
        <a:bodyPr/>
        <a:lstStyle/>
        <a:p>
          <a:pPr>
            <a:lnSpc>
              <a:spcPct val="150000"/>
            </a:lnSpc>
          </a:pPr>
          <a:r>
            <a:rPr lang="en-GB" b="0" i="0" dirty="0">
              <a:latin typeface="Times" pitchFamily="2" charset="0"/>
            </a:rPr>
            <a:t>Stogdill's Trait theory </a:t>
          </a:r>
        </a:p>
      </dgm:t>
    </dgm:pt>
    <dgm:pt modelId="{CDE755DE-A522-BD47-8C39-E5B36CB72EB4}" type="parTrans" cxnId="{C4C84D39-A544-AB43-821C-67994AB08302}">
      <dgm:prSet/>
      <dgm:spPr/>
      <dgm:t>
        <a:bodyPr/>
        <a:lstStyle/>
        <a:p>
          <a:endParaRPr lang="en-GB"/>
        </a:p>
      </dgm:t>
    </dgm:pt>
    <dgm:pt modelId="{20DD24A2-CE6E-7344-9154-5DB4E7909F03}" type="sibTrans" cxnId="{C4C84D39-A544-AB43-821C-67994AB08302}">
      <dgm:prSet/>
      <dgm:spPr/>
      <dgm:t>
        <a:bodyPr/>
        <a:lstStyle/>
        <a:p>
          <a:endParaRPr lang="en-GB"/>
        </a:p>
      </dgm:t>
    </dgm:pt>
    <dgm:pt modelId="{44370A32-9D03-6544-9F4D-20217E9CAED3}">
      <dgm:prSet phldrT="[Text]"/>
      <dgm:spPr/>
      <dgm:t>
        <a:bodyPr/>
        <a:lstStyle/>
        <a:p>
          <a:r>
            <a:rPr lang="en-GB" b="0" i="0" dirty="0">
              <a:latin typeface="Times" pitchFamily="2" charset="0"/>
            </a:rPr>
            <a:t>Learned and developed </a:t>
          </a:r>
        </a:p>
      </dgm:t>
    </dgm:pt>
    <dgm:pt modelId="{842A1509-91A9-F141-8F57-E7E1D783A80B}" type="parTrans" cxnId="{4ADAB8A2-8DB8-FD4D-B2F2-D82263EF668E}">
      <dgm:prSet/>
      <dgm:spPr/>
      <dgm:t>
        <a:bodyPr/>
        <a:lstStyle/>
        <a:p>
          <a:endParaRPr lang="en-GB"/>
        </a:p>
      </dgm:t>
    </dgm:pt>
    <dgm:pt modelId="{B9079156-4C81-DA4C-ADF8-BA66D9B97ABA}" type="sibTrans" cxnId="{4ADAB8A2-8DB8-FD4D-B2F2-D82263EF668E}">
      <dgm:prSet/>
      <dgm:spPr/>
      <dgm:t>
        <a:bodyPr/>
        <a:lstStyle/>
        <a:p>
          <a:endParaRPr lang="en-GB"/>
        </a:p>
      </dgm:t>
    </dgm:pt>
    <dgm:pt modelId="{70E31C59-E8F4-524F-B0A7-6DB7B00D240A}">
      <dgm:prSet phldrT="[Text]" custT="1"/>
      <dgm:spPr/>
      <dgm:t>
        <a:bodyPr/>
        <a:lstStyle/>
        <a:p>
          <a:pPr>
            <a:lnSpc>
              <a:spcPct val="150000"/>
            </a:lnSpc>
          </a:pPr>
          <a:r>
            <a:rPr lang="en-GB" sz="1400" b="0" i="0" dirty="0">
              <a:latin typeface="Times" pitchFamily="2" charset="0"/>
            </a:rPr>
            <a:t>Albert Bandura’s social learning theory </a:t>
          </a:r>
        </a:p>
      </dgm:t>
    </dgm:pt>
    <dgm:pt modelId="{57E26ECF-8341-0649-8B30-5F5BCF028427}" type="parTrans" cxnId="{8323C4F3-87DB-CC4C-A330-81D00F1C2944}">
      <dgm:prSet/>
      <dgm:spPr/>
      <dgm:t>
        <a:bodyPr/>
        <a:lstStyle/>
        <a:p>
          <a:endParaRPr lang="en-GB"/>
        </a:p>
      </dgm:t>
    </dgm:pt>
    <dgm:pt modelId="{B97AE426-6776-E34F-85A0-52F30DA09223}" type="sibTrans" cxnId="{8323C4F3-87DB-CC4C-A330-81D00F1C2944}">
      <dgm:prSet/>
      <dgm:spPr/>
      <dgm:t>
        <a:bodyPr/>
        <a:lstStyle/>
        <a:p>
          <a:endParaRPr lang="en-GB"/>
        </a:p>
      </dgm:t>
    </dgm:pt>
    <dgm:pt modelId="{5713FD36-876F-9F45-826B-E3AA6CE9544C}">
      <dgm:prSet phldrT="[Text]" custT="1"/>
      <dgm:spPr/>
      <dgm:t>
        <a:bodyPr/>
        <a:lstStyle/>
        <a:p>
          <a:pPr>
            <a:lnSpc>
              <a:spcPct val="150000"/>
            </a:lnSpc>
          </a:pPr>
          <a:r>
            <a:rPr lang="en-GB" sz="1400" b="0" i="0" dirty="0">
              <a:latin typeface="Times" pitchFamily="2" charset="0"/>
            </a:rPr>
            <a:t>Paul Hersey and Ken Blanchard’s situational theory </a:t>
          </a:r>
        </a:p>
      </dgm:t>
    </dgm:pt>
    <dgm:pt modelId="{A5CF4E4E-46C3-F146-A234-1863AF718AD9}" type="parTrans" cxnId="{3D3AAAEC-8310-C144-A958-DC9EFEE92D29}">
      <dgm:prSet/>
      <dgm:spPr/>
      <dgm:t>
        <a:bodyPr/>
        <a:lstStyle/>
        <a:p>
          <a:endParaRPr lang="en-GB"/>
        </a:p>
      </dgm:t>
    </dgm:pt>
    <dgm:pt modelId="{C0FB1D2B-1D9D-9349-BDB9-843E0D57DE89}" type="sibTrans" cxnId="{3D3AAAEC-8310-C144-A958-DC9EFEE92D29}">
      <dgm:prSet/>
      <dgm:spPr/>
      <dgm:t>
        <a:bodyPr/>
        <a:lstStyle/>
        <a:p>
          <a:endParaRPr lang="en-GB"/>
        </a:p>
      </dgm:t>
    </dgm:pt>
    <dgm:pt modelId="{BFDB3C8D-5F69-2346-AFFE-606C0C5CB600}">
      <dgm:prSet phldrT="[Text]"/>
      <dgm:spPr/>
      <dgm:t>
        <a:bodyPr/>
        <a:lstStyle/>
        <a:p>
          <a:pPr>
            <a:lnSpc>
              <a:spcPct val="150000"/>
            </a:lnSpc>
          </a:pPr>
          <a:r>
            <a:rPr lang="en-GB" b="0" i="0" dirty="0">
              <a:latin typeface="Times" pitchFamily="2" charset="0"/>
            </a:rPr>
            <a:t>The hereditary leadership theory</a:t>
          </a:r>
        </a:p>
      </dgm:t>
    </dgm:pt>
    <dgm:pt modelId="{864BF8A5-E0FA-CA4A-BBF2-5F5694AF3F9E}" type="parTrans" cxnId="{F0ABCD27-3879-7F4F-95EE-DA617B781BF4}">
      <dgm:prSet/>
      <dgm:spPr/>
      <dgm:t>
        <a:bodyPr/>
        <a:lstStyle/>
        <a:p>
          <a:endParaRPr lang="en-GB"/>
        </a:p>
      </dgm:t>
    </dgm:pt>
    <dgm:pt modelId="{B38317CB-F8D1-9741-AD05-AE0285E6992B}" type="sibTrans" cxnId="{F0ABCD27-3879-7F4F-95EE-DA617B781BF4}">
      <dgm:prSet/>
      <dgm:spPr/>
      <dgm:t>
        <a:bodyPr/>
        <a:lstStyle/>
        <a:p>
          <a:endParaRPr lang="en-GB"/>
        </a:p>
      </dgm:t>
    </dgm:pt>
    <dgm:pt modelId="{1112A5E8-2537-1D46-AB2F-996532249587}">
      <dgm:prSet phldrT="[Text]"/>
      <dgm:spPr/>
      <dgm:t>
        <a:bodyPr/>
        <a:lstStyle/>
        <a:p>
          <a:pPr>
            <a:lnSpc>
              <a:spcPct val="150000"/>
            </a:lnSpc>
          </a:pPr>
          <a:r>
            <a:rPr lang="en-GB" b="0" i="0" dirty="0">
              <a:latin typeface="Times" pitchFamily="2" charset="0"/>
            </a:rPr>
            <a:t>Twin studies  study </a:t>
          </a:r>
        </a:p>
      </dgm:t>
    </dgm:pt>
    <dgm:pt modelId="{03DA7531-589D-8A49-BF62-96D0A6154EF2}" type="parTrans" cxnId="{062B2F41-184F-F74A-A5D8-7811D39B372E}">
      <dgm:prSet/>
      <dgm:spPr/>
      <dgm:t>
        <a:bodyPr/>
        <a:lstStyle/>
        <a:p>
          <a:endParaRPr lang="en-GB"/>
        </a:p>
      </dgm:t>
    </dgm:pt>
    <dgm:pt modelId="{B3F2F3C4-756A-2E45-A39B-B87332BCA35D}" type="sibTrans" cxnId="{062B2F41-184F-F74A-A5D8-7811D39B372E}">
      <dgm:prSet/>
      <dgm:spPr/>
      <dgm:t>
        <a:bodyPr/>
        <a:lstStyle/>
        <a:p>
          <a:endParaRPr lang="en-GB"/>
        </a:p>
      </dgm:t>
    </dgm:pt>
    <dgm:pt modelId="{68EC063E-D2F9-9A48-8D02-BD69758E6848}">
      <dgm:prSet phldrT="[Text]" custT="1"/>
      <dgm:spPr/>
      <dgm:t>
        <a:bodyPr/>
        <a:lstStyle/>
        <a:p>
          <a:pPr>
            <a:lnSpc>
              <a:spcPct val="150000"/>
            </a:lnSpc>
          </a:pPr>
          <a:r>
            <a:rPr lang="en-GB" sz="1400" b="0" i="0" dirty="0">
              <a:latin typeface="Times" pitchFamily="2" charset="0"/>
            </a:rPr>
            <a:t>Bruns's transformational theory </a:t>
          </a:r>
        </a:p>
      </dgm:t>
    </dgm:pt>
    <dgm:pt modelId="{A5537B52-F27B-FD41-9AF0-34CB60596C09}" type="parTrans" cxnId="{BAE3C444-57D8-D94A-9FD9-7D054CAFDCC8}">
      <dgm:prSet/>
      <dgm:spPr/>
      <dgm:t>
        <a:bodyPr/>
        <a:lstStyle/>
        <a:p>
          <a:endParaRPr lang="en-GB"/>
        </a:p>
      </dgm:t>
    </dgm:pt>
    <dgm:pt modelId="{084857BA-F95F-2E42-895C-0D3785AA3CA2}" type="sibTrans" cxnId="{BAE3C444-57D8-D94A-9FD9-7D054CAFDCC8}">
      <dgm:prSet/>
      <dgm:spPr/>
      <dgm:t>
        <a:bodyPr/>
        <a:lstStyle/>
        <a:p>
          <a:endParaRPr lang="en-GB"/>
        </a:p>
      </dgm:t>
    </dgm:pt>
    <dgm:pt modelId="{813C4D44-75D5-F947-9D9D-7226AAD7FA4B}">
      <dgm:prSet phldrT="[Text]" custT="1"/>
      <dgm:spPr/>
      <dgm:t>
        <a:bodyPr/>
        <a:lstStyle/>
        <a:p>
          <a:pPr>
            <a:lnSpc>
              <a:spcPct val="150000"/>
            </a:lnSpc>
          </a:pPr>
          <a:r>
            <a:rPr lang="en-GB" sz="1400" b="0" i="0" dirty="0">
              <a:latin typeface="Times" pitchFamily="2" charset="0"/>
            </a:rPr>
            <a:t>Behaviour theories of leadership</a:t>
          </a:r>
        </a:p>
      </dgm:t>
    </dgm:pt>
    <dgm:pt modelId="{BC644D1F-8A3F-0441-A659-C880B02B0195}" type="parTrans" cxnId="{51DB4964-86C5-1149-AD3E-B31CD640A400}">
      <dgm:prSet/>
      <dgm:spPr/>
      <dgm:t>
        <a:bodyPr/>
        <a:lstStyle/>
        <a:p>
          <a:endParaRPr lang="en-GB"/>
        </a:p>
      </dgm:t>
    </dgm:pt>
    <dgm:pt modelId="{DE6F66B1-AA52-5147-A964-9F07A90A8C5A}" type="sibTrans" cxnId="{51DB4964-86C5-1149-AD3E-B31CD640A400}">
      <dgm:prSet/>
      <dgm:spPr/>
      <dgm:t>
        <a:bodyPr/>
        <a:lstStyle/>
        <a:p>
          <a:endParaRPr lang="en-GB"/>
        </a:p>
      </dgm:t>
    </dgm:pt>
    <dgm:pt modelId="{5D97EC6A-5DC1-CF49-BC7F-0892D5838837}" type="pres">
      <dgm:prSet presAssocID="{B0BD0430-B98A-004C-8177-EFE56D8F6B85}" presName="Name0" presStyleCnt="0">
        <dgm:presLayoutVars>
          <dgm:dir/>
          <dgm:animLvl val="lvl"/>
          <dgm:resizeHandles val="exact"/>
        </dgm:presLayoutVars>
      </dgm:prSet>
      <dgm:spPr/>
    </dgm:pt>
    <dgm:pt modelId="{EAB7E844-C6FE-0040-93BC-9A7AF40340BF}" type="pres">
      <dgm:prSet presAssocID="{7A94F96C-E391-7147-B8A6-31F96B57C81F}" presName="linNode" presStyleCnt="0"/>
      <dgm:spPr/>
    </dgm:pt>
    <dgm:pt modelId="{29003373-AF0B-344D-B589-31DAA2ACB14A}" type="pres">
      <dgm:prSet presAssocID="{7A94F96C-E391-7147-B8A6-31F96B57C81F}" presName="parentText" presStyleLbl="node1" presStyleIdx="0" presStyleCnt="2" custScaleX="69591">
        <dgm:presLayoutVars>
          <dgm:chMax val="1"/>
          <dgm:bulletEnabled val="1"/>
        </dgm:presLayoutVars>
      </dgm:prSet>
      <dgm:spPr/>
    </dgm:pt>
    <dgm:pt modelId="{873F22F4-2A07-0244-80B4-0D385C506283}" type="pres">
      <dgm:prSet presAssocID="{7A94F96C-E391-7147-B8A6-31F96B57C81F}" presName="descendantText" presStyleLbl="alignAccFollowNode1" presStyleIdx="0" presStyleCnt="2">
        <dgm:presLayoutVars>
          <dgm:bulletEnabled val="1"/>
        </dgm:presLayoutVars>
      </dgm:prSet>
      <dgm:spPr/>
    </dgm:pt>
    <dgm:pt modelId="{FD6C8387-925D-7A40-880C-F6DAC03C47AF}" type="pres">
      <dgm:prSet presAssocID="{7A5E2EBB-A70A-3847-8EE6-B4D937533AB8}" presName="sp" presStyleCnt="0"/>
      <dgm:spPr/>
    </dgm:pt>
    <dgm:pt modelId="{283B262B-43A7-794D-8781-CBFBCC97CDF1}" type="pres">
      <dgm:prSet presAssocID="{44370A32-9D03-6544-9F4D-20217E9CAED3}" presName="linNode" presStyleCnt="0"/>
      <dgm:spPr/>
    </dgm:pt>
    <dgm:pt modelId="{A5641D79-A7F7-AF48-A6CB-0AA46E0C959F}" type="pres">
      <dgm:prSet presAssocID="{44370A32-9D03-6544-9F4D-20217E9CAED3}" presName="parentText" presStyleLbl="node1" presStyleIdx="1" presStyleCnt="2" custScaleX="69591">
        <dgm:presLayoutVars>
          <dgm:chMax val="1"/>
          <dgm:bulletEnabled val="1"/>
        </dgm:presLayoutVars>
      </dgm:prSet>
      <dgm:spPr/>
    </dgm:pt>
    <dgm:pt modelId="{0968C16C-C01F-DA4E-92AB-2EB1207EB658}" type="pres">
      <dgm:prSet presAssocID="{44370A32-9D03-6544-9F4D-20217E9CAED3}" presName="descendantText" presStyleLbl="alignAccFollowNode1" presStyleIdx="1" presStyleCnt="2">
        <dgm:presLayoutVars>
          <dgm:bulletEnabled val="1"/>
        </dgm:presLayoutVars>
      </dgm:prSet>
      <dgm:spPr/>
    </dgm:pt>
  </dgm:ptLst>
  <dgm:cxnLst>
    <dgm:cxn modelId="{6BE5B70E-E946-684F-BA2A-9A5268C74004}" type="presOf" srcId="{5713FD36-876F-9F45-826B-E3AA6CE9544C}" destId="{0968C16C-C01F-DA4E-92AB-2EB1207EB658}" srcOrd="0" destOrd="1" presId="urn:microsoft.com/office/officeart/2005/8/layout/vList5"/>
    <dgm:cxn modelId="{3418A118-1E80-BE41-8019-4FBC61681416}" type="presOf" srcId="{813C4D44-75D5-F947-9D9D-7226AAD7FA4B}" destId="{0968C16C-C01F-DA4E-92AB-2EB1207EB658}" srcOrd="0" destOrd="3" presId="urn:microsoft.com/office/officeart/2005/8/layout/vList5"/>
    <dgm:cxn modelId="{3C7D9C1B-5725-E345-9406-D5A8321FB678}" type="presOf" srcId="{7A94F96C-E391-7147-B8A6-31F96B57C81F}" destId="{29003373-AF0B-344D-B589-31DAA2ACB14A}" srcOrd="0" destOrd="0" presId="urn:microsoft.com/office/officeart/2005/8/layout/vList5"/>
    <dgm:cxn modelId="{F0ABCD27-3879-7F4F-95EE-DA617B781BF4}" srcId="{7A94F96C-E391-7147-B8A6-31F96B57C81F}" destId="{BFDB3C8D-5F69-2346-AFFE-606C0C5CB600}" srcOrd="1" destOrd="0" parTransId="{864BF8A5-E0FA-CA4A-BBF2-5F5694AF3F9E}" sibTransId="{B38317CB-F8D1-9741-AD05-AE0285E6992B}"/>
    <dgm:cxn modelId="{CF3DE630-07AA-8E4B-A851-664D2540F62D}" type="presOf" srcId="{70E31C59-E8F4-524F-B0A7-6DB7B00D240A}" destId="{0968C16C-C01F-DA4E-92AB-2EB1207EB658}" srcOrd="0" destOrd="0" presId="urn:microsoft.com/office/officeart/2005/8/layout/vList5"/>
    <dgm:cxn modelId="{6285F432-BFDE-1B4B-9B43-72EFE0C55DE9}" type="presOf" srcId="{89A688F0-3014-914E-9F85-35CF69BC31A6}" destId="{873F22F4-2A07-0244-80B4-0D385C506283}" srcOrd="0" destOrd="0" presId="urn:microsoft.com/office/officeart/2005/8/layout/vList5"/>
    <dgm:cxn modelId="{C4C84D39-A544-AB43-821C-67994AB08302}" srcId="{7A94F96C-E391-7147-B8A6-31F96B57C81F}" destId="{89A688F0-3014-914E-9F85-35CF69BC31A6}" srcOrd="0" destOrd="0" parTransId="{CDE755DE-A522-BD47-8C39-E5B36CB72EB4}" sibTransId="{20DD24A2-CE6E-7344-9154-5DB4E7909F03}"/>
    <dgm:cxn modelId="{F7DCBE3E-2716-FD49-A398-826F0A0A7476}" type="presOf" srcId="{44370A32-9D03-6544-9F4D-20217E9CAED3}" destId="{A5641D79-A7F7-AF48-A6CB-0AA46E0C959F}" srcOrd="0" destOrd="0" presId="urn:microsoft.com/office/officeart/2005/8/layout/vList5"/>
    <dgm:cxn modelId="{062B2F41-184F-F74A-A5D8-7811D39B372E}" srcId="{7A94F96C-E391-7147-B8A6-31F96B57C81F}" destId="{1112A5E8-2537-1D46-AB2F-996532249587}" srcOrd="2" destOrd="0" parTransId="{03DA7531-589D-8A49-BF62-96D0A6154EF2}" sibTransId="{B3F2F3C4-756A-2E45-A39B-B87332BCA35D}"/>
    <dgm:cxn modelId="{BAE3C444-57D8-D94A-9FD9-7D054CAFDCC8}" srcId="{44370A32-9D03-6544-9F4D-20217E9CAED3}" destId="{68EC063E-D2F9-9A48-8D02-BD69758E6848}" srcOrd="2" destOrd="0" parTransId="{A5537B52-F27B-FD41-9AF0-34CB60596C09}" sibTransId="{084857BA-F95F-2E42-895C-0D3785AA3CA2}"/>
    <dgm:cxn modelId="{7BBFA25C-5298-AF49-AB21-F708DEFA9A1E}" type="presOf" srcId="{1112A5E8-2537-1D46-AB2F-996532249587}" destId="{873F22F4-2A07-0244-80B4-0D385C506283}" srcOrd="0" destOrd="2" presId="urn:microsoft.com/office/officeart/2005/8/layout/vList5"/>
    <dgm:cxn modelId="{51DB4964-86C5-1149-AD3E-B31CD640A400}" srcId="{44370A32-9D03-6544-9F4D-20217E9CAED3}" destId="{813C4D44-75D5-F947-9D9D-7226AAD7FA4B}" srcOrd="3" destOrd="0" parTransId="{BC644D1F-8A3F-0441-A659-C880B02B0195}" sibTransId="{DE6F66B1-AA52-5147-A964-9F07A90A8C5A}"/>
    <dgm:cxn modelId="{2316D66C-0CAD-5049-BFC7-2561B2D63D5B}" type="presOf" srcId="{B0BD0430-B98A-004C-8177-EFE56D8F6B85}" destId="{5D97EC6A-5DC1-CF49-BC7F-0892D5838837}" srcOrd="0" destOrd="0" presId="urn:microsoft.com/office/officeart/2005/8/layout/vList5"/>
    <dgm:cxn modelId="{02CB916E-4595-BD4B-BEAD-78120ED29D4A}" srcId="{B0BD0430-B98A-004C-8177-EFE56D8F6B85}" destId="{7A94F96C-E391-7147-B8A6-31F96B57C81F}" srcOrd="0" destOrd="0" parTransId="{3061AECD-1A7E-A34F-8A17-14ACD7657A77}" sibTransId="{7A5E2EBB-A70A-3847-8EE6-B4D937533AB8}"/>
    <dgm:cxn modelId="{2D04DC9B-AEA6-324F-82DB-53397F171D76}" type="presOf" srcId="{68EC063E-D2F9-9A48-8D02-BD69758E6848}" destId="{0968C16C-C01F-DA4E-92AB-2EB1207EB658}" srcOrd="0" destOrd="2" presId="urn:microsoft.com/office/officeart/2005/8/layout/vList5"/>
    <dgm:cxn modelId="{4ADAB8A2-8DB8-FD4D-B2F2-D82263EF668E}" srcId="{B0BD0430-B98A-004C-8177-EFE56D8F6B85}" destId="{44370A32-9D03-6544-9F4D-20217E9CAED3}" srcOrd="1" destOrd="0" parTransId="{842A1509-91A9-F141-8F57-E7E1D783A80B}" sibTransId="{B9079156-4C81-DA4C-ADF8-BA66D9B97ABA}"/>
    <dgm:cxn modelId="{3D3AAAEC-8310-C144-A958-DC9EFEE92D29}" srcId="{44370A32-9D03-6544-9F4D-20217E9CAED3}" destId="{5713FD36-876F-9F45-826B-E3AA6CE9544C}" srcOrd="1" destOrd="0" parTransId="{A5CF4E4E-46C3-F146-A234-1863AF718AD9}" sibTransId="{C0FB1D2B-1D9D-9349-BDB9-843E0D57DE89}"/>
    <dgm:cxn modelId="{5965D5EF-EA04-5C4B-9AC6-7C1D9CFAC34A}" type="presOf" srcId="{BFDB3C8D-5F69-2346-AFFE-606C0C5CB600}" destId="{873F22F4-2A07-0244-80B4-0D385C506283}" srcOrd="0" destOrd="1" presId="urn:microsoft.com/office/officeart/2005/8/layout/vList5"/>
    <dgm:cxn modelId="{8323C4F3-87DB-CC4C-A330-81D00F1C2944}" srcId="{44370A32-9D03-6544-9F4D-20217E9CAED3}" destId="{70E31C59-E8F4-524F-B0A7-6DB7B00D240A}" srcOrd="0" destOrd="0" parTransId="{57E26ECF-8341-0649-8B30-5F5BCF028427}" sibTransId="{B97AE426-6776-E34F-85A0-52F30DA09223}"/>
    <dgm:cxn modelId="{B66087AA-6457-8541-BF32-AB911D0ABD58}" type="presParOf" srcId="{5D97EC6A-5DC1-CF49-BC7F-0892D5838837}" destId="{EAB7E844-C6FE-0040-93BC-9A7AF40340BF}" srcOrd="0" destOrd="0" presId="urn:microsoft.com/office/officeart/2005/8/layout/vList5"/>
    <dgm:cxn modelId="{2EAF2725-4CCF-A740-88B0-6C9327D0FF4E}" type="presParOf" srcId="{EAB7E844-C6FE-0040-93BC-9A7AF40340BF}" destId="{29003373-AF0B-344D-B589-31DAA2ACB14A}" srcOrd="0" destOrd="0" presId="urn:microsoft.com/office/officeart/2005/8/layout/vList5"/>
    <dgm:cxn modelId="{C1859D23-7BB5-B44E-A6A3-2A36936C8A04}" type="presParOf" srcId="{EAB7E844-C6FE-0040-93BC-9A7AF40340BF}" destId="{873F22F4-2A07-0244-80B4-0D385C506283}" srcOrd="1" destOrd="0" presId="urn:microsoft.com/office/officeart/2005/8/layout/vList5"/>
    <dgm:cxn modelId="{98E9F2E1-BCB7-E345-8FEC-CD07ADA41534}" type="presParOf" srcId="{5D97EC6A-5DC1-CF49-BC7F-0892D5838837}" destId="{FD6C8387-925D-7A40-880C-F6DAC03C47AF}" srcOrd="1" destOrd="0" presId="urn:microsoft.com/office/officeart/2005/8/layout/vList5"/>
    <dgm:cxn modelId="{88BB8F68-7F3C-5D43-A050-BA8CCF27186F}" type="presParOf" srcId="{5D97EC6A-5DC1-CF49-BC7F-0892D5838837}" destId="{283B262B-43A7-794D-8781-CBFBCC97CDF1}" srcOrd="2" destOrd="0" presId="urn:microsoft.com/office/officeart/2005/8/layout/vList5"/>
    <dgm:cxn modelId="{7ADAF57A-F4FD-4C4A-894D-34D64577FF98}" type="presParOf" srcId="{283B262B-43A7-794D-8781-CBFBCC97CDF1}" destId="{A5641D79-A7F7-AF48-A6CB-0AA46E0C959F}" srcOrd="0" destOrd="0" presId="urn:microsoft.com/office/officeart/2005/8/layout/vList5"/>
    <dgm:cxn modelId="{C43DA037-37E7-C14F-8EFF-F9DB10DADB49}" type="presParOf" srcId="{283B262B-43A7-794D-8781-CBFBCC97CDF1}" destId="{0968C16C-C01F-DA4E-92AB-2EB1207EB65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7F4F5F-C66E-467C-84F9-C44754C6D23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E3FCC36-096C-40EC-B5F4-5C11A55FC1F9}">
      <dgm:prSet/>
      <dgm:spPr/>
      <dgm:t>
        <a:bodyPr/>
        <a:lstStyle/>
        <a:p>
          <a:pPr>
            <a:lnSpc>
              <a:spcPct val="150000"/>
            </a:lnSpc>
          </a:pPr>
          <a:r>
            <a:rPr lang="en-GB" b="0" i="0" dirty="0">
              <a:latin typeface="Times" pitchFamily="2" charset="0"/>
            </a:rPr>
            <a:t>Consider strategies that align long term sustainability where both the well-being and the performance of all employees are considered. </a:t>
          </a:r>
          <a:endParaRPr lang="en-US" b="0" i="0" dirty="0">
            <a:latin typeface="Times" pitchFamily="2" charset="0"/>
          </a:endParaRPr>
        </a:p>
      </dgm:t>
    </dgm:pt>
    <dgm:pt modelId="{9BF6ECE7-E098-43CE-AEFA-335B55F81453}" type="parTrans" cxnId="{3B443C83-EE92-4115-A830-A4E30C6D905C}">
      <dgm:prSet/>
      <dgm:spPr/>
      <dgm:t>
        <a:bodyPr/>
        <a:lstStyle/>
        <a:p>
          <a:endParaRPr lang="en-US"/>
        </a:p>
      </dgm:t>
    </dgm:pt>
    <dgm:pt modelId="{2093144A-355D-4750-8D0F-C34A02E28769}" type="sibTrans" cxnId="{3B443C83-EE92-4115-A830-A4E30C6D905C}">
      <dgm:prSet/>
      <dgm:spPr/>
      <dgm:t>
        <a:bodyPr/>
        <a:lstStyle/>
        <a:p>
          <a:endParaRPr lang="en-US"/>
        </a:p>
      </dgm:t>
    </dgm:pt>
    <dgm:pt modelId="{CF5AFA20-73EA-458B-8E0C-09F1AAE57AD0}">
      <dgm:prSet/>
      <dgm:spPr/>
      <dgm:t>
        <a:bodyPr/>
        <a:lstStyle/>
        <a:p>
          <a:pPr>
            <a:lnSpc>
              <a:spcPct val="150000"/>
            </a:lnSpc>
          </a:pPr>
          <a:r>
            <a:rPr lang="en-GB" b="0" i="0" dirty="0">
              <a:latin typeface="Times" pitchFamily="2" charset="0"/>
            </a:rPr>
            <a:t>Fostering teamwork and collaboration without labelling underachievers but providing additional support and encouragement could motivate them to be better team players instead of competitors.</a:t>
          </a:r>
          <a:endParaRPr lang="en-US" b="0" i="0" dirty="0">
            <a:latin typeface="Times" pitchFamily="2" charset="0"/>
          </a:endParaRPr>
        </a:p>
      </dgm:t>
    </dgm:pt>
    <dgm:pt modelId="{9ABDC633-B6C1-45F0-8B08-A3E682CB70B1}" type="parTrans" cxnId="{679C8513-BBFC-4520-A73C-FB7D10BC36EF}">
      <dgm:prSet/>
      <dgm:spPr/>
      <dgm:t>
        <a:bodyPr/>
        <a:lstStyle/>
        <a:p>
          <a:endParaRPr lang="en-US"/>
        </a:p>
      </dgm:t>
    </dgm:pt>
    <dgm:pt modelId="{24671BA4-DCB8-4BD7-89E2-85EB74F0B784}" type="sibTrans" cxnId="{679C8513-BBFC-4520-A73C-FB7D10BC36EF}">
      <dgm:prSet/>
      <dgm:spPr/>
      <dgm:t>
        <a:bodyPr/>
        <a:lstStyle/>
        <a:p>
          <a:endParaRPr lang="en-US"/>
        </a:p>
      </dgm:t>
    </dgm:pt>
    <dgm:pt modelId="{FEDFC9B6-D264-4224-9FA3-52C970575D52}">
      <dgm:prSet/>
      <dgm:spPr/>
      <dgm:t>
        <a:bodyPr/>
        <a:lstStyle/>
        <a:p>
          <a:pPr>
            <a:lnSpc>
              <a:spcPct val="150000"/>
            </a:lnSpc>
          </a:pPr>
          <a:r>
            <a:rPr lang="en-GB" b="0" i="0" dirty="0">
              <a:latin typeface="Times" pitchFamily="2" charset="0"/>
            </a:rPr>
            <a:t>Aligning expectations with company goals to balance performance and working culture. </a:t>
          </a:r>
          <a:endParaRPr lang="en-US" b="0" i="0" dirty="0">
            <a:latin typeface="Times" pitchFamily="2" charset="0"/>
          </a:endParaRPr>
        </a:p>
      </dgm:t>
    </dgm:pt>
    <dgm:pt modelId="{0A4646AD-5B14-40CD-9769-50D846A23FB7}" type="parTrans" cxnId="{1C05D97C-A1FB-476F-8EB3-84E265AE6F68}">
      <dgm:prSet/>
      <dgm:spPr/>
      <dgm:t>
        <a:bodyPr/>
        <a:lstStyle/>
        <a:p>
          <a:endParaRPr lang="en-US"/>
        </a:p>
      </dgm:t>
    </dgm:pt>
    <dgm:pt modelId="{F4377C20-88F0-4172-928E-3944C9492E70}" type="sibTrans" cxnId="{1C05D97C-A1FB-476F-8EB3-84E265AE6F68}">
      <dgm:prSet/>
      <dgm:spPr/>
      <dgm:t>
        <a:bodyPr/>
        <a:lstStyle/>
        <a:p>
          <a:endParaRPr lang="en-US"/>
        </a:p>
      </dgm:t>
    </dgm:pt>
    <dgm:pt modelId="{ECA04707-7F16-4CD2-9A47-E72BA4159347}" type="pres">
      <dgm:prSet presAssocID="{797F4F5F-C66E-467C-84F9-C44754C6D234}" presName="root" presStyleCnt="0">
        <dgm:presLayoutVars>
          <dgm:dir/>
          <dgm:resizeHandles val="exact"/>
        </dgm:presLayoutVars>
      </dgm:prSet>
      <dgm:spPr/>
    </dgm:pt>
    <dgm:pt modelId="{2D959907-685A-42BA-AAFA-AAFC6A2957F7}" type="pres">
      <dgm:prSet presAssocID="{CE3FCC36-096C-40EC-B5F4-5C11A55FC1F9}" presName="compNode" presStyleCnt="0"/>
      <dgm:spPr/>
    </dgm:pt>
    <dgm:pt modelId="{5C4DDDAE-EFE2-4292-9637-E609DB7686CD}" type="pres">
      <dgm:prSet presAssocID="{CE3FCC36-096C-40EC-B5F4-5C11A55FC1F9}" presName="bgRect" presStyleLbl="bgShp" presStyleIdx="0" presStyleCnt="3" custLinFactNeighborY="6155"/>
      <dgm:spPr/>
    </dgm:pt>
    <dgm:pt modelId="{3D48CB6B-E8C2-481B-9F44-15D964B0C31C}" type="pres">
      <dgm:prSet presAssocID="{CE3FCC36-096C-40EC-B5F4-5C11A55FC1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27610480-0943-40AD-B2F7-39667BD2CF2F}" type="pres">
      <dgm:prSet presAssocID="{CE3FCC36-096C-40EC-B5F4-5C11A55FC1F9}" presName="spaceRect" presStyleCnt="0"/>
      <dgm:spPr/>
    </dgm:pt>
    <dgm:pt modelId="{100D0212-D010-4847-AA19-F8464786758E}" type="pres">
      <dgm:prSet presAssocID="{CE3FCC36-096C-40EC-B5F4-5C11A55FC1F9}" presName="parTx" presStyleLbl="revTx" presStyleIdx="0" presStyleCnt="3">
        <dgm:presLayoutVars>
          <dgm:chMax val="0"/>
          <dgm:chPref val="0"/>
        </dgm:presLayoutVars>
      </dgm:prSet>
      <dgm:spPr/>
    </dgm:pt>
    <dgm:pt modelId="{7A27891D-65AD-41E6-8FC1-F36AE0B7AD5B}" type="pres">
      <dgm:prSet presAssocID="{2093144A-355D-4750-8D0F-C34A02E28769}" presName="sibTrans" presStyleCnt="0"/>
      <dgm:spPr/>
    </dgm:pt>
    <dgm:pt modelId="{F4ED1710-B2D0-4D3B-8A75-8D979A371DD6}" type="pres">
      <dgm:prSet presAssocID="{CF5AFA20-73EA-458B-8E0C-09F1AAE57AD0}" presName="compNode" presStyleCnt="0"/>
      <dgm:spPr/>
    </dgm:pt>
    <dgm:pt modelId="{F55D450D-3D6D-4556-93CE-DFCBC86D7614}" type="pres">
      <dgm:prSet presAssocID="{CF5AFA20-73EA-458B-8E0C-09F1AAE57AD0}" presName="bgRect" presStyleLbl="bgShp" presStyleIdx="1" presStyleCnt="3"/>
      <dgm:spPr/>
    </dgm:pt>
    <dgm:pt modelId="{79FD553C-2C2B-4D15-AF28-EE38CD9AC8BE}" type="pres">
      <dgm:prSet presAssocID="{CF5AFA20-73EA-458B-8E0C-09F1AAE57A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56FE452C-A511-4B5D-B7AE-5D1EA1738D80}" type="pres">
      <dgm:prSet presAssocID="{CF5AFA20-73EA-458B-8E0C-09F1AAE57AD0}" presName="spaceRect" presStyleCnt="0"/>
      <dgm:spPr/>
    </dgm:pt>
    <dgm:pt modelId="{346EBE17-AFA7-4F1E-9036-AA00C0E88CD0}" type="pres">
      <dgm:prSet presAssocID="{CF5AFA20-73EA-458B-8E0C-09F1AAE57AD0}" presName="parTx" presStyleLbl="revTx" presStyleIdx="1" presStyleCnt="3">
        <dgm:presLayoutVars>
          <dgm:chMax val="0"/>
          <dgm:chPref val="0"/>
        </dgm:presLayoutVars>
      </dgm:prSet>
      <dgm:spPr/>
    </dgm:pt>
    <dgm:pt modelId="{EAFBDFA3-C087-4B5C-85F0-72862385B56A}" type="pres">
      <dgm:prSet presAssocID="{24671BA4-DCB8-4BD7-89E2-85EB74F0B784}" presName="sibTrans" presStyleCnt="0"/>
      <dgm:spPr/>
    </dgm:pt>
    <dgm:pt modelId="{9DA926AC-766F-48B6-8E3B-F2BE2328B0EE}" type="pres">
      <dgm:prSet presAssocID="{FEDFC9B6-D264-4224-9FA3-52C970575D52}" presName="compNode" presStyleCnt="0"/>
      <dgm:spPr/>
    </dgm:pt>
    <dgm:pt modelId="{FBDBCE95-A622-41BE-BDEE-14E416F544F4}" type="pres">
      <dgm:prSet presAssocID="{FEDFC9B6-D264-4224-9FA3-52C970575D52}" presName="bgRect" presStyleLbl="bgShp" presStyleIdx="2" presStyleCnt="3"/>
      <dgm:spPr/>
    </dgm:pt>
    <dgm:pt modelId="{226F13B2-BF8D-4FC1-ADF3-B11622098C64}" type="pres">
      <dgm:prSet presAssocID="{FEDFC9B6-D264-4224-9FA3-52C970575D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Success"/>
        </a:ext>
      </dgm:extLst>
    </dgm:pt>
    <dgm:pt modelId="{0451DF85-C0DD-458D-92D2-E58059DE5BD2}" type="pres">
      <dgm:prSet presAssocID="{FEDFC9B6-D264-4224-9FA3-52C970575D52}" presName="spaceRect" presStyleCnt="0"/>
      <dgm:spPr/>
    </dgm:pt>
    <dgm:pt modelId="{17FC8488-9E2C-4ED2-9C51-0622E575CC38}" type="pres">
      <dgm:prSet presAssocID="{FEDFC9B6-D264-4224-9FA3-52C970575D52}" presName="parTx" presStyleLbl="revTx" presStyleIdx="2" presStyleCnt="3">
        <dgm:presLayoutVars>
          <dgm:chMax val="0"/>
          <dgm:chPref val="0"/>
        </dgm:presLayoutVars>
      </dgm:prSet>
      <dgm:spPr/>
    </dgm:pt>
  </dgm:ptLst>
  <dgm:cxnLst>
    <dgm:cxn modelId="{679C8513-BBFC-4520-A73C-FB7D10BC36EF}" srcId="{797F4F5F-C66E-467C-84F9-C44754C6D234}" destId="{CF5AFA20-73EA-458B-8E0C-09F1AAE57AD0}" srcOrd="1" destOrd="0" parTransId="{9ABDC633-B6C1-45F0-8B08-A3E682CB70B1}" sibTransId="{24671BA4-DCB8-4BD7-89E2-85EB74F0B784}"/>
    <dgm:cxn modelId="{E6B0A048-3BF0-4083-8630-DB746BD11AFA}" type="presOf" srcId="{CE3FCC36-096C-40EC-B5F4-5C11A55FC1F9}" destId="{100D0212-D010-4847-AA19-F8464786758E}" srcOrd="0" destOrd="0" presId="urn:microsoft.com/office/officeart/2018/2/layout/IconVerticalSolidList"/>
    <dgm:cxn modelId="{C269B551-FD1E-455C-84A0-B18CC1B7D236}" type="presOf" srcId="{FEDFC9B6-D264-4224-9FA3-52C970575D52}" destId="{17FC8488-9E2C-4ED2-9C51-0622E575CC38}" srcOrd="0" destOrd="0" presId="urn:microsoft.com/office/officeart/2018/2/layout/IconVerticalSolidList"/>
    <dgm:cxn modelId="{D6640466-2584-4F9A-812E-E66FE2E3F49F}" type="presOf" srcId="{797F4F5F-C66E-467C-84F9-C44754C6D234}" destId="{ECA04707-7F16-4CD2-9A47-E72BA4159347}" srcOrd="0" destOrd="0" presId="urn:microsoft.com/office/officeart/2018/2/layout/IconVerticalSolidList"/>
    <dgm:cxn modelId="{1C05D97C-A1FB-476F-8EB3-84E265AE6F68}" srcId="{797F4F5F-C66E-467C-84F9-C44754C6D234}" destId="{FEDFC9B6-D264-4224-9FA3-52C970575D52}" srcOrd="2" destOrd="0" parTransId="{0A4646AD-5B14-40CD-9769-50D846A23FB7}" sibTransId="{F4377C20-88F0-4172-928E-3944C9492E70}"/>
    <dgm:cxn modelId="{3B443C83-EE92-4115-A830-A4E30C6D905C}" srcId="{797F4F5F-C66E-467C-84F9-C44754C6D234}" destId="{CE3FCC36-096C-40EC-B5F4-5C11A55FC1F9}" srcOrd="0" destOrd="0" parTransId="{9BF6ECE7-E098-43CE-AEFA-335B55F81453}" sibTransId="{2093144A-355D-4750-8D0F-C34A02E28769}"/>
    <dgm:cxn modelId="{0E474989-ABC3-40A3-94A3-2272BE7F1197}" type="presOf" srcId="{CF5AFA20-73EA-458B-8E0C-09F1AAE57AD0}" destId="{346EBE17-AFA7-4F1E-9036-AA00C0E88CD0}" srcOrd="0" destOrd="0" presId="urn:microsoft.com/office/officeart/2018/2/layout/IconVerticalSolidList"/>
    <dgm:cxn modelId="{FE3C9EE1-E14F-417A-9CB8-507D705AB875}" type="presParOf" srcId="{ECA04707-7F16-4CD2-9A47-E72BA4159347}" destId="{2D959907-685A-42BA-AAFA-AAFC6A2957F7}" srcOrd="0" destOrd="0" presId="urn:microsoft.com/office/officeart/2018/2/layout/IconVerticalSolidList"/>
    <dgm:cxn modelId="{DCE38A74-4614-4B3A-B4A0-7BD1290B6986}" type="presParOf" srcId="{2D959907-685A-42BA-AAFA-AAFC6A2957F7}" destId="{5C4DDDAE-EFE2-4292-9637-E609DB7686CD}" srcOrd="0" destOrd="0" presId="urn:microsoft.com/office/officeart/2018/2/layout/IconVerticalSolidList"/>
    <dgm:cxn modelId="{7E6D97C6-7BCF-4381-9CD4-D0C82157131B}" type="presParOf" srcId="{2D959907-685A-42BA-AAFA-AAFC6A2957F7}" destId="{3D48CB6B-E8C2-481B-9F44-15D964B0C31C}" srcOrd="1" destOrd="0" presId="urn:microsoft.com/office/officeart/2018/2/layout/IconVerticalSolidList"/>
    <dgm:cxn modelId="{40E9FBDF-2A8F-4DC8-8489-38207B122B6C}" type="presParOf" srcId="{2D959907-685A-42BA-AAFA-AAFC6A2957F7}" destId="{27610480-0943-40AD-B2F7-39667BD2CF2F}" srcOrd="2" destOrd="0" presId="urn:microsoft.com/office/officeart/2018/2/layout/IconVerticalSolidList"/>
    <dgm:cxn modelId="{0B1D65CB-ACB1-4C53-9475-992DABE7A9D9}" type="presParOf" srcId="{2D959907-685A-42BA-AAFA-AAFC6A2957F7}" destId="{100D0212-D010-4847-AA19-F8464786758E}" srcOrd="3" destOrd="0" presId="urn:microsoft.com/office/officeart/2018/2/layout/IconVerticalSolidList"/>
    <dgm:cxn modelId="{2C9EFAA1-7AEA-47E7-864A-4AC84000FCA6}" type="presParOf" srcId="{ECA04707-7F16-4CD2-9A47-E72BA4159347}" destId="{7A27891D-65AD-41E6-8FC1-F36AE0B7AD5B}" srcOrd="1" destOrd="0" presId="urn:microsoft.com/office/officeart/2018/2/layout/IconVerticalSolidList"/>
    <dgm:cxn modelId="{A361BB9A-684A-4199-A833-CB691F29F9F0}" type="presParOf" srcId="{ECA04707-7F16-4CD2-9A47-E72BA4159347}" destId="{F4ED1710-B2D0-4D3B-8A75-8D979A371DD6}" srcOrd="2" destOrd="0" presId="urn:microsoft.com/office/officeart/2018/2/layout/IconVerticalSolidList"/>
    <dgm:cxn modelId="{A46E01CB-590C-4D32-9F8D-F8750FAEC586}" type="presParOf" srcId="{F4ED1710-B2D0-4D3B-8A75-8D979A371DD6}" destId="{F55D450D-3D6D-4556-93CE-DFCBC86D7614}" srcOrd="0" destOrd="0" presId="urn:microsoft.com/office/officeart/2018/2/layout/IconVerticalSolidList"/>
    <dgm:cxn modelId="{7CC64BB4-E76D-468D-9F1A-A45C963472E4}" type="presParOf" srcId="{F4ED1710-B2D0-4D3B-8A75-8D979A371DD6}" destId="{79FD553C-2C2B-4D15-AF28-EE38CD9AC8BE}" srcOrd="1" destOrd="0" presId="urn:microsoft.com/office/officeart/2018/2/layout/IconVerticalSolidList"/>
    <dgm:cxn modelId="{2C0DEF8D-F7E5-49C1-AC0C-55D29F3665C1}" type="presParOf" srcId="{F4ED1710-B2D0-4D3B-8A75-8D979A371DD6}" destId="{56FE452C-A511-4B5D-B7AE-5D1EA1738D80}" srcOrd="2" destOrd="0" presId="urn:microsoft.com/office/officeart/2018/2/layout/IconVerticalSolidList"/>
    <dgm:cxn modelId="{34807DB2-EC78-4684-B3C2-EC1CF6605783}" type="presParOf" srcId="{F4ED1710-B2D0-4D3B-8A75-8D979A371DD6}" destId="{346EBE17-AFA7-4F1E-9036-AA00C0E88CD0}" srcOrd="3" destOrd="0" presId="urn:microsoft.com/office/officeart/2018/2/layout/IconVerticalSolidList"/>
    <dgm:cxn modelId="{7A98B3DF-A10A-499B-A651-5E50A7040070}" type="presParOf" srcId="{ECA04707-7F16-4CD2-9A47-E72BA4159347}" destId="{EAFBDFA3-C087-4B5C-85F0-72862385B56A}" srcOrd="3" destOrd="0" presId="urn:microsoft.com/office/officeart/2018/2/layout/IconVerticalSolidList"/>
    <dgm:cxn modelId="{05D40765-8ACF-4719-9B23-F365AEB57970}" type="presParOf" srcId="{ECA04707-7F16-4CD2-9A47-E72BA4159347}" destId="{9DA926AC-766F-48B6-8E3B-F2BE2328B0EE}" srcOrd="4" destOrd="0" presId="urn:microsoft.com/office/officeart/2018/2/layout/IconVerticalSolidList"/>
    <dgm:cxn modelId="{66CD745B-B8E0-4D67-AACA-B5C9FB940C8F}" type="presParOf" srcId="{9DA926AC-766F-48B6-8E3B-F2BE2328B0EE}" destId="{FBDBCE95-A622-41BE-BDEE-14E416F544F4}" srcOrd="0" destOrd="0" presId="urn:microsoft.com/office/officeart/2018/2/layout/IconVerticalSolidList"/>
    <dgm:cxn modelId="{CA6E4A8F-ADE1-49B6-8F2E-6A97FFBC60B6}" type="presParOf" srcId="{9DA926AC-766F-48B6-8E3B-F2BE2328B0EE}" destId="{226F13B2-BF8D-4FC1-ADF3-B11622098C64}" srcOrd="1" destOrd="0" presId="urn:microsoft.com/office/officeart/2018/2/layout/IconVerticalSolidList"/>
    <dgm:cxn modelId="{F0B50FAE-20A8-4F9C-9565-4AC09AD76F6F}" type="presParOf" srcId="{9DA926AC-766F-48B6-8E3B-F2BE2328B0EE}" destId="{0451DF85-C0DD-458D-92D2-E58059DE5BD2}" srcOrd="2" destOrd="0" presId="urn:microsoft.com/office/officeart/2018/2/layout/IconVerticalSolidList"/>
    <dgm:cxn modelId="{A0CEF6FD-CD96-40F2-BBD1-47FB2557E441}" type="presParOf" srcId="{9DA926AC-766F-48B6-8E3B-F2BE2328B0EE}" destId="{17FC8488-9E2C-4ED2-9C51-0622E575CC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2848B-7DA3-C845-ADC6-B3530242484A}">
      <dsp:nvSpPr>
        <dsp:cNvPr id="0" name=""/>
        <dsp:cNvSpPr/>
      </dsp:nvSpPr>
      <dsp:spPr>
        <a:xfrm>
          <a:off x="1482571" y="749950"/>
          <a:ext cx="723060" cy="386082"/>
        </a:xfrm>
        <a:custGeom>
          <a:avLst/>
          <a:gdLst/>
          <a:ahLst/>
          <a:cxnLst/>
          <a:rect l="0" t="0" r="0" b="0"/>
          <a:pathLst>
            <a:path>
              <a:moveTo>
                <a:pt x="0" y="0"/>
              </a:moveTo>
              <a:lnTo>
                <a:pt x="0" y="272420"/>
              </a:lnTo>
              <a:lnTo>
                <a:pt x="723060" y="272420"/>
              </a:lnTo>
              <a:lnTo>
                <a:pt x="723060" y="386082"/>
              </a:lnTo>
            </a:path>
          </a:pathLst>
        </a:custGeom>
        <a:noFill/>
        <a:ln w="25400" cap="flat" cmpd="sng" algn="ctr">
          <a:solidFill>
            <a:schemeClr val="accent4">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B19D2E-43AC-DD4B-A72B-F62C2F5532EE}">
      <dsp:nvSpPr>
        <dsp:cNvPr id="0" name=""/>
        <dsp:cNvSpPr/>
      </dsp:nvSpPr>
      <dsp:spPr>
        <a:xfrm>
          <a:off x="706040" y="749950"/>
          <a:ext cx="776530" cy="386082"/>
        </a:xfrm>
        <a:custGeom>
          <a:avLst/>
          <a:gdLst/>
          <a:ahLst/>
          <a:cxnLst/>
          <a:rect l="0" t="0" r="0" b="0"/>
          <a:pathLst>
            <a:path>
              <a:moveTo>
                <a:pt x="776530" y="0"/>
              </a:moveTo>
              <a:lnTo>
                <a:pt x="776530" y="272420"/>
              </a:lnTo>
              <a:lnTo>
                <a:pt x="0" y="272420"/>
              </a:lnTo>
              <a:lnTo>
                <a:pt x="0" y="386082"/>
              </a:lnTo>
            </a:path>
          </a:pathLst>
        </a:custGeom>
        <a:noFill/>
        <a:ln w="25400" cap="flat" cmpd="sng" algn="ctr">
          <a:solidFill>
            <a:schemeClr val="accent4">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E1F306-F2F5-0C45-AAE0-1E4D8D72ED97}">
      <dsp:nvSpPr>
        <dsp:cNvPr id="0" name=""/>
        <dsp:cNvSpPr/>
      </dsp:nvSpPr>
      <dsp:spPr>
        <a:xfrm>
          <a:off x="869101" y="-29155"/>
          <a:ext cx="1226938" cy="779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B3FF25-676F-5742-BDB1-072E3BDCD9EF}">
      <dsp:nvSpPr>
        <dsp:cNvPr id="0" name=""/>
        <dsp:cNvSpPr/>
      </dsp:nvSpPr>
      <dsp:spPr>
        <a:xfrm>
          <a:off x="1005428" y="100355"/>
          <a:ext cx="1226938" cy="779106"/>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Leadership theories </a:t>
          </a:r>
        </a:p>
      </dsp:txBody>
      <dsp:txXfrm>
        <a:off x="1028247" y="123174"/>
        <a:ext cx="1181300" cy="733468"/>
      </dsp:txXfrm>
    </dsp:sp>
    <dsp:sp modelId="{FAEBDF9C-3637-2045-BBF8-DD2FC693A4C0}">
      <dsp:nvSpPr>
        <dsp:cNvPr id="0" name=""/>
        <dsp:cNvSpPr/>
      </dsp:nvSpPr>
      <dsp:spPr>
        <a:xfrm>
          <a:off x="92571" y="1136033"/>
          <a:ext cx="1226938" cy="779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6E7C9-A661-3449-B246-E13A5ECFF95E}">
      <dsp:nvSpPr>
        <dsp:cNvPr id="0" name=""/>
        <dsp:cNvSpPr/>
      </dsp:nvSpPr>
      <dsp:spPr>
        <a:xfrm>
          <a:off x="228897" y="1265543"/>
          <a:ext cx="1226938" cy="779106"/>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Transformational </a:t>
          </a:r>
        </a:p>
      </dsp:txBody>
      <dsp:txXfrm>
        <a:off x="251716" y="1288362"/>
        <a:ext cx="1181300" cy="733468"/>
      </dsp:txXfrm>
    </dsp:sp>
    <dsp:sp modelId="{06CB5036-979E-9743-8F89-11B3D4191278}">
      <dsp:nvSpPr>
        <dsp:cNvPr id="0" name=""/>
        <dsp:cNvSpPr/>
      </dsp:nvSpPr>
      <dsp:spPr>
        <a:xfrm>
          <a:off x="1592162" y="1136033"/>
          <a:ext cx="1226938" cy="779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E051C-E8DD-A146-A869-61E27487F1E3}">
      <dsp:nvSpPr>
        <dsp:cNvPr id="0" name=""/>
        <dsp:cNvSpPr/>
      </dsp:nvSpPr>
      <dsp:spPr>
        <a:xfrm>
          <a:off x="1728489" y="1265543"/>
          <a:ext cx="1226938" cy="779106"/>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Boundaryless </a:t>
          </a:r>
        </a:p>
      </dsp:txBody>
      <dsp:txXfrm>
        <a:off x="1751308" y="1288362"/>
        <a:ext cx="1181300" cy="7334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C694F-4602-D447-AB10-8819B406F72B}">
      <dsp:nvSpPr>
        <dsp:cNvPr id="0" name=""/>
        <dsp:cNvSpPr/>
      </dsp:nvSpPr>
      <dsp:spPr>
        <a:xfrm>
          <a:off x="4782050" y="2510173"/>
          <a:ext cx="2920170" cy="1764608"/>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b" anchorCtr="0">
          <a:noAutofit/>
        </a:bodyPr>
        <a:lstStyle/>
        <a:p>
          <a:pPr marL="114300" lvl="1" indent="-114300" algn="l" defTabSz="622300">
            <a:lnSpc>
              <a:spcPct val="150000"/>
            </a:lnSpc>
            <a:spcBef>
              <a:spcPct val="0"/>
            </a:spcBef>
            <a:spcAft>
              <a:spcPct val="15000"/>
            </a:spcAft>
            <a:buChar char="•"/>
          </a:pPr>
          <a:r>
            <a:rPr lang="en-GB" sz="1400" kern="1200" dirty="0">
              <a:latin typeface="Times" pitchFamily="2" charset="0"/>
            </a:rPr>
            <a:t>Employee favouritism (</a:t>
          </a:r>
          <a:r>
            <a:rPr lang="en-GB" sz="1400" kern="1200" dirty="0" err="1">
              <a:latin typeface="Times" pitchFamily="2" charset="0"/>
            </a:rPr>
            <a:t>Hsiung</a:t>
          </a:r>
          <a:r>
            <a:rPr lang="en-GB" sz="1400" kern="1200" dirty="0">
              <a:latin typeface="Times" pitchFamily="2" charset="0"/>
            </a:rPr>
            <a:t> &amp;</a:t>
          </a:r>
          <a:r>
            <a:rPr lang="en-GB" sz="1400" kern="1200" dirty="0" err="1">
              <a:latin typeface="Times" pitchFamily="2" charset="0"/>
            </a:rPr>
            <a:t>Bolino</a:t>
          </a:r>
          <a:r>
            <a:rPr lang="en-GB" sz="1400" kern="1200" dirty="0">
              <a:latin typeface="Times" pitchFamily="2" charset="0"/>
            </a:rPr>
            <a:t>, 2018)</a:t>
          </a:r>
          <a:endParaRPr lang="en-GB" sz="600" kern="1200" dirty="0">
            <a:latin typeface="Times" pitchFamily="2" charset="0"/>
          </a:endParaRPr>
        </a:p>
        <a:p>
          <a:pPr marL="114300" lvl="1" indent="-114300" algn="l" defTabSz="622300">
            <a:lnSpc>
              <a:spcPct val="150000"/>
            </a:lnSpc>
            <a:spcBef>
              <a:spcPct val="0"/>
            </a:spcBef>
            <a:spcAft>
              <a:spcPct val="15000"/>
            </a:spcAft>
            <a:buChar char="•"/>
          </a:pPr>
          <a:r>
            <a:rPr lang="en-GB" sz="1400" kern="1200" dirty="0">
              <a:latin typeface="Times" pitchFamily="2" charset="0"/>
            </a:rPr>
            <a:t>Potential for manipulation</a:t>
          </a:r>
        </a:p>
        <a:p>
          <a:pPr marL="114300" lvl="1" indent="-114300" algn="l" defTabSz="622300">
            <a:lnSpc>
              <a:spcPct val="150000"/>
            </a:lnSpc>
            <a:spcBef>
              <a:spcPct val="0"/>
            </a:spcBef>
            <a:spcAft>
              <a:spcPct val="15000"/>
            </a:spcAft>
            <a:buChar char="•"/>
          </a:pPr>
          <a:r>
            <a:rPr lang="en-GB" sz="1400" b="0" i="0" kern="1200" dirty="0">
              <a:latin typeface="Times" pitchFamily="2" charset="0"/>
            </a:rPr>
            <a:t>Overemphasis on the Leader</a:t>
          </a:r>
          <a:r>
            <a:rPr lang="en-GB" sz="1400" kern="1200" dirty="0">
              <a:latin typeface="Times" pitchFamily="2" charset="0"/>
            </a:rPr>
            <a:t> </a:t>
          </a:r>
        </a:p>
      </dsp:txBody>
      <dsp:txXfrm>
        <a:off x="5696864" y="2990089"/>
        <a:ext cx="1966593" cy="1245930"/>
      </dsp:txXfrm>
    </dsp:sp>
    <dsp:sp modelId="{813E689A-AA65-8740-A0A5-5B4D643EC191}">
      <dsp:nvSpPr>
        <dsp:cNvPr id="0" name=""/>
        <dsp:cNvSpPr/>
      </dsp:nvSpPr>
      <dsp:spPr>
        <a:xfrm>
          <a:off x="0" y="2463123"/>
          <a:ext cx="3079383" cy="1813676"/>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b" anchorCtr="0">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Higher level of productivity </a:t>
          </a:r>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Increased employee satisfaction and retention </a:t>
          </a:r>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Stronger trust based relationships </a:t>
          </a:r>
        </a:p>
      </dsp:txBody>
      <dsp:txXfrm>
        <a:off x="39841" y="2956384"/>
        <a:ext cx="2075886" cy="1280575"/>
      </dsp:txXfrm>
    </dsp:sp>
    <dsp:sp modelId="{E176FBA7-F970-374D-92A0-B7AA89255274}">
      <dsp:nvSpPr>
        <dsp:cNvPr id="0" name=""/>
        <dsp:cNvSpPr/>
      </dsp:nvSpPr>
      <dsp:spPr>
        <a:xfrm>
          <a:off x="4626856" y="113328"/>
          <a:ext cx="3145543" cy="2030189"/>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Times" pitchFamily="2" charset="0"/>
            </a:rPr>
            <a:t> Idealised influence</a:t>
          </a:r>
        </a:p>
        <a:p>
          <a:pPr marL="114300" lvl="1" indent="-114300" algn="l" defTabSz="622300">
            <a:lnSpc>
              <a:spcPct val="150000"/>
            </a:lnSpc>
            <a:spcBef>
              <a:spcPct val="0"/>
            </a:spcBef>
            <a:spcAft>
              <a:spcPct val="15000"/>
            </a:spcAft>
            <a:buChar char="•"/>
          </a:pPr>
          <a:r>
            <a:rPr lang="en-GB" sz="1400" b="0" i="0" kern="1200" dirty="0">
              <a:latin typeface="Times" pitchFamily="2" charset="0"/>
            </a:rPr>
            <a:t> Inspirational motivation</a:t>
          </a:r>
        </a:p>
        <a:p>
          <a:pPr marL="114300" lvl="1" indent="-114300" algn="l" defTabSz="622300">
            <a:lnSpc>
              <a:spcPct val="150000"/>
            </a:lnSpc>
            <a:spcBef>
              <a:spcPct val="0"/>
            </a:spcBef>
            <a:spcAft>
              <a:spcPct val="15000"/>
            </a:spcAft>
            <a:buChar char="•"/>
          </a:pPr>
          <a:r>
            <a:rPr lang="en-GB" sz="1400" b="0" i="0" kern="1200" dirty="0">
              <a:latin typeface="Times" pitchFamily="2" charset="0"/>
            </a:rPr>
            <a:t> Intellectual stimulation, </a:t>
          </a:r>
        </a:p>
        <a:p>
          <a:pPr marL="114300" lvl="1" indent="-114300" algn="l" defTabSz="622300">
            <a:lnSpc>
              <a:spcPct val="150000"/>
            </a:lnSpc>
            <a:spcBef>
              <a:spcPct val="0"/>
            </a:spcBef>
            <a:spcAft>
              <a:spcPct val="15000"/>
            </a:spcAft>
            <a:buChar char="•"/>
          </a:pPr>
          <a:r>
            <a:rPr lang="en-GB" sz="1400" b="0" i="0" kern="1200" dirty="0">
              <a:latin typeface="Times" pitchFamily="2" charset="0"/>
            </a:rPr>
            <a:t> Individualized consideration (Reza, 2019) </a:t>
          </a:r>
        </a:p>
        <a:p>
          <a:pPr marL="114300" lvl="1" indent="-114300" algn="l" defTabSz="622300">
            <a:lnSpc>
              <a:spcPct val="90000"/>
            </a:lnSpc>
            <a:spcBef>
              <a:spcPct val="0"/>
            </a:spcBef>
            <a:spcAft>
              <a:spcPct val="15000"/>
            </a:spcAft>
            <a:buChar char="•"/>
          </a:pPr>
          <a:endParaRPr lang="en-GB" sz="1400" kern="1200" dirty="0"/>
        </a:p>
      </dsp:txBody>
      <dsp:txXfrm>
        <a:off x="5615116" y="157925"/>
        <a:ext cx="2112686" cy="1433448"/>
      </dsp:txXfrm>
    </dsp:sp>
    <dsp:sp modelId="{7C527BD6-1E85-0142-B762-CFC7EEAA9229}">
      <dsp:nvSpPr>
        <dsp:cNvPr id="0" name=""/>
        <dsp:cNvSpPr/>
      </dsp:nvSpPr>
      <dsp:spPr>
        <a:xfrm>
          <a:off x="0" y="225805"/>
          <a:ext cx="3164485" cy="1431286"/>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Times" pitchFamily="2" charset="0"/>
            </a:rPr>
            <a:t>Introduced by James V. Downton in 1973</a:t>
          </a:r>
        </a:p>
        <a:p>
          <a:pPr marL="114300" lvl="1" indent="-114300" algn="l" defTabSz="622300">
            <a:lnSpc>
              <a:spcPct val="150000"/>
            </a:lnSpc>
            <a:spcBef>
              <a:spcPct val="0"/>
            </a:spcBef>
            <a:spcAft>
              <a:spcPct val="15000"/>
            </a:spcAft>
            <a:buChar char="•"/>
          </a:pPr>
          <a:r>
            <a:rPr lang="en-GB" sz="1400" b="0" i="0" kern="1200" dirty="0">
              <a:latin typeface="Times" pitchFamily="2" charset="0"/>
            </a:rPr>
            <a:t> Further developed by James MacGregor Burns in 1978,</a:t>
          </a:r>
        </a:p>
      </dsp:txBody>
      <dsp:txXfrm>
        <a:off x="31441" y="257246"/>
        <a:ext cx="2152257" cy="1010582"/>
      </dsp:txXfrm>
    </dsp:sp>
    <dsp:sp modelId="{E233F1A1-4237-F845-BB73-FBCA269EAD66}">
      <dsp:nvSpPr>
        <dsp:cNvPr id="0" name=""/>
        <dsp:cNvSpPr/>
      </dsp:nvSpPr>
      <dsp:spPr>
        <a:xfrm>
          <a:off x="1919927" y="277323"/>
          <a:ext cx="1863439" cy="1863439"/>
        </a:xfrm>
        <a:prstGeom prst="pieWedg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Concept </a:t>
          </a:r>
        </a:p>
      </dsp:txBody>
      <dsp:txXfrm>
        <a:off x="2465716" y="823112"/>
        <a:ext cx="1317650" cy="1317650"/>
      </dsp:txXfrm>
    </dsp:sp>
    <dsp:sp modelId="{4A0104A1-4F67-DC4B-8974-4411CB9E8DF8}">
      <dsp:nvSpPr>
        <dsp:cNvPr id="0" name=""/>
        <dsp:cNvSpPr/>
      </dsp:nvSpPr>
      <dsp:spPr>
        <a:xfrm rot="5400000">
          <a:off x="3929235" y="272366"/>
          <a:ext cx="1863439" cy="1863439"/>
        </a:xfrm>
        <a:prstGeom prst="pieWedge">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Times" pitchFamily="2" charset="0"/>
            </a:rPr>
            <a:t>Components </a:t>
          </a:r>
        </a:p>
      </dsp:txBody>
      <dsp:txXfrm rot="-5400000">
        <a:off x="3929235" y="818155"/>
        <a:ext cx="1317650" cy="1317650"/>
      </dsp:txXfrm>
    </dsp:sp>
    <dsp:sp modelId="{381EB878-85F3-5945-89A2-C7758B932DCB}">
      <dsp:nvSpPr>
        <dsp:cNvPr id="0" name=""/>
        <dsp:cNvSpPr/>
      </dsp:nvSpPr>
      <dsp:spPr>
        <a:xfrm rot="10800000">
          <a:off x="3929235" y="2221877"/>
          <a:ext cx="1863439" cy="1863439"/>
        </a:xfrm>
        <a:prstGeom prst="pieWedge">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Limitations </a:t>
          </a:r>
        </a:p>
      </dsp:txBody>
      <dsp:txXfrm rot="10800000">
        <a:off x="3929235" y="2221877"/>
        <a:ext cx="1317650" cy="1317650"/>
      </dsp:txXfrm>
    </dsp:sp>
    <dsp:sp modelId="{6083EC6E-D020-9243-A012-6521DDA2BA73}">
      <dsp:nvSpPr>
        <dsp:cNvPr id="0" name=""/>
        <dsp:cNvSpPr/>
      </dsp:nvSpPr>
      <dsp:spPr>
        <a:xfrm rot="16200000">
          <a:off x="1944114" y="2228268"/>
          <a:ext cx="1863439" cy="1863439"/>
        </a:xfrm>
        <a:prstGeom prst="pieWedge">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Benefits</a:t>
          </a:r>
          <a:r>
            <a:rPr lang="en-GB" sz="1800" kern="1200" dirty="0"/>
            <a:t> </a:t>
          </a:r>
        </a:p>
      </dsp:txBody>
      <dsp:txXfrm rot="5400000">
        <a:off x="2489903" y="2228268"/>
        <a:ext cx="1317650" cy="1317650"/>
      </dsp:txXfrm>
    </dsp:sp>
    <dsp:sp modelId="{79CC0170-9E79-954C-8548-FC1F9B763C53}">
      <dsp:nvSpPr>
        <dsp:cNvPr id="0" name=""/>
        <dsp:cNvSpPr/>
      </dsp:nvSpPr>
      <dsp:spPr>
        <a:xfrm>
          <a:off x="3564509" y="1791521"/>
          <a:ext cx="643381" cy="559462"/>
        </a:xfrm>
        <a:prstGeom prst="circularArrow">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6ADCF39-56AB-7143-82EA-5DE6AAD0DF76}">
      <dsp:nvSpPr>
        <dsp:cNvPr id="0" name=""/>
        <dsp:cNvSpPr/>
      </dsp:nvSpPr>
      <dsp:spPr>
        <a:xfrm rot="10800000">
          <a:off x="3564509" y="2006699"/>
          <a:ext cx="643381" cy="559462"/>
        </a:xfrm>
        <a:prstGeom prst="circularArrow">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C694F-4602-D447-AB10-8819B406F72B}">
      <dsp:nvSpPr>
        <dsp:cNvPr id="0" name=""/>
        <dsp:cNvSpPr/>
      </dsp:nvSpPr>
      <dsp:spPr>
        <a:xfrm>
          <a:off x="4920579" y="2639056"/>
          <a:ext cx="3215037" cy="1745796"/>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7500176"/>
              <a:satOff val="-11253"/>
              <a:lumOff val="-183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b" anchorCtr="0">
          <a:noAutofit/>
        </a:bodyPr>
        <a:lstStyle/>
        <a:p>
          <a:pPr marL="57150" lvl="1" indent="-57150" algn="l" defTabSz="266700">
            <a:lnSpc>
              <a:spcPct val="150000"/>
            </a:lnSpc>
            <a:spcBef>
              <a:spcPct val="0"/>
            </a:spcBef>
            <a:spcAft>
              <a:spcPct val="15000"/>
            </a:spcAft>
            <a:buChar char="•"/>
          </a:pPr>
          <a:endParaRPr lang="en-GB" sz="600" b="0" i="0" kern="1200" dirty="0">
            <a:latin typeface="Times" pitchFamily="2" charset="0"/>
          </a:endParaRPr>
        </a:p>
        <a:p>
          <a:pPr marL="114300" lvl="1" indent="-114300" algn="l" defTabSz="622300">
            <a:lnSpc>
              <a:spcPct val="150000"/>
            </a:lnSpc>
            <a:spcBef>
              <a:spcPct val="0"/>
            </a:spcBef>
            <a:spcAft>
              <a:spcPct val="15000"/>
            </a:spcAft>
            <a:buChar char="•"/>
          </a:pPr>
          <a:r>
            <a:rPr lang="en-GB" sz="1400" b="0" i="0" kern="1200" dirty="0">
              <a:latin typeface="Times" pitchFamily="2" charset="0"/>
            </a:rPr>
            <a:t>leadership may be compromised</a:t>
          </a:r>
          <a:endParaRPr lang="en-GB" sz="600" b="0" i="0" kern="1200" dirty="0">
            <a:latin typeface="Times" pitchFamily="2" charset="0"/>
          </a:endParaRPr>
        </a:p>
        <a:p>
          <a:pPr marL="114300" lvl="1" indent="-114300" algn="l" defTabSz="622300">
            <a:lnSpc>
              <a:spcPct val="150000"/>
            </a:lnSpc>
            <a:spcBef>
              <a:spcPct val="0"/>
            </a:spcBef>
            <a:spcAft>
              <a:spcPct val="15000"/>
            </a:spcAft>
            <a:buChar char="•"/>
          </a:pPr>
          <a:r>
            <a:rPr lang="en-GB" sz="1400" b="0" i="0" kern="1200" dirty="0">
              <a:latin typeface="Times" pitchFamily="2" charset="0"/>
            </a:rPr>
            <a:t>resistance from individuals or departments</a:t>
          </a:r>
          <a:endParaRPr lang="en-GB" sz="600" b="0" i="0" kern="1200" dirty="0">
            <a:latin typeface="Times" pitchFamily="2" charset="0"/>
          </a:endParaRPr>
        </a:p>
        <a:p>
          <a:pPr marL="114300" lvl="1" indent="-114300" algn="l" defTabSz="622300">
            <a:lnSpc>
              <a:spcPct val="150000"/>
            </a:lnSpc>
            <a:spcBef>
              <a:spcPct val="0"/>
            </a:spcBef>
            <a:spcAft>
              <a:spcPct val="15000"/>
            </a:spcAft>
            <a:buChar char="•"/>
          </a:pPr>
          <a:r>
            <a:rPr lang="en-GB" sz="1400" b="0" i="0" kern="1200" dirty="0">
              <a:latin typeface="Times" pitchFamily="2" charset="0"/>
            </a:rPr>
            <a:t>challenges in balancing autonomy and authority</a:t>
          </a:r>
          <a:endParaRPr lang="en-GB" sz="600" b="0" i="0" kern="1200" dirty="0">
            <a:latin typeface="Times" pitchFamily="2" charset="0"/>
          </a:endParaRPr>
        </a:p>
      </dsp:txBody>
      <dsp:txXfrm>
        <a:off x="5923439" y="3113854"/>
        <a:ext cx="2173828" cy="1232649"/>
      </dsp:txXfrm>
    </dsp:sp>
    <dsp:sp modelId="{813E689A-AA65-8740-A0A5-5B4D643EC191}">
      <dsp:nvSpPr>
        <dsp:cNvPr id="0" name=""/>
        <dsp:cNvSpPr/>
      </dsp:nvSpPr>
      <dsp:spPr>
        <a:xfrm>
          <a:off x="72011" y="2589591"/>
          <a:ext cx="3082274" cy="194741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144000" bIns="53340" numCol="1" spcCol="1270" anchor="b" anchorCtr="1">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150000"/>
            </a:lnSpc>
            <a:spcBef>
              <a:spcPct val="0"/>
            </a:spcBef>
            <a:spcAft>
              <a:spcPct val="15000"/>
            </a:spcAft>
            <a:buChar char="•"/>
          </a:pPr>
          <a:r>
            <a:rPr lang="en-GB" sz="1400" b="0" i="0" kern="1200" dirty="0">
              <a:latin typeface="Times" pitchFamily="2" charset="0"/>
            </a:rPr>
            <a:t>knowledge exchange</a:t>
          </a:r>
        </a:p>
        <a:p>
          <a:pPr marL="114300" lvl="1" indent="-114300" algn="l" defTabSz="622300">
            <a:lnSpc>
              <a:spcPct val="150000"/>
            </a:lnSpc>
            <a:spcBef>
              <a:spcPct val="0"/>
            </a:spcBef>
            <a:spcAft>
              <a:spcPct val="15000"/>
            </a:spcAft>
            <a:buChar char="•"/>
          </a:pPr>
          <a:r>
            <a:rPr lang="en-GB" sz="1400" b="0" i="0" kern="1200" dirty="0">
              <a:latin typeface="Times" pitchFamily="2" charset="0"/>
            </a:rPr>
            <a:t>Innovation</a:t>
          </a:r>
        </a:p>
        <a:p>
          <a:pPr marL="114300" lvl="1" indent="-114300" algn="l" defTabSz="622300">
            <a:lnSpc>
              <a:spcPct val="150000"/>
            </a:lnSpc>
            <a:spcBef>
              <a:spcPct val="0"/>
            </a:spcBef>
            <a:spcAft>
              <a:spcPct val="15000"/>
            </a:spcAft>
            <a:buChar char="•"/>
          </a:pPr>
          <a:r>
            <a:rPr lang="en-GB" sz="1400" b="0" i="0" kern="1200" dirty="0">
              <a:latin typeface="Times" pitchFamily="2" charset="0"/>
            </a:rPr>
            <a:t>facilitates collaboration and teamwork</a:t>
          </a:r>
        </a:p>
        <a:p>
          <a:pPr marL="114300" lvl="1" indent="-114300" algn="l" defTabSz="622300">
            <a:lnSpc>
              <a:spcPct val="150000"/>
            </a:lnSpc>
            <a:spcBef>
              <a:spcPct val="0"/>
            </a:spcBef>
            <a:spcAft>
              <a:spcPct val="15000"/>
            </a:spcAft>
            <a:buChar char="•"/>
          </a:pPr>
          <a:r>
            <a:rPr lang="en-GB" sz="1400" b="0" i="0" kern="1200" dirty="0">
              <a:latin typeface="Times" pitchFamily="2" charset="0"/>
            </a:rPr>
            <a:t>enhances organisational agility and responsiveness </a:t>
          </a:r>
        </a:p>
      </dsp:txBody>
      <dsp:txXfrm>
        <a:off x="114789" y="3119224"/>
        <a:ext cx="2072036" cy="1375008"/>
      </dsp:txXfrm>
    </dsp:sp>
    <dsp:sp modelId="{E176FBA7-F970-374D-92A0-B7AA89255274}">
      <dsp:nvSpPr>
        <dsp:cNvPr id="0" name=""/>
        <dsp:cNvSpPr/>
      </dsp:nvSpPr>
      <dsp:spPr>
        <a:xfrm>
          <a:off x="4990014" y="-249692"/>
          <a:ext cx="3126387" cy="2357571"/>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3750088"/>
              <a:satOff val="-5627"/>
              <a:lumOff val="-91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 vision</a:t>
          </a:r>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 networking</a:t>
          </a:r>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 collaboration</a:t>
          </a:r>
        </a:p>
        <a:p>
          <a:pPr marL="114300" lvl="1" indent="-114300" algn="l" defTabSz="622300">
            <a:lnSpc>
              <a:spcPct val="150000"/>
            </a:lnSpc>
            <a:spcBef>
              <a:spcPct val="0"/>
            </a:spcBef>
            <a:spcAft>
              <a:spcPct val="15000"/>
            </a:spcAft>
            <a:buFont typeface="Arial" panose="020B0604020202020204" pitchFamily="34" charset="0"/>
            <a:buChar char="•"/>
          </a:pPr>
          <a:r>
            <a:rPr lang="en-GB" sz="1400" b="0" i="0" kern="1200" dirty="0">
              <a:latin typeface="Times" pitchFamily="2" charset="0"/>
            </a:rPr>
            <a:t> empowerment</a:t>
          </a:r>
        </a:p>
        <a:p>
          <a:pPr marL="114300" lvl="1" indent="-114300" algn="l" defTabSz="622300">
            <a:lnSpc>
              <a:spcPct val="150000"/>
            </a:lnSpc>
            <a:spcBef>
              <a:spcPct val="0"/>
            </a:spcBef>
            <a:spcAft>
              <a:spcPct val="15000"/>
            </a:spcAft>
            <a:buFont typeface="Arial" panose="020B0604020202020204" pitchFamily="34" charset="0"/>
            <a:buNone/>
          </a:pPr>
          <a:r>
            <a:rPr lang="en-GB" sz="1400" b="0" i="0" kern="1200" dirty="0">
              <a:latin typeface="Times" pitchFamily="2" charset="0"/>
            </a:rPr>
            <a:t>(Gupta and Krishnan (2014) </a:t>
          </a:r>
        </a:p>
        <a:p>
          <a:pPr marL="114300" lvl="1" indent="-114300" algn="l" defTabSz="622300">
            <a:lnSpc>
              <a:spcPct val="90000"/>
            </a:lnSpc>
            <a:spcBef>
              <a:spcPct val="0"/>
            </a:spcBef>
            <a:spcAft>
              <a:spcPct val="15000"/>
            </a:spcAft>
            <a:buChar char="•"/>
          </a:pPr>
          <a:endParaRPr lang="en-GB" sz="1400" kern="1200" dirty="0"/>
        </a:p>
      </dsp:txBody>
      <dsp:txXfrm>
        <a:off x="5979718" y="-197904"/>
        <a:ext cx="2084895" cy="1664602"/>
      </dsp:txXfrm>
    </dsp:sp>
    <dsp:sp modelId="{7C527BD6-1E85-0142-B762-CFC7EEAA9229}">
      <dsp:nvSpPr>
        <dsp:cNvPr id="0" name=""/>
        <dsp:cNvSpPr/>
      </dsp:nvSpPr>
      <dsp:spPr>
        <a:xfrm>
          <a:off x="186377" y="-192604"/>
          <a:ext cx="3167456" cy="2587093"/>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Times" pitchFamily="2" charset="0"/>
            </a:rPr>
            <a:t>introduced by Ron </a:t>
          </a:r>
          <a:r>
            <a:rPr lang="en-GB" sz="1400" b="0" i="0" kern="1200" dirty="0" err="1">
              <a:latin typeface="Times" pitchFamily="2" charset="0"/>
            </a:rPr>
            <a:t>Ashkenas</a:t>
          </a:r>
          <a:r>
            <a:rPr lang="en-GB" sz="1400" b="0" i="0" kern="1200" dirty="0">
              <a:latin typeface="Times" pitchFamily="2" charset="0"/>
            </a:rPr>
            <a:t>, Dave Ulrich, Todd </a:t>
          </a:r>
          <a:r>
            <a:rPr lang="en-GB" sz="1400" b="0" i="0" kern="1200" dirty="0" err="1">
              <a:latin typeface="Times" pitchFamily="2" charset="0"/>
            </a:rPr>
            <a:t>Jick</a:t>
          </a:r>
          <a:r>
            <a:rPr lang="en-GB" sz="1400" b="0" i="0" kern="1200" dirty="0">
              <a:latin typeface="Times" pitchFamily="2" charset="0"/>
            </a:rPr>
            <a:t>, and Steve Kerr in 1995</a:t>
          </a:r>
        </a:p>
        <a:p>
          <a:pPr marL="114300" lvl="1" indent="-114300" algn="l" defTabSz="622300">
            <a:lnSpc>
              <a:spcPct val="150000"/>
            </a:lnSpc>
            <a:spcBef>
              <a:spcPct val="0"/>
            </a:spcBef>
            <a:spcAft>
              <a:spcPct val="15000"/>
            </a:spcAft>
            <a:buChar char="•"/>
          </a:pPr>
          <a:r>
            <a:rPr lang="en-GB" sz="1400" b="0" i="0" kern="1200" dirty="0">
              <a:latin typeface="Times" pitchFamily="2" charset="0"/>
            </a:rPr>
            <a:t> leaders transcend traditional boundaries within organisations</a:t>
          </a:r>
        </a:p>
      </dsp:txBody>
      <dsp:txXfrm>
        <a:off x="243207" y="-135774"/>
        <a:ext cx="2103559" cy="1826660"/>
      </dsp:txXfrm>
    </dsp:sp>
    <dsp:sp modelId="{E233F1A1-4237-F845-BB73-FBCA269EAD66}">
      <dsp:nvSpPr>
        <dsp:cNvPr id="0" name=""/>
        <dsp:cNvSpPr/>
      </dsp:nvSpPr>
      <dsp:spPr>
        <a:xfrm>
          <a:off x="2151607" y="330453"/>
          <a:ext cx="1865188" cy="1865188"/>
        </a:xfrm>
        <a:prstGeom prst="pieWedg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Concept</a:t>
          </a:r>
          <a:r>
            <a:rPr lang="en-GB" sz="1800" kern="1200" dirty="0"/>
            <a:t> </a:t>
          </a:r>
        </a:p>
      </dsp:txBody>
      <dsp:txXfrm>
        <a:off x="2697908" y="876754"/>
        <a:ext cx="1318887" cy="1318887"/>
      </dsp:txXfrm>
    </dsp:sp>
    <dsp:sp modelId="{4A0104A1-4F67-DC4B-8974-4411CB9E8DF8}">
      <dsp:nvSpPr>
        <dsp:cNvPr id="0" name=""/>
        <dsp:cNvSpPr/>
      </dsp:nvSpPr>
      <dsp:spPr>
        <a:xfrm rot="5400000">
          <a:off x="4162801" y="325492"/>
          <a:ext cx="1865188" cy="1865188"/>
        </a:xfrm>
        <a:prstGeom prst="pieWedge">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Times" pitchFamily="2" charset="0"/>
            </a:rPr>
            <a:t>Components </a:t>
          </a:r>
        </a:p>
      </dsp:txBody>
      <dsp:txXfrm rot="-5400000">
        <a:off x="4162801" y="871793"/>
        <a:ext cx="1318887" cy="1318887"/>
      </dsp:txXfrm>
    </dsp:sp>
    <dsp:sp modelId="{381EB878-85F3-5945-89A2-C7758B932DCB}">
      <dsp:nvSpPr>
        <dsp:cNvPr id="0" name=""/>
        <dsp:cNvSpPr/>
      </dsp:nvSpPr>
      <dsp:spPr>
        <a:xfrm rot="10800000">
          <a:off x="4114903" y="2290169"/>
          <a:ext cx="1865188" cy="1865188"/>
        </a:xfrm>
        <a:prstGeom prst="pieWedge">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Limitations </a:t>
          </a:r>
        </a:p>
      </dsp:txBody>
      <dsp:txXfrm rot="10800000">
        <a:off x="4114903" y="2290169"/>
        <a:ext cx="1318887" cy="1318887"/>
      </dsp:txXfrm>
    </dsp:sp>
    <dsp:sp modelId="{6083EC6E-D020-9243-A012-6521DDA2BA73}">
      <dsp:nvSpPr>
        <dsp:cNvPr id="0" name=""/>
        <dsp:cNvSpPr/>
      </dsp:nvSpPr>
      <dsp:spPr>
        <a:xfrm rot="16200000">
          <a:off x="2175817" y="2283230"/>
          <a:ext cx="1865188" cy="1865188"/>
        </a:xfrm>
        <a:prstGeom prst="pieWedg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pitchFamily="2" charset="0"/>
            </a:rPr>
            <a:t>Benefits</a:t>
          </a:r>
          <a:r>
            <a:rPr lang="en-GB" sz="1800" kern="1200" dirty="0"/>
            <a:t> </a:t>
          </a:r>
        </a:p>
      </dsp:txBody>
      <dsp:txXfrm rot="5400000">
        <a:off x="2722118" y="2283230"/>
        <a:ext cx="1318887" cy="1318887"/>
      </dsp:txXfrm>
    </dsp:sp>
    <dsp:sp modelId="{79CC0170-9E79-954C-8548-FC1F9B763C53}">
      <dsp:nvSpPr>
        <dsp:cNvPr id="0" name=""/>
        <dsp:cNvSpPr/>
      </dsp:nvSpPr>
      <dsp:spPr>
        <a:xfrm>
          <a:off x="3797733" y="1846073"/>
          <a:ext cx="643985" cy="559987"/>
        </a:xfrm>
        <a:prstGeom prst="circular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6ADCF39-56AB-7143-82EA-5DE6AAD0DF76}">
      <dsp:nvSpPr>
        <dsp:cNvPr id="0" name=""/>
        <dsp:cNvSpPr/>
      </dsp:nvSpPr>
      <dsp:spPr>
        <a:xfrm rot="10800000">
          <a:off x="3797733" y="2061453"/>
          <a:ext cx="643985" cy="559987"/>
        </a:xfrm>
        <a:prstGeom prst="circular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F22F4-2A07-0244-80B4-0D385C506283}">
      <dsp:nvSpPr>
        <dsp:cNvPr id="0" name=""/>
        <dsp:cNvSpPr/>
      </dsp:nvSpPr>
      <dsp:spPr>
        <a:xfrm rot="5400000">
          <a:off x="4164499" y="-1723524"/>
          <a:ext cx="1104731" cy="4828032"/>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150000"/>
            </a:lnSpc>
            <a:spcBef>
              <a:spcPct val="0"/>
            </a:spcBef>
            <a:spcAft>
              <a:spcPct val="15000"/>
            </a:spcAft>
            <a:buChar char="•"/>
          </a:pPr>
          <a:r>
            <a:rPr lang="en-GB" sz="1500" b="0" i="0" kern="1200" dirty="0">
              <a:latin typeface="Times" pitchFamily="2" charset="0"/>
            </a:rPr>
            <a:t>Stogdill's Trait theory </a:t>
          </a:r>
        </a:p>
        <a:p>
          <a:pPr marL="114300" lvl="1" indent="-114300" algn="l" defTabSz="666750">
            <a:lnSpc>
              <a:spcPct val="150000"/>
            </a:lnSpc>
            <a:spcBef>
              <a:spcPct val="0"/>
            </a:spcBef>
            <a:spcAft>
              <a:spcPct val="15000"/>
            </a:spcAft>
            <a:buChar char="•"/>
          </a:pPr>
          <a:r>
            <a:rPr lang="en-GB" sz="1500" b="0" i="0" kern="1200" dirty="0">
              <a:latin typeface="Times" pitchFamily="2" charset="0"/>
            </a:rPr>
            <a:t>The hereditary leadership theory</a:t>
          </a:r>
        </a:p>
        <a:p>
          <a:pPr marL="114300" lvl="1" indent="-114300" algn="l" defTabSz="666750">
            <a:lnSpc>
              <a:spcPct val="150000"/>
            </a:lnSpc>
            <a:spcBef>
              <a:spcPct val="0"/>
            </a:spcBef>
            <a:spcAft>
              <a:spcPct val="15000"/>
            </a:spcAft>
            <a:buChar char="•"/>
          </a:pPr>
          <a:r>
            <a:rPr lang="en-GB" sz="1500" b="0" i="0" kern="1200" dirty="0">
              <a:latin typeface="Times" pitchFamily="2" charset="0"/>
            </a:rPr>
            <a:t>Twin studies  study </a:t>
          </a:r>
        </a:p>
      </dsp:txBody>
      <dsp:txXfrm rot="-5400000">
        <a:off x="2302849" y="192055"/>
        <a:ext cx="4774103" cy="996873"/>
      </dsp:txXfrm>
    </dsp:sp>
    <dsp:sp modelId="{29003373-AF0B-344D-B589-31DAA2ACB14A}">
      <dsp:nvSpPr>
        <dsp:cNvPr id="0" name=""/>
        <dsp:cNvSpPr/>
      </dsp:nvSpPr>
      <dsp:spPr>
        <a:xfrm>
          <a:off x="412918" y="34"/>
          <a:ext cx="1889930" cy="138091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i="0" kern="1200" dirty="0">
              <a:latin typeface="Times" pitchFamily="2" charset="0"/>
            </a:rPr>
            <a:t>Inherited Traits </a:t>
          </a:r>
        </a:p>
      </dsp:txBody>
      <dsp:txXfrm>
        <a:off x="480329" y="67445"/>
        <a:ext cx="1755108" cy="1246092"/>
      </dsp:txXfrm>
    </dsp:sp>
    <dsp:sp modelId="{0968C16C-C01F-DA4E-92AB-2EB1207EB658}">
      <dsp:nvSpPr>
        <dsp:cNvPr id="0" name=""/>
        <dsp:cNvSpPr/>
      </dsp:nvSpPr>
      <dsp:spPr>
        <a:xfrm rot="5400000">
          <a:off x="4164499" y="-273563"/>
          <a:ext cx="1104731" cy="4828032"/>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22300">
            <a:lnSpc>
              <a:spcPct val="150000"/>
            </a:lnSpc>
            <a:spcBef>
              <a:spcPct val="0"/>
            </a:spcBef>
            <a:spcAft>
              <a:spcPct val="15000"/>
            </a:spcAft>
            <a:buChar char="•"/>
          </a:pPr>
          <a:r>
            <a:rPr lang="en-GB" sz="1400" b="0" i="0" kern="1200" dirty="0">
              <a:latin typeface="Times" pitchFamily="2" charset="0"/>
            </a:rPr>
            <a:t>Albert Bandura’s social learning theory </a:t>
          </a:r>
        </a:p>
        <a:p>
          <a:pPr marL="114300" lvl="1" indent="-114300" algn="l" defTabSz="622300">
            <a:lnSpc>
              <a:spcPct val="150000"/>
            </a:lnSpc>
            <a:spcBef>
              <a:spcPct val="0"/>
            </a:spcBef>
            <a:spcAft>
              <a:spcPct val="15000"/>
            </a:spcAft>
            <a:buChar char="•"/>
          </a:pPr>
          <a:r>
            <a:rPr lang="en-GB" sz="1400" b="0" i="0" kern="1200" dirty="0">
              <a:latin typeface="Times" pitchFamily="2" charset="0"/>
            </a:rPr>
            <a:t>Paul Hersey and Ken Blanchard’s situational theory </a:t>
          </a:r>
        </a:p>
        <a:p>
          <a:pPr marL="114300" lvl="1" indent="-114300" algn="l" defTabSz="622300">
            <a:lnSpc>
              <a:spcPct val="150000"/>
            </a:lnSpc>
            <a:spcBef>
              <a:spcPct val="0"/>
            </a:spcBef>
            <a:spcAft>
              <a:spcPct val="15000"/>
            </a:spcAft>
            <a:buChar char="•"/>
          </a:pPr>
          <a:r>
            <a:rPr lang="en-GB" sz="1400" b="0" i="0" kern="1200" dirty="0">
              <a:latin typeface="Times" pitchFamily="2" charset="0"/>
            </a:rPr>
            <a:t>Bruns's transformational theory </a:t>
          </a:r>
        </a:p>
        <a:p>
          <a:pPr marL="114300" lvl="1" indent="-114300" algn="l" defTabSz="622300">
            <a:lnSpc>
              <a:spcPct val="150000"/>
            </a:lnSpc>
            <a:spcBef>
              <a:spcPct val="0"/>
            </a:spcBef>
            <a:spcAft>
              <a:spcPct val="15000"/>
            </a:spcAft>
            <a:buChar char="•"/>
          </a:pPr>
          <a:r>
            <a:rPr lang="en-GB" sz="1400" b="0" i="0" kern="1200" dirty="0">
              <a:latin typeface="Times" pitchFamily="2" charset="0"/>
            </a:rPr>
            <a:t>Behaviour theories of leadership</a:t>
          </a:r>
        </a:p>
      </dsp:txBody>
      <dsp:txXfrm rot="-5400000">
        <a:off x="2302849" y="1642016"/>
        <a:ext cx="4774103" cy="996873"/>
      </dsp:txXfrm>
    </dsp:sp>
    <dsp:sp modelId="{A5641D79-A7F7-AF48-A6CB-0AA46E0C959F}">
      <dsp:nvSpPr>
        <dsp:cNvPr id="0" name=""/>
        <dsp:cNvSpPr/>
      </dsp:nvSpPr>
      <dsp:spPr>
        <a:xfrm>
          <a:off x="412918" y="1449994"/>
          <a:ext cx="1889930" cy="1380914"/>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i="0" kern="1200" dirty="0">
              <a:latin typeface="Times" pitchFamily="2" charset="0"/>
            </a:rPr>
            <a:t>Learned and developed </a:t>
          </a:r>
        </a:p>
      </dsp:txBody>
      <dsp:txXfrm>
        <a:off x="480329" y="1517405"/>
        <a:ext cx="1755108" cy="12460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DDDAE-EFE2-4292-9637-E609DB7686CD}">
      <dsp:nvSpPr>
        <dsp:cNvPr id="0" name=""/>
        <dsp:cNvSpPr/>
      </dsp:nvSpPr>
      <dsp:spPr>
        <a:xfrm>
          <a:off x="0" y="62258"/>
          <a:ext cx="7772400" cy="1004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8CB6B-E8C2-481B-9F44-15D964B0C31C}">
      <dsp:nvSpPr>
        <dsp:cNvPr id="0" name=""/>
        <dsp:cNvSpPr/>
      </dsp:nvSpPr>
      <dsp:spPr>
        <a:xfrm>
          <a:off x="303872" y="226450"/>
          <a:ext cx="552496" cy="552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0D0212-D010-4847-AA19-F8464786758E}">
      <dsp:nvSpPr>
        <dsp:cNvPr id="0" name=""/>
        <dsp:cNvSpPr/>
      </dsp:nvSpPr>
      <dsp:spPr>
        <a:xfrm>
          <a:off x="1160242" y="429"/>
          <a:ext cx="6612157" cy="1004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314" tIns="106314" rIns="106314" bIns="106314" numCol="1" spcCol="1270" anchor="ctr" anchorCtr="0">
          <a:noAutofit/>
        </a:bodyPr>
        <a:lstStyle/>
        <a:p>
          <a:pPr marL="0" lvl="0" indent="0" algn="l" defTabSz="622300">
            <a:lnSpc>
              <a:spcPct val="150000"/>
            </a:lnSpc>
            <a:spcBef>
              <a:spcPct val="0"/>
            </a:spcBef>
            <a:spcAft>
              <a:spcPct val="35000"/>
            </a:spcAft>
            <a:buNone/>
          </a:pPr>
          <a:r>
            <a:rPr lang="en-GB" sz="1400" b="0" i="0" kern="1200" dirty="0">
              <a:latin typeface="Times" pitchFamily="2" charset="0"/>
            </a:rPr>
            <a:t>Consider strategies that align long term sustainability where both the well-being and the performance of all employees are considered. </a:t>
          </a:r>
          <a:endParaRPr lang="en-US" sz="1400" b="0" i="0" kern="1200" dirty="0">
            <a:latin typeface="Times" pitchFamily="2" charset="0"/>
          </a:endParaRPr>
        </a:p>
      </dsp:txBody>
      <dsp:txXfrm>
        <a:off x="1160242" y="429"/>
        <a:ext cx="6612157" cy="1004538"/>
      </dsp:txXfrm>
    </dsp:sp>
    <dsp:sp modelId="{F55D450D-3D6D-4556-93CE-DFCBC86D7614}">
      <dsp:nvSpPr>
        <dsp:cNvPr id="0" name=""/>
        <dsp:cNvSpPr/>
      </dsp:nvSpPr>
      <dsp:spPr>
        <a:xfrm>
          <a:off x="0" y="1256102"/>
          <a:ext cx="7772400" cy="1004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D553C-2C2B-4D15-AF28-EE38CD9AC8BE}">
      <dsp:nvSpPr>
        <dsp:cNvPr id="0" name=""/>
        <dsp:cNvSpPr/>
      </dsp:nvSpPr>
      <dsp:spPr>
        <a:xfrm>
          <a:off x="303872" y="1482123"/>
          <a:ext cx="552496" cy="552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E17-AFA7-4F1E-9036-AA00C0E88CD0}">
      <dsp:nvSpPr>
        <dsp:cNvPr id="0" name=""/>
        <dsp:cNvSpPr/>
      </dsp:nvSpPr>
      <dsp:spPr>
        <a:xfrm>
          <a:off x="1160242" y="1256102"/>
          <a:ext cx="6612157" cy="1004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314" tIns="106314" rIns="106314" bIns="106314" numCol="1" spcCol="1270" anchor="ctr" anchorCtr="0">
          <a:noAutofit/>
        </a:bodyPr>
        <a:lstStyle/>
        <a:p>
          <a:pPr marL="0" lvl="0" indent="0" algn="l" defTabSz="622300">
            <a:lnSpc>
              <a:spcPct val="150000"/>
            </a:lnSpc>
            <a:spcBef>
              <a:spcPct val="0"/>
            </a:spcBef>
            <a:spcAft>
              <a:spcPct val="35000"/>
            </a:spcAft>
            <a:buNone/>
          </a:pPr>
          <a:r>
            <a:rPr lang="en-GB" sz="1400" b="0" i="0" kern="1200" dirty="0">
              <a:latin typeface="Times" pitchFamily="2" charset="0"/>
            </a:rPr>
            <a:t>Fostering teamwork and collaboration without labelling underachievers but providing additional support and encouragement could motivate them to be better team players instead of competitors.</a:t>
          </a:r>
          <a:endParaRPr lang="en-US" sz="1400" b="0" i="0" kern="1200" dirty="0">
            <a:latin typeface="Times" pitchFamily="2" charset="0"/>
          </a:endParaRPr>
        </a:p>
      </dsp:txBody>
      <dsp:txXfrm>
        <a:off x="1160242" y="1256102"/>
        <a:ext cx="6612157" cy="1004538"/>
      </dsp:txXfrm>
    </dsp:sp>
    <dsp:sp modelId="{FBDBCE95-A622-41BE-BDEE-14E416F544F4}">
      <dsp:nvSpPr>
        <dsp:cNvPr id="0" name=""/>
        <dsp:cNvSpPr/>
      </dsp:nvSpPr>
      <dsp:spPr>
        <a:xfrm>
          <a:off x="0" y="2511776"/>
          <a:ext cx="7772400" cy="1004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F13B2-BF8D-4FC1-ADF3-B11622098C64}">
      <dsp:nvSpPr>
        <dsp:cNvPr id="0" name=""/>
        <dsp:cNvSpPr/>
      </dsp:nvSpPr>
      <dsp:spPr>
        <a:xfrm>
          <a:off x="303872" y="2737797"/>
          <a:ext cx="552496" cy="552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C8488-9E2C-4ED2-9C51-0622E575CC38}">
      <dsp:nvSpPr>
        <dsp:cNvPr id="0" name=""/>
        <dsp:cNvSpPr/>
      </dsp:nvSpPr>
      <dsp:spPr>
        <a:xfrm>
          <a:off x="1160242" y="2511776"/>
          <a:ext cx="6612157" cy="1004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314" tIns="106314" rIns="106314" bIns="106314" numCol="1" spcCol="1270" anchor="ctr" anchorCtr="0">
          <a:noAutofit/>
        </a:bodyPr>
        <a:lstStyle/>
        <a:p>
          <a:pPr marL="0" lvl="0" indent="0" algn="l" defTabSz="622300">
            <a:lnSpc>
              <a:spcPct val="150000"/>
            </a:lnSpc>
            <a:spcBef>
              <a:spcPct val="0"/>
            </a:spcBef>
            <a:spcAft>
              <a:spcPct val="35000"/>
            </a:spcAft>
            <a:buNone/>
          </a:pPr>
          <a:r>
            <a:rPr lang="en-GB" sz="1400" b="0" i="0" kern="1200" dirty="0">
              <a:latin typeface="Times" pitchFamily="2" charset="0"/>
            </a:rPr>
            <a:t>Aligning expectations with company goals to balance performance and working culture. </a:t>
          </a:r>
          <a:endParaRPr lang="en-US" sz="1400" b="0" i="0" kern="1200" dirty="0">
            <a:latin typeface="Times" pitchFamily="2" charset="0"/>
          </a:endParaRPr>
        </a:p>
      </dsp:txBody>
      <dsp:txXfrm>
        <a:off x="1160242" y="2511776"/>
        <a:ext cx="6612157" cy="100453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887604-9B16-4484-82A5-21495A42FD83}" type="datetimeFigureOut">
              <a:rPr lang="en-US" smtClean="0"/>
              <a:pPr/>
              <a:t>7/22/23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6E7BD4-42C0-4C8C-A0C0-69D0B56E28C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a:t>
            </a:fld>
            <a:endParaRPr lang="en-US"/>
          </a:p>
        </p:txBody>
      </p:sp>
    </p:spTree>
    <p:extLst>
      <p:ext uri="{BB962C8B-B14F-4D97-AF65-F5344CB8AC3E}">
        <p14:creationId xmlns:p14="http://schemas.microsoft.com/office/powerpoint/2010/main" val="2703835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marL="342900" lvl="0" indent="-342900" algn="just">
              <a:lnSpc>
                <a:spcPct val="200000"/>
              </a:lnSpc>
              <a:spcBef>
                <a:spcPts val="1200"/>
              </a:spcBef>
              <a:buFont typeface="+mj-lt"/>
              <a:buAutoNum type="arabicPeriod"/>
            </a:pPr>
            <a:r>
              <a:rPr lang="en-GB" sz="1800" b="1" kern="0">
                <a:solidFill>
                  <a:srgbClr val="2F5496"/>
                </a:solidFill>
                <a:effectLst/>
                <a:latin typeface="Times" pitchFamily="2" charset="0"/>
                <a:ea typeface="Times New Roman" panose="02020603050405020304" pitchFamily="18" charset="0"/>
                <a:cs typeface="Times New Roman" panose="02020603050405020304" pitchFamily="18" charset="0"/>
              </a:rPr>
              <a:t>Introduction  Speaker 1</a:t>
            </a:r>
            <a:endParaRPr lang="en-GB" sz="1800" b="1" kern="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200000"/>
              </a:lnSpc>
            </a:pPr>
            <a:r>
              <a:rPr lang="en-GB" sz="1800">
                <a:effectLst/>
                <a:latin typeface="Times" pitchFamily="2" charset="0"/>
                <a:ea typeface="Calibri" panose="020F0502020204030204" pitchFamily="34" charset="0"/>
                <a:cs typeface="Times New Roman" panose="02020603050405020304" pitchFamily="18" charset="0"/>
              </a:rPr>
              <a:t>Leadership </a:t>
            </a:r>
            <a:r>
              <a:rPr lang="en-GB" sz="1800" dirty="0">
                <a:effectLst/>
                <a:latin typeface="Times" pitchFamily="2" charset="0"/>
                <a:ea typeface="Calibri" panose="020F0502020204030204" pitchFamily="34" charset="0"/>
                <a:cs typeface="Times New Roman" panose="02020603050405020304" pitchFamily="18" charset="0"/>
              </a:rPr>
              <a:t>plays a pivotal role in the success of any organisation, as it sets the direction, motivates employees, and drives the achievement of business goals. Effective leaders understand the significance of utilising relevant leadership styles that align with their organisational objectives and values. By employing appropriate leadership styles, leaders can inspire their teams, foster innovation, and navigate through challenges, ultimately contributing to the overall success of the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b="1" dirty="0">
                <a:effectLst/>
                <a:latin typeface="Times" pitchFamily="2" charset="0"/>
                <a:ea typeface="Calibri" panose="020F0502020204030204" pitchFamily="34" charset="0"/>
                <a:cs typeface="Times New Roman" panose="02020603050405020304" pitchFamily="18" charset="0"/>
              </a:rPr>
              <a:t>Speaker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The discussion aims to delve into the leadership and management approaches of Jack Welch, the former CEO of General Electric (GE). The analysis conducted provides a comprehensive overview of Welch's activities within the organisation, exploring his impact on GE's growth and transformation. Furthermore, the discussion draws upon relevant theoretical approaches to understand and relate Welch's leadership practices.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b="1" dirty="0">
                <a:effectLst/>
                <a:latin typeface="Times" pitchFamily="2" charset="0"/>
                <a:ea typeface="Calibri" panose="020F0502020204030204" pitchFamily="34" charset="0"/>
                <a:cs typeface="Times New Roman" panose="02020603050405020304" pitchFamily="18" charset="0"/>
              </a:rPr>
              <a:t>Speaker 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At the base of the study are the following objectives. Firstly, we aim to provide a general background of Jack Welch's leadership and management activities during his tenure at GE. This is important as it gives insights into his strategic decisions, transformational initiatives, and provides an understanding on how successful the leader was to drive company progress on global arena.  By examining Welch's leadership through this lens, we can gain a deeper understanding of his approach and its implications.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Secondly, this analysis seeks to identify and analyse the specific leadership styles employed by Jack Welch. By evaluating the benefits, limitations, and challenges associated with these styles, we can gain meaningful insights into the effectiveness of Welch's leadership strategies and their impact on GE's performance.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b="1" dirty="0">
                <a:effectLst/>
                <a:latin typeface="Times" pitchFamily="2" charset="0"/>
                <a:ea typeface="Calibri" panose="020F0502020204030204" pitchFamily="34" charset="0"/>
                <a:cs typeface="Times New Roman" panose="02020603050405020304" pitchFamily="18" charset="0"/>
              </a:rPr>
              <a:t>Speaker 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Furthermore, a comparison analysis of leadership and management attributes will be conducted, highlighting the interplay between these two essential facets of organisational success. This examination will shed light on how Welch's leadership approach influenced GE's management practices and organisational culture.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Drawing on Jack Welch's leadership and management qualities, this analysis will provide insights and practical suggestions to help leaders in the energy sector navigate the unique challenges and opportunities they face.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By exploring Jack Welch's leadership and management styles within the context of General Electric, this study uncovers valuable lessons that can contribute to a deeper understanding of effective leadership and management practices that drive organisational excellence.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3</a:t>
            </a:fld>
            <a:endParaRPr lang="en-US"/>
          </a:p>
        </p:txBody>
      </p:sp>
    </p:spTree>
    <p:extLst>
      <p:ext uri="{BB962C8B-B14F-4D97-AF65-F5344CB8AC3E}">
        <p14:creationId xmlns:p14="http://schemas.microsoft.com/office/powerpoint/2010/main" val="3954181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multiple leadership theories that can be valuable for leaders to increase company success. Leadership theories aim to provide a framework for understanding and analysing behaviours, traits and leadership styles required for effective leadership. Effective leadership is not only about a growing performance trajectory but also being able to navigate and lead through crisis. As stated   by (Cote, 2017) leaders are considered the saviours and heroes for companies in crisis. Those effective leaders must be knowledgeable regarding existing theories, approaches, and styles to navigate through times of success and times and challenging times. As there are extensive theories that require an extensive analysis, my focus is centred on two predominant theories reflected within Jack Welch’s leadership. First, the transformational leadership theory and second boundaryless leadership theory. </a:t>
            </a: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4</a:t>
            </a:fld>
            <a:endParaRPr lang="en-US"/>
          </a:p>
        </p:txBody>
      </p:sp>
    </p:spTree>
    <p:extLst>
      <p:ext uri="{BB962C8B-B14F-4D97-AF65-F5344CB8AC3E}">
        <p14:creationId xmlns:p14="http://schemas.microsoft.com/office/powerpoint/2010/main" val="3664664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a:lnSpc>
                <a:spcPct val="150000"/>
              </a:lnSpc>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2.1 Transformational leadership theory </a:t>
            </a: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Concept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Transformational leadership theory, first introduced by James V. Downton in 1973 and further developed by James MacGregor Burns in 1978, posits that leaders can significantly influence their followers by appealing to their higher-order needs, values, and aspirations. Transformational leaders inspire and motivate their followers to transcend self-interest for the benefit of the organisation and its mission.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Components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Based on study conducted by (Reza, 2019) on Burns Transformational leadership, the author identified four major components: (a) idealised influence which refers to the ability of leaders to act as role models, they show extraordinary capabilities. (b) inspirational motivation refers to motivating followers to perform better, (c) intellectual stimulation is about encouraging creativity and innovation. As argued by (Reza, 2019) leaders stimulate their supporters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Times" pitchFamily="2" charset="0"/>
                <a:ea typeface="Calibri" panose="020F0502020204030204" pitchFamily="34" charset="0"/>
                <a:cs typeface="Times New Roman" panose="02020603050405020304" pitchFamily="18" charset="0"/>
              </a:rPr>
              <a:t>, efforts to be innovative and creative by questioning expectations, reframing difficulties, and imminent new idea. The last component individualised consideration is about considering the needs and wants of every individual.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Benefits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Transformational leaders inspire and motivate their followers to go above and beyond, fostering a sense of purpose and commitment to organizational goals. Also, transformational leaders increase employee satisfaction, commitment to individualised consideration that supports employee retention rates and stronger trust-based relationships which leads to greater collaboration.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Limitations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Besides benefits transformational leadership has limitations such as employee favouritism. As stressed by </a:t>
            </a:r>
            <a:r>
              <a:rPr lang="en-GB" sz="1800" dirty="0" err="1">
                <a:effectLst/>
                <a:latin typeface="Times" pitchFamily="2" charset="0"/>
                <a:ea typeface="Calibri" panose="020F0502020204030204" pitchFamily="34" charset="0"/>
                <a:cs typeface="Times New Roman" panose="02020603050405020304" pitchFamily="18" charset="0"/>
              </a:rPr>
              <a:t>Hsiung</a:t>
            </a:r>
            <a:r>
              <a:rPr lang="en-GB" sz="1800" dirty="0">
                <a:effectLst/>
                <a:latin typeface="Times" pitchFamily="2" charset="0"/>
                <a:ea typeface="Calibri" panose="020F0502020204030204" pitchFamily="34" charset="0"/>
                <a:cs typeface="Times New Roman" panose="02020603050405020304" pitchFamily="18" charset="0"/>
              </a:rPr>
              <a:t> and Bonino’s study on the implications of perceived leader favouritism (2017) when employees feel like their leaders are favouring some employees over others, it is likely to undermine the positive effects of leader-member exchange.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5</a:t>
            </a:fld>
            <a:endParaRPr lang="en-US"/>
          </a:p>
        </p:txBody>
      </p:sp>
    </p:spTree>
    <p:extLst>
      <p:ext uri="{BB962C8B-B14F-4D97-AF65-F5344CB8AC3E}">
        <p14:creationId xmlns:p14="http://schemas.microsoft.com/office/powerpoint/2010/main" val="2467146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a:lnSpc>
                <a:spcPct val="150000"/>
              </a:lnSpc>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2.2 Boundaryless leadership theory </a:t>
            </a: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Concept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Boundaryless leadership theory, first introduced by Ron </a:t>
            </a:r>
            <a:r>
              <a:rPr lang="en-GB" sz="1800" dirty="0" err="1">
                <a:effectLst/>
                <a:latin typeface="Times" pitchFamily="2" charset="0"/>
                <a:ea typeface="Calibri" panose="020F0502020204030204" pitchFamily="34" charset="0"/>
                <a:cs typeface="Times New Roman" panose="02020603050405020304" pitchFamily="18" charset="0"/>
              </a:rPr>
              <a:t>Ashkenas</a:t>
            </a:r>
            <a:r>
              <a:rPr lang="en-GB" sz="1800" dirty="0">
                <a:effectLst/>
                <a:latin typeface="Times" pitchFamily="2" charset="0"/>
                <a:ea typeface="Calibri" panose="020F0502020204030204" pitchFamily="34" charset="0"/>
                <a:cs typeface="Times New Roman" panose="02020603050405020304" pitchFamily="18" charset="0"/>
              </a:rPr>
              <a:t>, Dave Ulrich, Todd </a:t>
            </a:r>
            <a:r>
              <a:rPr lang="en-GB" sz="1800" dirty="0" err="1">
                <a:effectLst/>
                <a:latin typeface="Times" pitchFamily="2" charset="0"/>
                <a:ea typeface="Calibri" panose="020F0502020204030204" pitchFamily="34" charset="0"/>
                <a:cs typeface="Times New Roman" panose="02020603050405020304" pitchFamily="18" charset="0"/>
              </a:rPr>
              <a:t>Jick</a:t>
            </a:r>
            <a:r>
              <a:rPr lang="en-GB" sz="1800" dirty="0">
                <a:effectLst/>
                <a:latin typeface="Times" pitchFamily="2" charset="0"/>
                <a:ea typeface="Calibri" panose="020F0502020204030204" pitchFamily="34" charset="0"/>
                <a:cs typeface="Times New Roman" panose="02020603050405020304" pitchFamily="18" charset="0"/>
              </a:rPr>
              <a:t>, and Steve Kerr in 1995, proposes that leaders should transcend traditional boundaries within organisations and collaborate across functions, departments, and even outside the organisation.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Components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According to a study conducted by Gupta and Krishnan (2019) on boundaryless leadership, the theory encompasses four major components: (a) vision, (b) networking, (c) collaboration, and (d) empowerment. Vision refers to the leader's ability to articulate a clear and compelling vision that inspires and guides individuals across different boundaries. Networking is building and leveraging relationships across internal and external boundaries. They create networks of relationships that extend beyond formal structures and hierarchies. Collaboration is about fostering a culture of collaboration and teamwork. Boundaryless leaders encourage open communication, trust, and cooperation. Empowerment entails giving individuals the autonomy and authority to make decisions and take ownership of their work. Boundaryless leaders empower their followers, encouraging them to take risks.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Benefits: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Boundaryless leadership offers several benefits to organisations. By transcending boundaries, leaders facilitate knowledge exchange, innovation which leads to increased creativity and problem-solving capabilities. Leaders foster a culture of collaboration and teamwork, promoting synergy and collective efforts. Furthermore, boundaryless leadership enhances organizational agility and responsiveness. By creating networks and partnerships, leaders can tap into external resources, expertise, and opportunities. This enables organisations to navigate complex and dynamic environments more effectively.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Limitations: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While boundaryless leadership has its benefits, it is not without limitations. The implementation of boundaryless leadership requires a supportive organisational culture and infrastructure. If the organisation lacks the necessary systems and resources to facilitate collaboration and information sharing, the effectiveness of boundaryless leadership may be compromised.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6</a:t>
            </a:fld>
            <a:endParaRPr lang="en-US"/>
          </a:p>
        </p:txBody>
      </p:sp>
    </p:spTree>
    <p:extLst>
      <p:ext uri="{BB962C8B-B14F-4D97-AF65-F5344CB8AC3E}">
        <p14:creationId xmlns:p14="http://schemas.microsoft.com/office/powerpoint/2010/main" val="3822274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2.3 Summary </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In summary, transformational and boundaryless theory implies strengths and limitations that leaders must consider in order to overcome resistance and build trust and cooperation. Balancing autonomy and authority with the need for coordination and control can be complex, requiring leaders to navigate potential conflicts and tensions.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effectLst/>
                <a:latin typeface="Times" pitchFamily="2" charset="0"/>
                <a:ea typeface="Calibri" panose="020F0502020204030204" pitchFamily="34" charset="0"/>
                <a:cs typeface="Times New Roman" panose="02020603050405020304" pitchFamily="18" charset="0"/>
              </a:rPr>
              <a:t>Speaker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7</a:t>
            </a:fld>
            <a:endParaRPr lang="en-US"/>
          </a:p>
        </p:txBody>
      </p:sp>
    </p:spTree>
    <p:extLst>
      <p:ext uri="{BB962C8B-B14F-4D97-AF65-F5344CB8AC3E}">
        <p14:creationId xmlns:p14="http://schemas.microsoft.com/office/powerpoint/2010/main" val="1878183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lvl="0" indent="0">
              <a:spcBef>
                <a:spcPts val="1200"/>
              </a:spcBef>
              <a:buFontTx/>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kern="0" dirty="0">
                <a:solidFill>
                  <a:srgbClr val="2F5496"/>
                </a:solidFill>
                <a:effectLst/>
                <a:latin typeface="Times" pitchFamily="2" charset="0"/>
                <a:ea typeface="Times New Roman" panose="02020603050405020304" pitchFamily="18" charset="0"/>
                <a:cs typeface="Times New Roman" panose="02020603050405020304" pitchFamily="18" charset="0"/>
              </a:rPr>
              <a:t>Welch’s leadership styles </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pPr>
            <a:r>
              <a:rPr lang="en-US" sz="1800" dirty="0">
                <a:effectLst/>
                <a:latin typeface="Times" pitchFamily="2" charset="0"/>
                <a:ea typeface="Calibri" panose="020F0502020204030204" pitchFamily="34" charset="0"/>
                <a:cs typeface="Times New Roman" panose="02020603050405020304" pitchFamily="18" charset="0"/>
              </a:rPr>
              <a:t>As a GE’s leader Jack Welch facilitated a significant growth of the company from annual revenue of $26.8 billion to $130.  Through years Welch adopted transformational, situational, and participatory leadership styles. He was also particularly known for his charismatic and demanding leadership. Thus, the analysis is centered on charismatic leadership style with references to demanding style. The characteristics, benefits and challenges are discussed.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8</a:t>
            </a:fld>
            <a:endParaRPr lang="en-US"/>
          </a:p>
        </p:txBody>
      </p:sp>
    </p:spTree>
    <p:extLst>
      <p:ext uri="{BB962C8B-B14F-4D97-AF65-F5344CB8AC3E}">
        <p14:creationId xmlns:p14="http://schemas.microsoft.com/office/powerpoint/2010/main" val="2936310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spcBef>
                <a:spcPts val="200"/>
              </a:spcBef>
              <a:buFontTx/>
              <a:buNone/>
            </a:pPr>
            <a:r>
              <a:rPr lang="en-US" sz="1300" b="1" dirty="0">
                <a:solidFill>
                  <a:srgbClr val="2F5496"/>
                </a:solidFill>
                <a:effectLst/>
                <a:latin typeface="Times" pitchFamily="2" charset="0"/>
                <a:ea typeface="Times New Roman" panose="02020603050405020304" pitchFamily="18" charset="0"/>
                <a:cs typeface="Times New Roman" panose="02020603050405020304" pitchFamily="18" charset="0"/>
              </a:rPr>
              <a:t>3.1 Charismatic leadership style</a:t>
            </a:r>
            <a:endParaRPr lang="en-GB" sz="13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457200"/>
            <a:r>
              <a:rPr lang="en-US"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200" dirty="0">
                <a:effectLst/>
                <a:latin typeface="Times" pitchFamily="2" charset="0"/>
                <a:ea typeface="Calibri" panose="020F0502020204030204" pitchFamily="34" charset="0"/>
                <a:cs typeface="Times New Roman" panose="02020603050405020304" pitchFamily="18" charset="0"/>
              </a:rPr>
              <a:t> Charismatic Leadership style focuses on the leaders themselves. It’s the ability to     communicate, influence, and be comfortable in their own skin. </a:t>
            </a:r>
            <a:r>
              <a:rPr lang="en-US" sz="1200" dirty="0">
                <a:effectLst/>
                <a:latin typeface="Times" pitchFamily="2" charset="0"/>
                <a:ea typeface="Calibri" panose="020F0502020204030204" pitchFamily="34" charset="0"/>
                <a:cs typeface="Times New Roman" panose="02020603050405020304" pitchFamily="18" charset="0"/>
              </a:rPr>
              <a:t>Leaders who apply charismatic leadership tend to have a clear vision in business or politics and the capability to address a large audience to influence them with a convincing speech.</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9</a:t>
            </a:fld>
            <a:endParaRPr lang="en-US"/>
          </a:p>
        </p:txBody>
      </p:sp>
    </p:spTree>
    <p:extLst>
      <p:ext uri="{BB962C8B-B14F-4D97-AF65-F5344CB8AC3E}">
        <p14:creationId xmlns:p14="http://schemas.microsoft.com/office/powerpoint/2010/main" val="2591469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3.2 Advantages and Limitations </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Charismatic leadership style offers several benefits that contribute to the overall success and performance of an organization. These benefits include strong emotional connections with followers: charismatic leaders possess the ability to establish deep emotional connections with their followers. They possess an innate charm and charisma that attracts people and creates a sense of loyalty and devotion. Charismatic leaders possess excellent communication skills and a persuasive nature, enabling them to effectively articulate their vision and goals. Employees feel confident in their leader's abilities and are more likely to trust their decisions, resulting in a harmonious work environment. Charismatic leaders have a natural ability to motivate and inspire their employees. Their passion, enthusiasm, and vision are contagious. This motivation encourages employees to go above and beyond their usual efforts, contributing to a positive working culture and enhanced productivity. While charismatic leadership style offers numerous benefits, it also has its limitations that need to be considered. Some of these limitations include dependency on leader, unrealistic expectations, overconfidence and. Anxiety. Charismatic leaders have a strong influence on their followers, which can sometimes lead to excessive dependency.  Charismatic leaders often possess grand visions and set ambitious goals for their followers. While this can be inspiring, it can also create unrealistic expectations that could </a:t>
            </a:r>
            <a:r>
              <a:rPr lang="en-US" sz="1800" dirty="0">
                <a:effectLst/>
                <a:latin typeface="Times" pitchFamily="2" charset="0"/>
                <a:ea typeface="Calibri" panose="020F0502020204030204" pitchFamily="34" charset="0"/>
                <a:cs typeface="Times New Roman" panose="02020603050405020304" pitchFamily="18" charset="0"/>
              </a:rPr>
              <a:t>eventually lead to disappointment for employees to achieve the goal set.  The leader may show overconfidence and manipulative behavior that may turn employees against each other.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Times" pitchFamily="2" charset="0"/>
                <a:ea typeface="Calibri" panose="020F0502020204030204" pitchFamily="34" charset="0"/>
                <a:cs typeface="Times New Roman" panose="02020603050405020304" pitchFamily="18" charset="0"/>
              </a:rPr>
              <a:t>Employees may feel anxiety to meet the leader expectations by working harder and longer hours as a result life-work imbalances may occur.  </a:t>
            </a:r>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10</a:t>
            </a:fld>
            <a:endParaRPr lang="en-US"/>
          </a:p>
        </p:txBody>
      </p:sp>
    </p:spTree>
    <p:extLst>
      <p:ext uri="{BB962C8B-B14F-4D97-AF65-F5344CB8AC3E}">
        <p14:creationId xmlns:p14="http://schemas.microsoft.com/office/powerpoint/2010/main" val="1833701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3.3 Welch leadership perspective </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pitchFamily="2" charset="0"/>
                <a:ea typeface="Calibri" panose="020F0502020204030204" pitchFamily="34" charset="0"/>
                <a:cs typeface="Times New Roman" panose="02020603050405020304" pitchFamily="18" charset="0"/>
              </a:rPr>
              <a:t>As a charismatic and demanding leader, Welch’s perspective on motivating and retaining employees tells us about the importance of being confident, courageous to provide resources for the team and make the work exiting for everyone. Let’s hear what Welch himself have to say about retaining and motivating employees. </a:t>
            </a:r>
            <a:r>
              <a:rPr lang="en-US" sz="1800" dirty="0">
                <a:solidFill>
                  <a:srgbClr val="FF0000"/>
                </a:solidFill>
                <a:effectLst/>
                <a:latin typeface="Times" pitchFamily="2" charset="0"/>
                <a:ea typeface="Calibri" panose="020F0502020204030204" pitchFamily="34" charset="0"/>
                <a:cs typeface="Times New Roman" panose="02020603050405020304" pitchFamily="18" charset="0"/>
              </a:rPr>
              <a:t>(Play the video!)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11</a:t>
            </a:fld>
            <a:endParaRPr lang="en-US"/>
          </a:p>
        </p:txBody>
      </p:sp>
    </p:spTree>
    <p:extLst>
      <p:ext uri="{BB962C8B-B14F-4D97-AF65-F5344CB8AC3E}">
        <p14:creationId xmlns:p14="http://schemas.microsoft.com/office/powerpoint/2010/main" val="2275591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pitchFamily="2" charset="0"/>
                <a:ea typeface="Calibri" panose="020F0502020204030204" pitchFamily="34" charset="0"/>
                <a:cs typeface="Times New Roman" panose="02020603050405020304" pitchFamily="18" charset="0"/>
              </a:rPr>
              <a:t>Leadership and Management attributes are equally important for the successful running of a business. Based on BA times (2021) among the leader qualities include visionary, passionate, creative, courageous, imaginative, experimental, initiates change and inspire employees. Whereas among managers qualities involve being rational, focusing on achieving company objectives and driving performance. Additionally, a manager compared to a leader is more analytical, problem-solver, shows authoritative styles. It is crucial to understand that leadership and management attributes are not separate qualities that cannot coexist. As pointed by </a:t>
            </a:r>
            <a:r>
              <a:rPr lang="en-GB" sz="1800" dirty="0" err="1">
                <a:effectLst/>
                <a:latin typeface="Times" pitchFamily="2" charset="0"/>
                <a:ea typeface="Calibri" panose="020F0502020204030204" pitchFamily="34" charset="0"/>
                <a:cs typeface="Times New Roman" panose="02020603050405020304" pitchFamily="18" charset="0"/>
              </a:rPr>
              <a:t>Makela</a:t>
            </a:r>
            <a:r>
              <a:rPr lang="en-GB" sz="1800" dirty="0">
                <a:effectLst/>
                <a:latin typeface="Times" pitchFamily="2" charset="0"/>
                <a:ea typeface="Calibri" panose="020F0502020204030204" pitchFamily="34" charset="0"/>
                <a:cs typeface="Times New Roman" panose="02020603050405020304" pitchFamily="18" charset="0"/>
              </a:rPr>
              <a:t> for Forbes (2022) both need to be understood and developed. It can be challenging to distinguish between these qualities. Sometimes a leader may need managers qualities and vice versa, especially in fast-paced and adaptable environments.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13</a:t>
            </a:fld>
            <a:endParaRPr lang="en-US"/>
          </a:p>
        </p:txBody>
      </p:sp>
    </p:spTree>
    <p:extLst>
      <p:ext uri="{BB962C8B-B14F-4D97-AF65-F5344CB8AC3E}">
        <p14:creationId xmlns:p14="http://schemas.microsoft.com/office/powerpoint/2010/main" val="914692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spcBef>
                <a:spcPts val="200"/>
              </a:spcBef>
              <a:buFontTx/>
              <a:buNone/>
            </a:pPr>
            <a:r>
              <a:rPr lang="en-US" sz="13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4.1 Jack Welch’s leadership qualities</a:t>
            </a:r>
            <a:endParaRPr lang="en-GB" sz="13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457200"/>
            <a:r>
              <a:rPr lang="en-US"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200" dirty="0">
                <a:effectLst/>
                <a:latin typeface="Times" pitchFamily="2" charset="0"/>
                <a:ea typeface="Calibri" panose="020F0502020204030204" pitchFamily="34" charset="0"/>
                <a:cs typeface="Times New Roman" panose="02020603050405020304" pitchFamily="18" charset="0"/>
              </a:rPr>
              <a:t>     Jack Welch during his years at GE demonstrated strong leadership qualities particularly   being visionary which refers to the ability to see the potential and future direction of GE. Besides that, he was confident, his self-assuredness and belief in his abilities instilled confidence in his teams and stakeholders, fostering a sense of trust and stability. As leader Welch inspired employees, motivate others, and support them. According to Fernández-</a:t>
            </a:r>
            <a:r>
              <a:rPr lang="en-GB" sz="1200" dirty="0" err="1">
                <a:effectLst/>
                <a:latin typeface="Times" pitchFamily="2" charset="0"/>
                <a:ea typeface="Calibri" panose="020F0502020204030204" pitchFamily="34" charset="0"/>
                <a:cs typeface="Times New Roman" panose="02020603050405020304" pitchFamily="18" charset="0"/>
              </a:rPr>
              <a:t>Aráoz</a:t>
            </a:r>
            <a:r>
              <a:rPr lang="en-GB" sz="1200" dirty="0">
                <a:effectLst/>
                <a:latin typeface="Times" pitchFamily="2" charset="0"/>
                <a:ea typeface="Calibri" panose="020F0502020204030204" pitchFamily="34" charset="0"/>
                <a:cs typeface="Times New Roman" panose="02020603050405020304" pitchFamily="18" charset="0"/>
              </a:rPr>
              <a:t> (2020) Jack spent a lot of time getting the right people in the right places and helping them to thrive. By providing support and necessary resources, he empowered employees to take ownership of their work make meaningful contributions and unleash their full potential. The overall business success can be related to his ability to take decisive challenging situations, challenged the status quo, took calculated risks, and made bold moves to drive change and transformation.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14</a:t>
            </a:fld>
            <a:endParaRPr lang="en-US"/>
          </a:p>
        </p:txBody>
      </p:sp>
    </p:spTree>
    <p:extLst>
      <p:ext uri="{BB962C8B-B14F-4D97-AF65-F5344CB8AC3E}">
        <p14:creationId xmlns:p14="http://schemas.microsoft.com/office/powerpoint/2010/main" val="15694481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4.2 Jack Welch’s Management qualities</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Beside leadership qualities, Welch has strong management qualities such as performance management. He has strong advocate for performance management. He implemented rigorous performance evaluation systems, such as the "vitality curve," which focused on differentiating between top performers, developing their talents, and addressing underperformers. Welch made tough decisions to restructure and divest underperforming businesses, demonstrating his ability to make quick and decisive choices during critical moments. He valued collaboration and teamwork promoting open communication and idea-sharing. Also, his willingness to continue improving his leadership and management skills, overcome potential weaknesses could have been among important pillars that contributed to his overall success in his role as CEO.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15</a:t>
            </a:fld>
            <a:endParaRPr lang="en-US"/>
          </a:p>
        </p:txBody>
      </p:sp>
    </p:spTree>
    <p:extLst>
      <p:ext uri="{BB962C8B-B14F-4D97-AF65-F5344CB8AC3E}">
        <p14:creationId xmlns:p14="http://schemas.microsoft.com/office/powerpoint/2010/main" val="4093215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4.3 Are these qualities inherited or created?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There is an ongoing debate on whether leadership and management qualities are inherited or developed. On the side of inherited traits, Stogdill's Trait theory suggests that certain characteristics, such as intelligence, extraversion, and self-confidence, can contribute to effective leadership (Stogdill, 1948) Additionally, the hereditary leadership theory proposes that leadership abilities can be influenced by genetic factors passed down through generations. (De Neve JE, 2013) Twin studies have also shown that genetic factors may account for a portion of leadership behaviour variability.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However, the learned and developed perspective emphasizes that leadership skills are acquired through experience and social learning. Albert Bandura's social learning theory suggests that individuals observe and imitate the behaviours of role models and learn from their experiences. (Bandura, 1977) Paul Hersey and Ken Blanchard's situational theory argue that effective leadership involves adapting one's style to fit the specific situation and the needs of the followers (John R. Schermerhorn, 1997).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16</a:t>
            </a:fld>
            <a:endParaRPr lang="en-US"/>
          </a:p>
        </p:txBody>
      </p:sp>
    </p:spTree>
    <p:extLst>
      <p:ext uri="{BB962C8B-B14F-4D97-AF65-F5344CB8AC3E}">
        <p14:creationId xmlns:p14="http://schemas.microsoft.com/office/powerpoint/2010/main" val="4228129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4.4 Summary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In summary, Welch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pitchFamily="2" charset="0"/>
                <a:ea typeface="Calibri" panose="020F0502020204030204" pitchFamily="34" charset="0"/>
                <a:cs typeface="Times New Roman" panose="02020603050405020304" pitchFamily="18" charset="0"/>
              </a:rPr>
              <a:t>business success is based on multiple factors including his leadership and management abilities such as having a vision, taking decisive decisions in challenging situations, took calculated risks, and made bold moves to drive change and transformation.  Welch made tough decisions and his competences helped in the restructuration and business growth.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17</a:t>
            </a:fld>
            <a:endParaRPr lang="en-US"/>
          </a:p>
        </p:txBody>
      </p:sp>
    </p:spTree>
    <p:extLst>
      <p:ext uri="{BB962C8B-B14F-4D97-AF65-F5344CB8AC3E}">
        <p14:creationId xmlns:p14="http://schemas.microsoft.com/office/powerpoint/2010/main" val="745535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lvl="0" indent="0" algn="just">
              <a:lnSpc>
                <a:spcPct val="200000"/>
              </a:lnSpc>
              <a:spcBef>
                <a:spcPts val="1200"/>
              </a:spcBef>
              <a:buFontTx/>
              <a:buNone/>
            </a:pPr>
            <a:r>
              <a:rPr lang="en-GB" sz="1800" b="1" kern="0" dirty="0">
                <a:solidFill>
                  <a:srgbClr val="2F5496"/>
                </a:solidFill>
                <a:effectLst/>
                <a:latin typeface="Times" pitchFamily="2" charset="0"/>
                <a:ea typeface="Times New Roman" panose="02020603050405020304" pitchFamily="18" charset="0"/>
                <a:cs typeface="Times New Roman" panose="02020603050405020304" pitchFamily="18" charset="0"/>
              </a:rPr>
              <a:t>5. Recommendations </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Times" pitchFamily="2" charset="0"/>
                <a:ea typeface="Calibri" panose="020F0502020204030204" pitchFamily="34" charset="0"/>
                <a:cs typeface="Times New Roman" panose="02020603050405020304" pitchFamily="18" charset="0"/>
              </a:rPr>
              <a:t>As previously mentioned, Jack Welch demonstrated exceptional leadership and management skills during his activities at GE. He is remembered as the greatest CEO of all time. It is important to acknowledge that being a leader comes with its risks, challenges, mistakes that should be also equally considered. Despite huge success in term of company performance, I attempt to look into challenges, limitations in Jack Welch and Management strategies and provide recommendations for future leaders and managers to drive performance but at the same time build a healthy working environment where the company can actually make valuable use of so-called underachievers. Not “get rid of them” but transform them into valuable contributors.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18</a:t>
            </a:fld>
            <a:endParaRPr lang="en-US"/>
          </a:p>
        </p:txBody>
      </p:sp>
    </p:spTree>
    <p:extLst>
      <p:ext uri="{BB962C8B-B14F-4D97-AF65-F5344CB8AC3E}">
        <p14:creationId xmlns:p14="http://schemas.microsoft.com/office/powerpoint/2010/main" val="3043566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742950" lvl="1" indent="-285750">
              <a:spcBef>
                <a:spcPts val="200"/>
              </a:spcBef>
              <a:buFont typeface="+mj-lt"/>
              <a:buAutoNum type="arabicPeriod"/>
            </a:pPr>
            <a:r>
              <a:rPr lang="en-GB" sz="13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Three general suggestions </a:t>
            </a:r>
          </a:p>
          <a:p>
            <a:pPr marL="228600"/>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200000"/>
              </a:lnSpc>
            </a:pPr>
            <a:r>
              <a:rPr lang="en-GB" sz="1200" dirty="0">
                <a:effectLst/>
                <a:latin typeface="Times" pitchFamily="2" charset="0"/>
                <a:ea typeface="Calibri" panose="020F0502020204030204" pitchFamily="34" charset="0"/>
                <a:cs typeface="Times New Roman" panose="02020603050405020304" pitchFamily="18" charset="0"/>
              </a:rPr>
              <a:t>Welch was infamous for disregard for workers, toxic masculinity, a and a myopic obsession with short-term results. As pointed out by </a:t>
            </a:r>
            <a:r>
              <a:rPr lang="en-GB" sz="1200" dirty="0" err="1">
                <a:effectLst/>
                <a:latin typeface="Times" pitchFamily="2" charset="0"/>
                <a:ea typeface="Calibri" panose="020F0502020204030204" pitchFamily="34" charset="0"/>
                <a:cs typeface="Times New Roman" panose="02020603050405020304" pitchFamily="18" charset="0"/>
              </a:rPr>
              <a:t>Gelles</a:t>
            </a:r>
            <a:r>
              <a:rPr lang="en-GB" sz="1200" dirty="0">
                <a:effectLst/>
                <a:latin typeface="Times" pitchFamily="2" charset="0"/>
                <a:ea typeface="Calibri" panose="020F0502020204030204" pitchFamily="34" charset="0"/>
                <a:cs typeface="Times New Roman" panose="02020603050405020304" pitchFamily="18" charset="0"/>
              </a:rPr>
              <a:t> (2022)</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Times" pitchFamily="2" charset="0"/>
                <a:ea typeface="Calibri" panose="020F0502020204030204" pitchFamily="34" charset="0"/>
                <a:cs typeface="Times New Roman" panose="02020603050405020304" pitchFamily="18" charset="0"/>
              </a:rPr>
              <a:t>he used to terrorise subordinates with shouting matches and made even his allies cower in fear. Employees with a strong mindset or so-called top achievers were promoted further whereas lower achievers were left or how </a:t>
            </a:r>
            <a:r>
              <a:rPr lang="en-GB" sz="1200" dirty="0" err="1">
                <a:effectLst/>
                <a:latin typeface="Times" pitchFamily="2" charset="0"/>
                <a:ea typeface="Calibri" panose="020F0502020204030204" pitchFamily="34" charset="0"/>
                <a:cs typeface="Times New Roman" panose="02020603050405020304" pitchFamily="18" charset="0"/>
              </a:rPr>
              <a:t>Gelles</a:t>
            </a:r>
            <a:r>
              <a:rPr lang="en-GB" sz="1200" dirty="0">
                <a:effectLst/>
                <a:latin typeface="Times" pitchFamily="2" charset="0"/>
                <a:ea typeface="Calibri" panose="020F0502020204030204" pitchFamily="34" charset="0"/>
                <a:cs typeface="Times New Roman" panose="02020603050405020304" pitchFamily="18" charset="0"/>
              </a:rPr>
              <a:t> mentioned that the phrase used by the leader was “they must be shot” which would mean fired.  </a:t>
            </a:r>
            <a:r>
              <a:rPr lang="en-GB" sz="1200" dirty="0" err="1">
                <a:effectLst/>
                <a:latin typeface="Times" pitchFamily="2" charset="0"/>
                <a:ea typeface="Calibri" panose="020F0502020204030204" pitchFamily="34" charset="0"/>
                <a:cs typeface="Times New Roman" panose="02020603050405020304" pitchFamily="18" charset="0"/>
              </a:rPr>
              <a:t>Gelles</a:t>
            </a:r>
            <a:r>
              <a:rPr lang="en-GB" sz="1200" dirty="0">
                <a:effectLst/>
                <a:latin typeface="Times" pitchFamily="2" charset="0"/>
                <a:ea typeface="Calibri" panose="020F0502020204030204" pitchFamily="34" charset="0"/>
                <a:cs typeface="Times New Roman" panose="02020603050405020304" pitchFamily="18" charset="0"/>
              </a:rPr>
              <a:t> (2022) It is recommended that a leader or manager should highly consider strategies that align long term sustainability where both the well-being and the performance of all employees are considered. Language used is also important as strategies employed by Welch and aggressive language could have been devastating for some leading to long term mental health issues.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200" dirty="0">
                <a:effectLst/>
                <a:latin typeface="Times" pitchFamily="2" charset="0"/>
                <a:ea typeface="Calibri" panose="020F0502020204030204" pitchFamily="34" charset="0"/>
                <a:cs typeface="Times New Roman" panose="02020603050405020304" pitchFamily="18" charset="0"/>
              </a:rPr>
              <a:t>Additionally, Welch employed a competitive working culture which drove unhealthy competition among employees. Even if competition has its advantages, it is important to do not step the red line where the competition leads increased anxiety. As discussed by Leonard (2019)</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Times" pitchFamily="2" charset="0"/>
                <a:ea typeface="Calibri" panose="020F0502020204030204" pitchFamily="34" charset="0"/>
                <a:cs typeface="Times New Roman" panose="02020603050405020304" pitchFamily="18" charset="0"/>
              </a:rPr>
              <a:t>in order to avoid increasing anxiety, business leaders must remind everyone in the department that teamwork is the primary goal. Fostering teamwork and collaboration without labelling underachievers but providing additional support and encouragement could motivate them to be better team players instead of competitors.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GB" sz="1200" dirty="0">
                <a:effectLst/>
                <a:latin typeface="Times" pitchFamily="2" charset="0"/>
                <a:ea typeface="Calibri" panose="020F0502020204030204" pitchFamily="34" charset="0"/>
                <a:cs typeface="Times New Roman" panose="02020603050405020304" pitchFamily="18" charset="0"/>
              </a:rPr>
              <a:t>Welch also adopted centralised decision making which has its benefits, but it also hinders the creativity, initiatives, innovation within the company. Even if leaders take final decisions, it could be effective to implement strategies that consider and value the contributions and the ideas of lower level of the organisation. In Welch leadership and management can be observed a lack of balance between work and employee’s wellbeing. A leader must maintain strong work ethic even in challenging times. As argued by (Posner, 2017) what leaders say they do is one thing what constituents say they want and how well leaders meet expectations is another. Knowing employees and aligning expectations with company goals is a meaningful way to balance performance and working culture.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19</a:t>
            </a:fld>
            <a:endParaRPr lang="en-US"/>
          </a:p>
        </p:txBody>
      </p:sp>
    </p:spTree>
    <p:extLst>
      <p:ext uri="{BB962C8B-B14F-4D97-AF65-F5344CB8AC3E}">
        <p14:creationId xmlns:p14="http://schemas.microsoft.com/office/powerpoint/2010/main" val="27269423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atin typeface="Times New Roman" pitchFamily="18" charset="0"/>
                <a:cs typeface="Times New Roman" pitchFamily="18" charset="0"/>
              </a:rPr>
              <a:t>5.2. Follow the Principles of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pitchFamily="2" charset="0"/>
              </a:rPr>
              <a:t>It is advisable that every leader no matter where they are in their career follow basic leadership principles such as leading by example, seek change not fame, focus on essence, place values at the heart of actions. Additionally, providing training, embracing challenges, cultivating diversity and collaboration could be among important pillars in building effective leadership no matter the industry of operations. </a:t>
            </a:r>
          </a:p>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20</a:t>
            </a:fld>
            <a:endParaRPr lang="en-US"/>
          </a:p>
        </p:txBody>
      </p:sp>
    </p:spTree>
    <p:extLst>
      <p:ext uri="{BB962C8B-B14F-4D97-AF65-F5344CB8AC3E}">
        <p14:creationId xmlns:p14="http://schemas.microsoft.com/office/powerpoint/2010/main" val="2646872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22</a:t>
            </a:fld>
            <a:endParaRPr lang="en-US"/>
          </a:p>
        </p:txBody>
      </p:sp>
    </p:spTree>
    <p:extLst>
      <p:ext uri="{BB962C8B-B14F-4D97-AF65-F5344CB8AC3E}">
        <p14:creationId xmlns:p14="http://schemas.microsoft.com/office/powerpoint/2010/main" val="597700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A7430EF-7F89-D641-BF7C-92399637F318}" type="datetime1">
              <a:rPr lang="en-GB" smtClean="0"/>
              <a:t>22/07/2023</a:t>
            </a:fld>
            <a:endParaRPr lang="en-US"/>
          </a:p>
        </p:txBody>
      </p:sp>
      <p:sp>
        <p:nvSpPr>
          <p:cNvPr id="5" name="Footer Placeholder 4"/>
          <p:cNvSpPr>
            <a:spLocks noGrp="1"/>
          </p:cNvSpPr>
          <p:nvPr>
            <p:ph type="ftr" sz="quarter" idx="11"/>
          </p:nvPr>
        </p:nvSpPr>
        <p:spPr/>
        <p:txBody>
          <a:bodyPr/>
          <a:lstStyle/>
          <a:p>
            <a:r>
              <a:rPr lang="en-US"/>
              <a:t>Leadership and  Management; Theory and Practice</a:t>
            </a:r>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09DE73D-072F-CF44-A2FB-629F6D75CD82}" type="datetime1">
              <a:rPr lang="en-GB" smtClean="0"/>
              <a:t>22/07/2023</a:t>
            </a:fld>
            <a:endParaRPr lang="en-US"/>
          </a:p>
        </p:txBody>
      </p:sp>
      <p:sp>
        <p:nvSpPr>
          <p:cNvPr id="5" name="Footer Placeholder 4"/>
          <p:cNvSpPr>
            <a:spLocks noGrp="1"/>
          </p:cNvSpPr>
          <p:nvPr>
            <p:ph type="ftr" sz="quarter" idx="11"/>
          </p:nvPr>
        </p:nvSpPr>
        <p:spPr/>
        <p:txBody>
          <a:bodyPr/>
          <a:lstStyle/>
          <a:p>
            <a:r>
              <a:rPr lang="en-US"/>
              <a:t>Leadership and  Management; Theory and Practice</a:t>
            </a:r>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ABA340-4F81-5F43-B445-0D564B6667A6}" type="datetime1">
              <a:rPr lang="en-GB" smtClean="0"/>
              <a:t>22/07/2023</a:t>
            </a:fld>
            <a:endParaRPr lang="en-US"/>
          </a:p>
        </p:txBody>
      </p:sp>
      <p:sp>
        <p:nvSpPr>
          <p:cNvPr id="5" name="Footer Placeholder 4"/>
          <p:cNvSpPr>
            <a:spLocks noGrp="1"/>
          </p:cNvSpPr>
          <p:nvPr>
            <p:ph type="ftr" sz="quarter" idx="11"/>
          </p:nvPr>
        </p:nvSpPr>
        <p:spPr/>
        <p:txBody>
          <a:bodyPr/>
          <a:lstStyle/>
          <a:p>
            <a:r>
              <a:rPr lang="en-US"/>
              <a:t>Leadership and  Management; Theory and Practice</a:t>
            </a:r>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21487B-11E7-8B4B-8133-6CBBB683FDB9}" type="datetime1">
              <a:rPr lang="en-GB" smtClean="0"/>
              <a:t>22/07/2023</a:t>
            </a:fld>
            <a:endParaRPr lang="en-US"/>
          </a:p>
        </p:txBody>
      </p:sp>
      <p:sp>
        <p:nvSpPr>
          <p:cNvPr id="6" name="Footer Placeholder 5"/>
          <p:cNvSpPr>
            <a:spLocks noGrp="1"/>
          </p:cNvSpPr>
          <p:nvPr>
            <p:ph type="ftr" sz="quarter" idx="11"/>
          </p:nvPr>
        </p:nvSpPr>
        <p:spPr/>
        <p:txBody>
          <a:bodyPr/>
          <a:lstStyle/>
          <a:p>
            <a:r>
              <a:rPr lang="en-US"/>
              <a:t>Leadership and  Management; Theory and Practice</a:t>
            </a:r>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7451E2-A188-E145-9EAE-A5B4BD298A91}" type="datetime1">
              <a:rPr lang="en-GB" smtClean="0"/>
              <a:t>22/07/2023</a:t>
            </a:fld>
            <a:endParaRPr lang="en-US"/>
          </a:p>
        </p:txBody>
      </p:sp>
      <p:sp>
        <p:nvSpPr>
          <p:cNvPr id="8" name="Footer Placeholder 7"/>
          <p:cNvSpPr>
            <a:spLocks noGrp="1"/>
          </p:cNvSpPr>
          <p:nvPr>
            <p:ph type="ftr" sz="quarter" idx="11"/>
          </p:nvPr>
        </p:nvSpPr>
        <p:spPr/>
        <p:txBody>
          <a:bodyPr/>
          <a:lstStyle/>
          <a:p>
            <a:r>
              <a:rPr lang="en-US"/>
              <a:t>Leadership and  Management; Theory and Practice</a:t>
            </a:r>
          </a:p>
        </p:txBody>
      </p:sp>
      <p:sp>
        <p:nvSpPr>
          <p:cNvPr id="9" name="Slide Number Placeholder 8"/>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8D5B1D4-56DA-634B-916D-08D4B82C44CE}" type="datetime1">
              <a:rPr lang="en-GB" smtClean="0"/>
              <a:t>22/07/2023</a:t>
            </a:fld>
            <a:endParaRPr lang="en-US"/>
          </a:p>
        </p:txBody>
      </p:sp>
      <p:sp>
        <p:nvSpPr>
          <p:cNvPr id="4" name="Footer Placeholder 3"/>
          <p:cNvSpPr>
            <a:spLocks noGrp="1"/>
          </p:cNvSpPr>
          <p:nvPr>
            <p:ph type="ftr" sz="quarter" idx="11"/>
          </p:nvPr>
        </p:nvSpPr>
        <p:spPr/>
        <p:txBody>
          <a:bodyPr/>
          <a:lstStyle/>
          <a:p>
            <a:r>
              <a:rPr lang="en-US"/>
              <a:t>Leadership and  Management; Theory and Practice</a:t>
            </a:r>
          </a:p>
        </p:txBody>
      </p:sp>
      <p:sp>
        <p:nvSpPr>
          <p:cNvPr id="5" name="Slide Number Placeholder 4"/>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70154D-D694-4442-B907-A8B5023B14B0}" type="datetime1">
              <a:rPr lang="en-GB" smtClean="0"/>
              <a:t>22/07/2023</a:t>
            </a:fld>
            <a:endParaRPr lang="en-US"/>
          </a:p>
        </p:txBody>
      </p:sp>
      <p:sp>
        <p:nvSpPr>
          <p:cNvPr id="3" name="Footer Placeholder 2"/>
          <p:cNvSpPr>
            <a:spLocks noGrp="1"/>
          </p:cNvSpPr>
          <p:nvPr>
            <p:ph type="ftr" sz="quarter" idx="11"/>
          </p:nvPr>
        </p:nvSpPr>
        <p:spPr/>
        <p:txBody>
          <a:bodyPr/>
          <a:lstStyle/>
          <a:p>
            <a:r>
              <a:rPr lang="en-US"/>
              <a:t>Leadership and  Management; Theory and Practice</a:t>
            </a:r>
          </a:p>
        </p:txBody>
      </p:sp>
      <p:sp>
        <p:nvSpPr>
          <p:cNvPr id="4" name="Slide Number Placeholder 3"/>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99793D-80FF-D64A-8454-59AAF03E2890}" type="datetime1">
              <a:rPr lang="en-GB" smtClean="0"/>
              <a:t>22/07/2023</a:t>
            </a:fld>
            <a:endParaRPr lang="en-US"/>
          </a:p>
        </p:txBody>
      </p:sp>
      <p:sp>
        <p:nvSpPr>
          <p:cNvPr id="6" name="Footer Placeholder 5"/>
          <p:cNvSpPr>
            <a:spLocks noGrp="1"/>
          </p:cNvSpPr>
          <p:nvPr>
            <p:ph type="ftr" sz="quarter" idx="11"/>
          </p:nvPr>
        </p:nvSpPr>
        <p:spPr/>
        <p:txBody>
          <a:bodyPr/>
          <a:lstStyle/>
          <a:p>
            <a:r>
              <a:rPr lang="en-US"/>
              <a:t>Leadership and  Management; Theory and Practice</a:t>
            </a:r>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E76FAF-B58F-E143-9C7B-92B3B26427CD}" type="datetime1">
              <a:rPr lang="en-GB" smtClean="0"/>
              <a:t>22/07/2023</a:t>
            </a:fld>
            <a:endParaRPr lang="en-US"/>
          </a:p>
        </p:txBody>
      </p:sp>
      <p:sp>
        <p:nvSpPr>
          <p:cNvPr id="6" name="Footer Placeholder 5"/>
          <p:cNvSpPr>
            <a:spLocks noGrp="1"/>
          </p:cNvSpPr>
          <p:nvPr>
            <p:ph type="ftr" sz="quarter" idx="11"/>
          </p:nvPr>
        </p:nvSpPr>
        <p:spPr/>
        <p:txBody>
          <a:bodyPr/>
          <a:lstStyle/>
          <a:p>
            <a:r>
              <a:rPr lang="en-US"/>
              <a:t>Leadership and  Management; Theory and Practice</a:t>
            </a:r>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234F33-38FB-CC47-8B5E-8DF5C902A279}" type="datetime1">
              <a:rPr lang="en-GB" smtClean="0"/>
              <a:t>22/07/2023</a:t>
            </a:fld>
            <a:endParaRPr lang="en-US"/>
          </a:p>
        </p:txBody>
      </p:sp>
      <p:sp>
        <p:nvSpPr>
          <p:cNvPr id="5" name="Footer Placeholder 4"/>
          <p:cNvSpPr>
            <a:spLocks noGrp="1"/>
          </p:cNvSpPr>
          <p:nvPr>
            <p:ph type="ftr" sz="quarter" idx="11"/>
          </p:nvPr>
        </p:nvSpPr>
        <p:spPr/>
        <p:txBody>
          <a:bodyPr/>
          <a:lstStyle/>
          <a:p>
            <a:r>
              <a:rPr lang="en-US"/>
              <a:t>Leadership and  Management; Theory and Practice</a:t>
            </a:r>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2A628-66EA-DB45-9A59-9A77EAE53C6C}" type="datetime1">
              <a:rPr lang="en-GB" smtClean="0"/>
              <a:t>22/07/2023</a:t>
            </a:fld>
            <a:endParaRPr lang="en-US"/>
          </a:p>
        </p:txBody>
      </p:sp>
      <p:sp>
        <p:nvSpPr>
          <p:cNvPr id="5" name="Footer Placeholder 4"/>
          <p:cNvSpPr>
            <a:spLocks noGrp="1"/>
          </p:cNvSpPr>
          <p:nvPr>
            <p:ph type="ftr" sz="quarter" idx="11"/>
          </p:nvPr>
        </p:nvSpPr>
        <p:spPr/>
        <p:txBody>
          <a:bodyPr/>
          <a:lstStyle/>
          <a:p>
            <a:r>
              <a:rPr lang="en-US"/>
              <a:t>Leadership and  Management; Theory and Practice</a:t>
            </a:r>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026E22-4291-8144-98D3-59B18912466F}" type="datetime1">
              <a:rPr lang="en-GB" smtClean="0"/>
              <a:t>22/07/2023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Leadership and  Management; Theory and Practice</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23B37-0414-464C-A207-F051EE43BD4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editoy.com/posts/12519"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uXRDpS6cyQA?feature=oembed" TargetMode="Externa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pixabay.com/en/icon-leader-leadership-lead-boss-1623888/" TargetMode="External"/><Relationship Id="rId4" Type="http://schemas.openxmlformats.org/officeDocument/2006/relationships/image" Target="../media/image8.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cnwintech.com/blog/tips-making-business-successful/"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762000"/>
            <a:ext cx="2209800" cy="1143000"/>
          </a:xfrm>
        </p:spPr>
        <p:txBody>
          <a:bodyPr anchor="ctr">
            <a:normAutofit fontScale="90000"/>
          </a:bodyPr>
          <a:lstStyle/>
          <a:p>
            <a:pPr>
              <a:lnSpc>
                <a:spcPct val="90000"/>
              </a:lnSpc>
            </a:pPr>
            <a:r>
              <a:rPr lang="en-US" sz="2000" b="1" dirty="0">
                <a:latin typeface="Times New Roman" pitchFamily="18" charset="0"/>
                <a:cs typeface="Times New Roman" pitchFamily="18" charset="0"/>
              </a:rPr>
              <a:t> </a:t>
            </a: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 </a:t>
            </a:r>
            <a:br>
              <a:rPr lang="en-US" sz="2000" b="1" dirty="0">
                <a:latin typeface="Times New Roman" pitchFamily="18" charset="0"/>
                <a:cs typeface="Times New Roman" pitchFamily="18" charset="0"/>
              </a:rPr>
            </a:br>
            <a:br>
              <a:rPr lang="en-US" sz="2000" b="1" dirty="0">
                <a:latin typeface="Times New Roman" pitchFamily="18" charset="0"/>
                <a:cs typeface="Times New Roman" pitchFamily="18" charset="0"/>
              </a:rPr>
            </a:br>
            <a:endParaRPr lang="en-US" sz="2000" b="1" dirty="0">
              <a:latin typeface="Times New Roman" pitchFamily="18" charset="0"/>
              <a:cs typeface="Times New Roman" pitchFamily="18"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933FAEC-B8B9-BB38-CAD8-2893746EA25E}"/>
              </a:ext>
            </a:extLst>
          </p:cNvPr>
          <p:cNvSpPr txBox="1"/>
          <p:nvPr/>
        </p:nvSpPr>
        <p:spPr>
          <a:xfrm>
            <a:off x="838199" y="2136339"/>
            <a:ext cx="7491413" cy="3016210"/>
          </a:xfrm>
          <a:prstGeom prst="rect">
            <a:avLst/>
          </a:prstGeom>
          <a:noFill/>
        </p:spPr>
        <p:txBody>
          <a:bodyPr wrap="square">
            <a:spAutoFit/>
          </a:bodyPr>
          <a:lstStyle/>
          <a:p>
            <a:endParaRPr lang="en-GB" sz="1400" b="1" dirty="0">
              <a:effectLst/>
              <a:latin typeface="Times New Roman" panose="02020603050405020304" pitchFamily="18" charset="0"/>
              <a:ea typeface="Times New Roman" panose="02020603050405020304" pitchFamily="18" charset="0"/>
            </a:endParaRPr>
          </a:p>
          <a:p>
            <a:endParaRPr lang="en-GB" sz="1400" b="1" dirty="0">
              <a:latin typeface="Times New Roman" panose="02020603050405020304" pitchFamily="18" charset="0"/>
              <a:ea typeface="Times New Roman" panose="02020603050405020304" pitchFamily="18" charset="0"/>
            </a:endParaRPr>
          </a:p>
          <a:p>
            <a:r>
              <a:rPr lang="en-GB" b="1" dirty="0">
                <a:effectLst/>
                <a:latin typeface="Times New Roman" panose="02020603050405020304" pitchFamily="18" charset="0"/>
                <a:ea typeface="Times New Roman" panose="02020603050405020304" pitchFamily="18" charset="0"/>
              </a:rPr>
              <a:t>Module Code: LCBB6003</a:t>
            </a:r>
            <a:endParaRPr lang="en-GB" dirty="0">
              <a:effectLst/>
              <a:latin typeface="Times New Roman" panose="02020603050405020304" pitchFamily="18" charset="0"/>
              <a:ea typeface="Times New Roman" panose="02020603050405020304" pitchFamily="18" charset="0"/>
            </a:endParaRPr>
          </a:p>
          <a:p>
            <a:r>
              <a:rPr lang="en-GB" b="1" dirty="0">
                <a:effectLst/>
                <a:latin typeface="Times New Roman" panose="02020603050405020304" pitchFamily="18" charset="0"/>
                <a:ea typeface="Times New Roman" panose="02020603050405020304" pitchFamily="18" charset="0"/>
              </a:rPr>
              <a:t>Module Lecturer’s Name: </a:t>
            </a:r>
            <a:r>
              <a:rPr lang="en-US" sz="1800" b="1" dirty="0" err="1">
                <a:effectLst/>
                <a:latin typeface="Times New Roman" panose="02020603050405020304" pitchFamily="18" charset="0"/>
                <a:ea typeface="Times New Roman" panose="02020603050405020304" pitchFamily="18" charset="0"/>
                <a:cs typeface="Times New Roman" panose="02020603050405020304" pitchFamily="18" charset="0"/>
              </a:rPr>
              <a:t>Olusoyi</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 Richard </a:t>
            </a:r>
            <a:r>
              <a:rPr lang="en-US" sz="1800" b="1" dirty="0" err="1">
                <a:effectLst/>
                <a:latin typeface="Times New Roman" panose="02020603050405020304" pitchFamily="18" charset="0"/>
                <a:ea typeface="Times New Roman" panose="02020603050405020304" pitchFamily="18" charset="0"/>
                <a:cs typeface="Times New Roman" panose="02020603050405020304" pitchFamily="18" charset="0"/>
              </a:rPr>
              <a:t>Ashaye</a:t>
            </a:r>
            <a:endParaRPr lang="en-GB" dirty="0">
              <a:effectLst/>
              <a:latin typeface="Times New Roman" panose="02020603050405020304" pitchFamily="18" charset="0"/>
              <a:ea typeface="Times New Roman" panose="02020603050405020304" pitchFamily="18" charset="0"/>
            </a:endParaRPr>
          </a:p>
          <a:p>
            <a:r>
              <a:rPr lang="en-GB" b="1" dirty="0">
                <a:effectLst/>
                <a:latin typeface="Times New Roman" panose="02020603050405020304" pitchFamily="18" charset="0"/>
                <a:ea typeface="Times New Roman" panose="02020603050405020304" pitchFamily="18" charset="0"/>
              </a:rPr>
              <a:t>Assignment Title: Group Report &amp; Presentation-Case </a:t>
            </a:r>
            <a:r>
              <a:rPr lang="en-GB" b="1" dirty="0" err="1">
                <a:effectLst/>
                <a:latin typeface="Times New Roman" panose="02020603050405020304" pitchFamily="18" charset="0"/>
                <a:ea typeface="Times New Roman" panose="02020603050405020304" pitchFamily="18" charset="0"/>
              </a:rPr>
              <a:t>study:Jack</a:t>
            </a:r>
            <a:r>
              <a:rPr lang="en-GB" b="1" dirty="0">
                <a:effectLst/>
                <a:latin typeface="Times New Roman" panose="02020603050405020304" pitchFamily="18" charset="0"/>
                <a:ea typeface="Times New Roman" panose="02020603050405020304" pitchFamily="18" charset="0"/>
              </a:rPr>
              <a:t> Welch and </a:t>
            </a:r>
            <a:r>
              <a:rPr lang="en-GB" b="1">
                <a:effectLst/>
                <a:latin typeface="Times New Roman" panose="02020603050405020304" pitchFamily="18" charset="0"/>
                <a:ea typeface="Times New Roman" panose="02020603050405020304" pitchFamily="18" charset="0"/>
              </a:rPr>
              <a:t>General Electric(GE)</a:t>
            </a:r>
            <a:endParaRPr lang="en-GB" dirty="0">
              <a:effectLst/>
              <a:latin typeface="Times New Roman" panose="02020603050405020304" pitchFamily="18" charset="0"/>
              <a:ea typeface="Times New Roman" panose="02020603050405020304" pitchFamily="18" charset="0"/>
            </a:endParaRPr>
          </a:p>
          <a:p>
            <a:r>
              <a:rPr lang="en-US" b="1" dirty="0" err="1">
                <a:effectLst/>
                <a:latin typeface="Times New Roman" panose="02020603050405020304" pitchFamily="18" charset="0"/>
                <a:ea typeface="Times New Roman" panose="02020603050405020304" pitchFamily="18" charset="0"/>
                <a:cs typeface="Times New Roman" panose="02020603050405020304" pitchFamily="18" charset="0"/>
              </a:rPr>
              <a:t>Students’Names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Diana Paula </a:t>
            </a:r>
            <a:r>
              <a:rPr lang="en-US" b="1" dirty="0" err="1">
                <a:effectLst/>
                <a:latin typeface="Times New Roman" panose="02020603050405020304" pitchFamily="18" charset="0"/>
                <a:ea typeface="Times New Roman" panose="02020603050405020304" pitchFamily="18" charset="0"/>
                <a:cs typeface="Times New Roman" panose="02020603050405020304" pitchFamily="18" charset="0"/>
              </a:rPr>
              <a:t>Stratulat</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 - Student ID 2024156 –Speaker 1</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Mariana Cocos -Student ID 2024061 –Speaker 2</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Maria </a:t>
            </a:r>
            <a:r>
              <a:rPr lang="en-US" b="1" dirty="0" err="1">
                <a:effectLst/>
                <a:latin typeface="Times New Roman" panose="02020603050405020304" pitchFamily="18" charset="0"/>
                <a:ea typeface="Times New Roman" panose="02020603050405020304" pitchFamily="18" charset="0"/>
                <a:cs typeface="Times New Roman" panose="02020603050405020304" pitchFamily="18" charset="0"/>
              </a:rPr>
              <a:t>Hagiu</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 -Student ID 2024157 –Speaker 3</a:t>
            </a:r>
          </a:p>
          <a:p>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Georgiana </a:t>
            </a:r>
            <a:r>
              <a:rPr lang="en-US" b="1" dirty="0" err="1">
                <a:effectLst/>
                <a:latin typeface="Times New Roman" panose="02020603050405020304" pitchFamily="18" charset="0"/>
                <a:ea typeface="Times New Roman" panose="02020603050405020304" pitchFamily="18" charset="0"/>
                <a:cs typeface="Times New Roman" panose="02020603050405020304" pitchFamily="18" charset="0"/>
              </a:rPr>
              <a:t>Ilie</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 -Student ID 2024158 –Speaker 4</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12" name="image1.jpeg">
            <a:extLst>
              <a:ext uri="{FF2B5EF4-FFF2-40B4-BE49-F238E27FC236}">
                <a16:creationId xmlns:a16="http://schemas.microsoft.com/office/drawing/2014/main" id="{39EE549C-04A0-A32D-3BDC-CC907276A2A5}"/>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14387" y="1033405"/>
            <a:ext cx="3148013" cy="1143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100F0-F77C-146A-8784-376614ED9FDF}"/>
              </a:ext>
            </a:extLst>
          </p:cNvPr>
          <p:cNvSpPr>
            <a:spLocks noGrp="1"/>
          </p:cNvSpPr>
          <p:nvPr>
            <p:ph type="title"/>
          </p:nvPr>
        </p:nvSpPr>
        <p:spPr>
          <a:xfrm>
            <a:off x="1214201" y="656794"/>
            <a:ext cx="6858000" cy="394151"/>
          </a:xfrm>
        </p:spPr>
        <p:txBody>
          <a:bodyPr vert="horz" lIns="91440" tIns="45720" rIns="91440" bIns="45720" rtlCol="0" anchor="ctr">
            <a:noAutofit/>
          </a:bodyPr>
          <a:lstStyle/>
          <a:p>
            <a:pPr>
              <a:lnSpc>
                <a:spcPct val="90000"/>
              </a:lnSpc>
            </a:pPr>
            <a:r>
              <a:rPr lang="en-US" sz="4000" b="1" kern="1200" dirty="0">
                <a:solidFill>
                  <a:schemeClr val="tx1"/>
                </a:solidFill>
                <a:latin typeface="+mj-lt"/>
                <a:ea typeface="+mj-ea"/>
                <a:cs typeface="+mj-cs"/>
              </a:rPr>
              <a:t>Table of Contents </a:t>
            </a:r>
          </a:p>
        </p:txBody>
      </p:sp>
      <p:cxnSp>
        <p:nvCxnSpPr>
          <p:cNvPr id="40" name="Straight Connector 3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8290B984-9511-C349-0593-B2EAC29D9C1F}"/>
              </a:ext>
            </a:extLst>
          </p:cNvPr>
          <p:cNvSpPr>
            <a:spLocks noGrp="1"/>
          </p:cNvSpPr>
          <p:nvPr>
            <p:ph type="dt" sz="half" idx="10"/>
          </p:nvPr>
        </p:nvSpPr>
        <p:spPr>
          <a:xfrm>
            <a:off x="628650" y="6492240"/>
            <a:ext cx="2057400" cy="365125"/>
          </a:xfrm>
        </p:spPr>
        <p:txBody>
          <a:bodyPr vert="horz" lIns="91440" tIns="45720" rIns="91440" bIns="45720" rtlCol="0" anchor="ctr">
            <a:normAutofit/>
          </a:bodyPr>
          <a:lstStyle/>
          <a:p>
            <a:pPr>
              <a:spcAft>
                <a:spcPts val="600"/>
              </a:spcAft>
            </a:pPr>
            <a:fld id="{46CF3FA8-6185-EA4D-8D62-C0A2ADDF47DC}" type="datetime1">
              <a:rPr lang="en-US" smtClean="0"/>
              <a:pPr>
                <a:spcAft>
                  <a:spcPts val="600"/>
                </a:spcAft>
              </a:pPr>
              <a:t>7/22/23</a:t>
            </a:fld>
            <a:endParaRPr lang="en-US" dirty="0"/>
          </a:p>
        </p:txBody>
      </p:sp>
      <p:sp>
        <p:nvSpPr>
          <p:cNvPr id="9" name="Footer Placeholder 8">
            <a:extLst>
              <a:ext uri="{FF2B5EF4-FFF2-40B4-BE49-F238E27FC236}">
                <a16:creationId xmlns:a16="http://schemas.microsoft.com/office/drawing/2014/main" id="{14C0CCB4-47BD-E17D-F036-74C000B38763}"/>
              </a:ext>
            </a:extLst>
          </p:cNvPr>
          <p:cNvSpPr>
            <a:spLocks noGrp="1"/>
          </p:cNvSpPr>
          <p:nvPr>
            <p:ph type="ftr" sz="quarter" idx="11"/>
          </p:nvPr>
        </p:nvSpPr>
        <p:spPr>
          <a:xfrm>
            <a:off x="3028950" y="6492240"/>
            <a:ext cx="3086100" cy="365125"/>
          </a:xfrm>
        </p:spPr>
        <p:txBody>
          <a:bodyPr vert="horz" lIns="91440" tIns="45720" rIns="91440" bIns="45720" rtlCol="0" anchor="ctr">
            <a:normAutofit/>
          </a:bodyPr>
          <a:lstStyle/>
          <a:p>
            <a:pPr>
              <a:spcAft>
                <a:spcPts val="600"/>
              </a:spcAft>
            </a:pPr>
            <a:r>
              <a:rPr lang="en-US" sz="1100" kern="1200">
                <a:solidFill>
                  <a:schemeClr val="tx1">
                    <a:tint val="75000"/>
                  </a:schemeClr>
                </a:solidFill>
                <a:latin typeface="+mn-lt"/>
                <a:ea typeface="+mn-ea"/>
                <a:cs typeface="+mn-cs"/>
              </a:rPr>
              <a:t>Leadership and  Management; Theory and Practice</a:t>
            </a:r>
          </a:p>
        </p:txBody>
      </p:sp>
      <p:sp>
        <p:nvSpPr>
          <p:cNvPr id="18" name="TextBox 17">
            <a:extLst>
              <a:ext uri="{FF2B5EF4-FFF2-40B4-BE49-F238E27FC236}">
                <a16:creationId xmlns:a16="http://schemas.microsoft.com/office/drawing/2014/main" id="{1DD67813-7660-9972-C817-5874EA4B228D}"/>
              </a:ext>
            </a:extLst>
          </p:cNvPr>
          <p:cNvSpPr txBox="1"/>
          <p:nvPr/>
        </p:nvSpPr>
        <p:spPr>
          <a:xfrm>
            <a:off x="1142999" y="1524000"/>
            <a:ext cx="1295401" cy="369332"/>
          </a:xfrm>
          <a:prstGeom prst="rect">
            <a:avLst/>
          </a:prstGeom>
          <a:noFill/>
        </p:spPr>
        <p:txBody>
          <a:bodyPr wrap="square" rtlCol="0">
            <a:spAutoFit/>
          </a:bodyPr>
          <a:lstStyle/>
          <a:p>
            <a:endParaRPr lang="en-US" dirty="0"/>
          </a:p>
        </p:txBody>
      </p:sp>
      <p:pic>
        <p:nvPicPr>
          <p:cNvPr id="39" name="Picture 38" descr="A white paper with black text&#10;&#10;Description automatically generated">
            <a:extLst>
              <a:ext uri="{FF2B5EF4-FFF2-40B4-BE49-F238E27FC236}">
                <a16:creationId xmlns:a16="http://schemas.microsoft.com/office/drawing/2014/main" id="{28DD6695-E6D4-1399-B1C8-42FFE13F59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7800" y="1155778"/>
            <a:ext cx="6553202" cy="5074004"/>
          </a:xfrm>
          <a:prstGeom prst="rect">
            <a:avLst/>
          </a:prstGeom>
        </p:spPr>
      </p:pic>
    </p:spTree>
    <p:extLst>
      <p:ext uri="{BB962C8B-B14F-4D97-AF65-F5344CB8AC3E}">
        <p14:creationId xmlns:p14="http://schemas.microsoft.com/office/powerpoint/2010/main" val="277638507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100F0-F77C-146A-8784-376614ED9FDF}"/>
              </a:ext>
            </a:extLst>
          </p:cNvPr>
          <p:cNvSpPr>
            <a:spLocks noGrp="1"/>
          </p:cNvSpPr>
          <p:nvPr>
            <p:ph type="title"/>
          </p:nvPr>
        </p:nvSpPr>
        <p:spPr>
          <a:xfrm>
            <a:off x="990600" y="877278"/>
            <a:ext cx="7010400" cy="810212"/>
          </a:xfrm>
        </p:spPr>
        <p:txBody>
          <a:bodyPr vert="horz" lIns="91440" tIns="45720" rIns="91440" bIns="45720" rtlCol="0" anchor="ctr">
            <a:normAutofit fontScale="90000"/>
          </a:bodyPr>
          <a:lstStyle/>
          <a:p>
            <a:pPr>
              <a:lnSpc>
                <a:spcPct val="90000"/>
              </a:lnSpc>
            </a:pPr>
            <a:r>
              <a:rPr lang="en-US" b="1" kern="1200" dirty="0">
                <a:solidFill>
                  <a:schemeClr val="tx1"/>
                </a:solidFill>
                <a:latin typeface="Times" pitchFamily="2" charset="0"/>
              </a:rPr>
              <a:t>1. Introduction</a:t>
            </a:r>
            <a:r>
              <a:rPr lang="en-US" sz="6300" b="1" kern="1200" dirty="0">
                <a:solidFill>
                  <a:schemeClr val="tx1"/>
                </a:solidFill>
                <a:latin typeface="Times" pitchFamily="2" charset="0"/>
              </a:rPr>
              <a:t> </a:t>
            </a:r>
            <a:br>
              <a:rPr lang="en-US" sz="6300" b="1" kern="1200" dirty="0">
                <a:solidFill>
                  <a:schemeClr val="tx1"/>
                </a:solidFill>
                <a:latin typeface="Times" pitchFamily="2" charset="0"/>
              </a:rPr>
            </a:br>
            <a:endParaRPr lang="en-US" sz="6300" b="1" kern="1200" dirty="0">
              <a:solidFill>
                <a:schemeClr val="tx1"/>
              </a:solidFill>
              <a:latin typeface="Times" pitchFamily="2"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5D6037-7E50-5041-2D2D-A7E40C3CD215}"/>
              </a:ext>
            </a:extLst>
          </p:cNvPr>
          <p:cNvSpPr txBox="1"/>
          <p:nvPr/>
        </p:nvSpPr>
        <p:spPr>
          <a:xfrm>
            <a:off x="571499" y="1224343"/>
            <a:ext cx="8001000" cy="4197496"/>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1800" dirty="0">
                <a:effectLst/>
                <a:latin typeface="Times" pitchFamily="2" charset="0"/>
                <a:ea typeface="Calibri" panose="020F0502020204030204" pitchFamily="34" charset="0"/>
                <a:cs typeface="Times New Roman" panose="02020603050405020304" pitchFamily="18" charset="0"/>
              </a:rPr>
              <a:t>Leadership plays a pivotal role in the success of any organisation, as it sets the direction, motivates employees, and drives the achievement of business goals. </a:t>
            </a:r>
          </a:p>
          <a:p>
            <a:pPr marL="285750" lvl="0" indent="-285750" algn="just">
              <a:lnSpc>
                <a:spcPct val="150000"/>
              </a:lnSpc>
              <a:buFont typeface="Arial" panose="020B0604020202020204" pitchFamily="34" charset="0"/>
              <a:buChar char="•"/>
            </a:pPr>
            <a:r>
              <a:rPr lang="en-GB" sz="1800" dirty="0">
                <a:effectLst/>
                <a:latin typeface="Times" pitchFamily="2" charset="0"/>
                <a:ea typeface="Calibri" panose="020F0502020204030204" pitchFamily="34" charset="0"/>
                <a:cs typeface="Times New Roman" panose="02020603050405020304" pitchFamily="18" charset="0"/>
              </a:rPr>
              <a:t>The discussion aims to delve into the leadership and management approaches of Jack Welch, the former CEO of General Electric (GE).</a:t>
            </a:r>
          </a:p>
          <a:p>
            <a:pPr marL="285750" indent="-285750" algn="just">
              <a:lnSpc>
                <a:spcPct val="150000"/>
              </a:lnSpc>
              <a:buFont typeface="Arial" panose="020B0604020202020204" pitchFamily="34" charset="0"/>
              <a:buChar char="•"/>
            </a:pPr>
            <a:r>
              <a:rPr lang="en-GB" sz="1800" dirty="0">
                <a:effectLst/>
                <a:latin typeface="Times" pitchFamily="2" charset="0"/>
                <a:ea typeface="Calibri" panose="020F0502020204030204" pitchFamily="34" charset="0"/>
                <a:cs typeface="Times New Roman" panose="02020603050405020304" pitchFamily="18" charset="0"/>
              </a:rPr>
              <a:t>At the base of the study are the following objectives; a general background of Jack Welch's leadership and management activities</a:t>
            </a:r>
            <a:r>
              <a:rPr lang="en-GB" sz="1800" dirty="0">
                <a:latin typeface="Times" pitchFamily="2" charset="0"/>
                <a:ea typeface="Calibri" panose="020F0502020204030204" pitchFamily="34" charset="0"/>
                <a:cs typeface="Times New Roman" panose="02020603050405020304" pitchFamily="18" charset="0"/>
              </a:rPr>
              <a:t>, </a:t>
            </a:r>
            <a:r>
              <a:rPr lang="en-GB" sz="1800" dirty="0">
                <a:effectLst/>
                <a:latin typeface="Times" pitchFamily="2" charset="0"/>
                <a:ea typeface="Calibri" panose="020F0502020204030204" pitchFamily="34" charset="0"/>
                <a:cs typeface="Times New Roman" panose="02020603050405020304" pitchFamily="18" charset="0"/>
              </a:rPr>
              <a:t>identify and analyse the specific leadership styles employed</a:t>
            </a:r>
            <a:r>
              <a:rPr lang="en-GB" sz="1800" dirty="0">
                <a:latin typeface="Times" pitchFamily="2" charset="0"/>
                <a:ea typeface="Calibri" panose="020F0502020204030204" pitchFamily="34" charset="0"/>
                <a:cs typeface="Times New Roman" panose="02020603050405020304" pitchFamily="18" charset="0"/>
              </a:rPr>
              <a:t>, conduct </a:t>
            </a:r>
            <a:r>
              <a:rPr lang="en-GB" sz="1800" dirty="0">
                <a:effectLst/>
                <a:latin typeface="Times" pitchFamily="2" charset="0"/>
                <a:ea typeface="Calibri" panose="020F0502020204030204" pitchFamily="34" charset="0"/>
                <a:cs typeface="Times New Roman" panose="02020603050405020304" pitchFamily="18" charset="0"/>
              </a:rPr>
              <a:t>a comparison analysis of leadership and management attributes, Jack Welch's leadership and management qualities</a:t>
            </a:r>
            <a:r>
              <a:rPr lang="en-GB" sz="1800" dirty="0">
                <a:latin typeface="Times" pitchFamily="2" charset="0"/>
                <a:ea typeface="Calibri" panose="020F0502020204030204" pitchFamily="34" charset="0"/>
                <a:cs typeface="Times New Roman" panose="02020603050405020304" pitchFamily="18" charset="0"/>
              </a:rPr>
              <a:t>, provide practical suggestions. </a:t>
            </a:r>
            <a:r>
              <a:rPr lang="en-GB" sz="1800" dirty="0">
                <a:effectLst/>
                <a:latin typeface="Times" pitchFamily="2" charset="0"/>
                <a:ea typeface="Calibri" panose="020F0502020204030204" pitchFamily="34" charset="0"/>
                <a:cs typeface="Times New Roman" panose="02020603050405020304" pitchFamily="18" charset="0"/>
              </a:rPr>
              <a:t> </a:t>
            </a:r>
            <a:endParaRPr lang="en-US" dirty="0"/>
          </a:p>
          <a:p>
            <a:pPr marL="285750" lvl="0" indent="-285750" algn="just">
              <a:lnSpc>
                <a:spcPct val="150000"/>
              </a:lnSpc>
              <a:buFont typeface="Arial" panose="020B0604020202020204" pitchFamily="34" charset="0"/>
              <a:buChar char="•"/>
            </a:pPr>
            <a:endParaRPr lang="en-IN"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id="{75712977-6074-5F7B-A406-BD0D2B3FDCB8}"/>
              </a:ext>
            </a:extLst>
          </p:cNvPr>
          <p:cNvSpPr>
            <a:spLocks noGrp="1"/>
          </p:cNvSpPr>
          <p:nvPr>
            <p:ph type="dt" sz="half" idx="10"/>
          </p:nvPr>
        </p:nvSpPr>
        <p:spPr/>
        <p:txBody>
          <a:bodyPr/>
          <a:lstStyle/>
          <a:p>
            <a:fld id="{ACEE9710-0DC4-524A-B3A8-5CAEF10BC01B}" type="datetime1">
              <a:rPr lang="en-GB" smtClean="0"/>
              <a:t>22/07/2023</a:t>
            </a:fld>
            <a:endParaRPr lang="en-US"/>
          </a:p>
        </p:txBody>
      </p:sp>
      <p:sp>
        <p:nvSpPr>
          <p:cNvPr id="5" name="Footer Placeholder 4">
            <a:extLst>
              <a:ext uri="{FF2B5EF4-FFF2-40B4-BE49-F238E27FC236}">
                <a16:creationId xmlns:a16="http://schemas.microsoft.com/office/drawing/2014/main" id="{C074FB1D-6E94-C692-2AB6-31E9C5A8860D}"/>
              </a:ext>
            </a:extLst>
          </p:cNvPr>
          <p:cNvSpPr>
            <a:spLocks noGrp="1"/>
          </p:cNvSpPr>
          <p:nvPr>
            <p:ph type="ftr" sz="quarter" idx="11"/>
          </p:nvPr>
        </p:nvSpPr>
        <p:spPr>
          <a:xfrm>
            <a:off x="3124199" y="6356350"/>
            <a:ext cx="6019799" cy="365125"/>
          </a:xfrm>
        </p:spPr>
        <p:txBody>
          <a:bodyPr/>
          <a:lstStyle/>
          <a:p>
            <a:r>
              <a:rPr lang="en-US" dirty="0"/>
              <a:t>Leadership and  Management; Theory and Practice</a:t>
            </a:r>
          </a:p>
        </p:txBody>
      </p:sp>
    </p:spTree>
    <p:extLst>
      <p:ext uri="{BB962C8B-B14F-4D97-AF65-F5344CB8AC3E}">
        <p14:creationId xmlns:p14="http://schemas.microsoft.com/office/powerpoint/2010/main" val="202501346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609600" y="990600"/>
            <a:ext cx="7543799" cy="916462"/>
          </a:xfrm>
        </p:spPr>
        <p:txBody>
          <a:bodyPr vert="horz" lIns="91440" tIns="45720" rIns="91440" bIns="45720" rtlCol="0" anchor="ctr">
            <a:noAutofit/>
          </a:bodyPr>
          <a:lstStyle/>
          <a:p>
            <a:pPr>
              <a:lnSpc>
                <a:spcPct val="90000"/>
              </a:lnSpc>
            </a:pPr>
            <a:r>
              <a:rPr lang="en-US" sz="4000" b="1" kern="1200" dirty="0">
                <a:solidFill>
                  <a:schemeClr val="tx1"/>
                </a:solidFill>
                <a:latin typeface="Times" pitchFamily="2" charset="0"/>
              </a:rPr>
              <a:t>2. Leadership and Management; theoretical background </a:t>
            </a:r>
            <a:br>
              <a:rPr lang="en-US" sz="4000" b="1" kern="1200" dirty="0">
                <a:solidFill>
                  <a:schemeClr val="tx1"/>
                </a:solidFill>
                <a:latin typeface="Times" pitchFamily="2" charset="0"/>
              </a:rPr>
            </a:br>
            <a:endParaRPr lang="en-US" sz="4000" b="1" kern="1200" dirty="0">
              <a:solidFill>
                <a:schemeClr val="tx1"/>
              </a:solidFill>
              <a:latin typeface="Times" pitchFamily="2"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4359038-189B-62E8-A728-C1E704E16D6F}"/>
              </a:ext>
            </a:extLst>
          </p:cNvPr>
          <p:cNvSpPr>
            <a:spLocks noGrp="1"/>
          </p:cNvSpPr>
          <p:nvPr>
            <p:ph type="dt" sz="half" idx="10"/>
          </p:nvPr>
        </p:nvSpPr>
        <p:spPr/>
        <p:txBody>
          <a:bodyPr/>
          <a:lstStyle/>
          <a:p>
            <a:fld id="{2FD749F9-F7AF-EF45-86FA-2666F2264C2D}" type="datetime1">
              <a:rPr lang="en-GB" smtClean="0"/>
              <a:t>22/07/2023</a:t>
            </a:fld>
            <a:endParaRPr lang="en-US"/>
          </a:p>
        </p:txBody>
      </p:sp>
      <p:sp>
        <p:nvSpPr>
          <p:cNvPr id="5" name="Footer Placeholder 4">
            <a:extLst>
              <a:ext uri="{FF2B5EF4-FFF2-40B4-BE49-F238E27FC236}">
                <a16:creationId xmlns:a16="http://schemas.microsoft.com/office/drawing/2014/main" id="{8C80EC62-33E2-339F-45F6-F148CA5F1738}"/>
              </a:ext>
            </a:extLst>
          </p:cNvPr>
          <p:cNvSpPr>
            <a:spLocks noGrp="1"/>
          </p:cNvSpPr>
          <p:nvPr>
            <p:ph type="ftr" sz="quarter" idx="11"/>
          </p:nvPr>
        </p:nvSpPr>
        <p:spPr>
          <a:xfrm>
            <a:off x="3124199" y="6356350"/>
            <a:ext cx="6019799" cy="365125"/>
          </a:xfrm>
        </p:spPr>
        <p:txBody>
          <a:bodyPr/>
          <a:lstStyle/>
          <a:p>
            <a:r>
              <a:rPr lang="en-US" dirty="0"/>
              <a:t>Leadership and  Management; Theory and Practice</a:t>
            </a:r>
          </a:p>
        </p:txBody>
      </p:sp>
      <p:sp>
        <p:nvSpPr>
          <p:cNvPr id="7" name="TextBox 6">
            <a:extLst>
              <a:ext uri="{FF2B5EF4-FFF2-40B4-BE49-F238E27FC236}">
                <a16:creationId xmlns:a16="http://schemas.microsoft.com/office/drawing/2014/main" id="{34BCB33A-3A75-D3B0-FA8B-D8A35771437A}"/>
              </a:ext>
            </a:extLst>
          </p:cNvPr>
          <p:cNvSpPr txBox="1"/>
          <p:nvPr/>
        </p:nvSpPr>
        <p:spPr>
          <a:xfrm>
            <a:off x="609600" y="1931884"/>
            <a:ext cx="7924799" cy="2133148"/>
          </a:xfrm>
          <a:prstGeom prst="rect">
            <a:avLst/>
          </a:prstGeom>
          <a:noFill/>
        </p:spPr>
        <p:txBody>
          <a:bodyPr wrap="square">
            <a:spAutoFit/>
          </a:bodyPr>
          <a:lstStyle/>
          <a:p>
            <a:pPr lvl="0"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Leadership theories aim to provide a framework for understanding and analysing behaviours, traits and leadership styles required for effective leadership. Effective leadership is not only about a growing performance trajectory but also being able to navigate and lead through crisis. As stated   by Cote</a:t>
            </a:r>
            <a:r>
              <a:rPr lang="en-GB" dirty="0">
                <a:latin typeface="Times" pitchFamily="2" charset="0"/>
                <a:ea typeface="Calibri" panose="020F0502020204030204" pitchFamily="34" charset="0"/>
                <a:cs typeface="Times New Roman" panose="02020603050405020304" pitchFamily="18" charset="0"/>
              </a:rPr>
              <a:t> (</a:t>
            </a:r>
            <a:r>
              <a:rPr lang="en-GB" sz="1800" dirty="0">
                <a:effectLst/>
                <a:latin typeface="Times" pitchFamily="2" charset="0"/>
                <a:ea typeface="Calibri" panose="020F0502020204030204" pitchFamily="34" charset="0"/>
                <a:cs typeface="Times New Roman" panose="02020603050405020304" pitchFamily="18" charset="0"/>
              </a:rPr>
              <a:t>2017) leaders are considered the saviours and heroes for companies in crisis. </a:t>
            </a:r>
          </a:p>
        </p:txBody>
      </p:sp>
      <p:graphicFrame>
        <p:nvGraphicFramePr>
          <p:cNvPr id="9" name="Diagram 8">
            <a:extLst>
              <a:ext uri="{FF2B5EF4-FFF2-40B4-BE49-F238E27FC236}">
                <a16:creationId xmlns:a16="http://schemas.microsoft.com/office/drawing/2014/main" id="{A710FEE6-BC55-3A94-A0B3-6D637E10BF27}"/>
              </a:ext>
            </a:extLst>
          </p:cNvPr>
          <p:cNvGraphicFramePr/>
          <p:nvPr>
            <p:extLst>
              <p:ext uri="{D42A27DB-BD31-4B8C-83A1-F6EECF244321}">
                <p14:modId xmlns:p14="http://schemas.microsoft.com/office/powerpoint/2010/main" val="2427371830"/>
              </p:ext>
            </p:extLst>
          </p:nvPr>
        </p:nvGraphicFramePr>
        <p:xfrm>
          <a:off x="5486399" y="3962408"/>
          <a:ext cx="3047999" cy="2044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110822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447348" y="990600"/>
            <a:ext cx="8249304" cy="228600"/>
          </a:xfrm>
        </p:spPr>
        <p:txBody>
          <a:bodyPr vert="horz" lIns="91440" tIns="45720" rIns="91440" bIns="45720" rtlCol="0" anchor="ctr">
            <a:noAutofit/>
          </a:bodyPr>
          <a:lstStyle/>
          <a:p>
            <a:pPr>
              <a:lnSpc>
                <a:spcPct val="90000"/>
              </a:lnSpc>
            </a:pP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2. 1 Transformational leadership theory </a:t>
            </a:r>
            <a:br>
              <a:rPr lang="en-US" sz="4000" kern="1200" dirty="0">
                <a:solidFill>
                  <a:schemeClr val="tx1"/>
                </a:solidFill>
                <a:latin typeface="+mj-lt"/>
                <a:ea typeface="+mj-ea"/>
                <a:cs typeface="+mj-cs"/>
              </a:rPr>
            </a:br>
            <a:endParaRPr lang="en-US" sz="400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4359038-189B-62E8-A728-C1E704E16D6F}"/>
              </a:ext>
            </a:extLst>
          </p:cNvPr>
          <p:cNvSpPr>
            <a:spLocks noGrp="1"/>
          </p:cNvSpPr>
          <p:nvPr>
            <p:ph type="dt" sz="half" idx="10"/>
          </p:nvPr>
        </p:nvSpPr>
        <p:spPr/>
        <p:txBody>
          <a:bodyPr/>
          <a:lstStyle/>
          <a:p>
            <a:fld id="{2FD749F9-F7AF-EF45-86FA-2666F2264C2D}" type="datetime1">
              <a:rPr lang="en-GB" smtClean="0"/>
              <a:t>22/07/2023</a:t>
            </a:fld>
            <a:endParaRPr lang="en-US"/>
          </a:p>
        </p:txBody>
      </p:sp>
      <p:sp>
        <p:nvSpPr>
          <p:cNvPr id="5" name="Footer Placeholder 4">
            <a:extLst>
              <a:ext uri="{FF2B5EF4-FFF2-40B4-BE49-F238E27FC236}">
                <a16:creationId xmlns:a16="http://schemas.microsoft.com/office/drawing/2014/main" id="{8C80EC62-33E2-339F-45F6-F148CA5F1738}"/>
              </a:ext>
            </a:extLst>
          </p:cNvPr>
          <p:cNvSpPr>
            <a:spLocks noGrp="1"/>
          </p:cNvSpPr>
          <p:nvPr>
            <p:ph type="ftr" sz="quarter" idx="11"/>
          </p:nvPr>
        </p:nvSpPr>
        <p:spPr>
          <a:xfrm>
            <a:off x="3124199" y="6356350"/>
            <a:ext cx="6019799" cy="365125"/>
          </a:xfrm>
        </p:spPr>
        <p:txBody>
          <a:bodyPr/>
          <a:lstStyle/>
          <a:p>
            <a:r>
              <a:rPr lang="en-US" dirty="0"/>
              <a:t>Leadership and  Management; Theory and Practice</a:t>
            </a:r>
          </a:p>
        </p:txBody>
      </p:sp>
      <p:sp>
        <p:nvSpPr>
          <p:cNvPr id="3" name="TextBox 2">
            <a:extLst>
              <a:ext uri="{FF2B5EF4-FFF2-40B4-BE49-F238E27FC236}">
                <a16:creationId xmlns:a16="http://schemas.microsoft.com/office/drawing/2014/main" id="{598F6C72-6376-1AB1-BC37-AD01E6581104}"/>
              </a:ext>
            </a:extLst>
          </p:cNvPr>
          <p:cNvSpPr txBox="1"/>
          <p:nvPr/>
        </p:nvSpPr>
        <p:spPr>
          <a:xfrm>
            <a:off x="2646947" y="2518611"/>
            <a:ext cx="184731" cy="369332"/>
          </a:xfrm>
          <a:prstGeom prst="rect">
            <a:avLst/>
          </a:prstGeom>
          <a:noFill/>
        </p:spPr>
        <p:txBody>
          <a:bodyPr wrap="none" rtlCol="0">
            <a:spAutoFit/>
          </a:bodyPr>
          <a:lstStyle/>
          <a:p>
            <a:endParaRPr lang="en-US" dirty="0"/>
          </a:p>
        </p:txBody>
      </p:sp>
      <p:graphicFrame>
        <p:nvGraphicFramePr>
          <p:cNvPr id="7" name="Diagram 6">
            <a:extLst>
              <a:ext uri="{FF2B5EF4-FFF2-40B4-BE49-F238E27FC236}">
                <a16:creationId xmlns:a16="http://schemas.microsoft.com/office/drawing/2014/main" id="{34E5F55D-759F-D171-DEC0-F9AAFAB7D34E}"/>
              </a:ext>
            </a:extLst>
          </p:cNvPr>
          <p:cNvGraphicFramePr/>
          <p:nvPr>
            <p:extLst>
              <p:ext uri="{D42A27DB-BD31-4B8C-83A1-F6EECF244321}">
                <p14:modId xmlns:p14="http://schemas.microsoft.com/office/powerpoint/2010/main" val="1362757042"/>
              </p:ext>
            </p:extLst>
          </p:nvPr>
        </p:nvGraphicFramePr>
        <p:xfrm>
          <a:off x="762000" y="1657838"/>
          <a:ext cx="7772400" cy="4357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558490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685799" y="633834"/>
            <a:ext cx="7772399" cy="600573"/>
          </a:xfrm>
        </p:spPr>
        <p:txBody>
          <a:bodyPr vert="horz" lIns="91440" tIns="45720" rIns="91440" bIns="45720" rtlCol="0" anchor="ctr">
            <a:noAutofit/>
          </a:bodyPr>
          <a:lstStyle/>
          <a:p>
            <a:r>
              <a:rPr lang="en-GB" sz="4000" dirty="0">
                <a:effectLst/>
                <a:latin typeface="Times" pitchFamily="2" charset="0"/>
                <a:ea typeface="Calibri" panose="020F0502020204030204" pitchFamily="34" charset="0"/>
                <a:cs typeface="Times New Roman" panose="02020603050405020304" pitchFamily="18" charset="0"/>
              </a:rPr>
              <a:t>2.2 Boundaryless leadership theory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FEC584BA-5F40-2DDE-C6A5-FAB8D5F41BB8}"/>
              </a:ext>
            </a:extLst>
          </p:cNvPr>
          <p:cNvSpPr>
            <a:spLocks noGrp="1"/>
          </p:cNvSpPr>
          <p:nvPr>
            <p:ph type="dt" sz="half" idx="10"/>
          </p:nvPr>
        </p:nvSpPr>
        <p:spPr/>
        <p:txBody>
          <a:bodyPr/>
          <a:lstStyle/>
          <a:p>
            <a:fld id="{A9D0DA08-5A93-294F-BDB2-653F565652D8}" type="datetime1">
              <a:rPr lang="en-GB" smtClean="0"/>
              <a:t>22/07/2023</a:t>
            </a:fld>
            <a:endParaRPr lang="en-US"/>
          </a:p>
        </p:txBody>
      </p:sp>
      <p:sp>
        <p:nvSpPr>
          <p:cNvPr id="4" name="Footer Placeholder 3">
            <a:extLst>
              <a:ext uri="{FF2B5EF4-FFF2-40B4-BE49-F238E27FC236}">
                <a16:creationId xmlns:a16="http://schemas.microsoft.com/office/drawing/2014/main" id="{F0E5CC94-CF5E-B285-F976-38A917E4D61A}"/>
              </a:ext>
            </a:extLst>
          </p:cNvPr>
          <p:cNvSpPr>
            <a:spLocks noGrp="1"/>
          </p:cNvSpPr>
          <p:nvPr>
            <p:ph type="ftr" sz="quarter" idx="11"/>
          </p:nvPr>
        </p:nvSpPr>
        <p:spPr>
          <a:xfrm>
            <a:off x="5334000" y="6353076"/>
            <a:ext cx="3352800" cy="436406"/>
          </a:xfrm>
        </p:spPr>
        <p:txBody>
          <a:bodyPr/>
          <a:lstStyle/>
          <a:p>
            <a:r>
              <a:rPr lang="en-US" dirty="0"/>
              <a:t>Leadership and  Management; Theory and Practice</a:t>
            </a:r>
          </a:p>
        </p:txBody>
      </p:sp>
      <p:graphicFrame>
        <p:nvGraphicFramePr>
          <p:cNvPr id="9" name="Diagram 8">
            <a:extLst>
              <a:ext uri="{FF2B5EF4-FFF2-40B4-BE49-F238E27FC236}">
                <a16:creationId xmlns:a16="http://schemas.microsoft.com/office/drawing/2014/main" id="{59DA0603-200B-FFDE-584C-4A6B9CE76B5C}"/>
              </a:ext>
            </a:extLst>
          </p:cNvPr>
          <p:cNvGraphicFramePr/>
          <p:nvPr>
            <p:extLst>
              <p:ext uri="{D42A27DB-BD31-4B8C-83A1-F6EECF244321}">
                <p14:modId xmlns:p14="http://schemas.microsoft.com/office/powerpoint/2010/main" val="3631668836"/>
              </p:ext>
            </p:extLst>
          </p:nvPr>
        </p:nvGraphicFramePr>
        <p:xfrm>
          <a:off x="457200" y="1657838"/>
          <a:ext cx="8239452" cy="4467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33048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685799" y="633834"/>
            <a:ext cx="7772399" cy="600573"/>
          </a:xfrm>
        </p:spPr>
        <p:txBody>
          <a:bodyPr vert="horz" lIns="91440" tIns="45720" rIns="91440" bIns="45720" rtlCol="0" anchor="ctr">
            <a:noAutofit/>
          </a:bodyPr>
          <a:lstStyle/>
          <a:p>
            <a:r>
              <a:rPr lang="en-GB" sz="4000" dirty="0">
                <a:effectLst/>
                <a:latin typeface="Times" pitchFamily="2" charset="0"/>
                <a:ea typeface="Calibri" panose="020F0502020204030204" pitchFamily="34" charset="0"/>
                <a:cs typeface="Times New Roman" panose="02020603050405020304" pitchFamily="18" charset="0"/>
              </a:rPr>
              <a:t>2.3 Summary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FEC584BA-5F40-2DDE-C6A5-FAB8D5F41BB8}"/>
              </a:ext>
            </a:extLst>
          </p:cNvPr>
          <p:cNvSpPr>
            <a:spLocks noGrp="1"/>
          </p:cNvSpPr>
          <p:nvPr>
            <p:ph type="dt" sz="half" idx="10"/>
          </p:nvPr>
        </p:nvSpPr>
        <p:spPr/>
        <p:txBody>
          <a:bodyPr/>
          <a:lstStyle/>
          <a:p>
            <a:fld id="{A9D0DA08-5A93-294F-BDB2-653F565652D8}" type="datetime1">
              <a:rPr lang="en-GB" smtClean="0"/>
              <a:t>22/07/2023</a:t>
            </a:fld>
            <a:endParaRPr lang="en-US"/>
          </a:p>
        </p:txBody>
      </p:sp>
      <p:sp>
        <p:nvSpPr>
          <p:cNvPr id="4" name="Footer Placeholder 3">
            <a:extLst>
              <a:ext uri="{FF2B5EF4-FFF2-40B4-BE49-F238E27FC236}">
                <a16:creationId xmlns:a16="http://schemas.microsoft.com/office/drawing/2014/main" id="{F0E5CC94-CF5E-B285-F976-38A917E4D61A}"/>
              </a:ext>
            </a:extLst>
          </p:cNvPr>
          <p:cNvSpPr>
            <a:spLocks noGrp="1"/>
          </p:cNvSpPr>
          <p:nvPr>
            <p:ph type="ftr" sz="quarter" idx="11"/>
          </p:nvPr>
        </p:nvSpPr>
        <p:spPr>
          <a:xfrm>
            <a:off x="5334000" y="6353076"/>
            <a:ext cx="3352800" cy="436406"/>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852D3377-8B4F-A058-D470-8164B145A96F}"/>
              </a:ext>
            </a:extLst>
          </p:cNvPr>
          <p:cNvSpPr txBox="1"/>
          <p:nvPr/>
        </p:nvSpPr>
        <p:spPr>
          <a:xfrm>
            <a:off x="1095652" y="1864734"/>
            <a:ext cx="6981548" cy="2446824"/>
          </a:xfrm>
          <a:prstGeom prst="rect">
            <a:avLst/>
          </a:prstGeom>
          <a:noFill/>
        </p:spPr>
        <p:txBody>
          <a:bodyPr wrap="square" rtlCol="0">
            <a:spAutoFit/>
          </a:bodyPr>
          <a:lstStyle/>
          <a:p>
            <a:pPr>
              <a:lnSpc>
                <a:spcPct val="150000"/>
              </a:lnSpc>
            </a:pPr>
            <a:r>
              <a:rPr lang="en-GB" sz="1800" dirty="0">
                <a:effectLst/>
                <a:latin typeface="Times" pitchFamily="2" charset="0"/>
                <a:ea typeface="Calibri" panose="020F0502020204030204" pitchFamily="34" charset="0"/>
                <a:cs typeface="Times New Roman" panose="02020603050405020304" pitchFamily="18" charset="0"/>
              </a:rPr>
              <a:t>In summary, transformational and boundaryless theory implies strengths and limitations that leaders must consider in order to overcome resistance and build trust and cooperation. Balancing autonomy and authority with the need for coordination and control can be complex, requiring leaders to navigate potential conflicts and tensions.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33970909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228600" y="612210"/>
            <a:ext cx="7848600" cy="773089"/>
          </a:xfrm>
        </p:spPr>
        <p:txBody>
          <a:bodyPr vert="horz" lIns="91440" tIns="45720" rIns="91440" bIns="45720" rtlCol="0" anchor="ctr">
            <a:normAutofit/>
          </a:bodyPr>
          <a:lstStyle/>
          <a:p>
            <a:pPr>
              <a:lnSpc>
                <a:spcPct val="90000"/>
              </a:lnSpc>
            </a:pPr>
            <a:r>
              <a:rPr lang="en-US" sz="4000" b="1" kern="1200" dirty="0">
                <a:solidFill>
                  <a:schemeClr val="tx1"/>
                </a:solidFill>
                <a:latin typeface="Times" pitchFamily="2" charset="0"/>
              </a:rPr>
              <a:t>3.</a:t>
            </a:r>
            <a:r>
              <a:rPr lang="en-US" sz="4000" b="1" dirty="0">
                <a:latin typeface="Times" pitchFamily="2" charset="0"/>
              </a:rPr>
              <a:t> Welch’s leadership styles </a:t>
            </a:r>
            <a:endParaRPr lang="en-US" sz="4000" b="1" kern="1200" dirty="0">
              <a:solidFill>
                <a:schemeClr val="tx1"/>
              </a:solidFill>
              <a:latin typeface="Times" pitchFamily="2"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E612D39-1FB8-E21E-91EB-86E8770C1B29}"/>
              </a:ext>
            </a:extLst>
          </p:cNvPr>
          <p:cNvSpPr>
            <a:spLocks noGrp="1"/>
          </p:cNvSpPr>
          <p:nvPr>
            <p:ph type="dt" sz="half" idx="10"/>
          </p:nvPr>
        </p:nvSpPr>
        <p:spPr/>
        <p:txBody>
          <a:bodyPr/>
          <a:lstStyle/>
          <a:p>
            <a:fld id="{5FFBCA4D-F2FA-1343-A64A-92BA84132533}" type="datetime1">
              <a:rPr lang="en-GB" smtClean="0"/>
              <a:t>22/07/2023</a:t>
            </a:fld>
            <a:endParaRPr lang="en-US"/>
          </a:p>
        </p:txBody>
      </p:sp>
      <p:sp>
        <p:nvSpPr>
          <p:cNvPr id="4" name="Footer Placeholder 3">
            <a:extLst>
              <a:ext uri="{FF2B5EF4-FFF2-40B4-BE49-F238E27FC236}">
                <a16:creationId xmlns:a16="http://schemas.microsoft.com/office/drawing/2014/main" id="{6A12A02C-76F1-7A95-BE58-456FD2A5FD01}"/>
              </a:ext>
            </a:extLst>
          </p:cNvPr>
          <p:cNvSpPr>
            <a:spLocks noGrp="1"/>
          </p:cNvSpPr>
          <p:nvPr>
            <p:ph type="ftr" sz="quarter" idx="11"/>
          </p:nvPr>
        </p:nvSpPr>
        <p:spPr>
          <a:xfrm>
            <a:off x="4569501" y="6423474"/>
            <a:ext cx="4191000" cy="365125"/>
          </a:xfrm>
        </p:spPr>
        <p:txBody>
          <a:bodyPr/>
          <a:lstStyle/>
          <a:p>
            <a:r>
              <a:rPr lang="en-US" dirty="0"/>
              <a:t>Leadership and  Management; Theory and Practice</a:t>
            </a:r>
          </a:p>
        </p:txBody>
      </p:sp>
      <p:pic>
        <p:nvPicPr>
          <p:cNvPr id="6" name="Picture 5" descr="A person in a blue shirt and tie&#10;&#10;Description automatically generated">
            <a:extLst>
              <a:ext uri="{FF2B5EF4-FFF2-40B4-BE49-F238E27FC236}">
                <a16:creationId xmlns:a16="http://schemas.microsoft.com/office/drawing/2014/main" id="{4A994379-69E4-790B-E7A2-D141F6F8EA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3315" y="1673352"/>
            <a:ext cx="3798685" cy="2891396"/>
          </a:xfrm>
          <a:prstGeom prst="rect">
            <a:avLst/>
          </a:prstGeom>
        </p:spPr>
      </p:pic>
      <p:sp>
        <p:nvSpPr>
          <p:cNvPr id="7" name="TextBox 6">
            <a:extLst>
              <a:ext uri="{FF2B5EF4-FFF2-40B4-BE49-F238E27FC236}">
                <a16:creationId xmlns:a16="http://schemas.microsoft.com/office/drawing/2014/main" id="{31FA8D6B-DDA1-4FE8-F01F-980AD238873F}"/>
              </a:ext>
            </a:extLst>
          </p:cNvPr>
          <p:cNvSpPr txBox="1"/>
          <p:nvPr/>
        </p:nvSpPr>
        <p:spPr>
          <a:xfrm>
            <a:off x="756382" y="4700638"/>
            <a:ext cx="3962400" cy="230832"/>
          </a:xfrm>
          <a:prstGeom prst="rect">
            <a:avLst/>
          </a:prstGeom>
          <a:noFill/>
        </p:spPr>
        <p:txBody>
          <a:bodyPr wrap="square" rtlCol="0">
            <a:spAutoFit/>
          </a:bodyPr>
          <a:lstStyle/>
          <a:p>
            <a:r>
              <a:rPr lang="en-US" sz="900" dirty="0"/>
              <a:t>Source: CNBC</a:t>
            </a:r>
          </a:p>
        </p:txBody>
      </p:sp>
      <p:sp>
        <p:nvSpPr>
          <p:cNvPr id="9" name="TextBox 8">
            <a:extLst>
              <a:ext uri="{FF2B5EF4-FFF2-40B4-BE49-F238E27FC236}">
                <a16:creationId xmlns:a16="http://schemas.microsoft.com/office/drawing/2014/main" id="{577D7B60-EA13-2618-FE3C-BD4E865813BF}"/>
              </a:ext>
            </a:extLst>
          </p:cNvPr>
          <p:cNvSpPr txBox="1"/>
          <p:nvPr/>
        </p:nvSpPr>
        <p:spPr>
          <a:xfrm rot="10800000" flipV="1">
            <a:off x="4790745" y="1720173"/>
            <a:ext cx="3798683" cy="3008837"/>
          </a:xfrm>
          <a:prstGeom prst="rect">
            <a:avLst/>
          </a:prstGeom>
          <a:noFill/>
        </p:spPr>
        <p:txBody>
          <a:bodyPr wrap="square" rtlCol="0">
            <a:spAutoFit/>
          </a:bodyPr>
          <a:lstStyle/>
          <a:p>
            <a:pPr>
              <a:lnSpc>
                <a:spcPct val="150000"/>
              </a:lnSpc>
            </a:pPr>
            <a:r>
              <a:rPr lang="en-US" sz="1600" dirty="0">
                <a:latin typeface="Times" pitchFamily="2" charset="0"/>
              </a:rPr>
              <a:t>As a GE’s leader  Jack Welch facilitated a significant  growth of the company from annual revenue of $26.8 billion to $130. </a:t>
            </a:r>
          </a:p>
          <a:p>
            <a:pPr>
              <a:lnSpc>
                <a:spcPct val="150000"/>
              </a:lnSpc>
            </a:pPr>
            <a:r>
              <a:rPr lang="en-US" sz="1600" dirty="0">
                <a:latin typeface="Times" pitchFamily="2" charset="0"/>
              </a:rPr>
              <a:t>Through years Welch developed transformational, situational and participatory leadership skills. He was also particularly known for his charismatic and demanding leadership style.</a:t>
            </a:r>
          </a:p>
        </p:txBody>
      </p:sp>
    </p:spTree>
    <p:extLst>
      <p:ext uri="{BB962C8B-B14F-4D97-AF65-F5344CB8AC3E}">
        <p14:creationId xmlns:p14="http://schemas.microsoft.com/office/powerpoint/2010/main" val="243677564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438880" y="629143"/>
            <a:ext cx="8077200" cy="590207"/>
          </a:xfrm>
        </p:spPr>
        <p:txBody>
          <a:bodyPr vert="horz" lIns="91440" tIns="45720" rIns="91440" bIns="45720" rtlCol="0" anchor="ctr">
            <a:normAutofit fontScale="90000"/>
          </a:bodyPr>
          <a:lstStyle/>
          <a:p>
            <a:pPr>
              <a:lnSpc>
                <a:spcPct val="90000"/>
              </a:lnSpc>
            </a:pPr>
            <a:r>
              <a:rPr lang="en-US" kern="1200" dirty="0">
                <a:solidFill>
                  <a:schemeClr val="tx1"/>
                </a:solidFill>
                <a:latin typeface="Times" pitchFamily="2" charset="0"/>
              </a:rPr>
              <a:t>3.1</a:t>
            </a:r>
            <a:r>
              <a:rPr lang="en-US" sz="6300" kern="1200" dirty="0">
                <a:solidFill>
                  <a:schemeClr val="tx1"/>
                </a:solidFill>
                <a:latin typeface="Times" pitchFamily="2" charset="0"/>
              </a:rPr>
              <a:t> </a:t>
            </a:r>
            <a:r>
              <a:rPr lang="en-US" kern="1200" dirty="0">
                <a:solidFill>
                  <a:schemeClr val="tx1"/>
                </a:solidFill>
                <a:latin typeface="Times" pitchFamily="2" charset="0"/>
              </a:rPr>
              <a:t>Charismatic</a:t>
            </a:r>
            <a:r>
              <a:rPr lang="en-US" sz="6300" kern="1200" dirty="0">
                <a:solidFill>
                  <a:schemeClr val="tx1"/>
                </a:solidFill>
                <a:latin typeface="Times" pitchFamily="2" charset="0"/>
              </a:rPr>
              <a:t> </a:t>
            </a:r>
            <a:r>
              <a:rPr lang="en-US" kern="1200" dirty="0">
                <a:solidFill>
                  <a:schemeClr val="tx1"/>
                </a:solidFill>
                <a:latin typeface="Times" pitchFamily="2" charset="0"/>
              </a:rPr>
              <a:t>leadership</a:t>
            </a:r>
            <a:r>
              <a:rPr lang="en-US" sz="6300" kern="1200" dirty="0">
                <a:solidFill>
                  <a:schemeClr val="tx1"/>
                </a:solidFill>
                <a:latin typeface="Times" pitchFamily="2" charset="0"/>
              </a:rPr>
              <a:t> </a:t>
            </a:r>
            <a:r>
              <a:rPr lang="en-US" kern="1200" dirty="0">
                <a:solidFill>
                  <a:schemeClr val="tx1"/>
                </a:solidFill>
                <a:latin typeface="Times" pitchFamily="2" charset="0"/>
              </a:rPr>
              <a:t>style</a:t>
            </a:r>
            <a:r>
              <a:rPr lang="en-US" sz="6300" kern="1200" dirty="0">
                <a:solidFill>
                  <a:schemeClr val="tx1"/>
                </a:solidFill>
                <a:latin typeface="Times" pitchFamily="2" charset="0"/>
              </a:rPr>
              <a:t>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0430C27-2D52-5E7C-1F55-927A34963124}"/>
              </a:ext>
            </a:extLst>
          </p:cNvPr>
          <p:cNvSpPr>
            <a:spLocks noGrp="1"/>
          </p:cNvSpPr>
          <p:nvPr>
            <p:ph type="dt" sz="half" idx="10"/>
          </p:nvPr>
        </p:nvSpPr>
        <p:spPr/>
        <p:txBody>
          <a:bodyPr/>
          <a:lstStyle/>
          <a:p>
            <a:fld id="{3D25E630-AA78-0043-880E-CED18810E434}" type="datetime1">
              <a:rPr lang="en-GB" smtClean="0"/>
              <a:t>22/07/2023</a:t>
            </a:fld>
            <a:endParaRPr lang="en-US"/>
          </a:p>
        </p:txBody>
      </p:sp>
      <p:sp>
        <p:nvSpPr>
          <p:cNvPr id="4" name="Footer Placeholder 3">
            <a:extLst>
              <a:ext uri="{FF2B5EF4-FFF2-40B4-BE49-F238E27FC236}">
                <a16:creationId xmlns:a16="http://schemas.microsoft.com/office/drawing/2014/main" id="{9BDAF273-A9AF-C4EA-FE9F-D8FC3E66C246}"/>
              </a:ext>
            </a:extLst>
          </p:cNvPr>
          <p:cNvSpPr>
            <a:spLocks noGrp="1"/>
          </p:cNvSpPr>
          <p:nvPr>
            <p:ph type="ftr" sz="quarter" idx="11"/>
          </p:nvPr>
        </p:nvSpPr>
        <p:spPr>
          <a:xfrm>
            <a:off x="4543685" y="6391887"/>
            <a:ext cx="4886652" cy="365125"/>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99BE6802-8A16-3635-D1C1-3C3AB0509755}"/>
              </a:ext>
            </a:extLst>
          </p:cNvPr>
          <p:cNvSpPr txBox="1"/>
          <p:nvPr/>
        </p:nvSpPr>
        <p:spPr>
          <a:xfrm rot="10800000" flipV="1">
            <a:off x="951808" y="1036209"/>
            <a:ext cx="7572740" cy="2135200"/>
          </a:xfrm>
          <a:prstGeom prst="rect">
            <a:avLst/>
          </a:prstGeom>
          <a:noFill/>
        </p:spPr>
        <p:txBody>
          <a:bodyPr wrap="square" rtlCol="0">
            <a:spAutoFit/>
          </a:bodyPr>
          <a:lstStyle/>
          <a:p>
            <a:pPr marL="285750" indent="-285750">
              <a:lnSpc>
                <a:spcPct val="150000"/>
              </a:lnSpc>
              <a:buFont typeface="Wingdings" pitchFamily="2" charset="2"/>
              <a:buChar char="Ø"/>
            </a:pPr>
            <a:r>
              <a:rPr lang="en-GB" dirty="0">
                <a:effectLst/>
                <a:latin typeface="Times" pitchFamily="2" charset="0"/>
              </a:rPr>
              <a:t>Charismatic Leadership style  focuses on the leaders themselves. It’s the ability to communicate, influence, and be comfortable in their own skin. </a:t>
            </a:r>
          </a:p>
          <a:p>
            <a:pPr marL="285750" indent="-285750">
              <a:lnSpc>
                <a:spcPct val="150000"/>
              </a:lnSpc>
              <a:buFont typeface="Wingdings" pitchFamily="2" charset="2"/>
              <a:buChar char="Ø"/>
            </a:pPr>
            <a:r>
              <a:rPr lang="en-US" dirty="0">
                <a:latin typeface="Times" pitchFamily="2" charset="0"/>
              </a:rPr>
              <a:t>Leaders who apply charismatic leadership tend to have a clear vision in business or politics and the capability to address a large audience to influence them with a convincing speech.</a:t>
            </a:r>
          </a:p>
        </p:txBody>
      </p:sp>
      <p:pic>
        <p:nvPicPr>
          <p:cNvPr id="7" name="Picture 6" descr="Characteristics of charismatic leadership style ">
            <a:extLst>
              <a:ext uri="{FF2B5EF4-FFF2-40B4-BE49-F238E27FC236}">
                <a16:creationId xmlns:a16="http://schemas.microsoft.com/office/drawing/2014/main" id="{2A2628DD-6F6A-6958-7766-B26F900DD4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9555" y="3208588"/>
            <a:ext cx="5824887" cy="2946613"/>
          </a:xfrm>
          <a:prstGeom prst="rect">
            <a:avLst/>
          </a:prstGeom>
        </p:spPr>
      </p:pic>
      <p:sp>
        <p:nvSpPr>
          <p:cNvPr id="9" name="TextBox 8">
            <a:extLst>
              <a:ext uri="{FF2B5EF4-FFF2-40B4-BE49-F238E27FC236}">
                <a16:creationId xmlns:a16="http://schemas.microsoft.com/office/drawing/2014/main" id="{0DEB42BF-FC3A-1FCE-3ED5-481A9547DC15}"/>
              </a:ext>
            </a:extLst>
          </p:cNvPr>
          <p:cNvSpPr txBox="1"/>
          <p:nvPr/>
        </p:nvSpPr>
        <p:spPr>
          <a:xfrm>
            <a:off x="5175561" y="6038490"/>
            <a:ext cx="1803955" cy="307777"/>
          </a:xfrm>
          <a:prstGeom prst="rect">
            <a:avLst/>
          </a:prstGeom>
          <a:noFill/>
        </p:spPr>
        <p:txBody>
          <a:bodyPr wrap="none" rtlCol="0">
            <a:spAutoFit/>
          </a:bodyPr>
          <a:lstStyle/>
          <a:p>
            <a:r>
              <a:rPr lang="en-US" sz="1400" dirty="0"/>
              <a:t>Source: Vantage Circle</a:t>
            </a:r>
          </a:p>
        </p:txBody>
      </p:sp>
    </p:spTree>
    <p:extLst>
      <p:ext uri="{BB962C8B-B14F-4D97-AF65-F5344CB8AC3E}">
        <p14:creationId xmlns:p14="http://schemas.microsoft.com/office/powerpoint/2010/main" val="279278862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457200" y="503291"/>
            <a:ext cx="8077200" cy="590207"/>
          </a:xfrm>
        </p:spPr>
        <p:txBody>
          <a:bodyPr vert="horz" lIns="91440" tIns="45720" rIns="91440" bIns="45720" rtlCol="0" anchor="ctr">
            <a:normAutofit fontScale="90000"/>
          </a:bodyPr>
          <a:lstStyle/>
          <a:p>
            <a:pPr>
              <a:lnSpc>
                <a:spcPct val="90000"/>
              </a:lnSpc>
            </a:pPr>
            <a:r>
              <a:rPr lang="en-US" kern="1200" dirty="0">
                <a:solidFill>
                  <a:schemeClr val="tx1"/>
                </a:solidFill>
                <a:latin typeface="Times" pitchFamily="2" charset="0"/>
              </a:rPr>
              <a:t>3.2</a:t>
            </a:r>
            <a:r>
              <a:rPr lang="en-US" sz="6300" kern="1200" dirty="0">
                <a:solidFill>
                  <a:schemeClr val="tx1"/>
                </a:solidFill>
                <a:latin typeface="Times" pitchFamily="2" charset="0"/>
              </a:rPr>
              <a:t> </a:t>
            </a:r>
            <a:r>
              <a:rPr lang="en-US" kern="1200" dirty="0">
                <a:solidFill>
                  <a:schemeClr val="tx1"/>
                </a:solidFill>
                <a:latin typeface="Times" pitchFamily="2" charset="0"/>
              </a:rPr>
              <a:t>Advantages and Limitations </a:t>
            </a:r>
            <a:endParaRPr lang="en-US" sz="6300" kern="1200" dirty="0">
              <a:solidFill>
                <a:schemeClr val="tx1"/>
              </a:solidFill>
              <a:latin typeface="Times" pitchFamily="2"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0430C27-2D52-5E7C-1F55-927A34963124}"/>
              </a:ext>
            </a:extLst>
          </p:cNvPr>
          <p:cNvSpPr>
            <a:spLocks noGrp="1"/>
          </p:cNvSpPr>
          <p:nvPr>
            <p:ph type="dt" sz="half" idx="10"/>
          </p:nvPr>
        </p:nvSpPr>
        <p:spPr/>
        <p:txBody>
          <a:bodyPr/>
          <a:lstStyle/>
          <a:p>
            <a:fld id="{3D25E630-AA78-0043-880E-CED18810E434}" type="datetime1">
              <a:rPr lang="en-GB" smtClean="0"/>
              <a:t>22/07/2023</a:t>
            </a:fld>
            <a:endParaRPr lang="en-US"/>
          </a:p>
        </p:txBody>
      </p:sp>
      <p:sp>
        <p:nvSpPr>
          <p:cNvPr id="4" name="Footer Placeholder 3">
            <a:extLst>
              <a:ext uri="{FF2B5EF4-FFF2-40B4-BE49-F238E27FC236}">
                <a16:creationId xmlns:a16="http://schemas.microsoft.com/office/drawing/2014/main" id="{9BDAF273-A9AF-C4EA-FE9F-D8FC3E66C246}"/>
              </a:ext>
            </a:extLst>
          </p:cNvPr>
          <p:cNvSpPr>
            <a:spLocks noGrp="1"/>
          </p:cNvSpPr>
          <p:nvPr>
            <p:ph type="ftr" sz="quarter" idx="11"/>
          </p:nvPr>
        </p:nvSpPr>
        <p:spPr>
          <a:xfrm>
            <a:off x="4800600" y="6356350"/>
            <a:ext cx="4343398" cy="365125"/>
          </a:xfrm>
        </p:spPr>
        <p:txBody>
          <a:bodyPr/>
          <a:lstStyle/>
          <a:p>
            <a:r>
              <a:rPr lang="en-US" dirty="0"/>
              <a:t>Leadership and  Management; Theory and Practice</a:t>
            </a:r>
          </a:p>
        </p:txBody>
      </p:sp>
      <p:graphicFrame>
        <p:nvGraphicFramePr>
          <p:cNvPr id="6" name="Table 10">
            <a:extLst>
              <a:ext uri="{FF2B5EF4-FFF2-40B4-BE49-F238E27FC236}">
                <a16:creationId xmlns:a16="http://schemas.microsoft.com/office/drawing/2014/main" id="{2B32D5C7-FC44-9ADE-DB4E-91542B4C35CC}"/>
              </a:ext>
            </a:extLst>
          </p:cNvPr>
          <p:cNvGraphicFramePr>
            <a:graphicFrameLocks noGrp="1"/>
          </p:cNvGraphicFramePr>
          <p:nvPr>
            <p:extLst>
              <p:ext uri="{D42A27DB-BD31-4B8C-83A1-F6EECF244321}">
                <p14:modId xmlns:p14="http://schemas.microsoft.com/office/powerpoint/2010/main" val="1732149483"/>
              </p:ext>
            </p:extLst>
          </p:nvPr>
        </p:nvGraphicFramePr>
        <p:xfrm>
          <a:off x="685800" y="1142170"/>
          <a:ext cx="7696200" cy="3855338"/>
        </p:xfrm>
        <a:graphic>
          <a:graphicData uri="http://schemas.openxmlformats.org/drawingml/2006/table">
            <a:tbl>
              <a:tblPr firstRow="1" bandRow="1">
                <a:tableStyleId>{F5AB1C69-6EDB-4FF4-983F-18BD219EF322}</a:tableStyleId>
              </a:tblPr>
              <a:tblGrid>
                <a:gridCol w="3894462">
                  <a:extLst>
                    <a:ext uri="{9D8B030D-6E8A-4147-A177-3AD203B41FA5}">
                      <a16:colId xmlns:a16="http://schemas.microsoft.com/office/drawing/2014/main" val="3167038450"/>
                    </a:ext>
                  </a:extLst>
                </a:gridCol>
                <a:gridCol w="3801738">
                  <a:extLst>
                    <a:ext uri="{9D8B030D-6E8A-4147-A177-3AD203B41FA5}">
                      <a16:colId xmlns:a16="http://schemas.microsoft.com/office/drawing/2014/main" val="1024701658"/>
                    </a:ext>
                  </a:extLst>
                </a:gridCol>
              </a:tblGrid>
              <a:tr h="293630">
                <a:tc>
                  <a:txBody>
                    <a:bodyPr/>
                    <a:lstStyle/>
                    <a:p>
                      <a:pPr algn="ctr"/>
                      <a:r>
                        <a:rPr lang="en-US" sz="1600" dirty="0">
                          <a:solidFill>
                            <a:schemeClr val="tx1"/>
                          </a:solidFill>
                          <a:latin typeface="Times" pitchFamily="2" charset="0"/>
                        </a:rPr>
                        <a:t>Advantages </a:t>
                      </a:r>
                    </a:p>
                  </a:txBody>
                  <a:tcPr/>
                </a:tc>
                <a:tc>
                  <a:txBody>
                    <a:bodyPr/>
                    <a:lstStyle/>
                    <a:p>
                      <a:pPr algn="ctr"/>
                      <a:r>
                        <a:rPr lang="en-US" sz="1600" b="1" dirty="0">
                          <a:solidFill>
                            <a:schemeClr val="tx1"/>
                          </a:solidFill>
                          <a:latin typeface="Times" pitchFamily="2" charset="0"/>
                        </a:rPr>
                        <a:t>Limitations </a:t>
                      </a:r>
                    </a:p>
                  </a:txBody>
                  <a:tcPr/>
                </a:tc>
                <a:extLst>
                  <a:ext uri="{0D108BD9-81ED-4DB2-BD59-A6C34878D82A}">
                    <a16:rowId xmlns:a16="http://schemas.microsoft.com/office/drawing/2014/main" val="125570690"/>
                  </a:ext>
                </a:extLst>
              </a:tr>
              <a:tr h="478176">
                <a:tc>
                  <a:txBody>
                    <a:bodyPr/>
                    <a:lstStyle/>
                    <a:p>
                      <a:pPr marL="285750" indent="-285750">
                        <a:buFont typeface="Arial" panose="020B0604020202020204" pitchFamily="34" charset="0"/>
                        <a:buChar char="•"/>
                      </a:pPr>
                      <a:r>
                        <a:rPr lang="en-GB" sz="1400" b="0" i="0" kern="1200" dirty="0">
                          <a:solidFill>
                            <a:schemeClr val="dk1"/>
                          </a:solidFill>
                          <a:effectLst/>
                          <a:latin typeface="Times" pitchFamily="2" charset="0"/>
                          <a:ea typeface="+mn-ea"/>
                          <a:cs typeface="+mn-cs"/>
                        </a:rPr>
                        <a:t>Strong emotional connections with their followers</a:t>
                      </a:r>
                      <a:endParaRPr lang="en-US" sz="1400" dirty="0">
                        <a:latin typeface="Times" pitchFamily="2" charset="0"/>
                      </a:endParaRPr>
                    </a:p>
                  </a:txBody>
                  <a:tcPr/>
                </a:tc>
                <a:tc>
                  <a:txBody>
                    <a:bodyPr/>
                    <a:lstStyle/>
                    <a:p>
                      <a:pPr marL="285750" indent="-285750">
                        <a:buFont typeface="Arial" panose="020B0604020202020204" pitchFamily="34" charset="0"/>
                        <a:buChar char="•"/>
                      </a:pPr>
                      <a:r>
                        <a:rPr lang="en-US" sz="1400" dirty="0">
                          <a:latin typeface="Times" pitchFamily="2" charset="0"/>
                        </a:rPr>
                        <a:t>Creates dependency on the leader</a:t>
                      </a:r>
                    </a:p>
                  </a:txBody>
                  <a:tcPr/>
                </a:tc>
                <a:extLst>
                  <a:ext uri="{0D108BD9-81ED-4DB2-BD59-A6C34878D82A}">
                    <a16:rowId xmlns:a16="http://schemas.microsoft.com/office/drawing/2014/main" val="3993206210"/>
                  </a:ext>
                </a:extLst>
              </a:tr>
              <a:tr h="889451">
                <a:tc>
                  <a:txBody>
                    <a:bodyPr/>
                    <a:lstStyle/>
                    <a:p>
                      <a:pPr marL="285750" indent="-285750">
                        <a:buFont typeface="Arial" panose="020B0604020202020204" pitchFamily="34" charset="0"/>
                        <a:buChar char="•"/>
                      </a:pPr>
                      <a:r>
                        <a:rPr lang="en-GB" sz="1400" b="0" i="0" kern="1200" dirty="0">
                          <a:solidFill>
                            <a:schemeClr val="dk1"/>
                          </a:solidFill>
                          <a:effectLst/>
                          <a:latin typeface="Times" pitchFamily="2" charset="0"/>
                          <a:ea typeface="+mn-ea"/>
                          <a:cs typeface="+mn-cs"/>
                        </a:rPr>
                        <a:t>Supports the alignment of employees around common objectives, guiding the organisation towards performance</a:t>
                      </a:r>
                      <a:endParaRPr lang="en-US" sz="1400" dirty="0">
                        <a:latin typeface="Times" pitchFamily="2" charset="0"/>
                      </a:endParaRPr>
                    </a:p>
                  </a:txBody>
                  <a:tcPr>
                    <a:solidFill>
                      <a:schemeClr val="accent4">
                        <a:lumMod val="20000"/>
                        <a:lumOff val="80000"/>
                      </a:schemeClr>
                    </a:solidFill>
                  </a:tcPr>
                </a:tc>
                <a:tc>
                  <a:txBody>
                    <a:bodyPr/>
                    <a:lstStyle/>
                    <a:p>
                      <a:pPr marL="285750" indent="-285750">
                        <a:buFont typeface="Arial" panose="020B0604020202020204" pitchFamily="34" charset="0"/>
                        <a:buChar char="•"/>
                      </a:pPr>
                      <a:r>
                        <a:rPr lang="en-US" sz="1400" dirty="0">
                          <a:latin typeface="Times" pitchFamily="2" charset="0"/>
                        </a:rPr>
                        <a:t>The leader may set unrealistic expectations that could eventually lead  to disappointment for employees to achieve the goal set.  </a:t>
                      </a:r>
                    </a:p>
                  </a:txBody>
                  <a:tcPr>
                    <a:solidFill>
                      <a:schemeClr val="accent4">
                        <a:lumMod val="20000"/>
                        <a:lumOff val="80000"/>
                      </a:schemeClr>
                    </a:solidFill>
                  </a:tcPr>
                </a:tc>
                <a:extLst>
                  <a:ext uri="{0D108BD9-81ED-4DB2-BD59-A6C34878D82A}">
                    <a16:rowId xmlns:a16="http://schemas.microsoft.com/office/drawing/2014/main" val="2495189914"/>
                  </a:ext>
                </a:extLst>
              </a:tr>
              <a:tr h="889451">
                <a:tc>
                  <a:txBody>
                    <a:bodyPr/>
                    <a:lstStyle/>
                    <a:p>
                      <a:pPr marL="285750" indent="-285750">
                        <a:buFont typeface="Arial" panose="020B0604020202020204" pitchFamily="34" charset="0"/>
                        <a:buChar char="•"/>
                      </a:pPr>
                      <a:r>
                        <a:rPr lang="en-US" sz="1400" dirty="0">
                          <a:latin typeface="Times" pitchFamily="2" charset="0"/>
                        </a:rPr>
                        <a:t>Encourages trust and provides </a:t>
                      </a:r>
                      <a:r>
                        <a:rPr lang="en-GB" sz="1400" b="0" i="0" kern="1200" dirty="0">
                          <a:solidFill>
                            <a:schemeClr val="dk1"/>
                          </a:solidFill>
                          <a:effectLst/>
                          <a:latin typeface="Times" pitchFamily="2" charset="0"/>
                          <a:ea typeface="+mn-ea"/>
                          <a:cs typeface="+mn-cs"/>
                        </a:rPr>
                        <a:t>a sense of stability and direction</a:t>
                      </a:r>
                      <a:endParaRPr lang="en-US" sz="1400" dirty="0">
                        <a:latin typeface="Times" pitchFamily="2" charset="0"/>
                      </a:endParaRPr>
                    </a:p>
                  </a:txBody>
                  <a:tcPr/>
                </a:tc>
                <a:tc>
                  <a:txBody>
                    <a:bodyPr/>
                    <a:lstStyle/>
                    <a:p>
                      <a:pPr marL="285750" indent="-285750">
                        <a:buFont typeface="Arial" panose="020B0604020202020204" pitchFamily="34" charset="0"/>
                        <a:buChar char="•"/>
                      </a:pPr>
                      <a:r>
                        <a:rPr lang="en-US" sz="1400" dirty="0">
                          <a:latin typeface="Times" pitchFamily="2" charset="0"/>
                        </a:rPr>
                        <a:t>The leader may show overconfidence and manipulative behavior that may turn employees against each other . </a:t>
                      </a:r>
                    </a:p>
                  </a:txBody>
                  <a:tcPr/>
                </a:tc>
                <a:extLst>
                  <a:ext uri="{0D108BD9-81ED-4DB2-BD59-A6C34878D82A}">
                    <a16:rowId xmlns:a16="http://schemas.microsoft.com/office/drawing/2014/main" val="1317805060"/>
                  </a:ext>
                </a:extLst>
              </a:tr>
              <a:tr h="1222996">
                <a:tc>
                  <a:txBody>
                    <a:bodyPr/>
                    <a:lstStyle/>
                    <a:p>
                      <a:pPr marL="285750" indent="-285750">
                        <a:buFont typeface="Arial" panose="020B0604020202020204" pitchFamily="34" charset="0"/>
                        <a:buChar char="•"/>
                      </a:pPr>
                      <a:r>
                        <a:rPr lang="en-US" sz="1400" dirty="0">
                          <a:latin typeface="Times" pitchFamily="2" charset="0"/>
                        </a:rPr>
                        <a:t>Motivates and inspires employees which helps build a positive working culture </a:t>
                      </a:r>
                    </a:p>
                  </a:txBody>
                  <a:tcPr>
                    <a:solidFill>
                      <a:schemeClr val="accent5">
                        <a:lumMod val="20000"/>
                        <a:lumOff val="80000"/>
                      </a:schemeClr>
                    </a:solidFill>
                  </a:tcPr>
                </a:tc>
                <a:tc>
                  <a:txBody>
                    <a:bodyPr/>
                    <a:lstStyle/>
                    <a:p>
                      <a:pPr marL="285750" indent="-285750">
                        <a:buFont typeface="Arial" panose="020B0604020202020204" pitchFamily="34" charset="0"/>
                        <a:buChar char="•"/>
                      </a:pPr>
                      <a:r>
                        <a:rPr lang="en-US" sz="1400" dirty="0">
                          <a:latin typeface="Times" pitchFamily="2" charset="0"/>
                        </a:rPr>
                        <a:t>Employees may feel anxiety to meet the leader expectations by working harder and longer hours as a result  life-work imbalances may occur.  </a:t>
                      </a:r>
                    </a:p>
                  </a:txBody>
                  <a:tcPr>
                    <a:solidFill>
                      <a:schemeClr val="accent5">
                        <a:lumMod val="20000"/>
                        <a:lumOff val="80000"/>
                      </a:schemeClr>
                    </a:solidFill>
                  </a:tcPr>
                </a:tc>
                <a:extLst>
                  <a:ext uri="{0D108BD9-81ED-4DB2-BD59-A6C34878D82A}">
                    <a16:rowId xmlns:a16="http://schemas.microsoft.com/office/drawing/2014/main" val="3485656390"/>
                  </a:ext>
                </a:extLst>
              </a:tr>
            </a:tbl>
          </a:graphicData>
        </a:graphic>
      </p:graphicFrame>
      <p:sp>
        <p:nvSpPr>
          <p:cNvPr id="5" name="TextBox 4">
            <a:extLst>
              <a:ext uri="{FF2B5EF4-FFF2-40B4-BE49-F238E27FC236}">
                <a16:creationId xmlns:a16="http://schemas.microsoft.com/office/drawing/2014/main" id="{76299EE9-E2C0-0800-F751-F0E99E632665}"/>
              </a:ext>
            </a:extLst>
          </p:cNvPr>
          <p:cNvSpPr txBox="1"/>
          <p:nvPr/>
        </p:nvSpPr>
        <p:spPr>
          <a:xfrm>
            <a:off x="2133600" y="5245147"/>
            <a:ext cx="4395114" cy="276999"/>
          </a:xfrm>
          <a:prstGeom prst="rect">
            <a:avLst/>
          </a:prstGeom>
          <a:noFill/>
        </p:spPr>
        <p:txBody>
          <a:bodyPr wrap="none" rtlCol="0">
            <a:spAutoFit/>
          </a:bodyPr>
          <a:lstStyle/>
          <a:p>
            <a:pPr algn="ctr"/>
            <a:r>
              <a:rPr lang="en-US" sz="1200" dirty="0"/>
              <a:t>Table 1. Advantages and Limitations of Charismatic leadership style </a:t>
            </a:r>
          </a:p>
        </p:txBody>
      </p:sp>
    </p:spTree>
    <p:extLst>
      <p:ext uri="{BB962C8B-B14F-4D97-AF65-F5344CB8AC3E}">
        <p14:creationId xmlns:p14="http://schemas.microsoft.com/office/powerpoint/2010/main" val="6565049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457200" y="685800"/>
            <a:ext cx="7772400" cy="397441"/>
          </a:xfrm>
        </p:spPr>
        <p:txBody>
          <a:bodyPr vert="horz" lIns="91440" tIns="45720" rIns="91440" bIns="45720" rtlCol="0" anchor="ctr">
            <a:normAutofit fontScale="90000"/>
          </a:bodyPr>
          <a:lstStyle/>
          <a:p>
            <a:pPr>
              <a:lnSpc>
                <a:spcPct val="90000"/>
              </a:lnSpc>
            </a:pPr>
            <a:r>
              <a:rPr lang="en-US" sz="4000" kern="1200" dirty="0">
                <a:solidFill>
                  <a:schemeClr val="tx1"/>
                </a:solidFill>
                <a:latin typeface="Times" pitchFamily="2" charset="0"/>
              </a:rPr>
              <a:t>3.3 Welch’s leadership perspective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8669D39E-4F05-96BC-6CB6-C290069EDC56}"/>
              </a:ext>
            </a:extLst>
          </p:cNvPr>
          <p:cNvSpPr>
            <a:spLocks noGrp="1"/>
          </p:cNvSpPr>
          <p:nvPr>
            <p:ph type="dt" sz="half" idx="10"/>
          </p:nvPr>
        </p:nvSpPr>
        <p:spPr/>
        <p:txBody>
          <a:bodyPr/>
          <a:lstStyle/>
          <a:p>
            <a:fld id="{7DD387C7-7E46-F04E-B6FE-EAD4D122716C}" type="datetime1">
              <a:rPr lang="en-GB" smtClean="0"/>
              <a:t>22/07/2023</a:t>
            </a:fld>
            <a:endParaRPr lang="en-US"/>
          </a:p>
        </p:txBody>
      </p:sp>
      <p:sp>
        <p:nvSpPr>
          <p:cNvPr id="4" name="Footer Placeholder 3">
            <a:extLst>
              <a:ext uri="{FF2B5EF4-FFF2-40B4-BE49-F238E27FC236}">
                <a16:creationId xmlns:a16="http://schemas.microsoft.com/office/drawing/2014/main" id="{38EA8514-33C8-7865-0490-6FFBF6CB0928}"/>
              </a:ext>
            </a:extLst>
          </p:cNvPr>
          <p:cNvSpPr>
            <a:spLocks noGrp="1"/>
          </p:cNvSpPr>
          <p:nvPr>
            <p:ph type="ftr" sz="quarter" idx="11"/>
          </p:nvPr>
        </p:nvSpPr>
        <p:spPr>
          <a:xfrm>
            <a:off x="4449306" y="6356350"/>
            <a:ext cx="5142040" cy="365125"/>
          </a:xfrm>
        </p:spPr>
        <p:txBody>
          <a:bodyPr/>
          <a:lstStyle/>
          <a:p>
            <a:r>
              <a:rPr lang="en-US" dirty="0"/>
              <a:t>Leadership and  Management; Theory and Practice</a:t>
            </a:r>
          </a:p>
        </p:txBody>
      </p:sp>
      <p:pic>
        <p:nvPicPr>
          <p:cNvPr id="5" name="Online Media 4" descr="How To Keep Your Top Performing Employees | Jack Welch">
            <a:hlinkClick r:id="" action="ppaction://media"/>
            <a:extLst>
              <a:ext uri="{FF2B5EF4-FFF2-40B4-BE49-F238E27FC236}">
                <a16:creationId xmlns:a16="http://schemas.microsoft.com/office/drawing/2014/main" id="{A0993113-A375-8709-AC94-505D5F5851E6}"/>
              </a:ext>
            </a:extLst>
          </p:cNvPr>
          <p:cNvPicPr>
            <a:picLocks noRot="1" noChangeAspect="1"/>
          </p:cNvPicPr>
          <p:nvPr>
            <a:videoFile r:link="rId1"/>
          </p:nvPr>
        </p:nvPicPr>
        <p:blipFill>
          <a:blip r:embed="rId4"/>
          <a:stretch>
            <a:fillRect/>
          </a:stretch>
        </p:blipFill>
        <p:spPr>
          <a:xfrm>
            <a:off x="3868287" y="1502656"/>
            <a:ext cx="4565598" cy="2798552"/>
          </a:xfrm>
          <a:prstGeom prst="rect">
            <a:avLst/>
          </a:prstGeom>
        </p:spPr>
      </p:pic>
      <p:sp>
        <p:nvSpPr>
          <p:cNvPr id="6" name="TextBox 5">
            <a:extLst>
              <a:ext uri="{FF2B5EF4-FFF2-40B4-BE49-F238E27FC236}">
                <a16:creationId xmlns:a16="http://schemas.microsoft.com/office/drawing/2014/main" id="{180370B7-0B47-1BEB-9875-D960DB5B2AF0}"/>
              </a:ext>
            </a:extLst>
          </p:cNvPr>
          <p:cNvSpPr txBox="1"/>
          <p:nvPr/>
        </p:nvSpPr>
        <p:spPr>
          <a:xfrm>
            <a:off x="525811" y="1502656"/>
            <a:ext cx="3120749" cy="2585323"/>
          </a:xfrm>
          <a:prstGeom prst="rect">
            <a:avLst/>
          </a:prstGeom>
          <a:noFill/>
        </p:spPr>
        <p:txBody>
          <a:bodyPr wrap="square" rtlCol="0">
            <a:spAutoFit/>
          </a:bodyPr>
          <a:lstStyle/>
          <a:p>
            <a:pPr algn="ctr"/>
            <a:r>
              <a:rPr lang="en-US" dirty="0">
                <a:latin typeface="Times" pitchFamily="2" charset="0"/>
              </a:rPr>
              <a:t>As a charismatic and demanding leader, Welch’s perspective on motivating and retaining employees tells us about the importance of being confident, courageous to provide resources for the team and make the work exiting for everyone. </a:t>
            </a:r>
          </a:p>
        </p:txBody>
      </p:sp>
      <p:sp>
        <p:nvSpPr>
          <p:cNvPr id="7" name="TextBox 6">
            <a:extLst>
              <a:ext uri="{FF2B5EF4-FFF2-40B4-BE49-F238E27FC236}">
                <a16:creationId xmlns:a16="http://schemas.microsoft.com/office/drawing/2014/main" id="{98102D8B-B67A-EFE8-12E3-FE675C83CD86}"/>
              </a:ext>
            </a:extLst>
          </p:cNvPr>
          <p:cNvSpPr txBox="1"/>
          <p:nvPr/>
        </p:nvSpPr>
        <p:spPr>
          <a:xfrm>
            <a:off x="4449306" y="4653048"/>
            <a:ext cx="3278911" cy="276999"/>
          </a:xfrm>
          <a:prstGeom prst="rect">
            <a:avLst/>
          </a:prstGeom>
          <a:noFill/>
        </p:spPr>
        <p:txBody>
          <a:bodyPr wrap="none" rtlCol="0">
            <a:spAutoFit/>
          </a:bodyPr>
          <a:lstStyle/>
          <a:p>
            <a:r>
              <a:rPr lang="en-US" sz="1200" dirty="0"/>
              <a:t>Source: Jack Welch Management Institute (2019) </a:t>
            </a:r>
          </a:p>
        </p:txBody>
      </p:sp>
    </p:spTree>
    <p:extLst>
      <p:ext uri="{BB962C8B-B14F-4D97-AF65-F5344CB8AC3E}">
        <p14:creationId xmlns:p14="http://schemas.microsoft.com/office/powerpoint/2010/main" val="422591576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799" y="567254"/>
            <a:ext cx="7772400" cy="762000"/>
          </a:xfrm>
        </p:spPr>
        <p:txBody>
          <a:bodyPr vert="horz" lIns="91440" tIns="45720" rIns="91440" bIns="45720" rtlCol="0" anchor="ctr">
            <a:noAutofit/>
          </a:bodyPr>
          <a:lstStyle/>
          <a:p>
            <a:pPr>
              <a:lnSpc>
                <a:spcPct val="90000"/>
              </a:lnSpc>
            </a:pPr>
            <a:br>
              <a:rPr lang="en-US" sz="4000" kern="1200" dirty="0">
                <a:solidFill>
                  <a:schemeClr val="tx1"/>
                </a:solidFill>
                <a:latin typeface="Times" pitchFamily="2" charset="0"/>
              </a:rPr>
            </a:br>
            <a:r>
              <a:rPr lang="en-US" sz="4000" kern="1200" dirty="0">
                <a:solidFill>
                  <a:schemeClr val="tx1"/>
                </a:solidFill>
                <a:latin typeface="Times" pitchFamily="2" charset="0"/>
              </a:rPr>
              <a:t>3.4. Summary </a:t>
            </a:r>
            <a:br>
              <a:rPr lang="en-US" sz="4000" kern="1200" dirty="0">
                <a:solidFill>
                  <a:schemeClr val="tx1"/>
                </a:solidFill>
                <a:latin typeface="Times" pitchFamily="2" charset="0"/>
              </a:rPr>
            </a:br>
            <a:endParaRPr lang="en-US" sz="4000" kern="1200" dirty="0">
              <a:solidFill>
                <a:schemeClr val="tx1"/>
              </a:solidFill>
              <a:latin typeface="Times" pitchFamily="2"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B0B1842C-973C-F895-75B0-E3FFA4EF388A}"/>
              </a:ext>
            </a:extLst>
          </p:cNvPr>
          <p:cNvSpPr>
            <a:spLocks noGrp="1"/>
          </p:cNvSpPr>
          <p:nvPr>
            <p:ph type="dt" sz="half" idx="10"/>
          </p:nvPr>
        </p:nvSpPr>
        <p:spPr/>
        <p:txBody>
          <a:bodyPr/>
          <a:lstStyle/>
          <a:p>
            <a:fld id="{B17CDEE7-9288-F44F-BF3C-3B53DD0A3263}" type="datetime1">
              <a:rPr lang="en-GB" smtClean="0"/>
              <a:t>22/07/2023</a:t>
            </a:fld>
            <a:endParaRPr lang="en-US"/>
          </a:p>
        </p:txBody>
      </p:sp>
      <p:sp>
        <p:nvSpPr>
          <p:cNvPr id="4" name="Footer Placeholder 3">
            <a:extLst>
              <a:ext uri="{FF2B5EF4-FFF2-40B4-BE49-F238E27FC236}">
                <a16:creationId xmlns:a16="http://schemas.microsoft.com/office/drawing/2014/main" id="{61BFBDA9-A76F-065E-ED00-9BB3E773BDEB}"/>
              </a:ext>
            </a:extLst>
          </p:cNvPr>
          <p:cNvSpPr>
            <a:spLocks noGrp="1"/>
          </p:cNvSpPr>
          <p:nvPr>
            <p:ph type="ftr" sz="quarter" idx="11"/>
          </p:nvPr>
        </p:nvSpPr>
        <p:spPr>
          <a:xfrm>
            <a:off x="4800600" y="6356350"/>
            <a:ext cx="4790746" cy="365125"/>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B900249E-A21D-F3FB-8883-E33D3C1C985A}"/>
              </a:ext>
            </a:extLst>
          </p:cNvPr>
          <p:cNvSpPr txBox="1"/>
          <p:nvPr/>
        </p:nvSpPr>
        <p:spPr>
          <a:xfrm>
            <a:off x="685799" y="1828800"/>
            <a:ext cx="7772400" cy="2964145"/>
          </a:xfrm>
          <a:prstGeom prst="rect">
            <a:avLst/>
          </a:prstGeom>
          <a:noFill/>
        </p:spPr>
        <p:txBody>
          <a:bodyPr wrap="square" rtlCol="0">
            <a:spAutoFit/>
          </a:bodyPr>
          <a:lstStyle/>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In summary, Welch’ charismatic leadership style offered multiple benefits among which are strong emotional connections with followers that contribute to the overall success and performance of an organisation.</a:t>
            </a:r>
          </a:p>
          <a:p>
            <a:pPr algn="just">
              <a:lnSpc>
                <a:spcPct val="150000"/>
              </a:lnSpc>
            </a:pPr>
            <a:r>
              <a:rPr lang="en-GB" sz="1800" dirty="0">
                <a:effectLst/>
                <a:latin typeface="Times" pitchFamily="2" charset="0"/>
                <a:ea typeface="Calibri" panose="020F0502020204030204" pitchFamily="34" charset="0"/>
                <a:cs typeface="Times New Roman" panose="02020603050405020304" pitchFamily="18" charset="0"/>
              </a:rPr>
              <a:t> While charismatic leadership style offers numerous advantages, it also has its limitations that need to be considered such as dependency on leader, unrealistic expectations, and overconfidence.  Charismatic leadership also involves courage and ability to provide resources in order to retain employees.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262355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04800" y="838200"/>
            <a:ext cx="8391852" cy="762000"/>
          </a:xfrm>
        </p:spPr>
        <p:txBody>
          <a:bodyPr vert="horz" lIns="91440" tIns="45720" rIns="91440" bIns="45720" rtlCol="0" anchor="ctr">
            <a:noAutofit/>
          </a:bodyPr>
          <a:lstStyle/>
          <a:p>
            <a:pPr>
              <a:lnSpc>
                <a:spcPct val="90000"/>
              </a:lnSpc>
            </a:pPr>
            <a:br>
              <a:rPr lang="en-US" sz="3600" b="1" kern="1200" dirty="0">
                <a:solidFill>
                  <a:schemeClr val="tx1"/>
                </a:solidFill>
                <a:latin typeface="Times" pitchFamily="2" charset="0"/>
              </a:rPr>
            </a:br>
            <a:r>
              <a:rPr lang="en-US" sz="3600" b="1" kern="1200" dirty="0">
                <a:solidFill>
                  <a:schemeClr val="tx1"/>
                </a:solidFill>
                <a:latin typeface="Times" pitchFamily="2" charset="0"/>
              </a:rPr>
              <a:t>4. Comparison Analysis of Leadership and Management Qualities</a:t>
            </a:r>
            <a:br>
              <a:rPr lang="en-US" sz="3600" b="1" kern="1200" dirty="0">
                <a:solidFill>
                  <a:schemeClr val="tx1"/>
                </a:solidFill>
                <a:latin typeface="Times" pitchFamily="2" charset="0"/>
              </a:rPr>
            </a:br>
            <a:endParaRPr lang="en-US" sz="3600" b="1" kern="1200" dirty="0">
              <a:solidFill>
                <a:schemeClr val="tx1"/>
              </a:solidFill>
              <a:latin typeface="Times" pitchFamily="2"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B0B1842C-973C-F895-75B0-E3FFA4EF388A}"/>
              </a:ext>
            </a:extLst>
          </p:cNvPr>
          <p:cNvSpPr>
            <a:spLocks noGrp="1"/>
          </p:cNvSpPr>
          <p:nvPr>
            <p:ph type="dt" sz="half" idx="10"/>
          </p:nvPr>
        </p:nvSpPr>
        <p:spPr/>
        <p:txBody>
          <a:bodyPr/>
          <a:lstStyle/>
          <a:p>
            <a:fld id="{B17CDEE7-9288-F44F-BF3C-3B53DD0A3263}" type="datetime1">
              <a:rPr lang="en-GB" smtClean="0"/>
              <a:t>22/07/2023</a:t>
            </a:fld>
            <a:endParaRPr lang="en-US"/>
          </a:p>
        </p:txBody>
      </p:sp>
      <p:sp>
        <p:nvSpPr>
          <p:cNvPr id="4" name="Footer Placeholder 3">
            <a:extLst>
              <a:ext uri="{FF2B5EF4-FFF2-40B4-BE49-F238E27FC236}">
                <a16:creationId xmlns:a16="http://schemas.microsoft.com/office/drawing/2014/main" id="{61BFBDA9-A76F-065E-ED00-9BB3E773BDEB}"/>
              </a:ext>
            </a:extLst>
          </p:cNvPr>
          <p:cNvSpPr>
            <a:spLocks noGrp="1"/>
          </p:cNvSpPr>
          <p:nvPr>
            <p:ph type="ftr" sz="quarter" idx="11"/>
          </p:nvPr>
        </p:nvSpPr>
        <p:spPr>
          <a:xfrm>
            <a:off x="4724400" y="6356350"/>
            <a:ext cx="4866946" cy="365125"/>
          </a:xfrm>
        </p:spPr>
        <p:txBody>
          <a:bodyPr/>
          <a:lstStyle/>
          <a:p>
            <a:r>
              <a:rPr lang="en-US" dirty="0"/>
              <a:t>Leadership and  Management; Theory and Practice</a:t>
            </a:r>
          </a:p>
        </p:txBody>
      </p:sp>
      <p:pic>
        <p:nvPicPr>
          <p:cNvPr id="30" name="Picture 29" descr="A table with text overlay&#10;&#10;Description automatically generated">
            <a:extLst>
              <a:ext uri="{FF2B5EF4-FFF2-40B4-BE49-F238E27FC236}">
                <a16:creationId xmlns:a16="http://schemas.microsoft.com/office/drawing/2014/main" id="{64288268-0211-061C-3CF9-EC7DBF20DD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572" y="1855977"/>
            <a:ext cx="4386428" cy="3008674"/>
          </a:xfrm>
          <a:prstGeom prst="rect">
            <a:avLst/>
          </a:prstGeom>
        </p:spPr>
      </p:pic>
      <p:sp>
        <p:nvSpPr>
          <p:cNvPr id="31" name="TextBox 30">
            <a:extLst>
              <a:ext uri="{FF2B5EF4-FFF2-40B4-BE49-F238E27FC236}">
                <a16:creationId xmlns:a16="http://schemas.microsoft.com/office/drawing/2014/main" id="{8F4797F9-B858-57C3-6825-E0FDF1F36DB1}"/>
              </a:ext>
            </a:extLst>
          </p:cNvPr>
          <p:cNvSpPr txBox="1"/>
          <p:nvPr/>
        </p:nvSpPr>
        <p:spPr>
          <a:xfrm>
            <a:off x="685800" y="5456749"/>
            <a:ext cx="7772400" cy="276999"/>
          </a:xfrm>
          <a:prstGeom prst="rect">
            <a:avLst/>
          </a:prstGeom>
          <a:noFill/>
        </p:spPr>
        <p:txBody>
          <a:bodyPr wrap="square" rtlCol="0">
            <a:spAutoFit/>
          </a:bodyPr>
          <a:lstStyle/>
          <a:p>
            <a:r>
              <a:rPr lang="en-US" sz="1200" dirty="0"/>
              <a:t>Table2. Qualities associates with leadership and management. Source: BA times (2021)</a:t>
            </a:r>
          </a:p>
        </p:txBody>
      </p:sp>
      <p:sp>
        <p:nvSpPr>
          <p:cNvPr id="32" name="TextBox 31">
            <a:extLst>
              <a:ext uri="{FF2B5EF4-FFF2-40B4-BE49-F238E27FC236}">
                <a16:creationId xmlns:a16="http://schemas.microsoft.com/office/drawing/2014/main" id="{68F7C052-9A4C-F3A9-D8F5-A5E8D671B5F4}"/>
              </a:ext>
            </a:extLst>
          </p:cNvPr>
          <p:cNvSpPr txBox="1"/>
          <p:nvPr/>
        </p:nvSpPr>
        <p:spPr>
          <a:xfrm>
            <a:off x="5181600" y="1959539"/>
            <a:ext cx="3276600" cy="3139321"/>
          </a:xfrm>
          <a:prstGeom prst="rect">
            <a:avLst/>
          </a:prstGeom>
          <a:noFill/>
        </p:spPr>
        <p:txBody>
          <a:bodyPr wrap="square" rtlCol="0">
            <a:spAutoFit/>
          </a:bodyPr>
          <a:lstStyle/>
          <a:p>
            <a:r>
              <a:rPr lang="en-GB" dirty="0">
                <a:solidFill>
                  <a:srgbClr val="374151"/>
                </a:solidFill>
                <a:effectLst/>
                <a:latin typeface="Times" pitchFamily="2" charset="0"/>
              </a:rPr>
              <a:t>It is crucial to understand that leadership and management attributes are not separate qualities that cannot coexist.</a:t>
            </a:r>
          </a:p>
          <a:p>
            <a:r>
              <a:rPr lang="en-GB" dirty="0">
                <a:solidFill>
                  <a:srgbClr val="374151"/>
                </a:solidFill>
                <a:effectLst/>
                <a:latin typeface="Times" pitchFamily="2" charset="0"/>
              </a:rPr>
              <a:t> </a:t>
            </a:r>
            <a:r>
              <a:rPr lang="en-GB" dirty="0">
                <a:solidFill>
                  <a:srgbClr val="374151"/>
                </a:solidFill>
                <a:latin typeface="Times" pitchFamily="2" charset="0"/>
              </a:rPr>
              <a:t>I</a:t>
            </a:r>
            <a:r>
              <a:rPr lang="en-GB" dirty="0">
                <a:solidFill>
                  <a:srgbClr val="374151"/>
                </a:solidFill>
                <a:effectLst/>
                <a:latin typeface="Times" pitchFamily="2" charset="0"/>
              </a:rPr>
              <a:t>t can be challenging to distinguish between these qualities. Sometimes a leader may need managers qualities and vice versa, especially in fast-paced and adaptable environments.</a:t>
            </a:r>
            <a:endParaRPr lang="en-US" dirty="0">
              <a:latin typeface="Times" pitchFamily="2" charset="0"/>
            </a:endParaRPr>
          </a:p>
        </p:txBody>
      </p:sp>
      <p:pic>
        <p:nvPicPr>
          <p:cNvPr id="34" name="Picture 33" descr="A blue and grey icon with a person raising his hand&#10;&#10;Description automatically generated">
            <a:extLst>
              <a:ext uri="{FF2B5EF4-FFF2-40B4-BE49-F238E27FC236}">
                <a16:creationId xmlns:a16="http://schemas.microsoft.com/office/drawing/2014/main" id="{DE9FBA59-BF5F-9503-F4F8-7A5C7BB07D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77716" y="5250158"/>
            <a:ext cx="1018936" cy="101893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575721"/>
            <a:ext cx="7543800" cy="1449862"/>
          </a:xfrm>
        </p:spPr>
        <p:txBody>
          <a:bodyPr vert="horz" lIns="91440" tIns="45720" rIns="91440" bIns="45720" rtlCol="0" anchor="ctr">
            <a:normAutofit fontScale="90000"/>
          </a:bodyPr>
          <a:lstStyle/>
          <a:p>
            <a:pPr algn="l">
              <a:lnSpc>
                <a:spcPct val="90000"/>
              </a:lnSpc>
            </a:pPr>
            <a:br>
              <a:rPr lang="en-US" sz="6000" b="1" dirty="0">
                <a:latin typeface="Times New Roman" pitchFamily="18" charset="0"/>
                <a:cs typeface="Times New Roman" pitchFamily="18" charset="0"/>
              </a:rPr>
            </a:br>
            <a:r>
              <a:rPr lang="en-US" dirty="0">
                <a:latin typeface="Times New Roman" pitchFamily="18" charset="0"/>
                <a:cs typeface="Times New Roman" pitchFamily="18" charset="0"/>
              </a:rPr>
              <a:t>4.1 Jack Welch’s leadership qualities</a:t>
            </a:r>
            <a:br>
              <a:rPr lang="en-US" sz="6000" b="1" dirty="0">
                <a:latin typeface="Times New Roman" pitchFamily="18" charset="0"/>
                <a:cs typeface="Times New Roman" pitchFamily="18" charset="0"/>
              </a:rPr>
            </a:br>
            <a:endParaRPr lang="en-US" sz="5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C6B509E-B96B-06FF-EF7C-6D0FB5C1A7F0}"/>
              </a:ext>
            </a:extLst>
          </p:cNvPr>
          <p:cNvSpPr>
            <a:spLocks noGrp="1"/>
          </p:cNvSpPr>
          <p:nvPr>
            <p:ph type="dt" sz="half" idx="10"/>
          </p:nvPr>
        </p:nvSpPr>
        <p:spPr/>
        <p:txBody>
          <a:bodyPr/>
          <a:lstStyle/>
          <a:p>
            <a:fld id="{ACF40B21-77D9-C048-BB79-04911A124975}" type="datetime1">
              <a:rPr lang="en-GB" smtClean="0"/>
              <a:t>22/07/2023</a:t>
            </a:fld>
            <a:endParaRPr lang="en-US" dirty="0"/>
          </a:p>
        </p:txBody>
      </p:sp>
      <p:sp>
        <p:nvSpPr>
          <p:cNvPr id="4" name="Footer Placeholder 3">
            <a:extLst>
              <a:ext uri="{FF2B5EF4-FFF2-40B4-BE49-F238E27FC236}">
                <a16:creationId xmlns:a16="http://schemas.microsoft.com/office/drawing/2014/main" id="{E735C427-ACF2-6C55-E83B-71FED0BCFCED}"/>
              </a:ext>
            </a:extLst>
          </p:cNvPr>
          <p:cNvSpPr>
            <a:spLocks noGrp="1"/>
          </p:cNvSpPr>
          <p:nvPr>
            <p:ph type="ftr" sz="quarter" idx="11"/>
          </p:nvPr>
        </p:nvSpPr>
        <p:spPr>
          <a:xfrm>
            <a:off x="5029200" y="6356350"/>
            <a:ext cx="3678174" cy="365125"/>
          </a:xfrm>
        </p:spPr>
        <p:txBody>
          <a:bodyPr/>
          <a:lstStyle/>
          <a:p>
            <a:r>
              <a:rPr lang="en-US" dirty="0"/>
              <a:t>Leadership and  Management; Theory and Practice</a:t>
            </a:r>
          </a:p>
        </p:txBody>
      </p:sp>
      <p:sp>
        <p:nvSpPr>
          <p:cNvPr id="6" name="TextBox 5">
            <a:extLst>
              <a:ext uri="{FF2B5EF4-FFF2-40B4-BE49-F238E27FC236}">
                <a16:creationId xmlns:a16="http://schemas.microsoft.com/office/drawing/2014/main" id="{CFE5D306-45CC-7358-84CC-BB604C672502}"/>
              </a:ext>
            </a:extLst>
          </p:cNvPr>
          <p:cNvSpPr txBox="1"/>
          <p:nvPr/>
        </p:nvSpPr>
        <p:spPr>
          <a:xfrm>
            <a:off x="685799" y="2025583"/>
            <a:ext cx="7772401" cy="32778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b="1" dirty="0">
                <a:latin typeface="Times" pitchFamily="2" charset="0"/>
              </a:rPr>
              <a:t>Visionary</a:t>
            </a:r>
            <a:r>
              <a:rPr lang="en-US" sz="1400" dirty="0">
                <a:latin typeface="Times" pitchFamily="2" charset="0"/>
              </a:rPr>
              <a:t> (</a:t>
            </a:r>
            <a:r>
              <a:rPr lang="en-GB" sz="1400" dirty="0">
                <a:solidFill>
                  <a:srgbClr val="374151"/>
                </a:solidFill>
                <a:effectLst/>
                <a:latin typeface="Times" pitchFamily="2" charset="0"/>
              </a:rPr>
              <a:t>Welch had a strong visionary ability to see the potential and future direction of GE) </a:t>
            </a:r>
          </a:p>
          <a:p>
            <a:pPr marL="285750" indent="-285750">
              <a:lnSpc>
                <a:spcPct val="150000"/>
              </a:lnSpc>
              <a:buFont typeface="Arial" panose="020B0604020202020204" pitchFamily="34" charset="0"/>
              <a:buChar char="•"/>
            </a:pPr>
            <a:r>
              <a:rPr lang="en-US" sz="1400" b="1" dirty="0">
                <a:latin typeface="Times" pitchFamily="2" charset="0"/>
              </a:rPr>
              <a:t>Confident </a:t>
            </a:r>
            <a:r>
              <a:rPr lang="en-US" sz="1400" dirty="0">
                <a:latin typeface="Times" pitchFamily="2" charset="0"/>
              </a:rPr>
              <a:t>(Welch </a:t>
            </a:r>
            <a:r>
              <a:rPr lang="en-GB" sz="1400" dirty="0">
                <a:solidFill>
                  <a:srgbClr val="374151"/>
                </a:solidFill>
                <a:effectLst/>
                <a:latin typeface="Times" pitchFamily="2" charset="0"/>
              </a:rPr>
              <a:t>self-assuredness and belief in his abilities instilled confidence in his teams and stakeholders, fostering a sense of trust and stability.)</a:t>
            </a:r>
            <a:endParaRPr lang="en-US" sz="1400" dirty="0">
              <a:latin typeface="Times" pitchFamily="2" charset="0"/>
            </a:endParaRPr>
          </a:p>
          <a:p>
            <a:pPr marL="285750" indent="-285750">
              <a:lnSpc>
                <a:spcPct val="150000"/>
              </a:lnSpc>
              <a:buFont typeface="Arial" panose="020B0604020202020204" pitchFamily="34" charset="0"/>
              <a:buChar char="•"/>
            </a:pPr>
            <a:r>
              <a:rPr lang="en-US" sz="1400" b="1" dirty="0">
                <a:latin typeface="Times" pitchFamily="2" charset="0"/>
              </a:rPr>
              <a:t>Inspiring</a:t>
            </a:r>
            <a:r>
              <a:rPr lang="en-US" sz="1400" dirty="0">
                <a:latin typeface="Times" pitchFamily="2" charset="0"/>
              </a:rPr>
              <a:t> (</a:t>
            </a:r>
            <a:r>
              <a:rPr lang="en-GB" sz="1400" dirty="0">
                <a:solidFill>
                  <a:srgbClr val="374151"/>
                </a:solidFill>
                <a:effectLst/>
                <a:latin typeface="Times" pitchFamily="2" charset="0"/>
              </a:rPr>
              <a:t>Welch had the ability to inspire and motivate others)</a:t>
            </a:r>
            <a:endParaRPr lang="en-US" sz="1400" dirty="0">
              <a:latin typeface="Times" pitchFamily="2" charset="0"/>
            </a:endParaRPr>
          </a:p>
          <a:p>
            <a:pPr marL="285750" indent="-285750">
              <a:lnSpc>
                <a:spcPct val="150000"/>
              </a:lnSpc>
              <a:buFont typeface="Arial" panose="020B0604020202020204" pitchFamily="34" charset="0"/>
              <a:buChar char="•"/>
            </a:pPr>
            <a:r>
              <a:rPr lang="en-US" sz="1400" b="1" dirty="0">
                <a:latin typeface="Times" pitchFamily="2" charset="0"/>
              </a:rPr>
              <a:t>Empowering </a:t>
            </a:r>
            <a:r>
              <a:rPr lang="en-US" sz="1400" dirty="0">
                <a:latin typeface="Times" pitchFamily="2" charset="0"/>
              </a:rPr>
              <a:t>(Welch </a:t>
            </a:r>
            <a:r>
              <a:rPr lang="en-GB" sz="1400" dirty="0">
                <a:solidFill>
                  <a:srgbClr val="374151"/>
                </a:solidFill>
                <a:effectLst/>
                <a:latin typeface="Times" pitchFamily="2" charset="0"/>
              </a:rPr>
              <a:t> supported employees to take ownership of their work, make meaningful contributions, and unleash their full potential</a:t>
            </a:r>
            <a:endParaRPr lang="en-US" sz="1400" dirty="0">
              <a:latin typeface="Times" pitchFamily="2" charset="0"/>
            </a:endParaRPr>
          </a:p>
          <a:p>
            <a:pPr marL="285750" indent="-285750">
              <a:lnSpc>
                <a:spcPct val="150000"/>
              </a:lnSpc>
              <a:buFont typeface="Arial" panose="020B0604020202020204" pitchFamily="34" charset="0"/>
              <a:buChar char="•"/>
            </a:pPr>
            <a:r>
              <a:rPr lang="en-US" sz="1400" b="1" dirty="0">
                <a:latin typeface="Times" pitchFamily="2" charset="0"/>
              </a:rPr>
              <a:t>Decisiveness </a:t>
            </a:r>
            <a:r>
              <a:rPr lang="en-US" sz="1400" dirty="0">
                <a:latin typeface="Times" pitchFamily="2" charset="0"/>
              </a:rPr>
              <a:t>(</a:t>
            </a:r>
            <a:r>
              <a:rPr lang="en-GB" sz="1400" dirty="0">
                <a:solidFill>
                  <a:srgbClr val="374151"/>
                </a:solidFill>
                <a:effectLst/>
                <a:latin typeface="Times" pitchFamily="2" charset="0"/>
              </a:rPr>
              <a:t>He had the ability to make tough decisions quickly, even in challenging situations)</a:t>
            </a:r>
            <a:endParaRPr lang="en-US" sz="1400" dirty="0">
              <a:latin typeface="Times" pitchFamily="2" charset="0"/>
            </a:endParaRPr>
          </a:p>
          <a:p>
            <a:pPr marL="285750" indent="-285750">
              <a:lnSpc>
                <a:spcPct val="150000"/>
              </a:lnSpc>
              <a:buFont typeface="Arial" panose="020B0604020202020204" pitchFamily="34" charset="0"/>
              <a:buChar char="•"/>
            </a:pPr>
            <a:r>
              <a:rPr lang="en-US" sz="1400" b="1" dirty="0">
                <a:latin typeface="Times" pitchFamily="2" charset="0"/>
              </a:rPr>
              <a:t>Courage </a:t>
            </a:r>
            <a:r>
              <a:rPr lang="en-US" sz="1400" dirty="0">
                <a:latin typeface="Times" pitchFamily="2" charset="0"/>
              </a:rPr>
              <a:t>(</a:t>
            </a:r>
            <a:r>
              <a:rPr lang="en-GB" sz="1400" dirty="0">
                <a:solidFill>
                  <a:srgbClr val="374151"/>
                </a:solidFill>
                <a:latin typeface="Times" pitchFamily="2" charset="0"/>
              </a:rPr>
              <a:t>C</a:t>
            </a:r>
            <a:r>
              <a:rPr lang="en-GB" sz="1400" dirty="0">
                <a:solidFill>
                  <a:srgbClr val="374151"/>
                </a:solidFill>
                <a:effectLst/>
                <a:latin typeface="Times" pitchFamily="2" charset="0"/>
              </a:rPr>
              <a:t>hallenged the status quo, took  calculated risks, and made bold moves to drive change and transformation)</a:t>
            </a:r>
            <a:endParaRPr lang="en-US" sz="1400" dirty="0">
              <a:latin typeface="Times" pitchFamily="2" charset="0"/>
            </a:endParaRPr>
          </a:p>
          <a:p>
            <a:r>
              <a:rPr lang="en-US" dirty="0"/>
              <a:t>  </a:t>
            </a:r>
          </a:p>
        </p:txBody>
      </p:sp>
    </p:spTree>
    <p:extLst>
      <p:ext uri="{BB962C8B-B14F-4D97-AF65-F5344CB8AC3E}">
        <p14:creationId xmlns:p14="http://schemas.microsoft.com/office/powerpoint/2010/main" val="278300234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6301" y="883845"/>
            <a:ext cx="6858000" cy="394151"/>
          </a:xfrm>
        </p:spPr>
        <p:txBody>
          <a:bodyPr vert="horz" lIns="91440" tIns="45720" rIns="91440" bIns="45720" rtlCol="0" anchor="ctr">
            <a:normAutofit fontScale="90000"/>
          </a:bodyPr>
          <a:lstStyle/>
          <a:p>
            <a:pPr>
              <a:lnSpc>
                <a:spcPct val="90000"/>
              </a:lnSpc>
            </a:pPr>
            <a:r>
              <a:rPr kumimoji="0" lang="en-GB" sz="4000" u="none" strike="noStrike" kern="1200" cap="none" spc="0" normalizeH="0" baseline="0" noProof="0" dirty="0">
                <a:ln>
                  <a:noFill/>
                </a:ln>
                <a:solidFill>
                  <a:prstClr val="black"/>
                </a:solidFill>
                <a:effectLst/>
                <a:uLnTx/>
                <a:uFillTx/>
                <a:latin typeface="Times" pitchFamily="2" charset="0"/>
              </a:rPr>
              <a:t>4.2 Jack Welch’s Management qualities</a:t>
            </a:r>
            <a:endParaRPr lang="en-US" sz="4000" kern="1200" dirty="0">
              <a:solidFill>
                <a:schemeClr val="tx1"/>
              </a:solidFill>
              <a:latin typeface="Times" pitchFamily="2"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43EA5B8E-96E5-50E5-4A5A-659F2FB0FB27}"/>
              </a:ext>
            </a:extLst>
          </p:cNvPr>
          <p:cNvSpPr>
            <a:spLocks noGrp="1"/>
          </p:cNvSpPr>
          <p:nvPr>
            <p:ph type="dt" sz="half" idx="10"/>
          </p:nvPr>
        </p:nvSpPr>
        <p:spPr/>
        <p:txBody>
          <a:bodyPr/>
          <a:lstStyle/>
          <a:p>
            <a:fld id="{63CDD7C6-642A-5441-9FAD-59193749D317}" type="datetime1">
              <a:rPr lang="en-GB" smtClean="0"/>
              <a:t>22/07/2023</a:t>
            </a:fld>
            <a:endParaRPr lang="en-US"/>
          </a:p>
        </p:txBody>
      </p:sp>
      <p:sp>
        <p:nvSpPr>
          <p:cNvPr id="4" name="Footer Placeholder 3">
            <a:extLst>
              <a:ext uri="{FF2B5EF4-FFF2-40B4-BE49-F238E27FC236}">
                <a16:creationId xmlns:a16="http://schemas.microsoft.com/office/drawing/2014/main" id="{BF301943-37E7-CE07-CCC0-E46A4D60A305}"/>
              </a:ext>
            </a:extLst>
          </p:cNvPr>
          <p:cNvSpPr>
            <a:spLocks noGrp="1"/>
          </p:cNvSpPr>
          <p:nvPr>
            <p:ph type="ftr" sz="quarter" idx="11"/>
          </p:nvPr>
        </p:nvSpPr>
        <p:spPr>
          <a:xfrm>
            <a:off x="4572000" y="6356350"/>
            <a:ext cx="5029198" cy="365125"/>
          </a:xfrm>
        </p:spPr>
        <p:txBody>
          <a:bodyPr/>
          <a:lstStyle/>
          <a:p>
            <a:r>
              <a:rPr lang="en-US" dirty="0"/>
              <a:t>Leadership and  Management; Theory and Practice</a:t>
            </a:r>
          </a:p>
        </p:txBody>
      </p:sp>
      <p:sp>
        <p:nvSpPr>
          <p:cNvPr id="6" name="TextBox 5">
            <a:extLst>
              <a:ext uri="{FF2B5EF4-FFF2-40B4-BE49-F238E27FC236}">
                <a16:creationId xmlns:a16="http://schemas.microsoft.com/office/drawing/2014/main" id="{5BE2DC52-4781-C9DD-A668-48C2283B50B7}"/>
              </a:ext>
            </a:extLst>
          </p:cNvPr>
          <p:cNvSpPr txBox="1"/>
          <p:nvPr/>
        </p:nvSpPr>
        <p:spPr>
          <a:xfrm>
            <a:off x="477864" y="1437663"/>
            <a:ext cx="4997724" cy="296735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400" b="1" dirty="0">
                <a:latin typeface="Times" pitchFamily="2" charset="0"/>
              </a:rPr>
              <a:t>Performance management </a:t>
            </a:r>
            <a:r>
              <a:rPr lang="en-US" sz="1400" dirty="0">
                <a:latin typeface="Times" pitchFamily="2" charset="0"/>
              </a:rPr>
              <a:t>(strong advocate for performance management. He implemented rigorous performance evaluation systems, such as the "vitality curve," which focused on differentiating between top performers, developing their talents, and addressing underperformers.)</a:t>
            </a:r>
          </a:p>
          <a:p>
            <a:pPr marL="285750" indent="-285750" algn="just">
              <a:lnSpc>
                <a:spcPct val="150000"/>
              </a:lnSpc>
              <a:buFont typeface="Arial" panose="020B0604020202020204" pitchFamily="34" charset="0"/>
              <a:buChar char="•"/>
            </a:pPr>
            <a:r>
              <a:rPr lang="en-US" sz="1400" b="1" dirty="0">
                <a:latin typeface="Times" pitchFamily="2" charset="0"/>
              </a:rPr>
              <a:t>Crisis management </a:t>
            </a:r>
            <a:r>
              <a:rPr lang="en-US" sz="1400" dirty="0">
                <a:latin typeface="Times" pitchFamily="2" charset="0"/>
              </a:rPr>
              <a:t>(</a:t>
            </a:r>
            <a:r>
              <a:rPr lang="en-GB" sz="1400" dirty="0">
                <a:effectLst/>
                <a:latin typeface="Times" pitchFamily="2" charset="0"/>
              </a:rPr>
              <a:t>Welch made tough decisions to restructure and divest underperforming businesses, demonstrating his ability to make quick and decisive choices during critical moments</a:t>
            </a:r>
            <a:r>
              <a:rPr lang="en-GB" sz="1400" dirty="0">
                <a:solidFill>
                  <a:srgbClr val="374151"/>
                </a:solidFill>
                <a:effectLst/>
                <a:latin typeface="Times" pitchFamily="2" charset="0"/>
              </a:rPr>
              <a:t>)</a:t>
            </a:r>
            <a:endParaRPr lang="en-US" sz="1400" dirty="0">
              <a:latin typeface="Times" pitchFamily="2" charset="0"/>
            </a:endParaRPr>
          </a:p>
        </p:txBody>
      </p:sp>
      <p:pic>
        <p:nvPicPr>
          <p:cNvPr id="17" name="Picture 16" descr="A diagram of performance&#10;&#10;Description automatically generated">
            <a:extLst>
              <a:ext uri="{FF2B5EF4-FFF2-40B4-BE49-F238E27FC236}">
                <a16:creationId xmlns:a16="http://schemas.microsoft.com/office/drawing/2014/main" id="{98FA9929-F988-F1AF-D325-B98C9CB3A4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6075" y="1609878"/>
            <a:ext cx="2773713" cy="1661457"/>
          </a:xfrm>
          <a:prstGeom prst="rect">
            <a:avLst/>
          </a:prstGeom>
        </p:spPr>
      </p:pic>
      <p:sp>
        <p:nvSpPr>
          <p:cNvPr id="18" name="TextBox 17">
            <a:extLst>
              <a:ext uri="{FF2B5EF4-FFF2-40B4-BE49-F238E27FC236}">
                <a16:creationId xmlns:a16="http://schemas.microsoft.com/office/drawing/2014/main" id="{B0C7BAC1-973D-D68D-3A43-5D3E4E138B0A}"/>
              </a:ext>
            </a:extLst>
          </p:cNvPr>
          <p:cNvSpPr txBox="1"/>
          <p:nvPr/>
        </p:nvSpPr>
        <p:spPr>
          <a:xfrm>
            <a:off x="5856588" y="3426461"/>
            <a:ext cx="2743200" cy="276999"/>
          </a:xfrm>
          <a:prstGeom prst="rect">
            <a:avLst/>
          </a:prstGeom>
          <a:noFill/>
        </p:spPr>
        <p:txBody>
          <a:bodyPr wrap="square" rtlCol="0">
            <a:spAutoFit/>
          </a:bodyPr>
          <a:lstStyle/>
          <a:p>
            <a:r>
              <a:rPr lang="en-US" sz="1200" dirty="0"/>
              <a:t>Vitality Curve: Source: Sketch Bubble </a:t>
            </a:r>
          </a:p>
        </p:txBody>
      </p:sp>
      <p:sp>
        <p:nvSpPr>
          <p:cNvPr id="19" name="TextBox 18">
            <a:extLst>
              <a:ext uri="{FF2B5EF4-FFF2-40B4-BE49-F238E27FC236}">
                <a16:creationId xmlns:a16="http://schemas.microsoft.com/office/drawing/2014/main" id="{AEA92B2A-67BE-E215-1D26-3EFB6A384915}"/>
              </a:ext>
            </a:extLst>
          </p:cNvPr>
          <p:cNvSpPr txBox="1"/>
          <p:nvPr/>
        </p:nvSpPr>
        <p:spPr>
          <a:xfrm>
            <a:off x="477864" y="4572000"/>
            <a:ext cx="8091411" cy="830997"/>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Times" pitchFamily="2" charset="0"/>
              </a:rPr>
              <a:t>Team management (Welch valued collaboration and  teamwork promoting open communication and idea-sharing.)</a:t>
            </a:r>
          </a:p>
          <a:p>
            <a:endParaRPr lang="en-US" dirty="0"/>
          </a:p>
        </p:txBody>
      </p:sp>
    </p:spTree>
    <p:extLst>
      <p:ext uri="{BB962C8B-B14F-4D97-AF65-F5344CB8AC3E}">
        <p14:creationId xmlns:p14="http://schemas.microsoft.com/office/powerpoint/2010/main" val="121720401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93338"/>
            <a:ext cx="6858000" cy="394151"/>
          </a:xfrm>
        </p:spPr>
        <p:txBody>
          <a:bodyPr vert="horz" lIns="91440" tIns="45720" rIns="91440" bIns="45720" rtlCol="0" anchor="ctr">
            <a:normAutofit fontScale="90000"/>
          </a:bodyPr>
          <a:lstStyle/>
          <a:p>
            <a:pPr>
              <a:lnSpc>
                <a:spcPct val="90000"/>
              </a:lnSpc>
            </a:pPr>
            <a:r>
              <a:rPr kumimoji="0" lang="en-GB" sz="4000" u="none" strike="noStrike" kern="1200" cap="none" spc="0" normalizeH="0" baseline="0" noProof="0" dirty="0">
                <a:ln>
                  <a:noFill/>
                </a:ln>
                <a:solidFill>
                  <a:prstClr val="black"/>
                </a:solidFill>
                <a:effectLst/>
                <a:uLnTx/>
                <a:uFillTx/>
                <a:latin typeface="Times" pitchFamily="2" charset="0"/>
              </a:rPr>
              <a:t>4.3. Are these qualities inherited or </a:t>
            </a:r>
            <a:r>
              <a:rPr lang="en-GB" sz="4000" dirty="0">
                <a:solidFill>
                  <a:prstClr val="black"/>
                </a:solidFill>
                <a:latin typeface="Times" pitchFamily="2" charset="0"/>
              </a:rPr>
              <a:t>developed</a:t>
            </a:r>
            <a:r>
              <a:rPr kumimoji="0" lang="en-GB" sz="4000" u="none" strike="noStrike" kern="1200" cap="none" spc="0" normalizeH="0" baseline="0" noProof="0" dirty="0">
                <a:ln>
                  <a:noFill/>
                </a:ln>
                <a:solidFill>
                  <a:prstClr val="black"/>
                </a:solidFill>
                <a:effectLst/>
                <a:uLnTx/>
                <a:uFillTx/>
                <a:latin typeface="Times" pitchFamily="2" charset="0"/>
              </a:rPr>
              <a:t>?  </a:t>
            </a:r>
            <a:endParaRPr lang="en-US" sz="4000" kern="1200" dirty="0">
              <a:solidFill>
                <a:schemeClr val="tx1"/>
              </a:solidFill>
              <a:latin typeface="Times" pitchFamily="2"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43EA5B8E-96E5-50E5-4A5A-659F2FB0FB27}"/>
              </a:ext>
            </a:extLst>
          </p:cNvPr>
          <p:cNvSpPr>
            <a:spLocks noGrp="1"/>
          </p:cNvSpPr>
          <p:nvPr>
            <p:ph type="dt" sz="half" idx="10"/>
          </p:nvPr>
        </p:nvSpPr>
        <p:spPr/>
        <p:txBody>
          <a:bodyPr/>
          <a:lstStyle/>
          <a:p>
            <a:fld id="{63CDD7C6-642A-5441-9FAD-59193749D317}" type="datetime1">
              <a:rPr lang="en-GB" smtClean="0"/>
              <a:t>22/07/2023</a:t>
            </a:fld>
            <a:endParaRPr lang="en-US"/>
          </a:p>
        </p:txBody>
      </p:sp>
      <p:sp>
        <p:nvSpPr>
          <p:cNvPr id="4" name="Footer Placeholder 3">
            <a:extLst>
              <a:ext uri="{FF2B5EF4-FFF2-40B4-BE49-F238E27FC236}">
                <a16:creationId xmlns:a16="http://schemas.microsoft.com/office/drawing/2014/main" id="{BF301943-37E7-CE07-CCC0-E46A4D60A305}"/>
              </a:ext>
            </a:extLst>
          </p:cNvPr>
          <p:cNvSpPr>
            <a:spLocks noGrp="1"/>
          </p:cNvSpPr>
          <p:nvPr>
            <p:ph type="ftr" sz="quarter" idx="11"/>
          </p:nvPr>
        </p:nvSpPr>
        <p:spPr>
          <a:xfrm>
            <a:off x="5181600" y="6356350"/>
            <a:ext cx="3525774" cy="365125"/>
          </a:xfrm>
        </p:spPr>
        <p:txBody>
          <a:bodyPr/>
          <a:lstStyle/>
          <a:p>
            <a:r>
              <a:rPr lang="en-US" dirty="0"/>
              <a:t>Leadership and  Management; Theory and Practice</a:t>
            </a:r>
          </a:p>
        </p:txBody>
      </p:sp>
      <p:graphicFrame>
        <p:nvGraphicFramePr>
          <p:cNvPr id="5" name="Diagram 4">
            <a:extLst>
              <a:ext uri="{FF2B5EF4-FFF2-40B4-BE49-F238E27FC236}">
                <a16:creationId xmlns:a16="http://schemas.microsoft.com/office/drawing/2014/main" id="{A7CB1E3D-9BDE-43A7-B8C0-ECB3AB326409}"/>
              </a:ext>
            </a:extLst>
          </p:cNvPr>
          <p:cNvGraphicFramePr/>
          <p:nvPr>
            <p:extLst>
              <p:ext uri="{D42A27DB-BD31-4B8C-83A1-F6EECF244321}">
                <p14:modId xmlns:p14="http://schemas.microsoft.com/office/powerpoint/2010/main" val="905067957"/>
              </p:ext>
            </p:extLst>
          </p:nvPr>
        </p:nvGraphicFramePr>
        <p:xfrm>
          <a:off x="914400" y="2133601"/>
          <a:ext cx="7543800" cy="2830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4470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93338"/>
            <a:ext cx="6858000" cy="394151"/>
          </a:xfrm>
        </p:spPr>
        <p:txBody>
          <a:bodyPr vert="horz" lIns="91440" tIns="45720" rIns="91440" bIns="45720" rtlCol="0" anchor="ctr">
            <a:normAutofit fontScale="90000"/>
          </a:bodyPr>
          <a:lstStyle/>
          <a:p>
            <a:pPr>
              <a:lnSpc>
                <a:spcPct val="90000"/>
              </a:lnSpc>
            </a:pPr>
            <a:r>
              <a:rPr kumimoji="0" lang="en-GB" sz="4000" u="none" strike="noStrike" kern="1200" cap="none" spc="0" normalizeH="0" baseline="0" noProof="0" dirty="0">
                <a:ln>
                  <a:noFill/>
                </a:ln>
                <a:solidFill>
                  <a:prstClr val="black"/>
                </a:solidFill>
                <a:effectLst/>
                <a:uLnTx/>
                <a:uFillTx/>
                <a:latin typeface="Times" pitchFamily="2" charset="0"/>
              </a:rPr>
              <a:t>4.4 Summary </a:t>
            </a:r>
            <a:endParaRPr lang="en-US" sz="4000" kern="1200" dirty="0">
              <a:solidFill>
                <a:schemeClr val="tx1"/>
              </a:solidFill>
              <a:latin typeface="Times" pitchFamily="2" charset="0"/>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43EA5B8E-96E5-50E5-4A5A-659F2FB0FB27}"/>
              </a:ext>
            </a:extLst>
          </p:cNvPr>
          <p:cNvSpPr>
            <a:spLocks noGrp="1"/>
          </p:cNvSpPr>
          <p:nvPr>
            <p:ph type="dt" sz="half" idx="10"/>
          </p:nvPr>
        </p:nvSpPr>
        <p:spPr>
          <a:xfrm flipV="1">
            <a:off x="457200" y="6142192"/>
            <a:ext cx="5029200" cy="365123"/>
          </a:xfrm>
        </p:spPr>
        <p:txBody>
          <a:bodyPr/>
          <a:lstStyle/>
          <a:p>
            <a:fld id="{63CDD7C6-642A-5441-9FAD-59193749D317}" type="datetime1">
              <a:rPr lang="en-GB" smtClean="0"/>
              <a:t>22/07/2023</a:t>
            </a:fld>
            <a:endParaRPr lang="en-US" dirty="0"/>
          </a:p>
        </p:txBody>
      </p:sp>
      <p:sp>
        <p:nvSpPr>
          <p:cNvPr id="4" name="Footer Placeholder 3">
            <a:extLst>
              <a:ext uri="{FF2B5EF4-FFF2-40B4-BE49-F238E27FC236}">
                <a16:creationId xmlns:a16="http://schemas.microsoft.com/office/drawing/2014/main" id="{BF301943-37E7-CE07-CCC0-E46A4D60A305}"/>
              </a:ext>
            </a:extLst>
          </p:cNvPr>
          <p:cNvSpPr>
            <a:spLocks noGrp="1"/>
          </p:cNvSpPr>
          <p:nvPr>
            <p:ph type="ftr" sz="quarter" idx="11"/>
          </p:nvPr>
        </p:nvSpPr>
        <p:spPr>
          <a:xfrm>
            <a:off x="5334000" y="6356350"/>
            <a:ext cx="3819850" cy="365125"/>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F34D43AC-88D5-94BF-8288-2B0654E3DCC6}"/>
              </a:ext>
            </a:extLst>
          </p:cNvPr>
          <p:cNvSpPr txBox="1"/>
          <p:nvPr/>
        </p:nvSpPr>
        <p:spPr>
          <a:xfrm>
            <a:off x="776289" y="1751603"/>
            <a:ext cx="7591420" cy="2446824"/>
          </a:xfrm>
          <a:prstGeom prst="rect">
            <a:avLst/>
          </a:prstGeom>
          <a:noFill/>
        </p:spPr>
        <p:txBody>
          <a:bodyPr wrap="square" rtlCol="0">
            <a:spAutoFit/>
          </a:bodyPr>
          <a:lstStyle/>
          <a:p>
            <a:pPr>
              <a:lnSpc>
                <a:spcPct val="150000"/>
              </a:lnSpc>
            </a:pPr>
            <a:r>
              <a:rPr lang="en-GB" sz="1800" dirty="0">
                <a:effectLst/>
                <a:latin typeface="Times" pitchFamily="2" charset="0"/>
                <a:ea typeface="Calibri" panose="020F0502020204030204" pitchFamily="34" charset="0"/>
                <a:cs typeface="Times New Roman" panose="02020603050405020304" pitchFamily="18" charset="0"/>
              </a:rPr>
              <a:t>In summary, Welch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pitchFamily="2" charset="0"/>
                <a:ea typeface="Calibri" panose="020F0502020204030204" pitchFamily="34" charset="0"/>
                <a:cs typeface="Times New Roman" panose="02020603050405020304" pitchFamily="18" charset="0"/>
              </a:rPr>
              <a:t>business success is based on multiple factors including his leadership and management abilities such as having a vision, taking decisive decisions in challenging situations, took calculated risks, and made bold moves to drive change and transformation.  Welch made tough decisions and his competences helped in the restructuration and business growth.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2774185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0800000" flipV="1">
            <a:off x="1143000" y="914400"/>
            <a:ext cx="6477000" cy="378938"/>
          </a:xfrm>
        </p:spPr>
        <p:txBody>
          <a:bodyPr vert="horz" lIns="91440" tIns="45720" rIns="91440" bIns="45720" rtlCol="0" anchor="ctr">
            <a:noAutofit/>
          </a:bodyPr>
          <a:lstStyle/>
          <a:p>
            <a:pPr>
              <a:lnSpc>
                <a:spcPct val="90000"/>
              </a:lnSpc>
            </a:pPr>
            <a:br>
              <a:rPr lang="en-US" sz="4000" b="1" dirty="0">
                <a:latin typeface="Times New Roman" pitchFamily="18" charset="0"/>
                <a:cs typeface="Times New Roman" pitchFamily="18" charset="0"/>
              </a:rPr>
            </a:br>
            <a:r>
              <a:rPr lang="en-US" sz="4000" b="1" dirty="0">
                <a:latin typeface="Times New Roman" pitchFamily="18" charset="0"/>
                <a:cs typeface="Times New Roman" pitchFamily="18" charset="0"/>
              </a:rPr>
              <a:t>5. Recommendations </a:t>
            </a:r>
            <a:endParaRPr lang="en-US" sz="40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072ADE86-599C-50D9-4B55-3A6669253EC4}"/>
              </a:ext>
            </a:extLst>
          </p:cNvPr>
          <p:cNvSpPr>
            <a:spLocks noGrp="1"/>
          </p:cNvSpPr>
          <p:nvPr>
            <p:ph type="dt" sz="half" idx="10"/>
          </p:nvPr>
        </p:nvSpPr>
        <p:spPr/>
        <p:txBody>
          <a:bodyPr/>
          <a:lstStyle/>
          <a:p>
            <a:fld id="{E9C4F95B-CC2B-C148-BC3A-AEDF0AB90AD6}" type="datetime1">
              <a:rPr lang="en-GB" smtClean="0"/>
              <a:t>22/07/2023</a:t>
            </a:fld>
            <a:endParaRPr lang="en-US"/>
          </a:p>
        </p:txBody>
      </p:sp>
      <p:sp>
        <p:nvSpPr>
          <p:cNvPr id="4" name="Footer Placeholder 3">
            <a:extLst>
              <a:ext uri="{FF2B5EF4-FFF2-40B4-BE49-F238E27FC236}">
                <a16:creationId xmlns:a16="http://schemas.microsoft.com/office/drawing/2014/main" id="{23EB3C27-2987-ECDC-CB3B-14FE3647330A}"/>
              </a:ext>
            </a:extLst>
          </p:cNvPr>
          <p:cNvSpPr>
            <a:spLocks noGrp="1"/>
          </p:cNvSpPr>
          <p:nvPr>
            <p:ph type="ftr" sz="quarter" idx="11"/>
          </p:nvPr>
        </p:nvSpPr>
        <p:spPr>
          <a:xfrm>
            <a:off x="4267200" y="6356350"/>
            <a:ext cx="5867400" cy="365125"/>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0E4337B6-CA44-4558-0C6F-CE6BA47E0A57}"/>
              </a:ext>
            </a:extLst>
          </p:cNvPr>
          <p:cNvSpPr txBox="1"/>
          <p:nvPr/>
        </p:nvSpPr>
        <p:spPr>
          <a:xfrm>
            <a:off x="985672" y="1905016"/>
            <a:ext cx="7243927" cy="2862322"/>
          </a:xfrm>
          <a:prstGeom prst="rect">
            <a:avLst/>
          </a:prstGeom>
          <a:noFill/>
        </p:spPr>
        <p:txBody>
          <a:bodyPr wrap="square" rtlCol="0">
            <a:spAutoFit/>
          </a:bodyPr>
          <a:lstStyle/>
          <a:p>
            <a:pPr algn="just"/>
            <a:r>
              <a:rPr lang="en-GB" sz="1800" dirty="0">
                <a:effectLst/>
                <a:latin typeface="Times" pitchFamily="2" charset="0"/>
                <a:ea typeface="Calibri" panose="020F0502020204030204" pitchFamily="34" charset="0"/>
                <a:cs typeface="Times New Roman" panose="02020603050405020304" pitchFamily="18" charset="0"/>
              </a:rPr>
              <a:t>It is important to acknowledge that being a leader comes with its risks, challenges, mistakes that should be also equally considered. </a:t>
            </a:r>
          </a:p>
          <a:p>
            <a:pPr algn="just"/>
            <a:endParaRPr lang="en-GB" dirty="0">
              <a:latin typeface="Times" pitchFamily="2" charset="0"/>
              <a:ea typeface="Calibri" panose="020F0502020204030204" pitchFamily="34" charset="0"/>
              <a:cs typeface="Times New Roman" panose="02020603050405020304" pitchFamily="18" charset="0"/>
            </a:endParaRPr>
          </a:p>
          <a:p>
            <a:pPr algn="just"/>
            <a:r>
              <a:rPr lang="en-GB" sz="1800" dirty="0">
                <a:effectLst/>
                <a:latin typeface="Times" pitchFamily="2" charset="0"/>
                <a:ea typeface="Calibri" panose="020F0502020204030204" pitchFamily="34" charset="0"/>
                <a:cs typeface="Times New Roman" panose="02020603050405020304" pitchFamily="18" charset="0"/>
              </a:rPr>
              <a:t>Despite huge success in term of company performance, I attempt to delve into challenges, limitations in Jack Welch and Management strategies and provide recommendations for future leaders and managers to drive performance and build a healthy working environment where the company can actually make valuable use of so-called underachievers. Not “get rid of them” but transform them into valuable contributors.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8" name="Picture 7" descr="A group of people sitting on a word&#10;&#10;Description automatically generated">
            <a:extLst>
              <a:ext uri="{FF2B5EF4-FFF2-40B4-BE49-F238E27FC236}">
                <a16:creationId xmlns:a16="http://schemas.microsoft.com/office/drawing/2014/main" id="{2D1D1362-7820-D3D0-F978-D56E5C225C0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19600" y="4412584"/>
            <a:ext cx="3619499" cy="1893447"/>
          </a:xfrm>
          <a:prstGeom prst="rect">
            <a:avLst/>
          </a:prstGeom>
        </p:spPr>
      </p:pic>
      <p:sp>
        <p:nvSpPr>
          <p:cNvPr id="10" name="TextBox 9">
            <a:extLst>
              <a:ext uri="{FF2B5EF4-FFF2-40B4-BE49-F238E27FC236}">
                <a16:creationId xmlns:a16="http://schemas.microsoft.com/office/drawing/2014/main" id="{E7BDEA9B-3C95-9CDE-55D7-4D88522924D0}"/>
              </a:ext>
            </a:extLst>
          </p:cNvPr>
          <p:cNvSpPr txBox="1"/>
          <p:nvPr/>
        </p:nvSpPr>
        <p:spPr>
          <a:xfrm>
            <a:off x="6643524" y="5666772"/>
            <a:ext cx="3896051" cy="230832"/>
          </a:xfrm>
          <a:prstGeom prst="rect">
            <a:avLst/>
          </a:prstGeom>
          <a:noFill/>
        </p:spPr>
        <p:txBody>
          <a:bodyPr wrap="square" rtlCol="0">
            <a:spAutoFit/>
          </a:bodyPr>
          <a:lstStyle/>
          <a:p>
            <a:r>
              <a:rPr lang="en-US" sz="900" dirty="0"/>
              <a:t>Source: </a:t>
            </a:r>
            <a:r>
              <a:rPr lang="en-US" sz="900" dirty="0">
                <a:hlinkClick r:id="rId5" tooltip="https://creativecommons.org/licenses/by-nc-nd/3.0/"/>
              </a:rPr>
              <a:t>CC BY-NC-ND</a:t>
            </a:r>
            <a:endParaRPr lang="en-US" sz="900" dirty="0"/>
          </a:p>
        </p:txBody>
      </p:sp>
    </p:spTree>
    <p:extLst>
      <p:ext uri="{BB962C8B-B14F-4D97-AF65-F5344CB8AC3E}">
        <p14:creationId xmlns:p14="http://schemas.microsoft.com/office/powerpoint/2010/main" val="8691666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0800000" flipV="1">
            <a:off x="1143000" y="914400"/>
            <a:ext cx="6477000" cy="378938"/>
          </a:xfrm>
        </p:spPr>
        <p:txBody>
          <a:bodyPr vert="horz" lIns="91440" tIns="45720" rIns="91440" bIns="45720" rtlCol="0" anchor="ctr">
            <a:normAutofit fontScale="90000"/>
          </a:bodyPr>
          <a:lstStyle/>
          <a:p>
            <a:pPr>
              <a:lnSpc>
                <a:spcPct val="90000"/>
              </a:lnSpc>
            </a:pPr>
            <a:br>
              <a:rPr lang="en-US" sz="6000" b="1" dirty="0">
                <a:latin typeface="Times New Roman" pitchFamily="18" charset="0"/>
                <a:cs typeface="Times New Roman" pitchFamily="18" charset="0"/>
              </a:rPr>
            </a:br>
            <a:r>
              <a:rPr lang="en-US" sz="4000" dirty="0">
                <a:latin typeface="Times New Roman" pitchFamily="18" charset="0"/>
                <a:cs typeface="Times New Roman" pitchFamily="18" charset="0"/>
              </a:rPr>
              <a:t>5.1 Apply  work-life balance strategies </a:t>
            </a:r>
            <a:br>
              <a:rPr lang="en-US" sz="6000" b="1" dirty="0">
                <a:latin typeface="Times New Roman" pitchFamily="18" charset="0"/>
                <a:cs typeface="Times New Roman" pitchFamily="18" charset="0"/>
              </a:rPr>
            </a:br>
            <a:endParaRPr lang="en-US" sz="5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072ADE86-599C-50D9-4B55-3A6669253EC4}"/>
              </a:ext>
            </a:extLst>
          </p:cNvPr>
          <p:cNvSpPr>
            <a:spLocks noGrp="1"/>
          </p:cNvSpPr>
          <p:nvPr>
            <p:ph type="dt" sz="half" idx="10"/>
          </p:nvPr>
        </p:nvSpPr>
        <p:spPr/>
        <p:txBody>
          <a:bodyPr/>
          <a:lstStyle/>
          <a:p>
            <a:fld id="{E9C4F95B-CC2B-C148-BC3A-AEDF0AB90AD6}" type="datetime1">
              <a:rPr lang="en-GB" smtClean="0"/>
              <a:t>22/07/2023</a:t>
            </a:fld>
            <a:endParaRPr lang="en-US"/>
          </a:p>
        </p:txBody>
      </p:sp>
      <p:sp>
        <p:nvSpPr>
          <p:cNvPr id="4" name="Footer Placeholder 3">
            <a:extLst>
              <a:ext uri="{FF2B5EF4-FFF2-40B4-BE49-F238E27FC236}">
                <a16:creationId xmlns:a16="http://schemas.microsoft.com/office/drawing/2014/main" id="{23EB3C27-2987-ECDC-CB3B-14FE3647330A}"/>
              </a:ext>
            </a:extLst>
          </p:cNvPr>
          <p:cNvSpPr>
            <a:spLocks noGrp="1"/>
          </p:cNvSpPr>
          <p:nvPr>
            <p:ph type="ftr" sz="quarter" idx="11"/>
          </p:nvPr>
        </p:nvSpPr>
        <p:spPr>
          <a:xfrm>
            <a:off x="4953000" y="6356350"/>
            <a:ext cx="4200850" cy="365125"/>
          </a:xfrm>
        </p:spPr>
        <p:txBody>
          <a:bodyPr/>
          <a:lstStyle/>
          <a:p>
            <a:r>
              <a:rPr lang="en-US"/>
              <a:t>Leadership and  Management; Theory and Practice</a:t>
            </a:r>
          </a:p>
        </p:txBody>
      </p:sp>
      <p:graphicFrame>
        <p:nvGraphicFramePr>
          <p:cNvPr id="15" name="TextBox 4">
            <a:extLst>
              <a:ext uri="{FF2B5EF4-FFF2-40B4-BE49-F238E27FC236}">
                <a16:creationId xmlns:a16="http://schemas.microsoft.com/office/drawing/2014/main" id="{DA2FA1E8-717F-A052-A0CF-13AC2F302A29}"/>
              </a:ext>
            </a:extLst>
          </p:cNvPr>
          <p:cNvGraphicFramePr/>
          <p:nvPr>
            <p:extLst>
              <p:ext uri="{D42A27DB-BD31-4B8C-83A1-F6EECF244321}">
                <p14:modId xmlns:p14="http://schemas.microsoft.com/office/powerpoint/2010/main" val="1322511776"/>
              </p:ext>
            </p:extLst>
          </p:nvPr>
        </p:nvGraphicFramePr>
        <p:xfrm>
          <a:off x="685799" y="1583070"/>
          <a:ext cx="7772400" cy="3516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66713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0800000" flipV="1">
            <a:off x="795173" y="675893"/>
            <a:ext cx="7553652" cy="378938"/>
          </a:xfrm>
        </p:spPr>
        <p:txBody>
          <a:bodyPr vert="horz" lIns="91440" tIns="45720" rIns="91440" bIns="45720" rtlCol="0" anchor="ctr">
            <a:normAutofit fontScale="90000"/>
          </a:bodyPr>
          <a:lstStyle/>
          <a:p>
            <a:pPr>
              <a:lnSpc>
                <a:spcPct val="90000"/>
              </a:lnSpc>
            </a:pPr>
            <a:br>
              <a:rPr lang="en-US" sz="6000" b="1" dirty="0">
                <a:latin typeface="Times New Roman" pitchFamily="18" charset="0"/>
                <a:cs typeface="Times New Roman" pitchFamily="18" charset="0"/>
              </a:rPr>
            </a:br>
            <a:r>
              <a:rPr lang="en-US" sz="4000" dirty="0">
                <a:latin typeface="Times New Roman" pitchFamily="18" charset="0"/>
                <a:cs typeface="Times New Roman" pitchFamily="18" charset="0"/>
              </a:rPr>
              <a:t>5.2. Follow the Principles of Leadership </a:t>
            </a:r>
            <a:br>
              <a:rPr lang="en-US" sz="6000" b="1" dirty="0">
                <a:latin typeface="Times New Roman" pitchFamily="18" charset="0"/>
                <a:cs typeface="Times New Roman" pitchFamily="18" charset="0"/>
              </a:rPr>
            </a:br>
            <a:endParaRPr lang="en-US" sz="5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072ADE86-599C-50D9-4B55-3A6669253EC4}"/>
              </a:ext>
            </a:extLst>
          </p:cNvPr>
          <p:cNvSpPr>
            <a:spLocks noGrp="1"/>
          </p:cNvSpPr>
          <p:nvPr>
            <p:ph type="dt" sz="half" idx="10"/>
          </p:nvPr>
        </p:nvSpPr>
        <p:spPr/>
        <p:txBody>
          <a:bodyPr/>
          <a:lstStyle/>
          <a:p>
            <a:fld id="{E9C4F95B-CC2B-C148-BC3A-AEDF0AB90AD6}" type="datetime1">
              <a:rPr lang="en-GB" smtClean="0"/>
              <a:t>22/07/2023</a:t>
            </a:fld>
            <a:endParaRPr lang="en-US"/>
          </a:p>
        </p:txBody>
      </p:sp>
      <p:sp>
        <p:nvSpPr>
          <p:cNvPr id="4" name="Footer Placeholder 3">
            <a:extLst>
              <a:ext uri="{FF2B5EF4-FFF2-40B4-BE49-F238E27FC236}">
                <a16:creationId xmlns:a16="http://schemas.microsoft.com/office/drawing/2014/main" id="{23EB3C27-2987-ECDC-CB3B-14FE3647330A}"/>
              </a:ext>
            </a:extLst>
          </p:cNvPr>
          <p:cNvSpPr>
            <a:spLocks noGrp="1"/>
          </p:cNvSpPr>
          <p:nvPr>
            <p:ph type="ftr" sz="quarter" idx="11"/>
          </p:nvPr>
        </p:nvSpPr>
        <p:spPr>
          <a:xfrm>
            <a:off x="4953000" y="6356350"/>
            <a:ext cx="4200850" cy="365125"/>
          </a:xfrm>
        </p:spPr>
        <p:txBody>
          <a:bodyPr/>
          <a:lstStyle/>
          <a:p>
            <a:r>
              <a:rPr lang="en-US"/>
              <a:t>Leadership and  Management; Theory and Practice</a:t>
            </a:r>
          </a:p>
        </p:txBody>
      </p:sp>
      <p:pic>
        <p:nvPicPr>
          <p:cNvPr id="6" name="Picture 5" descr="A diagram of a group of people&#10;&#10;Description automatically generated">
            <a:extLst>
              <a:ext uri="{FF2B5EF4-FFF2-40B4-BE49-F238E27FC236}">
                <a16:creationId xmlns:a16="http://schemas.microsoft.com/office/drawing/2014/main" id="{89440FAC-1DD8-949E-DFAD-74545159B6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511404"/>
            <a:ext cx="4343400" cy="3693319"/>
          </a:xfrm>
          <a:prstGeom prst="rect">
            <a:avLst/>
          </a:prstGeom>
        </p:spPr>
      </p:pic>
      <p:sp>
        <p:nvSpPr>
          <p:cNvPr id="8" name="TextBox 7">
            <a:extLst>
              <a:ext uri="{FF2B5EF4-FFF2-40B4-BE49-F238E27FC236}">
                <a16:creationId xmlns:a16="http://schemas.microsoft.com/office/drawing/2014/main" id="{DDDE4E98-E5E1-D9DD-0191-ECBB70941117}"/>
              </a:ext>
            </a:extLst>
          </p:cNvPr>
          <p:cNvSpPr txBox="1"/>
          <p:nvPr/>
        </p:nvSpPr>
        <p:spPr>
          <a:xfrm>
            <a:off x="5039123" y="1454095"/>
            <a:ext cx="3309702" cy="3693319"/>
          </a:xfrm>
          <a:prstGeom prst="rect">
            <a:avLst/>
          </a:prstGeom>
          <a:noFill/>
        </p:spPr>
        <p:txBody>
          <a:bodyPr wrap="square" rtlCol="0">
            <a:spAutoFit/>
          </a:bodyPr>
          <a:lstStyle/>
          <a:p>
            <a:pPr algn="just"/>
            <a:r>
              <a:rPr lang="en-US" dirty="0">
                <a:latin typeface="Times" pitchFamily="2" charset="0"/>
              </a:rPr>
              <a:t>It is advisable that every leader no matter where they are in their career follow basic leadership principles such as leading by example, seek change not fame, focus on essence, place values at the heart of actions. Additionally, providing training, embracing challenges, cultivating diversity and collaboration could be among important pillars in building effective leadership no matter the industry of operations. </a:t>
            </a:r>
          </a:p>
        </p:txBody>
      </p:sp>
    </p:spTree>
    <p:extLst>
      <p:ext uri="{BB962C8B-B14F-4D97-AF65-F5344CB8AC3E}">
        <p14:creationId xmlns:p14="http://schemas.microsoft.com/office/powerpoint/2010/main" val="347676142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0800000" flipV="1">
            <a:off x="1143000" y="914400"/>
            <a:ext cx="6477000" cy="378938"/>
          </a:xfrm>
        </p:spPr>
        <p:txBody>
          <a:bodyPr vert="horz" lIns="91440" tIns="45720" rIns="91440" bIns="45720" rtlCol="0" anchor="ctr">
            <a:normAutofit fontScale="90000"/>
          </a:bodyPr>
          <a:lstStyle/>
          <a:p>
            <a:pPr>
              <a:lnSpc>
                <a:spcPct val="90000"/>
              </a:lnSpc>
            </a:pPr>
            <a:br>
              <a:rPr lang="en-US" sz="6000" b="1" dirty="0">
                <a:latin typeface="Times New Roman" pitchFamily="18" charset="0"/>
                <a:cs typeface="Times New Roman" pitchFamily="18" charset="0"/>
              </a:rPr>
            </a:br>
            <a:r>
              <a:rPr lang="en-US" sz="4000" b="1" dirty="0">
                <a:latin typeface="Times New Roman" pitchFamily="18" charset="0"/>
                <a:cs typeface="Times New Roman" pitchFamily="18" charset="0"/>
              </a:rPr>
              <a:t>6. Conclusion </a:t>
            </a:r>
            <a:br>
              <a:rPr lang="en-US" sz="6000" b="1" dirty="0">
                <a:latin typeface="Times New Roman" pitchFamily="18" charset="0"/>
                <a:cs typeface="Times New Roman" pitchFamily="18" charset="0"/>
              </a:rPr>
            </a:br>
            <a:endParaRPr lang="en-US" sz="5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072ADE86-599C-50D9-4B55-3A6669253EC4}"/>
              </a:ext>
            </a:extLst>
          </p:cNvPr>
          <p:cNvSpPr>
            <a:spLocks noGrp="1"/>
          </p:cNvSpPr>
          <p:nvPr>
            <p:ph type="dt" sz="half" idx="10"/>
          </p:nvPr>
        </p:nvSpPr>
        <p:spPr/>
        <p:txBody>
          <a:bodyPr/>
          <a:lstStyle/>
          <a:p>
            <a:fld id="{E9C4F95B-CC2B-C148-BC3A-AEDF0AB90AD6}" type="datetime1">
              <a:rPr lang="en-GB" smtClean="0"/>
              <a:t>22/07/2023</a:t>
            </a:fld>
            <a:endParaRPr lang="en-US"/>
          </a:p>
        </p:txBody>
      </p:sp>
      <p:sp>
        <p:nvSpPr>
          <p:cNvPr id="4" name="Footer Placeholder 3">
            <a:extLst>
              <a:ext uri="{FF2B5EF4-FFF2-40B4-BE49-F238E27FC236}">
                <a16:creationId xmlns:a16="http://schemas.microsoft.com/office/drawing/2014/main" id="{23EB3C27-2987-ECDC-CB3B-14FE3647330A}"/>
              </a:ext>
            </a:extLst>
          </p:cNvPr>
          <p:cNvSpPr>
            <a:spLocks noGrp="1"/>
          </p:cNvSpPr>
          <p:nvPr>
            <p:ph type="ftr" sz="quarter" idx="11"/>
          </p:nvPr>
        </p:nvSpPr>
        <p:spPr>
          <a:xfrm>
            <a:off x="3124200" y="6356350"/>
            <a:ext cx="7239000" cy="365125"/>
          </a:xfrm>
        </p:spPr>
        <p:txBody>
          <a:bodyPr/>
          <a:lstStyle/>
          <a:p>
            <a:r>
              <a:rPr lang="en-US" dirty="0"/>
              <a:t>Leadership and  Management; Theory and Practice</a:t>
            </a:r>
          </a:p>
        </p:txBody>
      </p:sp>
      <p:sp>
        <p:nvSpPr>
          <p:cNvPr id="5" name="TextBox 4">
            <a:extLst>
              <a:ext uri="{FF2B5EF4-FFF2-40B4-BE49-F238E27FC236}">
                <a16:creationId xmlns:a16="http://schemas.microsoft.com/office/drawing/2014/main" id="{FE32E411-914F-6364-ADB3-6CE3F560F602}"/>
              </a:ext>
            </a:extLst>
          </p:cNvPr>
          <p:cNvSpPr txBox="1"/>
          <p:nvPr/>
        </p:nvSpPr>
        <p:spPr>
          <a:xfrm>
            <a:off x="685800" y="1655776"/>
            <a:ext cx="7696200" cy="2837893"/>
          </a:xfrm>
          <a:prstGeom prst="rect">
            <a:avLst/>
          </a:prstGeom>
          <a:noFill/>
        </p:spPr>
        <p:txBody>
          <a:bodyPr wrap="square" rtlCol="0">
            <a:spAutoFit/>
          </a:bodyPr>
          <a:lstStyle/>
          <a:p>
            <a:pPr algn="just">
              <a:lnSpc>
                <a:spcPct val="150000"/>
              </a:lnSpc>
            </a:pPr>
            <a:r>
              <a:rPr lang="en-GB" sz="1200" dirty="0">
                <a:effectLst/>
                <a:latin typeface="Times" pitchFamily="2" charset="0"/>
                <a:ea typeface="Calibri" panose="020F0502020204030204" pitchFamily="34" charset="0"/>
                <a:cs typeface="Times New Roman" panose="02020603050405020304" pitchFamily="18" charset="0"/>
              </a:rPr>
              <a:t>In conclusion effective leadership and management in the success of any organisation. Jack Welch, the former CEO of General Electric (GE) was an effective leader if looking at the company financial performance. </a:t>
            </a:r>
            <a:r>
              <a:rPr lang="en-US" sz="1200" dirty="0">
                <a:effectLst/>
                <a:latin typeface="Times" pitchFamily="2" charset="0"/>
                <a:ea typeface="Calibri" panose="020F0502020204030204" pitchFamily="34" charset="0"/>
                <a:cs typeface="Times New Roman" panose="02020603050405020304" pitchFamily="18" charset="0"/>
              </a:rPr>
              <a:t>Through years Welch employed transformational, situational, and participatory leadership skills. He was also particularly known for his charismatic and demanding leadership style. </a:t>
            </a:r>
          </a:p>
          <a:p>
            <a:pPr algn="just">
              <a:lnSpc>
                <a:spcPct val="150000"/>
              </a:lnSpc>
            </a:pPr>
            <a:endParaRPr lang="en-US" sz="1200" dirty="0">
              <a:latin typeface="Times" pitchFamily="2"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pitchFamily="2" charset="0"/>
                <a:ea typeface="Calibri" panose="020F0502020204030204" pitchFamily="34" charset="0"/>
                <a:cs typeface="Times New Roman" panose="02020603050405020304" pitchFamily="18" charset="0"/>
              </a:rPr>
              <a:t>Welch demonstrated visionary quality, he was confident and his confidence fostering a sense of trust and stability. On the other hand, he employed unfamous approaches such as disregard for works, lack of support for underachievers that contributed to unhealthy working culture and competition. A leader must establish a balance between performance but also take consideration to the wellbeing of employees. Financial performance should not come at the expense of the </a:t>
            </a:r>
            <a:r>
              <a:rPr lang="en-US" sz="1200" noProof="1">
                <a:effectLst/>
                <a:latin typeface="Times" pitchFamily="2" charset="0"/>
                <a:ea typeface="Calibri" panose="020F0502020204030204" pitchFamily="34" charset="0"/>
                <a:cs typeface="Times New Roman" panose="02020603050405020304" pitchFamily="18" charset="0"/>
              </a:rPr>
              <a:t>workers</a:t>
            </a:r>
            <a:r>
              <a:rPr lang="en-US" sz="1200">
                <a:effectLst/>
                <a:latin typeface="Times" pitchFamily="2" charset="0"/>
                <a:ea typeface="Calibri" panose="020F0502020204030204" pitchFamily="34" charset="0"/>
                <a:cs typeface="Times New Roman" panose="02020603050405020304" pitchFamily="18" charset="0"/>
              </a:rPr>
              <a:t> </a:t>
            </a:r>
            <a:r>
              <a:rPr lang="en-US" sz="1200" dirty="0">
                <a:effectLst/>
                <a:latin typeface="Times" pitchFamily="2" charset="0"/>
                <a:ea typeface="Calibri" panose="020F0502020204030204" pitchFamily="34" charset="0"/>
                <a:cs typeface="Times New Roman" panose="02020603050405020304" pitchFamily="18" charset="0"/>
              </a:rPr>
              <a:t>wellbeing.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8572940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99" y="567810"/>
            <a:ext cx="6858000" cy="651390"/>
          </a:xfrm>
        </p:spPr>
        <p:txBody>
          <a:bodyPr vert="horz" lIns="91440" tIns="45720" rIns="91440" bIns="45720" rtlCol="0" anchor="ctr">
            <a:normAutofit/>
          </a:bodyPr>
          <a:lstStyle/>
          <a:p>
            <a:pPr>
              <a:lnSpc>
                <a:spcPct val="90000"/>
              </a:lnSpc>
            </a:pPr>
            <a:r>
              <a:rPr lang="en-US" sz="3600" b="1" dirty="0">
                <a:latin typeface="Times New Roman" pitchFamily="18" charset="0"/>
                <a:cs typeface="Times New Roman" pitchFamily="18" charset="0"/>
              </a:rPr>
              <a:t>6. References </a:t>
            </a:r>
            <a:endParaRPr lang="en-US" sz="36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E3103FCD-6873-8C56-2686-B55B64A496AF}"/>
              </a:ext>
            </a:extLst>
          </p:cNvPr>
          <p:cNvSpPr>
            <a:spLocks noGrp="1"/>
          </p:cNvSpPr>
          <p:nvPr>
            <p:ph type="dt" sz="half" idx="10"/>
          </p:nvPr>
        </p:nvSpPr>
        <p:spPr/>
        <p:txBody>
          <a:bodyPr/>
          <a:lstStyle/>
          <a:p>
            <a:fld id="{5AA93B98-C411-BF42-BE9B-3D1E0E50B0E0}" type="datetime1">
              <a:rPr lang="en-GB" smtClean="0"/>
              <a:t>22/07/2023</a:t>
            </a:fld>
            <a:endParaRPr lang="en-US"/>
          </a:p>
        </p:txBody>
      </p:sp>
      <p:sp>
        <p:nvSpPr>
          <p:cNvPr id="4" name="Footer Placeholder 3">
            <a:extLst>
              <a:ext uri="{FF2B5EF4-FFF2-40B4-BE49-F238E27FC236}">
                <a16:creationId xmlns:a16="http://schemas.microsoft.com/office/drawing/2014/main" id="{06440B1E-707C-ABE8-C3CD-67AC7B9B43EB}"/>
              </a:ext>
            </a:extLst>
          </p:cNvPr>
          <p:cNvSpPr>
            <a:spLocks noGrp="1"/>
          </p:cNvSpPr>
          <p:nvPr>
            <p:ph type="ftr" sz="quarter" idx="11"/>
          </p:nvPr>
        </p:nvSpPr>
        <p:spPr>
          <a:xfrm>
            <a:off x="3124199" y="6356350"/>
            <a:ext cx="6467147" cy="365125"/>
          </a:xfrm>
        </p:spPr>
        <p:txBody>
          <a:bodyPr/>
          <a:lstStyle/>
          <a:p>
            <a:r>
              <a:rPr lang="en-US" dirty="0"/>
              <a:t>Leadership and  Management; Theory and Practice</a:t>
            </a:r>
          </a:p>
        </p:txBody>
      </p:sp>
      <p:sp>
        <p:nvSpPr>
          <p:cNvPr id="5" name="Rectangle 1">
            <a:extLst>
              <a:ext uri="{FF2B5EF4-FFF2-40B4-BE49-F238E27FC236}">
                <a16:creationId xmlns:a16="http://schemas.microsoft.com/office/drawing/2014/main" id="{E1417801-4857-EA16-1935-8EE7A9F7FD68}"/>
              </a:ext>
            </a:extLst>
          </p:cNvPr>
          <p:cNvSpPr>
            <a:spLocks noChangeArrowheads="1"/>
          </p:cNvSpPr>
          <p:nvPr/>
        </p:nvSpPr>
        <p:spPr bwMode="auto">
          <a:xfrm>
            <a:off x="623146" y="1093705"/>
            <a:ext cx="789770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Bandura, A. J. (. N. P. H., 1977.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Social learning theory.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Englewood Cliffs, NJ : Prentice Hall .</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Charan</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T. a. R.,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Speed, Simplicity, Self-Confidence: An Interview with Jack Welch.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hbr.org</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/1989/09/speed-simplicity-self-confidence-an-interview-with-jack-welch</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 July 2023].</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Cote, R., 2017. Vision of Effective Leadership. Volume 8.</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 Neve JE, M. S. D. C. C. N. F. J., 2013. Born to Lead? A Twin Design and Genetic Association Study of Leadership Role Occupancy..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PMCID,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24(1), pp. 45-60.</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Fernández-</a:t>
            </a: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Aráoz</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Jack Welch’s Approach to Leadership.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hbr.org</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/2020/03/jack-</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welchs</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-approach-to-leadership</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Gelles</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2022.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Jack Welch Got Wrong (Just About Everything).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17 July 2023].</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Hsiung</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 H.-H. &amp; </a:t>
            </a: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Bolino</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C., 2018. The implications of perceived leader favoritism in the context of leader-member exchange relationships.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Work and Organizational Psychology,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27(1).</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John R. Schermerhorn, J., 1997. Situational Leadership: Conversations with Paul Hersey.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Mid American Journal of Business,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12(2).</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Leonard, K., 2019.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Advantages and Disadvantages of a Competitive Workplace.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smallbusiness.chron.com</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/advantages-disadvantages-competitive-workplace-16085.html</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Makela</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2022.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Five Reasons Why Leadership And Management Skills Are Different—And Why It Matters.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www.forbes.com</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/sites/</a:t>
            </a:r>
            <a:r>
              <a:rPr kumimoji="0" lang="en-US" altLang="en-US" sz="9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forbesbusinessdevelopmentcouncil</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/2022/06/17/five-reasons-why-leadership-and-management-skills-are-different-and-why-it-matters/</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Posner, B.Z., 2017.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Make Extraordinary Things Happen in Organizations. The Leadership Challenge:.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Germany: Wiley.</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Rajander</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2021. A Natural Born Manager.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 Times.</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Reza, M. H., 2019. Components of Transformational Leadership Behavior.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EPRA International Journal of Multidisciplinary Research (IJMR),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5(3), p. SJIF Impact Factor:.</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Stogdill, R. M. 3., 1948. Personal factors associated with leadership: A survey of the literature..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Psychology,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25, p. 35–71.</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Varun Gupta, V. R. K., 2004. Impact of Socialization on Transformational Leadership: Role of Leader Member Exchange.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 Asia Journal of Management ,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11(3), pp. 7-20.</a:t>
            </a:r>
            <a:endParaRPr kumimoji="0" lang="en-US" altLang="en-US" sz="9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23700050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4192</TotalTime>
  <Words>5283</Words>
  <Application>Microsoft Macintosh PowerPoint</Application>
  <PresentationFormat>On-screen Show (4:3)</PresentationFormat>
  <Paragraphs>275</Paragraphs>
  <Slides>22</Slides>
  <Notes>19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Times</vt:lpstr>
      <vt:lpstr>Times New Roman</vt:lpstr>
      <vt:lpstr>Wingdings</vt:lpstr>
      <vt:lpstr>Office Theme</vt:lpstr>
      <vt:lpstr>                 </vt:lpstr>
      <vt:lpstr>Table of Contents </vt:lpstr>
      <vt:lpstr>1. Introduction  </vt:lpstr>
      <vt:lpstr>2. Leadership and Management; theoretical background  </vt:lpstr>
      <vt:lpstr> 2. 1 Transformational leadership theory  </vt:lpstr>
      <vt:lpstr>2.2 Boundaryless leadership theory </vt:lpstr>
      <vt:lpstr>2.3 Summary </vt:lpstr>
      <vt:lpstr>3. Welch’s leadership styles </vt:lpstr>
      <vt:lpstr>3.1 Charismatic leadership style </vt:lpstr>
      <vt:lpstr>3.2 Advantages and Limitations </vt:lpstr>
      <vt:lpstr>3.3 Welch’s leadership perspective </vt:lpstr>
      <vt:lpstr> 3.4. Summary  </vt:lpstr>
      <vt:lpstr> 4. Comparison Analysis of Leadership and Management Qualities </vt:lpstr>
      <vt:lpstr> 4.1 Jack Welch’s leadership qualities </vt:lpstr>
      <vt:lpstr>4.2 Jack Welch’s Management qualities</vt:lpstr>
      <vt:lpstr>4.3. Are these qualities inherited or developed?  </vt:lpstr>
      <vt:lpstr>4.4 Summary </vt:lpstr>
      <vt:lpstr> 5. Recommendations </vt:lpstr>
      <vt:lpstr> 5.1 Apply  work-life balance strategies  </vt:lpstr>
      <vt:lpstr> 5.2. Follow the Principles of Leadership  </vt:lpstr>
      <vt:lpstr> 6. Conclusion  </vt:lpstr>
      <vt:lpstr>6.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diana stratulat</cp:lastModifiedBy>
  <cp:revision>105</cp:revision>
  <dcterms:created xsi:type="dcterms:W3CDTF">2023-03-03T08:59:22Z</dcterms:created>
  <dcterms:modified xsi:type="dcterms:W3CDTF">2023-07-22T07:26:30Z</dcterms:modified>
</cp:coreProperties>
</file>