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0.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1.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3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43.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2"/>
  </p:notesMasterIdLst>
  <p:sldIdLst>
    <p:sldId id="258" r:id="rId2"/>
    <p:sldId id="259" r:id="rId3"/>
    <p:sldId id="260" r:id="rId4"/>
    <p:sldId id="256" r:id="rId5"/>
    <p:sldId id="263" r:id="rId6"/>
    <p:sldId id="267" r:id="rId7"/>
    <p:sldId id="313" r:id="rId8"/>
    <p:sldId id="337" r:id="rId9"/>
    <p:sldId id="599" r:id="rId10"/>
    <p:sldId id="436" r:id="rId11"/>
    <p:sldId id="441" r:id="rId12"/>
    <p:sldId id="442" r:id="rId13"/>
    <p:sldId id="444" r:id="rId14"/>
    <p:sldId id="284" r:id="rId15"/>
    <p:sldId id="265" r:id="rId16"/>
    <p:sldId id="450" r:id="rId17"/>
    <p:sldId id="394" r:id="rId18"/>
    <p:sldId id="294" r:id="rId19"/>
    <p:sldId id="295" r:id="rId20"/>
    <p:sldId id="390" r:id="rId21"/>
    <p:sldId id="292" r:id="rId22"/>
    <p:sldId id="604" r:id="rId23"/>
    <p:sldId id="595" r:id="rId24"/>
    <p:sldId id="605" r:id="rId25"/>
    <p:sldId id="382" r:id="rId26"/>
    <p:sldId id="264" r:id="rId27"/>
    <p:sldId id="607" r:id="rId28"/>
    <p:sldId id="603" r:id="rId29"/>
    <p:sldId id="606" r:id="rId30"/>
    <p:sldId id="609" r:id="rId31"/>
    <p:sldId id="610" r:id="rId32"/>
    <p:sldId id="611" r:id="rId33"/>
    <p:sldId id="612" r:id="rId34"/>
    <p:sldId id="336" r:id="rId35"/>
    <p:sldId id="340" r:id="rId36"/>
    <p:sldId id="613" r:id="rId37"/>
    <p:sldId id="322" r:id="rId38"/>
    <p:sldId id="321" r:id="rId39"/>
    <p:sldId id="278" r:id="rId40"/>
    <p:sldId id="614" r:id="rId41"/>
    <p:sldId id="307" r:id="rId42"/>
    <p:sldId id="333" r:id="rId43"/>
    <p:sldId id="615" r:id="rId44"/>
    <p:sldId id="458" r:id="rId45"/>
    <p:sldId id="425" r:id="rId46"/>
    <p:sldId id="473" r:id="rId47"/>
    <p:sldId id="616" r:id="rId48"/>
    <p:sldId id="617" r:id="rId49"/>
    <p:sldId id="384" r:id="rId50"/>
    <p:sldId id="266" r:id="rId51"/>
    <p:sldId id="269" r:id="rId52"/>
    <p:sldId id="273" r:id="rId53"/>
    <p:sldId id="620" r:id="rId54"/>
    <p:sldId id="602" r:id="rId55"/>
    <p:sldId id="270" r:id="rId56"/>
    <p:sldId id="271" r:id="rId57"/>
    <p:sldId id="288" r:id="rId58"/>
    <p:sldId id="365" r:id="rId59"/>
    <p:sldId id="366" r:id="rId60"/>
    <p:sldId id="354" r:id="rId61"/>
    <p:sldId id="279" r:id="rId62"/>
    <p:sldId id="281" r:id="rId63"/>
    <p:sldId id="622" r:id="rId64"/>
    <p:sldId id="377" r:id="rId65"/>
    <p:sldId id="376" r:id="rId66"/>
    <p:sldId id="621" r:id="rId67"/>
    <p:sldId id="624" r:id="rId68"/>
    <p:sldId id="625" r:id="rId69"/>
    <p:sldId id="276" r:id="rId70"/>
    <p:sldId id="601" r:id="rId7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43159" autoAdjust="0"/>
  </p:normalViewPr>
  <p:slideViewPr>
    <p:cSldViewPr snapToGrid="0">
      <p:cViewPr varScale="1">
        <p:scale>
          <a:sx n="41" d="100"/>
          <a:sy n="41" d="100"/>
        </p:scale>
        <p:origin x="229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6F3C7A5-21FB-40CA-8E4E-C4BAE72CC5D6}" type="doc">
      <dgm:prSet loTypeId="urn:microsoft.com/office/officeart/2005/8/layout/process2" loCatId="process" qsTypeId="urn:microsoft.com/office/officeart/2005/8/quickstyle/simple1" qsCatId="simple" csTypeId="urn:microsoft.com/office/officeart/2005/8/colors/accent1_2" csCatId="accent1" phldr="1"/>
      <dgm:spPr/>
      <dgm:t>
        <a:bodyPr/>
        <a:lstStyle/>
        <a:p>
          <a:endParaRPr lang="en-US"/>
        </a:p>
      </dgm:t>
    </dgm:pt>
    <dgm:pt modelId="{ED9ABC59-F486-455C-B883-ADDDEEC7CD83}">
      <dgm:prSet phldrT="[Text]" custT="1"/>
      <dgm:spPr>
        <a:solidFill>
          <a:schemeClr val="accent2">
            <a:lumMod val="20000"/>
            <a:lumOff val="80000"/>
          </a:schemeClr>
        </a:solidFill>
        <a:ln>
          <a:solidFill>
            <a:schemeClr val="tx1"/>
          </a:solidFill>
        </a:ln>
      </dgm:spPr>
      <dgm:t>
        <a:bodyPr/>
        <a:lstStyle/>
        <a:p>
          <a:r>
            <a:rPr lang="en-US" sz="2300" dirty="0">
              <a:solidFill>
                <a:schemeClr val="tx1"/>
              </a:solidFill>
            </a:rPr>
            <a:t>A </a:t>
          </a:r>
          <a:r>
            <a:rPr lang="en-US" sz="2300" b="1" i="1" u="sng" dirty="0">
              <a:solidFill>
                <a:schemeClr val="tx1"/>
              </a:solidFill>
            </a:rPr>
            <a:t>police constable </a:t>
          </a:r>
          <a:r>
            <a:rPr lang="en-US" sz="2300" dirty="0">
              <a:solidFill>
                <a:schemeClr val="tx1"/>
              </a:solidFill>
            </a:rPr>
            <a:t>may </a:t>
          </a:r>
          <a:r>
            <a:rPr lang="en-US" sz="2300" b="1" i="1" u="sng" dirty="0">
              <a:solidFill>
                <a:schemeClr val="tx1"/>
              </a:solidFill>
            </a:rPr>
            <a:t>detain</a:t>
          </a:r>
          <a:r>
            <a:rPr lang="en-US" sz="2300" dirty="0">
              <a:solidFill>
                <a:schemeClr val="tx1"/>
              </a:solidFill>
            </a:rPr>
            <a:t> </a:t>
          </a:r>
          <a:r>
            <a:rPr lang="en-US" sz="2300" b="1" i="1" u="sng" dirty="0">
              <a:solidFill>
                <a:schemeClr val="tx1"/>
              </a:solidFill>
            </a:rPr>
            <a:t>any person </a:t>
          </a:r>
          <a:r>
            <a:rPr lang="en-US" sz="2300" dirty="0">
              <a:solidFill>
                <a:schemeClr val="tx1"/>
              </a:solidFill>
            </a:rPr>
            <a:t>or </a:t>
          </a:r>
          <a:r>
            <a:rPr lang="en-US" sz="2300" b="1" i="1" u="sng" dirty="0">
              <a:solidFill>
                <a:schemeClr val="tx1"/>
              </a:solidFill>
            </a:rPr>
            <a:t>vehicle</a:t>
          </a:r>
          <a:r>
            <a:rPr lang="en-US" sz="2300" dirty="0">
              <a:solidFill>
                <a:schemeClr val="tx1"/>
              </a:solidFill>
            </a:rPr>
            <a:t> or anything which is in or on a vehicle, in any place to which the public has access</a:t>
          </a:r>
        </a:p>
      </dgm:t>
    </dgm:pt>
    <dgm:pt modelId="{B7591C2D-AE49-4101-B666-F0A91D138012}" type="parTrans" cxnId="{4892503C-FED1-4B66-A304-2373DFEEA33D}">
      <dgm:prSet/>
      <dgm:spPr/>
      <dgm:t>
        <a:bodyPr/>
        <a:lstStyle/>
        <a:p>
          <a:endParaRPr lang="en-US"/>
        </a:p>
      </dgm:t>
    </dgm:pt>
    <dgm:pt modelId="{2EAF76D2-03CB-40BB-9944-2A8B43314A98}" type="sibTrans" cxnId="{4892503C-FED1-4B66-A304-2373DFEEA33D}">
      <dgm:prSet/>
      <dgm:spPr>
        <a:solidFill>
          <a:schemeClr val="accent2">
            <a:lumMod val="75000"/>
            <a:alpha val="90000"/>
          </a:schemeClr>
        </a:solidFill>
        <a:ln>
          <a:solidFill>
            <a:schemeClr val="tx1">
              <a:alpha val="90000"/>
            </a:schemeClr>
          </a:solidFill>
        </a:ln>
      </dgm:spPr>
      <dgm:t>
        <a:bodyPr/>
        <a:lstStyle/>
        <a:p>
          <a:endParaRPr lang="en-US"/>
        </a:p>
      </dgm:t>
    </dgm:pt>
    <dgm:pt modelId="{82F4358C-EF5D-4D5F-B622-AA096C9855AE}">
      <dgm:prSet phldrT="[Text]" custT="1"/>
      <dgm:spPr>
        <a:solidFill>
          <a:schemeClr val="accent2">
            <a:lumMod val="40000"/>
            <a:lumOff val="60000"/>
          </a:schemeClr>
        </a:solidFill>
        <a:ln>
          <a:solidFill>
            <a:schemeClr val="tx1"/>
          </a:solidFill>
        </a:ln>
      </dgm:spPr>
      <dgm:t>
        <a:bodyPr/>
        <a:lstStyle/>
        <a:p>
          <a:r>
            <a:rPr lang="en-US" sz="2300" dirty="0">
              <a:solidFill>
                <a:schemeClr val="tx1"/>
              </a:solidFill>
            </a:rPr>
            <a:t>If he or she </a:t>
          </a:r>
          <a:r>
            <a:rPr lang="en-US" sz="2300" b="1" i="1" u="sng" dirty="0">
              <a:solidFill>
                <a:schemeClr val="tx1"/>
              </a:solidFill>
            </a:rPr>
            <a:t>has reasonable grounds for suspecting</a:t>
          </a:r>
          <a:r>
            <a:rPr lang="en-US" sz="2300" dirty="0">
              <a:solidFill>
                <a:schemeClr val="tx1"/>
              </a:solidFill>
            </a:rPr>
            <a:t> that </a:t>
          </a:r>
          <a:r>
            <a:rPr lang="en-US" sz="2300" b="1" i="1" u="sng" dirty="0">
              <a:solidFill>
                <a:schemeClr val="tx1"/>
              </a:solidFill>
            </a:rPr>
            <a:t>stolen</a:t>
          </a:r>
          <a:r>
            <a:rPr lang="en-US" sz="2300" dirty="0">
              <a:solidFill>
                <a:schemeClr val="tx1"/>
              </a:solidFill>
            </a:rPr>
            <a:t> or </a:t>
          </a:r>
          <a:r>
            <a:rPr lang="en-US" sz="2300" b="1" i="1" u="sng" dirty="0">
              <a:solidFill>
                <a:schemeClr val="tx1"/>
              </a:solidFill>
            </a:rPr>
            <a:t>prohibited articles, prohibited fireworks </a:t>
          </a:r>
          <a:r>
            <a:rPr lang="en-US" sz="2300" dirty="0">
              <a:solidFill>
                <a:schemeClr val="tx1"/>
              </a:solidFill>
            </a:rPr>
            <a:t>or </a:t>
          </a:r>
          <a:r>
            <a:rPr lang="en-US" sz="2300" b="1" i="1" u="sng" dirty="0">
              <a:solidFill>
                <a:schemeClr val="tx1"/>
              </a:solidFill>
            </a:rPr>
            <a:t>bladed or sharply pointed articles</a:t>
          </a:r>
          <a:r>
            <a:rPr lang="en-US" sz="2300" dirty="0">
              <a:solidFill>
                <a:schemeClr val="tx1"/>
              </a:solidFill>
            </a:rPr>
            <a:t> will be found</a:t>
          </a:r>
        </a:p>
      </dgm:t>
    </dgm:pt>
    <dgm:pt modelId="{844EC100-E7AB-4770-845B-3775E055657E}" type="parTrans" cxnId="{B99309AF-3D61-4E26-BFEB-73501C768132}">
      <dgm:prSet/>
      <dgm:spPr/>
      <dgm:t>
        <a:bodyPr/>
        <a:lstStyle/>
        <a:p>
          <a:endParaRPr lang="en-US"/>
        </a:p>
      </dgm:t>
    </dgm:pt>
    <dgm:pt modelId="{48496B41-DC19-4AF2-88F0-85DB72A5BF40}" type="sibTrans" cxnId="{B99309AF-3D61-4E26-BFEB-73501C768132}">
      <dgm:prSet/>
      <dgm:spPr>
        <a:solidFill>
          <a:schemeClr val="accent2">
            <a:lumMod val="75000"/>
            <a:alpha val="90000"/>
          </a:schemeClr>
        </a:solidFill>
        <a:ln>
          <a:solidFill>
            <a:schemeClr val="tx1">
              <a:alpha val="90000"/>
            </a:schemeClr>
          </a:solidFill>
        </a:ln>
      </dgm:spPr>
      <dgm:t>
        <a:bodyPr/>
        <a:lstStyle/>
        <a:p>
          <a:endParaRPr lang="en-US"/>
        </a:p>
      </dgm:t>
    </dgm:pt>
    <dgm:pt modelId="{8C67A14F-EAD2-4621-A92E-48CBF376F18F}">
      <dgm:prSet phldrT="[Text]" custT="1"/>
      <dgm:spPr>
        <a:solidFill>
          <a:schemeClr val="accent2">
            <a:lumMod val="60000"/>
            <a:lumOff val="40000"/>
          </a:schemeClr>
        </a:solidFill>
        <a:ln>
          <a:solidFill>
            <a:schemeClr val="tx1"/>
          </a:solidFill>
        </a:ln>
      </dgm:spPr>
      <dgm:t>
        <a:bodyPr/>
        <a:lstStyle/>
        <a:p>
          <a:r>
            <a:rPr lang="en-US" sz="2300" dirty="0">
              <a:solidFill>
                <a:schemeClr val="tx1"/>
              </a:solidFill>
            </a:rPr>
            <a:t>Any such article found during a search may be seized</a:t>
          </a:r>
        </a:p>
      </dgm:t>
    </dgm:pt>
    <dgm:pt modelId="{CBD4D101-18FD-4F6D-B21E-672FA29AABCE}" type="parTrans" cxnId="{749B90FB-FF81-48F6-A6CF-4233C0399351}">
      <dgm:prSet/>
      <dgm:spPr/>
      <dgm:t>
        <a:bodyPr/>
        <a:lstStyle/>
        <a:p>
          <a:endParaRPr lang="en-US"/>
        </a:p>
      </dgm:t>
    </dgm:pt>
    <dgm:pt modelId="{E58CDC8B-8293-4C0F-9EF1-525AB2647736}" type="sibTrans" cxnId="{749B90FB-FF81-48F6-A6CF-4233C0399351}">
      <dgm:prSet/>
      <dgm:spPr/>
      <dgm:t>
        <a:bodyPr/>
        <a:lstStyle/>
        <a:p>
          <a:endParaRPr lang="en-US"/>
        </a:p>
      </dgm:t>
    </dgm:pt>
    <dgm:pt modelId="{312586A4-0A5B-C747-B293-10C409827542}" type="pres">
      <dgm:prSet presAssocID="{56F3C7A5-21FB-40CA-8E4E-C4BAE72CC5D6}" presName="linearFlow" presStyleCnt="0">
        <dgm:presLayoutVars>
          <dgm:resizeHandles val="exact"/>
        </dgm:presLayoutVars>
      </dgm:prSet>
      <dgm:spPr/>
    </dgm:pt>
    <dgm:pt modelId="{BE6F6C9D-6858-EB44-99C0-3911CC852D56}" type="pres">
      <dgm:prSet presAssocID="{ED9ABC59-F486-455C-B883-ADDDEEC7CD83}" presName="node" presStyleLbl="node1" presStyleIdx="0" presStyleCnt="3" custScaleX="142429">
        <dgm:presLayoutVars>
          <dgm:bulletEnabled val="1"/>
        </dgm:presLayoutVars>
      </dgm:prSet>
      <dgm:spPr/>
    </dgm:pt>
    <dgm:pt modelId="{19B1B738-6BE3-824E-884B-E829FCA7A43D}" type="pres">
      <dgm:prSet presAssocID="{2EAF76D2-03CB-40BB-9944-2A8B43314A98}" presName="sibTrans" presStyleLbl="sibTrans2D1" presStyleIdx="0" presStyleCnt="2"/>
      <dgm:spPr/>
    </dgm:pt>
    <dgm:pt modelId="{42F6CE40-7E30-3C41-94C9-0DC12477CF73}" type="pres">
      <dgm:prSet presAssocID="{2EAF76D2-03CB-40BB-9944-2A8B43314A98}" presName="connectorText" presStyleLbl="sibTrans2D1" presStyleIdx="0" presStyleCnt="2"/>
      <dgm:spPr/>
    </dgm:pt>
    <dgm:pt modelId="{7BB447FF-E54B-CD49-A06C-1DB31A5D4FF3}" type="pres">
      <dgm:prSet presAssocID="{82F4358C-EF5D-4D5F-B622-AA096C9855AE}" presName="node" presStyleLbl="node1" presStyleIdx="1" presStyleCnt="3" custScaleX="142953">
        <dgm:presLayoutVars>
          <dgm:bulletEnabled val="1"/>
        </dgm:presLayoutVars>
      </dgm:prSet>
      <dgm:spPr/>
    </dgm:pt>
    <dgm:pt modelId="{2285B069-DBC3-4040-A16C-B49ADAD0C9F2}" type="pres">
      <dgm:prSet presAssocID="{48496B41-DC19-4AF2-88F0-85DB72A5BF40}" presName="sibTrans" presStyleLbl="sibTrans2D1" presStyleIdx="1" presStyleCnt="2"/>
      <dgm:spPr/>
    </dgm:pt>
    <dgm:pt modelId="{AB1BF96F-7490-C641-AD37-EF77853DF92B}" type="pres">
      <dgm:prSet presAssocID="{48496B41-DC19-4AF2-88F0-85DB72A5BF40}" presName="connectorText" presStyleLbl="sibTrans2D1" presStyleIdx="1" presStyleCnt="2"/>
      <dgm:spPr/>
    </dgm:pt>
    <dgm:pt modelId="{40F1F6E5-1061-5C42-B348-B09BD63F97AE}" type="pres">
      <dgm:prSet presAssocID="{8C67A14F-EAD2-4621-A92E-48CBF376F18F}" presName="node" presStyleLbl="node1" presStyleIdx="2" presStyleCnt="3" custScaleX="142429">
        <dgm:presLayoutVars>
          <dgm:bulletEnabled val="1"/>
        </dgm:presLayoutVars>
      </dgm:prSet>
      <dgm:spPr/>
    </dgm:pt>
  </dgm:ptLst>
  <dgm:cxnLst>
    <dgm:cxn modelId="{5C9F3810-6EC7-CB4F-AA37-3B66424E78AF}" type="presOf" srcId="{82F4358C-EF5D-4D5F-B622-AA096C9855AE}" destId="{7BB447FF-E54B-CD49-A06C-1DB31A5D4FF3}" srcOrd="0" destOrd="0" presId="urn:microsoft.com/office/officeart/2005/8/layout/process2"/>
    <dgm:cxn modelId="{5C62FF11-DCA2-2041-A6FA-14840215A577}" type="presOf" srcId="{56F3C7A5-21FB-40CA-8E4E-C4BAE72CC5D6}" destId="{312586A4-0A5B-C747-B293-10C409827542}" srcOrd="0" destOrd="0" presId="urn:microsoft.com/office/officeart/2005/8/layout/process2"/>
    <dgm:cxn modelId="{86AD5F29-262D-724B-A73E-E1497712DF6E}" type="presOf" srcId="{8C67A14F-EAD2-4621-A92E-48CBF376F18F}" destId="{40F1F6E5-1061-5C42-B348-B09BD63F97AE}" srcOrd="0" destOrd="0" presId="urn:microsoft.com/office/officeart/2005/8/layout/process2"/>
    <dgm:cxn modelId="{4892503C-FED1-4B66-A304-2373DFEEA33D}" srcId="{56F3C7A5-21FB-40CA-8E4E-C4BAE72CC5D6}" destId="{ED9ABC59-F486-455C-B883-ADDDEEC7CD83}" srcOrd="0" destOrd="0" parTransId="{B7591C2D-AE49-4101-B666-F0A91D138012}" sibTransId="{2EAF76D2-03CB-40BB-9944-2A8B43314A98}"/>
    <dgm:cxn modelId="{50E00762-973E-B949-9DA8-D4ED9CF271EB}" type="presOf" srcId="{48496B41-DC19-4AF2-88F0-85DB72A5BF40}" destId="{AB1BF96F-7490-C641-AD37-EF77853DF92B}" srcOrd="1" destOrd="0" presId="urn:microsoft.com/office/officeart/2005/8/layout/process2"/>
    <dgm:cxn modelId="{B99309AF-3D61-4E26-BFEB-73501C768132}" srcId="{56F3C7A5-21FB-40CA-8E4E-C4BAE72CC5D6}" destId="{82F4358C-EF5D-4D5F-B622-AA096C9855AE}" srcOrd="1" destOrd="0" parTransId="{844EC100-E7AB-4770-845B-3775E055657E}" sibTransId="{48496B41-DC19-4AF2-88F0-85DB72A5BF40}"/>
    <dgm:cxn modelId="{6BDB1AB6-2B68-D141-88F6-2297273728D7}" type="presOf" srcId="{ED9ABC59-F486-455C-B883-ADDDEEC7CD83}" destId="{BE6F6C9D-6858-EB44-99C0-3911CC852D56}" srcOrd="0" destOrd="0" presId="urn:microsoft.com/office/officeart/2005/8/layout/process2"/>
    <dgm:cxn modelId="{273200E0-47F7-1D4C-BEA4-2A6B7D8D3A4F}" type="presOf" srcId="{2EAF76D2-03CB-40BB-9944-2A8B43314A98}" destId="{42F6CE40-7E30-3C41-94C9-0DC12477CF73}" srcOrd="1" destOrd="0" presId="urn:microsoft.com/office/officeart/2005/8/layout/process2"/>
    <dgm:cxn modelId="{386258E6-FC34-A04C-9B44-CD37064F4C44}" type="presOf" srcId="{2EAF76D2-03CB-40BB-9944-2A8B43314A98}" destId="{19B1B738-6BE3-824E-884B-E829FCA7A43D}" srcOrd="0" destOrd="0" presId="urn:microsoft.com/office/officeart/2005/8/layout/process2"/>
    <dgm:cxn modelId="{5D613EF0-8331-EA42-994B-DD878D11BEC1}" type="presOf" srcId="{48496B41-DC19-4AF2-88F0-85DB72A5BF40}" destId="{2285B069-DBC3-4040-A16C-B49ADAD0C9F2}" srcOrd="0" destOrd="0" presId="urn:microsoft.com/office/officeart/2005/8/layout/process2"/>
    <dgm:cxn modelId="{749B90FB-FF81-48F6-A6CF-4233C0399351}" srcId="{56F3C7A5-21FB-40CA-8E4E-C4BAE72CC5D6}" destId="{8C67A14F-EAD2-4621-A92E-48CBF376F18F}" srcOrd="2" destOrd="0" parTransId="{CBD4D101-18FD-4F6D-B21E-672FA29AABCE}" sibTransId="{E58CDC8B-8293-4C0F-9EF1-525AB2647736}"/>
    <dgm:cxn modelId="{FDBAB78A-E952-2B4D-B46F-43B2F1F84C73}" type="presParOf" srcId="{312586A4-0A5B-C747-B293-10C409827542}" destId="{BE6F6C9D-6858-EB44-99C0-3911CC852D56}" srcOrd="0" destOrd="0" presId="urn:microsoft.com/office/officeart/2005/8/layout/process2"/>
    <dgm:cxn modelId="{BDC35DFE-B303-3140-8B05-3A1D60AF3710}" type="presParOf" srcId="{312586A4-0A5B-C747-B293-10C409827542}" destId="{19B1B738-6BE3-824E-884B-E829FCA7A43D}" srcOrd="1" destOrd="0" presId="urn:microsoft.com/office/officeart/2005/8/layout/process2"/>
    <dgm:cxn modelId="{9ADE871C-0DBC-3C44-A76C-82E133CE89FB}" type="presParOf" srcId="{19B1B738-6BE3-824E-884B-E829FCA7A43D}" destId="{42F6CE40-7E30-3C41-94C9-0DC12477CF73}" srcOrd="0" destOrd="0" presId="urn:microsoft.com/office/officeart/2005/8/layout/process2"/>
    <dgm:cxn modelId="{DFE423C8-ED90-3F49-876B-31311DB93BBE}" type="presParOf" srcId="{312586A4-0A5B-C747-B293-10C409827542}" destId="{7BB447FF-E54B-CD49-A06C-1DB31A5D4FF3}" srcOrd="2" destOrd="0" presId="urn:microsoft.com/office/officeart/2005/8/layout/process2"/>
    <dgm:cxn modelId="{F5BBA754-3CD8-F340-B80B-95438BE58FE5}" type="presParOf" srcId="{312586A4-0A5B-C747-B293-10C409827542}" destId="{2285B069-DBC3-4040-A16C-B49ADAD0C9F2}" srcOrd="3" destOrd="0" presId="urn:microsoft.com/office/officeart/2005/8/layout/process2"/>
    <dgm:cxn modelId="{841E7B4E-6CA2-C44C-B669-B9BB969FA255}" type="presParOf" srcId="{2285B069-DBC3-4040-A16C-B49ADAD0C9F2}" destId="{AB1BF96F-7490-C641-AD37-EF77853DF92B}" srcOrd="0" destOrd="0" presId="urn:microsoft.com/office/officeart/2005/8/layout/process2"/>
    <dgm:cxn modelId="{F18A461A-A951-C043-A2BA-3FB66018A8F9}" type="presParOf" srcId="{312586A4-0A5B-C747-B293-10C409827542}" destId="{40F1F6E5-1061-5C42-B348-B09BD63F97AE}"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F4BF63-48E2-44B9-8473-426735C1C14A}" type="doc">
      <dgm:prSet loTypeId="urn:microsoft.com/office/officeart/2005/8/layout/bProcess4" loCatId="process" qsTypeId="urn:microsoft.com/office/officeart/2005/8/quickstyle/simple1" qsCatId="simple" csTypeId="urn:microsoft.com/office/officeart/2005/8/colors/colorful2" csCatId="colorful" phldr="1"/>
      <dgm:spPr/>
      <dgm:t>
        <a:bodyPr/>
        <a:lstStyle/>
        <a:p>
          <a:endParaRPr lang="en-US"/>
        </a:p>
      </dgm:t>
    </dgm:pt>
    <dgm:pt modelId="{769463EE-E127-4C09-AA84-2D47289E5FDF}">
      <dgm:prSet phldrT="[Text]" custT="1"/>
      <dgm:spPr/>
      <dgm:t>
        <a:bodyPr/>
        <a:lstStyle/>
        <a:p>
          <a:r>
            <a:rPr lang="en-US" sz="2400">
              <a:latin typeface="+mn-lt"/>
            </a:rPr>
            <a:t>Personal Safety</a:t>
          </a:r>
          <a:endParaRPr lang="en-US" sz="2400" dirty="0">
            <a:latin typeface="+mn-lt"/>
          </a:endParaRPr>
        </a:p>
      </dgm:t>
    </dgm:pt>
    <dgm:pt modelId="{CD104536-9A0B-47D7-8C2C-58773512AE31}" type="parTrans" cxnId="{45E22F0B-8BC4-4559-8AC7-E05648AF0D33}">
      <dgm:prSet/>
      <dgm:spPr/>
      <dgm:t>
        <a:bodyPr/>
        <a:lstStyle/>
        <a:p>
          <a:endParaRPr lang="en-US"/>
        </a:p>
      </dgm:t>
    </dgm:pt>
    <dgm:pt modelId="{2A80E6E6-8AFB-4CE1-AAB8-0C699738C494}" type="sibTrans" cxnId="{45E22F0B-8BC4-4559-8AC7-E05648AF0D33}">
      <dgm:prSet/>
      <dgm:spPr/>
      <dgm:t>
        <a:bodyPr/>
        <a:lstStyle/>
        <a:p>
          <a:endParaRPr lang="en-US"/>
        </a:p>
      </dgm:t>
    </dgm:pt>
    <dgm:pt modelId="{74BA849A-4ED2-4933-9416-54ABFCEF0BEB}">
      <dgm:prSet phldrT="[Text]" custT="1"/>
      <dgm:spPr/>
      <dgm:t>
        <a:bodyPr/>
        <a:lstStyle/>
        <a:p>
          <a:r>
            <a:rPr lang="en-US" sz="2400"/>
            <a:t>Areas of concealment</a:t>
          </a:r>
          <a:endParaRPr lang="en-US" sz="2400" dirty="0"/>
        </a:p>
      </dgm:t>
    </dgm:pt>
    <dgm:pt modelId="{1FD6CDD8-8194-4539-A472-9A980F62D6E7}" type="parTrans" cxnId="{D017F754-AED9-4F90-A7F9-85557A46940B}">
      <dgm:prSet/>
      <dgm:spPr/>
      <dgm:t>
        <a:bodyPr/>
        <a:lstStyle/>
        <a:p>
          <a:endParaRPr lang="en-US"/>
        </a:p>
      </dgm:t>
    </dgm:pt>
    <dgm:pt modelId="{FE0312AA-7A14-4547-B69E-A9ED87747268}" type="sibTrans" cxnId="{D017F754-AED9-4F90-A7F9-85557A46940B}">
      <dgm:prSet/>
      <dgm:spPr/>
      <dgm:t>
        <a:bodyPr/>
        <a:lstStyle/>
        <a:p>
          <a:endParaRPr lang="en-US"/>
        </a:p>
      </dgm:t>
    </dgm:pt>
    <dgm:pt modelId="{1D1E40F1-F2E3-4FC0-B37F-7BD7EE288CD8}">
      <dgm:prSet phldrT="[Text]" custT="1"/>
      <dgm:spPr/>
      <dgm:t>
        <a:bodyPr/>
        <a:lstStyle/>
        <a:p>
          <a:r>
            <a:rPr lang="en-US" sz="2400"/>
            <a:t>Areas routinely missed</a:t>
          </a:r>
          <a:endParaRPr lang="en-US" sz="2400" dirty="0"/>
        </a:p>
      </dgm:t>
    </dgm:pt>
    <dgm:pt modelId="{DF63839A-86D2-439C-8896-ABC7DA175AF3}" type="parTrans" cxnId="{E5AC967E-86CA-4E3B-8EDE-0DB69E9A403D}">
      <dgm:prSet/>
      <dgm:spPr/>
      <dgm:t>
        <a:bodyPr/>
        <a:lstStyle/>
        <a:p>
          <a:endParaRPr lang="en-US"/>
        </a:p>
      </dgm:t>
    </dgm:pt>
    <dgm:pt modelId="{5051BB3E-2BDE-41A4-A689-F0A56FE2BE53}" type="sibTrans" cxnId="{E5AC967E-86CA-4E3B-8EDE-0DB69E9A403D}">
      <dgm:prSet/>
      <dgm:spPr/>
      <dgm:t>
        <a:bodyPr/>
        <a:lstStyle/>
        <a:p>
          <a:endParaRPr lang="en-US"/>
        </a:p>
      </dgm:t>
    </dgm:pt>
    <dgm:pt modelId="{6BD59353-7708-4432-9283-A30B35750830}">
      <dgm:prSet phldrT="[Text]" custT="1"/>
      <dgm:spPr/>
      <dgm:t>
        <a:bodyPr/>
        <a:lstStyle/>
        <a:p>
          <a:r>
            <a:rPr lang="en-US" sz="2400"/>
            <a:t>J.O.G</a:t>
          </a:r>
          <a:endParaRPr lang="en-US" sz="2400" dirty="0"/>
        </a:p>
      </dgm:t>
    </dgm:pt>
    <dgm:pt modelId="{1097E89E-3C76-4316-BEB4-770B1F8FD70B}" type="parTrans" cxnId="{888C36F4-8A30-4B85-BCF6-56B8F1923F2D}">
      <dgm:prSet/>
      <dgm:spPr/>
      <dgm:t>
        <a:bodyPr/>
        <a:lstStyle/>
        <a:p>
          <a:endParaRPr lang="en-US"/>
        </a:p>
      </dgm:t>
    </dgm:pt>
    <dgm:pt modelId="{2AC80BF4-AE23-4128-AB3E-7643CB1CA726}" type="sibTrans" cxnId="{888C36F4-8A30-4B85-BCF6-56B8F1923F2D}">
      <dgm:prSet/>
      <dgm:spPr/>
      <dgm:t>
        <a:bodyPr/>
        <a:lstStyle/>
        <a:p>
          <a:endParaRPr lang="en-US"/>
        </a:p>
      </dgm:t>
    </dgm:pt>
    <dgm:pt modelId="{0D572E6C-B97A-4783-BE08-3CC4CB0093EF}">
      <dgm:prSet phldrT="[Text]" custT="1"/>
      <dgm:spPr/>
      <dgm:t>
        <a:bodyPr/>
        <a:lstStyle/>
        <a:p>
          <a:r>
            <a:rPr lang="en-US" sz="2400"/>
            <a:t>Recovery of exhibits</a:t>
          </a:r>
          <a:endParaRPr lang="en-US" sz="2400" dirty="0"/>
        </a:p>
      </dgm:t>
    </dgm:pt>
    <dgm:pt modelId="{3E7DEBD1-6790-4EFE-9AF2-F7771ABA7853}" type="parTrans" cxnId="{33A5C74C-C380-4B65-ADFA-32A7BE10DAC0}">
      <dgm:prSet/>
      <dgm:spPr/>
      <dgm:t>
        <a:bodyPr/>
        <a:lstStyle/>
        <a:p>
          <a:endParaRPr lang="en-US"/>
        </a:p>
      </dgm:t>
    </dgm:pt>
    <dgm:pt modelId="{FCAF3CB0-07F4-4C6B-BBBE-4AB0742C2FD7}" type="sibTrans" cxnId="{33A5C74C-C380-4B65-ADFA-32A7BE10DAC0}">
      <dgm:prSet/>
      <dgm:spPr/>
      <dgm:t>
        <a:bodyPr/>
        <a:lstStyle/>
        <a:p>
          <a:endParaRPr lang="en-US"/>
        </a:p>
      </dgm:t>
    </dgm:pt>
    <dgm:pt modelId="{8FABEF53-0ACC-458C-A0CE-2D398196ACB2}">
      <dgm:prSet phldrT="[Text]" custT="1"/>
      <dgm:spPr/>
      <dgm:t>
        <a:bodyPr/>
        <a:lstStyle/>
        <a:p>
          <a:r>
            <a:rPr lang="en-US" sz="2400"/>
            <a:t>Control of subject, seeing hands</a:t>
          </a:r>
          <a:endParaRPr lang="en-US" sz="2400" dirty="0"/>
        </a:p>
      </dgm:t>
    </dgm:pt>
    <dgm:pt modelId="{260B921B-7B69-46FD-9411-131A626F4B16}" type="parTrans" cxnId="{167FD132-DE8C-4657-BAE8-388BE7BF4D1D}">
      <dgm:prSet/>
      <dgm:spPr/>
      <dgm:t>
        <a:bodyPr/>
        <a:lstStyle/>
        <a:p>
          <a:endParaRPr lang="en-US"/>
        </a:p>
      </dgm:t>
    </dgm:pt>
    <dgm:pt modelId="{76028015-EDF1-43D0-82BD-E1DE8DBC11C6}" type="sibTrans" cxnId="{167FD132-DE8C-4657-BAE8-388BE7BF4D1D}">
      <dgm:prSet/>
      <dgm:spPr/>
      <dgm:t>
        <a:bodyPr/>
        <a:lstStyle/>
        <a:p>
          <a:endParaRPr lang="en-US"/>
        </a:p>
      </dgm:t>
    </dgm:pt>
    <dgm:pt modelId="{DC76CDBF-FE42-415B-8B21-5E8FAE665AC1}" type="pres">
      <dgm:prSet presAssocID="{10F4BF63-48E2-44B9-8473-426735C1C14A}" presName="Name0" presStyleCnt="0">
        <dgm:presLayoutVars>
          <dgm:dir/>
          <dgm:resizeHandles/>
        </dgm:presLayoutVars>
      </dgm:prSet>
      <dgm:spPr/>
    </dgm:pt>
    <dgm:pt modelId="{85D17460-56A1-41A0-AE21-2D3D67EB78CA}" type="pres">
      <dgm:prSet presAssocID="{769463EE-E127-4C09-AA84-2D47289E5FDF}" presName="compNode" presStyleCnt="0"/>
      <dgm:spPr/>
    </dgm:pt>
    <dgm:pt modelId="{BFDB6CB6-23F3-47D9-8232-BBB273FF48C6}" type="pres">
      <dgm:prSet presAssocID="{769463EE-E127-4C09-AA84-2D47289E5FDF}" presName="dummyConnPt" presStyleCnt="0"/>
      <dgm:spPr/>
    </dgm:pt>
    <dgm:pt modelId="{385AE680-B236-4F75-B0BB-51203BF1DC13}" type="pres">
      <dgm:prSet presAssocID="{769463EE-E127-4C09-AA84-2D47289E5FDF}" presName="node" presStyleLbl="node1" presStyleIdx="0" presStyleCnt="6">
        <dgm:presLayoutVars>
          <dgm:bulletEnabled val="1"/>
        </dgm:presLayoutVars>
      </dgm:prSet>
      <dgm:spPr/>
    </dgm:pt>
    <dgm:pt modelId="{B9E3AFEC-B8B2-4CFC-B5F3-B4199C6A509B}" type="pres">
      <dgm:prSet presAssocID="{2A80E6E6-8AFB-4CE1-AAB8-0C699738C494}" presName="sibTrans" presStyleLbl="bgSibTrans2D1" presStyleIdx="0" presStyleCnt="5"/>
      <dgm:spPr/>
    </dgm:pt>
    <dgm:pt modelId="{6AF472F6-F2BF-4260-B20C-0E1B95BD89C0}" type="pres">
      <dgm:prSet presAssocID="{74BA849A-4ED2-4933-9416-54ABFCEF0BEB}" presName="compNode" presStyleCnt="0"/>
      <dgm:spPr/>
    </dgm:pt>
    <dgm:pt modelId="{7C70C19C-080D-4A53-8C07-B9BEF63702E0}" type="pres">
      <dgm:prSet presAssocID="{74BA849A-4ED2-4933-9416-54ABFCEF0BEB}" presName="dummyConnPt" presStyleCnt="0"/>
      <dgm:spPr/>
    </dgm:pt>
    <dgm:pt modelId="{E0FA83BC-D3C2-4084-AD0E-18654CAB3657}" type="pres">
      <dgm:prSet presAssocID="{74BA849A-4ED2-4933-9416-54ABFCEF0BEB}" presName="node" presStyleLbl="node1" presStyleIdx="1" presStyleCnt="6">
        <dgm:presLayoutVars>
          <dgm:bulletEnabled val="1"/>
        </dgm:presLayoutVars>
      </dgm:prSet>
      <dgm:spPr/>
    </dgm:pt>
    <dgm:pt modelId="{4CC92139-FAF6-4C2F-9EAD-1BC8D092FC04}" type="pres">
      <dgm:prSet presAssocID="{FE0312AA-7A14-4547-B69E-A9ED87747268}" presName="sibTrans" presStyleLbl="bgSibTrans2D1" presStyleIdx="1" presStyleCnt="5"/>
      <dgm:spPr/>
    </dgm:pt>
    <dgm:pt modelId="{B2B8679C-2E1C-476F-8255-0ED3601C7353}" type="pres">
      <dgm:prSet presAssocID="{1D1E40F1-F2E3-4FC0-B37F-7BD7EE288CD8}" presName="compNode" presStyleCnt="0"/>
      <dgm:spPr/>
    </dgm:pt>
    <dgm:pt modelId="{9B880240-A53C-4FD5-9D97-116EF91A60B9}" type="pres">
      <dgm:prSet presAssocID="{1D1E40F1-F2E3-4FC0-B37F-7BD7EE288CD8}" presName="dummyConnPt" presStyleCnt="0"/>
      <dgm:spPr/>
    </dgm:pt>
    <dgm:pt modelId="{223231E7-9EA6-44FD-B577-D1AB489C34DF}" type="pres">
      <dgm:prSet presAssocID="{1D1E40F1-F2E3-4FC0-B37F-7BD7EE288CD8}" presName="node" presStyleLbl="node1" presStyleIdx="2" presStyleCnt="6" custLinFactNeighborX="-99" custLinFactNeighborY="-2548">
        <dgm:presLayoutVars>
          <dgm:bulletEnabled val="1"/>
        </dgm:presLayoutVars>
      </dgm:prSet>
      <dgm:spPr/>
    </dgm:pt>
    <dgm:pt modelId="{AE6CD333-5C1F-4170-BA32-1B05DE736538}" type="pres">
      <dgm:prSet presAssocID="{5051BB3E-2BDE-41A4-A689-F0A56FE2BE53}" presName="sibTrans" presStyleLbl="bgSibTrans2D1" presStyleIdx="2" presStyleCnt="5"/>
      <dgm:spPr/>
    </dgm:pt>
    <dgm:pt modelId="{52707321-3E8B-4177-8A10-91A33957A01E}" type="pres">
      <dgm:prSet presAssocID="{6BD59353-7708-4432-9283-A30B35750830}" presName="compNode" presStyleCnt="0"/>
      <dgm:spPr/>
    </dgm:pt>
    <dgm:pt modelId="{D5E49573-333E-4703-9E41-5E4B0419EB49}" type="pres">
      <dgm:prSet presAssocID="{6BD59353-7708-4432-9283-A30B35750830}" presName="dummyConnPt" presStyleCnt="0"/>
      <dgm:spPr/>
    </dgm:pt>
    <dgm:pt modelId="{35E68FE2-94F3-4B8A-BF39-BB976A322BAC}" type="pres">
      <dgm:prSet presAssocID="{6BD59353-7708-4432-9283-A30B35750830}" presName="node" presStyleLbl="node1" presStyleIdx="3" presStyleCnt="6">
        <dgm:presLayoutVars>
          <dgm:bulletEnabled val="1"/>
        </dgm:presLayoutVars>
      </dgm:prSet>
      <dgm:spPr/>
    </dgm:pt>
    <dgm:pt modelId="{D2C82C3B-7D62-4FE7-9FF3-D99B8391832E}" type="pres">
      <dgm:prSet presAssocID="{2AC80BF4-AE23-4128-AB3E-7643CB1CA726}" presName="sibTrans" presStyleLbl="bgSibTrans2D1" presStyleIdx="3" presStyleCnt="5"/>
      <dgm:spPr/>
    </dgm:pt>
    <dgm:pt modelId="{BE092953-4E58-4073-ADD0-8AFF4F8AFE74}" type="pres">
      <dgm:prSet presAssocID="{0D572E6C-B97A-4783-BE08-3CC4CB0093EF}" presName="compNode" presStyleCnt="0"/>
      <dgm:spPr/>
    </dgm:pt>
    <dgm:pt modelId="{780CF1DA-5B8E-4956-9F5C-C51A1D71BB15}" type="pres">
      <dgm:prSet presAssocID="{0D572E6C-B97A-4783-BE08-3CC4CB0093EF}" presName="dummyConnPt" presStyleCnt="0"/>
      <dgm:spPr/>
    </dgm:pt>
    <dgm:pt modelId="{0902FA34-684E-4A27-902B-98CCB12D35E3}" type="pres">
      <dgm:prSet presAssocID="{0D572E6C-B97A-4783-BE08-3CC4CB0093EF}" presName="node" presStyleLbl="node1" presStyleIdx="4" presStyleCnt="6">
        <dgm:presLayoutVars>
          <dgm:bulletEnabled val="1"/>
        </dgm:presLayoutVars>
      </dgm:prSet>
      <dgm:spPr/>
    </dgm:pt>
    <dgm:pt modelId="{742F4AD2-3A7C-4E42-B68C-D5744D222658}" type="pres">
      <dgm:prSet presAssocID="{FCAF3CB0-07F4-4C6B-BBBE-4AB0742C2FD7}" presName="sibTrans" presStyleLbl="bgSibTrans2D1" presStyleIdx="4" presStyleCnt="5"/>
      <dgm:spPr/>
    </dgm:pt>
    <dgm:pt modelId="{3930CF31-9B47-49B6-AF72-7A446A9B9AFF}" type="pres">
      <dgm:prSet presAssocID="{8FABEF53-0ACC-458C-A0CE-2D398196ACB2}" presName="compNode" presStyleCnt="0"/>
      <dgm:spPr/>
    </dgm:pt>
    <dgm:pt modelId="{B4207587-F62D-4E5C-811C-77C2C332F407}" type="pres">
      <dgm:prSet presAssocID="{8FABEF53-0ACC-458C-A0CE-2D398196ACB2}" presName="dummyConnPt" presStyleCnt="0"/>
      <dgm:spPr/>
    </dgm:pt>
    <dgm:pt modelId="{F4CF9539-14EF-43E9-8D0F-0E0ABEF5898C}" type="pres">
      <dgm:prSet presAssocID="{8FABEF53-0ACC-458C-A0CE-2D398196ACB2}" presName="node" presStyleLbl="node1" presStyleIdx="5" presStyleCnt="6">
        <dgm:presLayoutVars>
          <dgm:bulletEnabled val="1"/>
        </dgm:presLayoutVars>
      </dgm:prSet>
      <dgm:spPr/>
    </dgm:pt>
  </dgm:ptLst>
  <dgm:cxnLst>
    <dgm:cxn modelId="{45E22F0B-8BC4-4559-8AC7-E05648AF0D33}" srcId="{10F4BF63-48E2-44B9-8473-426735C1C14A}" destId="{769463EE-E127-4C09-AA84-2D47289E5FDF}" srcOrd="0" destOrd="0" parTransId="{CD104536-9A0B-47D7-8C2C-58773512AE31}" sibTransId="{2A80E6E6-8AFB-4CE1-AAB8-0C699738C494}"/>
    <dgm:cxn modelId="{167FD132-DE8C-4657-BAE8-388BE7BF4D1D}" srcId="{10F4BF63-48E2-44B9-8473-426735C1C14A}" destId="{8FABEF53-0ACC-458C-A0CE-2D398196ACB2}" srcOrd="5" destOrd="0" parTransId="{260B921B-7B69-46FD-9411-131A626F4B16}" sibTransId="{76028015-EDF1-43D0-82BD-E1DE8DBC11C6}"/>
    <dgm:cxn modelId="{33A5C74C-C380-4B65-ADFA-32A7BE10DAC0}" srcId="{10F4BF63-48E2-44B9-8473-426735C1C14A}" destId="{0D572E6C-B97A-4783-BE08-3CC4CB0093EF}" srcOrd="4" destOrd="0" parTransId="{3E7DEBD1-6790-4EFE-9AF2-F7771ABA7853}" sibTransId="{FCAF3CB0-07F4-4C6B-BBBE-4AB0742C2FD7}"/>
    <dgm:cxn modelId="{ED2AF14C-C220-452A-B00B-479886E75A48}" type="presOf" srcId="{6BD59353-7708-4432-9283-A30B35750830}" destId="{35E68FE2-94F3-4B8A-BF39-BB976A322BAC}" srcOrd="0" destOrd="0" presId="urn:microsoft.com/office/officeart/2005/8/layout/bProcess4"/>
    <dgm:cxn modelId="{98337873-8573-4DBD-A61E-2DE96E9468D3}" type="presOf" srcId="{8FABEF53-0ACC-458C-A0CE-2D398196ACB2}" destId="{F4CF9539-14EF-43E9-8D0F-0E0ABEF5898C}" srcOrd="0" destOrd="0" presId="urn:microsoft.com/office/officeart/2005/8/layout/bProcess4"/>
    <dgm:cxn modelId="{D017F754-AED9-4F90-A7F9-85557A46940B}" srcId="{10F4BF63-48E2-44B9-8473-426735C1C14A}" destId="{74BA849A-4ED2-4933-9416-54ABFCEF0BEB}" srcOrd="1" destOrd="0" parTransId="{1FD6CDD8-8194-4539-A472-9A980F62D6E7}" sibTransId="{FE0312AA-7A14-4547-B69E-A9ED87747268}"/>
    <dgm:cxn modelId="{E5AC967E-86CA-4E3B-8EDE-0DB69E9A403D}" srcId="{10F4BF63-48E2-44B9-8473-426735C1C14A}" destId="{1D1E40F1-F2E3-4FC0-B37F-7BD7EE288CD8}" srcOrd="2" destOrd="0" parTransId="{DF63839A-86D2-439C-8896-ABC7DA175AF3}" sibTransId="{5051BB3E-2BDE-41A4-A689-F0A56FE2BE53}"/>
    <dgm:cxn modelId="{AB813F87-3025-4924-A902-BB8F4456F9CA}" type="presOf" srcId="{2A80E6E6-8AFB-4CE1-AAB8-0C699738C494}" destId="{B9E3AFEC-B8B2-4CFC-B5F3-B4199C6A509B}" srcOrd="0" destOrd="0" presId="urn:microsoft.com/office/officeart/2005/8/layout/bProcess4"/>
    <dgm:cxn modelId="{035299AE-3A36-48B8-AFE6-782ED3C5D455}" type="presOf" srcId="{10F4BF63-48E2-44B9-8473-426735C1C14A}" destId="{DC76CDBF-FE42-415B-8B21-5E8FAE665AC1}" srcOrd="0" destOrd="0" presId="urn:microsoft.com/office/officeart/2005/8/layout/bProcess4"/>
    <dgm:cxn modelId="{2B118DB3-B9E0-498D-B1CC-616C0635D666}" type="presOf" srcId="{0D572E6C-B97A-4783-BE08-3CC4CB0093EF}" destId="{0902FA34-684E-4A27-902B-98CCB12D35E3}" srcOrd="0" destOrd="0" presId="urn:microsoft.com/office/officeart/2005/8/layout/bProcess4"/>
    <dgm:cxn modelId="{5EAFBAB7-871A-4390-93D7-FBCF0339694D}" type="presOf" srcId="{FCAF3CB0-07F4-4C6B-BBBE-4AB0742C2FD7}" destId="{742F4AD2-3A7C-4E42-B68C-D5744D222658}" srcOrd="0" destOrd="0" presId="urn:microsoft.com/office/officeart/2005/8/layout/bProcess4"/>
    <dgm:cxn modelId="{2365BCD9-B853-496D-B550-E965C46C53E2}" type="presOf" srcId="{74BA849A-4ED2-4933-9416-54ABFCEF0BEB}" destId="{E0FA83BC-D3C2-4084-AD0E-18654CAB3657}" srcOrd="0" destOrd="0" presId="urn:microsoft.com/office/officeart/2005/8/layout/bProcess4"/>
    <dgm:cxn modelId="{6A1659E6-3144-4B86-8AF4-11F6E9C10E5B}" type="presOf" srcId="{5051BB3E-2BDE-41A4-A689-F0A56FE2BE53}" destId="{AE6CD333-5C1F-4170-BA32-1B05DE736538}" srcOrd="0" destOrd="0" presId="urn:microsoft.com/office/officeart/2005/8/layout/bProcess4"/>
    <dgm:cxn modelId="{888C36F4-8A30-4B85-BCF6-56B8F1923F2D}" srcId="{10F4BF63-48E2-44B9-8473-426735C1C14A}" destId="{6BD59353-7708-4432-9283-A30B35750830}" srcOrd="3" destOrd="0" parTransId="{1097E89E-3C76-4316-BEB4-770B1F8FD70B}" sibTransId="{2AC80BF4-AE23-4128-AB3E-7643CB1CA726}"/>
    <dgm:cxn modelId="{1C8515F5-BD03-437C-AD94-A7408B80547B}" type="presOf" srcId="{1D1E40F1-F2E3-4FC0-B37F-7BD7EE288CD8}" destId="{223231E7-9EA6-44FD-B577-D1AB489C34DF}" srcOrd="0" destOrd="0" presId="urn:microsoft.com/office/officeart/2005/8/layout/bProcess4"/>
    <dgm:cxn modelId="{814419FC-9E23-45DF-B362-DD61889C8B29}" type="presOf" srcId="{2AC80BF4-AE23-4128-AB3E-7643CB1CA726}" destId="{D2C82C3B-7D62-4FE7-9FF3-D99B8391832E}" srcOrd="0" destOrd="0" presId="urn:microsoft.com/office/officeart/2005/8/layout/bProcess4"/>
    <dgm:cxn modelId="{77A94FFC-3635-4416-BBAE-2F2558A67338}" type="presOf" srcId="{FE0312AA-7A14-4547-B69E-A9ED87747268}" destId="{4CC92139-FAF6-4C2F-9EAD-1BC8D092FC04}" srcOrd="0" destOrd="0" presId="urn:microsoft.com/office/officeart/2005/8/layout/bProcess4"/>
    <dgm:cxn modelId="{BE257DFE-C506-45D5-A301-34DE6FE7BDB1}" type="presOf" srcId="{769463EE-E127-4C09-AA84-2D47289E5FDF}" destId="{385AE680-B236-4F75-B0BB-51203BF1DC13}" srcOrd="0" destOrd="0" presId="urn:microsoft.com/office/officeart/2005/8/layout/bProcess4"/>
    <dgm:cxn modelId="{3CA63246-1102-44EC-9BA3-921520679332}" type="presParOf" srcId="{DC76CDBF-FE42-415B-8B21-5E8FAE665AC1}" destId="{85D17460-56A1-41A0-AE21-2D3D67EB78CA}" srcOrd="0" destOrd="0" presId="urn:microsoft.com/office/officeart/2005/8/layout/bProcess4"/>
    <dgm:cxn modelId="{6B31A0DE-DCAC-4F87-A575-B9B81FA71CA8}" type="presParOf" srcId="{85D17460-56A1-41A0-AE21-2D3D67EB78CA}" destId="{BFDB6CB6-23F3-47D9-8232-BBB273FF48C6}" srcOrd="0" destOrd="0" presId="urn:microsoft.com/office/officeart/2005/8/layout/bProcess4"/>
    <dgm:cxn modelId="{BE9AEB84-731B-43F1-8F0C-D8B5E06F995F}" type="presParOf" srcId="{85D17460-56A1-41A0-AE21-2D3D67EB78CA}" destId="{385AE680-B236-4F75-B0BB-51203BF1DC13}" srcOrd="1" destOrd="0" presId="urn:microsoft.com/office/officeart/2005/8/layout/bProcess4"/>
    <dgm:cxn modelId="{02E609AB-E6BF-426D-A923-F445C39929D2}" type="presParOf" srcId="{DC76CDBF-FE42-415B-8B21-5E8FAE665AC1}" destId="{B9E3AFEC-B8B2-4CFC-B5F3-B4199C6A509B}" srcOrd="1" destOrd="0" presId="urn:microsoft.com/office/officeart/2005/8/layout/bProcess4"/>
    <dgm:cxn modelId="{665360B7-DE10-4B9E-B4FB-D13476844EF2}" type="presParOf" srcId="{DC76CDBF-FE42-415B-8B21-5E8FAE665AC1}" destId="{6AF472F6-F2BF-4260-B20C-0E1B95BD89C0}" srcOrd="2" destOrd="0" presId="urn:microsoft.com/office/officeart/2005/8/layout/bProcess4"/>
    <dgm:cxn modelId="{9CB75AAF-9A3F-4E70-B768-E72D78AB9EE1}" type="presParOf" srcId="{6AF472F6-F2BF-4260-B20C-0E1B95BD89C0}" destId="{7C70C19C-080D-4A53-8C07-B9BEF63702E0}" srcOrd="0" destOrd="0" presId="urn:microsoft.com/office/officeart/2005/8/layout/bProcess4"/>
    <dgm:cxn modelId="{F0300DDE-AB7B-48DB-AA63-A5996E9C5ECC}" type="presParOf" srcId="{6AF472F6-F2BF-4260-B20C-0E1B95BD89C0}" destId="{E0FA83BC-D3C2-4084-AD0E-18654CAB3657}" srcOrd="1" destOrd="0" presId="urn:microsoft.com/office/officeart/2005/8/layout/bProcess4"/>
    <dgm:cxn modelId="{1708B209-077E-43B5-8DBA-0A9290EB1073}" type="presParOf" srcId="{DC76CDBF-FE42-415B-8B21-5E8FAE665AC1}" destId="{4CC92139-FAF6-4C2F-9EAD-1BC8D092FC04}" srcOrd="3" destOrd="0" presId="urn:microsoft.com/office/officeart/2005/8/layout/bProcess4"/>
    <dgm:cxn modelId="{87F11BCA-6D87-435A-885A-030754D7AFC9}" type="presParOf" srcId="{DC76CDBF-FE42-415B-8B21-5E8FAE665AC1}" destId="{B2B8679C-2E1C-476F-8255-0ED3601C7353}" srcOrd="4" destOrd="0" presId="urn:microsoft.com/office/officeart/2005/8/layout/bProcess4"/>
    <dgm:cxn modelId="{EF54C5E1-B1FB-4D60-9DBC-9814174FC948}" type="presParOf" srcId="{B2B8679C-2E1C-476F-8255-0ED3601C7353}" destId="{9B880240-A53C-4FD5-9D97-116EF91A60B9}" srcOrd="0" destOrd="0" presId="urn:microsoft.com/office/officeart/2005/8/layout/bProcess4"/>
    <dgm:cxn modelId="{3C3A7EFA-2F2C-4504-A8E9-5D74D0EDB8E1}" type="presParOf" srcId="{B2B8679C-2E1C-476F-8255-0ED3601C7353}" destId="{223231E7-9EA6-44FD-B577-D1AB489C34DF}" srcOrd="1" destOrd="0" presId="urn:microsoft.com/office/officeart/2005/8/layout/bProcess4"/>
    <dgm:cxn modelId="{B088D8F3-F9D7-4C7F-AF56-7D98AE22D6B5}" type="presParOf" srcId="{DC76CDBF-FE42-415B-8B21-5E8FAE665AC1}" destId="{AE6CD333-5C1F-4170-BA32-1B05DE736538}" srcOrd="5" destOrd="0" presId="urn:microsoft.com/office/officeart/2005/8/layout/bProcess4"/>
    <dgm:cxn modelId="{E5954E07-CE09-47CB-B7BB-28BFB37D17A2}" type="presParOf" srcId="{DC76CDBF-FE42-415B-8B21-5E8FAE665AC1}" destId="{52707321-3E8B-4177-8A10-91A33957A01E}" srcOrd="6" destOrd="0" presId="urn:microsoft.com/office/officeart/2005/8/layout/bProcess4"/>
    <dgm:cxn modelId="{7CD96CC7-5318-48F1-8CE9-23ADE18BB67F}" type="presParOf" srcId="{52707321-3E8B-4177-8A10-91A33957A01E}" destId="{D5E49573-333E-4703-9E41-5E4B0419EB49}" srcOrd="0" destOrd="0" presId="urn:microsoft.com/office/officeart/2005/8/layout/bProcess4"/>
    <dgm:cxn modelId="{2AB6E9E1-C48C-44EC-B3E1-7E3A7BDFDBBD}" type="presParOf" srcId="{52707321-3E8B-4177-8A10-91A33957A01E}" destId="{35E68FE2-94F3-4B8A-BF39-BB976A322BAC}" srcOrd="1" destOrd="0" presId="urn:microsoft.com/office/officeart/2005/8/layout/bProcess4"/>
    <dgm:cxn modelId="{B90F5851-596E-42DB-953A-613B60D32B69}" type="presParOf" srcId="{DC76CDBF-FE42-415B-8B21-5E8FAE665AC1}" destId="{D2C82C3B-7D62-4FE7-9FF3-D99B8391832E}" srcOrd="7" destOrd="0" presId="urn:microsoft.com/office/officeart/2005/8/layout/bProcess4"/>
    <dgm:cxn modelId="{C6CB1141-19FF-426D-A926-AED6123B94DD}" type="presParOf" srcId="{DC76CDBF-FE42-415B-8B21-5E8FAE665AC1}" destId="{BE092953-4E58-4073-ADD0-8AFF4F8AFE74}" srcOrd="8" destOrd="0" presId="urn:microsoft.com/office/officeart/2005/8/layout/bProcess4"/>
    <dgm:cxn modelId="{0B1F6F2F-BED8-4D4E-8868-2E97FDFFE33D}" type="presParOf" srcId="{BE092953-4E58-4073-ADD0-8AFF4F8AFE74}" destId="{780CF1DA-5B8E-4956-9F5C-C51A1D71BB15}" srcOrd="0" destOrd="0" presId="urn:microsoft.com/office/officeart/2005/8/layout/bProcess4"/>
    <dgm:cxn modelId="{0F9795EC-24DF-4435-9795-A73F1E8CEECE}" type="presParOf" srcId="{BE092953-4E58-4073-ADD0-8AFF4F8AFE74}" destId="{0902FA34-684E-4A27-902B-98CCB12D35E3}" srcOrd="1" destOrd="0" presId="urn:microsoft.com/office/officeart/2005/8/layout/bProcess4"/>
    <dgm:cxn modelId="{DA2C5B60-F8AF-44E2-A547-E905233FE08C}" type="presParOf" srcId="{DC76CDBF-FE42-415B-8B21-5E8FAE665AC1}" destId="{742F4AD2-3A7C-4E42-B68C-D5744D222658}" srcOrd="9" destOrd="0" presId="urn:microsoft.com/office/officeart/2005/8/layout/bProcess4"/>
    <dgm:cxn modelId="{EF4E6D89-3DD9-4E4E-A2C8-B51498138687}" type="presParOf" srcId="{DC76CDBF-FE42-415B-8B21-5E8FAE665AC1}" destId="{3930CF31-9B47-49B6-AF72-7A446A9B9AFF}" srcOrd="10" destOrd="0" presId="urn:microsoft.com/office/officeart/2005/8/layout/bProcess4"/>
    <dgm:cxn modelId="{4654282D-B7CE-47B6-9B27-25570032B031}" type="presParOf" srcId="{3930CF31-9B47-49B6-AF72-7A446A9B9AFF}" destId="{B4207587-F62D-4E5C-811C-77C2C332F407}" srcOrd="0" destOrd="0" presId="urn:microsoft.com/office/officeart/2005/8/layout/bProcess4"/>
    <dgm:cxn modelId="{2E38B1F2-B53E-49D7-B759-D01C0870CF70}" type="presParOf" srcId="{3930CF31-9B47-49B6-AF72-7A446A9B9AFF}" destId="{F4CF9539-14EF-43E9-8D0F-0E0ABEF5898C}"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EB872F8-74F2-44D7-8C60-D78A5D269D9A}" type="doc">
      <dgm:prSet loTypeId="urn:microsoft.com/office/officeart/2008/layout/LinedList" loCatId="list" qsTypeId="urn:microsoft.com/office/officeart/2005/8/quickstyle/simple1" qsCatId="simple" csTypeId="urn:microsoft.com/office/officeart/2005/8/colors/colorful4" csCatId="colorful" phldr="1"/>
      <dgm:spPr/>
      <dgm:t>
        <a:bodyPr/>
        <a:lstStyle/>
        <a:p>
          <a:endParaRPr lang="en-US"/>
        </a:p>
      </dgm:t>
    </dgm:pt>
    <dgm:pt modelId="{F4858C85-4EBE-453C-B0D5-191A7B4E87AF}">
      <dgm:prSet/>
      <dgm:spPr/>
      <dgm:t>
        <a:bodyPr/>
        <a:lstStyle/>
        <a:p>
          <a:r>
            <a:rPr lang="en-US" b="1" dirty="0">
              <a:solidFill>
                <a:srgbClr val="FF0000"/>
              </a:solidFill>
            </a:rPr>
            <a:t>Statutory Defence </a:t>
          </a:r>
        </a:p>
        <a:p>
          <a:r>
            <a:rPr lang="en-US" b="1" dirty="0"/>
            <a:t>–</a:t>
          </a:r>
          <a:r>
            <a:rPr lang="en-US" b="1" baseline="0" dirty="0"/>
            <a:t> </a:t>
          </a:r>
          <a:r>
            <a:rPr lang="en-GB" b="0" baseline="0" dirty="0"/>
            <a:t>A</a:t>
          </a:r>
          <a:r>
            <a:rPr lang="en-GB" dirty="0"/>
            <a:t> statutory defence can be raised in any instance in which a party cannot be shown to have acted purposely, knowingly, recklessly, or negligently as the law may require, with respect to each material element of the offense</a:t>
          </a:r>
          <a:endParaRPr lang="en-US" dirty="0"/>
        </a:p>
      </dgm:t>
    </dgm:pt>
    <dgm:pt modelId="{F9652C53-BA78-4649-AEB8-05358A84DE7B}" type="parTrans" cxnId="{9AC6A9D3-85B0-4ECF-A6B8-36AF8D30D1F3}">
      <dgm:prSet/>
      <dgm:spPr/>
      <dgm:t>
        <a:bodyPr/>
        <a:lstStyle/>
        <a:p>
          <a:endParaRPr lang="en-US"/>
        </a:p>
      </dgm:t>
    </dgm:pt>
    <dgm:pt modelId="{060BA59D-431C-4A66-9E51-92A532D73FD6}" type="sibTrans" cxnId="{9AC6A9D3-85B0-4ECF-A6B8-36AF8D30D1F3}">
      <dgm:prSet/>
      <dgm:spPr/>
      <dgm:t>
        <a:bodyPr/>
        <a:lstStyle/>
        <a:p>
          <a:endParaRPr lang="en-US"/>
        </a:p>
      </dgm:t>
    </dgm:pt>
    <dgm:pt modelId="{1E6DD9FE-9AAB-45EF-AA1E-7ADB561F1226}">
      <dgm:prSet/>
      <dgm:spPr/>
      <dgm:t>
        <a:bodyPr/>
        <a:lstStyle/>
        <a:p>
          <a:r>
            <a:rPr lang="en-US" b="1" dirty="0">
              <a:solidFill>
                <a:srgbClr val="FF0000"/>
              </a:solidFill>
            </a:rPr>
            <a:t>General Defence </a:t>
          </a:r>
        </a:p>
        <a:p>
          <a:r>
            <a:rPr lang="en-US" b="1" dirty="0"/>
            <a:t>– </a:t>
          </a:r>
          <a:r>
            <a:rPr lang="en-US" b="0" dirty="0"/>
            <a:t>Not a recognised defence in law, the</a:t>
          </a:r>
          <a:r>
            <a:rPr lang="en-US" b="0" baseline="0" dirty="0"/>
            <a:t> onus is on the defendant to prove in court</a:t>
          </a:r>
          <a:endParaRPr lang="en-US" dirty="0"/>
        </a:p>
      </dgm:t>
    </dgm:pt>
    <dgm:pt modelId="{CDFFCDBB-4151-4F7E-BE2A-F01343C276BA}" type="parTrans" cxnId="{5AC8A917-2C3D-451F-9096-5B8C79154D01}">
      <dgm:prSet/>
      <dgm:spPr/>
      <dgm:t>
        <a:bodyPr/>
        <a:lstStyle/>
        <a:p>
          <a:endParaRPr lang="en-US"/>
        </a:p>
      </dgm:t>
    </dgm:pt>
    <dgm:pt modelId="{F71653BC-3B9D-4C7A-9C8F-53CE764F1648}" type="sibTrans" cxnId="{5AC8A917-2C3D-451F-9096-5B8C79154D01}">
      <dgm:prSet/>
      <dgm:spPr/>
      <dgm:t>
        <a:bodyPr/>
        <a:lstStyle/>
        <a:p>
          <a:endParaRPr lang="en-US"/>
        </a:p>
      </dgm:t>
    </dgm:pt>
    <dgm:pt modelId="{D260C297-F04F-4849-8075-1EB7C8B6E210}" type="pres">
      <dgm:prSet presAssocID="{4EB872F8-74F2-44D7-8C60-D78A5D269D9A}" presName="vert0" presStyleCnt="0">
        <dgm:presLayoutVars>
          <dgm:dir/>
          <dgm:animOne val="branch"/>
          <dgm:animLvl val="lvl"/>
        </dgm:presLayoutVars>
      </dgm:prSet>
      <dgm:spPr/>
    </dgm:pt>
    <dgm:pt modelId="{F4FDD7FD-74FD-924D-96C6-8E06B27965EE}" type="pres">
      <dgm:prSet presAssocID="{F4858C85-4EBE-453C-B0D5-191A7B4E87AF}" presName="thickLine" presStyleLbl="alignNode1" presStyleIdx="0" presStyleCnt="2"/>
      <dgm:spPr/>
    </dgm:pt>
    <dgm:pt modelId="{6543A4B6-BA17-464E-B253-6B6C71555774}" type="pres">
      <dgm:prSet presAssocID="{F4858C85-4EBE-453C-B0D5-191A7B4E87AF}" presName="horz1" presStyleCnt="0"/>
      <dgm:spPr/>
    </dgm:pt>
    <dgm:pt modelId="{1029F5EA-6773-8843-BCD5-9E71ED3EFEEB}" type="pres">
      <dgm:prSet presAssocID="{F4858C85-4EBE-453C-B0D5-191A7B4E87AF}" presName="tx1" presStyleLbl="revTx" presStyleIdx="0" presStyleCnt="2"/>
      <dgm:spPr/>
    </dgm:pt>
    <dgm:pt modelId="{B81D6746-C0E5-2A46-8D88-AD732F5ADBFA}" type="pres">
      <dgm:prSet presAssocID="{F4858C85-4EBE-453C-B0D5-191A7B4E87AF}" presName="vert1" presStyleCnt="0"/>
      <dgm:spPr/>
    </dgm:pt>
    <dgm:pt modelId="{84EF187E-3DB7-A64F-BD9D-3B5F8FE42F6C}" type="pres">
      <dgm:prSet presAssocID="{1E6DD9FE-9AAB-45EF-AA1E-7ADB561F1226}" presName="thickLine" presStyleLbl="alignNode1" presStyleIdx="1" presStyleCnt="2"/>
      <dgm:spPr/>
    </dgm:pt>
    <dgm:pt modelId="{9BF52D86-728B-D442-B9FA-C0E0B4896F3A}" type="pres">
      <dgm:prSet presAssocID="{1E6DD9FE-9AAB-45EF-AA1E-7ADB561F1226}" presName="horz1" presStyleCnt="0"/>
      <dgm:spPr/>
    </dgm:pt>
    <dgm:pt modelId="{E3EB45B4-D806-454F-BB8C-6A0CFE56422B}" type="pres">
      <dgm:prSet presAssocID="{1E6DD9FE-9AAB-45EF-AA1E-7ADB561F1226}" presName="tx1" presStyleLbl="revTx" presStyleIdx="1" presStyleCnt="2"/>
      <dgm:spPr/>
    </dgm:pt>
    <dgm:pt modelId="{2E41A19E-D5D7-7C47-9086-6ED2279B3AC1}" type="pres">
      <dgm:prSet presAssocID="{1E6DD9FE-9AAB-45EF-AA1E-7ADB561F1226}" presName="vert1" presStyleCnt="0"/>
      <dgm:spPr/>
    </dgm:pt>
  </dgm:ptLst>
  <dgm:cxnLst>
    <dgm:cxn modelId="{ADF4AC02-0EE0-1045-AD17-7D7CA5D77FED}" type="presOf" srcId="{1E6DD9FE-9AAB-45EF-AA1E-7ADB561F1226}" destId="{E3EB45B4-D806-454F-BB8C-6A0CFE56422B}" srcOrd="0" destOrd="0" presId="urn:microsoft.com/office/officeart/2008/layout/LinedList"/>
    <dgm:cxn modelId="{5AC8A917-2C3D-451F-9096-5B8C79154D01}" srcId="{4EB872F8-74F2-44D7-8C60-D78A5D269D9A}" destId="{1E6DD9FE-9AAB-45EF-AA1E-7ADB561F1226}" srcOrd="1" destOrd="0" parTransId="{CDFFCDBB-4151-4F7E-BE2A-F01343C276BA}" sibTransId="{F71653BC-3B9D-4C7A-9C8F-53CE764F1648}"/>
    <dgm:cxn modelId="{C9C2B73E-7713-9445-83B0-F65CB8A50925}" type="presOf" srcId="{4EB872F8-74F2-44D7-8C60-D78A5D269D9A}" destId="{D260C297-F04F-4849-8075-1EB7C8B6E210}" srcOrd="0" destOrd="0" presId="urn:microsoft.com/office/officeart/2008/layout/LinedList"/>
    <dgm:cxn modelId="{ECBD9A5A-FDA5-8C45-AD05-766A90820555}" type="presOf" srcId="{F4858C85-4EBE-453C-B0D5-191A7B4E87AF}" destId="{1029F5EA-6773-8843-BCD5-9E71ED3EFEEB}" srcOrd="0" destOrd="0" presId="urn:microsoft.com/office/officeart/2008/layout/LinedList"/>
    <dgm:cxn modelId="{9AC6A9D3-85B0-4ECF-A6B8-36AF8D30D1F3}" srcId="{4EB872F8-74F2-44D7-8C60-D78A5D269D9A}" destId="{F4858C85-4EBE-453C-B0D5-191A7B4E87AF}" srcOrd="0" destOrd="0" parTransId="{F9652C53-BA78-4649-AEB8-05358A84DE7B}" sibTransId="{060BA59D-431C-4A66-9E51-92A532D73FD6}"/>
    <dgm:cxn modelId="{40790679-DDEB-5648-8B0D-3B58F3F4D91E}" type="presParOf" srcId="{D260C297-F04F-4849-8075-1EB7C8B6E210}" destId="{F4FDD7FD-74FD-924D-96C6-8E06B27965EE}" srcOrd="0" destOrd="0" presId="urn:microsoft.com/office/officeart/2008/layout/LinedList"/>
    <dgm:cxn modelId="{9FDA638D-2E96-C840-9E01-212370750E02}" type="presParOf" srcId="{D260C297-F04F-4849-8075-1EB7C8B6E210}" destId="{6543A4B6-BA17-464E-B253-6B6C71555774}" srcOrd="1" destOrd="0" presId="urn:microsoft.com/office/officeart/2008/layout/LinedList"/>
    <dgm:cxn modelId="{231CF524-446C-CE41-B7B1-E413D9BACA96}" type="presParOf" srcId="{6543A4B6-BA17-464E-B253-6B6C71555774}" destId="{1029F5EA-6773-8843-BCD5-9E71ED3EFEEB}" srcOrd="0" destOrd="0" presId="urn:microsoft.com/office/officeart/2008/layout/LinedList"/>
    <dgm:cxn modelId="{F4A51485-F1A2-A940-8AAB-EA263ACC4D75}" type="presParOf" srcId="{6543A4B6-BA17-464E-B253-6B6C71555774}" destId="{B81D6746-C0E5-2A46-8D88-AD732F5ADBFA}" srcOrd="1" destOrd="0" presId="urn:microsoft.com/office/officeart/2008/layout/LinedList"/>
    <dgm:cxn modelId="{A5D6BF1B-58B5-2B47-98F1-91F7DA929C19}" type="presParOf" srcId="{D260C297-F04F-4849-8075-1EB7C8B6E210}" destId="{84EF187E-3DB7-A64F-BD9D-3B5F8FE42F6C}" srcOrd="2" destOrd="0" presId="urn:microsoft.com/office/officeart/2008/layout/LinedList"/>
    <dgm:cxn modelId="{F790F54E-B3D0-8A4D-A30E-3ADED2D78F5C}" type="presParOf" srcId="{D260C297-F04F-4849-8075-1EB7C8B6E210}" destId="{9BF52D86-728B-D442-B9FA-C0E0B4896F3A}" srcOrd="3" destOrd="0" presId="urn:microsoft.com/office/officeart/2008/layout/LinedList"/>
    <dgm:cxn modelId="{4CE01323-2CD7-274C-B25B-23EA30D82FA0}" type="presParOf" srcId="{9BF52D86-728B-D442-B9FA-C0E0B4896F3A}" destId="{E3EB45B4-D806-454F-BB8C-6A0CFE56422B}" srcOrd="0" destOrd="0" presId="urn:microsoft.com/office/officeart/2008/layout/LinedList"/>
    <dgm:cxn modelId="{775AE861-F334-384F-96A4-0CB44577D1E1}" type="presParOf" srcId="{9BF52D86-728B-D442-B9FA-C0E0B4896F3A}" destId="{2E41A19E-D5D7-7C47-9086-6ED2279B3AC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B782986-2A96-4BC2-8598-D276150E32F1}" type="doc">
      <dgm:prSet loTypeId="urn:microsoft.com/office/officeart/2005/8/layout/vList5" loCatId="list" qsTypeId="urn:microsoft.com/office/officeart/2005/8/quickstyle/simple4" qsCatId="simple" csTypeId="urn:microsoft.com/office/officeart/2005/8/colors/accent1_2" csCatId="accent1"/>
      <dgm:spPr/>
      <dgm:t>
        <a:bodyPr/>
        <a:lstStyle/>
        <a:p>
          <a:endParaRPr lang="en-US"/>
        </a:p>
      </dgm:t>
    </dgm:pt>
    <dgm:pt modelId="{673999D7-3973-4E3C-A532-403BC5D5D1F8}">
      <dgm:prSet/>
      <dgm:spPr/>
      <dgm:t>
        <a:bodyPr/>
        <a:lstStyle/>
        <a:p>
          <a:r>
            <a:rPr lang="en-US" b="0" i="0" baseline="0"/>
            <a:t>‘A person is guilty of theft if they </a:t>
          </a:r>
          <a:endParaRPr lang="en-US"/>
        </a:p>
      </dgm:t>
    </dgm:pt>
    <dgm:pt modelId="{00E50333-1202-4D5F-AC3B-E51BF0D9B4F8}" type="parTrans" cxnId="{5218BA00-B681-41B6-B91B-D10506D528AC}">
      <dgm:prSet/>
      <dgm:spPr/>
      <dgm:t>
        <a:bodyPr/>
        <a:lstStyle/>
        <a:p>
          <a:endParaRPr lang="en-US"/>
        </a:p>
      </dgm:t>
    </dgm:pt>
    <dgm:pt modelId="{3ED87FD3-13D3-404F-B35D-AE807FB39AA8}" type="sibTrans" cxnId="{5218BA00-B681-41B6-B91B-D10506D528AC}">
      <dgm:prSet/>
      <dgm:spPr/>
      <dgm:t>
        <a:bodyPr/>
        <a:lstStyle/>
        <a:p>
          <a:endParaRPr lang="en-US"/>
        </a:p>
      </dgm:t>
    </dgm:pt>
    <dgm:pt modelId="{DDEA2B2E-D36F-4F55-ADEA-EE6702B4DC8F}">
      <dgm:prSet/>
      <dgm:spPr/>
      <dgm:t>
        <a:bodyPr/>
        <a:lstStyle/>
        <a:p>
          <a:r>
            <a:rPr lang="en-US" b="1" i="0" u="sng" baseline="0"/>
            <a:t>dishonestly appropriates property</a:t>
          </a:r>
          <a:r>
            <a:rPr lang="en-US" b="1" i="0" u="sng"/>
            <a:t> </a:t>
          </a:r>
          <a:r>
            <a:rPr lang="en-US" b="1" i="0" u="sng" baseline="0"/>
            <a:t>belonging to another </a:t>
          </a:r>
          <a:endParaRPr lang="en-US"/>
        </a:p>
      </dgm:t>
    </dgm:pt>
    <dgm:pt modelId="{70CB6037-ACB8-451D-A7AC-3CBD4DBDC706}" type="parTrans" cxnId="{43040D20-FDD9-4930-9243-AB535C3F79E5}">
      <dgm:prSet/>
      <dgm:spPr/>
      <dgm:t>
        <a:bodyPr/>
        <a:lstStyle/>
        <a:p>
          <a:endParaRPr lang="en-US"/>
        </a:p>
      </dgm:t>
    </dgm:pt>
    <dgm:pt modelId="{C993ED28-CFDC-4A92-91BC-D9E01012ACE9}" type="sibTrans" cxnId="{43040D20-FDD9-4930-9243-AB535C3F79E5}">
      <dgm:prSet/>
      <dgm:spPr/>
      <dgm:t>
        <a:bodyPr/>
        <a:lstStyle/>
        <a:p>
          <a:endParaRPr lang="en-US"/>
        </a:p>
      </dgm:t>
    </dgm:pt>
    <dgm:pt modelId="{2855F04C-519E-451D-9D8C-449A6B195694}">
      <dgm:prSet/>
      <dgm:spPr/>
      <dgm:t>
        <a:bodyPr/>
        <a:lstStyle/>
        <a:p>
          <a:r>
            <a:rPr lang="en-US"/>
            <a:t>W</a:t>
          </a:r>
          <a:r>
            <a:rPr lang="en-US" b="0" i="0" baseline="0"/>
            <a:t>ith</a:t>
          </a:r>
          <a:r>
            <a:rPr lang="en-US" b="0" i="0"/>
            <a:t> </a:t>
          </a:r>
          <a:r>
            <a:rPr lang="en-US" b="0" i="0" baseline="0"/>
            <a:t>the intention of </a:t>
          </a:r>
          <a:endParaRPr lang="en-US"/>
        </a:p>
      </dgm:t>
    </dgm:pt>
    <dgm:pt modelId="{91418BE7-B41E-42BA-9F86-02685CC8037A}" type="parTrans" cxnId="{0EAA0FD3-B7BE-40A8-8A03-60F5A9E634DC}">
      <dgm:prSet/>
      <dgm:spPr/>
      <dgm:t>
        <a:bodyPr/>
        <a:lstStyle/>
        <a:p>
          <a:endParaRPr lang="en-US"/>
        </a:p>
      </dgm:t>
    </dgm:pt>
    <dgm:pt modelId="{E9C2DD56-EC37-4E79-A3B2-2235B1802D0E}" type="sibTrans" cxnId="{0EAA0FD3-B7BE-40A8-8A03-60F5A9E634DC}">
      <dgm:prSet/>
      <dgm:spPr/>
      <dgm:t>
        <a:bodyPr/>
        <a:lstStyle/>
        <a:p>
          <a:endParaRPr lang="en-US"/>
        </a:p>
      </dgm:t>
    </dgm:pt>
    <dgm:pt modelId="{CF88D1F4-80F9-4BAA-8571-7B2CE47D718E}">
      <dgm:prSet/>
      <dgm:spPr/>
      <dgm:t>
        <a:bodyPr/>
        <a:lstStyle/>
        <a:p>
          <a:r>
            <a:rPr lang="en-US" b="1" i="0" u="sng" baseline="0"/>
            <a:t>permanently depriving </a:t>
          </a:r>
          <a:endParaRPr lang="en-US"/>
        </a:p>
      </dgm:t>
    </dgm:pt>
    <dgm:pt modelId="{5E989B10-CCFF-4F61-AB53-9BA0A25424FC}" type="parTrans" cxnId="{1603DC48-E99D-4DC6-B35B-F12A29EB9C16}">
      <dgm:prSet/>
      <dgm:spPr/>
      <dgm:t>
        <a:bodyPr/>
        <a:lstStyle/>
        <a:p>
          <a:endParaRPr lang="en-US"/>
        </a:p>
      </dgm:t>
    </dgm:pt>
    <dgm:pt modelId="{173F5B37-E965-4829-8B45-8AA4071AEFD2}" type="sibTrans" cxnId="{1603DC48-E99D-4DC6-B35B-F12A29EB9C16}">
      <dgm:prSet/>
      <dgm:spPr/>
      <dgm:t>
        <a:bodyPr/>
        <a:lstStyle/>
        <a:p>
          <a:endParaRPr lang="en-US"/>
        </a:p>
      </dgm:t>
    </dgm:pt>
    <dgm:pt modelId="{9D259703-1EC4-486B-A7CE-CED0B50E7A02}">
      <dgm:prSet/>
      <dgm:spPr/>
      <dgm:t>
        <a:bodyPr/>
        <a:lstStyle/>
        <a:p>
          <a:r>
            <a:rPr lang="en-US" b="0" i="0" baseline="0"/>
            <a:t>the other of it.’</a:t>
          </a:r>
          <a:endParaRPr lang="en-US"/>
        </a:p>
      </dgm:t>
    </dgm:pt>
    <dgm:pt modelId="{E3411672-E629-418E-BEE6-FBE49AD8C58C}" type="parTrans" cxnId="{B30CFDAA-3FAD-4FE9-83B5-CFB44B438502}">
      <dgm:prSet/>
      <dgm:spPr/>
      <dgm:t>
        <a:bodyPr/>
        <a:lstStyle/>
        <a:p>
          <a:endParaRPr lang="en-US"/>
        </a:p>
      </dgm:t>
    </dgm:pt>
    <dgm:pt modelId="{B4CC329B-AA9C-43EC-97CF-A67654BDD8F9}" type="sibTrans" cxnId="{B30CFDAA-3FAD-4FE9-83B5-CFB44B438502}">
      <dgm:prSet/>
      <dgm:spPr/>
      <dgm:t>
        <a:bodyPr/>
        <a:lstStyle/>
        <a:p>
          <a:endParaRPr lang="en-US"/>
        </a:p>
      </dgm:t>
    </dgm:pt>
    <dgm:pt modelId="{5D90F379-C3AC-4874-8DFB-FC0FB8EC2B2F}" type="pres">
      <dgm:prSet presAssocID="{6B782986-2A96-4BC2-8598-D276150E32F1}" presName="Name0" presStyleCnt="0">
        <dgm:presLayoutVars>
          <dgm:dir/>
          <dgm:animLvl val="lvl"/>
          <dgm:resizeHandles val="exact"/>
        </dgm:presLayoutVars>
      </dgm:prSet>
      <dgm:spPr/>
    </dgm:pt>
    <dgm:pt modelId="{DA83EB45-F4FE-439A-BA8E-9B8DFDD97655}" type="pres">
      <dgm:prSet presAssocID="{673999D7-3973-4E3C-A532-403BC5D5D1F8}" presName="linNode" presStyleCnt="0"/>
      <dgm:spPr/>
    </dgm:pt>
    <dgm:pt modelId="{EC05DE0B-5784-47D0-8EB1-D8A02FCEC39D}" type="pres">
      <dgm:prSet presAssocID="{673999D7-3973-4E3C-A532-403BC5D5D1F8}" presName="parentText" presStyleLbl="node1" presStyleIdx="0" presStyleCnt="5">
        <dgm:presLayoutVars>
          <dgm:chMax val="1"/>
          <dgm:bulletEnabled val="1"/>
        </dgm:presLayoutVars>
      </dgm:prSet>
      <dgm:spPr/>
    </dgm:pt>
    <dgm:pt modelId="{C5546D2F-F486-4291-997F-B81E59DCDE2F}" type="pres">
      <dgm:prSet presAssocID="{3ED87FD3-13D3-404F-B35D-AE807FB39AA8}" presName="sp" presStyleCnt="0"/>
      <dgm:spPr/>
    </dgm:pt>
    <dgm:pt modelId="{A3174E8A-954C-4992-B441-FE6EC9B116BF}" type="pres">
      <dgm:prSet presAssocID="{DDEA2B2E-D36F-4F55-ADEA-EE6702B4DC8F}" presName="linNode" presStyleCnt="0"/>
      <dgm:spPr/>
    </dgm:pt>
    <dgm:pt modelId="{0ECAF256-87C0-47DC-AD0D-3E0749746783}" type="pres">
      <dgm:prSet presAssocID="{DDEA2B2E-D36F-4F55-ADEA-EE6702B4DC8F}" presName="parentText" presStyleLbl="node1" presStyleIdx="1" presStyleCnt="5">
        <dgm:presLayoutVars>
          <dgm:chMax val="1"/>
          <dgm:bulletEnabled val="1"/>
        </dgm:presLayoutVars>
      </dgm:prSet>
      <dgm:spPr/>
    </dgm:pt>
    <dgm:pt modelId="{DE815FB9-63FB-49F2-AB58-0F63CAEDB777}" type="pres">
      <dgm:prSet presAssocID="{C993ED28-CFDC-4A92-91BC-D9E01012ACE9}" presName="sp" presStyleCnt="0"/>
      <dgm:spPr/>
    </dgm:pt>
    <dgm:pt modelId="{EAC90558-8160-4811-BA97-93DF8FE0F4E6}" type="pres">
      <dgm:prSet presAssocID="{2855F04C-519E-451D-9D8C-449A6B195694}" presName="linNode" presStyleCnt="0"/>
      <dgm:spPr/>
    </dgm:pt>
    <dgm:pt modelId="{7C68F15B-C91B-4D61-B1E8-23FC713A31EC}" type="pres">
      <dgm:prSet presAssocID="{2855F04C-519E-451D-9D8C-449A6B195694}" presName="parentText" presStyleLbl="node1" presStyleIdx="2" presStyleCnt="5">
        <dgm:presLayoutVars>
          <dgm:chMax val="1"/>
          <dgm:bulletEnabled val="1"/>
        </dgm:presLayoutVars>
      </dgm:prSet>
      <dgm:spPr/>
    </dgm:pt>
    <dgm:pt modelId="{1178A4E6-0EFE-4063-B046-DF79D3161762}" type="pres">
      <dgm:prSet presAssocID="{E9C2DD56-EC37-4E79-A3B2-2235B1802D0E}" presName="sp" presStyleCnt="0"/>
      <dgm:spPr/>
    </dgm:pt>
    <dgm:pt modelId="{2EF8C231-C59B-4EB5-95B0-FF88F03D2076}" type="pres">
      <dgm:prSet presAssocID="{CF88D1F4-80F9-4BAA-8571-7B2CE47D718E}" presName="linNode" presStyleCnt="0"/>
      <dgm:spPr/>
    </dgm:pt>
    <dgm:pt modelId="{BF1698A9-9C5E-497A-BC47-E3AD1D5C811C}" type="pres">
      <dgm:prSet presAssocID="{CF88D1F4-80F9-4BAA-8571-7B2CE47D718E}" presName="parentText" presStyleLbl="node1" presStyleIdx="3" presStyleCnt="5">
        <dgm:presLayoutVars>
          <dgm:chMax val="1"/>
          <dgm:bulletEnabled val="1"/>
        </dgm:presLayoutVars>
      </dgm:prSet>
      <dgm:spPr/>
    </dgm:pt>
    <dgm:pt modelId="{F1E698CD-76E3-421C-8973-8DA1280805A8}" type="pres">
      <dgm:prSet presAssocID="{173F5B37-E965-4829-8B45-8AA4071AEFD2}" presName="sp" presStyleCnt="0"/>
      <dgm:spPr/>
    </dgm:pt>
    <dgm:pt modelId="{6935AB3F-88CD-4017-B506-C19EBB06F9D4}" type="pres">
      <dgm:prSet presAssocID="{9D259703-1EC4-486B-A7CE-CED0B50E7A02}" presName="linNode" presStyleCnt="0"/>
      <dgm:spPr/>
    </dgm:pt>
    <dgm:pt modelId="{DE6B92D9-5FCD-4C6C-B1C6-9640F4CEBE6D}" type="pres">
      <dgm:prSet presAssocID="{9D259703-1EC4-486B-A7CE-CED0B50E7A02}" presName="parentText" presStyleLbl="node1" presStyleIdx="4" presStyleCnt="5">
        <dgm:presLayoutVars>
          <dgm:chMax val="1"/>
          <dgm:bulletEnabled val="1"/>
        </dgm:presLayoutVars>
      </dgm:prSet>
      <dgm:spPr/>
    </dgm:pt>
  </dgm:ptLst>
  <dgm:cxnLst>
    <dgm:cxn modelId="{5218BA00-B681-41B6-B91B-D10506D528AC}" srcId="{6B782986-2A96-4BC2-8598-D276150E32F1}" destId="{673999D7-3973-4E3C-A532-403BC5D5D1F8}" srcOrd="0" destOrd="0" parTransId="{00E50333-1202-4D5F-AC3B-E51BF0D9B4F8}" sibTransId="{3ED87FD3-13D3-404F-B35D-AE807FB39AA8}"/>
    <dgm:cxn modelId="{43040D20-FDD9-4930-9243-AB535C3F79E5}" srcId="{6B782986-2A96-4BC2-8598-D276150E32F1}" destId="{DDEA2B2E-D36F-4F55-ADEA-EE6702B4DC8F}" srcOrd="1" destOrd="0" parTransId="{70CB6037-ACB8-451D-A7AC-3CBD4DBDC706}" sibTransId="{C993ED28-CFDC-4A92-91BC-D9E01012ACE9}"/>
    <dgm:cxn modelId="{EABE2D22-04AD-4738-B3E1-ACD1F485EFB9}" type="presOf" srcId="{9D259703-1EC4-486B-A7CE-CED0B50E7A02}" destId="{DE6B92D9-5FCD-4C6C-B1C6-9640F4CEBE6D}" srcOrd="0" destOrd="0" presId="urn:microsoft.com/office/officeart/2005/8/layout/vList5"/>
    <dgm:cxn modelId="{C330962C-D62E-40EE-A2AA-D633AE45866F}" type="presOf" srcId="{2855F04C-519E-451D-9D8C-449A6B195694}" destId="{7C68F15B-C91B-4D61-B1E8-23FC713A31EC}" srcOrd="0" destOrd="0" presId="urn:microsoft.com/office/officeart/2005/8/layout/vList5"/>
    <dgm:cxn modelId="{1603DC48-E99D-4DC6-B35B-F12A29EB9C16}" srcId="{6B782986-2A96-4BC2-8598-D276150E32F1}" destId="{CF88D1F4-80F9-4BAA-8571-7B2CE47D718E}" srcOrd="3" destOrd="0" parTransId="{5E989B10-CCFF-4F61-AB53-9BA0A25424FC}" sibTransId="{173F5B37-E965-4829-8B45-8AA4071AEFD2}"/>
    <dgm:cxn modelId="{26754887-89D7-47B8-BE6A-B6C30877783B}" type="presOf" srcId="{673999D7-3973-4E3C-A532-403BC5D5D1F8}" destId="{EC05DE0B-5784-47D0-8EB1-D8A02FCEC39D}" srcOrd="0" destOrd="0" presId="urn:microsoft.com/office/officeart/2005/8/layout/vList5"/>
    <dgm:cxn modelId="{C1D7BAA0-3699-447C-B51F-C33F9C07B53E}" type="presOf" srcId="{6B782986-2A96-4BC2-8598-D276150E32F1}" destId="{5D90F379-C3AC-4874-8DFB-FC0FB8EC2B2F}" srcOrd="0" destOrd="0" presId="urn:microsoft.com/office/officeart/2005/8/layout/vList5"/>
    <dgm:cxn modelId="{B30CFDAA-3FAD-4FE9-83B5-CFB44B438502}" srcId="{6B782986-2A96-4BC2-8598-D276150E32F1}" destId="{9D259703-1EC4-486B-A7CE-CED0B50E7A02}" srcOrd="4" destOrd="0" parTransId="{E3411672-E629-418E-BEE6-FBE49AD8C58C}" sibTransId="{B4CC329B-AA9C-43EC-97CF-A67654BDD8F9}"/>
    <dgm:cxn modelId="{B9B77FAC-1FBE-411F-8DB5-496DF3CD7EB1}" type="presOf" srcId="{CF88D1F4-80F9-4BAA-8571-7B2CE47D718E}" destId="{BF1698A9-9C5E-497A-BC47-E3AD1D5C811C}" srcOrd="0" destOrd="0" presId="urn:microsoft.com/office/officeart/2005/8/layout/vList5"/>
    <dgm:cxn modelId="{0EAA0FD3-B7BE-40A8-8A03-60F5A9E634DC}" srcId="{6B782986-2A96-4BC2-8598-D276150E32F1}" destId="{2855F04C-519E-451D-9D8C-449A6B195694}" srcOrd="2" destOrd="0" parTransId="{91418BE7-B41E-42BA-9F86-02685CC8037A}" sibTransId="{E9C2DD56-EC37-4E79-A3B2-2235B1802D0E}"/>
    <dgm:cxn modelId="{AD8966EA-C3F9-4AE6-A830-FEBC87742167}" type="presOf" srcId="{DDEA2B2E-D36F-4F55-ADEA-EE6702B4DC8F}" destId="{0ECAF256-87C0-47DC-AD0D-3E0749746783}" srcOrd="0" destOrd="0" presId="urn:microsoft.com/office/officeart/2005/8/layout/vList5"/>
    <dgm:cxn modelId="{EA930537-0BEB-4194-A75E-0F1D3D53DC9C}" type="presParOf" srcId="{5D90F379-C3AC-4874-8DFB-FC0FB8EC2B2F}" destId="{DA83EB45-F4FE-439A-BA8E-9B8DFDD97655}" srcOrd="0" destOrd="0" presId="urn:microsoft.com/office/officeart/2005/8/layout/vList5"/>
    <dgm:cxn modelId="{DA3D71E0-0A52-4F55-9063-6ADBE5B06C42}" type="presParOf" srcId="{DA83EB45-F4FE-439A-BA8E-9B8DFDD97655}" destId="{EC05DE0B-5784-47D0-8EB1-D8A02FCEC39D}" srcOrd="0" destOrd="0" presId="urn:microsoft.com/office/officeart/2005/8/layout/vList5"/>
    <dgm:cxn modelId="{466B35B0-FD8D-45EB-AD10-62F8535C16F4}" type="presParOf" srcId="{5D90F379-C3AC-4874-8DFB-FC0FB8EC2B2F}" destId="{C5546D2F-F486-4291-997F-B81E59DCDE2F}" srcOrd="1" destOrd="0" presId="urn:microsoft.com/office/officeart/2005/8/layout/vList5"/>
    <dgm:cxn modelId="{9EF8135B-36D3-40C5-BB0F-1D4AF00F8443}" type="presParOf" srcId="{5D90F379-C3AC-4874-8DFB-FC0FB8EC2B2F}" destId="{A3174E8A-954C-4992-B441-FE6EC9B116BF}" srcOrd="2" destOrd="0" presId="urn:microsoft.com/office/officeart/2005/8/layout/vList5"/>
    <dgm:cxn modelId="{1356AA7B-EA2F-4358-BF6B-286D0305C484}" type="presParOf" srcId="{A3174E8A-954C-4992-B441-FE6EC9B116BF}" destId="{0ECAF256-87C0-47DC-AD0D-3E0749746783}" srcOrd="0" destOrd="0" presId="urn:microsoft.com/office/officeart/2005/8/layout/vList5"/>
    <dgm:cxn modelId="{BFCFA418-3154-4AE3-AC69-F6222E5D9DF0}" type="presParOf" srcId="{5D90F379-C3AC-4874-8DFB-FC0FB8EC2B2F}" destId="{DE815FB9-63FB-49F2-AB58-0F63CAEDB777}" srcOrd="3" destOrd="0" presId="urn:microsoft.com/office/officeart/2005/8/layout/vList5"/>
    <dgm:cxn modelId="{24B2EC31-BF07-4B68-B9D8-044554576C32}" type="presParOf" srcId="{5D90F379-C3AC-4874-8DFB-FC0FB8EC2B2F}" destId="{EAC90558-8160-4811-BA97-93DF8FE0F4E6}" srcOrd="4" destOrd="0" presId="urn:microsoft.com/office/officeart/2005/8/layout/vList5"/>
    <dgm:cxn modelId="{F6486BF1-059C-4C7C-AD80-A70E6F9739E6}" type="presParOf" srcId="{EAC90558-8160-4811-BA97-93DF8FE0F4E6}" destId="{7C68F15B-C91B-4D61-B1E8-23FC713A31EC}" srcOrd="0" destOrd="0" presId="urn:microsoft.com/office/officeart/2005/8/layout/vList5"/>
    <dgm:cxn modelId="{C5CA6BFE-E866-4E27-BF9A-DA387E6A908E}" type="presParOf" srcId="{5D90F379-C3AC-4874-8DFB-FC0FB8EC2B2F}" destId="{1178A4E6-0EFE-4063-B046-DF79D3161762}" srcOrd="5" destOrd="0" presId="urn:microsoft.com/office/officeart/2005/8/layout/vList5"/>
    <dgm:cxn modelId="{D8DFEA78-94D4-4E33-9B33-676F51735601}" type="presParOf" srcId="{5D90F379-C3AC-4874-8DFB-FC0FB8EC2B2F}" destId="{2EF8C231-C59B-4EB5-95B0-FF88F03D2076}" srcOrd="6" destOrd="0" presId="urn:microsoft.com/office/officeart/2005/8/layout/vList5"/>
    <dgm:cxn modelId="{C4460408-EC2E-4D60-904E-2A11B639893B}" type="presParOf" srcId="{2EF8C231-C59B-4EB5-95B0-FF88F03D2076}" destId="{BF1698A9-9C5E-497A-BC47-E3AD1D5C811C}" srcOrd="0" destOrd="0" presId="urn:microsoft.com/office/officeart/2005/8/layout/vList5"/>
    <dgm:cxn modelId="{F45DE310-9DC1-42E5-A841-608B258D1DB7}" type="presParOf" srcId="{5D90F379-C3AC-4874-8DFB-FC0FB8EC2B2F}" destId="{F1E698CD-76E3-421C-8973-8DA1280805A8}" srcOrd="7" destOrd="0" presId="urn:microsoft.com/office/officeart/2005/8/layout/vList5"/>
    <dgm:cxn modelId="{002E8689-BEE6-4FAA-A91F-BF1433DF883F}" type="presParOf" srcId="{5D90F379-C3AC-4874-8DFB-FC0FB8EC2B2F}" destId="{6935AB3F-88CD-4017-B506-C19EBB06F9D4}" srcOrd="8" destOrd="0" presId="urn:microsoft.com/office/officeart/2005/8/layout/vList5"/>
    <dgm:cxn modelId="{3C2A87F0-E285-4CCB-8ADF-B443B38571E0}" type="presParOf" srcId="{6935AB3F-88CD-4017-B506-C19EBB06F9D4}" destId="{DE6B92D9-5FCD-4C6C-B1C6-9640F4CEBE6D}" srcOrd="0"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DCFC440-043E-4175-ABDA-85CB987CAD8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95CF696-089A-4C7C-8D1F-DCE439DD6BED}">
      <dgm:prSet/>
      <dgm:spPr/>
      <dgm:t>
        <a:bodyPr/>
        <a:lstStyle/>
        <a:p>
          <a:r>
            <a:rPr lang="en-GB"/>
            <a:t>This means that there should be an unbroken chain of events between the force being used and the theft. </a:t>
          </a:r>
          <a:endParaRPr lang="en-US"/>
        </a:p>
      </dgm:t>
    </dgm:pt>
    <dgm:pt modelId="{65F052B8-F68B-41C9-B14D-FD71381DD653}" type="parTrans" cxnId="{7BE8D7D9-5077-4112-95B6-1BA4603611B9}">
      <dgm:prSet/>
      <dgm:spPr/>
      <dgm:t>
        <a:bodyPr/>
        <a:lstStyle/>
        <a:p>
          <a:endParaRPr lang="en-US"/>
        </a:p>
      </dgm:t>
    </dgm:pt>
    <dgm:pt modelId="{F5B4D926-7698-420B-96DC-20678A9B7F51}" type="sibTrans" cxnId="{7BE8D7D9-5077-4112-95B6-1BA4603611B9}">
      <dgm:prSet/>
      <dgm:spPr/>
      <dgm:t>
        <a:bodyPr/>
        <a:lstStyle/>
        <a:p>
          <a:endParaRPr lang="en-US"/>
        </a:p>
      </dgm:t>
    </dgm:pt>
    <dgm:pt modelId="{A0FD7F6D-A189-4075-AC98-2AAE41D519AA}">
      <dgm:prSet/>
      <dgm:spPr/>
      <dgm:t>
        <a:bodyPr/>
        <a:lstStyle/>
        <a:p>
          <a:r>
            <a:rPr lang="en-GB"/>
            <a:t>If a person is pushed over, then their mobile taken. The force was used immediately before the appropriation of the mobile phone. </a:t>
          </a:r>
          <a:endParaRPr lang="en-US"/>
        </a:p>
      </dgm:t>
    </dgm:pt>
    <dgm:pt modelId="{1BC4853B-849C-4C33-9219-7AFADB313951}" type="parTrans" cxnId="{42932543-732D-4019-82AC-92CE7243AB89}">
      <dgm:prSet/>
      <dgm:spPr/>
      <dgm:t>
        <a:bodyPr/>
        <a:lstStyle/>
        <a:p>
          <a:endParaRPr lang="en-US"/>
        </a:p>
      </dgm:t>
    </dgm:pt>
    <dgm:pt modelId="{BEE8515B-A83D-43D7-B7C4-260EED6737DD}" type="sibTrans" cxnId="{42932543-732D-4019-82AC-92CE7243AB89}">
      <dgm:prSet/>
      <dgm:spPr/>
      <dgm:t>
        <a:bodyPr/>
        <a:lstStyle/>
        <a:p>
          <a:endParaRPr lang="en-US"/>
        </a:p>
      </dgm:t>
    </dgm:pt>
    <dgm:pt modelId="{26854DA9-CBDE-4795-BDED-316F6FC05C0B}">
      <dgm:prSet/>
      <dgm:spPr/>
      <dgm:t>
        <a:bodyPr/>
        <a:lstStyle/>
        <a:p>
          <a:r>
            <a:rPr lang="en-GB"/>
            <a:t>Or there could be several hours between the force being used and the appropriation – this could still be an unbroken chain of events. </a:t>
          </a:r>
          <a:endParaRPr lang="en-US"/>
        </a:p>
      </dgm:t>
    </dgm:pt>
    <dgm:pt modelId="{F4F746AC-1C60-4D0C-879B-8D7E8DED8304}" type="parTrans" cxnId="{EF9509D8-3C72-4B3E-B50D-3859FC5CB7CF}">
      <dgm:prSet/>
      <dgm:spPr/>
      <dgm:t>
        <a:bodyPr/>
        <a:lstStyle/>
        <a:p>
          <a:endParaRPr lang="en-US"/>
        </a:p>
      </dgm:t>
    </dgm:pt>
    <dgm:pt modelId="{ED2906A4-C661-414B-A778-C2E3EDC6FA93}" type="sibTrans" cxnId="{EF9509D8-3C72-4B3E-B50D-3859FC5CB7CF}">
      <dgm:prSet/>
      <dgm:spPr/>
      <dgm:t>
        <a:bodyPr/>
        <a:lstStyle/>
        <a:p>
          <a:endParaRPr lang="en-US"/>
        </a:p>
      </dgm:t>
    </dgm:pt>
    <dgm:pt modelId="{7F10421C-FC21-4F32-A299-50E6B62EADC4}">
      <dgm:prSet/>
      <dgm:spPr/>
      <dgm:t>
        <a:bodyPr/>
        <a:lstStyle/>
        <a:p>
          <a:r>
            <a:rPr lang="en-GB"/>
            <a:t>R v DESMOND &amp; Hall 1965 – Case example</a:t>
          </a:r>
          <a:endParaRPr lang="en-US"/>
        </a:p>
      </dgm:t>
    </dgm:pt>
    <dgm:pt modelId="{1F67095C-7758-496C-B986-C0BF8E83EBFC}" type="parTrans" cxnId="{A83B9E69-D04B-4B05-AE6B-208331961DF1}">
      <dgm:prSet/>
      <dgm:spPr/>
      <dgm:t>
        <a:bodyPr/>
        <a:lstStyle/>
        <a:p>
          <a:endParaRPr lang="en-US"/>
        </a:p>
      </dgm:t>
    </dgm:pt>
    <dgm:pt modelId="{25BE6AA9-5212-4D7E-AFF9-3A66A6E5F736}" type="sibTrans" cxnId="{A83B9E69-D04B-4B05-AE6B-208331961DF1}">
      <dgm:prSet/>
      <dgm:spPr/>
      <dgm:t>
        <a:bodyPr/>
        <a:lstStyle/>
        <a:p>
          <a:endParaRPr lang="en-US"/>
        </a:p>
      </dgm:t>
    </dgm:pt>
    <dgm:pt modelId="{38C21ABB-0243-47EC-BD8A-9515560C69D4}" type="pres">
      <dgm:prSet presAssocID="{7DCFC440-043E-4175-ABDA-85CB987CAD84}" presName="linear" presStyleCnt="0">
        <dgm:presLayoutVars>
          <dgm:animLvl val="lvl"/>
          <dgm:resizeHandles val="exact"/>
        </dgm:presLayoutVars>
      </dgm:prSet>
      <dgm:spPr/>
    </dgm:pt>
    <dgm:pt modelId="{E533338E-2DA1-456D-A2B4-964B5F4724FE}" type="pres">
      <dgm:prSet presAssocID="{495CF696-089A-4C7C-8D1F-DCE439DD6BED}" presName="parentText" presStyleLbl="node1" presStyleIdx="0" presStyleCnt="4">
        <dgm:presLayoutVars>
          <dgm:chMax val="0"/>
          <dgm:bulletEnabled val="1"/>
        </dgm:presLayoutVars>
      </dgm:prSet>
      <dgm:spPr/>
    </dgm:pt>
    <dgm:pt modelId="{82C4A1A3-0009-4FA5-98AD-ADF9540FEC4B}" type="pres">
      <dgm:prSet presAssocID="{F5B4D926-7698-420B-96DC-20678A9B7F51}" presName="spacer" presStyleCnt="0"/>
      <dgm:spPr/>
    </dgm:pt>
    <dgm:pt modelId="{C8010567-9255-48D4-BDC2-28836B74799A}" type="pres">
      <dgm:prSet presAssocID="{A0FD7F6D-A189-4075-AC98-2AAE41D519AA}" presName="parentText" presStyleLbl="node1" presStyleIdx="1" presStyleCnt="4">
        <dgm:presLayoutVars>
          <dgm:chMax val="0"/>
          <dgm:bulletEnabled val="1"/>
        </dgm:presLayoutVars>
      </dgm:prSet>
      <dgm:spPr/>
    </dgm:pt>
    <dgm:pt modelId="{35FFD467-5509-4096-83AF-6B409E862D0D}" type="pres">
      <dgm:prSet presAssocID="{BEE8515B-A83D-43D7-B7C4-260EED6737DD}" presName="spacer" presStyleCnt="0"/>
      <dgm:spPr/>
    </dgm:pt>
    <dgm:pt modelId="{5A44B62F-B36D-4280-BAE7-B75F89E3EB0A}" type="pres">
      <dgm:prSet presAssocID="{26854DA9-CBDE-4795-BDED-316F6FC05C0B}" presName="parentText" presStyleLbl="node1" presStyleIdx="2" presStyleCnt="4">
        <dgm:presLayoutVars>
          <dgm:chMax val="0"/>
          <dgm:bulletEnabled val="1"/>
        </dgm:presLayoutVars>
      </dgm:prSet>
      <dgm:spPr/>
    </dgm:pt>
    <dgm:pt modelId="{20B8686A-3F9D-4E57-A573-72C2DB53D9D6}" type="pres">
      <dgm:prSet presAssocID="{ED2906A4-C661-414B-A778-C2E3EDC6FA93}" presName="spacer" presStyleCnt="0"/>
      <dgm:spPr/>
    </dgm:pt>
    <dgm:pt modelId="{B3285405-7146-42D0-B167-FF4215298E74}" type="pres">
      <dgm:prSet presAssocID="{7F10421C-FC21-4F32-A299-50E6B62EADC4}" presName="parentText" presStyleLbl="node1" presStyleIdx="3" presStyleCnt="4">
        <dgm:presLayoutVars>
          <dgm:chMax val="0"/>
          <dgm:bulletEnabled val="1"/>
        </dgm:presLayoutVars>
      </dgm:prSet>
      <dgm:spPr/>
    </dgm:pt>
  </dgm:ptLst>
  <dgm:cxnLst>
    <dgm:cxn modelId="{453B170C-F9D2-4FB1-A833-EFE05A6EC28A}" type="presOf" srcId="{A0FD7F6D-A189-4075-AC98-2AAE41D519AA}" destId="{C8010567-9255-48D4-BDC2-28836B74799A}" srcOrd="0" destOrd="0" presId="urn:microsoft.com/office/officeart/2005/8/layout/vList2"/>
    <dgm:cxn modelId="{FB411D0C-0595-4999-A90F-6D5F4C7A23EE}" type="presOf" srcId="{495CF696-089A-4C7C-8D1F-DCE439DD6BED}" destId="{E533338E-2DA1-456D-A2B4-964B5F4724FE}" srcOrd="0" destOrd="0" presId="urn:microsoft.com/office/officeart/2005/8/layout/vList2"/>
    <dgm:cxn modelId="{F838F821-C736-47A3-8B8E-A8EAEC6D6A98}" type="presOf" srcId="{26854DA9-CBDE-4795-BDED-316F6FC05C0B}" destId="{5A44B62F-B36D-4280-BAE7-B75F89E3EB0A}" srcOrd="0" destOrd="0" presId="urn:microsoft.com/office/officeart/2005/8/layout/vList2"/>
    <dgm:cxn modelId="{42932543-732D-4019-82AC-92CE7243AB89}" srcId="{7DCFC440-043E-4175-ABDA-85CB987CAD84}" destId="{A0FD7F6D-A189-4075-AC98-2AAE41D519AA}" srcOrd="1" destOrd="0" parTransId="{1BC4853B-849C-4C33-9219-7AFADB313951}" sibTransId="{BEE8515B-A83D-43D7-B7C4-260EED6737DD}"/>
    <dgm:cxn modelId="{A83B9E69-D04B-4B05-AE6B-208331961DF1}" srcId="{7DCFC440-043E-4175-ABDA-85CB987CAD84}" destId="{7F10421C-FC21-4F32-A299-50E6B62EADC4}" srcOrd="3" destOrd="0" parTransId="{1F67095C-7758-496C-B986-C0BF8E83EBFC}" sibTransId="{25BE6AA9-5212-4D7E-AFF9-3A66A6E5F736}"/>
    <dgm:cxn modelId="{D8FE23A4-4B62-4683-8657-452BBBAA5099}" type="presOf" srcId="{7F10421C-FC21-4F32-A299-50E6B62EADC4}" destId="{B3285405-7146-42D0-B167-FF4215298E74}" srcOrd="0" destOrd="0" presId="urn:microsoft.com/office/officeart/2005/8/layout/vList2"/>
    <dgm:cxn modelId="{EF9509D8-3C72-4B3E-B50D-3859FC5CB7CF}" srcId="{7DCFC440-043E-4175-ABDA-85CB987CAD84}" destId="{26854DA9-CBDE-4795-BDED-316F6FC05C0B}" srcOrd="2" destOrd="0" parTransId="{F4F746AC-1C60-4D0C-879B-8D7E8DED8304}" sibTransId="{ED2906A4-C661-414B-A778-C2E3EDC6FA93}"/>
    <dgm:cxn modelId="{7BE8D7D9-5077-4112-95B6-1BA4603611B9}" srcId="{7DCFC440-043E-4175-ABDA-85CB987CAD84}" destId="{495CF696-089A-4C7C-8D1F-DCE439DD6BED}" srcOrd="0" destOrd="0" parTransId="{65F052B8-F68B-41C9-B14D-FD71381DD653}" sibTransId="{F5B4D926-7698-420B-96DC-20678A9B7F51}"/>
    <dgm:cxn modelId="{970C89E3-FFA7-4407-A636-FBCE84F25DC5}" type="presOf" srcId="{7DCFC440-043E-4175-ABDA-85CB987CAD84}" destId="{38C21ABB-0243-47EC-BD8A-9515560C69D4}" srcOrd="0" destOrd="0" presId="urn:microsoft.com/office/officeart/2005/8/layout/vList2"/>
    <dgm:cxn modelId="{64435A72-634E-4DCA-94AA-724F0BBD819B}" type="presParOf" srcId="{38C21ABB-0243-47EC-BD8A-9515560C69D4}" destId="{E533338E-2DA1-456D-A2B4-964B5F4724FE}" srcOrd="0" destOrd="0" presId="urn:microsoft.com/office/officeart/2005/8/layout/vList2"/>
    <dgm:cxn modelId="{1EFAEE84-0059-48F1-8890-0BA0B5B8E123}" type="presParOf" srcId="{38C21ABB-0243-47EC-BD8A-9515560C69D4}" destId="{82C4A1A3-0009-4FA5-98AD-ADF9540FEC4B}" srcOrd="1" destOrd="0" presId="urn:microsoft.com/office/officeart/2005/8/layout/vList2"/>
    <dgm:cxn modelId="{DCA1AC88-5696-4174-AE7C-09939E119349}" type="presParOf" srcId="{38C21ABB-0243-47EC-BD8A-9515560C69D4}" destId="{C8010567-9255-48D4-BDC2-28836B74799A}" srcOrd="2" destOrd="0" presId="urn:microsoft.com/office/officeart/2005/8/layout/vList2"/>
    <dgm:cxn modelId="{45D00219-E968-490C-BC98-B64CA57DEC3D}" type="presParOf" srcId="{38C21ABB-0243-47EC-BD8A-9515560C69D4}" destId="{35FFD467-5509-4096-83AF-6B409E862D0D}" srcOrd="3" destOrd="0" presId="urn:microsoft.com/office/officeart/2005/8/layout/vList2"/>
    <dgm:cxn modelId="{F9F0FF8F-696F-436E-81A9-A2F59DB9C26D}" type="presParOf" srcId="{38C21ABB-0243-47EC-BD8A-9515560C69D4}" destId="{5A44B62F-B36D-4280-BAE7-B75F89E3EB0A}" srcOrd="4" destOrd="0" presId="urn:microsoft.com/office/officeart/2005/8/layout/vList2"/>
    <dgm:cxn modelId="{5AA6A580-0E5E-44D7-8F8F-5C7C58BB83AC}" type="presParOf" srcId="{38C21ABB-0243-47EC-BD8A-9515560C69D4}" destId="{20B8686A-3F9D-4E57-A573-72C2DB53D9D6}" srcOrd="5" destOrd="0" presId="urn:microsoft.com/office/officeart/2005/8/layout/vList2"/>
    <dgm:cxn modelId="{2048D864-5023-4CFC-B6E4-F6E443385A1D}" type="presParOf" srcId="{38C21ABB-0243-47EC-BD8A-9515560C69D4}" destId="{B3285405-7146-42D0-B167-FF4215298E7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DFAA0AE-9436-4D4B-ADE2-7792378BF84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6B92928-9E33-4FA8-9F8D-D8CDA431C22D}">
      <dgm:prSet/>
      <dgm:spPr/>
      <dgm:t>
        <a:bodyPr/>
        <a:lstStyle/>
        <a:p>
          <a:r>
            <a:rPr lang="en-GB"/>
            <a:t>In order to do so…</a:t>
          </a:r>
          <a:endParaRPr lang="en-US"/>
        </a:p>
      </dgm:t>
    </dgm:pt>
    <dgm:pt modelId="{A4068847-9CC1-43D2-81BB-737D182ECE83}" type="parTrans" cxnId="{36827144-EFBC-4F5A-9F18-E5CC722F86FF}">
      <dgm:prSet/>
      <dgm:spPr/>
      <dgm:t>
        <a:bodyPr/>
        <a:lstStyle/>
        <a:p>
          <a:endParaRPr lang="en-US"/>
        </a:p>
      </dgm:t>
    </dgm:pt>
    <dgm:pt modelId="{31E49F1C-5F6E-4795-A61F-3E2A75EF6F63}" type="sibTrans" cxnId="{36827144-EFBC-4F5A-9F18-E5CC722F86FF}">
      <dgm:prSet/>
      <dgm:spPr/>
      <dgm:t>
        <a:bodyPr/>
        <a:lstStyle/>
        <a:p>
          <a:endParaRPr lang="en-US"/>
        </a:p>
      </dgm:t>
    </dgm:pt>
    <dgm:pt modelId="{5FD40F91-55D0-4E97-813D-93C05B9F37C3}">
      <dgm:prSet/>
      <dgm:spPr/>
      <dgm:t>
        <a:bodyPr/>
        <a:lstStyle/>
        <a:p>
          <a:r>
            <a:rPr lang="en-GB"/>
            <a:t>The force “ used” or the “putting or seeking to put in fear” must be in order to commit the theft. </a:t>
          </a:r>
          <a:endParaRPr lang="en-US"/>
        </a:p>
      </dgm:t>
    </dgm:pt>
    <dgm:pt modelId="{27EB4322-21EF-468B-8A4C-FB611986F188}" type="parTrans" cxnId="{30669811-12E5-49CF-9006-8169335BA663}">
      <dgm:prSet/>
      <dgm:spPr/>
      <dgm:t>
        <a:bodyPr/>
        <a:lstStyle/>
        <a:p>
          <a:endParaRPr lang="en-US"/>
        </a:p>
      </dgm:t>
    </dgm:pt>
    <dgm:pt modelId="{EFDC5CDE-AD8E-4BEA-B9E2-0B3C54127B59}" type="sibTrans" cxnId="{30669811-12E5-49CF-9006-8169335BA663}">
      <dgm:prSet/>
      <dgm:spPr/>
      <dgm:t>
        <a:bodyPr/>
        <a:lstStyle/>
        <a:p>
          <a:endParaRPr lang="en-US"/>
        </a:p>
      </dgm:t>
    </dgm:pt>
    <dgm:pt modelId="{C49B94EB-D968-4008-96D8-80B4E00C7EC9}">
      <dgm:prSet/>
      <dgm:spPr/>
      <dgm:t>
        <a:bodyPr/>
        <a:lstStyle/>
        <a:p>
          <a:r>
            <a:rPr lang="en-GB"/>
            <a:t>If the force is used for another purpose such as escaping and not to carry out the theft, then there cannot be a robbery. </a:t>
          </a:r>
          <a:endParaRPr lang="en-US"/>
        </a:p>
      </dgm:t>
    </dgm:pt>
    <dgm:pt modelId="{DB669029-BC00-4937-82AB-844F71B545FC}" type="parTrans" cxnId="{B422354D-1A2D-472F-8FA7-8ADB63886EB9}">
      <dgm:prSet/>
      <dgm:spPr/>
      <dgm:t>
        <a:bodyPr/>
        <a:lstStyle/>
        <a:p>
          <a:endParaRPr lang="en-US"/>
        </a:p>
      </dgm:t>
    </dgm:pt>
    <dgm:pt modelId="{7DD99E17-5F5D-4408-B2A8-D69647A3247F}" type="sibTrans" cxnId="{B422354D-1A2D-472F-8FA7-8ADB63886EB9}">
      <dgm:prSet/>
      <dgm:spPr/>
      <dgm:t>
        <a:bodyPr/>
        <a:lstStyle/>
        <a:p>
          <a:endParaRPr lang="en-US"/>
        </a:p>
      </dgm:t>
    </dgm:pt>
    <dgm:pt modelId="{8D436736-74D3-44FE-B69F-0EB51952F2F8}" type="pres">
      <dgm:prSet presAssocID="{9DFAA0AE-9436-4D4B-ADE2-7792378BF84F}" presName="linear" presStyleCnt="0">
        <dgm:presLayoutVars>
          <dgm:animLvl val="lvl"/>
          <dgm:resizeHandles val="exact"/>
        </dgm:presLayoutVars>
      </dgm:prSet>
      <dgm:spPr/>
    </dgm:pt>
    <dgm:pt modelId="{D9B0FFAF-FF4D-44A4-9367-C4A48174BA51}" type="pres">
      <dgm:prSet presAssocID="{46B92928-9E33-4FA8-9F8D-D8CDA431C22D}" presName="parentText" presStyleLbl="node1" presStyleIdx="0" presStyleCnt="3">
        <dgm:presLayoutVars>
          <dgm:chMax val="0"/>
          <dgm:bulletEnabled val="1"/>
        </dgm:presLayoutVars>
      </dgm:prSet>
      <dgm:spPr/>
    </dgm:pt>
    <dgm:pt modelId="{E7F89AE0-2BD3-43DC-8E5A-D41A02CA0AD5}" type="pres">
      <dgm:prSet presAssocID="{31E49F1C-5F6E-4795-A61F-3E2A75EF6F63}" presName="spacer" presStyleCnt="0"/>
      <dgm:spPr/>
    </dgm:pt>
    <dgm:pt modelId="{E0B049B4-7C38-4686-B21D-FF4937AB4A26}" type="pres">
      <dgm:prSet presAssocID="{5FD40F91-55D0-4E97-813D-93C05B9F37C3}" presName="parentText" presStyleLbl="node1" presStyleIdx="1" presStyleCnt="3">
        <dgm:presLayoutVars>
          <dgm:chMax val="0"/>
          <dgm:bulletEnabled val="1"/>
        </dgm:presLayoutVars>
      </dgm:prSet>
      <dgm:spPr/>
    </dgm:pt>
    <dgm:pt modelId="{FA484B0D-0018-4B1D-B211-0DEC781A72D7}" type="pres">
      <dgm:prSet presAssocID="{EFDC5CDE-AD8E-4BEA-B9E2-0B3C54127B59}" presName="spacer" presStyleCnt="0"/>
      <dgm:spPr/>
    </dgm:pt>
    <dgm:pt modelId="{C2676945-978E-4335-ACB9-A8FE2F393B4C}" type="pres">
      <dgm:prSet presAssocID="{C49B94EB-D968-4008-96D8-80B4E00C7EC9}" presName="parentText" presStyleLbl="node1" presStyleIdx="2" presStyleCnt="3">
        <dgm:presLayoutVars>
          <dgm:chMax val="0"/>
          <dgm:bulletEnabled val="1"/>
        </dgm:presLayoutVars>
      </dgm:prSet>
      <dgm:spPr/>
    </dgm:pt>
  </dgm:ptLst>
  <dgm:cxnLst>
    <dgm:cxn modelId="{30669811-12E5-49CF-9006-8169335BA663}" srcId="{9DFAA0AE-9436-4D4B-ADE2-7792378BF84F}" destId="{5FD40F91-55D0-4E97-813D-93C05B9F37C3}" srcOrd="1" destOrd="0" parTransId="{27EB4322-21EF-468B-8A4C-FB611986F188}" sibTransId="{EFDC5CDE-AD8E-4BEA-B9E2-0B3C54127B59}"/>
    <dgm:cxn modelId="{3F3AC33F-1154-4E24-9C5C-CB2CB7EE3901}" type="presOf" srcId="{9DFAA0AE-9436-4D4B-ADE2-7792378BF84F}" destId="{8D436736-74D3-44FE-B69F-0EB51952F2F8}" srcOrd="0" destOrd="0" presId="urn:microsoft.com/office/officeart/2005/8/layout/vList2"/>
    <dgm:cxn modelId="{36827144-EFBC-4F5A-9F18-E5CC722F86FF}" srcId="{9DFAA0AE-9436-4D4B-ADE2-7792378BF84F}" destId="{46B92928-9E33-4FA8-9F8D-D8CDA431C22D}" srcOrd="0" destOrd="0" parTransId="{A4068847-9CC1-43D2-81BB-737D182ECE83}" sibTransId="{31E49F1C-5F6E-4795-A61F-3E2A75EF6F63}"/>
    <dgm:cxn modelId="{B422354D-1A2D-472F-8FA7-8ADB63886EB9}" srcId="{9DFAA0AE-9436-4D4B-ADE2-7792378BF84F}" destId="{C49B94EB-D968-4008-96D8-80B4E00C7EC9}" srcOrd="2" destOrd="0" parTransId="{DB669029-BC00-4937-82AB-844F71B545FC}" sibTransId="{7DD99E17-5F5D-4408-B2A8-D69647A3247F}"/>
    <dgm:cxn modelId="{A6C2046E-8A68-422B-88E6-E986031BEA70}" type="presOf" srcId="{46B92928-9E33-4FA8-9F8D-D8CDA431C22D}" destId="{D9B0FFAF-FF4D-44A4-9367-C4A48174BA51}" srcOrd="0" destOrd="0" presId="urn:microsoft.com/office/officeart/2005/8/layout/vList2"/>
    <dgm:cxn modelId="{EADD9A73-87F2-4F81-8818-C9F560AC1F81}" type="presOf" srcId="{5FD40F91-55D0-4E97-813D-93C05B9F37C3}" destId="{E0B049B4-7C38-4686-B21D-FF4937AB4A26}" srcOrd="0" destOrd="0" presId="urn:microsoft.com/office/officeart/2005/8/layout/vList2"/>
    <dgm:cxn modelId="{872F8CA8-1F08-49C1-89A5-CB252652EF39}" type="presOf" srcId="{C49B94EB-D968-4008-96D8-80B4E00C7EC9}" destId="{C2676945-978E-4335-ACB9-A8FE2F393B4C}" srcOrd="0" destOrd="0" presId="urn:microsoft.com/office/officeart/2005/8/layout/vList2"/>
    <dgm:cxn modelId="{21AEEDD3-DEBF-4C5F-91D3-A81D687C8A14}" type="presParOf" srcId="{8D436736-74D3-44FE-B69F-0EB51952F2F8}" destId="{D9B0FFAF-FF4D-44A4-9367-C4A48174BA51}" srcOrd="0" destOrd="0" presId="urn:microsoft.com/office/officeart/2005/8/layout/vList2"/>
    <dgm:cxn modelId="{5C182534-0195-4440-9CC2-FEA72BF32627}" type="presParOf" srcId="{8D436736-74D3-44FE-B69F-0EB51952F2F8}" destId="{E7F89AE0-2BD3-43DC-8E5A-D41A02CA0AD5}" srcOrd="1" destOrd="0" presId="urn:microsoft.com/office/officeart/2005/8/layout/vList2"/>
    <dgm:cxn modelId="{FD55E37C-D3D7-4478-A73B-89D471935B41}" type="presParOf" srcId="{8D436736-74D3-44FE-B69F-0EB51952F2F8}" destId="{E0B049B4-7C38-4686-B21D-FF4937AB4A26}" srcOrd="2" destOrd="0" presId="urn:microsoft.com/office/officeart/2005/8/layout/vList2"/>
    <dgm:cxn modelId="{0E556920-444E-4395-8DFD-2BB1951A8F25}" type="presParOf" srcId="{8D436736-74D3-44FE-B69F-0EB51952F2F8}" destId="{FA484B0D-0018-4B1D-B211-0DEC781A72D7}" srcOrd="3" destOrd="0" presId="urn:microsoft.com/office/officeart/2005/8/layout/vList2"/>
    <dgm:cxn modelId="{2CF13262-33AD-4EC3-9708-310E00FFCBCF}" type="presParOf" srcId="{8D436736-74D3-44FE-B69F-0EB51952F2F8}" destId="{C2676945-978E-4335-ACB9-A8FE2F393B4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E5C1963-FA9F-4E3B-950D-2433ADC0C713}" type="doc">
      <dgm:prSet loTypeId="urn:microsoft.com/office/officeart/2005/8/layout/hierarchy1" loCatId="hierarchy" qsTypeId="urn:microsoft.com/office/officeart/2005/8/quickstyle/simple1" qsCatId="simple" csTypeId="urn:microsoft.com/office/officeart/2005/8/colors/accent3_2" csCatId="accent3" phldr="1"/>
      <dgm:spPr/>
      <dgm:t>
        <a:bodyPr/>
        <a:lstStyle/>
        <a:p>
          <a:endParaRPr lang="en-US"/>
        </a:p>
      </dgm:t>
    </dgm:pt>
    <dgm:pt modelId="{07CD5BCC-09BF-4138-B5E3-17835F911D11}">
      <dgm:prSet/>
      <dgm:spPr/>
      <dgm:t>
        <a:bodyPr/>
        <a:lstStyle/>
        <a:p>
          <a:r>
            <a:rPr lang="en-GB"/>
            <a:t>Significant harm is a subjective judgement made by the officer at the time.</a:t>
          </a:r>
          <a:endParaRPr lang="en-US"/>
        </a:p>
      </dgm:t>
    </dgm:pt>
    <dgm:pt modelId="{81FC38A6-41CF-437F-832C-77F27FC2ABB9}" type="parTrans" cxnId="{7EA2A96D-2CD2-44FE-89B1-102AF0011703}">
      <dgm:prSet/>
      <dgm:spPr/>
      <dgm:t>
        <a:bodyPr/>
        <a:lstStyle/>
        <a:p>
          <a:endParaRPr lang="en-US"/>
        </a:p>
      </dgm:t>
    </dgm:pt>
    <dgm:pt modelId="{B9C700B6-01EC-489A-9D63-C614B4C6FAAB}" type="sibTrans" cxnId="{7EA2A96D-2CD2-44FE-89B1-102AF0011703}">
      <dgm:prSet/>
      <dgm:spPr/>
      <dgm:t>
        <a:bodyPr/>
        <a:lstStyle/>
        <a:p>
          <a:endParaRPr lang="en-US"/>
        </a:p>
      </dgm:t>
    </dgm:pt>
    <dgm:pt modelId="{469777CA-0DFE-43FD-BDF5-FAB9830145CC}">
      <dgm:prSet/>
      <dgm:spPr/>
      <dgm:t>
        <a:bodyPr/>
        <a:lstStyle/>
        <a:p>
          <a:r>
            <a:rPr lang="en-GB" dirty="0"/>
            <a:t>The term ‘significant harm’ refers to harm which is affecting or would affect the child’s physical or psychological development.</a:t>
          </a:r>
          <a:endParaRPr lang="en-US" dirty="0"/>
        </a:p>
      </dgm:t>
    </dgm:pt>
    <dgm:pt modelId="{7AF87069-3D37-4297-BF8B-933258F12D06}" type="parTrans" cxnId="{91A3E5C2-2247-4697-A2DE-1CD00F16771C}">
      <dgm:prSet/>
      <dgm:spPr/>
      <dgm:t>
        <a:bodyPr/>
        <a:lstStyle/>
        <a:p>
          <a:endParaRPr lang="en-US"/>
        </a:p>
      </dgm:t>
    </dgm:pt>
    <dgm:pt modelId="{78DBAFE9-33E5-472F-8860-B45C799196DC}" type="sibTrans" cxnId="{91A3E5C2-2247-4697-A2DE-1CD00F16771C}">
      <dgm:prSet/>
      <dgm:spPr/>
      <dgm:t>
        <a:bodyPr/>
        <a:lstStyle/>
        <a:p>
          <a:endParaRPr lang="en-US"/>
        </a:p>
      </dgm:t>
    </dgm:pt>
    <dgm:pt modelId="{AE4E00C8-CD88-4201-B6F8-36A2E3508500}">
      <dgm:prSet/>
      <dgm:spPr/>
      <dgm:t>
        <a:bodyPr/>
        <a:lstStyle/>
        <a:p>
          <a:r>
            <a:rPr lang="en-GB" dirty="0"/>
            <a:t>It includes impairment suffered from seeing or hearing the ill treatment of another. </a:t>
          </a:r>
          <a:endParaRPr lang="en-US" dirty="0"/>
        </a:p>
      </dgm:t>
    </dgm:pt>
    <dgm:pt modelId="{5FE2EA62-FE61-4AB6-8C25-C362CBFC759B}" type="parTrans" cxnId="{163652EE-67A6-4730-B300-E6A952A894BB}">
      <dgm:prSet/>
      <dgm:spPr/>
      <dgm:t>
        <a:bodyPr/>
        <a:lstStyle/>
        <a:p>
          <a:endParaRPr lang="en-US"/>
        </a:p>
      </dgm:t>
    </dgm:pt>
    <dgm:pt modelId="{4F5EC444-783F-4CFB-9A8E-19FEA7E393F6}" type="sibTrans" cxnId="{163652EE-67A6-4730-B300-E6A952A894BB}">
      <dgm:prSet/>
      <dgm:spPr/>
      <dgm:t>
        <a:bodyPr/>
        <a:lstStyle/>
        <a:p>
          <a:endParaRPr lang="en-US"/>
        </a:p>
      </dgm:t>
    </dgm:pt>
    <dgm:pt modelId="{C30D26A5-0DFC-49A4-908E-02BCEA2F67BD}" type="pres">
      <dgm:prSet presAssocID="{CE5C1963-FA9F-4E3B-950D-2433ADC0C713}" presName="hierChild1" presStyleCnt="0">
        <dgm:presLayoutVars>
          <dgm:chPref val="1"/>
          <dgm:dir/>
          <dgm:animOne val="branch"/>
          <dgm:animLvl val="lvl"/>
          <dgm:resizeHandles/>
        </dgm:presLayoutVars>
      </dgm:prSet>
      <dgm:spPr/>
    </dgm:pt>
    <dgm:pt modelId="{DE7C982A-623C-491E-B563-264CB9C1B8F8}" type="pres">
      <dgm:prSet presAssocID="{07CD5BCC-09BF-4138-B5E3-17835F911D11}" presName="hierRoot1" presStyleCnt="0"/>
      <dgm:spPr/>
    </dgm:pt>
    <dgm:pt modelId="{D8FE85A5-2511-4E64-BB6C-9155FEB2AF9D}" type="pres">
      <dgm:prSet presAssocID="{07CD5BCC-09BF-4138-B5E3-17835F911D11}" presName="composite" presStyleCnt="0"/>
      <dgm:spPr/>
    </dgm:pt>
    <dgm:pt modelId="{B3DDC6B1-2134-4C75-90EA-076B3E27AC84}" type="pres">
      <dgm:prSet presAssocID="{07CD5BCC-09BF-4138-B5E3-17835F911D11}" presName="background" presStyleLbl="node0" presStyleIdx="0" presStyleCnt="3"/>
      <dgm:spPr/>
    </dgm:pt>
    <dgm:pt modelId="{059E6E6E-2D52-4485-A0E9-E88AEF6F535D}" type="pres">
      <dgm:prSet presAssocID="{07CD5BCC-09BF-4138-B5E3-17835F911D11}" presName="text" presStyleLbl="fgAcc0" presStyleIdx="0" presStyleCnt="3">
        <dgm:presLayoutVars>
          <dgm:chPref val="3"/>
        </dgm:presLayoutVars>
      </dgm:prSet>
      <dgm:spPr/>
    </dgm:pt>
    <dgm:pt modelId="{2DDB83B6-A70D-40E8-9BC0-FE07790B0FD6}" type="pres">
      <dgm:prSet presAssocID="{07CD5BCC-09BF-4138-B5E3-17835F911D11}" presName="hierChild2" presStyleCnt="0"/>
      <dgm:spPr/>
    </dgm:pt>
    <dgm:pt modelId="{54C5CC9B-638B-47CC-A4E4-75094C704B97}" type="pres">
      <dgm:prSet presAssocID="{469777CA-0DFE-43FD-BDF5-FAB9830145CC}" presName="hierRoot1" presStyleCnt="0"/>
      <dgm:spPr/>
    </dgm:pt>
    <dgm:pt modelId="{0949508C-10A5-4DD4-AFDF-5D50774E6494}" type="pres">
      <dgm:prSet presAssocID="{469777CA-0DFE-43FD-BDF5-FAB9830145CC}" presName="composite" presStyleCnt="0"/>
      <dgm:spPr/>
    </dgm:pt>
    <dgm:pt modelId="{97016B59-2D1B-47F3-B66F-2D0C84BB4530}" type="pres">
      <dgm:prSet presAssocID="{469777CA-0DFE-43FD-BDF5-FAB9830145CC}" presName="background" presStyleLbl="node0" presStyleIdx="1" presStyleCnt="3"/>
      <dgm:spPr/>
    </dgm:pt>
    <dgm:pt modelId="{D27A1028-678A-498B-B3F4-F28A89FFA58D}" type="pres">
      <dgm:prSet presAssocID="{469777CA-0DFE-43FD-BDF5-FAB9830145CC}" presName="text" presStyleLbl="fgAcc0" presStyleIdx="1" presStyleCnt="3">
        <dgm:presLayoutVars>
          <dgm:chPref val="3"/>
        </dgm:presLayoutVars>
      </dgm:prSet>
      <dgm:spPr/>
    </dgm:pt>
    <dgm:pt modelId="{1D9DB909-3FE6-4F08-9A95-14307A9A1A14}" type="pres">
      <dgm:prSet presAssocID="{469777CA-0DFE-43FD-BDF5-FAB9830145CC}" presName="hierChild2" presStyleCnt="0"/>
      <dgm:spPr/>
    </dgm:pt>
    <dgm:pt modelId="{E19FF682-B636-41E7-8650-35D6B0BA4D1E}" type="pres">
      <dgm:prSet presAssocID="{AE4E00C8-CD88-4201-B6F8-36A2E3508500}" presName="hierRoot1" presStyleCnt="0"/>
      <dgm:spPr/>
    </dgm:pt>
    <dgm:pt modelId="{A3967A1F-2804-4B50-9176-478DC7DC93A0}" type="pres">
      <dgm:prSet presAssocID="{AE4E00C8-CD88-4201-B6F8-36A2E3508500}" presName="composite" presStyleCnt="0"/>
      <dgm:spPr/>
    </dgm:pt>
    <dgm:pt modelId="{E3590E66-BBFD-44C1-AF20-0239DF529E6E}" type="pres">
      <dgm:prSet presAssocID="{AE4E00C8-CD88-4201-B6F8-36A2E3508500}" presName="background" presStyleLbl="node0" presStyleIdx="2" presStyleCnt="3"/>
      <dgm:spPr/>
    </dgm:pt>
    <dgm:pt modelId="{11865FD0-44E2-405E-82B6-05044B9A4386}" type="pres">
      <dgm:prSet presAssocID="{AE4E00C8-CD88-4201-B6F8-36A2E3508500}" presName="text" presStyleLbl="fgAcc0" presStyleIdx="2" presStyleCnt="3">
        <dgm:presLayoutVars>
          <dgm:chPref val="3"/>
        </dgm:presLayoutVars>
      </dgm:prSet>
      <dgm:spPr/>
    </dgm:pt>
    <dgm:pt modelId="{26B26ED1-097B-465B-94E8-5B5DD616BBF5}" type="pres">
      <dgm:prSet presAssocID="{AE4E00C8-CD88-4201-B6F8-36A2E3508500}" presName="hierChild2" presStyleCnt="0"/>
      <dgm:spPr/>
    </dgm:pt>
  </dgm:ptLst>
  <dgm:cxnLst>
    <dgm:cxn modelId="{7EA2A96D-2CD2-44FE-89B1-102AF0011703}" srcId="{CE5C1963-FA9F-4E3B-950D-2433ADC0C713}" destId="{07CD5BCC-09BF-4138-B5E3-17835F911D11}" srcOrd="0" destOrd="0" parTransId="{81FC38A6-41CF-437F-832C-77F27FC2ABB9}" sibTransId="{B9C700B6-01EC-489A-9D63-C614B4C6FAAB}"/>
    <dgm:cxn modelId="{E33DEA57-3AD0-4CEE-B9A4-9174260DE305}" type="presOf" srcId="{AE4E00C8-CD88-4201-B6F8-36A2E3508500}" destId="{11865FD0-44E2-405E-82B6-05044B9A4386}" srcOrd="0" destOrd="0" presId="urn:microsoft.com/office/officeart/2005/8/layout/hierarchy1"/>
    <dgm:cxn modelId="{59531992-C427-444B-8E51-77566E72004F}" type="presOf" srcId="{469777CA-0DFE-43FD-BDF5-FAB9830145CC}" destId="{D27A1028-678A-498B-B3F4-F28A89FFA58D}" srcOrd="0" destOrd="0" presId="urn:microsoft.com/office/officeart/2005/8/layout/hierarchy1"/>
    <dgm:cxn modelId="{EC7BE6A4-B731-4234-8ABE-9977B0B1D208}" type="presOf" srcId="{07CD5BCC-09BF-4138-B5E3-17835F911D11}" destId="{059E6E6E-2D52-4485-A0E9-E88AEF6F535D}" srcOrd="0" destOrd="0" presId="urn:microsoft.com/office/officeart/2005/8/layout/hierarchy1"/>
    <dgm:cxn modelId="{91A3E5C2-2247-4697-A2DE-1CD00F16771C}" srcId="{CE5C1963-FA9F-4E3B-950D-2433ADC0C713}" destId="{469777CA-0DFE-43FD-BDF5-FAB9830145CC}" srcOrd="1" destOrd="0" parTransId="{7AF87069-3D37-4297-BF8B-933258F12D06}" sibTransId="{78DBAFE9-33E5-472F-8860-B45C799196DC}"/>
    <dgm:cxn modelId="{7B719BCD-0EEB-461D-9800-68E1CBE0845C}" type="presOf" srcId="{CE5C1963-FA9F-4E3B-950D-2433ADC0C713}" destId="{C30D26A5-0DFC-49A4-908E-02BCEA2F67BD}" srcOrd="0" destOrd="0" presId="urn:microsoft.com/office/officeart/2005/8/layout/hierarchy1"/>
    <dgm:cxn modelId="{163652EE-67A6-4730-B300-E6A952A894BB}" srcId="{CE5C1963-FA9F-4E3B-950D-2433ADC0C713}" destId="{AE4E00C8-CD88-4201-B6F8-36A2E3508500}" srcOrd="2" destOrd="0" parTransId="{5FE2EA62-FE61-4AB6-8C25-C362CBFC759B}" sibTransId="{4F5EC444-783F-4CFB-9A8E-19FEA7E393F6}"/>
    <dgm:cxn modelId="{D5D58700-331B-4DA3-8FFC-50968260D5DD}" type="presParOf" srcId="{C30D26A5-0DFC-49A4-908E-02BCEA2F67BD}" destId="{DE7C982A-623C-491E-B563-264CB9C1B8F8}" srcOrd="0" destOrd="0" presId="urn:microsoft.com/office/officeart/2005/8/layout/hierarchy1"/>
    <dgm:cxn modelId="{51B99D61-D73F-4B44-A547-BCCE1AB99740}" type="presParOf" srcId="{DE7C982A-623C-491E-B563-264CB9C1B8F8}" destId="{D8FE85A5-2511-4E64-BB6C-9155FEB2AF9D}" srcOrd="0" destOrd="0" presId="urn:microsoft.com/office/officeart/2005/8/layout/hierarchy1"/>
    <dgm:cxn modelId="{AF107DBB-AC03-4B4D-92A6-EF860E6EA1D8}" type="presParOf" srcId="{D8FE85A5-2511-4E64-BB6C-9155FEB2AF9D}" destId="{B3DDC6B1-2134-4C75-90EA-076B3E27AC84}" srcOrd="0" destOrd="0" presId="urn:microsoft.com/office/officeart/2005/8/layout/hierarchy1"/>
    <dgm:cxn modelId="{EBE3F2B8-5C13-4ED9-B59C-A62ED1E9BC73}" type="presParOf" srcId="{D8FE85A5-2511-4E64-BB6C-9155FEB2AF9D}" destId="{059E6E6E-2D52-4485-A0E9-E88AEF6F535D}" srcOrd="1" destOrd="0" presId="urn:microsoft.com/office/officeart/2005/8/layout/hierarchy1"/>
    <dgm:cxn modelId="{A229B6EF-5204-4254-8556-ACEEB932CA90}" type="presParOf" srcId="{DE7C982A-623C-491E-B563-264CB9C1B8F8}" destId="{2DDB83B6-A70D-40E8-9BC0-FE07790B0FD6}" srcOrd="1" destOrd="0" presId="urn:microsoft.com/office/officeart/2005/8/layout/hierarchy1"/>
    <dgm:cxn modelId="{F994945F-EA7B-4B64-BA2B-BC90E1E246D5}" type="presParOf" srcId="{C30D26A5-0DFC-49A4-908E-02BCEA2F67BD}" destId="{54C5CC9B-638B-47CC-A4E4-75094C704B97}" srcOrd="1" destOrd="0" presId="urn:microsoft.com/office/officeart/2005/8/layout/hierarchy1"/>
    <dgm:cxn modelId="{82382D1C-A61E-4F07-A6C1-5F1FC08744BF}" type="presParOf" srcId="{54C5CC9B-638B-47CC-A4E4-75094C704B97}" destId="{0949508C-10A5-4DD4-AFDF-5D50774E6494}" srcOrd="0" destOrd="0" presId="urn:microsoft.com/office/officeart/2005/8/layout/hierarchy1"/>
    <dgm:cxn modelId="{2B1BA22A-E037-440B-9AE3-CDCB0205C797}" type="presParOf" srcId="{0949508C-10A5-4DD4-AFDF-5D50774E6494}" destId="{97016B59-2D1B-47F3-B66F-2D0C84BB4530}" srcOrd="0" destOrd="0" presId="urn:microsoft.com/office/officeart/2005/8/layout/hierarchy1"/>
    <dgm:cxn modelId="{1633D169-5188-4F35-804A-937B55CCA439}" type="presParOf" srcId="{0949508C-10A5-4DD4-AFDF-5D50774E6494}" destId="{D27A1028-678A-498B-B3F4-F28A89FFA58D}" srcOrd="1" destOrd="0" presId="urn:microsoft.com/office/officeart/2005/8/layout/hierarchy1"/>
    <dgm:cxn modelId="{D309DED7-F096-4F6A-8256-33ACFA2D0F6C}" type="presParOf" srcId="{54C5CC9B-638B-47CC-A4E4-75094C704B97}" destId="{1D9DB909-3FE6-4F08-9A95-14307A9A1A14}" srcOrd="1" destOrd="0" presId="urn:microsoft.com/office/officeart/2005/8/layout/hierarchy1"/>
    <dgm:cxn modelId="{AA3DF04E-EA7C-45CC-B55B-9CAC55E9E00B}" type="presParOf" srcId="{C30D26A5-0DFC-49A4-908E-02BCEA2F67BD}" destId="{E19FF682-B636-41E7-8650-35D6B0BA4D1E}" srcOrd="2" destOrd="0" presId="urn:microsoft.com/office/officeart/2005/8/layout/hierarchy1"/>
    <dgm:cxn modelId="{C141A10F-887A-42BF-AAAD-3C402CBB9BBB}" type="presParOf" srcId="{E19FF682-B636-41E7-8650-35D6B0BA4D1E}" destId="{A3967A1F-2804-4B50-9176-478DC7DC93A0}" srcOrd="0" destOrd="0" presId="urn:microsoft.com/office/officeart/2005/8/layout/hierarchy1"/>
    <dgm:cxn modelId="{2EA9FDC8-1B6E-4EBE-8DEE-C41673CC591F}" type="presParOf" srcId="{A3967A1F-2804-4B50-9176-478DC7DC93A0}" destId="{E3590E66-BBFD-44C1-AF20-0239DF529E6E}" srcOrd="0" destOrd="0" presId="urn:microsoft.com/office/officeart/2005/8/layout/hierarchy1"/>
    <dgm:cxn modelId="{DA74CFD3-BD08-48EF-B3A0-11F3E10CD586}" type="presParOf" srcId="{A3967A1F-2804-4B50-9176-478DC7DC93A0}" destId="{11865FD0-44E2-405E-82B6-05044B9A4386}" srcOrd="1" destOrd="0" presId="urn:microsoft.com/office/officeart/2005/8/layout/hierarchy1"/>
    <dgm:cxn modelId="{1D55D19D-5C79-4D8B-BD87-9DF4A04DC859}" type="presParOf" srcId="{E19FF682-B636-41E7-8650-35D6B0BA4D1E}" destId="{26B26ED1-097B-465B-94E8-5B5DD616BBF5}"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B33719B-9CB1-4A5F-B482-867851C59F4B}" type="doc">
      <dgm:prSet loTypeId="urn:microsoft.com/office/officeart/2005/8/layout/chevron2" loCatId="list" qsTypeId="urn:microsoft.com/office/officeart/2005/8/quickstyle/simple1" qsCatId="simple" csTypeId="urn:microsoft.com/office/officeart/2005/8/colors/colorful5" csCatId="colorful" phldr="1"/>
      <dgm:spPr/>
      <dgm:t>
        <a:bodyPr/>
        <a:lstStyle/>
        <a:p>
          <a:endParaRPr lang="en-US"/>
        </a:p>
      </dgm:t>
    </dgm:pt>
    <dgm:pt modelId="{275B0C3F-C895-445E-8A34-AD8DF9E53E94}">
      <dgm:prSet phldrT="[Text]" custT="1"/>
      <dgm:spPr/>
      <dgm:t>
        <a:bodyPr/>
        <a:lstStyle/>
        <a:p>
          <a:r>
            <a:rPr lang="en-US" sz="2400" dirty="0"/>
            <a:t>.</a:t>
          </a:r>
        </a:p>
      </dgm:t>
    </dgm:pt>
    <dgm:pt modelId="{3217F32C-0371-41AE-BCD4-01C27C568FF2}" type="parTrans" cxnId="{390A7EF0-BFAC-49F0-B8A8-DB76A454C0B9}">
      <dgm:prSet/>
      <dgm:spPr/>
      <dgm:t>
        <a:bodyPr/>
        <a:lstStyle/>
        <a:p>
          <a:endParaRPr lang="en-US" sz="2400"/>
        </a:p>
      </dgm:t>
    </dgm:pt>
    <dgm:pt modelId="{1CA9958E-C8A4-4391-B205-617A4CE83C9A}" type="sibTrans" cxnId="{390A7EF0-BFAC-49F0-B8A8-DB76A454C0B9}">
      <dgm:prSet/>
      <dgm:spPr/>
      <dgm:t>
        <a:bodyPr/>
        <a:lstStyle/>
        <a:p>
          <a:endParaRPr lang="en-US" sz="2400"/>
        </a:p>
      </dgm:t>
    </dgm:pt>
    <dgm:pt modelId="{A3ABB08F-BE6B-48A4-8E6B-F6315AC3C4F8}">
      <dgm:prSet phldrT="[Text]" custT="1"/>
      <dgm:spPr/>
      <dgm:t>
        <a:bodyPr/>
        <a:lstStyle/>
        <a:p>
          <a:r>
            <a:rPr lang="en-US" sz="2400" dirty="0"/>
            <a:t>Homicide: Murder, Manslaughter</a:t>
          </a:r>
        </a:p>
      </dgm:t>
    </dgm:pt>
    <dgm:pt modelId="{9901AC8C-CA67-44AD-8A6A-C6505A5772ED}" type="parTrans" cxnId="{5C2A03EE-C393-410B-87B1-DCA49824467B}">
      <dgm:prSet/>
      <dgm:spPr/>
      <dgm:t>
        <a:bodyPr/>
        <a:lstStyle/>
        <a:p>
          <a:endParaRPr lang="en-US" sz="2400"/>
        </a:p>
      </dgm:t>
    </dgm:pt>
    <dgm:pt modelId="{4FCFED40-2224-4E1C-9943-5DF5C8DD4B36}" type="sibTrans" cxnId="{5C2A03EE-C393-410B-87B1-DCA49824467B}">
      <dgm:prSet/>
      <dgm:spPr/>
      <dgm:t>
        <a:bodyPr/>
        <a:lstStyle/>
        <a:p>
          <a:endParaRPr lang="en-US" sz="2400"/>
        </a:p>
      </dgm:t>
    </dgm:pt>
    <dgm:pt modelId="{8B816345-14D8-437F-A89E-72FEEF6CD04A}">
      <dgm:prSet phldrT="[Text]" custT="1"/>
      <dgm:spPr/>
      <dgm:t>
        <a:bodyPr/>
        <a:lstStyle/>
        <a:p>
          <a:r>
            <a:rPr lang="en-US" sz="2400" dirty="0"/>
            <a:t>.</a:t>
          </a:r>
        </a:p>
      </dgm:t>
    </dgm:pt>
    <dgm:pt modelId="{81E17321-E84B-40A5-AAF7-A3FF310D6C89}" type="parTrans" cxnId="{578383C5-AA86-4FBB-8C2B-C6752BD055C5}">
      <dgm:prSet/>
      <dgm:spPr/>
      <dgm:t>
        <a:bodyPr/>
        <a:lstStyle/>
        <a:p>
          <a:endParaRPr lang="en-US" sz="2400"/>
        </a:p>
      </dgm:t>
    </dgm:pt>
    <dgm:pt modelId="{8EB0800B-EDCF-4822-A5FA-71F37E492675}" type="sibTrans" cxnId="{578383C5-AA86-4FBB-8C2B-C6752BD055C5}">
      <dgm:prSet/>
      <dgm:spPr/>
      <dgm:t>
        <a:bodyPr/>
        <a:lstStyle/>
        <a:p>
          <a:endParaRPr lang="en-US" sz="2400"/>
        </a:p>
      </dgm:t>
    </dgm:pt>
    <dgm:pt modelId="{AA5A5006-BB01-470B-9C1A-38EA85D8DE82}">
      <dgm:prSet phldrT="[Text]" custT="1"/>
      <dgm:spPr/>
      <dgm:t>
        <a:bodyPr/>
        <a:lstStyle/>
        <a:p>
          <a:r>
            <a:rPr lang="en-US" sz="2400" dirty="0"/>
            <a:t>G.B.H with intent - Section 18 OAP Act 1861</a:t>
          </a:r>
        </a:p>
      </dgm:t>
    </dgm:pt>
    <dgm:pt modelId="{219BD06D-2178-49CA-BE77-219F2888FEDB}" type="parTrans" cxnId="{350815C0-B6EF-4613-BE15-0969996820B4}">
      <dgm:prSet/>
      <dgm:spPr/>
      <dgm:t>
        <a:bodyPr/>
        <a:lstStyle/>
        <a:p>
          <a:endParaRPr lang="en-US" sz="2400"/>
        </a:p>
      </dgm:t>
    </dgm:pt>
    <dgm:pt modelId="{63099710-F260-4A3C-A141-BC8B9433A9B7}" type="sibTrans" cxnId="{350815C0-B6EF-4613-BE15-0969996820B4}">
      <dgm:prSet/>
      <dgm:spPr/>
      <dgm:t>
        <a:bodyPr/>
        <a:lstStyle/>
        <a:p>
          <a:endParaRPr lang="en-US" sz="2400"/>
        </a:p>
      </dgm:t>
    </dgm:pt>
    <dgm:pt modelId="{E7A853DC-BBD6-44EE-9FC9-9EAA1978DD2F}">
      <dgm:prSet phldrT="[Text]" custT="1"/>
      <dgm:spPr/>
      <dgm:t>
        <a:bodyPr/>
        <a:lstStyle/>
        <a:p>
          <a:r>
            <a:rPr lang="en-US" sz="2400" dirty="0"/>
            <a:t>.</a:t>
          </a:r>
        </a:p>
      </dgm:t>
    </dgm:pt>
    <dgm:pt modelId="{20C7ADC1-6886-4DAA-AF61-3AB2DF2C96BD}" type="parTrans" cxnId="{276C684A-6506-4669-9710-1371A88C7241}">
      <dgm:prSet/>
      <dgm:spPr/>
      <dgm:t>
        <a:bodyPr/>
        <a:lstStyle/>
        <a:p>
          <a:endParaRPr lang="en-US" sz="2400"/>
        </a:p>
      </dgm:t>
    </dgm:pt>
    <dgm:pt modelId="{0FABA56F-8634-4055-9AD7-2AA07D9158F8}" type="sibTrans" cxnId="{276C684A-6506-4669-9710-1371A88C7241}">
      <dgm:prSet/>
      <dgm:spPr/>
      <dgm:t>
        <a:bodyPr/>
        <a:lstStyle/>
        <a:p>
          <a:endParaRPr lang="en-US" sz="2400"/>
        </a:p>
      </dgm:t>
    </dgm:pt>
    <dgm:pt modelId="{37B14EC6-3FDB-49FD-B47F-682C8468BAB1}">
      <dgm:prSet phldrT="[Text]" custT="1"/>
      <dgm:spPr/>
      <dgm:t>
        <a:bodyPr/>
        <a:lstStyle/>
        <a:p>
          <a:r>
            <a:rPr lang="en-US" sz="2400" dirty="0"/>
            <a:t>G.B.H - Section 20 OAP Act 1861</a:t>
          </a:r>
        </a:p>
      </dgm:t>
    </dgm:pt>
    <dgm:pt modelId="{6E87AB15-7799-44E7-B3EF-5B93A10A2DC3}" type="parTrans" cxnId="{2D4433B3-582A-4E25-9B14-03DE3D60FC14}">
      <dgm:prSet/>
      <dgm:spPr/>
      <dgm:t>
        <a:bodyPr/>
        <a:lstStyle/>
        <a:p>
          <a:endParaRPr lang="en-US" sz="2400"/>
        </a:p>
      </dgm:t>
    </dgm:pt>
    <dgm:pt modelId="{DD5B3605-22C8-439E-8480-24310EE0DAF1}" type="sibTrans" cxnId="{2D4433B3-582A-4E25-9B14-03DE3D60FC14}">
      <dgm:prSet/>
      <dgm:spPr/>
      <dgm:t>
        <a:bodyPr/>
        <a:lstStyle/>
        <a:p>
          <a:endParaRPr lang="en-US" sz="2400"/>
        </a:p>
      </dgm:t>
    </dgm:pt>
    <dgm:pt modelId="{6F436F3D-E971-40EC-A66D-EEDE4F62511F}" type="pres">
      <dgm:prSet presAssocID="{6B33719B-9CB1-4A5F-B482-867851C59F4B}" presName="linearFlow" presStyleCnt="0">
        <dgm:presLayoutVars>
          <dgm:dir/>
          <dgm:animLvl val="lvl"/>
          <dgm:resizeHandles val="exact"/>
        </dgm:presLayoutVars>
      </dgm:prSet>
      <dgm:spPr/>
    </dgm:pt>
    <dgm:pt modelId="{2F0A34BD-A121-4EA5-AB96-E2A9730EE7E2}" type="pres">
      <dgm:prSet presAssocID="{275B0C3F-C895-445E-8A34-AD8DF9E53E94}" presName="composite" presStyleCnt="0"/>
      <dgm:spPr/>
    </dgm:pt>
    <dgm:pt modelId="{13BA772E-A18B-4BA9-89AD-5FE2BCB27640}" type="pres">
      <dgm:prSet presAssocID="{275B0C3F-C895-445E-8A34-AD8DF9E53E94}" presName="parentText" presStyleLbl="alignNode1" presStyleIdx="0" presStyleCnt="3">
        <dgm:presLayoutVars>
          <dgm:chMax val="1"/>
          <dgm:bulletEnabled val="1"/>
        </dgm:presLayoutVars>
      </dgm:prSet>
      <dgm:spPr/>
    </dgm:pt>
    <dgm:pt modelId="{B270A083-C0F1-424B-BAFF-CDF4D729AFCB}" type="pres">
      <dgm:prSet presAssocID="{275B0C3F-C895-445E-8A34-AD8DF9E53E94}" presName="descendantText" presStyleLbl="alignAcc1" presStyleIdx="0" presStyleCnt="3">
        <dgm:presLayoutVars>
          <dgm:bulletEnabled val="1"/>
        </dgm:presLayoutVars>
      </dgm:prSet>
      <dgm:spPr/>
    </dgm:pt>
    <dgm:pt modelId="{658C945D-0A3F-4395-B615-32AEB91F1698}" type="pres">
      <dgm:prSet presAssocID="{1CA9958E-C8A4-4391-B205-617A4CE83C9A}" presName="sp" presStyleCnt="0"/>
      <dgm:spPr/>
    </dgm:pt>
    <dgm:pt modelId="{00BC1A16-3992-4047-AABA-4146129BFBEA}" type="pres">
      <dgm:prSet presAssocID="{8B816345-14D8-437F-A89E-72FEEF6CD04A}" presName="composite" presStyleCnt="0"/>
      <dgm:spPr/>
    </dgm:pt>
    <dgm:pt modelId="{B3E6C3C9-2164-4C87-814E-8EEC4B1E6C2C}" type="pres">
      <dgm:prSet presAssocID="{8B816345-14D8-437F-A89E-72FEEF6CD04A}" presName="parentText" presStyleLbl="alignNode1" presStyleIdx="1" presStyleCnt="3">
        <dgm:presLayoutVars>
          <dgm:chMax val="1"/>
          <dgm:bulletEnabled val="1"/>
        </dgm:presLayoutVars>
      </dgm:prSet>
      <dgm:spPr/>
    </dgm:pt>
    <dgm:pt modelId="{624FB553-6743-48EF-9184-41DFD581DCFD}" type="pres">
      <dgm:prSet presAssocID="{8B816345-14D8-437F-A89E-72FEEF6CD04A}" presName="descendantText" presStyleLbl="alignAcc1" presStyleIdx="1" presStyleCnt="3">
        <dgm:presLayoutVars>
          <dgm:bulletEnabled val="1"/>
        </dgm:presLayoutVars>
      </dgm:prSet>
      <dgm:spPr/>
    </dgm:pt>
    <dgm:pt modelId="{EB74C163-CED8-4F2E-8523-D8A5CE07A964}" type="pres">
      <dgm:prSet presAssocID="{8EB0800B-EDCF-4822-A5FA-71F37E492675}" presName="sp" presStyleCnt="0"/>
      <dgm:spPr/>
    </dgm:pt>
    <dgm:pt modelId="{AC0FC41F-322C-44C8-ADFB-C66EDD78806C}" type="pres">
      <dgm:prSet presAssocID="{E7A853DC-BBD6-44EE-9FC9-9EAA1978DD2F}" presName="composite" presStyleCnt="0"/>
      <dgm:spPr/>
    </dgm:pt>
    <dgm:pt modelId="{628C2AE4-708D-40E6-A4D1-6C3C2CB77723}" type="pres">
      <dgm:prSet presAssocID="{E7A853DC-BBD6-44EE-9FC9-9EAA1978DD2F}" presName="parentText" presStyleLbl="alignNode1" presStyleIdx="2" presStyleCnt="3">
        <dgm:presLayoutVars>
          <dgm:chMax val="1"/>
          <dgm:bulletEnabled val="1"/>
        </dgm:presLayoutVars>
      </dgm:prSet>
      <dgm:spPr/>
    </dgm:pt>
    <dgm:pt modelId="{84CCCE8E-413C-4A84-B85B-B7FAF76A52F1}" type="pres">
      <dgm:prSet presAssocID="{E7A853DC-BBD6-44EE-9FC9-9EAA1978DD2F}" presName="descendantText" presStyleLbl="alignAcc1" presStyleIdx="2" presStyleCnt="3">
        <dgm:presLayoutVars>
          <dgm:bulletEnabled val="1"/>
        </dgm:presLayoutVars>
      </dgm:prSet>
      <dgm:spPr/>
    </dgm:pt>
  </dgm:ptLst>
  <dgm:cxnLst>
    <dgm:cxn modelId="{48790B07-D838-4F13-96AC-AAB13FB6E9D3}" type="presOf" srcId="{8B816345-14D8-437F-A89E-72FEEF6CD04A}" destId="{B3E6C3C9-2164-4C87-814E-8EEC4B1E6C2C}" srcOrd="0" destOrd="0" presId="urn:microsoft.com/office/officeart/2005/8/layout/chevron2"/>
    <dgm:cxn modelId="{0012892B-1B9A-45C0-98CD-3A637B603514}" type="presOf" srcId="{E7A853DC-BBD6-44EE-9FC9-9EAA1978DD2F}" destId="{628C2AE4-708D-40E6-A4D1-6C3C2CB77723}" srcOrd="0" destOrd="0" presId="urn:microsoft.com/office/officeart/2005/8/layout/chevron2"/>
    <dgm:cxn modelId="{67F61465-47C3-4B5D-B045-FC7564E94A5C}" type="presOf" srcId="{275B0C3F-C895-445E-8A34-AD8DF9E53E94}" destId="{13BA772E-A18B-4BA9-89AD-5FE2BCB27640}" srcOrd="0" destOrd="0" presId="urn:microsoft.com/office/officeart/2005/8/layout/chevron2"/>
    <dgm:cxn modelId="{276C684A-6506-4669-9710-1371A88C7241}" srcId="{6B33719B-9CB1-4A5F-B482-867851C59F4B}" destId="{E7A853DC-BBD6-44EE-9FC9-9EAA1978DD2F}" srcOrd="2" destOrd="0" parTransId="{20C7ADC1-6886-4DAA-AF61-3AB2DF2C96BD}" sibTransId="{0FABA56F-8634-4055-9AD7-2AA07D9158F8}"/>
    <dgm:cxn modelId="{A186038A-601A-4DBF-899D-1ED09DFDAD38}" type="presOf" srcId="{AA5A5006-BB01-470B-9C1A-38EA85D8DE82}" destId="{624FB553-6743-48EF-9184-41DFD581DCFD}" srcOrd="0" destOrd="0" presId="urn:microsoft.com/office/officeart/2005/8/layout/chevron2"/>
    <dgm:cxn modelId="{BF5180AE-5C96-4E3C-BC90-1D40BA2AFFC5}" type="presOf" srcId="{37B14EC6-3FDB-49FD-B47F-682C8468BAB1}" destId="{84CCCE8E-413C-4A84-B85B-B7FAF76A52F1}" srcOrd="0" destOrd="0" presId="urn:microsoft.com/office/officeart/2005/8/layout/chevron2"/>
    <dgm:cxn modelId="{2D4433B3-582A-4E25-9B14-03DE3D60FC14}" srcId="{E7A853DC-BBD6-44EE-9FC9-9EAA1978DD2F}" destId="{37B14EC6-3FDB-49FD-B47F-682C8468BAB1}" srcOrd="0" destOrd="0" parTransId="{6E87AB15-7799-44E7-B3EF-5B93A10A2DC3}" sibTransId="{DD5B3605-22C8-439E-8480-24310EE0DAF1}"/>
    <dgm:cxn modelId="{350815C0-B6EF-4613-BE15-0969996820B4}" srcId="{8B816345-14D8-437F-A89E-72FEEF6CD04A}" destId="{AA5A5006-BB01-470B-9C1A-38EA85D8DE82}" srcOrd="0" destOrd="0" parTransId="{219BD06D-2178-49CA-BE77-219F2888FEDB}" sibTransId="{63099710-F260-4A3C-A141-BC8B9433A9B7}"/>
    <dgm:cxn modelId="{578383C5-AA86-4FBB-8C2B-C6752BD055C5}" srcId="{6B33719B-9CB1-4A5F-B482-867851C59F4B}" destId="{8B816345-14D8-437F-A89E-72FEEF6CD04A}" srcOrd="1" destOrd="0" parTransId="{81E17321-E84B-40A5-AAF7-A3FF310D6C89}" sibTransId="{8EB0800B-EDCF-4822-A5FA-71F37E492675}"/>
    <dgm:cxn modelId="{B8C95EE4-ABE0-4FD9-A01E-7810A1F839A7}" type="presOf" srcId="{6B33719B-9CB1-4A5F-B482-867851C59F4B}" destId="{6F436F3D-E971-40EC-A66D-EEDE4F62511F}" srcOrd="0" destOrd="0" presId="urn:microsoft.com/office/officeart/2005/8/layout/chevron2"/>
    <dgm:cxn modelId="{E06A5DE9-B38E-40F9-B818-3971D82C370B}" type="presOf" srcId="{A3ABB08F-BE6B-48A4-8E6B-F6315AC3C4F8}" destId="{B270A083-C0F1-424B-BAFF-CDF4D729AFCB}" srcOrd="0" destOrd="0" presId="urn:microsoft.com/office/officeart/2005/8/layout/chevron2"/>
    <dgm:cxn modelId="{5C2A03EE-C393-410B-87B1-DCA49824467B}" srcId="{275B0C3F-C895-445E-8A34-AD8DF9E53E94}" destId="{A3ABB08F-BE6B-48A4-8E6B-F6315AC3C4F8}" srcOrd="0" destOrd="0" parTransId="{9901AC8C-CA67-44AD-8A6A-C6505A5772ED}" sibTransId="{4FCFED40-2224-4E1C-9943-5DF5C8DD4B36}"/>
    <dgm:cxn modelId="{390A7EF0-BFAC-49F0-B8A8-DB76A454C0B9}" srcId="{6B33719B-9CB1-4A5F-B482-867851C59F4B}" destId="{275B0C3F-C895-445E-8A34-AD8DF9E53E94}" srcOrd="0" destOrd="0" parTransId="{3217F32C-0371-41AE-BCD4-01C27C568FF2}" sibTransId="{1CA9958E-C8A4-4391-B205-617A4CE83C9A}"/>
    <dgm:cxn modelId="{4549813A-8A95-478B-BABF-D31A62843AAC}" type="presParOf" srcId="{6F436F3D-E971-40EC-A66D-EEDE4F62511F}" destId="{2F0A34BD-A121-4EA5-AB96-E2A9730EE7E2}" srcOrd="0" destOrd="0" presId="urn:microsoft.com/office/officeart/2005/8/layout/chevron2"/>
    <dgm:cxn modelId="{DCECC0B7-81DF-48C1-A058-AC9128E9F9C9}" type="presParOf" srcId="{2F0A34BD-A121-4EA5-AB96-E2A9730EE7E2}" destId="{13BA772E-A18B-4BA9-89AD-5FE2BCB27640}" srcOrd="0" destOrd="0" presId="urn:microsoft.com/office/officeart/2005/8/layout/chevron2"/>
    <dgm:cxn modelId="{DD3896BC-3789-4B24-9EAC-41E13E13525B}" type="presParOf" srcId="{2F0A34BD-A121-4EA5-AB96-E2A9730EE7E2}" destId="{B270A083-C0F1-424B-BAFF-CDF4D729AFCB}" srcOrd="1" destOrd="0" presId="urn:microsoft.com/office/officeart/2005/8/layout/chevron2"/>
    <dgm:cxn modelId="{373FBB2B-718B-457E-B0F6-CAF2180552AC}" type="presParOf" srcId="{6F436F3D-E971-40EC-A66D-EEDE4F62511F}" destId="{658C945D-0A3F-4395-B615-32AEB91F1698}" srcOrd="1" destOrd="0" presId="urn:microsoft.com/office/officeart/2005/8/layout/chevron2"/>
    <dgm:cxn modelId="{D3CD60EA-CD64-4397-A332-1E154605182F}" type="presParOf" srcId="{6F436F3D-E971-40EC-A66D-EEDE4F62511F}" destId="{00BC1A16-3992-4047-AABA-4146129BFBEA}" srcOrd="2" destOrd="0" presId="urn:microsoft.com/office/officeart/2005/8/layout/chevron2"/>
    <dgm:cxn modelId="{BF2555EF-CAB1-4355-B008-95458433FA6A}" type="presParOf" srcId="{00BC1A16-3992-4047-AABA-4146129BFBEA}" destId="{B3E6C3C9-2164-4C87-814E-8EEC4B1E6C2C}" srcOrd="0" destOrd="0" presId="urn:microsoft.com/office/officeart/2005/8/layout/chevron2"/>
    <dgm:cxn modelId="{697A9E3C-EE1B-43C6-BA3A-9F757E331C42}" type="presParOf" srcId="{00BC1A16-3992-4047-AABA-4146129BFBEA}" destId="{624FB553-6743-48EF-9184-41DFD581DCFD}" srcOrd="1" destOrd="0" presId="urn:microsoft.com/office/officeart/2005/8/layout/chevron2"/>
    <dgm:cxn modelId="{3B298E20-ADD2-4934-A2C1-5AFC1768D745}" type="presParOf" srcId="{6F436F3D-E971-40EC-A66D-EEDE4F62511F}" destId="{EB74C163-CED8-4F2E-8523-D8A5CE07A964}" srcOrd="3" destOrd="0" presId="urn:microsoft.com/office/officeart/2005/8/layout/chevron2"/>
    <dgm:cxn modelId="{0EE69C08-47E8-4084-B78A-AE673DEDB04E}" type="presParOf" srcId="{6F436F3D-E971-40EC-A66D-EEDE4F62511F}" destId="{AC0FC41F-322C-44C8-ADFB-C66EDD78806C}" srcOrd="4" destOrd="0" presId="urn:microsoft.com/office/officeart/2005/8/layout/chevron2"/>
    <dgm:cxn modelId="{B233A624-86C8-42AC-8806-6BB04D6C638E}" type="presParOf" srcId="{AC0FC41F-322C-44C8-ADFB-C66EDD78806C}" destId="{628C2AE4-708D-40E6-A4D1-6C3C2CB77723}" srcOrd="0" destOrd="0" presId="urn:microsoft.com/office/officeart/2005/8/layout/chevron2"/>
    <dgm:cxn modelId="{CDBEFE62-62B1-4048-8959-388E2FB62828}" type="presParOf" srcId="{AC0FC41F-322C-44C8-ADFB-C66EDD78806C}" destId="{84CCCE8E-413C-4A84-B85B-B7FAF76A52F1}"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B33719B-9CB1-4A5F-B482-867851C59F4B}" type="doc">
      <dgm:prSet loTypeId="urn:microsoft.com/office/officeart/2005/8/layout/chevron2" loCatId="list" qsTypeId="urn:microsoft.com/office/officeart/2005/8/quickstyle/simple1" qsCatId="simple" csTypeId="urn:microsoft.com/office/officeart/2005/8/colors/colorful4" csCatId="colorful" phldr="1"/>
      <dgm:spPr/>
      <dgm:t>
        <a:bodyPr/>
        <a:lstStyle/>
        <a:p>
          <a:endParaRPr lang="en-US"/>
        </a:p>
      </dgm:t>
    </dgm:pt>
    <dgm:pt modelId="{275B0C3F-C895-445E-8A34-AD8DF9E53E94}">
      <dgm:prSet phldrT="[Text]"/>
      <dgm:spPr/>
      <dgm:t>
        <a:bodyPr/>
        <a:lstStyle/>
        <a:p>
          <a:r>
            <a:rPr lang="en-US" dirty="0"/>
            <a:t>.</a:t>
          </a:r>
        </a:p>
      </dgm:t>
    </dgm:pt>
    <dgm:pt modelId="{3217F32C-0371-41AE-BCD4-01C27C568FF2}" type="parTrans" cxnId="{390A7EF0-BFAC-49F0-B8A8-DB76A454C0B9}">
      <dgm:prSet/>
      <dgm:spPr/>
      <dgm:t>
        <a:bodyPr/>
        <a:lstStyle/>
        <a:p>
          <a:endParaRPr lang="en-US"/>
        </a:p>
      </dgm:t>
    </dgm:pt>
    <dgm:pt modelId="{1CA9958E-C8A4-4391-B205-617A4CE83C9A}" type="sibTrans" cxnId="{390A7EF0-BFAC-49F0-B8A8-DB76A454C0B9}">
      <dgm:prSet/>
      <dgm:spPr/>
      <dgm:t>
        <a:bodyPr/>
        <a:lstStyle/>
        <a:p>
          <a:endParaRPr lang="en-US"/>
        </a:p>
      </dgm:t>
    </dgm:pt>
    <dgm:pt modelId="{A3ABB08F-BE6B-48A4-8E6B-F6315AC3C4F8}">
      <dgm:prSet phldrT="[Text]" custT="1"/>
      <dgm:spPr/>
      <dgm:t>
        <a:bodyPr/>
        <a:lstStyle/>
        <a:p>
          <a:r>
            <a:rPr lang="en-US" sz="2400" dirty="0"/>
            <a:t>A.B.H - Section 47 OAP 1861</a:t>
          </a:r>
        </a:p>
      </dgm:t>
    </dgm:pt>
    <dgm:pt modelId="{9901AC8C-CA67-44AD-8A6A-C6505A5772ED}" type="parTrans" cxnId="{5C2A03EE-C393-410B-87B1-DCA49824467B}">
      <dgm:prSet/>
      <dgm:spPr/>
      <dgm:t>
        <a:bodyPr/>
        <a:lstStyle/>
        <a:p>
          <a:endParaRPr lang="en-US"/>
        </a:p>
      </dgm:t>
    </dgm:pt>
    <dgm:pt modelId="{4FCFED40-2224-4E1C-9943-5DF5C8DD4B36}" type="sibTrans" cxnId="{5C2A03EE-C393-410B-87B1-DCA49824467B}">
      <dgm:prSet/>
      <dgm:spPr/>
      <dgm:t>
        <a:bodyPr/>
        <a:lstStyle/>
        <a:p>
          <a:endParaRPr lang="en-US"/>
        </a:p>
      </dgm:t>
    </dgm:pt>
    <dgm:pt modelId="{8B816345-14D8-437F-A89E-72FEEF6CD04A}">
      <dgm:prSet phldrT="[Text]"/>
      <dgm:spPr/>
      <dgm:t>
        <a:bodyPr/>
        <a:lstStyle/>
        <a:p>
          <a:r>
            <a:rPr lang="en-US" dirty="0"/>
            <a:t>.</a:t>
          </a:r>
        </a:p>
      </dgm:t>
    </dgm:pt>
    <dgm:pt modelId="{81E17321-E84B-40A5-AAF7-A3FF310D6C89}" type="parTrans" cxnId="{578383C5-AA86-4FBB-8C2B-C6752BD055C5}">
      <dgm:prSet/>
      <dgm:spPr/>
      <dgm:t>
        <a:bodyPr/>
        <a:lstStyle/>
        <a:p>
          <a:endParaRPr lang="en-US"/>
        </a:p>
      </dgm:t>
    </dgm:pt>
    <dgm:pt modelId="{8EB0800B-EDCF-4822-A5FA-71F37E492675}" type="sibTrans" cxnId="{578383C5-AA86-4FBB-8C2B-C6752BD055C5}">
      <dgm:prSet/>
      <dgm:spPr/>
      <dgm:t>
        <a:bodyPr/>
        <a:lstStyle/>
        <a:p>
          <a:endParaRPr lang="en-US"/>
        </a:p>
      </dgm:t>
    </dgm:pt>
    <dgm:pt modelId="{AA5A5006-BB01-470B-9C1A-38EA85D8DE82}">
      <dgm:prSet phldrT="[Text]" custT="1"/>
      <dgm:spPr/>
      <dgm:t>
        <a:bodyPr/>
        <a:lstStyle/>
        <a:p>
          <a:r>
            <a:rPr lang="en-US" sz="2400" dirty="0"/>
            <a:t>Common Assault - Section 39 CJA 1988</a:t>
          </a:r>
        </a:p>
      </dgm:t>
    </dgm:pt>
    <dgm:pt modelId="{219BD06D-2178-49CA-BE77-219F2888FEDB}" type="parTrans" cxnId="{350815C0-B6EF-4613-BE15-0969996820B4}">
      <dgm:prSet/>
      <dgm:spPr/>
      <dgm:t>
        <a:bodyPr/>
        <a:lstStyle/>
        <a:p>
          <a:endParaRPr lang="en-US"/>
        </a:p>
      </dgm:t>
    </dgm:pt>
    <dgm:pt modelId="{63099710-F260-4A3C-A141-BC8B9433A9B7}" type="sibTrans" cxnId="{350815C0-B6EF-4613-BE15-0969996820B4}">
      <dgm:prSet/>
      <dgm:spPr/>
      <dgm:t>
        <a:bodyPr/>
        <a:lstStyle/>
        <a:p>
          <a:endParaRPr lang="en-US"/>
        </a:p>
      </dgm:t>
    </dgm:pt>
    <dgm:pt modelId="{6F436F3D-E971-40EC-A66D-EEDE4F62511F}" type="pres">
      <dgm:prSet presAssocID="{6B33719B-9CB1-4A5F-B482-867851C59F4B}" presName="linearFlow" presStyleCnt="0">
        <dgm:presLayoutVars>
          <dgm:dir/>
          <dgm:animLvl val="lvl"/>
          <dgm:resizeHandles val="exact"/>
        </dgm:presLayoutVars>
      </dgm:prSet>
      <dgm:spPr/>
    </dgm:pt>
    <dgm:pt modelId="{2F0A34BD-A121-4EA5-AB96-E2A9730EE7E2}" type="pres">
      <dgm:prSet presAssocID="{275B0C3F-C895-445E-8A34-AD8DF9E53E94}" presName="composite" presStyleCnt="0"/>
      <dgm:spPr/>
    </dgm:pt>
    <dgm:pt modelId="{13BA772E-A18B-4BA9-89AD-5FE2BCB27640}" type="pres">
      <dgm:prSet presAssocID="{275B0C3F-C895-445E-8A34-AD8DF9E53E94}" presName="parentText" presStyleLbl="alignNode1" presStyleIdx="0" presStyleCnt="2">
        <dgm:presLayoutVars>
          <dgm:chMax val="1"/>
          <dgm:bulletEnabled val="1"/>
        </dgm:presLayoutVars>
      </dgm:prSet>
      <dgm:spPr/>
    </dgm:pt>
    <dgm:pt modelId="{B270A083-C0F1-424B-BAFF-CDF4D729AFCB}" type="pres">
      <dgm:prSet presAssocID="{275B0C3F-C895-445E-8A34-AD8DF9E53E94}" presName="descendantText" presStyleLbl="alignAcc1" presStyleIdx="0" presStyleCnt="2">
        <dgm:presLayoutVars>
          <dgm:bulletEnabled val="1"/>
        </dgm:presLayoutVars>
      </dgm:prSet>
      <dgm:spPr/>
    </dgm:pt>
    <dgm:pt modelId="{658C945D-0A3F-4395-B615-32AEB91F1698}" type="pres">
      <dgm:prSet presAssocID="{1CA9958E-C8A4-4391-B205-617A4CE83C9A}" presName="sp" presStyleCnt="0"/>
      <dgm:spPr/>
    </dgm:pt>
    <dgm:pt modelId="{00BC1A16-3992-4047-AABA-4146129BFBEA}" type="pres">
      <dgm:prSet presAssocID="{8B816345-14D8-437F-A89E-72FEEF6CD04A}" presName="composite" presStyleCnt="0"/>
      <dgm:spPr/>
    </dgm:pt>
    <dgm:pt modelId="{B3E6C3C9-2164-4C87-814E-8EEC4B1E6C2C}" type="pres">
      <dgm:prSet presAssocID="{8B816345-14D8-437F-A89E-72FEEF6CD04A}" presName="parentText" presStyleLbl="alignNode1" presStyleIdx="1" presStyleCnt="2" custLinFactNeighborX="0" custLinFactNeighborY="6810">
        <dgm:presLayoutVars>
          <dgm:chMax val="1"/>
          <dgm:bulletEnabled val="1"/>
        </dgm:presLayoutVars>
      </dgm:prSet>
      <dgm:spPr/>
    </dgm:pt>
    <dgm:pt modelId="{624FB553-6743-48EF-9184-41DFD581DCFD}" type="pres">
      <dgm:prSet presAssocID="{8B816345-14D8-437F-A89E-72FEEF6CD04A}" presName="descendantText" presStyleLbl="alignAcc1" presStyleIdx="1" presStyleCnt="2">
        <dgm:presLayoutVars>
          <dgm:bulletEnabled val="1"/>
        </dgm:presLayoutVars>
      </dgm:prSet>
      <dgm:spPr/>
    </dgm:pt>
  </dgm:ptLst>
  <dgm:cxnLst>
    <dgm:cxn modelId="{48790B07-D838-4F13-96AC-AAB13FB6E9D3}" type="presOf" srcId="{8B816345-14D8-437F-A89E-72FEEF6CD04A}" destId="{B3E6C3C9-2164-4C87-814E-8EEC4B1E6C2C}" srcOrd="0" destOrd="0" presId="urn:microsoft.com/office/officeart/2005/8/layout/chevron2"/>
    <dgm:cxn modelId="{67F61465-47C3-4B5D-B045-FC7564E94A5C}" type="presOf" srcId="{275B0C3F-C895-445E-8A34-AD8DF9E53E94}" destId="{13BA772E-A18B-4BA9-89AD-5FE2BCB27640}" srcOrd="0" destOrd="0" presId="urn:microsoft.com/office/officeart/2005/8/layout/chevron2"/>
    <dgm:cxn modelId="{A186038A-601A-4DBF-899D-1ED09DFDAD38}" type="presOf" srcId="{AA5A5006-BB01-470B-9C1A-38EA85D8DE82}" destId="{624FB553-6743-48EF-9184-41DFD581DCFD}" srcOrd="0" destOrd="0" presId="urn:microsoft.com/office/officeart/2005/8/layout/chevron2"/>
    <dgm:cxn modelId="{350815C0-B6EF-4613-BE15-0969996820B4}" srcId="{8B816345-14D8-437F-A89E-72FEEF6CD04A}" destId="{AA5A5006-BB01-470B-9C1A-38EA85D8DE82}" srcOrd="0" destOrd="0" parTransId="{219BD06D-2178-49CA-BE77-219F2888FEDB}" sibTransId="{63099710-F260-4A3C-A141-BC8B9433A9B7}"/>
    <dgm:cxn modelId="{578383C5-AA86-4FBB-8C2B-C6752BD055C5}" srcId="{6B33719B-9CB1-4A5F-B482-867851C59F4B}" destId="{8B816345-14D8-437F-A89E-72FEEF6CD04A}" srcOrd="1" destOrd="0" parTransId="{81E17321-E84B-40A5-AAF7-A3FF310D6C89}" sibTransId="{8EB0800B-EDCF-4822-A5FA-71F37E492675}"/>
    <dgm:cxn modelId="{B8C95EE4-ABE0-4FD9-A01E-7810A1F839A7}" type="presOf" srcId="{6B33719B-9CB1-4A5F-B482-867851C59F4B}" destId="{6F436F3D-E971-40EC-A66D-EEDE4F62511F}" srcOrd="0" destOrd="0" presId="urn:microsoft.com/office/officeart/2005/8/layout/chevron2"/>
    <dgm:cxn modelId="{E06A5DE9-B38E-40F9-B818-3971D82C370B}" type="presOf" srcId="{A3ABB08F-BE6B-48A4-8E6B-F6315AC3C4F8}" destId="{B270A083-C0F1-424B-BAFF-CDF4D729AFCB}" srcOrd="0" destOrd="0" presId="urn:microsoft.com/office/officeart/2005/8/layout/chevron2"/>
    <dgm:cxn modelId="{5C2A03EE-C393-410B-87B1-DCA49824467B}" srcId="{275B0C3F-C895-445E-8A34-AD8DF9E53E94}" destId="{A3ABB08F-BE6B-48A4-8E6B-F6315AC3C4F8}" srcOrd="0" destOrd="0" parTransId="{9901AC8C-CA67-44AD-8A6A-C6505A5772ED}" sibTransId="{4FCFED40-2224-4E1C-9943-5DF5C8DD4B36}"/>
    <dgm:cxn modelId="{390A7EF0-BFAC-49F0-B8A8-DB76A454C0B9}" srcId="{6B33719B-9CB1-4A5F-B482-867851C59F4B}" destId="{275B0C3F-C895-445E-8A34-AD8DF9E53E94}" srcOrd="0" destOrd="0" parTransId="{3217F32C-0371-41AE-BCD4-01C27C568FF2}" sibTransId="{1CA9958E-C8A4-4391-B205-617A4CE83C9A}"/>
    <dgm:cxn modelId="{4549813A-8A95-478B-BABF-D31A62843AAC}" type="presParOf" srcId="{6F436F3D-E971-40EC-A66D-EEDE4F62511F}" destId="{2F0A34BD-A121-4EA5-AB96-E2A9730EE7E2}" srcOrd="0" destOrd="0" presId="urn:microsoft.com/office/officeart/2005/8/layout/chevron2"/>
    <dgm:cxn modelId="{DCECC0B7-81DF-48C1-A058-AC9128E9F9C9}" type="presParOf" srcId="{2F0A34BD-A121-4EA5-AB96-E2A9730EE7E2}" destId="{13BA772E-A18B-4BA9-89AD-5FE2BCB27640}" srcOrd="0" destOrd="0" presId="urn:microsoft.com/office/officeart/2005/8/layout/chevron2"/>
    <dgm:cxn modelId="{DD3896BC-3789-4B24-9EAC-41E13E13525B}" type="presParOf" srcId="{2F0A34BD-A121-4EA5-AB96-E2A9730EE7E2}" destId="{B270A083-C0F1-424B-BAFF-CDF4D729AFCB}" srcOrd="1" destOrd="0" presId="urn:microsoft.com/office/officeart/2005/8/layout/chevron2"/>
    <dgm:cxn modelId="{373FBB2B-718B-457E-B0F6-CAF2180552AC}" type="presParOf" srcId="{6F436F3D-E971-40EC-A66D-EEDE4F62511F}" destId="{658C945D-0A3F-4395-B615-32AEB91F1698}" srcOrd="1" destOrd="0" presId="urn:microsoft.com/office/officeart/2005/8/layout/chevron2"/>
    <dgm:cxn modelId="{D3CD60EA-CD64-4397-A332-1E154605182F}" type="presParOf" srcId="{6F436F3D-E971-40EC-A66D-EEDE4F62511F}" destId="{00BC1A16-3992-4047-AABA-4146129BFBEA}" srcOrd="2" destOrd="0" presId="urn:microsoft.com/office/officeart/2005/8/layout/chevron2"/>
    <dgm:cxn modelId="{BF2555EF-CAB1-4355-B008-95458433FA6A}" type="presParOf" srcId="{00BC1A16-3992-4047-AABA-4146129BFBEA}" destId="{B3E6C3C9-2164-4C87-814E-8EEC4B1E6C2C}" srcOrd="0" destOrd="0" presId="urn:microsoft.com/office/officeart/2005/8/layout/chevron2"/>
    <dgm:cxn modelId="{697A9E3C-EE1B-43C6-BA3A-9F757E331C42}" type="presParOf" srcId="{00BC1A16-3992-4047-AABA-4146129BFBEA}" destId="{624FB553-6743-48EF-9184-41DFD581DCFD}" srcOrd="1" destOrd="0" presId="urn:microsoft.com/office/officeart/2005/8/layout/chevron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C573726-E6BF-4FCA-B1F5-174031F6F0EB}"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9DB0C4C2-F45A-4564-B65C-FC6A33BE041A}">
      <dgm:prSet phldrT="[Text]" custT="1"/>
      <dgm:spPr>
        <a:solidFill>
          <a:schemeClr val="accent2">
            <a:lumMod val="20000"/>
            <a:lumOff val="80000"/>
          </a:schemeClr>
        </a:solidFill>
        <a:ln>
          <a:solidFill>
            <a:schemeClr val="tx1"/>
          </a:solidFill>
        </a:ln>
      </dgm:spPr>
      <dgm:t>
        <a:bodyPr/>
        <a:lstStyle/>
        <a:p>
          <a:r>
            <a:rPr lang="en-US" sz="2400" dirty="0">
              <a:solidFill>
                <a:schemeClr val="tx1"/>
              </a:solidFill>
            </a:rPr>
            <a:t>AA’s are called to the police station as an important safeguard, providing independent support to detainee’s who are:</a:t>
          </a:r>
        </a:p>
      </dgm:t>
    </dgm:pt>
    <dgm:pt modelId="{4832D5F4-9F5B-4737-B494-8C3314FC3650}" type="parTrans" cxnId="{D72CF3EB-152F-46C7-B856-BEF9A2EAAAAA}">
      <dgm:prSet/>
      <dgm:spPr/>
      <dgm:t>
        <a:bodyPr/>
        <a:lstStyle/>
        <a:p>
          <a:endParaRPr lang="en-US"/>
        </a:p>
      </dgm:t>
    </dgm:pt>
    <dgm:pt modelId="{8E1DF05D-AE8A-47FF-BBEF-26BEBDB18C61}" type="sibTrans" cxnId="{D72CF3EB-152F-46C7-B856-BEF9A2EAAAAA}">
      <dgm:prSet/>
      <dgm:spPr/>
      <dgm:t>
        <a:bodyPr/>
        <a:lstStyle/>
        <a:p>
          <a:endParaRPr lang="en-US"/>
        </a:p>
      </dgm:t>
    </dgm:pt>
    <dgm:pt modelId="{8FE17A39-08FE-4A80-AF87-F0BEDC0A2F4D}">
      <dgm:prSet phldrT="[Text]" custT="1"/>
      <dgm:spPr>
        <a:solidFill>
          <a:schemeClr val="accent2">
            <a:lumMod val="60000"/>
            <a:lumOff val="40000"/>
            <a:alpha val="90000"/>
          </a:schemeClr>
        </a:solidFill>
        <a:ln>
          <a:solidFill>
            <a:schemeClr val="tx1">
              <a:alpha val="90000"/>
            </a:schemeClr>
          </a:solidFill>
        </a:ln>
      </dgm:spPr>
      <dgm:t>
        <a:bodyPr/>
        <a:lstStyle/>
        <a:p>
          <a:r>
            <a:rPr lang="en-US" sz="2400" dirty="0"/>
            <a:t>Aged 18 or under or</a:t>
          </a:r>
        </a:p>
      </dgm:t>
    </dgm:pt>
    <dgm:pt modelId="{FEA9E8C4-67A7-4712-AA0C-3767246E6470}" type="parTrans" cxnId="{D0F99049-EFCD-41F5-A87F-0B8AA3E71B9C}">
      <dgm:prSet/>
      <dgm:spPr/>
      <dgm:t>
        <a:bodyPr/>
        <a:lstStyle/>
        <a:p>
          <a:endParaRPr lang="en-US"/>
        </a:p>
      </dgm:t>
    </dgm:pt>
    <dgm:pt modelId="{C284AA9B-3F3A-4503-AD2E-F1AF5286B541}" type="sibTrans" cxnId="{D0F99049-EFCD-41F5-A87F-0B8AA3E71B9C}">
      <dgm:prSet/>
      <dgm:spPr/>
      <dgm:t>
        <a:bodyPr/>
        <a:lstStyle/>
        <a:p>
          <a:endParaRPr lang="en-US"/>
        </a:p>
      </dgm:t>
    </dgm:pt>
    <dgm:pt modelId="{CEBDA387-C6B5-4E91-872D-CA1D574E8A47}">
      <dgm:prSet phldrT="[Text]" custT="1"/>
      <dgm:spPr>
        <a:solidFill>
          <a:schemeClr val="accent2">
            <a:lumMod val="60000"/>
            <a:lumOff val="40000"/>
            <a:alpha val="90000"/>
          </a:schemeClr>
        </a:solidFill>
        <a:ln>
          <a:solidFill>
            <a:schemeClr val="tx1">
              <a:alpha val="90000"/>
            </a:schemeClr>
          </a:solidFill>
        </a:ln>
      </dgm:spPr>
      <dgm:t>
        <a:bodyPr/>
        <a:lstStyle/>
        <a:p>
          <a:r>
            <a:rPr lang="en-US" sz="2400" dirty="0"/>
            <a:t>Maybe mentally disordered /vulnerable</a:t>
          </a:r>
        </a:p>
      </dgm:t>
    </dgm:pt>
    <dgm:pt modelId="{F47593D7-9DA8-4E85-948B-A878FB4E9DF6}" type="parTrans" cxnId="{97A65ED3-3DF4-4DDF-93FD-33AB5A86CA90}">
      <dgm:prSet/>
      <dgm:spPr/>
      <dgm:t>
        <a:bodyPr/>
        <a:lstStyle/>
        <a:p>
          <a:endParaRPr lang="en-US"/>
        </a:p>
      </dgm:t>
    </dgm:pt>
    <dgm:pt modelId="{1FCFEDAE-3B8B-4BC4-9C1F-1C8D3851EF28}" type="sibTrans" cxnId="{97A65ED3-3DF4-4DDF-93FD-33AB5A86CA90}">
      <dgm:prSet/>
      <dgm:spPr/>
      <dgm:t>
        <a:bodyPr/>
        <a:lstStyle/>
        <a:p>
          <a:endParaRPr lang="en-US"/>
        </a:p>
      </dgm:t>
    </dgm:pt>
    <dgm:pt modelId="{89801180-ABF5-40B3-8201-8761DE444AE4}" type="pres">
      <dgm:prSet presAssocID="{AC573726-E6BF-4FCA-B1F5-174031F6F0EB}" presName="Name0" presStyleCnt="0">
        <dgm:presLayoutVars>
          <dgm:dir/>
          <dgm:animLvl val="lvl"/>
          <dgm:resizeHandles val="exact"/>
        </dgm:presLayoutVars>
      </dgm:prSet>
      <dgm:spPr/>
    </dgm:pt>
    <dgm:pt modelId="{E673A95D-DD5E-4BDC-8575-A50C6D411A09}" type="pres">
      <dgm:prSet presAssocID="{9DB0C4C2-F45A-4564-B65C-FC6A33BE041A}" presName="boxAndChildren" presStyleCnt="0"/>
      <dgm:spPr/>
    </dgm:pt>
    <dgm:pt modelId="{68AEEDA8-7F4A-4EE9-839F-4B972A1D97A9}" type="pres">
      <dgm:prSet presAssocID="{9DB0C4C2-F45A-4564-B65C-FC6A33BE041A}" presName="parentTextBox" presStyleLbl="node1" presStyleIdx="0" presStyleCnt="1"/>
      <dgm:spPr/>
    </dgm:pt>
    <dgm:pt modelId="{2B366A3F-7ECA-4CE8-BAE7-59D965D9A55A}" type="pres">
      <dgm:prSet presAssocID="{9DB0C4C2-F45A-4564-B65C-FC6A33BE041A}" presName="entireBox" presStyleLbl="node1" presStyleIdx="0" presStyleCnt="1"/>
      <dgm:spPr/>
    </dgm:pt>
    <dgm:pt modelId="{B585BA98-685B-4B04-9E11-6ED22E2DCEEF}" type="pres">
      <dgm:prSet presAssocID="{9DB0C4C2-F45A-4564-B65C-FC6A33BE041A}" presName="descendantBox" presStyleCnt="0"/>
      <dgm:spPr/>
    </dgm:pt>
    <dgm:pt modelId="{6F14771E-845B-4596-946A-FF081D075A32}" type="pres">
      <dgm:prSet presAssocID="{8FE17A39-08FE-4A80-AF87-F0BEDC0A2F4D}" presName="childTextBox" presStyleLbl="fgAccFollowNode1" presStyleIdx="0" presStyleCnt="2">
        <dgm:presLayoutVars>
          <dgm:bulletEnabled val="1"/>
        </dgm:presLayoutVars>
      </dgm:prSet>
      <dgm:spPr/>
    </dgm:pt>
    <dgm:pt modelId="{B1EB0DD4-C138-4067-A875-E3B477B84400}" type="pres">
      <dgm:prSet presAssocID="{CEBDA387-C6B5-4E91-872D-CA1D574E8A47}" presName="childTextBox" presStyleLbl="fgAccFollowNode1" presStyleIdx="1" presStyleCnt="2">
        <dgm:presLayoutVars>
          <dgm:bulletEnabled val="1"/>
        </dgm:presLayoutVars>
      </dgm:prSet>
      <dgm:spPr/>
    </dgm:pt>
  </dgm:ptLst>
  <dgm:cxnLst>
    <dgm:cxn modelId="{6CAF0B22-08AF-4048-B887-5B9B33180FBF}" type="presOf" srcId="{CEBDA387-C6B5-4E91-872D-CA1D574E8A47}" destId="{B1EB0DD4-C138-4067-A875-E3B477B84400}" srcOrd="0" destOrd="0" presId="urn:microsoft.com/office/officeart/2005/8/layout/process4"/>
    <dgm:cxn modelId="{ADB79125-C1A0-4D6D-9E18-78A7495259A4}" type="presOf" srcId="{AC573726-E6BF-4FCA-B1F5-174031F6F0EB}" destId="{89801180-ABF5-40B3-8201-8761DE444AE4}" srcOrd="0" destOrd="0" presId="urn:microsoft.com/office/officeart/2005/8/layout/process4"/>
    <dgm:cxn modelId="{33E62969-7949-44DD-A1F4-F11FB9DD2638}" type="presOf" srcId="{9DB0C4C2-F45A-4564-B65C-FC6A33BE041A}" destId="{68AEEDA8-7F4A-4EE9-839F-4B972A1D97A9}" srcOrd="0" destOrd="0" presId="urn:microsoft.com/office/officeart/2005/8/layout/process4"/>
    <dgm:cxn modelId="{D0F99049-EFCD-41F5-A87F-0B8AA3E71B9C}" srcId="{9DB0C4C2-F45A-4564-B65C-FC6A33BE041A}" destId="{8FE17A39-08FE-4A80-AF87-F0BEDC0A2F4D}" srcOrd="0" destOrd="0" parTransId="{FEA9E8C4-67A7-4712-AA0C-3767246E6470}" sibTransId="{C284AA9B-3F3A-4503-AD2E-F1AF5286B541}"/>
    <dgm:cxn modelId="{916E048A-C6D0-4E2A-B900-71252C0D6E45}" type="presOf" srcId="{8FE17A39-08FE-4A80-AF87-F0BEDC0A2F4D}" destId="{6F14771E-845B-4596-946A-FF081D075A32}" srcOrd="0" destOrd="0" presId="urn:microsoft.com/office/officeart/2005/8/layout/process4"/>
    <dgm:cxn modelId="{C55A4E99-AFD8-42C0-98BB-4CABE0143D82}" type="presOf" srcId="{9DB0C4C2-F45A-4564-B65C-FC6A33BE041A}" destId="{2B366A3F-7ECA-4CE8-BAE7-59D965D9A55A}" srcOrd="1" destOrd="0" presId="urn:microsoft.com/office/officeart/2005/8/layout/process4"/>
    <dgm:cxn modelId="{97A65ED3-3DF4-4DDF-93FD-33AB5A86CA90}" srcId="{9DB0C4C2-F45A-4564-B65C-FC6A33BE041A}" destId="{CEBDA387-C6B5-4E91-872D-CA1D574E8A47}" srcOrd="1" destOrd="0" parTransId="{F47593D7-9DA8-4E85-948B-A878FB4E9DF6}" sibTransId="{1FCFEDAE-3B8B-4BC4-9C1F-1C8D3851EF28}"/>
    <dgm:cxn modelId="{D72CF3EB-152F-46C7-B856-BEF9A2EAAAAA}" srcId="{AC573726-E6BF-4FCA-B1F5-174031F6F0EB}" destId="{9DB0C4C2-F45A-4564-B65C-FC6A33BE041A}" srcOrd="0" destOrd="0" parTransId="{4832D5F4-9F5B-4737-B494-8C3314FC3650}" sibTransId="{8E1DF05D-AE8A-47FF-BBEF-26BEBDB18C61}"/>
    <dgm:cxn modelId="{DCF5910F-EEBB-4C12-ABB3-66895BC0EE6A}" type="presParOf" srcId="{89801180-ABF5-40B3-8201-8761DE444AE4}" destId="{E673A95D-DD5E-4BDC-8575-A50C6D411A09}" srcOrd="0" destOrd="0" presId="urn:microsoft.com/office/officeart/2005/8/layout/process4"/>
    <dgm:cxn modelId="{9D6CAE9B-7A43-4575-BF95-46F444A68F4A}" type="presParOf" srcId="{E673A95D-DD5E-4BDC-8575-A50C6D411A09}" destId="{68AEEDA8-7F4A-4EE9-839F-4B972A1D97A9}" srcOrd="0" destOrd="0" presId="urn:microsoft.com/office/officeart/2005/8/layout/process4"/>
    <dgm:cxn modelId="{CA4BCB1D-BEC8-40A0-A86F-9D23247372EB}" type="presParOf" srcId="{E673A95D-DD5E-4BDC-8575-A50C6D411A09}" destId="{2B366A3F-7ECA-4CE8-BAE7-59D965D9A55A}" srcOrd="1" destOrd="0" presId="urn:microsoft.com/office/officeart/2005/8/layout/process4"/>
    <dgm:cxn modelId="{6A21B40A-FFA0-433A-B8E0-A217E9D4A72E}" type="presParOf" srcId="{E673A95D-DD5E-4BDC-8575-A50C6D411A09}" destId="{B585BA98-685B-4B04-9E11-6ED22E2DCEEF}" srcOrd="2" destOrd="0" presId="urn:microsoft.com/office/officeart/2005/8/layout/process4"/>
    <dgm:cxn modelId="{E22F7964-1262-4EBE-B245-7E889DB311F9}" type="presParOf" srcId="{B585BA98-685B-4B04-9E11-6ED22E2DCEEF}" destId="{6F14771E-845B-4596-946A-FF081D075A32}" srcOrd="0" destOrd="0" presId="urn:microsoft.com/office/officeart/2005/8/layout/process4"/>
    <dgm:cxn modelId="{5F55FD3E-098D-4084-94EF-7AF9647105AB}" type="presParOf" srcId="{B585BA98-685B-4B04-9E11-6ED22E2DCEEF}" destId="{B1EB0DD4-C138-4067-A875-E3B477B84400}" srcOrd="1"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AAB6FC1-7DE4-4E26-BE7A-EEC1F2967CA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B2AFA390-4A7C-4DD5-90F7-F30BBC7C3B73}">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Support, advise &amp; assist the detainee</a:t>
          </a:r>
        </a:p>
      </dgm:t>
    </dgm:pt>
    <dgm:pt modelId="{3E1099B3-4319-4F09-ABB2-3A73AFFBFD91}" type="parTrans" cxnId="{DA63EA78-D0AF-43B8-82C1-92A47D28D3EA}">
      <dgm:prSet/>
      <dgm:spPr/>
      <dgm:t>
        <a:bodyPr/>
        <a:lstStyle/>
        <a:p>
          <a:endParaRPr lang="en-US"/>
        </a:p>
      </dgm:t>
    </dgm:pt>
    <dgm:pt modelId="{289C5667-0028-45C4-B7F3-22E9826CCEA9}" type="sibTrans" cxnId="{DA63EA78-D0AF-43B8-82C1-92A47D28D3EA}">
      <dgm:prSet/>
      <dgm:spPr/>
      <dgm:t>
        <a:bodyPr/>
        <a:lstStyle/>
        <a:p>
          <a:endParaRPr lang="en-US"/>
        </a:p>
      </dgm:t>
    </dgm:pt>
    <dgm:pt modelId="{076A3825-AF43-4AC3-9F50-97E7700461AB}">
      <dgm:prSet phldrT="[Text]" custT="1"/>
      <dgm:spPr>
        <a:solidFill>
          <a:schemeClr val="accent2">
            <a:lumMod val="60000"/>
            <a:lumOff val="40000"/>
          </a:schemeClr>
        </a:solidFill>
        <a:ln>
          <a:solidFill>
            <a:schemeClr val="tx1"/>
          </a:solidFill>
        </a:ln>
      </dgm:spPr>
      <dgm:t>
        <a:bodyPr/>
        <a:lstStyle/>
        <a:p>
          <a:r>
            <a:rPr lang="en-US" sz="2400" dirty="0">
              <a:solidFill>
                <a:schemeClr val="tx1"/>
              </a:solidFill>
            </a:rPr>
            <a:t>Ensure that the police act fairly &amp; respect the rights of the detainee</a:t>
          </a:r>
        </a:p>
      </dgm:t>
    </dgm:pt>
    <dgm:pt modelId="{C2E9813A-05F2-4D12-9713-BD0E93C2E127}" type="parTrans" cxnId="{C75E27FF-CBB0-4955-A570-6C6E20FF54BE}">
      <dgm:prSet/>
      <dgm:spPr/>
      <dgm:t>
        <a:bodyPr/>
        <a:lstStyle/>
        <a:p>
          <a:endParaRPr lang="en-US"/>
        </a:p>
      </dgm:t>
    </dgm:pt>
    <dgm:pt modelId="{30A3D3FE-3935-4E8F-85D2-92F1DF60FD90}" type="sibTrans" cxnId="{C75E27FF-CBB0-4955-A570-6C6E20FF54BE}">
      <dgm:prSet/>
      <dgm:spPr/>
      <dgm:t>
        <a:bodyPr/>
        <a:lstStyle/>
        <a:p>
          <a:endParaRPr lang="en-US"/>
        </a:p>
      </dgm:t>
    </dgm:pt>
    <dgm:pt modelId="{69694AD3-C84D-4EA8-AC6C-22136F2DE0DE}">
      <dgm:prSet phldrT="[Text]" custT="1"/>
      <dgm:spPr>
        <a:solidFill>
          <a:schemeClr val="accent2">
            <a:lumMod val="60000"/>
            <a:lumOff val="40000"/>
          </a:schemeClr>
        </a:solidFill>
        <a:ln>
          <a:solidFill>
            <a:schemeClr val="tx1"/>
          </a:solidFill>
        </a:ln>
      </dgm:spPr>
      <dgm:t>
        <a:bodyPr/>
        <a:lstStyle/>
        <a:p>
          <a:r>
            <a:rPr lang="en-US" sz="2100" dirty="0">
              <a:solidFill>
                <a:schemeClr val="tx1"/>
              </a:solidFill>
            </a:rPr>
            <a:t>Help communication between the detainee, the police &amp; others</a:t>
          </a:r>
        </a:p>
      </dgm:t>
    </dgm:pt>
    <dgm:pt modelId="{60940251-B15B-4813-ABBF-1E76C5A8957E}" type="parTrans" cxnId="{92DEB365-415C-49C0-A3B1-1544970046F3}">
      <dgm:prSet/>
      <dgm:spPr/>
      <dgm:t>
        <a:bodyPr/>
        <a:lstStyle/>
        <a:p>
          <a:endParaRPr lang="en-US"/>
        </a:p>
      </dgm:t>
    </dgm:pt>
    <dgm:pt modelId="{E8E6F656-1EC7-4765-9459-B2A77FAFEAAE}" type="sibTrans" cxnId="{92DEB365-415C-49C0-A3B1-1544970046F3}">
      <dgm:prSet/>
      <dgm:spPr/>
      <dgm:t>
        <a:bodyPr/>
        <a:lstStyle/>
        <a:p>
          <a:endParaRPr lang="en-US"/>
        </a:p>
      </dgm:t>
    </dgm:pt>
    <dgm:pt modelId="{3921E41B-42C4-4C61-85AD-F6D9515DB27F}" type="pres">
      <dgm:prSet presAssocID="{7AAB6FC1-7DE4-4E26-BE7A-EEC1F2967CA7}" presName="diagram" presStyleCnt="0">
        <dgm:presLayoutVars>
          <dgm:dir/>
          <dgm:resizeHandles val="exact"/>
        </dgm:presLayoutVars>
      </dgm:prSet>
      <dgm:spPr/>
    </dgm:pt>
    <dgm:pt modelId="{70BAD974-F84C-467F-A0E9-A4C57C3E3AD5}" type="pres">
      <dgm:prSet presAssocID="{B2AFA390-4A7C-4DD5-90F7-F30BBC7C3B73}" presName="node" presStyleLbl="node1" presStyleIdx="0" presStyleCnt="3" custScaleX="196555" custLinFactX="-44209" custLinFactNeighborX="-100000" custLinFactNeighborY="-5">
        <dgm:presLayoutVars>
          <dgm:bulletEnabled val="1"/>
        </dgm:presLayoutVars>
      </dgm:prSet>
      <dgm:spPr/>
    </dgm:pt>
    <dgm:pt modelId="{37B27740-ABA2-4916-91C0-293374C03E67}" type="pres">
      <dgm:prSet presAssocID="{289C5667-0028-45C4-B7F3-22E9826CCEA9}" presName="sibTrans" presStyleCnt="0"/>
      <dgm:spPr/>
    </dgm:pt>
    <dgm:pt modelId="{C30842D1-64DC-4C5D-857F-DA6AF2C71C68}" type="pres">
      <dgm:prSet presAssocID="{076A3825-AF43-4AC3-9F50-97E7700461AB}" presName="node" presStyleLbl="node1" presStyleIdx="1" presStyleCnt="3" custScaleX="330484" custLinFactNeighborX="2247" custLinFactNeighborY="6">
        <dgm:presLayoutVars>
          <dgm:bulletEnabled val="1"/>
        </dgm:presLayoutVars>
      </dgm:prSet>
      <dgm:spPr/>
    </dgm:pt>
    <dgm:pt modelId="{AFC7CD1D-F882-4060-9CBF-F47CEE996D00}" type="pres">
      <dgm:prSet presAssocID="{30A3D3FE-3935-4E8F-85D2-92F1DF60FD90}" presName="sibTrans" presStyleCnt="0"/>
      <dgm:spPr/>
    </dgm:pt>
    <dgm:pt modelId="{FF58745D-26F6-46B7-A804-4ACB4D1CA653}" type="pres">
      <dgm:prSet presAssocID="{69694AD3-C84D-4EA8-AC6C-22136F2DE0DE}" presName="node" presStyleLbl="node1" presStyleIdx="2" presStyleCnt="3" custScaleX="203801" custLinFactX="20174" custLinFactNeighborX="100000" custLinFactNeighborY="-3364">
        <dgm:presLayoutVars>
          <dgm:bulletEnabled val="1"/>
        </dgm:presLayoutVars>
      </dgm:prSet>
      <dgm:spPr/>
    </dgm:pt>
  </dgm:ptLst>
  <dgm:cxnLst>
    <dgm:cxn modelId="{92DEB365-415C-49C0-A3B1-1544970046F3}" srcId="{7AAB6FC1-7DE4-4E26-BE7A-EEC1F2967CA7}" destId="{69694AD3-C84D-4EA8-AC6C-22136F2DE0DE}" srcOrd="2" destOrd="0" parTransId="{60940251-B15B-4813-ABBF-1E76C5A8957E}" sibTransId="{E8E6F656-1EC7-4765-9459-B2A77FAFEAAE}"/>
    <dgm:cxn modelId="{77146178-FFF7-4DED-AAC0-DA008619D53E}" type="presOf" srcId="{69694AD3-C84D-4EA8-AC6C-22136F2DE0DE}" destId="{FF58745D-26F6-46B7-A804-4ACB4D1CA653}" srcOrd="0" destOrd="0" presId="urn:microsoft.com/office/officeart/2005/8/layout/default"/>
    <dgm:cxn modelId="{DA63EA78-D0AF-43B8-82C1-92A47D28D3EA}" srcId="{7AAB6FC1-7DE4-4E26-BE7A-EEC1F2967CA7}" destId="{B2AFA390-4A7C-4DD5-90F7-F30BBC7C3B73}" srcOrd="0" destOrd="0" parTransId="{3E1099B3-4319-4F09-ABB2-3A73AFFBFD91}" sibTransId="{289C5667-0028-45C4-B7F3-22E9826CCEA9}"/>
    <dgm:cxn modelId="{9E3D0C7D-49F2-458C-87EA-00F3E418DB40}" type="presOf" srcId="{7AAB6FC1-7DE4-4E26-BE7A-EEC1F2967CA7}" destId="{3921E41B-42C4-4C61-85AD-F6D9515DB27F}" srcOrd="0" destOrd="0" presId="urn:microsoft.com/office/officeart/2005/8/layout/default"/>
    <dgm:cxn modelId="{43399C82-5887-4B3E-8BF8-A1E280136DC3}" type="presOf" srcId="{B2AFA390-4A7C-4DD5-90F7-F30BBC7C3B73}" destId="{70BAD974-F84C-467F-A0E9-A4C57C3E3AD5}" srcOrd="0" destOrd="0" presId="urn:microsoft.com/office/officeart/2005/8/layout/default"/>
    <dgm:cxn modelId="{535B51E0-0030-4534-AE1A-B2F69CCADAD8}" type="presOf" srcId="{076A3825-AF43-4AC3-9F50-97E7700461AB}" destId="{C30842D1-64DC-4C5D-857F-DA6AF2C71C68}" srcOrd="0" destOrd="0" presId="urn:microsoft.com/office/officeart/2005/8/layout/default"/>
    <dgm:cxn modelId="{C75E27FF-CBB0-4955-A570-6C6E20FF54BE}" srcId="{7AAB6FC1-7DE4-4E26-BE7A-EEC1F2967CA7}" destId="{076A3825-AF43-4AC3-9F50-97E7700461AB}" srcOrd="1" destOrd="0" parTransId="{C2E9813A-05F2-4D12-9713-BD0E93C2E127}" sibTransId="{30A3D3FE-3935-4E8F-85D2-92F1DF60FD90}"/>
    <dgm:cxn modelId="{5D579533-FE93-4342-8417-8E1DB1023E93}" type="presParOf" srcId="{3921E41B-42C4-4C61-85AD-F6D9515DB27F}" destId="{70BAD974-F84C-467F-A0E9-A4C57C3E3AD5}" srcOrd="0" destOrd="0" presId="urn:microsoft.com/office/officeart/2005/8/layout/default"/>
    <dgm:cxn modelId="{6EDDDCCB-1BA8-4A50-984B-E1CF8F88065B}" type="presParOf" srcId="{3921E41B-42C4-4C61-85AD-F6D9515DB27F}" destId="{37B27740-ABA2-4916-91C0-293374C03E67}" srcOrd="1" destOrd="0" presId="urn:microsoft.com/office/officeart/2005/8/layout/default"/>
    <dgm:cxn modelId="{EBDD7B3E-12EB-4157-AD77-EE09C1AA3C6F}" type="presParOf" srcId="{3921E41B-42C4-4C61-85AD-F6D9515DB27F}" destId="{C30842D1-64DC-4C5D-857F-DA6AF2C71C68}" srcOrd="2" destOrd="0" presId="urn:microsoft.com/office/officeart/2005/8/layout/default"/>
    <dgm:cxn modelId="{FA405049-340D-42FE-B4CE-2012E754DF81}" type="presParOf" srcId="{3921E41B-42C4-4C61-85AD-F6D9515DB27F}" destId="{AFC7CD1D-F882-4060-9CBF-F47CEE996D00}" srcOrd="3" destOrd="0" presId="urn:microsoft.com/office/officeart/2005/8/layout/default"/>
    <dgm:cxn modelId="{B742AF02-CF2D-4F94-AB33-FB9D35E82E49}" type="presParOf" srcId="{3921E41B-42C4-4C61-85AD-F6D9515DB27F}" destId="{FF58745D-26F6-46B7-A804-4ACB4D1CA653}" srcOrd="4" destOrd="0" presId="urn:microsoft.com/office/officeart/2005/8/layout/default"/>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D02E3D0-0DF8-4AE6-80C2-A3DB5837165C}"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418DC56B-B084-4831-87F5-9631C2684B26}">
      <dgm:prSet/>
      <dgm:spPr/>
      <dgm:t>
        <a:bodyPr/>
        <a:lstStyle/>
        <a:p>
          <a:r>
            <a:rPr lang="en-GB"/>
            <a:t>A person (A) commits an offence if:</a:t>
          </a:r>
          <a:endParaRPr lang="en-US"/>
        </a:p>
      </dgm:t>
    </dgm:pt>
    <dgm:pt modelId="{A92E3894-2BD8-44E3-BBDB-FA086A9D8FDA}" type="parTrans" cxnId="{0BA49606-E1A2-418F-BADA-FB415A557CF5}">
      <dgm:prSet/>
      <dgm:spPr/>
      <dgm:t>
        <a:bodyPr/>
        <a:lstStyle/>
        <a:p>
          <a:endParaRPr lang="en-US"/>
        </a:p>
      </dgm:t>
    </dgm:pt>
    <dgm:pt modelId="{18B80380-60CD-4255-83F7-D89497D7BE76}" type="sibTrans" cxnId="{0BA49606-E1A2-418F-BADA-FB415A557CF5}">
      <dgm:prSet/>
      <dgm:spPr/>
      <dgm:t>
        <a:bodyPr/>
        <a:lstStyle/>
        <a:p>
          <a:endParaRPr lang="en-US"/>
        </a:p>
      </dgm:t>
    </dgm:pt>
    <dgm:pt modelId="{FCF95388-100F-4DE6-BDB5-67F490673A8E}">
      <dgm:prSet/>
      <dgm:spPr/>
      <dgm:t>
        <a:bodyPr/>
        <a:lstStyle/>
        <a:p>
          <a:r>
            <a:rPr lang="en-GB"/>
            <a:t>repeatedly or continuously engages in behaviour towards another person (B) that is coercive or controlling and</a:t>
          </a:r>
          <a:endParaRPr lang="en-US"/>
        </a:p>
      </dgm:t>
    </dgm:pt>
    <dgm:pt modelId="{F37E6888-1AB4-4ABB-BBA0-E847622770A6}" type="parTrans" cxnId="{7B0B27BB-3987-4E43-BD31-64E07B505813}">
      <dgm:prSet/>
      <dgm:spPr/>
      <dgm:t>
        <a:bodyPr/>
        <a:lstStyle/>
        <a:p>
          <a:endParaRPr lang="en-US"/>
        </a:p>
      </dgm:t>
    </dgm:pt>
    <dgm:pt modelId="{01CFB41D-3181-4825-AB67-629417B36D43}" type="sibTrans" cxnId="{7B0B27BB-3987-4E43-BD31-64E07B505813}">
      <dgm:prSet/>
      <dgm:spPr/>
      <dgm:t>
        <a:bodyPr/>
        <a:lstStyle/>
        <a:p>
          <a:endParaRPr lang="en-US"/>
        </a:p>
      </dgm:t>
    </dgm:pt>
    <dgm:pt modelId="{EB104C0F-195B-4D74-A723-311E2BAE2649}">
      <dgm:prSet/>
      <dgm:spPr/>
      <dgm:t>
        <a:bodyPr/>
        <a:lstStyle/>
        <a:p>
          <a:r>
            <a:rPr lang="en-GB"/>
            <a:t>At the time of the behaviour, (A) and (B) are personally connected, </a:t>
          </a:r>
          <a:endParaRPr lang="en-US"/>
        </a:p>
      </dgm:t>
    </dgm:pt>
    <dgm:pt modelId="{AF98ED39-C4EB-48F8-9FC3-3A165EE5F8B5}" type="parTrans" cxnId="{440DFA36-0B49-4816-9BDB-356FA671AB98}">
      <dgm:prSet/>
      <dgm:spPr/>
      <dgm:t>
        <a:bodyPr/>
        <a:lstStyle/>
        <a:p>
          <a:endParaRPr lang="en-US"/>
        </a:p>
      </dgm:t>
    </dgm:pt>
    <dgm:pt modelId="{38A6646C-C6F6-4614-BA7D-69AEEF0A2279}" type="sibTrans" cxnId="{440DFA36-0B49-4816-9BDB-356FA671AB98}">
      <dgm:prSet/>
      <dgm:spPr/>
      <dgm:t>
        <a:bodyPr/>
        <a:lstStyle/>
        <a:p>
          <a:endParaRPr lang="en-US"/>
        </a:p>
      </dgm:t>
    </dgm:pt>
    <dgm:pt modelId="{FB03E9C8-2CC4-4D31-B4D7-89F3CA6DE67E}">
      <dgm:prSet/>
      <dgm:spPr/>
      <dgm:t>
        <a:bodyPr/>
        <a:lstStyle/>
        <a:p>
          <a:r>
            <a:rPr lang="en-GB"/>
            <a:t>The behaviour has a serious effect on (B), and </a:t>
          </a:r>
          <a:endParaRPr lang="en-US"/>
        </a:p>
      </dgm:t>
    </dgm:pt>
    <dgm:pt modelId="{ED240CCA-416E-434E-A31B-AE7848C912F5}" type="parTrans" cxnId="{F6CA0F31-9942-4807-8A1E-33A3BCC78B14}">
      <dgm:prSet/>
      <dgm:spPr/>
      <dgm:t>
        <a:bodyPr/>
        <a:lstStyle/>
        <a:p>
          <a:endParaRPr lang="en-US"/>
        </a:p>
      </dgm:t>
    </dgm:pt>
    <dgm:pt modelId="{31FFFF7D-079F-4329-BF90-C311B4A73B81}" type="sibTrans" cxnId="{F6CA0F31-9942-4807-8A1E-33A3BCC78B14}">
      <dgm:prSet/>
      <dgm:spPr/>
      <dgm:t>
        <a:bodyPr/>
        <a:lstStyle/>
        <a:p>
          <a:endParaRPr lang="en-US"/>
        </a:p>
      </dgm:t>
    </dgm:pt>
    <dgm:pt modelId="{59AE8AF9-6890-4B10-A7B2-906C78E987B1}">
      <dgm:prSet/>
      <dgm:spPr/>
      <dgm:t>
        <a:bodyPr/>
        <a:lstStyle/>
        <a:p>
          <a:r>
            <a:rPr lang="en-GB"/>
            <a:t>(A) knows or ought to know that the behaviour will have a serious effect on (B</a:t>
          </a:r>
          <a:endParaRPr lang="en-US"/>
        </a:p>
      </dgm:t>
    </dgm:pt>
    <dgm:pt modelId="{EA88348A-278D-400F-9059-A7A74EE75A49}" type="parTrans" cxnId="{9A509FA3-5629-41DE-B27C-E81C8D828528}">
      <dgm:prSet/>
      <dgm:spPr/>
      <dgm:t>
        <a:bodyPr/>
        <a:lstStyle/>
        <a:p>
          <a:endParaRPr lang="en-US"/>
        </a:p>
      </dgm:t>
    </dgm:pt>
    <dgm:pt modelId="{96E36308-76F7-4656-B69E-854181FF666D}" type="sibTrans" cxnId="{9A509FA3-5629-41DE-B27C-E81C8D828528}">
      <dgm:prSet/>
      <dgm:spPr/>
      <dgm:t>
        <a:bodyPr/>
        <a:lstStyle/>
        <a:p>
          <a:endParaRPr lang="en-US"/>
        </a:p>
      </dgm:t>
    </dgm:pt>
    <dgm:pt modelId="{479EC302-E87D-49C3-A5B4-202B1D2B8D57}" type="pres">
      <dgm:prSet presAssocID="{0D02E3D0-0DF8-4AE6-80C2-A3DB5837165C}" presName="Name0" presStyleCnt="0">
        <dgm:presLayoutVars>
          <dgm:dir/>
          <dgm:resizeHandles val="exact"/>
        </dgm:presLayoutVars>
      </dgm:prSet>
      <dgm:spPr/>
    </dgm:pt>
    <dgm:pt modelId="{765AEA8E-140D-4818-8144-B995C6EBC293}" type="pres">
      <dgm:prSet presAssocID="{418DC56B-B084-4831-87F5-9631C2684B26}" presName="node" presStyleLbl="node1" presStyleIdx="0" presStyleCnt="1">
        <dgm:presLayoutVars>
          <dgm:bulletEnabled val="1"/>
        </dgm:presLayoutVars>
      </dgm:prSet>
      <dgm:spPr/>
    </dgm:pt>
  </dgm:ptLst>
  <dgm:cxnLst>
    <dgm:cxn modelId="{0BA49606-E1A2-418F-BADA-FB415A557CF5}" srcId="{0D02E3D0-0DF8-4AE6-80C2-A3DB5837165C}" destId="{418DC56B-B084-4831-87F5-9631C2684B26}" srcOrd="0" destOrd="0" parTransId="{A92E3894-2BD8-44E3-BBDB-FA086A9D8FDA}" sibTransId="{18B80380-60CD-4255-83F7-D89497D7BE76}"/>
    <dgm:cxn modelId="{0C176F0A-CA3B-4887-AFB8-8B6C68F9BE61}" type="presOf" srcId="{418DC56B-B084-4831-87F5-9631C2684B26}" destId="{765AEA8E-140D-4818-8144-B995C6EBC293}" srcOrd="0" destOrd="0" presId="urn:microsoft.com/office/officeart/2016/7/layout/RepeatingBendingProcessNew"/>
    <dgm:cxn modelId="{AF24971E-5CC0-422E-BC5F-3F7A6BF11099}" type="presOf" srcId="{0D02E3D0-0DF8-4AE6-80C2-A3DB5837165C}" destId="{479EC302-E87D-49C3-A5B4-202B1D2B8D57}" srcOrd="0" destOrd="0" presId="urn:microsoft.com/office/officeart/2016/7/layout/RepeatingBendingProcessNew"/>
    <dgm:cxn modelId="{F6CA0F31-9942-4807-8A1E-33A3BCC78B14}" srcId="{418DC56B-B084-4831-87F5-9631C2684B26}" destId="{FB03E9C8-2CC4-4D31-B4D7-89F3CA6DE67E}" srcOrd="2" destOrd="0" parTransId="{ED240CCA-416E-434E-A31B-AE7848C912F5}" sibTransId="{31FFFF7D-079F-4329-BF90-C311B4A73B81}"/>
    <dgm:cxn modelId="{440DFA36-0B49-4816-9BDB-356FA671AB98}" srcId="{418DC56B-B084-4831-87F5-9631C2684B26}" destId="{EB104C0F-195B-4D74-A723-311E2BAE2649}" srcOrd="1" destOrd="0" parTransId="{AF98ED39-C4EB-48F8-9FC3-3A165EE5F8B5}" sibTransId="{38A6646C-C6F6-4614-BA7D-69AEEF0A2279}"/>
    <dgm:cxn modelId="{7E5B586D-5166-4948-9C55-3C94BB39F160}" type="presOf" srcId="{FB03E9C8-2CC4-4D31-B4D7-89F3CA6DE67E}" destId="{765AEA8E-140D-4818-8144-B995C6EBC293}" srcOrd="0" destOrd="3" presId="urn:microsoft.com/office/officeart/2016/7/layout/RepeatingBendingProcessNew"/>
    <dgm:cxn modelId="{33216497-5465-4D98-BFB3-6B894425FC9A}" type="presOf" srcId="{EB104C0F-195B-4D74-A723-311E2BAE2649}" destId="{765AEA8E-140D-4818-8144-B995C6EBC293}" srcOrd="0" destOrd="2" presId="urn:microsoft.com/office/officeart/2016/7/layout/RepeatingBendingProcessNew"/>
    <dgm:cxn modelId="{9A509FA3-5629-41DE-B27C-E81C8D828528}" srcId="{418DC56B-B084-4831-87F5-9631C2684B26}" destId="{59AE8AF9-6890-4B10-A7B2-906C78E987B1}" srcOrd="3" destOrd="0" parTransId="{EA88348A-278D-400F-9059-A7A74EE75A49}" sibTransId="{96E36308-76F7-4656-B69E-854181FF666D}"/>
    <dgm:cxn modelId="{7B0B27BB-3987-4E43-BD31-64E07B505813}" srcId="{418DC56B-B084-4831-87F5-9631C2684B26}" destId="{FCF95388-100F-4DE6-BDB5-67F490673A8E}" srcOrd="0" destOrd="0" parTransId="{F37E6888-1AB4-4ABB-BBA0-E847622770A6}" sibTransId="{01CFB41D-3181-4825-AB67-629417B36D43}"/>
    <dgm:cxn modelId="{85D6C0CE-1B4A-47BE-AC1A-592FE966C0AF}" type="presOf" srcId="{FCF95388-100F-4DE6-BDB5-67F490673A8E}" destId="{765AEA8E-140D-4818-8144-B995C6EBC293}" srcOrd="0" destOrd="1" presId="urn:microsoft.com/office/officeart/2016/7/layout/RepeatingBendingProcessNew"/>
    <dgm:cxn modelId="{A5CCFBD5-6E66-4935-AD77-FA9117356664}" type="presOf" srcId="{59AE8AF9-6890-4B10-A7B2-906C78E987B1}" destId="{765AEA8E-140D-4818-8144-B995C6EBC293}" srcOrd="0" destOrd="4" presId="urn:microsoft.com/office/officeart/2016/7/layout/RepeatingBendingProcessNew"/>
    <dgm:cxn modelId="{F95E897B-DCB5-4834-B832-C8B26F752953}" type="presParOf" srcId="{479EC302-E87D-49C3-A5B4-202B1D2B8D57}" destId="{765AEA8E-140D-4818-8144-B995C6EBC293}" srcOrd="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96CFF5D-14CB-4202-B089-3C9013C2672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B3F9D02-A2CD-4E4C-80DD-67C4656C12B6}">
      <dgm:prSet/>
      <dgm:spPr/>
      <dgm:t>
        <a:bodyPr/>
        <a:lstStyle/>
        <a:p>
          <a:r>
            <a:rPr lang="en-GB"/>
            <a:t>To prove ‘serious effect’</a:t>
          </a:r>
          <a:endParaRPr lang="en-US"/>
        </a:p>
      </dgm:t>
    </dgm:pt>
    <dgm:pt modelId="{F9EFC6E0-EE80-4910-A0B3-6429164CB7CA}" type="parTrans" cxnId="{2A0DB2D0-F541-4D0F-B989-F02F7DCA4960}">
      <dgm:prSet/>
      <dgm:spPr/>
      <dgm:t>
        <a:bodyPr/>
        <a:lstStyle/>
        <a:p>
          <a:endParaRPr lang="en-US"/>
        </a:p>
      </dgm:t>
    </dgm:pt>
    <dgm:pt modelId="{D60DE1B0-DC08-4E00-84D3-0D6168EE2A50}" type="sibTrans" cxnId="{2A0DB2D0-F541-4D0F-B989-F02F7DCA4960}">
      <dgm:prSet/>
      <dgm:spPr/>
      <dgm:t>
        <a:bodyPr/>
        <a:lstStyle/>
        <a:p>
          <a:endParaRPr lang="en-US"/>
        </a:p>
      </dgm:t>
    </dgm:pt>
    <dgm:pt modelId="{6BE7A7A6-E5B0-4199-8674-8E082392076F}">
      <dgm:prSet/>
      <dgm:spPr/>
      <dgm:t>
        <a:bodyPr/>
        <a:lstStyle/>
        <a:p>
          <a:r>
            <a:rPr lang="en-GB"/>
            <a:t>Causes the victim to fear on at least 2 occasions that violence will be used against them S76(4)(a)</a:t>
          </a:r>
          <a:endParaRPr lang="en-US"/>
        </a:p>
      </dgm:t>
    </dgm:pt>
    <dgm:pt modelId="{330DE3FE-1A4E-48E0-B960-F8FC1414528D}" type="parTrans" cxnId="{C0A5FBC2-714F-46BD-9E0A-35CA2C31897B}">
      <dgm:prSet/>
      <dgm:spPr/>
      <dgm:t>
        <a:bodyPr/>
        <a:lstStyle/>
        <a:p>
          <a:endParaRPr lang="en-US"/>
        </a:p>
      </dgm:t>
    </dgm:pt>
    <dgm:pt modelId="{9183CC71-66A7-45D5-A745-C91475DEF00E}" type="sibTrans" cxnId="{C0A5FBC2-714F-46BD-9E0A-35CA2C31897B}">
      <dgm:prSet/>
      <dgm:spPr/>
      <dgm:t>
        <a:bodyPr/>
        <a:lstStyle/>
        <a:p>
          <a:endParaRPr lang="en-US"/>
        </a:p>
      </dgm:t>
    </dgm:pt>
    <dgm:pt modelId="{45C8FDB8-72D0-4407-B83A-FC9A91855670}">
      <dgm:prSet/>
      <dgm:spPr/>
      <dgm:t>
        <a:bodyPr/>
        <a:lstStyle/>
        <a:p>
          <a:r>
            <a:rPr lang="en-GB"/>
            <a:t>Causes the victim serious alarm or distress which has a substantial adverse effect on their day-to-day activities S76(4)(b) </a:t>
          </a:r>
          <a:endParaRPr lang="en-US"/>
        </a:p>
      </dgm:t>
    </dgm:pt>
    <dgm:pt modelId="{FA83B45D-00D2-4CD6-BF67-A55020256711}" type="parTrans" cxnId="{FBEAAF14-BC8D-42DE-8907-435438852A03}">
      <dgm:prSet/>
      <dgm:spPr/>
      <dgm:t>
        <a:bodyPr/>
        <a:lstStyle/>
        <a:p>
          <a:endParaRPr lang="en-US"/>
        </a:p>
      </dgm:t>
    </dgm:pt>
    <dgm:pt modelId="{61226BBE-01E3-4DE5-BC7E-A81F6A26A790}" type="sibTrans" cxnId="{FBEAAF14-BC8D-42DE-8907-435438852A03}">
      <dgm:prSet/>
      <dgm:spPr/>
      <dgm:t>
        <a:bodyPr/>
        <a:lstStyle/>
        <a:p>
          <a:endParaRPr lang="en-US"/>
        </a:p>
      </dgm:t>
    </dgm:pt>
    <dgm:pt modelId="{E1396C36-658B-4A7A-8517-741EA363DFAC}" type="pres">
      <dgm:prSet presAssocID="{496CFF5D-14CB-4202-B089-3C9013C26725}" presName="linear" presStyleCnt="0">
        <dgm:presLayoutVars>
          <dgm:animLvl val="lvl"/>
          <dgm:resizeHandles val="exact"/>
        </dgm:presLayoutVars>
      </dgm:prSet>
      <dgm:spPr/>
    </dgm:pt>
    <dgm:pt modelId="{003F303A-9C8E-46C5-8D72-34B0989AFD23}" type="pres">
      <dgm:prSet presAssocID="{1B3F9D02-A2CD-4E4C-80DD-67C4656C12B6}" presName="parentText" presStyleLbl="node1" presStyleIdx="0" presStyleCnt="3">
        <dgm:presLayoutVars>
          <dgm:chMax val="0"/>
          <dgm:bulletEnabled val="1"/>
        </dgm:presLayoutVars>
      </dgm:prSet>
      <dgm:spPr/>
    </dgm:pt>
    <dgm:pt modelId="{354C9BD4-E047-4EC3-82E7-050403301AE9}" type="pres">
      <dgm:prSet presAssocID="{D60DE1B0-DC08-4E00-84D3-0D6168EE2A50}" presName="spacer" presStyleCnt="0"/>
      <dgm:spPr/>
    </dgm:pt>
    <dgm:pt modelId="{BE6C9708-2CA5-42BF-AE46-1D7A18E6D653}" type="pres">
      <dgm:prSet presAssocID="{6BE7A7A6-E5B0-4199-8674-8E082392076F}" presName="parentText" presStyleLbl="node1" presStyleIdx="1" presStyleCnt="3">
        <dgm:presLayoutVars>
          <dgm:chMax val="0"/>
          <dgm:bulletEnabled val="1"/>
        </dgm:presLayoutVars>
      </dgm:prSet>
      <dgm:spPr/>
    </dgm:pt>
    <dgm:pt modelId="{20852EB2-5064-4546-986D-312883D30F8F}" type="pres">
      <dgm:prSet presAssocID="{9183CC71-66A7-45D5-A745-C91475DEF00E}" presName="spacer" presStyleCnt="0"/>
      <dgm:spPr/>
    </dgm:pt>
    <dgm:pt modelId="{15C94CD7-B9E1-422F-AFD2-C7DC6F5C463D}" type="pres">
      <dgm:prSet presAssocID="{45C8FDB8-72D0-4407-B83A-FC9A91855670}" presName="parentText" presStyleLbl="node1" presStyleIdx="2" presStyleCnt="3">
        <dgm:presLayoutVars>
          <dgm:chMax val="0"/>
          <dgm:bulletEnabled val="1"/>
        </dgm:presLayoutVars>
      </dgm:prSet>
      <dgm:spPr/>
    </dgm:pt>
  </dgm:ptLst>
  <dgm:cxnLst>
    <dgm:cxn modelId="{FBEAAF14-BC8D-42DE-8907-435438852A03}" srcId="{496CFF5D-14CB-4202-B089-3C9013C26725}" destId="{45C8FDB8-72D0-4407-B83A-FC9A91855670}" srcOrd="2" destOrd="0" parTransId="{FA83B45D-00D2-4CD6-BF67-A55020256711}" sibTransId="{61226BBE-01E3-4DE5-BC7E-A81F6A26A790}"/>
    <dgm:cxn modelId="{BEB21048-0A8C-44C7-B11A-EDB27CAE01B5}" type="presOf" srcId="{6BE7A7A6-E5B0-4199-8674-8E082392076F}" destId="{BE6C9708-2CA5-42BF-AE46-1D7A18E6D653}" srcOrd="0" destOrd="0" presId="urn:microsoft.com/office/officeart/2005/8/layout/vList2"/>
    <dgm:cxn modelId="{F0EB38AF-FDB8-4881-AE3F-9E81696BD4D3}" type="presOf" srcId="{45C8FDB8-72D0-4407-B83A-FC9A91855670}" destId="{15C94CD7-B9E1-422F-AFD2-C7DC6F5C463D}" srcOrd="0" destOrd="0" presId="urn:microsoft.com/office/officeart/2005/8/layout/vList2"/>
    <dgm:cxn modelId="{F1DEEFC1-B9C1-48C7-95D9-592472BEF54D}" type="presOf" srcId="{1B3F9D02-A2CD-4E4C-80DD-67C4656C12B6}" destId="{003F303A-9C8E-46C5-8D72-34B0989AFD23}" srcOrd="0" destOrd="0" presId="urn:microsoft.com/office/officeart/2005/8/layout/vList2"/>
    <dgm:cxn modelId="{C0A5FBC2-714F-46BD-9E0A-35CA2C31897B}" srcId="{496CFF5D-14CB-4202-B089-3C9013C26725}" destId="{6BE7A7A6-E5B0-4199-8674-8E082392076F}" srcOrd="1" destOrd="0" parTransId="{330DE3FE-1A4E-48E0-B960-F8FC1414528D}" sibTransId="{9183CC71-66A7-45D5-A745-C91475DEF00E}"/>
    <dgm:cxn modelId="{2A0DB2D0-F541-4D0F-B989-F02F7DCA4960}" srcId="{496CFF5D-14CB-4202-B089-3C9013C26725}" destId="{1B3F9D02-A2CD-4E4C-80DD-67C4656C12B6}" srcOrd="0" destOrd="0" parTransId="{F9EFC6E0-EE80-4910-A0B3-6429164CB7CA}" sibTransId="{D60DE1B0-DC08-4E00-84D3-0D6168EE2A50}"/>
    <dgm:cxn modelId="{1C012FF5-B5E7-4AE9-9D76-3E147DB09ADD}" type="presOf" srcId="{496CFF5D-14CB-4202-B089-3C9013C26725}" destId="{E1396C36-658B-4A7A-8517-741EA363DFAC}" srcOrd="0" destOrd="0" presId="urn:microsoft.com/office/officeart/2005/8/layout/vList2"/>
    <dgm:cxn modelId="{D8E2CFB2-8C11-44C7-96EF-22F665422031}" type="presParOf" srcId="{E1396C36-658B-4A7A-8517-741EA363DFAC}" destId="{003F303A-9C8E-46C5-8D72-34B0989AFD23}" srcOrd="0" destOrd="0" presId="urn:microsoft.com/office/officeart/2005/8/layout/vList2"/>
    <dgm:cxn modelId="{F6E95845-7DF4-4D01-8E8D-148F0470AD56}" type="presParOf" srcId="{E1396C36-658B-4A7A-8517-741EA363DFAC}" destId="{354C9BD4-E047-4EC3-82E7-050403301AE9}" srcOrd="1" destOrd="0" presId="urn:microsoft.com/office/officeart/2005/8/layout/vList2"/>
    <dgm:cxn modelId="{2C411161-E0D4-45E8-A5FE-DD164D4C8C14}" type="presParOf" srcId="{E1396C36-658B-4A7A-8517-741EA363DFAC}" destId="{BE6C9708-2CA5-42BF-AE46-1D7A18E6D653}" srcOrd="2" destOrd="0" presId="urn:microsoft.com/office/officeart/2005/8/layout/vList2"/>
    <dgm:cxn modelId="{E026CFE5-4113-4351-90B9-53740BD9F682}" type="presParOf" srcId="{E1396C36-658B-4A7A-8517-741EA363DFAC}" destId="{20852EB2-5064-4546-986D-312883D30F8F}" srcOrd="3" destOrd="0" presId="urn:microsoft.com/office/officeart/2005/8/layout/vList2"/>
    <dgm:cxn modelId="{E6CF342E-B5CC-4D80-AE67-6E2B50A50263}" type="presParOf" srcId="{E1396C36-658B-4A7A-8517-741EA363DFAC}" destId="{15C94CD7-B9E1-422F-AFD2-C7DC6F5C463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261BA1F-9E3E-431C-9B6A-414827F39A8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B8E15F9-504A-4A3E-A243-30A759D21E1E}">
      <dgm:prSet/>
      <dgm:spPr/>
      <dgm:t>
        <a:bodyPr/>
        <a:lstStyle/>
        <a:p>
          <a:r>
            <a:rPr lang="en-GB"/>
            <a:t>A person (A) commits rape if he intentionally penetrates the vagina, anus or mouth of another person (B) with his penis and </a:t>
          </a:r>
          <a:endParaRPr lang="en-US"/>
        </a:p>
      </dgm:t>
    </dgm:pt>
    <dgm:pt modelId="{47CECBB4-374A-464C-A7A8-28AD17A3C82C}" type="parTrans" cxnId="{56D09ACE-3A6B-439E-BB93-F15346C2B5B2}">
      <dgm:prSet/>
      <dgm:spPr/>
      <dgm:t>
        <a:bodyPr/>
        <a:lstStyle/>
        <a:p>
          <a:endParaRPr lang="en-US"/>
        </a:p>
      </dgm:t>
    </dgm:pt>
    <dgm:pt modelId="{557788B7-4498-4F1E-AD8F-868CECF756AD}" type="sibTrans" cxnId="{56D09ACE-3A6B-439E-BB93-F15346C2B5B2}">
      <dgm:prSet/>
      <dgm:spPr/>
      <dgm:t>
        <a:bodyPr/>
        <a:lstStyle/>
        <a:p>
          <a:endParaRPr lang="en-US"/>
        </a:p>
      </dgm:t>
    </dgm:pt>
    <dgm:pt modelId="{A14BAD21-56AC-4EDF-89B0-1F99820B0F2C}">
      <dgm:prSet/>
      <dgm:spPr/>
      <dgm:t>
        <a:bodyPr/>
        <a:lstStyle/>
        <a:p>
          <a:r>
            <a:rPr lang="en-GB"/>
            <a:t>‘B’ does not consent to the penetration and ‘A’ does not reasonably believe that ‘B’ consents</a:t>
          </a:r>
          <a:endParaRPr lang="en-US"/>
        </a:p>
      </dgm:t>
    </dgm:pt>
    <dgm:pt modelId="{F28D947F-3491-48E2-8B26-69819A22C74B}" type="parTrans" cxnId="{A9CFC3E8-52EA-4BC8-95E9-CCBAC49230CA}">
      <dgm:prSet/>
      <dgm:spPr/>
      <dgm:t>
        <a:bodyPr/>
        <a:lstStyle/>
        <a:p>
          <a:endParaRPr lang="en-US"/>
        </a:p>
      </dgm:t>
    </dgm:pt>
    <dgm:pt modelId="{5E85B3E7-2183-47A4-823B-E7B1FE000205}" type="sibTrans" cxnId="{A9CFC3E8-52EA-4BC8-95E9-CCBAC49230CA}">
      <dgm:prSet/>
      <dgm:spPr/>
      <dgm:t>
        <a:bodyPr/>
        <a:lstStyle/>
        <a:p>
          <a:endParaRPr lang="en-US"/>
        </a:p>
      </dgm:t>
    </dgm:pt>
    <dgm:pt modelId="{85D3F769-E9B0-41E9-B1AB-AE127C662A9C}" type="pres">
      <dgm:prSet presAssocID="{8261BA1F-9E3E-431C-9B6A-414827F39A8B}" presName="hierChild1" presStyleCnt="0">
        <dgm:presLayoutVars>
          <dgm:chPref val="1"/>
          <dgm:dir/>
          <dgm:animOne val="branch"/>
          <dgm:animLvl val="lvl"/>
          <dgm:resizeHandles/>
        </dgm:presLayoutVars>
      </dgm:prSet>
      <dgm:spPr/>
    </dgm:pt>
    <dgm:pt modelId="{079826DD-34F2-4D3E-83A6-07D6D7CB0E89}" type="pres">
      <dgm:prSet presAssocID="{4B8E15F9-504A-4A3E-A243-30A759D21E1E}" presName="hierRoot1" presStyleCnt="0"/>
      <dgm:spPr/>
    </dgm:pt>
    <dgm:pt modelId="{923BBCF2-CD29-495D-80CE-4B5BB056FCFA}" type="pres">
      <dgm:prSet presAssocID="{4B8E15F9-504A-4A3E-A243-30A759D21E1E}" presName="composite" presStyleCnt="0"/>
      <dgm:spPr/>
    </dgm:pt>
    <dgm:pt modelId="{D3F80B02-2CDF-4641-93BD-25F6F073392A}" type="pres">
      <dgm:prSet presAssocID="{4B8E15F9-504A-4A3E-A243-30A759D21E1E}" presName="background" presStyleLbl="node0" presStyleIdx="0" presStyleCnt="2"/>
      <dgm:spPr/>
    </dgm:pt>
    <dgm:pt modelId="{8EEDD462-4EA9-4624-87C5-00C79FF7A7F8}" type="pres">
      <dgm:prSet presAssocID="{4B8E15F9-504A-4A3E-A243-30A759D21E1E}" presName="text" presStyleLbl="fgAcc0" presStyleIdx="0" presStyleCnt="2">
        <dgm:presLayoutVars>
          <dgm:chPref val="3"/>
        </dgm:presLayoutVars>
      </dgm:prSet>
      <dgm:spPr/>
    </dgm:pt>
    <dgm:pt modelId="{BE4D9310-ECC0-4673-BAB8-782C0D594AB7}" type="pres">
      <dgm:prSet presAssocID="{4B8E15F9-504A-4A3E-A243-30A759D21E1E}" presName="hierChild2" presStyleCnt="0"/>
      <dgm:spPr/>
    </dgm:pt>
    <dgm:pt modelId="{58DD1633-504C-4F8B-B37E-6E114CACEFAD}" type="pres">
      <dgm:prSet presAssocID="{A14BAD21-56AC-4EDF-89B0-1F99820B0F2C}" presName="hierRoot1" presStyleCnt="0"/>
      <dgm:spPr/>
    </dgm:pt>
    <dgm:pt modelId="{2B897A26-A4A3-4B7C-A425-6D78FC613506}" type="pres">
      <dgm:prSet presAssocID="{A14BAD21-56AC-4EDF-89B0-1F99820B0F2C}" presName="composite" presStyleCnt="0"/>
      <dgm:spPr/>
    </dgm:pt>
    <dgm:pt modelId="{63912C2D-EEC3-4AA6-84A9-07FD17B64496}" type="pres">
      <dgm:prSet presAssocID="{A14BAD21-56AC-4EDF-89B0-1F99820B0F2C}" presName="background" presStyleLbl="node0" presStyleIdx="1" presStyleCnt="2"/>
      <dgm:spPr/>
    </dgm:pt>
    <dgm:pt modelId="{7FCBC834-393D-4661-922E-6723075B993E}" type="pres">
      <dgm:prSet presAssocID="{A14BAD21-56AC-4EDF-89B0-1F99820B0F2C}" presName="text" presStyleLbl="fgAcc0" presStyleIdx="1" presStyleCnt="2">
        <dgm:presLayoutVars>
          <dgm:chPref val="3"/>
        </dgm:presLayoutVars>
      </dgm:prSet>
      <dgm:spPr/>
    </dgm:pt>
    <dgm:pt modelId="{879671C7-5210-4F21-9A04-351BECE4F610}" type="pres">
      <dgm:prSet presAssocID="{A14BAD21-56AC-4EDF-89B0-1F99820B0F2C}" presName="hierChild2" presStyleCnt="0"/>
      <dgm:spPr/>
    </dgm:pt>
  </dgm:ptLst>
  <dgm:cxnLst>
    <dgm:cxn modelId="{D354E27B-70C5-4D75-B40F-9D90DD8BB695}" type="presOf" srcId="{8261BA1F-9E3E-431C-9B6A-414827F39A8B}" destId="{85D3F769-E9B0-41E9-B1AB-AE127C662A9C}" srcOrd="0" destOrd="0" presId="urn:microsoft.com/office/officeart/2005/8/layout/hierarchy1"/>
    <dgm:cxn modelId="{56D09ACE-3A6B-439E-BB93-F15346C2B5B2}" srcId="{8261BA1F-9E3E-431C-9B6A-414827F39A8B}" destId="{4B8E15F9-504A-4A3E-A243-30A759D21E1E}" srcOrd="0" destOrd="0" parTransId="{47CECBB4-374A-464C-A7A8-28AD17A3C82C}" sibTransId="{557788B7-4498-4F1E-AD8F-868CECF756AD}"/>
    <dgm:cxn modelId="{BBC166D2-69A0-49AD-B954-5B3A677AE9C2}" type="presOf" srcId="{A14BAD21-56AC-4EDF-89B0-1F99820B0F2C}" destId="{7FCBC834-393D-4661-922E-6723075B993E}" srcOrd="0" destOrd="0" presId="urn:microsoft.com/office/officeart/2005/8/layout/hierarchy1"/>
    <dgm:cxn modelId="{A9CFC3E8-52EA-4BC8-95E9-CCBAC49230CA}" srcId="{8261BA1F-9E3E-431C-9B6A-414827F39A8B}" destId="{A14BAD21-56AC-4EDF-89B0-1F99820B0F2C}" srcOrd="1" destOrd="0" parTransId="{F28D947F-3491-48E2-8B26-69819A22C74B}" sibTransId="{5E85B3E7-2183-47A4-823B-E7B1FE000205}"/>
    <dgm:cxn modelId="{7755F1F9-AF01-4B3D-B986-C24B26F567AA}" type="presOf" srcId="{4B8E15F9-504A-4A3E-A243-30A759D21E1E}" destId="{8EEDD462-4EA9-4624-87C5-00C79FF7A7F8}" srcOrd="0" destOrd="0" presId="urn:microsoft.com/office/officeart/2005/8/layout/hierarchy1"/>
    <dgm:cxn modelId="{E7FB3EE3-6665-407F-9701-1134340493EC}" type="presParOf" srcId="{85D3F769-E9B0-41E9-B1AB-AE127C662A9C}" destId="{079826DD-34F2-4D3E-83A6-07D6D7CB0E89}" srcOrd="0" destOrd="0" presId="urn:microsoft.com/office/officeart/2005/8/layout/hierarchy1"/>
    <dgm:cxn modelId="{8AC2961A-FD29-4F49-AF61-3DA19D3A9307}" type="presParOf" srcId="{079826DD-34F2-4D3E-83A6-07D6D7CB0E89}" destId="{923BBCF2-CD29-495D-80CE-4B5BB056FCFA}" srcOrd="0" destOrd="0" presId="urn:microsoft.com/office/officeart/2005/8/layout/hierarchy1"/>
    <dgm:cxn modelId="{F5954D37-25C6-4F3A-9FF1-FF91E11ACDAA}" type="presParOf" srcId="{923BBCF2-CD29-495D-80CE-4B5BB056FCFA}" destId="{D3F80B02-2CDF-4641-93BD-25F6F073392A}" srcOrd="0" destOrd="0" presId="urn:microsoft.com/office/officeart/2005/8/layout/hierarchy1"/>
    <dgm:cxn modelId="{946CEB72-B22D-4923-AF25-DBC911A4A04D}" type="presParOf" srcId="{923BBCF2-CD29-495D-80CE-4B5BB056FCFA}" destId="{8EEDD462-4EA9-4624-87C5-00C79FF7A7F8}" srcOrd="1" destOrd="0" presId="urn:microsoft.com/office/officeart/2005/8/layout/hierarchy1"/>
    <dgm:cxn modelId="{ACCC2973-C919-4149-BFE0-4A28E14B5003}" type="presParOf" srcId="{079826DD-34F2-4D3E-83A6-07D6D7CB0E89}" destId="{BE4D9310-ECC0-4673-BAB8-782C0D594AB7}" srcOrd="1" destOrd="0" presId="urn:microsoft.com/office/officeart/2005/8/layout/hierarchy1"/>
    <dgm:cxn modelId="{745286E8-A3D5-493F-8E64-07486A5F5E23}" type="presParOf" srcId="{85D3F769-E9B0-41E9-B1AB-AE127C662A9C}" destId="{58DD1633-504C-4F8B-B37E-6E114CACEFAD}" srcOrd="1" destOrd="0" presId="urn:microsoft.com/office/officeart/2005/8/layout/hierarchy1"/>
    <dgm:cxn modelId="{494DC2C3-A794-41CF-913D-4F70BD371FD1}" type="presParOf" srcId="{58DD1633-504C-4F8B-B37E-6E114CACEFAD}" destId="{2B897A26-A4A3-4B7C-A425-6D78FC613506}" srcOrd="0" destOrd="0" presId="urn:microsoft.com/office/officeart/2005/8/layout/hierarchy1"/>
    <dgm:cxn modelId="{F8A0EDAE-7D85-4B1B-885F-5718605D2759}" type="presParOf" srcId="{2B897A26-A4A3-4B7C-A425-6D78FC613506}" destId="{63912C2D-EEC3-4AA6-84A9-07FD17B64496}" srcOrd="0" destOrd="0" presId="urn:microsoft.com/office/officeart/2005/8/layout/hierarchy1"/>
    <dgm:cxn modelId="{50857172-EA8D-4C29-8F02-5DC224DD40E0}" type="presParOf" srcId="{2B897A26-A4A3-4B7C-A425-6D78FC613506}" destId="{7FCBC834-393D-4661-922E-6723075B993E}" srcOrd="1" destOrd="0" presId="urn:microsoft.com/office/officeart/2005/8/layout/hierarchy1"/>
    <dgm:cxn modelId="{C91C8D62-1429-4BE1-93D0-673ABC5FF17F}" type="presParOf" srcId="{58DD1633-504C-4F8B-B37E-6E114CACEFAD}" destId="{879671C7-5210-4F21-9A04-351BECE4F61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889DAF4-E0E1-476B-ADFB-373DBC0B46AF}" type="doc">
      <dgm:prSet loTypeId="urn:microsoft.com/office/officeart/2005/8/layout/vList2" loCatId="list" qsTypeId="urn:microsoft.com/office/officeart/2005/8/quickstyle/simple1" qsCatId="simple" csTypeId="urn:microsoft.com/office/officeart/2005/8/colors/accent4_2" csCatId="accent4"/>
      <dgm:spPr/>
      <dgm:t>
        <a:bodyPr/>
        <a:lstStyle/>
        <a:p>
          <a:endParaRPr lang="en-US"/>
        </a:p>
      </dgm:t>
    </dgm:pt>
    <dgm:pt modelId="{F3A2561F-5F1D-4B5E-9A93-511ECEE4D257}">
      <dgm:prSet/>
      <dgm:spPr/>
      <dgm:t>
        <a:bodyPr/>
        <a:lstStyle/>
        <a:p>
          <a:r>
            <a:rPr lang="en-GB"/>
            <a:t>A person (A) commits an offence if he or she intentionally penetrates the vagina or anus of another person (B) with a part of his body or anything else &amp; the penetration is sexual,</a:t>
          </a:r>
          <a:endParaRPr lang="en-US"/>
        </a:p>
      </dgm:t>
    </dgm:pt>
    <dgm:pt modelId="{8C01387E-9E33-4156-9C9F-A4FAAFEEC913}" type="parTrans" cxnId="{A8960179-F348-4CA4-A1D3-342E869A7E10}">
      <dgm:prSet/>
      <dgm:spPr/>
      <dgm:t>
        <a:bodyPr/>
        <a:lstStyle/>
        <a:p>
          <a:endParaRPr lang="en-US"/>
        </a:p>
      </dgm:t>
    </dgm:pt>
    <dgm:pt modelId="{A6A9FFDD-4A3D-43C1-924E-96FAAE698C78}" type="sibTrans" cxnId="{A8960179-F348-4CA4-A1D3-342E869A7E10}">
      <dgm:prSet/>
      <dgm:spPr/>
      <dgm:t>
        <a:bodyPr/>
        <a:lstStyle/>
        <a:p>
          <a:endParaRPr lang="en-US"/>
        </a:p>
      </dgm:t>
    </dgm:pt>
    <dgm:pt modelId="{B03B6D15-718D-4EED-A511-2AB1F52950A2}">
      <dgm:prSet/>
      <dgm:spPr/>
      <dgm:t>
        <a:bodyPr/>
        <a:lstStyle/>
        <a:p>
          <a:r>
            <a:rPr lang="en-GB"/>
            <a:t>‘B’ does not consent to the penetration &amp;</a:t>
          </a:r>
          <a:endParaRPr lang="en-US"/>
        </a:p>
      </dgm:t>
    </dgm:pt>
    <dgm:pt modelId="{87EA3339-351B-4DA9-80D6-EC2F8A6CFEEF}" type="parTrans" cxnId="{E44005BB-D32A-47B5-A950-1155E1DC0C3D}">
      <dgm:prSet/>
      <dgm:spPr/>
      <dgm:t>
        <a:bodyPr/>
        <a:lstStyle/>
        <a:p>
          <a:endParaRPr lang="en-US"/>
        </a:p>
      </dgm:t>
    </dgm:pt>
    <dgm:pt modelId="{BA1553CB-92DD-491D-AD6C-331106A56ADC}" type="sibTrans" cxnId="{E44005BB-D32A-47B5-A950-1155E1DC0C3D}">
      <dgm:prSet/>
      <dgm:spPr/>
      <dgm:t>
        <a:bodyPr/>
        <a:lstStyle/>
        <a:p>
          <a:endParaRPr lang="en-US"/>
        </a:p>
      </dgm:t>
    </dgm:pt>
    <dgm:pt modelId="{C5690CC9-3C80-4C65-ABC0-7E5DBDC1C3BC}">
      <dgm:prSet/>
      <dgm:spPr/>
      <dgm:t>
        <a:bodyPr/>
        <a:lstStyle/>
        <a:p>
          <a:r>
            <a:rPr lang="en-GB"/>
            <a:t>‘A’ does not reasonably believe that ‘B’ consents</a:t>
          </a:r>
          <a:endParaRPr lang="en-US"/>
        </a:p>
      </dgm:t>
    </dgm:pt>
    <dgm:pt modelId="{A64A1534-2A2C-4ADD-AF5F-77419922CA43}" type="parTrans" cxnId="{DB6F1CC5-FB38-43B3-A183-BCE7311EE607}">
      <dgm:prSet/>
      <dgm:spPr/>
      <dgm:t>
        <a:bodyPr/>
        <a:lstStyle/>
        <a:p>
          <a:endParaRPr lang="en-US"/>
        </a:p>
      </dgm:t>
    </dgm:pt>
    <dgm:pt modelId="{761BE868-2FC5-49D6-8BF7-EBE46A7CEA93}" type="sibTrans" cxnId="{DB6F1CC5-FB38-43B3-A183-BCE7311EE607}">
      <dgm:prSet/>
      <dgm:spPr/>
      <dgm:t>
        <a:bodyPr/>
        <a:lstStyle/>
        <a:p>
          <a:endParaRPr lang="en-US"/>
        </a:p>
      </dgm:t>
    </dgm:pt>
    <dgm:pt modelId="{B7068E5E-42AA-4AEB-AC65-8A0BC5FC9761}" type="pres">
      <dgm:prSet presAssocID="{A889DAF4-E0E1-476B-ADFB-373DBC0B46AF}" presName="linear" presStyleCnt="0">
        <dgm:presLayoutVars>
          <dgm:animLvl val="lvl"/>
          <dgm:resizeHandles val="exact"/>
        </dgm:presLayoutVars>
      </dgm:prSet>
      <dgm:spPr/>
    </dgm:pt>
    <dgm:pt modelId="{9057A970-DA9F-4923-B96B-F849C9FE27DD}" type="pres">
      <dgm:prSet presAssocID="{F3A2561F-5F1D-4B5E-9A93-511ECEE4D257}" presName="parentText" presStyleLbl="node1" presStyleIdx="0" presStyleCnt="3">
        <dgm:presLayoutVars>
          <dgm:chMax val="0"/>
          <dgm:bulletEnabled val="1"/>
        </dgm:presLayoutVars>
      </dgm:prSet>
      <dgm:spPr/>
    </dgm:pt>
    <dgm:pt modelId="{9C33F400-D37C-4FE0-A712-173ED50DC153}" type="pres">
      <dgm:prSet presAssocID="{A6A9FFDD-4A3D-43C1-924E-96FAAE698C78}" presName="spacer" presStyleCnt="0"/>
      <dgm:spPr/>
    </dgm:pt>
    <dgm:pt modelId="{5A053B8B-B027-4931-BE25-E8F04A2707FA}" type="pres">
      <dgm:prSet presAssocID="{B03B6D15-718D-4EED-A511-2AB1F52950A2}" presName="parentText" presStyleLbl="node1" presStyleIdx="1" presStyleCnt="3">
        <dgm:presLayoutVars>
          <dgm:chMax val="0"/>
          <dgm:bulletEnabled val="1"/>
        </dgm:presLayoutVars>
      </dgm:prSet>
      <dgm:spPr/>
    </dgm:pt>
    <dgm:pt modelId="{4C8534C3-BDA7-4F2E-AA8F-692A0340C183}" type="pres">
      <dgm:prSet presAssocID="{BA1553CB-92DD-491D-AD6C-331106A56ADC}" presName="spacer" presStyleCnt="0"/>
      <dgm:spPr/>
    </dgm:pt>
    <dgm:pt modelId="{EC412731-7E55-457F-9476-C5EAC0EE6930}" type="pres">
      <dgm:prSet presAssocID="{C5690CC9-3C80-4C65-ABC0-7E5DBDC1C3BC}" presName="parentText" presStyleLbl="node1" presStyleIdx="2" presStyleCnt="3">
        <dgm:presLayoutVars>
          <dgm:chMax val="0"/>
          <dgm:bulletEnabled val="1"/>
        </dgm:presLayoutVars>
      </dgm:prSet>
      <dgm:spPr/>
    </dgm:pt>
  </dgm:ptLst>
  <dgm:cxnLst>
    <dgm:cxn modelId="{740F610E-832E-455A-8D22-77F46A4D50A7}" type="presOf" srcId="{B03B6D15-718D-4EED-A511-2AB1F52950A2}" destId="{5A053B8B-B027-4931-BE25-E8F04A2707FA}" srcOrd="0" destOrd="0" presId="urn:microsoft.com/office/officeart/2005/8/layout/vList2"/>
    <dgm:cxn modelId="{80CB893E-5B1D-4A58-83B4-3DCA2211FD25}" type="presOf" srcId="{C5690CC9-3C80-4C65-ABC0-7E5DBDC1C3BC}" destId="{EC412731-7E55-457F-9476-C5EAC0EE6930}" srcOrd="0" destOrd="0" presId="urn:microsoft.com/office/officeart/2005/8/layout/vList2"/>
    <dgm:cxn modelId="{A8960179-F348-4CA4-A1D3-342E869A7E10}" srcId="{A889DAF4-E0E1-476B-ADFB-373DBC0B46AF}" destId="{F3A2561F-5F1D-4B5E-9A93-511ECEE4D257}" srcOrd="0" destOrd="0" parTransId="{8C01387E-9E33-4156-9C9F-A4FAAFEEC913}" sibTransId="{A6A9FFDD-4A3D-43C1-924E-96FAAE698C78}"/>
    <dgm:cxn modelId="{E44005BB-D32A-47B5-A950-1155E1DC0C3D}" srcId="{A889DAF4-E0E1-476B-ADFB-373DBC0B46AF}" destId="{B03B6D15-718D-4EED-A511-2AB1F52950A2}" srcOrd="1" destOrd="0" parTransId="{87EA3339-351B-4DA9-80D6-EC2F8A6CFEEF}" sibTransId="{BA1553CB-92DD-491D-AD6C-331106A56ADC}"/>
    <dgm:cxn modelId="{F60D89C4-2393-4AD6-9780-A38A5A9DF1D9}" type="presOf" srcId="{A889DAF4-E0E1-476B-ADFB-373DBC0B46AF}" destId="{B7068E5E-42AA-4AEB-AC65-8A0BC5FC9761}" srcOrd="0" destOrd="0" presId="urn:microsoft.com/office/officeart/2005/8/layout/vList2"/>
    <dgm:cxn modelId="{DB6F1CC5-FB38-43B3-A183-BCE7311EE607}" srcId="{A889DAF4-E0E1-476B-ADFB-373DBC0B46AF}" destId="{C5690CC9-3C80-4C65-ABC0-7E5DBDC1C3BC}" srcOrd="2" destOrd="0" parTransId="{A64A1534-2A2C-4ADD-AF5F-77419922CA43}" sibTransId="{761BE868-2FC5-49D6-8BF7-EBE46A7CEA93}"/>
    <dgm:cxn modelId="{17B08ADC-008E-4DCB-B190-173992511519}" type="presOf" srcId="{F3A2561F-5F1D-4B5E-9A93-511ECEE4D257}" destId="{9057A970-DA9F-4923-B96B-F849C9FE27DD}" srcOrd="0" destOrd="0" presId="urn:microsoft.com/office/officeart/2005/8/layout/vList2"/>
    <dgm:cxn modelId="{5BF3CBE5-780A-4882-AC3A-A00AC5C9A4AC}" type="presParOf" srcId="{B7068E5E-42AA-4AEB-AC65-8A0BC5FC9761}" destId="{9057A970-DA9F-4923-B96B-F849C9FE27DD}" srcOrd="0" destOrd="0" presId="urn:microsoft.com/office/officeart/2005/8/layout/vList2"/>
    <dgm:cxn modelId="{B4AFC006-9840-48AF-8432-70E1480D4762}" type="presParOf" srcId="{B7068E5E-42AA-4AEB-AC65-8A0BC5FC9761}" destId="{9C33F400-D37C-4FE0-A712-173ED50DC153}" srcOrd="1" destOrd="0" presId="urn:microsoft.com/office/officeart/2005/8/layout/vList2"/>
    <dgm:cxn modelId="{5B96E5FF-549D-4AF9-98AF-50AFA467F333}" type="presParOf" srcId="{B7068E5E-42AA-4AEB-AC65-8A0BC5FC9761}" destId="{5A053B8B-B027-4931-BE25-E8F04A2707FA}" srcOrd="2" destOrd="0" presId="urn:microsoft.com/office/officeart/2005/8/layout/vList2"/>
    <dgm:cxn modelId="{97941A36-0007-46DE-9293-1A4EB800F0CC}" type="presParOf" srcId="{B7068E5E-42AA-4AEB-AC65-8A0BC5FC9761}" destId="{4C8534C3-BDA7-4F2E-AA8F-692A0340C183}" srcOrd="3" destOrd="0" presId="urn:microsoft.com/office/officeart/2005/8/layout/vList2"/>
    <dgm:cxn modelId="{B888B500-6643-42BD-A666-51E5FF27A303}" type="presParOf" srcId="{B7068E5E-42AA-4AEB-AC65-8A0BC5FC9761}" destId="{EC412731-7E55-457F-9476-C5EAC0EE6930}"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D43B0422-CFAC-4001-A67D-01E2015A8899}" type="doc">
      <dgm:prSet loTypeId="urn:microsoft.com/office/officeart/2005/8/layout/vList2" loCatId="list" qsTypeId="urn:microsoft.com/office/officeart/2005/8/quickstyle/simple1" qsCatId="simple" csTypeId="urn:microsoft.com/office/officeart/2005/8/colors/accent1_5" csCatId="accent1" phldr="1"/>
      <dgm:spPr/>
      <dgm:t>
        <a:bodyPr/>
        <a:lstStyle/>
        <a:p>
          <a:endParaRPr lang="en-US"/>
        </a:p>
      </dgm:t>
    </dgm:pt>
    <dgm:pt modelId="{18C0D800-744A-4BF0-BB5D-B077D76DD244}">
      <dgm:prSet phldrT="[Text]" custT="1"/>
      <dgm:spPr/>
      <dgm:t>
        <a:bodyPr/>
        <a:lstStyle/>
        <a:p>
          <a:r>
            <a:rPr lang="en-US" sz="2800"/>
            <a:t>S5 POA 1986</a:t>
          </a:r>
          <a:endParaRPr lang="en-US" sz="2800" dirty="0"/>
        </a:p>
      </dgm:t>
    </dgm:pt>
    <dgm:pt modelId="{036A418A-B4C2-4E98-8C14-1F97023B80DE}" type="parTrans" cxnId="{EC2EBBD5-AED2-4D05-AB46-721A83C125D9}">
      <dgm:prSet/>
      <dgm:spPr/>
      <dgm:t>
        <a:bodyPr/>
        <a:lstStyle/>
        <a:p>
          <a:endParaRPr lang="en-US"/>
        </a:p>
      </dgm:t>
    </dgm:pt>
    <dgm:pt modelId="{B237D76C-384E-41DC-A895-E6D8CF40DB68}" type="sibTrans" cxnId="{EC2EBBD5-AED2-4D05-AB46-721A83C125D9}">
      <dgm:prSet/>
      <dgm:spPr/>
      <dgm:t>
        <a:bodyPr/>
        <a:lstStyle/>
        <a:p>
          <a:endParaRPr lang="en-US"/>
        </a:p>
      </dgm:t>
    </dgm:pt>
    <dgm:pt modelId="{196FD2AA-C3B5-4B87-AEE8-B1607826575D}">
      <dgm:prSet phldrT="[Text]" custT="1"/>
      <dgm:spPr/>
      <dgm:t>
        <a:bodyPr/>
        <a:lstStyle/>
        <a:p>
          <a:r>
            <a:rPr lang="en-US" sz="2200" dirty="0"/>
            <a:t>Public place (or private but not between 2 dwellings)</a:t>
          </a:r>
        </a:p>
        <a:p>
          <a:r>
            <a:rPr lang="en-US" sz="2200" dirty="0"/>
            <a:t>Display/use threatening or abusive words</a:t>
          </a:r>
        </a:p>
        <a:p>
          <a:r>
            <a:rPr lang="en-US" sz="2200" dirty="0"/>
            <a:t>Behaviour: disorderly behavior</a:t>
          </a:r>
        </a:p>
        <a:p>
          <a:r>
            <a:rPr lang="en-US" sz="2200" dirty="0"/>
            <a:t>Within sight/hearing of person </a:t>
          </a:r>
          <a:r>
            <a:rPr lang="en-US" sz="2200" b="1" i="1" u="sng" dirty="0"/>
            <a:t>likely</a:t>
          </a:r>
          <a:r>
            <a:rPr lang="en-US" sz="2200" dirty="0"/>
            <a:t> to be caused H.A.D</a:t>
          </a:r>
        </a:p>
      </dgm:t>
    </dgm:pt>
    <dgm:pt modelId="{3B855E8C-EE03-4037-9B7D-C6DB73B152EE}" type="parTrans" cxnId="{3DC5E7D2-0C51-4A6B-9B86-D8293D1CE8A9}">
      <dgm:prSet/>
      <dgm:spPr/>
      <dgm:t>
        <a:bodyPr/>
        <a:lstStyle/>
        <a:p>
          <a:endParaRPr lang="en-US"/>
        </a:p>
      </dgm:t>
    </dgm:pt>
    <dgm:pt modelId="{A3B4CD5C-2336-4C2B-BEE1-D650A36F2C28}" type="sibTrans" cxnId="{3DC5E7D2-0C51-4A6B-9B86-D8293D1CE8A9}">
      <dgm:prSet/>
      <dgm:spPr/>
      <dgm:t>
        <a:bodyPr/>
        <a:lstStyle/>
        <a:p>
          <a:endParaRPr lang="en-US"/>
        </a:p>
      </dgm:t>
    </dgm:pt>
    <dgm:pt modelId="{77E0756E-F865-4C80-9DEE-1B69DD889395}">
      <dgm:prSet phldrT="[Text]" custT="1"/>
      <dgm:spPr/>
      <dgm:t>
        <a:bodyPr/>
        <a:lstStyle/>
        <a:p>
          <a:r>
            <a:rPr lang="en-US" sz="2800"/>
            <a:t>S4A POA 1986</a:t>
          </a:r>
          <a:endParaRPr lang="en-US" sz="2800" dirty="0"/>
        </a:p>
      </dgm:t>
    </dgm:pt>
    <dgm:pt modelId="{3B2FB0A4-39AC-4C9B-BB23-E7F75D3C6761}" type="parTrans" cxnId="{8696DF4F-8018-42C1-9160-0EA7303F31FB}">
      <dgm:prSet/>
      <dgm:spPr/>
      <dgm:t>
        <a:bodyPr/>
        <a:lstStyle/>
        <a:p>
          <a:endParaRPr lang="en-US"/>
        </a:p>
      </dgm:t>
    </dgm:pt>
    <dgm:pt modelId="{FB684CE8-515D-432C-8498-A9B65D2E64E8}" type="sibTrans" cxnId="{8696DF4F-8018-42C1-9160-0EA7303F31FB}">
      <dgm:prSet/>
      <dgm:spPr/>
      <dgm:t>
        <a:bodyPr/>
        <a:lstStyle/>
        <a:p>
          <a:endParaRPr lang="en-US"/>
        </a:p>
      </dgm:t>
    </dgm:pt>
    <dgm:pt modelId="{4209B3E9-E12E-4875-8F74-FF8D55B28BB9}">
      <dgm:prSet phldrT="[Text]" custT="1"/>
      <dgm:spPr/>
      <dgm:t>
        <a:bodyPr/>
        <a:lstStyle/>
        <a:p>
          <a:r>
            <a:rPr lang="en-US" sz="2200"/>
            <a:t>Public place (or private but not between 2 dwellings)</a:t>
          </a:r>
        </a:p>
        <a:p>
          <a:r>
            <a:rPr lang="en-US" sz="2200"/>
            <a:t>Display/use threatening or abusive words or </a:t>
          </a:r>
          <a:r>
            <a:rPr lang="en-US" sz="2200" b="1" i="1" u="sng"/>
            <a:t>insulting</a:t>
          </a:r>
          <a:r>
            <a:rPr lang="en-US" sz="2200"/>
            <a:t> words</a:t>
          </a:r>
        </a:p>
        <a:p>
          <a:r>
            <a:rPr lang="en-US" sz="2200"/>
            <a:t>Behaviour: disorderly behaviour</a:t>
          </a:r>
        </a:p>
        <a:p>
          <a:r>
            <a:rPr lang="en-US" sz="2200" b="1" i="1" u="sng"/>
            <a:t>Intention</a:t>
          </a:r>
          <a:r>
            <a:rPr lang="en-US" sz="2200"/>
            <a:t> to cause that or another person H.A.D</a:t>
          </a:r>
        </a:p>
        <a:p>
          <a:r>
            <a:rPr lang="en-US" sz="2200" b="1" i="1" u="sng"/>
            <a:t>Causes </a:t>
          </a:r>
          <a:r>
            <a:rPr lang="en-US" sz="2200"/>
            <a:t>someone H.A.D (must have a complainant)</a:t>
          </a:r>
          <a:endParaRPr lang="en-US" sz="2200" dirty="0"/>
        </a:p>
      </dgm:t>
    </dgm:pt>
    <dgm:pt modelId="{DC53292E-234D-422D-8CC1-39D4D77328BA}" type="parTrans" cxnId="{CF8B4B9B-8A3D-461B-BD18-7E1E9E49712C}">
      <dgm:prSet/>
      <dgm:spPr/>
      <dgm:t>
        <a:bodyPr/>
        <a:lstStyle/>
        <a:p>
          <a:endParaRPr lang="en-US"/>
        </a:p>
      </dgm:t>
    </dgm:pt>
    <dgm:pt modelId="{F8FEA5D6-4758-4A7A-BE76-1ECC4C71DB21}" type="sibTrans" cxnId="{CF8B4B9B-8A3D-461B-BD18-7E1E9E49712C}">
      <dgm:prSet/>
      <dgm:spPr/>
      <dgm:t>
        <a:bodyPr/>
        <a:lstStyle/>
        <a:p>
          <a:endParaRPr lang="en-US"/>
        </a:p>
      </dgm:t>
    </dgm:pt>
    <dgm:pt modelId="{5E28583E-FD57-0C4E-84E5-CF9578524D06}" type="pres">
      <dgm:prSet presAssocID="{D43B0422-CFAC-4001-A67D-01E2015A8899}" presName="linear" presStyleCnt="0">
        <dgm:presLayoutVars>
          <dgm:animLvl val="lvl"/>
          <dgm:resizeHandles val="exact"/>
        </dgm:presLayoutVars>
      </dgm:prSet>
      <dgm:spPr/>
    </dgm:pt>
    <dgm:pt modelId="{60D2EBF1-B4EB-1F4C-9327-03004AE410FE}" type="pres">
      <dgm:prSet presAssocID="{18C0D800-744A-4BF0-BB5D-B077D76DD244}" presName="parentText" presStyleLbl="node1" presStyleIdx="0" presStyleCnt="2">
        <dgm:presLayoutVars>
          <dgm:chMax val="0"/>
          <dgm:bulletEnabled val="1"/>
        </dgm:presLayoutVars>
      </dgm:prSet>
      <dgm:spPr/>
    </dgm:pt>
    <dgm:pt modelId="{0EEC96ED-9665-DF46-94E0-871ED8E5828F}" type="pres">
      <dgm:prSet presAssocID="{18C0D800-744A-4BF0-BB5D-B077D76DD244}" presName="childText" presStyleLbl="revTx" presStyleIdx="0" presStyleCnt="2">
        <dgm:presLayoutVars>
          <dgm:bulletEnabled val="1"/>
        </dgm:presLayoutVars>
      </dgm:prSet>
      <dgm:spPr/>
    </dgm:pt>
    <dgm:pt modelId="{79A07B37-B6AC-E540-87E7-940BB7719681}" type="pres">
      <dgm:prSet presAssocID="{77E0756E-F865-4C80-9DEE-1B69DD889395}" presName="parentText" presStyleLbl="node1" presStyleIdx="1" presStyleCnt="2">
        <dgm:presLayoutVars>
          <dgm:chMax val="0"/>
          <dgm:bulletEnabled val="1"/>
        </dgm:presLayoutVars>
      </dgm:prSet>
      <dgm:spPr/>
    </dgm:pt>
    <dgm:pt modelId="{060FDE0E-E93F-184E-BF64-5F44C7FCA9E4}" type="pres">
      <dgm:prSet presAssocID="{77E0756E-F865-4C80-9DEE-1B69DD889395}" presName="childText" presStyleLbl="revTx" presStyleIdx="1" presStyleCnt="2">
        <dgm:presLayoutVars>
          <dgm:bulletEnabled val="1"/>
        </dgm:presLayoutVars>
      </dgm:prSet>
      <dgm:spPr/>
    </dgm:pt>
  </dgm:ptLst>
  <dgm:cxnLst>
    <dgm:cxn modelId="{357C4107-73A7-7541-AE45-DE2EDC7E7C45}" type="presOf" srcId="{77E0756E-F865-4C80-9DEE-1B69DD889395}" destId="{79A07B37-B6AC-E540-87E7-940BB7719681}" srcOrd="0" destOrd="0" presId="urn:microsoft.com/office/officeart/2005/8/layout/vList2"/>
    <dgm:cxn modelId="{40A4CA09-C20A-E34B-B613-DED45B7DE6EC}" type="presOf" srcId="{18C0D800-744A-4BF0-BB5D-B077D76DD244}" destId="{60D2EBF1-B4EB-1F4C-9327-03004AE410FE}" srcOrd="0" destOrd="0" presId="urn:microsoft.com/office/officeart/2005/8/layout/vList2"/>
    <dgm:cxn modelId="{8696DF4F-8018-42C1-9160-0EA7303F31FB}" srcId="{D43B0422-CFAC-4001-A67D-01E2015A8899}" destId="{77E0756E-F865-4C80-9DEE-1B69DD889395}" srcOrd="1" destOrd="0" parTransId="{3B2FB0A4-39AC-4C9B-BB23-E7F75D3C6761}" sibTransId="{FB684CE8-515D-432C-8498-A9B65D2E64E8}"/>
    <dgm:cxn modelId="{B41C9D8B-9293-0B4C-B8FD-9AD0DCBC49E0}" type="presOf" srcId="{4209B3E9-E12E-4875-8F74-FF8D55B28BB9}" destId="{060FDE0E-E93F-184E-BF64-5F44C7FCA9E4}" srcOrd="0" destOrd="0" presId="urn:microsoft.com/office/officeart/2005/8/layout/vList2"/>
    <dgm:cxn modelId="{CF8B4B9B-8A3D-461B-BD18-7E1E9E49712C}" srcId="{77E0756E-F865-4C80-9DEE-1B69DD889395}" destId="{4209B3E9-E12E-4875-8F74-FF8D55B28BB9}" srcOrd="0" destOrd="0" parTransId="{DC53292E-234D-422D-8CC1-39D4D77328BA}" sibTransId="{F8FEA5D6-4758-4A7A-BE76-1ECC4C71DB21}"/>
    <dgm:cxn modelId="{124615AC-0C19-4548-8659-D6ACF35D7CE0}" type="presOf" srcId="{D43B0422-CFAC-4001-A67D-01E2015A8899}" destId="{5E28583E-FD57-0C4E-84E5-CF9578524D06}" srcOrd="0" destOrd="0" presId="urn:microsoft.com/office/officeart/2005/8/layout/vList2"/>
    <dgm:cxn modelId="{863CB4CC-F698-1143-8FEE-26DD2C8C7B09}" type="presOf" srcId="{196FD2AA-C3B5-4B87-AEE8-B1607826575D}" destId="{0EEC96ED-9665-DF46-94E0-871ED8E5828F}" srcOrd="0" destOrd="0" presId="urn:microsoft.com/office/officeart/2005/8/layout/vList2"/>
    <dgm:cxn modelId="{3DC5E7D2-0C51-4A6B-9B86-D8293D1CE8A9}" srcId="{18C0D800-744A-4BF0-BB5D-B077D76DD244}" destId="{196FD2AA-C3B5-4B87-AEE8-B1607826575D}" srcOrd="0" destOrd="0" parTransId="{3B855E8C-EE03-4037-9B7D-C6DB73B152EE}" sibTransId="{A3B4CD5C-2336-4C2B-BEE1-D650A36F2C28}"/>
    <dgm:cxn modelId="{EC2EBBD5-AED2-4D05-AB46-721A83C125D9}" srcId="{D43B0422-CFAC-4001-A67D-01E2015A8899}" destId="{18C0D800-744A-4BF0-BB5D-B077D76DD244}" srcOrd="0" destOrd="0" parTransId="{036A418A-B4C2-4E98-8C14-1F97023B80DE}" sibTransId="{B237D76C-384E-41DC-A895-E6D8CF40DB68}"/>
    <dgm:cxn modelId="{60968CAD-9A9F-0242-98BE-0A99DE5B35A6}" type="presParOf" srcId="{5E28583E-FD57-0C4E-84E5-CF9578524D06}" destId="{60D2EBF1-B4EB-1F4C-9327-03004AE410FE}" srcOrd="0" destOrd="0" presId="urn:microsoft.com/office/officeart/2005/8/layout/vList2"/>
    <dgm:cxn modelId="{EB1117AC-476C-6648-BB7E-7A8177A16D26}" type="presParOf" srcId="{5E28583E-FD57-0C4E-84E5-CF9578524D06}" destId="{0EEC96ED-9665-DF46-94E0-871ED8E5828F}" srcOrd="1" destOrd="0" presId="urn:microsoft.com/office/officeart/2005/8/layout/vList2"/>
    <dgm:cxn modelId="{EE1384E4-36FD-254C-8959-650AD3E551C2}" type="presParOf" srcId="{5E28583E-FD57-0C4E-84E5-CF9578524D06}" destId="{79A07B37-B6AC-E540-87E7-940BB7719681}" srcOrd="2" destOrd="0" presId="urn:microsoft.com/office/officeart/2005/8/layout/vList2"/>
    <dgm:cxn modelId="{A1A40DCF-6002-3141-B0D2-7A72FC0336B7}" type="presParOf" srcId="{5E28583E-FD57-0C4E-84E5-CF9578524D06}" destId="{060FDE0E-E93F-184E-BF64-5F44C7FCA9E4}" srcOrd="3" destOrd="0" presId="urn:microsoft.com/office/officeart/2005/8/layout/vList2"/>
  </dgm:cxnLst>
  <dgm:bg/>
  <dgm:whole>
    <a:ln>
      <a:solidFill>
        <a:schemeClr val="tx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0A5364E-BE37-4968-A43A-3B5CCF3E6383}" type="doc">
      <dgm:prSet loTypeId="urn:microsoft.com/office/officeart/2005/8/layout/process2" loCatId="process" qsTypeId="urn:microsoft.com/office/officeart/2005/8/quickstyle/simple1" qsCatId="simple" csTypeId="urn:microsoft.com/office/officeart/2005/8/colors/accent1_4" csCatId="accent1" phldr="1"/>
      <dgm:spPr/>
    </dgm:pt>
    <dgm:pt modelId="{C925D1F7-48AA-46B2-9B02-0A185D5CC694}">
      <dgm:prSet phldrT="[Text]" custT="1"/>
      <dgm:spPr/>
      <dgm:t>
        <a:bodyPr/>
        <a:lstStyle/>
        <a:p>
          <a:r>
            <a:rPr lang="en-US" sz="2400" dirty="0"/>
            <a:t>This offence can be committed in </a:t>
          </a:r>
          <a:r>
            <a:rPr lang="en-US" sz="2400" b="1" i="1" u="sng" dirty="0"/>
            <a:t>public or private</a:t>
          </a:r>
        </a:p>
      </dgm:t>
    </dgm:pt>
    <dgm:pt modelId="{8A35AF54-0A73-4416-8504-507EE0A8F44B}" type="parTrans" cxnId="{6A6A3EE3-02BA-4BEB-AE49-D575B01F9B67}">
      <dgm:prSet/>
      <dgm:spPr/>
      <dgm:t>
        <a:bodyPr/>
        <a:lstStyle/>
        <a:p>
          <a:endParaRPr lang="en-US"/>
        </a:p>
      </dgm:t>
    </dgm:pt>
    <dgm:pt modelId="{C8F1E5F4-2070-4525-92BA-2988B081B6F5}" type="sibTrans" cxnId="{6A6A3EE3-02BA-4BEB-AE49-D575B01F9B67}">
      <dgm:prSet/>
      <dgm:spPr/>
      <dgm:t>
        <a:bodyPr/>
        <a:lstStyle/>
        <a:p>
          <a:endParaRPr lang="en-US"/>
        </a:p>
      </dgm:t>
    </dgm:pt>
    <dgm:pt modelId="{53ACBEA8-28CE-45EA-BBB0-06C6F85F021E}">
      <dgm:prSet phldrT="[Text]" custT="1"/>
      <dgm:spPr/>
      <dgm:t>
        <a:bodyPr/>
        <a:lstStyle/>
        <a:p>
          <a:r>
            <a:rPr lang="en-US" sz="2400"/>
            <a:t>except</a:t>
          </a:r>
          <a:endParaRPr lang="en-US" sz="2400" dirty="0"/>
        </a:p>
      </dgm:t>
    </dgm:pt>
    <dgm:pt modelId="{23BF0E97-98F2-4C0D-9CDB-2076CB5FEF6F}" type="parTrans" cxnId="{2191D58B-D7A3-4431-AF4D-0453DFE56B8D}">
      <dgm:prSet/>
      <dgm:spPr/>
      <dgm:t>
        <a:bodyPr/>
        <a:lstStyle/>
        <a:p>
          <a:endParaRPr lang="en-US"/>
        </a:p>
      </dgm:t>
    </dgm:pt>
    <dgm:pt modelId="{670FA792-D521-4318-8379-336E1678CBD2}" type="sibTrans" cxnId="{2191D58B-D7A3-4431-AF4D-0453DFE56B8D}">
      <dgm:prSet/>
      <dgm:spPr/>
      <dgm:t>
        <a:bodyPr/>
        <a:lstStyle/>
        <a:p>
          <a:endParaRPr lang="en-US"/>
        </a:p>
      </dgm:t>
    </dgm:pt>
    <dgm:pt modelId="{649E5FB2-BA57-4FB7-A1F5-B8DCD65A07D6}">
      <dgm:prSet phldrT="[Text]" custT="1"/>
      <dgm:spPr/>
      <dgm:t>
        <a:bodyPr/>
        <a:lstStyle/>
        <a:p>
          <a:r>
            <a:rPr lang="en-US" sz="2400"/>
            <a:t>Where the words or behavior are used, or the writing, sign or other visible representation is displayed by a person inside a </a:t>
          </a:r>
          <a:r>
            <a:rPr lang="en-US" sz="2400" b="1" i="1" u="sng"/>
            <a:t>dwelling</a:t>
          </a:r>
          <a:r>
            <a:rPr lang="en-US" sz="2400"/>
            <a:t> &amp; the other person is also inside that or another dwelling</a:t>
          </a:r>
          <a:endParaRPr lang="en-US" sz="2400" dirty="0"/>
        </a:p>
      </dgm:t>
    </dgm:pt>
    <dgm:pt modelId="{FEC9F332-1881-4C70-A253-ED43419D60D5}" type="parTrans" cxnId="{1E690948-0290-492C-A70E-F619FE59DF88}">
      <dgm:prSet/>
      <dgm:spPr/>
      <dgm:t>
        <a:bodyPr/>
        <a:lstStyle/>
        <a:p>
          <a:endParaRPr lang="en-US"/>
        </a:p>
      </dgm:t>
    </dgm:pt>
    <dgm:pt modelId="{C7B07643-8F51-4E64-8FE4-7A004389327D}" type="sibTrans" cxnId="{1E690948-0290-492C-A70E-F619FE59DF88}">
      <dgm:prSet/>
      <dgm:spPr/>
      <dgm:t>
        <a:bodyPr/>
        <a:lstStyle/>
        <a:p>
          <a:endParaRPr lang="en-US"/>
        </a:p>
      </dgm:t>
    </dgm:pt>
    <dgm:pt modelId="{18534B5F-B2C9-4830-B7F4-F70D52FDA582}" type="pres">
      <dgm:prSet presAssocID="{00A5364E-BE37-4968-A43A-3B5CCF3E6383}" presName="linearFlow" presStyleCnt="0">
        <dgm:presLayoutVars>
          <dgm:resizeHandles val="exact"/>
        </dgm:presLayoutVars>
      </dgm:prSet>
      <dgm:spPr/>
    </dgm:pt>
    <dgm:pt modelId="{F105BE39-8855-4522-9200-584E37D1FC05}" type="pres">
      <dgm:prSet presAssocID="{C925D1F7-48AA-46B2-9B02-0A185D5CC694}" presName="node" presStyleLbl="node1" presStyleIdx="0" presStyleCnt="3" custScaleX="110041" custScaleY="35331">
        <dgm:presLayoutVars>
          <dgm:bulletEnabled val="1"/>
        </dgm:presLayoutVars>
      </dgm:prSet>
      <dgm:spPr/>
    </dgm:pt>
    <dgm:pt modelId="{CC149899-F998-49FB-BB1D-1C31CFF3C471}" type="pres">
      <dgm:prSet presAssocID="{C8F1E5F4-2070-4525-92BA-2988B081B6F5}" presName="sibTrans" presStyleLbl="sibTrans2D1" presStyleIdx="0" presStyleCnt="2"/>
      <dgm:spPr/>
    </dgm:pt>
    <dgm:pt modelId="{151E0550-D78C-457B-9642-14520F2FA150}" type="pres">
      <dgm:prSet presAssocID="{C8F1E5F4-2070-4525-92BA-2988B081B6F5}" presName="connectorText" presStyleLbl="sibTrans2D1" presStyleIdx="0" presStyleCnt="2"/>
      <dgm:spPr/>
    </dgm:pt>
    <dgm:pt modelId="{58AECF71-B20D-4E5B-AF38-14EC41812EA3}" type="pres">
      <dgm:prSet presAssocID="{53ACBEA8-28CE-45EA-BBB0-06C6F85F021E}" presName="node" presStyleLbl="node1" presStyleIdx="1" presStyleCnt="3" custScaleX="46552" custScaleY="42470">
        <dgm:presLayoutVars>
          <dgm:bulletEnabled val="1"/>
        </dgm:presLayoutVars>
      </dgm:prSet>
      <dgm:spPr/>
    </dgm:pt>
    <dgm:pt modelId="{4C42CD7F-5A76-41C7-8591-CDF638053036}" type="pres">
      <dgm:prSet presAssocID="{670FA792-D521-4318-8379-336E1678CBD2}" presName="sibTrans" presStyleLbl="sibTrans2D1" presStyleIdx="1" presStyleCnt="2"/>
      <dgm:spPr/>
    </dgm:pt>
    <dgm:pt modelId="{F6B1D3B5-F9C3-41FC-AA8D-75289330C801}" type="pres">
      <dgm:prSet presAssocID="{670FA792-D521-4318-8379-336E1678CBD2}" presName="connectorText" presStyleLbl="sibTrans2D1" presStyleIdx="1" presStyleCnt="2"/>
      <dgm:spPr/>
    </dgm:pt>
    <dgm:pt modelId="{A0022056-EC61-4371-ADA5-43C7C98DB3D6}" type="pres">
      <dgm:prSet presAssocID="{649E5FB2-BA57-4FB7-A1F5-B8DCD65A07D6}" presName="node" presStyleLbl="node1" presStyleIdx="2" presStyleCnt="3" custScaleX="115516" custLinFactNeighborX="0" custLinFactNeighborY="-10400">
        <dgm:presLayoutVars>
          <dgm:bulletEnabled val="1"/>
        </dgm:presLayoutVars>
      </dgm:prSet>
      <dgm:spPr/>
    </dgm:pt>
  </dgm:ptLst>
  <dgm:cxnLst>
    <dgm:cxn modelId="{D2D74506-69B3-4338-BE1C-D4E5891E8079}" type="presOf" srcId="{670FA792-D521-4318-8379-336E1678CBD2}" destId="{F6B1D3B5-F9C3-41FC-AA8D-75289330C801}" srcOrd="1" destOrd="0" presId="urn:microsoft.com/office/officeart/2005/8/layout/process2"/>
    <dgm:cxn modelId="{7E4F7E23-2A7F-418C-AB24-1C168427D335}" type="presOf" srcId="{C8F1E5F4-2070-4525-92BA-2988B081B6F5}" destId="{CC149899-F998-49FB-BB1D-1C31CFF3C471}" srcOrd="0" destOrd="0" presId="urn:microsoft.com/office/officeart/2005/8/layout/process2"/>
    <dgm:cxn modelId="{7BF90D37-DAE7-4D19-AD4C-0D52F21A75EC}" type="presOf" srcId="{00A5364E-BE37-4968-A43A-3B5CCF3E6383}" destId="{18534B5F-B2C9-4830-B7F4-F70D52FDA582}" srcOrd="0" destOrd="0" presId="urn:microsoft.com/office/officeart/2005/8/layout/process2"/>
    <dgm:cxn modelId="{19B9193B-651A-4C2B-B629-F3EC6F495CDF}" type="presOf" srcId="{649E5FB2-BA57-4FB7-A1F5-B8DCD65A07D6}" destId="{A0022056-EC61-4371-ADA5-43C7C98DB3D6}" srcOrd="0" destOrd="0" presId="urn:microsoft.com/office/officeart/2005/8/layout/process2"/>
    <dgm:cxn modelId="{1E690948-0290-492C-A70E-F619FE59DF88}" srcId="{00A5364E-BE37-4968-A43A-3B5CCF3E6383}" destId="{649E5FB2-BA57-4FB7-A1F5-B8DCD65A07D6}" srcOrd="2" destOrd="0" parTransId="{FEC9F332-1881-4C70-A253-ED43419D60D5}" sibTransId="{C7B07643-8F51-4E64-8FE4-7A004389327D}"/>
    <dgm:cxn modelId="{2191D58B-D7A3-4431-AF4D-0453DFE56B8D}" srcId="{00A5364E-BE37-4968-A43A-3B5CCF3E6383}" destId="{53ACBEA8-28CE-45EA-BBB0-06C6F85F021E}" srcOrd="1" destOrd="0" parTransId="{23BF0E97-98F2-4C0D-9CDB-2076CB5FEF6F}" sibTransId="{670FA792-D521-4318-8379-336E1678CBD2}"/>
    <dgm:cxn modelId="{284B5F90-7BF6-449A-A67B-09BAD705EADF}" type="presOf" srcId="{670FA792-D521-4318-8379-336E1678CBD2}" destId="{4C42CD7F-5A76-41C7-8591-CDF638053036}" srcOrd="0" destOrd="0" presId="urn:microsoft.com/office/officeart/2005/8/layout/process2"/>
    <dgm:cxn modelId="{C2107195-991C-4219-98EB-8716F525541D}" type="presOf" srcId="{53ACBEA8-28CE-45EA-BBB0-06C6F85F021E}" destId="{58AECF71-B20D-4E5B-AF38-14EC41812EA3}" srcOrd="0" destOrd="0" presId="urn:microsoft.com/office/officeart/2005/8/layout/process2"/>
    <dgm:cxn modelId="{3AFF98B8-281E-4C55-8AC1-AAE778D0B06B}" type="presOf" srcId="{C8F1E5F4-2070-4525-92BA-2988B081B6F5}" destId="{151E0550-D78C-457B-9642-14520F2FA150}" srcOrd="1" destOrd="0" presId="urn:microsoft.com/office/officeart/2005/8/layout/process2"/>
    <dgm:cxn modelId="{D55282DD-46A4-4DCB-A5B5-E681C417B9AE}" type="presOf" srcId="{C925D1F7-48AA-46B2-9B02-0A185D5CC694}" destId="{F105BE39-8855-4522-9200-584E37D1FC05}" srcOrd="0" destOrd="0" presId="urn:microsoft.com/office/officeart/2005/8/layout/process2"/>
    <dgm:cxn modelId="{6A6A3EE3-02BA-4BEB-AE49-D575B01F9B67}" srcId="{00A5364E-BE37-4968-A43A-3B5CCF3E6383}" destId="{C925D1F7-48AA-46B2-9B02-0A185D5CC694}" srcOrd="0" destOrd="0" parTransId="{8A35AF54-0A73-4416-8504-507EE0A8F44B}" sibTransId="{C8F1E5F4-2070-4525-92BA-2988B081B6F5}"/>
    <dgm:cxn modelId="{1BE02C6D-C8C3-44AD-A715-609D76936DA0}" type="presParOf" srcId="{18534B5F-B2C9-4830-B7F4-F70D52FDA582}" destId="{F105BE39-8855-4522-9200-584E37D1FC05}" srcOrd="0" destOrd="0" presId="urn:microsoft.com/office/officeart/2005/8/layout/process2"/>
    <dgm:cxn modelId="{2D9F477D-C176-40E6-BC5D-C2C46F7DC727}" type="presParOf" srcId="{18534B5F-B2C9-4830-B7F4-F70D52FDA582}" destId="{CC149899-F998-49FB-BB1D-1C31CFF3C471}" srcOrd="1" destOrd="0" presId="urn:microsoft.com/office/officeart/2005/8/layout/process2"/>
    <dgm:cxn modelId="{61231930-692F-49C8-B673-FF5BB7259E78}" type="presParOf" srcId="{CC149899-F998-49FB-BB1D-1C31CFF3C471}" destId="{151E0550-D78C-457B-9642-14520F2FA150}" srcOrd="0" destOrd="0" presId="urn:microsoft.com/office/officeart/2005/8/layout/process2"/>
    <dgm:cxn modelId="{CF4494AC-148F-4788-8289-8F9DF5855068}" type="presParOf" srcId="{18534B5F-B2C9-4830-B7F4-F70D52FDA582}" destId="{58AECF71-B20D-4E5B-AF38-14EC41812EA3}" srcOrd="2" destOrd="0" presId="urn:microsoft.com/office/officeart/2005/8/layout/process2"/>
    <dgm:cxn modelId="{0BAD8F7C-B296-4A45-9A19-26279B076B2F}" type="presParOf" srcId="{18534B5F-B2C9-4830-B7F4-F70D52FDA582}" destId="{4C42CD7F-5A76-41C7-8591-CDF638053036}" srcOrd="3" destOrd="0" presId="urn:microsoft.com/office/officeart/2005/8/layout/process2"/>
    <dgm:cxn modelId="{530ED9C5-6DE1-4706-898E-89BF6F231477}" type="presParOf" srcId="{4C42CD7F-5A76-41C7-8591-CDF638053036}" destId="{F6B1D3B5-F9C3-41FC-AA8D-75289330C801}" srcOrd="0" destOrd="0" presId="urn:microsoft.com/office/officeart/2005/8/layout/process2"/>
    <dgm:cxn modelId="{8A778363-E1A3-42E6-8BCB-1D0508FE8723}" type="presParOf" srcId="{18534B5F-B2C9-4830-B7F4-F70D52FDA582}" destId="{A0022056-EC61-4371-ADA5-43C7C98DB3D6}"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6F6C9D-6858-EB44-99C0-3911CC852D56}">
      <dsp:nvSpPr>
        <dsp:cNvPr id="0" name=""/>
        <dsp:cNvSpPr/>
      </dsp:nvSpPr>
      <dsp:spPr>
        <a:xfrm>
          <a:off x="1543053" y="2667"/>
          <a:ext cx="7772392" cy="1364257"/>
        </a:xfrm>
        <a:prstGeom prst="roundRect">
          <a:avLst>
            <a:gd name="adj" fmla="val 10000"/>
          </a:avLst>
        </a:prstGeom>
        <a:solidFill>
          <a:schemeClr val="accent2">
            <a:lumMod val="20000"/>
            <a:lumOff val="80000"/>
          </a:schemeClr>
        </a:solidFill>
        <a:ln w="1905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 </a:t>
          </a:r>
          <a:r>
            <a:rPr lang="en-US" sz="2300" b="1" i="1" u="sng" kern="1200" dirty="0">
              <a:solidFill>
                <a:schemeClr val="tx1"/>
              </a:solidFill>
            </a:rPr>
            <a:t>police constable </a:t>
          </a:r>
          <a:r>
            <a:rPr lang="en-US" sz="2300" kern="1200" dirty="0">
              <a:solidFill>
                <a:schemeClr val="tx1"/>
              </a:solidFill>
            </a:rPr>
            <a:t>may </a:t>
          </a:r>
          <a:r>
            <a:rPr lang="en-US" sz="2300" b="1" i="1" u="sng" kern="1200" dirty="0">
              <a:solidFill>
                <a:schemeClr val="tx1"/>
              </a:solidFill>
            </a:rPr>
            <a:t>detain</a:t>
          </a:r>
          <a:r>
            <a:rPr lang="en-US" sz="2300" kern="1200" dirty="0">
              <a:solidFill>
                <a:schemeClr val="tx1"/>
              </a:solidFill>
            </a:rPr>
            <a:t> </a:t>
          </a:r>
          <a:r>
            <a:rPr lang="en-US" sz="2300" b="1" i="1" u="sng" kern="1200" dirty="0">
              <a:solidFill>
                <a:schemeClr val="tx1"/>
              </a:solidFill>
            </a:rPr>
            <a:t>any person </a:t>
          </a:r>
          <a:r>
            <a:rPr lang="en-US" sz="2300" kern="1200" dirty="0">
              <a:solidFill>
                <a:schemeClr val="tx1"/>
              </a:solidFill>
            </a:rPr>
            <a:t>or </a:t>
          </a:r>
          <a:r>
            <a:rPr lang="en-US" sz="2300" b="1" i="1" u="sng" kern="1200" dirty="0">
              <a:solidFill>
                <a:schemeClr val="tx1"/>
              </a:solidFill>
            </a:rPr>
            <a:t>vehicle</a:t>
          </a:r>
          <a:r>
            <a:rPr lang="en-US" sz="2300" kern="1200" dirty="0">
              <a:solidFill>
                <a:schemeClr val="tx1"/>
              </a:solidFill>
            </a:rPr>
            <a:t> or anything which is in or on a vehicle, in any place to which the public has access</a:t>
          </a:r>
        </a:p>
      </dsp:txBody>
      <dsp:txXfrm>
        <a:off x="1583011" y="42625"/>
        <a:ext cx="7692476" cy="1284341"/>
      </dsp:txXfrm>
    </dsp:sp>
    <dsp:sp modelId="{19B1B738-6BE3-824E-884B-E829FCA7A43D}">
      <dsp:nvSpPr>
        <dsp:cNvPr id="0" name=""/>
        <dsp:cNvSpPr/>
      </dsp:nvSpPr>
      <dsp:spPr>
        <a:xfrm rot="5400000">
          <a:off x="5173451" y="1401031"/>
          <a:ext cx="511596" cy="613915"/>
        </a:xfrm>
        <a:prstGeom prst="rightArrow">
          <a:avLst>
            <a:gd name="adj1" fmla="val 60000"/>
            <a:gd name="adj2" fmla="val 50000"/>
          </a:avLst>
        </a:prstGeom>
        <a:solidFill>
          <a:schemeClr val="accent2">
            <a:lumMod val="75000"/>
            <a:alpha val="90000"/>
          </a:schemeClr>
        </a:solidFill>
        <a:ln>
          <a:solidFill>
            <a:schemeClr val="tx1">
              <a:alpha val="90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45075" y="1452191"/>
        <a:ext cx="368349" cy="358117"/>
      </dsp:txXfrm>
    </dsp:sp>
    <dsp:sp modelId="{7BB447FF-E54B-CD49-A06C-1DB31A5D4FF3}">
      <dsp:nvSpPr>
        <dsp:cNvPr id="0" name=""/>
        <dsp:cNvSpPr/>
      </dsp:nvSpPr>
      <dsp:spPr>
        <a:xfrm>
          <a:off x="1528755" y="2049053"/>
          <a:ext cx="7800987" cy="1364257"/>
        </a:xfrm>
        <a:prstGeom prst="roundRect">
          <a:avLst>
            <a:gd name="adj" fmla="val 10000"/>
          </a:avLst>
        </a:prstGeom>
        <a:solidFill>
          <a:schemeClr val="accent2">
            <a:lumMod val="40000"/>
            <a:lumOff val="60000"/>
          </a:schemeClr>
        </a:solidFill>
        <a:ln w="1905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If he or she </a:t>
          </a:r>
          <a:r>
            <a:rPr lang="en-US" sz="2300" b="1" i="1" u="sng" kern="1200" dirty="0">
              <a:solidFill>
                <a:schemeClr val="tx1"/>
              </a:solidFill>
            </a:rPr>
            <a:t>has reasonable grounds for suspecting</a:t>
          </a:r>
          <a:r>
            <a:rPr lang="en-US" sz="2300" kern="1200" dirty="0">
              <a:solidFill>
                <a:schemeClr val="tx1"/>
              </a:solidFill>
            </a:rPr>
            <a:t> that </a:t>
          </a:r>
          <a:r>
            <a:rPr lang="en-US" sz="2300" b="1" i="1" u="sng" kern="1200" dirty="0">
              <a:solidFill>
                <a:schemeClr val="tx1"/>
              </a:solidFill>
            </a:rPr>
            <a:t>stolen</a:t>
          </a:r>
          <a:r>
            <a:rPr lang="en-US" sz="2300" kern="1200" dirty="0">
              <a:solidFill>
                <a:schemeClr val="tx1"/>
              </a:solidFill>
            </a:rPr>
            <a:t> or </a:t>
          </a:r>
          <a:r>
            <a:rPr lang="en-US" sz="2300" b="1" i="1" u="sng" kern="1200" dirty="0">
              <a:solidFill>
                <a:schemeClr val="tx1"/>
              </a:solidFill>
            </a:rPr>
            <a:t>prohibited articles, prohibited fireworks </a:t>
          </a:r>
          <a:r>
            <a:rPr lang="en-US" sz="2300" kern="1200" dirty="0">
              <a:solidFill>
                <a:schemeClr val="tx1"/>
              </a:solidFill>
            </a:rPr>
            <a:t>or </a:t>
          </a:r>
          <a:r>
            <a:rPr lang="en-US" sz="2300" b="1" i="1" u="sng" kern="1200" dirty="0">
              <a:solidFill>
                <a:schemeClr val="tx1"/>
              </a:solidFill>
            </a:rPr>
            <a:t>bladed or sharply pointed articles</a:t>
          </a:r>
          <a:r>
            <a:rPr lang="en-US" sz="2300" kern="1200" dirty="0">
              <a:solidFill>
                <a:schemeClr val="tx1"/>
              </a:solidFill>
            </a:rPr>
            <a:t> will be found</a:t>
          </a:r>
        </a:p>
      </dsp:txBody>
      <dsp:txXfrm>
        <a:off x="1568713" y="2089011"/>
        <a:ext cx="7721071" cy="1284341"/>
      </dsp:txXfrm>
    </dsp:sp>
    <dsp:sp modelId="{2285B069-DBC3-4040-A16C-B49ADAD0C9F2}">
      <dsp:nvSpPr>
        <dsp:cNvPr id="0" name=""/>
        <dsp:cNvSpPr/>
      </dsp:nvSpPr>
      <dsp:spPr>
        <a:xfrm rot="5400000">
          <a:off x="5173451" y="3447417"/>
          <a:ext cx="511596" cy="613915"/>
        </a:xfrm>
        <a:prstGeom prst="rightArrow">
          <a:avLst>
            <a:gd name="adj1" fmla="val 60000"/>
            <a:gd name="adj2" fmla="val 50000"/>
          </a:avLst>
        </a:prstGeom>
        <a:solidFill>
          <a:schemeClr val="accent2">
            <a:lumMod val="75000"/>
            <a:alpha val="90000"/>
          </a:schemeClr>
        </a:solidFill>
        <a:ln>
          <a:solidFill>
            <a:schemeClr val="tx1">
              <a:alpha val="90000"/>
            </a:schemeClr>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rot="-5400000">
        <a:off x="5245075" y="3498577"/>
        <a:ext cx="368349" cy="358117"/>
      </dsp:txXfrm>
    </dsp:sp>
    <dsp:sp modelId="{40F1F6E5-1061-5C42-B348-B09BD63F97AE}">
      <dsp:nvSpPr>
        <dsp:cNvPr id="0" name=""/>
        <dsp:cNvSpPr/>
      </dsp:nvSpPr>
      <dsp:spPr>
        <a:xfrm>
          <a:off x="1543053" y="4095439"/>
          <a:ext cx="7772392" cy="1364257"/>
        </a:xfrm>
        <a:prstGeom prst="roundRect">
          <a:avLst>
            <a:gd name="adj" fmla="val 10000"/>
          </a:avLst>
        </a:prstGeom>
        <a:solidFill>
          <a:schemeClr val="accent2">
            <a:lumMod val="60000"/>
            <a:lumOff val="40000"/>
          </a:schemeClr>
        </a:solidFill>
        <a:ln w="1905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chemeClr val="tx1"/>
              </a:solidFill>
            </a:rPr>
            <a:t>Any such article found during a search may be seized</a:t>
          </a:r>
        </a:p>
      </dsp:txBody>
      <dsp:txXfrm>
        <a:off x="1583011" y="4135397"/>
        <a:ext cx="7692476" cy="12843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3AFEC-B8B2-4CFC-B5F3-B4199C6A509B}">
      <dsp:nvSpPr>
        <dsp:cNvPr id="0" name=""/>
        <dsp:cNvSpPr/>
      </dsp:nvSpPr>
      <dsp:spPr>
        <a:xfrm rot="5400000">
          <a:off x="111455" y="1174203"/>
          <a:ext cx="1829710" cy="221130"/>
        </a:xfrm>
        <a:prstGeom prst="rect">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85AE680-B236-4F75-B0BB-51203BF1DC13}">
      <dsp:nvSpPr>
        <dsp:cNvPr id="0" name=""/>
        <dsp:cNvSpPr/>
      </dsp:nvSpPr>
      <dsp:spPr>
        <a:xfrm>
          <a:off x="528388" y="605"/>
          <a:ext cx="2457004" cy="147420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latin typeface="+mn-lt"/>
            </a:rPr>
            <a:t>Personal Safety</a:t>
          </a:r>
          <a:endParaRPr lang="en-US" sz="2400" kern="1200" dirty="0">
            <a:latin typeface="+mn-lt"/>
          </a:endParaRPr>
        </a:p>
      </dsp:txBody>
      <dsp:txXfrm>
        <a:off x="571566" y="43783"/>
        <a:ext cx="2370648" cy="1387846"/>
      </dsp:txXfrm>
    </dsp:sp>
    <dsp:sp modelId="{4CC92139-FAF6-4C2F-9EAD-1BC8D092FC04}">
      <dsp:nvSpPr>
        <dsp:cNvPr id="0" name=""/>
        <dsp:cNvSpPr/>
      </dsp:nvSpPr>
      <dsp:spPr>
        <a:xfrm rot="5404666">
          <a:off x="129019" y="2998175"/>
          <a:ext cx="1792149" cy="221130"/>
        </a:xfrm>
        <a:prstGeom prst="rect">
          <a:avLst/>
        </a:prstGeom>
        <a:solidFill>
          <a:schemeClr val="accent2">
            <a:hueOff val="1610903"/>
            <a:satOff val="-4623"/>
            <a:lumOff val="-740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0FA83BC-D3C2-4084-AD0E-18654CAB3657}">
      <dsp:nvSpPr>
        <dsp:cNvPr id="0" name=""/>
        <dsp:cNvSpPr/>
      </dsp:nvSpPr>
      <dsp:spPr>
        <a:xfrm>
          <a:off x="528388" y="1843358"/>
          <a:ext cx="2457004" cy="1474202"/>
        </a:xfrm>
        <a:prstGeom prst="roundRect">
          <a:avLst>
            <a:gd name="adj" fmla="val 10000"/>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Areas of concealment</a:t>
          </a:r>
          <a:endParaRPr lang="en-US" sz="2400" kern="1200" dirty="0"/>
        </a:p>
      </dsp:txBody>
      <dsp:txXfrm>
        <a:off x="571566" y="1886536"/>
        <a:ext cx="2370648" cy="1387846"/>
      </dsp:txXfrm>
    </dsp:sp>
    <dsp:sp modelId="{AE6CD333-5C1F-4170-BA32-1B05DE736538}">
      <dsp:nvSpPr>
        <dsp:cNvPr id="0" name=""/>
        <dsp:cNvSpPr/>
      </dsp:nvSpPr>
      <dsp:spPr>
        <a:xfrm rot="32695">
          <a:off x="1023804" y="3922813"/>
          <a:ext cx="3263874" cy="221130"/>
        </a:xfrm>
        <a:prstGeom prst="rect">
          <a:avLst/>
        </a:prstGeom>
        <a:solidFill>
          <a:schemeClr val="accent2">
            <a:hueOff val="3221807"/>
            <a:satOff val="-9246"/>
            <a:lumOff val="-1480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23231E7-9EA6-44FD-B577-D1AB489C34DF}">
      <dsp:nvSpPr>
        <dsp:cNvPr id="0" name=""/>
        <dsp:cNvSpPr/>
      </dsp:nvSpPr>
      <dsp:spPr>
        <a:xfrm>
          <a:off x="525956" y="3648549"/>
          <a:ext cx="2457004" cy="1474202"/>
        </a:xfrm>
        <a:prstGeom prst="roundRect">
          <a:avLst>
            <a:gd name="adj" fmla="val 10000"/>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Areas routinely missed</a:t>
          </a:r>
          <a:endParaRPr lang="en-US" sz="2400" kern="1200" dirty="0"/>
        </a:p>
      </dsp:txBody>
      <dsp:txXfrm>
        <a:off x="569134" y="3691727"/>
        <a:ext cx="2370648" cy="1387846"/>
      </dsp:txXfrm>
    </dsp:sp>
    <dsp:sp modelId="{D2C82C3B-7D62-4FE7-9FF3-D99B8391832E}">
      <dsp:nvSpPr>
        <dsp:cNvPr id="0" name=""/>
        <dsp:cNvSpPr/>
      </dsp:nvSpPr>
      <dsp:spPr>
        <a:xfrm rot="16200000">
          <a:off x="3379271" y="3016957"/>
          <a:ext cx="1829710" cy="221130"/>
        </a:xfrm>
        <a:prstGeom prst="rect">
          <a:avLst/>
        </a:prstGeom>
        <a:solidFill>
          <a:schemeClr val="accent2">
            <a:hueOff val="4832710"/>
            <a:satOff val="-13870"/>
            <a:lumOff val="-2220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5E68FE2-94F3-4B8A-BF39-BB976A322BAC}">
      <dsp:nvSpPr>
        <dsp:cNvPr id="0" name=""/>
        <dsp:cNvSpPr/>
      </dsp:nvSpPr>
      <dsp:spPr>
        <a:xfrm>
          <a:off x="3796204" y="3686112"/>
          <a:ext cx="2457004" cy="1474202"/>
        </a:xfrm>
        <a:prstGeom prst="roundRect">
          <a:avLst>
            <a:gd name="adj" fmla="val 10000"/>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J.O.G</a:t>
          </a:r>
          <a:endParaRPr lang="en-US" sz="2400" kern="1200" dirty="0"/>
        </a:p>
      </dsp:txBody>
      <dsp:txXfrm>
        <a:off x="3839382" y="3729290"/>
        <a:ext cx="2370648" cy="1387846"/>
      </dsp:txXfrm>
    </dsp:sp>
    <dsp:sp modelId="{742F4AD2-3A7C-4E42-B68C-D5744D222658}">
      <dsp:nvSpPr>
        <dsp:cNvPr id="0" name=""/>
        <dsp:cNvSpPr/>
      </dsp:nvSpPr>
      <dsp:spPr>
        <a:xfrm rot="16200000">
          <a:off x="3379271" y="1174203"/>
          <a:ext cx="1829710" cy="221130"/>
        </a:xfrm>
        <a:prstGeom prst="rect">
          <a:avLst/>
        </a:prstGeom>
        <a:solidFill>
          <a:schemeClr val="accent2">
            <a:hueOff val="6443614"/>
            <a:satOff val="-18493"/>
            <a:lumOff val="-2960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902FA34-684E-4A27-902B-98CCB12D35E3}">
      <dsp:nvSpPr>
        <dsp:cNvPr id="0" name=""/>
        <dsp:cNvSpPr/>
      </dsp:nvSpPr>
      <dsp:spPr>
        <a:xfrm>
          <a:off x="3796204" y="1843358"/>
          <a:ext cx="2457004" cy="1474202"/>
        </a:xfrm>
        <a:prstGeom prst="roundRect">
          <a:avLst>
            <a:gd name="adj" fmla="val 10000"/>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Recovery of exhibits</a:t>
          </a:r>
          <a:endParaRPr lang="en-US" sz="2400" kern="1200" dirty="0"/>
        </a:p>
      </dsp:txBody>
      <dsp:txXfrm>
        <a:off x="3839382" y="1886536"/>
        <a:ext cx="2370648" cy="1387846"/>
      </dsp:txXfrm>
    </dsp:sp>
    <dsp:sp modelId="{F4CF9539-14EF-43E9-8D0F-0E0ABEF5898C}">
      <dsp:nvSpPr>
        <dsp:cNvPr id="0" name=""/>
        <dsp:cNvSpPr/>
      </dsp:nvSpPr>
      <dsp:spPr>
        <a:xfrm>
          <a:off x="3796204" y="605"/>
          <a:ext cx="2457004" cy="1474202"/>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Control of subject, seeing hands</a:t>
          </a:r>
          <a:endParaRPr lang="en-US" sz="2400" kern="1200" dirty="0"/>
        </a:p>
      </dsp:txBody>
      <dsp:txXfrm>
        <a:off x="3839382" y="43783"/>
        <a:ext cx="2370648" cy="13878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FDD7FD-74FD-924D-96C6-8E06B27965EE}">
      <dsp:nvSpPr>
        <dsp:cNvPr id="0" name=""/>
        <dsp:cNvSpPr/>
      </dsp:nvSpPr>
      <dsp:spPr>
        <a:xfrm>
          <a:off x="0" y="0"/>
          <a:ext cx="7172899"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29F5EA-6773-8843-BCD5-9E71ED3EFEEB}">
      <dsp:nvSpPr>
        <dsp:cNvPr id="0" name=""/>
        <dsp:cNvSpPr/>
      </dsp:nvSpPr>
      <dsp:spPr>
        <a:xfrm>
          <a:off x="0" y="0"/>
          <a:ext cx="7172899" cy="2156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solidFill>
                <a:srgbClr val="FF0000"/>
              </a:solidFill>
            </a:rPr>
            <a:t>Statutory Defence </a:t>
          </a:r>
        </a:p>
        <a:p>
          <a:pPr marL="0" lvl="0" indent="0" algn="l" defTabSz="977900">
            <a:lnSpc>
              <a:spcPct val="90000"/>
            </a:lnSpc>
            <a:spcBef>
              <a:spcPct val="0"/>
            </a:spcBef>
            <a:spcAft>
              <a:spcPct val="35000"/>
            </a:spcAft>
            <a:buNone/>
          </a:pPr>
          <a:r>
            <a:rPr lang="en-US" sz="2200" b="1" kern="1200" dirty="0"/>
            <a:t>–</a:t>
          </a:r>
          <a:r>
            <a:rPr lang="en-US" sz="2200" b="1" kern="1200" baseline="0" dirty="0"/>
            <a:t> </a:t>
          </a:r>
          <a:r>
            <a:rPr lang="en-GB" sz="2200" b="0" kern="1200" baseline="0" dirty="0"/>
            <a:t>A</a:t>
          </a:r>
          <a:r>
            <a:rPr lang="en-GB" sz="2200" kern="1200" dirty="0"/>
            <a:t> statutory defence can be raised in any instance in which a party cannot be shown to have acted purposely, knowingly, recklessly, or negligently as the law may require, with respect to each material element of the offense</a:t>
          </a:r>
          <a:endParaRPr lang="en-US" sz="2200" kern="1200" dirty="0"/>
        </a:p>
      </dsp:txBody>
      <dsp:txXfrm>
        <a:off x="0" y="0"/>
        <a:ext cx="7172899" cy="2156396"/>
      </dsp:txXfrm>
    </dsp:sp>
    <dsp:sp modelId="{84EF187E-3DB7-A64F-BD9D-3B5F8FE42F6C}">
      <dsp:nvSpPr>
        <dsp:cNvPr id="0" name=""/>
        <dsp:cNvSpPr/>
      </dsp:nvSpPr>
      <dsp:spPr>
        <a:xfrm>
          <a:off x="0" y="2156396"/>
          <a:ext cx="7172899" cy="0"/>
        </a:xfrm>
        <a:prstGeom prst="line">
          <a:avLst/>
        </a:prstGeom>
        <a:solidFill>
          <a:schemeClr val="accent4">
            <a:hueOff val="6599937"/>
            <a:satOff val="-29202"/>
            <a:lumOff val="-4903"/>
            <a:alphaOff val="0"/>
          </a:schemeClr>
        </a:solidFill>
        <a:ln w="19050" cap="flat" cmpd="sng" algn="ctr">
          <a:solidFill>
            <a:schemeClr val="accent4">
              <a:hueOff val="6599937"/>
              <a:satOff val="-29202"/>
              <a:lumOff val="-490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EB45B4-D806-454F-BB8C-6A0CFE56422B}">
      <dsp:nvSpPr>
        <dsp:cNvPr id="0" name=""/>
        <dsp:cNvSpPr/>
      </dsp:nvSpPr>
      <dsp:spPr>
        <a:xfrm>
          <a:off x="0" y="2156396"/>
          <a:ext cx="7172899" cy="21563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solidFill>
                <a:srgbClr val="FF0000"/>
              </a:solidFill>
            </a:rPr>
            <a:t>General Defence </a:t>
          </a:r>
        </a:p>
        <a:p>
          <a:pPr marL="0" lvl="0" indent="0" algn="l" defTabSz="977900">
            <a:lnSpc>
              <a:spcPct val="90000"/>
            </a:lnSpc>
            <a:spcBef>
              <a:spcPct val="0"/>
            </a:spcBef>
            <a:spcAft>
              <a:spcPct val="35000"/>
            </a:spcAft>
            <a:buNone/>
          </a:pPr>
          <a:r>
            <a:rPr lang="en-US" sz="2200" b="1" kern="1200" dirty="0"/>
            <a:t>– </a:t>
          </a:r>
          <a:r>
            <a:rPr lang="en-US" sz="2200" b="0" kern="1200" dirty="0"/>
            <a:t>Not a recognised defence in law, the</a:t>
          </a:r>
          <a:r>
            <a:rPr lang="en-US" sz="2200" b="0" kern="1200" baseline="0" dirty="0"/>
            <a:t> onus is on the defendant to prove in court</a:t>
          </a:r>
          <a:endParaRPr lang="en-US" sz="2200" kern="1200" dirty="0"/>
        </a:p>
      </dsp:txBody>
      <dsp:txXfrm>
        <a:off x="0" y="2156396"/>
        <a:ext cx="7172899" cy="21563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05DE0B-5784-47D0-8EB1-D8A02FCEC39D}">
      <dsp:nvSpPr>
        <dsp:cNvPr id="0" name=""/>
        <dsp:cNvSpPr/>
      </dsp:nvSpPr>
      <dsp:spPr>
        <a:xfrm>
          <a:off x="3364992" y="1912"/>
          <a:ext cx="3785616" cy="83606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0" i="0" kern="1200" baseline="0"/>
            <a:t>‘A person is guilty of theft if they </a:t>
          </a:r>
          <a:endParaRPr lang="en-US" sz="2000" kern="1200"/>
        </a:p>
      </dsp:txBody>
      <dsp:txXfrm>
        <a:off x="3405805" y="42725"/>
        <a:ext cx="3703990" cy="754434"/>
      </dsp:txXfrm>
    </dsp:sp>
    <dsp:sp modelId="{0ECAF256-87C0-47DC-AD0D-3E0749746783}">
      <dsp:nvSpPr>
        <dsp:cNvPr id="0" name=""/>
        <dsp:cNvSpPr/>
      </dsp:nvSpPr>
      <dsp:spPr>
        <a:xfrm>
          <a:off x="3364992" y="879775"/>
          <a:ext cx="3785616" cy="83606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i="0" u="sng" kern="1200" baseline="0"/>
            <a:t>dishonestly appropriates property</a:t>
          </a:r>
          <a:r>
            <a:rPr lang="en-US" sz="2000" b="1" i="0" u="sng" kern="1200"/>
            <a:t> </a:t>
          </a:r>
          <a:r>
            <a:rPr lang="en-US" sz="2000" b="1" i="0" u="sng" kern="1200" baseline="0"/>
            <a:t>belonging to another </a:t>
          </a:r>
          <a:endParaRPr lang="en-US" sz="2000" kern="1200"/>
        </a:p>
      </dsp:txBody>
      <dsp:txXfrm>
        <a:off x="3405805" y="920588"/>
        <a:ext cx="3703990" cy="754434"/>
      </dsp:txXfrm>
    </dsp:sp>
    <dsp:sp modelId="{7C68F15B-C91B-4D61-B1E8-23FC713A31EC}">
      <dsp:nvSpPr>
        <dsp:cNvPr id="0" name=""/>
        <dsp:cNvSpPr/>
      </dsp:nvSpPr>
      <dsp:spPr>
        <a:xfrm>
          <a:off x="3364992" y="1757638"/>
          <a:ext cx="3785616" cy="83606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a:t>W</a:t>
          </a:r>
          <a:r>
            <a:rPr lang="en-US" sz="2000" b="0" i="0" kern="1200" baseline="0"/>
            <a:t>ith</a:t>
          </a:r>
          <a:r>
            <a:rPr lang="en-US" sz="2000" b="0" i="0" kern="1200"/>
            <a:t> </a:t>
          </a:r>
          <a:r>
            <a:rPr lang="en-US" sz="2000" b="0" i="0" kern="1200" baseline="0"/>
            <a:t>the intention of </a:t>
          </a:r>
          <a:endParaRPr lang="en-US" sz="2000" kern="1200"/>
        </a:p>
      </dsp:txBody>
      <dsp:txXfrm>
        <a:off x="3405805" y="1798451"/>
        <a:ext cx="3703990" cy="754434"/>
      </dsp:txXfrm>
    </dsp:sp>
    <dsp:sp modelId="{BF1698A9-9C5E-497A-BC47-E3AD1D5C811C}">
      <dsp:nvSpPr>
        <dsp:cNvPr id="0" name=""/>
        <dsp:cNvSpPr/>
      </dsp:nvSpPr>
      <dsp:spPr>
        <a:xfrm>
          <a:off x="3364992" y="2635502"/>
          <a:ext cx="3785616" cy="83606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1" i="0" u="sng" kern="1200" baseline="0"/>
            <a:t>permanently depriving </a:t>
          </a:r>
          <a:endParaRPr lang="en-US" sz="2000" kern="1200"/>
        </a:p>
      </dsp:txBody>
      <dsp:txXfrm>
        <a:off x="3405805" y="2676315"/>
        <a:ext cx="3703990" cy="754434"/>
      </dsp:txXfrm>
    </dsp:sp>
    <dsp:sp modelId="{DE6B92D9-5FCD-4C6C-B1C6-9640F4CEBE6D}">
      <dsp:nvSpPr>
        <dsp:cNvPr id="0" name=""/>
        <dsp:cNvSpPr/>
      </dsp:nvSpPr>
      <dsp:spPr>
        <a:xfrm>
          <a:off x="3364992" y="3513365"/>
          <a:ext cx="3785616" cy="836060"/>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b="0" i="0" kern="1200" baseline="0"/>
            <a:t>the other of it.’</a:t>
          </a:r>
          <a:endParaRPr lang="en-US" sz="2000" kern="1200"/>
        </a:p>
      </dsp:txBody>
      <dsp:txXfrm>
        <a:off x="3405805" y="3554178"/>
        <a:ext cx="3703990" cy="75443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33338E-2DA1-456D-A2B4-964B5F4724FE}">
      <dsp:nvSpPr>
        <dsp:cNvPr id="0" name=""/>
        <dsp:cNvSpPr/>
      </dsp:nvSpPr>
      <dsp:spPr>
        <a:xfrm>
          <a:off x="0" y="78669"/>
          <a:ext cx="10515600" cy="9945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This means that there should be an unbroken chain of events between the force being used and the theft. </a:t>
          </a:r>
          <a:endParaRPr lang="en-US" sz="2500" kern="1200"/>
        </a:p>
      </dsp:txBody>
      <dsp:txXfrm>
        <a:off x="48547" y="127216"/>
        <a:ext cx="10418506" cy="897406"/>
      </dsp:txXfrm>
    </dsp:sp>
    <dsp:sp modelId="{C8010567-9255-48D4-BDC2-28836B74799A}">
      <dsp:nvSpPr>
        <dsp:cNvPr id="0" name=""/>
        <dsp:cNvSpPr/>
      </dsp:nvSpPr>
      <dsp:spPr>
        <a:xfrm>
          <a:off x="0" y="1145169"/>
          <a:ext cx="10515600" cy="9945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If a person is pushed over, then their mobile taken. The force was used immediately before the appropriation of the mobile phone. </a:t>
          </a:r>
          <a:endParaRPr lang="en-US" sz="2500" kern="1200"/>
        </a:p>
      </dsp:txBody>
      <dsp:txXfrm>
        <a:off x="48547" y="1193716"/>
        <a:ext cx="10418506" cy="897406"/>
      </dsp:txXfrm>
    </dsp:sp>
    <dsp:sp modelId="{5A44B62F-B36D-4280-BAE7-B75F89E3EB0A}">
      <dsp:nvSpPr>
        <dsp:cNvPr id="0" name=""/>
        <dsp:cNvSpPr/>
      </dsp:nvSpPr>
      <dsp:spPr>
        <a:xfrm>
          <a:off x="0" y="2211669"/>
          <a:ext cx="10515600" cy="9945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Or there could be several hours between the force being used and the appropriation – this could still be an unbroken chain of events. </a:t>
          </a:r>
          <a:endParaRPr lang="en-US" sz="2500" kern="1200"/>
        </a:p>
      </dsp:txBody>
      <dsp:txXfrm>
        <a:off x="48547" y="2260216"/>
        <a:ext cx="10418506" cy="897406"/>
      </dsp:txXfrm>
    </dsp:sp>
    <dsp:sp modelId="{B3285405-7146-42D0-B167-FF4215298E74}">
      <dsp:nvSpPr>
        <dsp:cNvPr id="0" name=""/>
        <dsp:cNvSpPr/>
      </dsp:nvSpPr>
      <dsp:spPr>
        <a:xfrm>
          <a:off x="0" y="3278169"/>
          <a:ext cx="10515600" cy="9945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R v DESMOND &amp; Hall 1965 – Case example</a:t>
          </a:r>
          <a:endParaRPr lang="en-US" sz="2500" kern="1200"/>
        </a:p>
      </dsp:txBody>
      <dsp:txXfrm>
        <a:off x="48547" y="3326716"/>
        <a:ext cx="10418506" cy="89740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B0FFAF-FF4D-44A4-9367-C4A48174BA51}">
      <dsp:nvSpPr>
        <dsp:cNvPr id="0" name=""/>
        <dsp:cNvSpPr/>
      </dsp:nvSpPr>
      <dsp:spPr>
        <a:xfrm>
          <a:off x="0" y="292587"/>
          <a:ext cx="10515600" cy="119778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In order to do so…</a:t>
          </a:r>
          <a:endParaRPr lang="en-US" sz="3000" kern="1200"/>
        </a:p>
      </dsp:txBody>
      <dsp:txXfrm>
        <a:off x="58471" y="351058"/>
        <a:ext cx="10398658" cy="1080845"/>
      </dsp:txXfrm>
    </dsp:sp>
    <dsp:sp modelId="{E0B049B4-7C38-4686-B21D-FF4937AB4A26}">
      <dsp:nvSpPr>
        <dsp:cNvPr id="0" name=""/>
        <dsp:cNvSpPr/>
      </dsp:nvSpPr>
      <dsp:spPr>
        <a:xfrm>
          <a:off x="0" y="1576775"/>
          <a:ext cx="10515600" cy="119778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The force “ used” or the “putting or seeking to put in fear” must be in order to commit the theft. </a:t>
          </a:r>
          <a:endParaRPr lang="en-US" sz="3000" kern="1200"/>
        </a:p>
      </dsp:txBody>
      <dsp:txXfrm>
        <a:off x="58471" y="1635246"/>
        <a:ext cx="10398658" cy="1080845"/>
      </dsp:txXfrm>
    </dsp:sp>
    <dsp:sp modelId="{C2676945-978E-4335-ACB9-A8FE2F393B4C}">
      <dsp:nvSpPr>
        <dsp:cNvPr id="0" name=""/>
        <dsp:cNvSpPr/>
      </dsp:nvSpPr>
      <dsp:spPr>
        <a:xfrm>
          <a:off x="0" y="2860962"/>
          <a:ext cx="10515600" cy="119778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If the force is used for another purpose such as escaping and not to carry out the theft, then there cannot be a robbery. </a:t>
          </a:r>
          <a:endParaRPr lang="en-US" sz="3000" kern="1200"/>
        </a:p>
      </dsp:txBody>
      <dsp:txXfrm>
        <a:off x="58471" y="2919433"/>
        <a:ext cx="10398658" cy="108084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DDC6B1-2134-4C75-90EA-076B3E27AC84}">
      <dsp:nvSpPr>
        <dsp:cNvPr id="0" name=""/>
        <dsp:cNvSpPr/>
      </dsp:nvSpPr>
      <dsp:spPr>
        <a:xfrm>
          <a:off x="0" y="1081170"/>
          <a:ext cx="2957512" cy="1878020"/>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9E6E6E-2D52-4485-A0E9-E88AEF6F535D}">
      <dsp:nvSpPr>
        <dsp:cNvPr id="0" name=""/>
        <dsp:cNvSpPr/>
      </dsp:nvSpPr>
      <dsp:spPr>
        <a:xfrm>
          <a:off x="328612" y="1393352"/>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Significant harm is a subjective judgement made by the officer at the time.</a:t>
          </a:r>
          <a:endParaRPr lang="en-US" sz="1900" kern="1200"/>
        </a:p>
      </dsp:txBody>
      <dsp:txXfrm>
        <a:off x="383617" y="1448357"/>
        <a:ext cx="2847502" cy="1768010"/>
      </dsp:txXfrm>
    </dsp:sp>
    <dsp:sp modelId="{97016B59-2D1B-47F3-B66F-2D0C84BB4530}">
      <dsp:nvSpPr>
        <dsp:cNvPr id="0" name=""/>
        <dsp:cNvSpPr/>
      </dsp:nvSpPr>
      <dsp:spPr>
        <a:xfrm>
          <a:off x="3614737" y="1081170"/>
          <a:ext cx="2957512" cy="1878020"/>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7A1028-678A-498B-B3F4-F28A89FFA58D}">
      <dsp:nvSpPr>
        <dsp:cNvPr id="0" name=""/>
        <dsp:cNvSpPr/>
      </dsp:nvSpPr>
      <dsp:spPr>
        <a:xfrm>
          <a:off x="3943350" y="1393352"/>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The term ‘significant harm’ refers to harm which is affecting or would affect the child’s physical or psychological development.</a:t>
          </a:r>
          <a:endParaRPr lang="en-US" sz="1900" kern="1200" dirty="0"/>
        </a:p>
      </dsp:txBody>
      <dsp:txXfrm>
        <a:off x="3998355" y="1448357"/>
        <a:ext cx="2847502" cy="1768010"/>
      </dsp:txXfrm>
    </dsp:sp>
    <dsp:sp modelId="{E3590E66-BBFD-44C1-AF20-0239DF529E6E}">
      <dsp:nvSpPr>
        <dsp:cNvPr id="0" name=""/>
        <dsp:cNvSpPr/>
      </dsp:nvSpPr>
      <dsp:spPr>
        <a:xfrm>
          <a:off x="7229475" y="1081170"/>
          <a:ext cx="2957512" cy="1878020"/>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865FD0-44E2-405E-82B6-05044B9A4386}">
      <dsp:nvSpPr>
        <dsp:cNvPr id="0" name=""/>
        <dsp:cNvSpPr/>
      </dsp:nvSpPr>
      <dsp:spPr>
        <a:xfrm>
          <a:off x="7558087" y="1393352"/>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It includes impairment suffered from seeing or hearing the ill treatment of another. </a:t>
          </a:r>
          <a:endParaRPr lang="en-US" sz="1900" kern="1200" dirty="0"/>
        </a:p>
      </dsp:txBody>
      <dsp:txXfrm>
        <a:off x="7613092" y="1448357"/>
        <a:ext cx="2847502" cy="176801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A772E-A18B-4BA9-89AD-5FE2BCB27640}">
      <dsp:nvSpPr>
        <dsp:cNvPr id="0" name=""/>
        <dsp:cNvSpPr/>
      </dsp:nvSpPr>
      <dsp:spPr>
        <a:xfrm rot="5400000">
          <a:off x="-177609" y="180699"/>
          <a:ext cx="1184063" cy="828844"/>
        </a:xfrm>
        <a:prstGeom prst="chevron">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417511"/>
        <a:ext cx="828844" cy="355219"/>
      </dsp:txXfrm>
    </dsp:sp>
    <dsp:sp modelId="{B270A083-C0F1-424B-BAFF-CDF4D729AFCB}">
      <dsp:nvSpPr>
        <dsp:cNvPr id="0" name=""/>
        <dsp:cNvSpPr/>
      </dsp:nvSpPr>
      <dsp:spPr>
        <a:xfrm rot="5400000">
          <a:off x="3556318" y="-2724384"/>
          <a:ext cx="770045" cy="6224994"/>
        </a:xfrm>
        <a:prstGeom prst="round2SameRect">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Homicide: Murder, Manslaughter</a:t>
          </a:r>
        </a:p>
      </dsp:txBody>
      <dsp:txXfrm rot="-5400000">
        <a:off x="828844" y="40680"/>
        <a:ext cx="6187404" cy="694865"/>
      </dsp:txXfrm>
    </dsp:sp>
    <dsp:sp modelId="{B3E6C3C9-2164-4C87-814E-8EEC4B1E6C2C}">
      <dsp:nvSpPr>
        <dsp:cNvPr id="0" name=""/>
        <dsp:cNvSpPr/>
      </dsp:nvSpPr>
      <dsp:spPr>
        <a:xfrm rot="5400000">
          <a:off x="-177609" y="1163817"/>
          <a:ext cx="1184063" cy="828844"/>
        </a:xfrm>
        <a:prstGeom prst="chevron">
          <a:avLst/>
        </a:prstGeom>
        <a:solidFill>
          <a:schemeClr val="accent5">
            <a:hueOff val="-6076075"/>
            <a:satOff val="-413"/>
            <a:lumOff val="981"/>
            <a:alphaOff val="0"/>
          </a:schemeClr>
        </a:solidFill>
        <a:ln w="19050" cap="flat" cmpd="sng" algn="ctr">
          <a:solidFill>
            <a:schemeClr val="accent5">
              <a:hueOff val="-6076075"/>
              <a:satOff val="-413"/>
              <a:lumOff val="9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1400629"/>
        <a:ext cx="828844" cy="355219"/>
      </dsp:txXfrm>
    </dsp:sp>
    <dsp:sp modelId="{624FB553-6743-48EF-9184-41DFD581DCFD}">
      <dsp:nvSpPr>
        <dsp:cNvPr id="0" name=""/>
        <dsp:cNvSpPr/>
      </dsp:nvSpPr>
      <dsp:spPr>
        <a:xfrm rot="5400000">
          <a:off x="3556521" y="-1741468"/>
          <a:ext cx="769641" cy="6224994"/>
        </a:xfrm>
        <a:prstGeom prst="round2SameRect">
          <a:avLst/>
        </a:prstGeom>
        <a:solidFill>
          <a:schemeClr val="lt1">
            <a:alpha val="90000"/>
            <a:hueOff val="0"/>
            <a:satOff val="0"/>
            <a:lumOff val="0"/>
            <a:alphaOff val="0"/>
          </a:schemeClr>
        </a:solidFill>
        <a:ln w="19050" cap="flat" cmpd="sng" algn="ctr">
          <a:solidFill>
            <a:schemeClr val="accent5">
              <a:hueOff val="-6076075"/>
              <a:satOff val="-413"/>
              <a:lumOff val="98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G.B.H with intent - Section 18 OAP Act 1861</a:t>
          </a:r>
        </a:p>
      </dsp:txBody>
      <dsp:txXfrm rot="-5400000">
        <a:off x="828845" y="1023779"/>
        <a:ext cx="6187423" cy="694499"/>
      </dsp:txXfrm>
    </dsp:sp>
    <dsp:sp modelId="{628C2AE4-708D-40E6-A4D1-6C3C2CB77723}">
      <dsp:nvSpPr>
        <dsp:cNvPr id="0" name=""/>
        <dsp:cNvSpPr/>
      </dsp:nvSpPr>
      <dsp:spPr>
        <a:xfrm rot="5400000">
          <a:off x="-177609" y="2146935"/>
          <a:ext cx="1184063" cy="828844"/>
        </a:xfrm>
        <a:prstGeom prst="chevron">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t>.</a:t>
          </a:r>
        </a:p>
      </dsp:txBody>
      <dsp:txXfrm rot="-5400000">
        <a:off x="1" y="2383747"/>
        <a:ext cx="828844" cy="355219"/>
      </dsp:txXfrm>
    </dsp:sp>
    <dsp:sp modelId="{84CCCE8E-413C-4A84-B85B-B7FAF76A52F1}">
      <dsp:nvSpPr>
        <dsp:cNvPr id="0" name=""/>
        <dsp:cNvSpPr/>
      </dsp:nvSpPr>
      <dsp:spPr>
        <a:xfrm rot="5400000">
          <a:off x="3556521" y="-758350"/>
          <a:ext cx="769641" cy="6224994"/>
        </a:xfrm>
        <a:prstGeom prst="round2SameRect">
          <a:avLst/>
        </a:prstGeom>
        <a:solidFill>
          <a:schemeClr val="lt1">
            <a:alpha val="90000"/>
            <a:hueOff val="0"/>
            <a:satOff val="0"/>
            <a:lumOff val="0"/>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G.B.H - Section 20 OAP Act 1861</a:t>
          </a:r>
        </a:p>
      </dsp:txBody>
      <dsp:txXfrm rot="-5400000">
        <a:off x="828845" y="2006897"/>
        <a:ext cx="6187423" cy="69449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BA772E-A18B-4BA9-89AD-5FE2BCB27640}">
      <dsp:nvSpPr>
        <dsp:cNvPr id="0" name=""/>
        <dsp:cNvSpPr/>
      </dsp:nvSpPr>
      <dsp:spPr>
        <a:xfrm rot="5400000">
          <a:off x="-164536" y="164651"/>
          <a:ext cx="1096907" cy="767835"/>
        </a:xfrm>
        <a:prstGeom prst="chevron">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a:t>
          </a:r>
        </a:p>
      </dsp:txBody>
      <dsp:txXfrm rot="-5400000">
        <a:off x="1" y="384033"/>
        <a:ext cx="767835" cy="329072"/>
      </dsp:txXfrm>
    </dsp:sp>
    <dsp:sp modelId="{B270A083-C0F1-424B-BAFF-CDF4D729AFCB}">
      <dsp:nvSpPr>
        <dsp:cNvPr id="0" name=""/>
        <dsp:cNvSpPr/>
      </dsp:nvSpPr>
      <dsp:spPr>
        <a:xfrm rot="5400000">
          <a:off x="3554341" y="-2786391"/>
          <a:ext cx="712990" cy="6286002"/>
        </a:xfrm>
        <a:prstGeom prst="round2SameRect">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A.B.H - Section 47 OAP 1861</a:t>
          </a:r>
        </a:p>
      </dsp:txBody>
      <dsp:txXfrm rot="-5400000">
        <a:off x="767836" y="34919"/>
        <a:ext cx="6251197" cy="643380"/>
      </dsp:txXfrm>
    </dsp:sp>
    <dsp:sp modelId="{B3E6C3C9-2164-4C87-814E-8EEC4B1E6C2C}">
      <dsp:nvSpPr>
        <dsp:cNvPr id="0" name=""/>
        <dsp:cNvSpPr/>
      </dsp:nvSpPr>
      <dsp:spPr>
        <a:xfrm rot="5400000">
          <a:off x="-164536" y="1031323"/>
          <a:ext cx="1096907" cy="767835"/>
        </a:xfrm>
        <a:prstGeom prst="chevron">
          <a:avLst/>
        </a:prstGeom>
        <a:solidFill>
          <a:schemeClr val="accent4">
            <a:hueOff val="6599937"/>
            <a:satOff val="-29202"/>
            <a:lumOff val="-4903"/>
            <a:alphaOff val="0"/>
          </a:schemeClr>
        </a:solidFill>
        <a:ln w="19050" cap="flat" cmpd="sng" algn="ctr">
          <a:solidFill>
            <a:schemeClr val="accent4">
              <a:hueOff val="6599937"/>
              <a:satOff val="-29202"/>
              <a:lumOff val="-490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US" sz="2100" kern="1200" dirty="0"/>
            <a:t>.</a:t>
          </a:r>
        </a:p>
      </dsp:txBody>
      <dsp:txXfrm rot="-5400000">
        <a:off x="1" y="1250705"/>
        <a:ext cx="767835" cy="329072"/>
      </dsp:txXfrm>
    </dsp:sp>
    <dsp:sp modelId="{624FB553-6743-48EF-9184-41DFD581DCFD}">
      <dsp:nvSpPr>
        <dsp:cNvPr id="0" name=""/>
        <dsp:cNvSpPr/>
      </dsp:nvSpPr>
      <dsp:spPr>
        <a:xfrm rot="5400000">
          <a:off x="3554341" y="-1919834"/>
          <a:ext cx="712990" cy="6286002"/>
        </a:xfrm>
        <a:prstGeom prst="round2SameRect">
          <a:avLst/>
        </a:prstGeom>
        <a:solidFill>
          <a:schemeClr val="lt1">
            <a:alpha val="90000"/>
            <a:hueOff val="0"/>
            <a:satOff val="0"/>
            <a:lumOff val="0"/>
            <a:alphaOff val="0"/>
          </a:schemeClr>
        </a:solidFill>
        <a:ln w="19050" cap="flat" cmpd="sng" algn="ctr">
          <a:solidFill>
            <a:schemeClr val="accent4">
              <a:hueOff val="6599937"/>
              <a:satOff val="-29202"/>
              <a:lumOff val="-490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US" sz="2400" kern="1200" dirty="0"/>
            <a:t>Common Assault - Section 39 CJA 1988</a:t>
          </a:r>
        </a:p>
      </dsp:txBody>
      <dsp:txXfrm rot="-5400000">
        <a:off x="767836" y="901476"/>
        <a:ext cx="6251197" cy="64338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366A3F-7ECA-4CE8-BAE7-59D965D9A55A}">
      <dsp:nvSpPr>
        <dsp:cNvPr id="0" name=""/>
        <dsp:cNvSpPr/>
      </dsp:nvSpPr>
      <dsp:spPr>
        <a:xfrm>
          <a:off x="0" y="865"/>
          <a:ext cx="7783283" cy="1769879"/>
        </a:xfrm>
        <a:prstGeom prst="rect">
          <a:avLst/>
        </a:prstGeom>
        <a:solidFill>
          <a:schemeClr val="accent2">
            <a:lumMod val="20000"/>
            <a:lumOff val="80000"/>
          </a:schemeClr>
        </a:solidFill>
        <a:ln w="1905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AA’s are called to the police station as an important safeguard, providing independent support to detainee’s who are:</a:t>
          </a:r>
        </a:p>
      </dsp:txBody>
      <dsp:txXfrm>
        <a:off x="0" y="865"/>
        <a:ext cx="7783283" cy="955735"/>
      </dsp:txXfrm>
    </dsp:sp>
    <dsp:sp modelId="{6F14771E-845B-4596-946A-FF081D075A32}">
      <dsp:nvSpPr>
        <dsp:cNvPr id="0" name=""/>
        <dsp:cNvSpPr/>
      </dsp:nvSpPr>
      <dsp:spPr>
        <a:xfrm>
          <a:off x="0" y="921202"/>
          <a:ext cx="3891641" cy="814144"/>
        </a:xfrm>
        <a:prstGeom prst="rect">
          <a:avLst/>
        </a:prstGeom>
        <a:solidFill>
          <a:schemeClr val="accent2">
            <a:lumMod val="60000"/>
            <a:lumOff val="40000"/>
            <a:alpha val="90000"/>
          </a:schemeClr>
        </a:solidFill>
        <a:ln w="1905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Aged 18 or under or</a:t>
          </a:r>
        </a:p>
      </dsp:txBody>
      <dsp:txXfrm>
        <a:off x="0" y="921202"/>
        <a:ext cx="3891641" cy="814144"/>
      </dsp:txXfrm>
    </dsp:sp>
    <dsp:sp modelId="{B1EB0DD4-C138-4067-A875-E3B477B84400}">
      <dsp:nvSpPr>
        <dsp:cNvPr id="0" name=""/>
        <dsp:cNvSpPr/>
      </dsp:nvSpPr>
      <dsp:spPr>
        <a:xfrm>
          <a:off x="3891641" y="921202"/>
          <a:ext cx="3891641" cy="814144"/>
        </a:xfrm>
        <a:prstGeom prst="rect">
          <a:avLst/>
        </a:prstGeom>
        <a:solidFill>
          <a:schemeClr val="accent2">
            <a:lumMod val="60000"/>
            <a:lumOff val="40000"/>
            <a:alpha val="90000"/>
          </a:schemeClr>
        </a:solidFill>
        <a:ln w="1905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Maybe mentally disordered /vulnerable</a:t>
          </a:r>
        </a:p>
      </dsp:txBody>
      <dsp:txXfrm>
        <a:off x="3891641" y="921202"/>
        <a:ext cx="3891641" cy="81414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BAD974-F84C-467F-A0E9-A4C57C3E3AD5}">
      <dsp:nvSpPr>
        <dsp:cNvPr id="0" name=""/>
        <dsp:cNvSpPr/>
      </dsp:nvSpPr>
      <dsp:spPr>
        <a:xfrm>
          <a:off x="0" y="95975"/>
          <a:ext cx="3021834" cy="922439"/>
        </a:xfrm>
        <a:prstGeom prst="rect">
          <a:avLst/>
        </a:prstGeom>
        <a:solidFill>
          <a:schemeClr val="accent2">
            <a:lumMod val="60000"/>
            <a:lumOff val="40000"/>
          </a:schemeClr>
        </a:solidFill>
        <a:ln w="1905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Support, advise &amp; assist the detainee</a:t>
          </a:r>
        </a:p>
      </dsp:txBody>
      <dsp:txXfrm>
        <a:off x="0" y="95975"/>
        <a:ext cx="3021834" cy="922439"/>
      </dsp:txXfrm>
    </dsp:sp>
    <dsp:sp modelId="{C30842D1-64DC-4C5D-857F-DA6AF2C71C68}">
      <dsp:nvSpPr>
        <dsp:cNvPr id="0" name=""/>
        <dsp:cNvSpPr/>
      </dsp:nvSpPr>
      <dsp:spPr>
        <a:xfrm>
          <a:off x="3215651" y="96076"/>
          <a:ext cx="5080856" cy="922439"/>
        </a:xfrm>
        <a:prstGeom prst="rect">
          <a:avLst/>
        </a:prstGeom>
        <a:solidFill>
          <a:schemeClr val="accent2">
            <a:lumMod val="60000"/>
            <a:lumOff val="40000"/>
          </a:schemeClr>
        </a:solidFill>
        <a:ln w="1905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Ensure that the police act fairly &amp; respect the rights of the detainee</a:t>
          </a:r>
        </a:p>
      </dsp:txBody>
      <dsp:txXfrm>
        <a:off x="3215651" y="96076"/>
        <a:ext cx="5080856" cy="922439"/>
      </dsp:txXfrm>
    </dsp:sp>
    <dsp:sp modelId="{FF58745D-26F6-46B7-A804-4ACB4D1CA653}">
      <dsp:nvSpPr>
        <dsp:cNvPr id="0" name=""/>
        <dsp:cNvSpPr/>
      </dsp:nvSpPr>
      <dsp:spPr>
        <a:xfrm>
          <a:off x="8421234" y="64990"/>
          <a:ext cx="3133233" cy="922439"/>
        </a:xfrm>
        <a:prstGeom prst="rect">
          <a:avLst/>
        </a:prstGeom>
        <a:solidFill>
          <a:schemeClr val="accent2">
            <a:lumMod val="60000"/>
            <a:lumOff val="40000"/>
          </a:schemeClr>
        </a:solidFill>
        <a:ln w="1905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solidFill>
                <a:schemeClr val="tx1"/>
              </a:solidFill>
            </a:rPr>
            <a:t>Help communication between the detainee, the police &amp; others</a:t>
          </a:r>
        </a:p>
      </dsp:txBody>
      <dsp:txXfrm>
        <a:off x="8421234" y="64990"/>
        <a:ext cx="3133233" cy="92243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5AEA8E-140D-4818-8144-B995C6EBC293}">
      <dsp:nvSpPr>
        <dsp:cNvPr id="0" name=""/>
        <dsp:cNvSpPr/>
      </dsp:nvSpPr>
      <dsp:spPr>
        <a:xfrm>
          <a:off x="1632793" y="665"/>
          <a:ext cx="7250013" cy="435000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257" tIns="372904" rIns="355257" bIns="372904" numCol="1" spcCol="1270" anchor="t" anchorCtr="0">
          <a:noAutofit/>
        </a:bodyPr>
        <a:lstStyle/>
        <a:p>
          <a:pPr marL="0" lvl="0" indent="0" algn="l" defTabSz="1422400">
            <a:lnSpc>
              <a:spcPct val="90000"/>
            </a:lnSpc>
            <a:spcBef>
              <a:spcPct val="0"/>
            </a:spcBef>
            <a:spcAft>
              <a:spcPct val="35000"/>
            </a:spcAft>
            <a:buNone/>
          </a:pPr>
          <a:r>
            <a:rPr lang="en-GB" sz="3200" kern="1200"/>
            <a:t>A person (A) commits an offence if:</a:t>
          </a:r>
          <a:endParaRPr lang="en-US" sz="3200" kern="1200"/>
        </a:p>
        <a:p>
          <a:pPr marL="228600" lvl="1" indent="-228600" algn="l" defTabSz="1111250">
            <a:lnSpc>
              <a:spcPct val="90000"/>
            </a:lnSpc>
            <a:spcBef>
              <a:spcPct val="0"/>
            </a:spcBef>
            <a:spcAft>
              <a:spcPct val="15000"/>
            </a:spcAft>
            <a:buChar char="•"/>
          </a:pPr>
          <a:r>
            <a:rPr lang="en-GB" sz="2500" kern="1200"/>
            <a:t>repeatedly or continuously engages in behaviour towards another person (B) that is coercive or controlling and</a:t>
          </a:r>
          <a:endParaRPr lang="en-US" sz="2500" kern="1200"/>
        </a:p>
        <a:p>
          <a:pPr marL="228600" lvl="1" indent="-228600" algn="l" defTabSz="1111250">
            <a:lnSpc>
              <a:spcPct val="90000"/>
            </a:lnSpc>
            <a:spcBef>
              <a:spcPct val="0"/>
            </a:spcBef>
            <a:spcAft>
              <a:spcPct val="15000"/>
            </a:spcAft>
            <a:buChar char="•"/>
          </a:pPr>
          <a:r>
            <a:rPr lang="en-GB" sz="2500" kern="1200"/>
            <a:t>At the time of the behaviour, (A) and (B) are personally connected, </a:t>
          </a:r>
          <a:endParaRPr lang="en-US" sz="2500" kern="1200"/>
        </a:p>
        <a:p>
          <a:pPr marL="228600" lvl="1" indent="-228600" algn="l" defTabSz="1111250">
            <a:lnSpc>
              <a:spcPct val="90000"/>
            </a:lnSpc>
            <a:spcBef>
              <a:spcPct val="0"/>
            </a:spcBef>
            <a:spcAft>
              <a:spcPct val="15000"/>
            </a:spcAft>
            <a:buChar char="•"/>
          </a:pPr>
          <a:r>
            <a:rPr lang="en-GB" sz="2500" kern="1200"/>
            <a:t>The behaviour has a serious effect on (B), and </a:t>
          </a:r>
          <a:endParaRPr lang="en-US" sz="2500" kern="1200"/>
        </a:p>
        <a:p>
          <a:pPr marL="228600" lvl="1" indent="-228600" algn="l" defTabSz="1111250">
            <a:lnSpc>
              <a:spcPct val="90000"/>
            </a:lnSpc>
            <a:spcBef>
              <a:spcPct val="0"/>
            </a:spcBef>
            <a:spcAft>
              <a:spcPct val="15000"/>
            </a:spcAft>
            <a:buChar char="•"/>
          </a:pPr>
          <a:r>
            <a:rPr lang="en-GB" sz="2500" kern="1200"/>
            <a:t>(A) knows or ought to know that the behaviour will have a serious effect on (B</a:t>
          </a:r>
          <a:endParaRPr lang="en-US" sz="2500" kern="1200"/>
        </a:p>
      </dsp:txBody>
      <dsp:txXfrm>
        <a:off x="1632793" y="665"/>
        <a:ext cx="7250013" cy="435000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3F303A-9C8E-46C5-8D72-34B0989AFD23}">
      <dsp:nvSpPr>
        <dsp:cNvPr id="0" name=""/>
        <dsp:cNvSpPr/>
      </dsp:nvSpPr>
      <dsp:spPr>
        <a:xfrm>
          <a:off x="0" y="418126"/>
          <a:ext cx="10515600" cy="111793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To prove ‘serious effect’</a:t>
          </a:r>
          <a:endParaRPr lang="en-US" sz="2800" kern="1200"/>
        </a:p>
      </dsp:txBody>
      <dsp:txXfrm>
        <a:off x="54573" y="472699"/>
        <a:ext cx="10406454" cy="1008788"/>
      </dsp:txXfrm>
    </dsp:sp>
    <dsp:sp modelId="{BE6C9708-2CA5-42BF-AE46-1D7A18E6D653}">
      <dsp:nvSpPr>
        <dsp:cNvPr id="0" name=""/>
        <dsp:cNvSpPr/>
      </dsp:nvSpPr>
      <dsp:spPr>
        <a:xfrm>
          <a:off x="0" y="1616701"/>
          <a:ext cx="10515600" cy="111793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Causes the victim to fear on at least 2 occasions that violence will be used against them S76(4)(a)</a:t>
          </a:r>
          <a:endParaRPr lang="en-US" sz="2800" kern="1200"/>
        </a:p>
      </dsp:txBody>
      <dsp:txXfrm>
        <a:off x="54573" y="1671274"/>
        <a:ext cx="10406454" cy="1008788"/>
      </dsp:txXfrm>
    </dsp:sp>
    <dsp:sp modelId="{15C94CD7-B9E1-422F-AFD2-C7DC6F5C463D}">
      <dsp:nvSpPr>
        <dsp:cNvPr id="0" name=""/>
        <dsp:cNvSpPr/>
      </dsp:nvSpPr>
      <dsp:spPr>
        <a:xfrm>
          <a:off x="0" y="2815276"/>
          <a:ext cx="10515600" cy="1117934"/>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Causes the victim serious alarm or distress which has a substantial adverse effect on their day-to-day activities S76(4)(b) </a:t>
          </a:r>
          <a:endParaRPr lang="en-US" sz="2800" kern="1200"/>
        </a:p>
      </dsp:txBody>
      <dsp:txXfrm>
        <a:off x="54573" y="2869849"/>
        <a:ext cx="10406454" cy="100878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F80B02-2CDF-4641-93BD-25F6F073392A}">
      <dsp:nvSpPr>
        <dsp:cNvPr id="0" name=""/>
        <dsp:cNvSpPr/>
      </dsp:nvSpPr>
      <dsp:spPr>
        <a:xfrm>
          <a:off x="1320" y="150224"/>
          <a:ext cx="4636182" cy="294397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EDD462-4EA9-4624-87C5-00C79FF7A7F8}">
      <dsp:nvSpPr>
        <dsp:cNvPr id="0" name=""/>
        <dsp:cNvSpPr/>
      </dsp:nvSpPr>
      <dsp:spPr>
        <a:xfrm>
          <a:off x="516452" y="639599"/>
          <a:ext cx="4636182" cy="294397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A person (A) commits rape if he intentionally penetrates the vagina, anus or mouth of another person (B) with his penis and </a:t>
          </a:r>
          <a:endParaRPr lang="en-US" sz="3000" kern="1200"/>
        </a:p>
      </dsp:txBody>
      <dsp:txXfrm>
        <a:off x="602678" y="725825"/>
        <a:ext cx="4463730" cy="2771523"/>
      </dsp:txXfrm>
    </dsp:sp>
    <dsp:sp modelId="{63912C2D-EEC3-4AA6-84A9-07FD17B64496}">
      <dsp:nvSpPr>
        <dsp:cNvPr id="0" name=""/>
        <dsp:cNvSpPr/>
      </dsp:nvSpPr>
      <dsp:spPr>
        <a:xfrm>
          <a:off x="5667765" y="150224"/>
          <a:ext cx="4636182" cy="294397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CBC834-393D-4661-922E-6723075B993E}">
      <dsp:nvSpPr>
        <dsp:cNvPr id="0" name=""/>
        <dsp:cNvSpPr/>
      </dsp:nvSpPr>
      <dsp:spPr>
        <a:xfrm>
          <a:off x="6182897" y="639599"/>
          <a:ext cx="4636182" cy="294397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‘B’ does not consent to the penetration and ‘A’ does not reasonably believe that ‘B’ consents</a:t>
          </a:r>
          <a:endParaRPr lang="en-US" sz="3000" kern="1200"/>
        </a:p>
      </dsp:txBody>
      <dsp:txXfrm>
        <a:off x="6269123" y="725825"/>
        <a:ext cx="4463730" cy="277152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57A970-DA9F-4923-B96B-F849C9FE27DD}">
      <dsp:nvSpPr>
        <dsp:cNvPr id="0" name=""/>
        <dsp:cNvSpPr/>
      </dsp:nvSpPr>
      <dsp:spPr>
        <a:xfrm>
          <a:off x="0" y="553643"/>
          <a:ext cx="5257800" cy="142740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 person (A) commits an offence if he or she intentionally penetrates the vagina or anus of another person (B) with a part of his body or anything else &amp; the penetration is sexual,</a:t>
          </a:r>
          <a:endParaRPr lang="en-US" sz="2000" kern="1200"/>
        </a:p>
      </dsp:txBody>
      <dsp:txXfrm>
        <a:off x="69680" y="623323"/>
        <a:ext cx="5118440" cy="1288040"/>
      </dsp:txXfrm>
    </dsp:sp>
    <dsp:sp modelId="{5A053B8B-B027-4931-BE25-E8F04A2707FA}">
      <dsp:nvSpPr>
        <dsp:cNvPr id="0" name=""/>
        <dsp:cNvSpPr/>
      </dsp:nvSpPr>
      <dsp:spPr>
        <a:xfrm>
          <a:off x="0" y="2038644"/>
          <a:ext cx="5257800" cy="142740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‘B’ does not consent to the penetration &amp;</a:t>
          </a:r>
          <a:endParaRPr lang="en-US" sz="2000" kern="1200"/>
        </a:p>
      </dsp:txBody>
      <dsp:txXfrm>
        <a:off x="69680" y="2108324"/>
        <a:ext cx="5118440" cy="1288040"/>
      </dsp:txXfrm>
    </dsp:sp>
    <dsp:sp modelId="{EC412731-7E55-457F-9476-C5EAC0EE6930}">
      <dsp:nvSpPr>
        <dsp:cNvPr id="0" name=""/>
        <dsp:cNvSpPr/>
      </dsp:nvSpPr>
      <dsp:spPr>
        <a:xfrm>
          <a:off x="0" y="3523644"/>
          <a:ext cx="5257800" cy="142740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 does not reasonably believe that ‘B’ consents</a:t>
          </a:r>
          <a:endParaRPr lang="en-US" sz="2000" kern="1200"/>
        </a:p>
      </dsp:txBody>
      <dsp:txXfrm>
        <a:off x="69680" y="3593324"/>
        <a:ext cx="5118440" cy="128804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D2EBF1-B4EB-1F4C-9327-03004AE410FE}">
      <dsp:nvSpPr>
        <dsp:cNvPr id="0" name=""/>
        <dsp:cNvSpPr/>
      </dsp:nvSpPr>
      <dsp:spPr>
        <a:xfrm>
          <a:off x="0" y="9839"/>
          <a:ext cx="9746367" cy="917280"/>
        </a:xfrm>
        <a:prstGeom prst="roundRect">
          <a:avLst/>
        </a:prstGeom>
        <a:solidFill>
          <a:schemeClr val="accent1">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S5 POA 1986</a:t>
          </a:r>
          <a:endParaRPr lang="en-US" sz="2800" kern="1200" dirty="0"/>
        </a:p>
      </dsp:txBody>
      <dsp:txXfrm>
        <a:off x="44778" y="54617"/>
        <a:ext cx="9656811" cy="827724"/>
      </dsp:txXfrm>
    </dsp:sp>
    <dsp:sp modelId="{0EEC96ED-9665-DF46-94E0-871ED8E5828F}">
      <dsp:nvSpPr>
        <dsp:cNvPr id="0" name=""/>
        <dsp:cNvSpPr/>
      </dsp:nvSpPr>
      <dsp:spPr>
        <a:xfrm>
          <a:off x="0" y="927119"/>
          <a:ext cx="9746367" cy="1496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9447" tIns="27940" rIns="156464" bIns="27940" numCol="1" spcCol="1270" anchor="t" anchorCtr="0">
          <a:noAutofit/>
        </a:bodyPr>
        <a:lstStyle/>
        <a:p>
          <a:pPr marL="228600" lvl="1" indent="-228600" algn="l" defTabSz="977900">
            <a:lnSpc>
              <a:spcPct val="90000"/>
            </a:lnSpc>
            <a:spcBef>
              <a:spcPct val="0"/>
            </a:spcBef>
            <a:spcAft>
              <a:spcPct val="20000"/>
            </a:spcAft>
            <a:buChar char="•"/>
          </a:pPr>
          <a:r>
            <a:rPr lang="en-US" sz="2200" kern="1200" dirty="0"/>
            <a:t>Public place (or private but not between 2 dwellings)</a:t>
          </a:r>
        </a:p>
        <a:p>
          <a:pPr marL="228600" lvl="1" indent="-228600" algn="l" defTabSz="977900">
            <a:lnSpc>
              <a:spcPct val="90000"/>
            </a:lnSpc>
            <a:spcBef>
              <a:spcPct val="0"/>
            </a:spcBef>
            <a:spcAft>
              <a:spcPct val="20000"/>
            </a:spcAft>
            <a:buChar char="•"/>
          </a:pPr>
          <a:r>
            <a:rPr lang="en-US" sz="2200" kern="1200" dirty="0"/>
            <a:t>Display/use threatening or abusive words</a:t>
          </a:r>
        </a:p>
        <a:p>
          <a:pPr marL="228600" lvl="1" indent="-228600" algn="l" defTabSz="977900">
            <a:lnSpc>
              <a:spcPct val="90000"/>
            </a:lnSpc>
            <a:spcBef>
              <a:spcPct val="0"/>
            </a:spcBef>
            <a:spcAft>
              <a:spcPct val="20000"/>
            </a:spcAft>
            <a:buChar char="•"/>
          </a:pPr>
          <a:r>
            <a:rPr lang="en-US" sz="2200" kern="1200" dirty="0"/>
            <a:t>Behaviour: disorderly behavior</a:t>
          </a:r>
        </a:p>
        <a:p>
          <a:pPr marL="228600" lvl="1" indent="-228600" algn="l" defTabSz="977900">
            <a:lnSpc>
              <a:spcPct val="90000"/>
            </a:lnSpc>
            <a:spcBef>
              <a:spcPct val="0"/>
            </a:spcBef>
            <a:spcAft>
              <a:spcPct val="20000"/>
            </a:spcAft>
            <a:buChar char="•"/>
          </a:pPr>
          <a:r>
            <a:rPr lang="en-US" sz="2200" kern="1200" dirty="0"/>
            <a:t>Within sight/hearing of person </a:t>
          </a:r>
          <a:r>
            <a:rPr lang="en-US" sz="2200" b="1" i="1" u="sng" kern="1200" dirty="0"/>
            <a:t>likely</a:t>
          </a:r>
          <a:r>
            <a:rPr lang="en-US" sz="2200" kern="1200" dirty="0"/>
            <a:t> to be caused H.A.D</a:t>
          </a:r>
        </a:p>
      </dsp:txBody>
      <dsp:txXfrm>
        <a:off x="0" y="927119"/>
        <a:ext cx="9746367" cy="1496092"/>
      </dsp:txXfrm>
    </dsp:sp>
    <dsp:sp modelId="{79A07B37-B6AC-E540-87E7-940BB7719681}">
      <dsp:nvSpPr>
        <dsp:cNvPr id="0" name=""/>
        <dsp:cNvSpPr/>
      </dsp:nvSpPr>
      <dsp:spPr>
        <a:xfrm>
          <a:off x="0" y="2423211"/>
          <a:ext cx="9746367" cy="917280"/>
        </a:xfrm>
        <a:prstGeom prst="roundRect">
          <a:avLst/>
        </a:prstGeom>
        <a:solidFill>
          <a:schemeClr val="accent1">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S4A POA 1986</a:t>
          </a:r>
          <a:endParaRPr lang="en-US" sz="2800" kern="1200" dirty="0"/>
        </a:p>
      </dsp:txBody>
      <dsp:txXfrm>
        <a:off x="44778" y="2467989"/>
        <a:ext cx="9656811" cy="827724"/>
      </dsp:txXfrm>
    </dsp:sp>
    <dsp:sp modelId="{060FDE0E-E93F-184E-BF64-5F44C7FCA9E4}">
      <dsp:nvSpPr>
        <dsp:cNvPr id="0" name=""/>
        <dsp:cNvSpPr/>
      </dsp:nvSpPr>
      <dsp:spPr>
        <a:xfrm>
          <a:off x="0" y="3340491"/>
          <a:ext cx="9746367" cy="1876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9447" tIns="27940" rIns="156464" bIns="27940" numCol="1" spcCol="1270" anchor="t" anchorCtr="0">
          <a:noAutofit/>
        </a:bodyPr>
        <a:lstStyle/>
        <a:p>
          <a:pPr marL="228600" lvl="1" indent="-228600" algn="l" defTabSz="977900">
            <a:lnSpc>
              <a:spcPct val="90000"/>
            </a:lnSpc>
            <a:spcBef>
              <a:spcPct val="0"/>
            </a:spcBef>
            <a:spcAft>
              <a:spcPct val="20000"/>
            </a:spcAft>
            <a:buChar char="•"/>
          </a:pPr>
          <a:r>
            <a:rPr lang="en-US" sz="2200" kern="1200"/>
            <a:t>Public place (or private but not between 2 dwellings)</a:t>
          </a:r>
        </a:p>
        <a:p>
          <a:pPr marL="228600" lvl="1" indent="-228600" algn="l" defTabSz="977900">
            <a:lnSpc>
              <a:spcPct val="90000"/>
            </a:lnSpc>
            <a:spcBef>
              <a:spcPct val="0"/>
            </a:spcBef>
            <a:spcAft>
              <a:spcPct val="20000"/>
            </a:spcAft>
            <a:buChar char="•"/>
          </a:pPr>
          <a:r>
            <a:rPr lang="en-US" sz="2200" kern="1200"/>
            <a:t>Display/use threatening or abusive words or </a:t>
          </a:r>
          <a:r>
            <a:rPr lang="en-US" sz="2200" b="1" i="1" u="sng" kern="1200"/>
            <a:t>insulting</a:t>
          </a:r>
          <a:r>
            <a:rPr lang="en-US" sz="2200" kern="1200"/>
            <a:t> words</a:t>
          </a:r>
        </a:p>
        <a:p>
          <a:pPr marL="228600" lvl="1" indent="-228600" algn="l" defTabSz="977900">
            <a:lnSpc>
              <a:spcPct val="90000"/>
            </a:lnSpc>
            <a:spcBef>
              <a:spcPct val="0"/>
            </a:spcBef>
            <a:spcAft>
              <a:spcPct val="20000"/>
            </a:spcAft>
            <a:buChar char="•"/>
          </a:pPr>
          <a:r>
            <a:rPr lang="en-US" sz="2200" kern="1200"/>
            <a:t>Behaviour: disorderly behaviour</a:t>
          </a:r>
        </a:p>
        <a:p>
          <a:pPr marL="228600" lvl="1" indent="-228600" algn="l" defTabSz="977900">
            <a:lnSpc>
              <a:spcPct val="90000"/>
            </a:lnSpc>
            <a:spcBef>
              <a:spcPct val="0"/>
            </a:spcBef>
            <a:spcAft>
              <a:spcPct val="20000"/>
            </a:spcAft>
            <a:buChar char="•"/>
          </a:pPr>
          <a:r>
            <a:rPr lang="en-US" sz="2200" b="1" i="1" u="sng" kern="1200"/>
            <a:t>Intention</a:t>
          </a:r>
          <a:r>
            <a:rPr lang="en-US" sz="2200" kern="1200"/>
            <a:t> to cause that or another person H.A.D</a:t>
          </a:r>
        </a:p>
        <a:p>
          <a:pPr marL="228600" lvl="1" indent="-228600" algn="l" defTabSz="977900">
            <a:lnSpc>
              <a:spcPct val="90000"/>
            </a:lnSpc>
            <a:spcBef>
              <a:spcPct val="0"/>
            </a:spcBef>
            <a:spcAft>
              <a:spcPct val="20000"/>
            </a:spcAft>
            <a:buChar char="•"/>
          </a:pPr>
          <a:r>
            <a:rPr lang="en-US" sz="2200" b="1" i="1" u="sng" kern="1200"/>
            <a:t>Causes </a:t>
          </a:r>
          <a:r>
            <a:rPr lang="en-US" sz="2200" kern="1200"/>
            <a:t>someone H.A.D (must have a complainant)</a:t>
          </a:r>
          <a:endParaRPr lang="en-US" sz="2200" kern="1200" dirty="0"/>
        </a:p>
      </dsp:txBody>
      <dsp:txXfrm>
        <a:off x="0" y="3340491"/>
        <a:ext cx="9746367" cy="1876455"/>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05BE39-8855-4522-9200-584E37D1FC05}">
      <dsp:nvSpPr>
        <dsp:cNvPr id="0" name=""/>
        <dsp:cNvSpPr/>
      </dsp:nvSpPr>
      <dsp:spPr>
        <a:xfrm>
          <a:off x="195448" y="3158"/>
          <a:ext cx="7855843" cy="630571"/>
        </a:xfrm>
        <a:prstGeom prst="roundRect">
          <a:avLst>
            <a:gd name="adj" fmla="val 10000"/>
          </a:avLst>
        </a:prstGeom>
        <a:solidFill>
          <a:schemeClr val="accent1">
            <a:shade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This offence can be committed in </a:t>
          </a:r>
          <a:r>
            <a:rPr lang="en-US" sz="2400" b="1" i="1" u="sng" kern="1200" dirty="0"/>
            <a:t>public or private</a:t>
          </a:r>
        </a:p>
      </dsp:txBody>
      <dsp:txXfrm>
        <a:off x="213917" y="21627"/>
        <a:ext cx="7818905" cy="593633"/>
      </dsp:txXfrm>
    </dsp:sp>
    <dsp:sp modelId="{CC149899-F998-49FB-BB1D-1C31CFF3C471}">
      <dsp:nvSpPr>
        <dsp:cNvPr id="0" name=""/>
        <dsp:cNvSpPr/>
      </dsp:nvSpPr>
      <dsp:spPr>
        <a:xfrm rot="5400000">
          <a:off x="3788728" y="678348"/>
          <a:ext cx="669282" cy="803139"/>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rot="-5400000">
        <a:off x="3882428" y="745277"/>
        <a:ext cx="481883" cy="468497"/>
      </dsp:txXfrm>
    </dsp:sp>
    <dsp:sp modelId="{58AECF71-B20D-4E5B-AF38-14EC41812EA3}">
      <dsp:nvSpPr>
        <dsp:cNvPr id="0" name=""/>
        <dsp:cNvSpPr/>
      </dsp:nvSpPr>
      <dsp:spPr>
        <a:xfrm>
          <a:off x="2461692" y="1526106"/>
          <a:ext cx="3323354" cy="757984"/>
        </a:xfrm>
        <a:prstGeom prst="roundRect">
          <a:avLst>
            <a:gd name="adj" fmla="val 10000"/>
          </a:avLst>
        </a:prstGeom>
        <a:solidFill>
          <a:schemeClr val="accent1">
            <a:shade val="50000"/>
            <a:hueOff val="393099"/>
            <a:satOff val="-41319"/>
            <a:lumOff val="3565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except</a:t>
          </a:r>
          <a:endParaRPr lang="en-US" sz="2400" kern="1200" dirty="0"/>
        </a:p>
      </dsp:txBody>
      <dsp:txXfrm>
        <a:off x="2483893" y="1548307"/>
        <a:ext cx="3278952" cy="713582"/>
      </dsp:txXfrm>
    </dsp:sp>
    <dsp:sp modelId="{4C42CD7F-5A76-41C7-8591-CDF638053036}">
      <dsp:nvSpPr>
        <dsp:cNvPr id="0" name=""/>
        <dsp:cNvSpPr/>
      </dsp:nvSpPr>
      <dsp:spPr>
        <a:xfrm rot="5400000">
          <a:off x="3823531" y="2282306"/>
          <a:ext cx="599677" cy="803139"/>
        </a:xfrm>
        <a:prstGeom prst="rightArrow">
          <a:avLst>
            <a:gd name="adj1" fmla="val 60000"/>
            <a:gd name="adj2" fmla="val 50000"/>
          </a:avLst>
        </a:prstGeom>
        <a:solidFill>
          <a:schemeClr val="accent1">
            <a:shade val="90000"/>
            <a:hueOff val="599282"/>
            <a:satOff val="-58201"/>
            <a:lumOff val="4901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3882429" y="2384037"/>
        <a:ext cx="481883" cy="419774"/>
      </dsp:txXfrm>
    </dsp:sp>
    <dsp:sp modelId="{A0022056-EC61-4371-ADA5-43C7C98DB3D6}">
      <dsp:nvSpPr>
        <dsp:cNvPr id="0" name=""/>
        <dsp:cNvSpPr/>
      </dsp:nvSpPr>
      <dsp:spPr>
        <a:xfrm>
          <a:off x="17" y="3083661"/>
          <a:ext cx="8246704" cy="1784753"/>
        </a:xfrm>
        <a:prstGeom prst="roundRect">
          <a:avLst>
            <a:gd name="adj" fmla="val 10000"/>
          </a:avLst>
        </a:prstGeom>
        <a:solidFill>
          <a:schemeClr val="accent1">
            <a:shade val="50000"/>
            <a:hueOff val="393099"/>
            <a:satOff val="-41319"/>
            <a:lumOff val="3565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Where the words or behavior are used, or the writing, sign or other visible representation is displayed by a person inside a </a:t>
          </a:r>
          <a:r>
            <a:rPr lang="en-US" sz="2400" b="1" i="1" u="sng" kern="1200"/>
            <a:t>dwelling</a:t>
          </a:r>
          <a:r>
            <a:rPr lang="en-US" sz="2400" kern="1200"/>
            <a:t> &amp; the other person is also inside that or another dwelling</a:t>
          </a:r>
          <a:endParaRPr lang="en-US" sz="2400" kern="1200" dirty="0"/>
        </a:p>
      </dsp:txBody>
      <dsp:txXfrm>
        <a:off x="52291" y="3135935"/>
        <a:ext cx="8142156" cy="1680205"/>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37C803-B2B9-47BA-9F74-CECA8AE86F68}" type="datetimeFigureOut">
              <a:rPr lang="en-GB" smtClean="0"/>
              <a:t>31/03/2025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7063F2-DCF3-4A63-AEC4-745506F95EE1}" type="slidenum">
              <a:rPr lang="en-GB" smtClean="0"/>
              <a:t>‹#›</a:t>
            </a:fld>
            <a:endParaRPr lang="en-GB"/>
          </a:p>
        </p:txBody>
      </p:sp>
    </p:spTree>
    <p:extLst>
      <p:ext uri="{BB962C8B-B14F-4D97-AF65-F5344CB8AC3E}">
        <p14:creationId xmlns:p14="http://schemas.microsoft.com/office/powerpoint/2010/main" val="41587970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victimscommissioner.org.uk/document/next-steps-for-special-measures-a-review-of-the-provision-of-special-measures-to-vulnerable-and-intimidated-witnesses/"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gov.uk/government/publications/domestic-abuse-bill-2020-factsheets/special-measures-in-the-criminal-courts-factsheet" TargetMode="External"/><Relationship Id="rId2" Type="http://schemas.openxmlformats.org/officeDocument/2006/relationships/slide" Target="../slides/slide42.xml"/><Relationship Id="rId1" Type="http://schemas.openxmlformats.org/officeDocument/2006/relationships/notesMaster" Target="../notesMasters/notesMaster1.xml"/><Relationship Id="rId6" Type="http://schemas.openxmlformats.org/officeDocument/2006/relationships/hyperlink" Target="https://www.legislation.gov.uk/ukpga/1999/23/notes/division/4/2/1" TargetMode="External"/><Relationship Id="rId5" Type="http://schemas.openxmlformats.org/officeDocument/2006/relationships/hyperlink" Target="https://assets.college.police.uk/s3fs-public/2021-11/Victims-Special-Measures-241121.pdf" TargetMode="External"/><Relationship Id="rId4" Type="http://schemas.openxmlformats.org/officeDocument/2006/relationships/hyperlink" Target="https://www.copfs.gov.uk/services/support-at-court/vulnerable-victims-and-witnesses/" TargetMode="Externa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5D9B79-2AEF-4A73-9D30-BE9742DFC2C4}" type="slidenum">
              <a:rPr lang="en-GB" smtClean="0"/>
              <a:t>1</a:t>
            </a:fld>
            <a:endParaRPr lang="en-GB"/>
          </a:p>
        </p:txBody>
      </p:sp>
    </p:spTree>
    <p:extLst>
      <p:ext uri="{BB962C8B-B14F-4D97-AF65-F5344CB8AC3E}">
        <p14:creationId xmlns:p14="http://schemas.microsoft.com/office/powerpoint/2010/main" val="30278173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7</a:t>
            </a:fld>
            <a:endParaRPr lang="en-GB" altLang="en-US"/>
          </a:p>
        </p:txBody>
      </p:sp>
    </p:spTree>
    <p:extLst>
      <p:ext uri="{BB962C8B-B14F-4D97-AF65-F5344CB8AC3E}">
        <p14:creationId xmlns:p14="http://schemas.microsoft.com/office/powerpoint/2010/main" val="14239645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The concept of the quadrant search i.e. splitting the subject into quarters, front and back.</a:t>
            </a: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GB" sz="1200" kern="1200" dirty="0">
                <a:solidFill>
                  <a:schemeClr val="tx1"/>
                </a:solidFill>
                <a:effectLst/>
                <a:latin typeface="Arial" pitchFamily="34" charset="0"/>
                <a:ea typeface="ＭＳ Ｐゴシック" pitchFamily="-112" charset="-128"/>
                <a:cs typeface="ＭＳ Ｐゴシック" pitchFamily="-112" charset="-128"/>
              </a:rPr>
              <a:t>Why would they search a subject i.e. what are they looking for?</a:t>
            </a: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GB" sz="1200" b="1" kern="1200" dirty="0">
                <a:solidFill>
                  <a:schemeClr val="tx1"/>
                </a:solidFill>
                <a:effectLst/>
                <a:latin typeface="Arial" pitchFamily="34" charset="0"/>
                <a:ea typeface="ＭＳ Ｐゴシック" pitchFamily="-112" charset="-128"/>
                <a:cs typeface="ＭＳ Ｐゴシック" pitchFamily="-112" charset="-128"/>
              </a:rPr>
              <a:t>T – Tamper with evidence</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b="1" kern="1200" dirty="0">
                <a:solidFill>
                  <a:schemeClr val="tx1"/>
                </a:solidFill>
                <a:effectLst/>
                <a:latin typeface="Arial" pitchFamily="34" charset="0"/>
                <a:ea typeface="ＭＳ Ｐゴシック" pitchFamily="-112" charset="-128"/>
                <a:cs typeface="ＭＳ Ｐゴシック" pitchFamily="-112" charset="-128"/>
              </a:rPr>
              <a:t>I – Injure themselves/you/another</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b="1" kern="1200" dirty="0">
                <a:solidFill>
                  <a:schemeClr val="tx1"/>
                </a:solidFill>
                <a:effectLst/>
                <a:latin typeface="Arial" pitchFamily="34" charset="0"/>
                <a:ea typeface="ＭＳ Ｐゴシック" pitchFamily="-112" charset="-128"/>
                <a:cs typeface="ＭＳ Ｐゴシック" pitchFamily="-112" charset="-128"/>
              </a:rPr>
              <a:t>E – Escape</a:t>
            </a:r>
          </a:p>
          <a:p>
            <a:endParaRPr lang="en-GB" sz="1200" b="1"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Demonstrate an effective quadrant search, emphasizing:</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Personal safety i.e. gloves</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Control of subject i.e. would they handcuff?</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Areas of concealment.</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Not putting hands where you cannot see.</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Recovery of exhibits i.e. where to </a:t>
            </a:r>
            <a:r>
              <a:rPr lang="en-GB" sz="1200" kern="1200" dirty="0" err="1">
                <a:solidFill>
                  <a:schemeClr val="tx1"/>
                </a:solidFill>
                <a:effectLst/>
                <a:latin typeface="Arial" pitchFamily="34" charset="0"/>
                <a:ea typeface="ＭＳ Ｐゴシック" pitchFamily="-112" charset="-128"/>
                <a:cs typeface="ＭＳ Ｐゴシック" pitchFamily="-112" charset="-128"/>
              </a:rPr>
              <a:t>stowe</a:t>
            </a:r>
            <a:r>
              <a:rPr lang="en-GB" sz="1200" kern="1200" dirty="0">
                <a:solidFill>
                  <a:schemeClr val="tx1"/>
                </a:solidFill>
                <a:effectLst/>
                <a:latin typeface="Arial" pitchFamily="34" charset="0"/>
                <a:ea typeface="ＭＳ Ｐゴシック" pitchFamily="-112" charset="-128"/>
                <a:cs typeface="ＭＳ Ｐゴシック" pitchFamily="-112" charset="-128"/>
              </a:rPr>
              <a:t>.</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Areas routinely missed i.e. ankle area of socks, waistband.</a:t>
            </a:r>
          </a:p>
          <a:p>
            <a:pPr lvl="0"/>
            <a:r>
              <a:rPr lang="en-GB" sz="1200" kern="1200" dirty="0">
                <a:solidFill>
                  <a:schemeClr val="tx1"/>
                </a:solidFill>
                <a:effectLst/>
                <a:latin typeface="Arial" pitchFamily="34" charset="0"/>
                <a:ea typeface="ＭＳ Ｐゴシック" pitchFamily="-112" charset="-128"/>
                <a:cs typeface="ＭＳ Ｐゴシック" pitchFamily="-112" charset="-128"/>
              </a:rPr>
              <a:t>JOG i.e. removal of Jacket, Outer Clothing and Gloves.</a:t>
            </a:r>
          </a:p>
          <a:p>
            <a:r>
              <a:rPr lang="en-US" sz="1200" b="1" u="sng" kern="1200" dirty="0">
                <a:solidFill>
                  <a:schemeClr val="tx1"/>
                </a:solidFill>
                <a:effectLst/>
                <a:latin typeface="Arial" pitchFamily="34" charset="0"/>
                <a:ea typeface="ＭＳ Ｐゴシック" pitchFamily="-112" charset="-128"/>
                <a:cs typeface="ＭＳ Ｐゴシック" pitchFamily="-112" charset="-128"/>
              </a:rPr>
              <a:t>MOUTH SEARCHES.</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b="1" u="none" strike="noStrike"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EDIP mouth search, consider safety of officers carrying out this search, consider Duty of Care to officers and subject.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Officers to be extremely mindful of the injury potential on themselves when placing hands, fingers, objects into the subject’s mouth.  Also the danger to the subject and the risk of pushing the item further into the subject’s throat.  </a:t>
            </a:r>
            <a:r>
              <a:rPr lang="en-US" sz="1200" b="1" kern="1200" dirty="0">
                <a:solidFill>
                  <a:schemeClr val="tx1"/>
                </a:solidFill>
                <a:effectLst/>
                <a:latin typeface="Arial" pitchFamily="34" charset="0"/>
                <a:ea typeface="ＭＳ Ｐゴシック" pitchFamily="-112" charset="-128"/>
                <a:cs typeface="ＭＳ Ｐゴシック" pitchFamily="-112" charset="-128"/>
              </a:rPr>
              <a:t>JPLANE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b="1"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If the matter becomes a life threatening situation, the subject must be treated as a medical emergency and evacuated to hospital.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 </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All officers have a duty of care towards all those they interact with appropriate first aid techniques for a choking subject must then be followed.</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r>
              <a:rPr lang="en-US" sz="1200" b="1" u="sng" kern="1200" dirty="0">
                <a:solidFill>
                  <a:schemeClr val="tx1"/>
                </a:solidFill>
                <a:effectLst/>
                <a:latin typeface="Arial" pitchFamily="34" charset="0"/>
                <a:ea typeface="ＭＳ Ｐゴシック" pitchFamily="-112" charset="-128"/>
                <a:cs typeface="ＭＳ Ｐゴシック" pitchFamily="-112" charset="-128"/>
              </a:rPr>
              <a:t>PRONE SEARCHING</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EDIP prone searching, consider safety of officers carrying out this search, consider Duty of Care to officers and subject. </a:t>
            </a:r>
          </a:p>
          <a:p>
            <a:endParaRPr lang="en-US" sz="1200" kern="1200" dirty="0">
              <a:solidFill>
                <a:schemeClr val="tx1"/>
              </a:solidFill>
              <a:effectLst/>
              <a:latin typeface="Arial" pitchFamily="34" charset="0"/>
              <a:ea typeface="ＭＳ Ｐゴシック" pitchFamily="-112" charset="-128"/>
              <a:cs typeface="ＭＳ Ｐゴシック" pitchFamily="-112" charset="-128"/>
            </a:endParaRPr>
          </a:p>
          <a:p>
            <a:r>
              <a:rPr lang="en-US" sz="1200" kern="1200" dirty="0">
                <a:solidFill>
                  <a:schemeClr val="tx1"/>
                </a:solidFill>
                <a:effectLst/>
                <a:latin typeface="Arial" pitchFamily="34" charset="0"/>
                <a:ea typeface="ＭＳ Ｐゴシック" pitchFamily="-112" charset="-128"/>
                <a:cs typeface="ＭＳ Ｐゴシック" pitchFamily="-112" charset="-128"/>
              </a:rPr>
              <a:t>Students will have covered this in OST but Trainer to refresh if necessary. Student pairs up and practice a</a:t>
            </a:r>
            <a:r>
              <a:rPr lang="en-US" sz="1200" kern="1200" baseline="0" dirty="0">
                <a:solidFill>
                  <a:schemeClr val="tx1"/>
                </a:solidFill>
                <a:effectLst/>
                <a:latin typeface="Arial" pitchFamily="34" charset="0"/>
                <a:ea typeface="ＭＳ Ｐゴシック" pitchFamily="-112" charset="-128"/>
                <a:cs typeface="ＭＳ Ｐゴシック" pitchFamily="-112" charset="-128"/>
              </a:rPr>
              <a:t> </a:t>
            </a:r>
            <a:r>
              <a:rPr lang="en-US" sz="1200" kern="1200" dirty="0">
                <a:solidFill>
                  <a:schemeClr val="tx1"/>
                </a:solidFill>
                <a:effectLst/>
                <a:latin typeface="Arial" pitchFamily="34" charset="0"/>
                <a:ea typeface="ＭＳ Ｐゴシック" pitchFamily="-112" charset="-128"/>
                <a:cs typeface="ＭＳ Ｐゴシック" pitchFamily="-112" charset="-128"/>
              </a:rPr>
              <a:t>quadrant search.</a:t>
            </a:r>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pPr lvl="0"/>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endParaRPr lang="en-GB" sz="1200" kern="1200" dirty="0">
              <a:solidFill>
                <a:schemeClr val="tx1"/>
              </a:solidFill>
              <a:effectLst/>
              <a:latin typeface="Arial" pitchFamily="34" charset="0"/>
              <a:ea typeface="ＭＳ Ｐゴシック" pitchFamily="-112" charset="-128"/>
              <a:cs typeface="ＭＳ Ｐゴシック" pitchFamily="-112" charset="-128"/>
            </a:endParaRPr>
          </a:p>
          <a:p>
            <a:r>
              <a:rPr lang="en-GB" sz="1200" kern="1200" dirty="0">
                <a:solidFill>
                  <a:schemeClr val="tx1"/>
                </a:solidFill>
                <a:effectLst/>
                <a:latin typeface="Arial" pitchFamily="34" charset="0"/>
                <a:ea typeface="ＭＳ Ｐゴシック" pitchFamily="-112" charset="-128"/>
                <a:cs typeface="ＭＳ Ｐゴシック" pitchFamily="-112" charset="-128"/>
              </a:rPr>
              <a:t> </a:t>
            </a: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8</a:t>
            </a:fld>
            <a:endParaRPr lang="en-GB" altLang="en-US"/>
          </a:p>
        </p:txBody>
      </p:sp>
    </p:spTree>
    <p:extLst>
      <p:ext uri="{BB962C8B-B14F-4D97-AF65-F5344CB8AC3E}">
        <p14:creationId xmlns:p14="http://schemas.microsoft.com/office/powerpoint/2010/main" val="23057779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PACE Code G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states that these two elements </a:t>
            </a: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must be satisfied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for a Sec 24 arrest to be lawful:</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If the provisions of the Act and this Code are not observed, both the arrest and the conduct of any subsequent investigation may be open to question.</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The law requires a person is informed of the '</a:t>
            </a:r>
            <a:r>
              <a:rPr kumimoji="0" lang="en-GB" altLang="en-US" sz="1100" b="1" i="0" u="none" strike="noStrike" kern="1200" cap="none" spc="0" normalizeH="0" baseline="0" noProof="0" dirty="0">
                <a:ln>
                  <a:noFill/>
                </a:ln>
                <a:solidFill>
                  <a:srgbClr val="000000"/>
                </a:solidFill>
                <a:effectLst/>
                <a:uLnTx/>
                <a:uFillTx/>
                <a:latin typeface="Arial" charset="0"/>
                <a:ea typeface="+mn-ea"/>
                <a:cs typeface="+mn-cs"/>
              </a:rPr>
              <a:t>grounds</a:t>
            </a: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 for the arrest'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(e.g. "I am arresting you on suspicion of stealing a stereo from a Ford Fiesta car in Acacia Ave yesterday"). </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10</a:t>
            </a:fld>
            <a:endParaRPr lang="en-GB"/>
          </a:p>
        </p:txBody>
      </p:sp>
    </p:spTree>
    <p:extLst>
      <p:ext uri="{BB962C8B-B14F-4D97-AF65-F5344CB8AC3E}">
        <p14:creationId xmlns:p14="http://schemas.microsoft.com/office/powerpoint/2010/main" val="7486169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11</a:t>
            </a:fld>
            <a:endParaRPr lang="en-GB"/>
          </a:p>
        </p:txBody>
      </p:sp>
    </p:spTree>
    <p:extLst>
      <p:ext uri="{BB962C8B-B14F-4D97-AF65-F5344CB8AC3E}">
        <p14:creationId xmlns:p14="http://schemas.microsoft.com/office/powerpoint/2010/main" val="3299150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12</a:t>
            </a:fld>
            <a:endParaRPr lang="en-GB"/>
          </a:p>
        </p:txBody>
      </p:sp>
    </p:spTree>
    <p:extLst>
      <p:ext uri="{BB962C8B-B14F-4D97-AF65-F5344CB8AC3E}">
        <p14:creationId xmlns:p14="http://schemas.microsoft.com/office/powerpoint/2010/main" val="37695036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100" b="1" i="0" u="none" strike="noStrike" kern="1200" cap="none" spc="0" normalizeH="0" baseline="0" noProof="0" dirty="0">
              <a:ln>
                <a:noFill/>
              </a:ln>
              <a:solidFill>
                <a:srgbClr val="000000"/>
              </a:solidFill>
              <a:effectLst/>
              <a:uLnTx/>
              <a:uFillTx/>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13</a:t>
            </a:fld>
            <a:endParaRPr lang="en-GB"/>
          </a:p>
        </p:txBody>
      </p:sp>
    </p:spTree>
    <p:extLst>
      <p:ext uri="{BB962C8B-B14F-4D97-AF65-F5344CB8AC3E}">
        <p14:creationId xmlns:p14="http://schemas.microsoft.com/office/powerpoint/2010/main" val="32442430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endParaRPr lang="en-GB" altLang="en-US">
              <a:latin typeface="Arial" panose="020B0604020202020204" pitchFamily="34" charset="0"/>
            </a:endParaRPr>
          </a:p>
        </p:txBody>
      </p:sp>
      <p:sp>
        <p:nvSpPr>
          <p:cNvPr id="6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DDDC785-AF65-4057-ADA5-97C3C2E30FF9}" type="slidenum">
              <a:rPr lang="en-GB" altLang="en-US" smtClean="0"/>
              <a:pPr/>
              <a:t>14</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pPr marR="0" algn="l" defTabSz="914400" rtl="0" eaLnBrk="1" fontAlgn="base" latinLnBrk="0" hangingPunct="1">
              <a:lnSpc>
                <a:spcPct val="90000"/>
              </a:lnSpc>
              <a:spcBef>
                <a:spcPct val="0"/>
              </a:spcBef>
              <a:spcAft>
                <a:spcPct val="0"/>
              </a:spcAft>
              <a:buClrTx/>
              <a:buSzTx/>
              <a:tabLst/>
              <a:defRPr/>
            </a:pPr>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16</a:t>
            </a:fld>
            <a:endParaRPr lang="en-GB"/>
          </a:p>
        </p:txBody>
      </p:sp>
    </p:spTree>
    <p:extLst>
      <p:ext uri="{BB962C8B-B14F-4D97-AF65-F5344CB8AC3E}">
        <p14:creationId xmlns:p14="http://schemas.microsoft.com/office/powerpoint/2010/main" val="42549183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212725"/>
            <a:ext cx="5953125" cy="3349625"/>
          </a:xfrm>
        </p:spPr>
      </p:sp>
      <p:sp>
        <p:nvSpPr>
          <p:cNvPr id="3" name="Notes Placeholder 2"/>
          <p:cNvSpPr>
            <a:spLocks noGrp="1"/>
          </p:cNvSpPr>
          <p:nvPr>
            <p:ph type="body" idx="1"/>
          </p:nvPr>
        </p:nvSpPr>
        <p:spPr>
          <a:xfrm>
            <a:off x="679768" y="3843617"/>
            <a:ext cx="5438140" cy="390861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33474562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223838"/>
            <a:ext cx="5956300" cy="3351212"/>
          </a:xfrm>
        </p:spPr>
      </p:sp>
      <p:sp>
        <p:nvSpPr>
          <p:cNvPr id="3" name="Notes Placeholder 2"/>
          <p:cNvSpPr>
            <a:spLocks noGrp="1"/>
          </p:cNvSpPr>
          <p:nvPr>
            <p:ph type="body" idx="1"/>
          </p:nvPr>
        </p:nvSpPr>
        <p:spPr>
          <a:xfrm>
            <a:off x="679768" y="3997244"/>
            <a:ext cx="5438140" cy="5184896"/>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27491634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5775" y="153988"/>
            <a:ext cx="5954713" cy="3349625"/>
          </a:xfrm>
        </p:spPr>
      </p:sp>
      <p:sp>
        <p:nvSpPr>
          <p:cNvPr id="3" name="Notes Placeholder 2"/>
          <p:cNvSpPr>
            <a:spLocks noGrp="1"/>
          </p:cNvSpPr>
          <p:nvPr>
            <p:ph type="body" idx="1"/>
          </p:nvPr>
        </p:nvSpPr>
        <p:spPr>
          <a:xfrm>
            <a:off x="744507" y="3666356"/>
            <a:ext cx="5438140" cy="588212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40103762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306388"/>
            <a:ext cx="5956300" cy="3351212"/>
          </a:xfrm>
        </p:spPr>
      </p:sp>
      <p:sp>
        <p:nvSpPr>
          <p:cNvPr id="3" name="Notes Placeholder 2"/>
          <p:cNvSpPr>
            <a:spLocks noGrp="1"/>
          </p:cNvSpPr>
          <p:nvPr>
            <p:ph type="body" idx="1"/>
          </p:nvPr>
        </p:nvSpPr>
        <p:spPr>
          <a:xfrm>
            <a:off x="679768" y="3997244"/>
            <a:ext cx="5438140" cy="5586688"/>
          </a:xfrm>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13565588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next week’s workshop…</a:t>
            </a:r>
          </a:p>
        </p:txBody>
      </p:sp>
      <p:sp>
        <p:nvSpPr>
          <p:cNvPr id="4" name="Slide Number Placeholder 3"/>
          <p:cNvSpPr>
            <a:spLocks noGrp="1"/>
          </p:cNvSpPr>
          <p:nvPr>
            <p:ph type="sldNum" sz="quarter" idx="5"/>
          </p:nvPr>
        </p:nvSpPr>
        <p:spPr/>
        <p:txBody>
          <a:bodyPr/>
          <a:lstStyle/>
          <a:p>
            <a:fld id="{17C99AA3-F29D-0C4D-A41E-959717912BC8}" type="slidenum">
              <a:rPr lang="en-US" smtClean="0"/>
              <a:t>22</a:t>
            </a:fld>
            <a:endParaRPr lang="en-US"/>
          </a:p>
        </p:txBody>
      </p:sp>
    </p:spTree>
    <p:extLst>
      <p:ext uri="{BB962C8B-B14F-4D97-AF65-F5344CB8AC3E}">
        <p14:creationId xmlns:p14="http://schemas.microsoft.com/office/powerpoint/2010/main" val="37918618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Drugs containing one or more chemical substances that produce similar effects to drugs like cocaine, cannabis and ecstasy – and formerly known as 'legal highs‘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Although some of these so-called ‘legal highs’ were legal in the past, since the Psychoactive Substances Act came into effect in 2016, none of these drugs are legal to produce, supply or import for human consumption - even for personal use, e.g. over the internet.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This includes selling them or giving them away for free (even to friends) when they are going to be taken to get high.</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New psychoactive substances might sound like an awkward term, but it’s more accurate than 'legal highs'. You’ll still hear people talking about legal highs, and as it’s a widely understood term you might still find it used on this site, but they're all illegal.</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so-called legal highs that were made illegal as class A, B or C drugs under the Misuse of Drugs Act, are still covered by that legislation. All other psychoactive substances not covered by the Misuse of Drugs Act fall under the Psychoactive Substances Act.</a:t>
            </a: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 substance produces a psychoactive effect in a person “if by stimulating or depressing the persons central nervous system, it affects the persons mental functioning or emotional state.</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Generally, the pattern of acute toxicity with psychoactive substances is broadly similar to that seen with traditional drugs such as cocaine, ecstasy and MDMA. Some of the key harms associated with psychoactive substance use are:</a:t>
            </a:r>
          </a:p>
          <a:p>
            <a:r>
              <a:rPr lang="en-GB" sz="1100" dirty="0">
                <a:latin typeface="Arial" panose="020B0604020202020204" pitchFamily="34" charset="0"/>
                <a:cs typeface="Arial" panose="020B0604020202020204" pitchFamily="34" charset="0"/>
              </a:rPr>
              <a:t> </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Overdose and temporary psychotic state and unpredictable behaviour</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Attendance at A &amp; E and some hospital admissions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Sudden increase in body temperature, heart rate and risk to internal organs.</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Hallucination &amp; vomiting.</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Confusion leading to aggression and violence.</a:t>
            </a: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Intense comedown causing users to feel suicidal.</a:t>
            </a:r>
          </a:p>
          <a:p>
            <a:endParaRPr lang="en-GB" dirty="0"/>
          </a:p>
          <a:p>
            <a:r>
              <a:rPr lang="en-GB" dirty="0"/>
              <a:t>NPS also known as:- synthetic drugs, bath salts,  </a:t>
            </a:r>
            <a:r>
              <a:rPr lang="en-GB" dirty="0" err="1"/>
              <a:t>Flakka</a:t>
            </a:r>
            <a:r>
              <a:rPr lang="en-GB" dirty="0"/>
              <a:t>, Gravel, Alpha-PVP,  </a:t>
            </a:r>
            <a:r>
              <a:rPr lang="en-GB" dirty="0" err="1"/>
              <a:t>NBOMes</a:t>
            </a:r>
            <a:r>
              <a:rPr lang="en-GB" dirty="0"/>
              <a:t>,  </a:t>
            </a:r>
            <a:r>
              <a:rPr lang="en-GB" dirty="0" err="1"/>
              <a:t>Plantfood</a:t>
            </a:r>
            <a:r>
              <a:rPr lang="en-GB" dirty="0"/>
              <a:t>, MDVP, Monkey Dust, </a:t>
            </a:r>
            <a:r>
              <a:rPr lang="en-GB" dirty="0" err="1"/>
              <a:t>Mephedrone</a:t>
            </a:r>
            <a:r>
              <a:rPr lang="en-GB" dirty="0"/>
              <a:t>, Synthetic Cocaine.</a:t>
            </a:r>
          </a:p>
        </p:txBody>
      </p:sp>
      <p:sp>
        <p:nvSpPr>
          <p:cNvPr id="4" name="Slide Number Placeholder 3"/>
          <p:cNvSpPr>
            <a:spLocks noGrp="1"/>
          </p:cNvSpPr>
          <p:nvPr>
            <p:ph type="sldNum" sz="quarter" idx="10"/>
          </p:nvPr>
        </p:nvSpPr>
        <p:spPr/>
        <p:txBody>
          <a:bodyPr/>
          <a:lstStyle/>
          <a:p>
            <a:fld id="{DBE860A0-4EDB-4F30-BE58-CE8129E98E25}" type="slidenum">
              <a:rPr lang="en-GB" smtClean="0"/>
              <a:t>23</a:t>
            </a:fld>
            <a:endParaRPr lang="en-GB"/>
          </a:p>
        </p:txBody>
      </p:sp>
    </p:spTree>
    <p:extLst>
      <p:ext uri="{BB962C8B-B14F-4D97-AF65-F5344CB8AC3E}">
        <p14:creationId xmlns:p14="http://schemas.microsoft.com/office/powerpoint/2010/main" val="2228304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92288" y="617538"/>
            <a:ext cx="3379787" cy="1901825"/>
          </a:xfrm>
        </p:spPr>
      </p:sp>
      <p:sp>
        <p:nvSpPr>
          <p:cNvPr id="3" name="Notes Placeholder 2"/>
          <p:cNvSpPr>
            <a:spLocks noGrp="1"/>
          </p:cNvSpPr>
          <p:nvPr>
            <p:ph type="body" idx="1"/>
          </p:nvPr>
        </p:nvSpPr>
        <p:spPr/>
        <p:txBody>
          <a:bodyPr/>
          <a:lstStyle/>
          <a:p>
            <a:r>
              <a:rPr lang="en-GB" altLang="en-US" sz="1100" dirty="0">
                <a:ea typeface="ＭＳ Ｐゴシック" panose="020B0600070205080204" pitchFamily="34" charset="-128"/>
              </a:rPr>
              <a:t>Example:</a:t>
            </a:r>
          </a:p>
          <a:p>
            <a:r>
              <a:rPr lang="en-GB" altLang="en-US" sz="1100" dirty="0">
                <a:ea typeface="ＭＳ Ｐゴシック" panose="020B0600070205080204" pitchFamily="34" charset="-128"/>
              </a:rPr>
              <a:t>A male is being searched under the misuse of drugs act 1971. A cigarette and aluminium foil with traces of brown powder on it are found in the mans pocket. After examination, the brown substance id proved to be heroin. To prove the offence of possession:</a:t>
            </a:r>
          </a:p>
          <a:p>
            <a:endParaRPr lang="en-GB" altLang="en-US" sz="1100" dirty="0">
              <a:ea typeface="ＭＳ Ｐゴシック" panose="020B0600070205080204" pitchFamily="34" charset="-128"/>
            </a:endParaRPr>
          </a:p>
          <a:p>
            <a:pPr marL="284378" indent="-284378">
              <a:buFont typeface="Arial" panose="020B0604020202020204" pitchFamily="34" charset="0"/>
              <a:buChar char="•"/>
            </a:pPr>
            <a:r>
              <a:rPr lang="en-GB" altLang="en-US" sz="1100" dirty="0">
                <a:ea typeface="ＭＳ Ｐゴシック" panose="020B0600070205080204" pitchFamily="34" charset="-128"/>
              </a:rPr>
              <a:t>The foil was in his pocket and he knew it was there</a:t>
            </a:r>
          </a:p>
          <a:p>
            <a:pPr marL="284378" indent="-284378">
              <a:buFont typeface="Arial" panose="020B0604020202020204" pitchFamily="34" charset="0"/>
              <a:buChar char="•"/>
            </a:pPr>
            <a:r>
              <a:rPr lang="en-GB" altLang="en-US" sz="1100" dirty="0">
                <a:ea typeface="ＭＳ Ｐゴシック" panose="020B0600070205080204" pitchFamily="34" charset="-128"/>
              </a:rPr>
              <a:t>He knew there was powder on the foil (it does not matter whether or not he knew the substance was a controlled drug)</a:t>
            </a:r>
          </a:p>
          <a:p>
            <a:pPr marL="284378" indent="-284378">
              <a:buFont typeface="Arial" panose="020B0604020202020204" pitchFamily="34" charset="0"/>
              <a:buChar char="•"/>
            </a:pPr>
            <a:r>
              <a:rPr lang="en-GB" altLang="en-US" sz="1100" dirty="0">
                <a:ea typeface="ＭＳ Ｐゴシック" panose="020B0600070205080204" pitchFamily="34" charset="-128"/>
              </a:rPr>
              <a:t>The powder was proved</a:t>
            </a:r>
            <a:r>
              <a:rPr lang="en-GB" altLang="en-US" sz="1100" baseline="0" dirty="0">
                <a:ea typeface="ＭＳ Ｐゴシック" panose="020B0600070205080204" pitchFamily="34" charset="-128"/>
              </a:rPr>
              <a:t> to be </a:t>
            </a:r>
            <a:r>
              <a:rPr lang="en-GB" altLang="en-US" sz="1100" dirty="0">
                <a:ea typeface="ＭＳ Ｐゴシック" panose="020B0600070205080204" pitchFamily="34" charset="-128"/>
              </a:rPr>
              <a:t>heroin</a:t>
            </a:r>
          </a:p>
          <a:p>
            <a:pPr marL="284378" indent="-284378">
              <a:buFont typeface="Arial" panose="020B0604020202020204" pitchFamily="34" charset="0"/>
              <a:buChar char="•"/>
            </a:pPr>
            <a:r>
              <a:rPr lang="en-GB" altLang="en-US" sz="1100" dirty="0">
                <a:ea typeface="ＭＳ Ｐゴシック" panose="020B0600070205080204" pitchFamily="34" charset="-128"/>
              </a:rPr>
              <a:t>He was not lawfully entitled to possess the drug</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24</a:t>
            </a:fld>
            <a:endParaRPr lang="en-GB" altLang="en-US"/>
          </a:p>
        </p:txBody>
      </p:sp>
    </p:spTree>
    <p:extLst>
      <p:ext uri="{BB962C8B-B14F-4D97-AF65-F5344CB8AC3E}">
        <p14:creationId xmlns:p14="http://schemas.microsoft.com/office/powerpoint/2010/main" val="28019693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200" b="0" dirty="0">
                <a:ea typeface="ＭＳ Ｐゴシック" panose="020B0600070205080204" pitchFamily="34" charset="-128"/>
              </a:rPr>
              <a:t>There are two types of </a:t>
            </a:r>
            <a:r>
              <a:rPr lang="en-US" altLang="en-US" sz="1200" b="0" dirty="0" err="1">
                <a:ea typeface="ＭＳ Ｐゴシック" panose="020B0600070205080204" pitchFamily="34" charset="-128"/>
              </a:rPr>
              <a:t>defences</a:t>
            </a:r>
            <a:r>
              <a:rPr lang="en-US" altLang="en-US" sz="1200" b="0" dirty="0">
                <a:ea typeface="ＭＳ Ｐゴシック" panose="020B0600070205080204" pitchFamily="34" charset="-128"/>
              </a:rPr>
              <a:t> we shall look at:</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sz="1200" b="1"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200" b="1" dirty="0">
                <a:ea typeface="ＭＳ Ｐゴシック" panose="020B0600070205080204" pitchFamily="34" charset="-128"/>
              </a:rPr>
              <a:t>Statutory </a:t>
            </a:r>
            <a:r>
              <a:rPr lang="en-US" altLang="en-US" sz="1200" b="1" dirty="0" err="1">
                <a:ea typeface="ＭＳ Ｐゴシック" panose="020B0600070205080204" pitchFamily="34" charset="-128"/>
              </a:rPr>
              <a:t>Defence</a:t>
            </a:r>
            <a:r>
              <a:rPr lang="en-US" altLang="en-US" sz="1200" b="1" dirty="0">
                <a:ea typeface="ＭＳ Ｐゴシック" panose="020B0600070205080204" pitchFamily="34" charset="-128"/>
              </a:rPr>
              <a:t> –</a:t>
            </a:r>
            <a:r>
              <a:rPr lang="en-US" altLang="en-US" sz="1200" b="1" baseline="0" dirty="0">
                <a:ea typeface="ＭＳ Ｐゴシック" panose="020B0600070205080204" pitchFamily="34" charset="-128"/>
              </a:rPr>
              <a:t> </a:t>
            </a:r>
            <a:r>
              <a:rPr lang="en-GB" altLang="en-US" sz="1200" b="0" kern="1200" baseline="0" dirty="0">
                <a:solidFill>
                  <a:schemeClr val="tx1"/>
                </a:solidFill>
                <a:effectLst/>
                <a:latin typeface="Arial" pitchFamily="34" charset="0"/>
                <a:ea typeface="ＭＳ Ｐゴシック" pitchFamily="-112" charset="-128"/>
              </a:rPr>
              <a:t>A</a:t>
            </a:r>
            <a:r>
              <a:rPr lang="en-GB" sz="1200" kern="1200" dirty="0">
                <a:solidFill>
                  <a:schemeClr val="tx1"/>
                </a:solidFill>
                <a:effectLst/>
                <a:latin typeface="Arial" pitchFamily="34" charset="0"/>
                <a:ea typeface="ＭＳ Ｐゴシック" pitchFamily="-112" charset="-128"/>
                <a:cs typeface="ＭＳ Ｐゴシック" pitchFamily="-112" charset="-128"/>
              </a:rPr>
              <a:t> statutory defence can be raised in any instance in which a party cannot be shown to have acted purposely, knowingly, recklessly, or negligently as the law may require, with respect to each material element of the offense</a:t>
            </a:r>
            <a:endParaRPr lang="en-US" altLang="en-US" sz="1200" b="0"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US" altLang="en-US" sz="1200" b="1" dirty="0">
              <a:ea typeface="ＭＳ Ｐゴシック" panose="020B0600070205080204" pitchFamily="34" charset="-128"/>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200" b="1" dirty="0">
                <a:ea typeface="ＭＳ Ｐゴシック" panose="020B0600070205080204" pitchFamily="34" charset="-128"/>
              </a:rPr>
              <a:t>General </a:t>
            </a:r>
            <a:r>
              <a:rPr lang="en-US" altLang="en-US" sz="1200" b="1" dirty="0" err="1">
                <a:ea typeface="ＭＳ Ｐゴシック" panose="020B0600070205080204" pitchFamily="34" charset="-128"/>
              </a:rPr>
              <a:t>Defence</a:t>
            </a:r>
            <a:r>
              <a:rPr lang="en-US" altLang="en-US" sz="1200" b="1" dirty="0">
                <a:ea typeface="ＭＳ Ｐゴシック" panose="020B0600070205080204" pitchFamily="34" charset="-128"/>
              </a:rPr>
              <a:t> – </a:t>
            </a:r>
            <a:r>
              <a:rPr lang="en-US" altLang="en-US" sz="1200" b="0" dirty="0">
                <a:ea typeface="ＭＳ Ｐゴシック" panose="020B0600070205080204" pitchFamily="34" charset="-128"/>
              </a:rPr>
              <a:t>Not a </a:t>
            </a:r>
            <a:r>
              <a:rPr lang="en-US" altLang="en-US" sz="1200" b="0" dirty="0" err="1">
                <a:ea typeface="ＭＳ Ｐゴシック" panose="020B0600070205080204" pitchFamily="34" charset="-128"/>
              </a:rPr>
              <a:t>recognised</a:t>
            </a:r>
            <a:r>
              <a:rPr lang="en-US" altLang="en-US" sz="1200" b="0" dirty="0">
                <a:ea typeface="ＭＳ Ｐゴシック" panose="020B0600070205080204" pitchFamily="34" charset="-128"/>
              </a:rPr>
              <a:t> </a:t>
            </a:r>
            <a:r>
              <a:rPr lang="en-US" altLang="en-US" sz="1200" b="0" dirty="0" err="1">
                <a:ea typeface="ＭＳ Ｐゴシック" panose="020B0600070205080204" pitchFamily="34" charset="-128"/>
              </a:rPr>
              <a:t>defence</a:t>
            </a:r>
            <a:r>
              <a:rPr lang="en-US" altLang="en-US" sz="1200" b="0" dirty="0">
                <a:ea typeface="ＭＳ Ｐゴシック" panose="020B0600070205080204" pitchFamily="34" charset="-128"/>
              </a:rPr>
              <a:t> in law, the</a:t>
            </a:r>
            <a:r>
              <a:rPr lang="en-US" altLang="en-US" sz="1200" b="0" baseline="0" dirty="0">
                <a:ea typeface="ＭＳ Ｐゴシック" panose="020B0600070205080204" pitchFamily="34" charset="-128"/>
              </a:rPr>
              <a:t> onus is on the defendant to prove in court</a:t>
            </a:r>
          </a:p>
          <a:p>
            <a:endParaRPr lang="en-GB" baseline="0" dirty="0"/>
          </a:p>
        </p:txBody>
      </p:sp>
      <p:sp>
        <p:nvSpPr>
          <p:cNvPr id="4" name="Slide Number Placeholder 3"/>
          <p:cNvSpPr>
            <a:spLocks noGrp="1"/>
          </p:cNvSpPr>
          <p:nvPr>
            <p:ph type="sldNum" sz="quarter" idx="10"/>
          </p:nvPr>
        </p:nvSpPr>
        <p:spPr/>
        <p:txBody>
          <a:bodyPr/>
          <a:lstStyle/>
          <a:p>
            <a:pPr>
              <a:defRPr/>
            </a:pPr>
            <a:fld id="{02207072-C21A-4897-92A4-B5FA52572EBB}" type="slidenum">
              <a:rPr lang="en-GB" altLang="en-US" smtClean="0"/>
              <a:pPr>
                <a:defRPr/>
              </a:pPr>
              <a:t>25</a:t>
            </a:fld>
            <a:endParaRPr lang="en-GB" altLang="en-US"/>
          </a:p>
        </p:txBody>
      </p:sp>
    </p:spTree>
    <p:extLst>
      <p:ext uri="{BB962C8B-B14F-4D97-AF65-F5344CB8AC3E}">
        <p14:creationId xmlns:p14="http://schemas.microsoft.com/office/powerpoint/2010/main" val="23859618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718CF28-B688-4501-A4AD-B524541F201E}" type="slidenum">
              <a:rPr lang="en-GB" smtClean="0"/>
              <a:t>26</a:t>
            </a:fld>
            <a:endParaRPr lang="en-GB"/>
          </a:p>
        </p:txBody>
      </p:sp>
    </p:spTree>
    <p:extLst>
      <p:ext uri="{BB962C8B-B14F-4D97-AF65-F5344CB8AC3E}">
        <p14:creationId xmlns:p14="http://schemas.microsoft.com/office/powerpoint/2010/main" val="17295132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are the points to prove?</a:t>
            </a:r>
          </a:p>
        </p:txBody>
      </p:sp>
      <p:sp>
        <p:nvSpPr>
          <p:cNvPr id="4" name="Slide Number Placeholder 3"/>
          <p:cNvSpPr>
            <a:spLocks noGrp="1"/>
          </p:cNvSpPr>
          <p:nvPr>
            <p:ph type="sldNum" sz="quarter" idx="5"/>
          </p:nvPr>
        </p:nvSpPr>
        <p:spPr/>
        <p:txBody>
          <a:bodyPr/>
          <a:lstStyle/>
          <a:p>
            <a:fld id="{D718CF28-B688-4501-A4AD-B524541F201E}" type="slidenum">
              <a:rPr lang="en-GB" smtClean="0"/>
              <a:t>27</a:t>
            </a:fld>
            <a:endParaRPr lang="en-GB"/>
          </a:p>
        </p:txBody>
      </p:sp>
    </p:spTree>
    <p:extLst>
      <p:ext uri="{BB962C8B-B14F-4D97-AF65-F5344CB8AC3E}">
        <p14:creationId xmlns:p14="http://schemas.microsoft.com/office/powerpoint/2010/main" val="246505943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defRPr/>
            </a:pPr>
            <a:r>
              <a:rPr lang="en-GB" altLang="en-US" sz="1200" dirty="0">
                <a:latin typeface="Arial" charset="0"/>
              </a:rPr>
              <a:t>The offence of Burglary is contained within the Theft Act 1968</a:t>
            </a:r>
          </a:p>
          <a:p>
            <a:pPr>
              <a:lnSpc>
                <a:spcPct val="100000"/>
              </a:lnSpc>
            </a:pPr>
            <a:endParaRPr lang="en-GB" altLang="en-US" sz="1200" dirty="0">
              <a:latin typeface="Arial" charset="0"/>
            </a:endParaRPr>
          </a:p>
          <a:p>
            <a:pPr>
              <a:lnSpc>
                <a:spcPct val="100000"/>
              </a:lnSpc>
              <a:defRPr/>
            </a:pPr>
            <a:r>
              <a:rPr lang="en-GB" altLang="en-US" sz="1200" dirty="0">
                <a:latin typeface="Arial" charset="0"/>
              </a:rPr>
              <a:t>There are two types of burglary.  </a:t>
            </a:r>
          </a:p>
          <a:p>
            <a:pPr>
              <a:lnSpc>
                <a:spcPct val="100000"/>
              </a:lnSpc>
              <a:defRPr/>
            </a:pPr>
            <a:endParaRPr lang="en-GB" altLang="en-US" sz="1200" dirty="0">
              <a:latin typeface="Arial" charset="0"/>
            </a:endParaRPr>
          </a:p>
          <a:p>
            <a:pPr>
              <a:lnSpc>
                <a:spcPct val="100000"/>
              </a:lnSpc>
              <a:defRPr/>
            </a:pPr>
            <a:r>
              <a:rPr lang="en-GB" altLang="en-US" sz="1200" dirty="0">
                <a:latin typeface="Arial" charset="0"/>
              </a:rPr>
              <a:t>The first one is concerned with the defendants intentions when entering a building or part of a building.</a:t>
            </a:r>
          </a:p>
          <a:p>
            <a:pPr>
              <a:lnSpc>
                <a:spcPct val="100000"/>
              </a:lnSpc>
              <a:defRPr/>
            </a:pPr>
            <a:endParaRPr lang="en-GB" altLang="en-US" sz="1200" dirty="0">
              <a:latin typeface="Arial" charset="0"/>
            </a:endParaRPr>
          </a:p>
          <a:p>
            <a:pPr>
              <a:lnSpc>
                <a:spcPct val="100000"/>
              </a:lnSpc>
            </a:pPr>
            <a:r>
              <a:rPr lang="en-GB" altLang="en-US" sz="1200" dirty="0">
                <a:latin typeface="Arial" charset="0"/>
              </a:rPr>
              <a:t>This is commonly referred to as ‘burglary with intent’ and is covered by Section 9(1)(a) Theft Act 1968</a:t>
            </a:r>
          </a:p>
          <a:p>
            <a:pPr>
              <a:lnSpc>
                <a:spcPct val="100000"/>
              </a:lnSpc>
            </a:pPr>
            <a:endParaRPr lang="en-GB" altLang="en-US" sz="1200" dirty="0">
              <a:latin typeface="Arial" charset="0"/>
            </a:endParaRPr>
          </a:p>
          <a:p>
            <a:pPr>
              <a:lnSpc>
                <a:spcPct val="100000"/>
              </a:lnSpc>
            </a:pPr>
            <a:r>
              <a:rPr lang="en-GB" altLang="en-US" sz="1200" dirty="0">
                <a:latin typeface="Arial" charset="0"/>
              </a:rPr>
              <a:t>For an offence under this section the acts do not have to be committed, only intended.</a:t>
            </a:r>
          </a:p>
          <a:p>
            <a:pPr>
              <a:lnSpc>
                <a:spcPct val="100000"/>
              </a:lnSpc>
            </a:pPr>
            <a:endParaRPr lang="en-GB" altLang="en-US" sz="1200" dirty="0">
              <a:latin typeface="Arial" charset="0"/>
            </a:endParaRPr>
          </a:p>
          <a:p>
            <a:pPr>
              <a:lnSpc>
                <a:spcPct val="100000"/>
              </a:lnSpc>
            </a:pPr>
            <a:r>
              <a:rPr lang="en-GB" altLang="en-US" sz="1200" dirty="0">
                <a:latin typeface="Arial" charset="0"/>
              </a:rPr>
              <a:t>As we have already discussed, proving ‘intent’ is sometimes difficult and whilst there may be some evidence which may assist, it is often only during interview that this is established.</a:t>
            </a:r>
          </a:p>
          <a:p>
            <a:pPr>
              <a:lnSpc>
                <a:spcPct val="100000"/>
              </a:lnSpc>
            </a:pPr>
            <a:endParaRPr lang="en-GB" altLang="en-US" sz="1200" dirty="0">
              <a:latin typeface="Arial" charset="0"/>
            </a:endParaRPr>
          </a:p>
          <a:p>
            <a:pPr>
              <a:lnSpc>
                <a:spcPct val="100000"/>
              </a:lnSpc>
            </a:pPr>
            <a:r>
              <a:rPr lang="en-GB" altLang="en-US" sz="1200" dirty="0">
                <a:latin typeface="Arial" charset="0"/>
              </a:rPr>
              <a:t>We will look at the elements highlighted in red in more detail shortly.</a:t>
            </a:r>
          </a:p>
          <a:p>
            <a:pPr>
              <a:lnSpc>
                <a:spcPct val="90000"/>
              </a:lnSpc>
            </a:pPr>
            <a:endParaRPr lang="en-GB" altLang="en-US" dirty="0">
              <a:latin typeface="Arial" charset="0"/>
            </a:endParaRPr>
          </a:p>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29</a:t>
            </a:fld>
            <a:endParaRPr lang="en-US"/>
          </a:p>
        </p:txBody>
      </p:sp>
    </p:spTree>
    <p:extLst>
      <p:ext uri="{BB962C8B-B14F-4D97-AF65-F5344CB8AC3E}">
        <p14:creationId xmlns:p14="http://schemas.microsoft.com/office/powerpoint/2010/main" val="12804009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Sometimes a single traumatic event may constitute significant harm, however it is more often a compilation of events which interrupt, change or damage the child’s development</a:t>
            </a:r>
          </a:p>
        </p:txBody>
      </p:sp>
      <p:sp>
        <p:nvSpPr>
          <p:cNvPr id="4" name="Slide Number Placeholder 3"/>
          <p:cNvSpPr>
            <a:spLocks noGrp="1"/>
          </p:cNvSpPr>
          <p:nvPr>
            <p:ph type="sldNum" sz="quarter" idx="5"/>
          </p:nvPr>
        </p:nvSpPr>
        <p:spPr/>
        <p:txBody>
          <a:bodyPr/>
          <a:lstStyle/>
          <a:p>
            <a:fld id="{3EECE7FA-B277-4D42-919D-BE25FF6294EB}" type="slidenum">
              <a:rPr lang="en-GB" smtClean="0"/>
              <a:t>39</a:t>
            </a:fld>
            <a:endParaRPr lang="en-GB"/>
          </a:p>
        </p:txBody>
      </p:sp>
    </p:spTree>
    <p:extLst>
      <p:ext uri="{BB962C8B-B14F-4D97-AF65-F5344CB8AC3E}">
        <p14:creationId xmlns:p14="http://schemas.microsoft.com/office/powerpoint/2010/main" val="25104285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Next steps for special measures: A review of the provision of special measures to vulnerable and intimidated witnesses - Victims Commissioner</a:t>
            </a:r>
            <a:endParaRPr lang="en-GB" b="1"/>
          </a:p>
        </p:txBody>
      </p:sp>
      <p:sp>
        <p:nvSpPr>
          <p:cNvPr id="4" name="Slide Number Placeholder 3"/>
          <p:cNvSpPr>
            <a:spLocks noGrp="1"/>
          </p:cNvSpPr>
          <p:nvPr>
            <p:ph type="sldNum" sz="quarter" idx="5"/>
          </p:nvPr>
        </p:nvSpPr>
        <p:spPr/>
        <p:txBody>
          <a:bodyPr/>
          <a:lstStyle/>
          <a:p>
            <a:fld id="{ADDDE0D5-A8D5-4FFA-BA8D-DFD6D4E04E2C}" type="slidenum">
              <a:rPr lang="en-GB" smtClean="0"/>
              <a:t>41</a:t>
            </a:fld>
            <a:endParaRPr lang="en-GB"/>
          </a:p>
        </p:txBody>
      </p:sp>
    </p:spTree>
    <p:extLst>
      <p:ext uri="{BB962C8B-B14F-4D97-AF65-F5344CB8AC3E}">
        <p14:creationId xmlns:p14="http://schemas.microsoft.com/office/powerpoint/2010/main" val="369722551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Special measures in the criminal courts factsheet - GOV.UK</a:t>
            </a:r>
            <a:endParaRPr lang="en-GB" dirty="0"/>
          </a:p>
          <a:p>
            <a:endParaRPr lang="en-GB" dirty="0"/>
          </a:p>
          <a:p>
            <a:r>
              <a:rPr lang="en-GB" dirty="0">
                <a:hlinkClick r:id="rId4"/>
              </a:rPr>
              <a:t>Vulnerable victims and witnesses (special measures) | COPFS</a:t>
            </a:r>
            <a:endParaRPr lang="en-GB" dirty="0"/>
          </a:p>
          <a:p>
            <a:r>
              <a:rPr lang="en-GB" dirty="0">
                <a:hlinkClick r:id="rId5"/>
              </a:rPr>
              <a:t>Victims' Code of Practice: Special measures</a:t>
            </a:r>
            <a:endParaRPr lang="en-GB" dirty="0"/>
          </a:p>
          <a:p>
            <a:r>
              <a:rPr lang="en-GB" dirty="0">
                <a:hlinkClick r:id="rId6"/>
              </a:rPr>
              <a:t>Youth Justice and Criminal Evidence Act 1999 - Explanatory Notes</a:t>
            </a:r>
            <a:endParaRPr lang="en-GB" dirty="0"/>
          </a:p>
        </p:txBody>
      </p:sp>
      <p:sp>
        <p:nvSpPr>
          <p:cNvPr id="4" name="Slide Number Placeholder 3"/>
          <p:cNvSpPr>
            <a:spLocks noGrp="1"/>
          </p:cNvSpPr>
          <p:nvPr>
            <p:ph type="sldNum" sz="quarter" idx="5"/>
          </p:nvPr>
        </p:nvSpPr>
        <p:spPr/>
        <p:txBody>
          <a:bodyPr/>
          <a:lstStyle/>
          <a:p>
            <a:fld id="{ADDDE0D5-A8D5-4FFA-BA8D-DFD6D4E04E2C}" type="slidenum">
              <a:rPr lang="en-GB" smtClean="0"/>
              <a:t>42</a:t>
            </a:fld>
            <a:endParaRPr lang="en-GB"/>
          </a:p>
        </p:txBody>
      </p:sp>
    </p:spTree>
    <p:extLst>
      <p:ext uri="{BB962C8B-B14F-4D97-AF65-F5344CB8AC3E}">
        <p14:creationId xmlns:p14="http://schemas.microsoft.com/office/powerpoint/2010/main" val="17702613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7063F2-DCF3-4A63-AEC4-745506F95EE1}" type="slidenum">
              <a:rPr lang="en-GB" smtClean="0"/>
              <a:t>43</a:t>
            </a:fld>
            <a:endParaRPr lang="en-GB"/>
          </a:p>
        </p:txBody>
      </p:sp>
    </p:spTree>
    <p:extLst>
      <p:ext uri="{BB962C8B-B14F-4D97-AF65-F5344CB8AC3E}">
        <p14:creationId xmlns:p14="http://schemas.microsoft.com/office/powerpoint/2010/main" val="85276997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200" b="0" i="0" u="none" strike="noStrike" kern="1200" cap="none" spc="0" normalizeH="0" baseline="0" noProof="0" dirty="0">
              <a:ln>
                <a:noFill/>
              </a:ln>
              <a:solidFill>
                <a:srgbClr val="000000"/>
              </a:solidFill>
              <a:effectLst/>
              <a:uLnTx/>
              <a:uFillTx/>
              <a:latin typeface="Arial" pitchFamily="34" charset="0"/>
              <a:ea typeface="ＭＳ Ｐゴシック" pitchFamily="-112" charset="-128"/>
            </a:endParaRPr>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44</a:t>
            </a:fld>
            <a:endParaRPr lang="en-GB" altLang="en-US"/>
          </a:p>
        </p:txBody>
      </p:sp>
    </p:spTree>
    <p:extLst>
      <p:ext uri="{BB962C8B-B14F-4D97-AF65-F5344CB8AC3E}">
        <p14:creationId xmlns:p14="http://schemas.microsoft.com/office/powerpoint/2010/main" val="395127978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sz="12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endParaRPr lang="en-GB" dirty="0"/>
          </a:p>
        </p:txBody>
      </p:sp>
      <p:sp>
        <p:nvSpPr>
          <p:cNvPr id="4" name="Slide Number Placeholder 3"/>
          <p:cNvSpPr>
            <a:spLocks noGrp="1"/>
          </p:cNvSpPr>
          <p:nvPr>
            <p:ph type="sldNum" sz="quarter" idx="10"/>
          </p:nvPr>
        </p:nvSpPr>
        <p:spPr/>
        <p:txBody>
          <a:bodyPr/>
          <a:lstStyle/>
          <a:p>
            <a:fld id="{0C0E63F3-EFB8-4638-8CC4-0E1EA062AC3B}" type="slidenum">
              <a:rPr lang="en-GB" altLang="en-US" smtClean="0"/>
              <a:pPr/>
              <a:t>45</a:t>
            </a:fld>
            <a:endParaRPr lang="en-GB" altLang="en-US"/>
          </a:p>
        </p:txBody>
      </p:sp>
    </p:spTree>
    <p:extLst>
      <p:ext uri="{BB962C8B-B14F-4D97-AF65-F5344CB8AC3E}">
        <p14:creationId xmlns:p14="http://schemas.microsoft.com/office/powerpoint/2010/main" val="396225157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FC8E4A-5A90-B641-AD2D-E68BA0EA6BD7}" type="slidenum">
              <a:rPr lang="en-US" smtClean="0"/>
              <a:t>46</a:t>
            </a:fld>
            <a:endParaRPr lang="en-US"/>
          </a:p>
        </p:txBody>
      </p:sp>
    </p:spTree>
    <p:extLst>
      <p:ext uri="{BB962C8B-B14F-4D97-AF65-F5344CB8AC3E}">
        <p14:creationId xmlns:p14="http://schemas.microsoft.com/office/powerpoint/2010/main" val="323944715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783979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779756-0621-4B22-8656-6E8645E497B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382457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Coercive or controlling behaviour does not relate to a single incident, it is a purposeful pattern of behaviour which takes place over time in order for one individual to exert power, control or coercion over another. </a:t>
            </a:r>
          </a:p>
          <a:p>
            <a:endParaRPr lang="en-GB" dirty="0"/>
          </a:p>
          <a:p>
            <a:endParaRPr lang="en-GB" dirty="0"/>
          </a:p>
          <a:p>
            <a:r>
              <a:rPr lang="en-GB" dirty="0"/>
              <a:t>This does not apply to under 16s as this becomes a child protection issue Repeatedly – not defined in the act Continuously – on an ongoing basis which can cause the victim to change their ways of living. </a:t>
            </a:r>
          </a:p>
          <a:p>
            <a:endParaRPr lang="en-GB" dirty="0"/>
          </a:p>
          <a:p>
            <a:r>
              <a:rPr lang="en-GB" dirty="0"/>
              <a:t>There are two ways in which it can be proved that A's behaviour has a 'serious effect' on B: If it causes B to fear, on at least two occasions, that violence will be used against them - s.76 (4)(a); or If it causes B serious alarm or distress which has a substantial adverse effect on their day-to-day activities - s.76 (4) (b). </a:t>
            </a:r>
          </a:p>
          <a:p>
            <a:endParaRPr lang="en-GB" dirty="0"/>
          </a:p>
          <a:p>
            <a:r>
              <a:rPr lang="en-GB" dirty="0"/>
              <a:t>For the purposes of the offence A 'ought to know' that which a reasonable person in possession of the same information would know - s.76 (5). </a:t>
            </a:r>
          </a:p>
          <a:p>
            <a:endParaRPr lang="en-GB" dirty="0"/>
          </a:p>
        </p:txBody>
      </p:sp>
      <p:sp>
        <p:nvSpPr>
          <p:cNvPr id="4" name="Slide Number Placeholder 3"/>
          <p:cNvSpPr>
            <a:spLocks noGrp="1"/>
          </p:cNvSpPr>
          <p:nvPr>
            <p:ph type="sldNum" sz="quarter" idx="5"/>
          </p:nvPr>
        </p:nvSpPr>
        <p:spPr/>
        <p:txBody>
          <a:bodyPr/>
          <a:lstStyle/>
          <a:p>
            <a:fld id="{D1ADC70C-5E41-40C4-81C2-7D3435A6CDB8}" type="slidenum">
              <a:rPr lang="en-GB" smtClean="0"/>
              <a:t>51</a:t>
            </a:fld>
            <a:endParaRPr lang="en-GB"/>
          </a:p>
        </p:txBody>
      </p:sp>
    </p:spTree>
    <p:extLst>
      <p:ext uri="{BB962C8B-B14F-4D97-AF65-F5344CB8AC3E}">
        <p14:creationId xmlns:p14="http://schemas.microsoft.com/office/powerpoint/2010/main" val="13639602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phrase 'substantial adverse effect on Bs usual day-to-day activities' may include, but is not limited to: Stopping or changing the way someone socialises </a:t>
            </a:r>
          </a:p>
          <a:p>
            <a:endParaRPr lang="en-GB" dirty="0"/>
          </a:p>
          <a:p>
            <a:r>
              <a:rPr lang="en-GB" dirty="0"/>
              <a:t>Physical or mental health deterioration A change in routine at home including those associated with mealtimes or household chores Attendance record at school Putting in place measures at home to safeguard themselves or their children Changes to work patterns, employment status or routes to work This means that the survivor does not necessarily need to be/feel threatened, as is alluded to in the current slide, but placed in a position where their day-to-day activities are severely affected – e.g. not able to contact friends/family; no access to money etc.</a:t>
            </a:r>
          </a:p>
        </p:txBody>
      </p:sp>
      <p:sp>
        <p:nvSpPr>
          <p:cNvPr id="4" name="Slide Number Placeholder 3"/>
          <p:cNvSpPr>
            <a:spLocks noGrp="1"/>
          </p:cNvSpPr>
          <p:nvPr>
            <p:ph type="sldNum" sz="quarter" idx="5"/>
          </p:nvPr>
        </p:nvSpPr>
        <p:spPr/>
        <p:txBody>
          <a:bodyPr/>
          <a:lstStyle/>
          <a:p>
            <a:fld id="{D1ADC70C-5E41-40C4-81C2-7D3435A6CDB8}" type="slidenum">
              <a:rPr lang="en-GB" smtClean="0"/>
              <a:t>52</a:t>
            </a:fld>
            <a:endParaRPr lang="en-GB"/>
          </a:p>
        </p:txBody>
      </p:sp>
    </p:spTree>
    <p:extLst>
      <p:ext uri="{BB962C8B-B14F-4D97-AF65-F5344CB8AC3E}">
        <p14:creationId xmlns:p14="http://schemas.microsoft.com/office/powerpoint/2010/main" val="62911699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Prosecutors are advised that a pattern of controlling or coercive behaviour can be well established before a single incident is reported. In many cases the conduct might seem innocent - especially if considered in isolation of other incidents - and the victim may not be aware of, or be ready to acknowledge, abusive behaviour. The consideration of the cumulative impact of controlling or coercive behaviour and the pattern of behaviour within the context of the relationship is crucial. This approach will support the prosecutor to effectively assess whether a pattern of behaviour amounts to fear that violence will be carried out; or serious alarm or distress leading to a substantial adverse effect on usual day-to-day activities. Further assistance can be obtained from the Statutory Guidance published by the Home Office pursuant to section 77(1) of the Serious Crime Act 2015</a:t>
            </a:r>
          </a:p>
          <a:p>
            <a:endParaRPr lang="en-GB" dirty="0"/>
          </a:p>
          <a:p>
            <a:r>
              <a:rPr lang="en-GB" dirty="0"/>
              <a:t>Building on examples within the Statutory Guidance, relevant behaviour of the perpetrator can include: Isolating a person from their friends and family Depriving them of their basic needs Monitoring their time Monitoring a person via online communication tools or using spyware 7 Taking control over aspects of their everyday life, such as where they can go, who they can see, what to wear and when they can sleep Depriving them access to support services, such as specialist support or medical services Repeatedly putting them down such as telling them they are worthless Enforcing rules and activity which humiliate, degrade or dehumanise the victim Forcing the victim to take part in criminal activity such as shoplifting, neglect or abuse of children to encourage self-blame and prevent disclosure to authorities Financial abuse including control of finances, such as only allowing a person a punitive allowance Control ability to go to school or place of study Taking wages, benefits or allowances Threats to hurt or kill Threats to harm a child Threats to reveal or publish private information (e.g. threatening to 'out' someone) Threats to hurt or physically harming a family pet Assault Criminal damage (such as destruction of household goods) Preventing a person from having access to transport or from working Preventing a person from being able to attend school, college or University Family 'dishonour' Reputational damage Disclosure of sexual orientation Disclosure of HIV status or other medical condition without consent Limiting access to family, friends and finances</a:t>
            </a:r>
          </a:p>
        </p:txBody>
      </p:sp>
      <p:sp>
        <p:nvSpPr>
          <p:cNvPr id="4" name="Slide Number Placeholder 3"/>
          <p:cNvSpPr>
            <a:spLocks noGrp="1"/>
          </p:cNvSpPr>
          <p:nvPr>
            <p:ph type="sldNum" sz="quarter" idx="5"/>
          </p:nvPr>
        </p:nvSpPr>
        <p:spPr/>
        <p:txBody>
          <a:bodyPr/>
          <a:lstStyle/>
          <a:p>
            <a:fld id="{D1ADC70C-5E41-40C4-81C2-7D3435A6CDB8}" type="slidenum">
              <a:rPr lang="en-GB" smtClean="0"/>
              <a:t>53</a:t>
            </a:fld>
            <a:endParaRPr lang="en-GB"/>
          </a:p>
        </p:txBody>
      </p:sp>
    </p:spTree>
    <p:extLst>
      <p:ext uri="{BB962C8B-B14F-4D97-AF65-F5344CB8AC3E}">
        <p14:creationId xmlns:p14="http://schemas.microsoft.com/office/powerpoint/2010/main" val="397739470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Rape is a devastating crime which can have a lasting impact on victims, their families and the wider community.</a:t>
            </a:r>
          </a:p>
          <a:p>
            <a:r>
              <a:rPr lang="en-GB" dirty="0"/>
              <a:t> It is committed primarily, although not exclusively, by men against women. </a:t>
            </a:r>
          </a:p>
          <a:p>
            <a:r>
              <a:rPr lang="en-GB" dirty="0"/>
              <a:t>It occurs in all communities regardless of background and socio-economic factors.</a:t>
            </a:r>
          </a:p>
        </p:txBody>
      </p:sp>
      <p:sp>
        <p:nvSpPr>
          <p:cNvPr id="4" name="Slide Number Placeholder 3"/>
          <p:cNvSpPr>
            <a:spLocks noGrp="1"/>
          </p:cNvSpPr>
          <p:nvPr>
            <p:ph type="sldNum" sz="quarter" idx="5"/>
          </p:nvPr>
        </p:nvSpPr>
        <p:spPr/>
        <p:txBody>
          <a:bodyPr/>
          <a:lstStyle/>
          <a:p>
            <a:fld id="{E414EF1C-22FE-4CBD-8A63-6E7CA66F0E9F}" type="slidenum">
              <a:rPr lang="en-GB" smtClean="0"/>
              <a:t>55</a:t>
            </a:fld>
            <a:endParaRPr lang="en-GB"/>
          </a:p>
        </p:txBody>
      </p:sp>
    </p:spTree>
    <p:extLst>
      <p:ext uri="{BB962C8B-B14F-4D97-AF65-F5344CB8AC3E}">
        <p14:creationId xmlns:p14="http://schemas.microsoft.com/office/powerpoint/2010/main" val="343004681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56</a:t>
            </a:fld>
            <a:endParaRPr lang="en-GB"/>
          </a:p>
        </p:txBody>
      </p:sp>
    </p:spTree>
    <p:extLst>
      <p:ext uri="{BB962C8B-B14F-4D97-AF65-F5344CB8AC3E}">
        <p14:creationId xmlns:p14="http://schemas.microsoft.com/office/powerpoint/2010/main" val="294300827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2 of the Sexual Offences Act 2003 covers the situation where a person intentionally (and not just recklessly) penetrates the vagina or anus of another person This offence can be committed by a male or female against a male or female. A victim can be raped via penetration of their surgically constructed vagina. </a:t>
            </a:r>
          </a:p>
          <a:p>
            <a:endParaRPr lang="en-GB" dirty="0"/>
          </a:p>
          <a:p>
            <a:r>
              <a:rPr lang="en-GB" dirty="0"/>
              <a:t>The offence is committed where the penetration is by part of the body (for example, a finger) or anything else, (for example, a bottle or vibrator); where the penetration is sexual, so that it excludes, for example, intimate searches and medical procedures; where the other person does not consent to the penetration; and where the offender does not reasonably believe that the other person consents. </a:t>
            </a:r>
          </a:p>
          <a:p>
            <a:endParaRPr lang="en-GB" dirty="0"/>
          </a:p>
          <a:p>
            <a:r>
              <a:rPr lang="en-GB" dirty="0"/>
              <a:t>It is not necessary for the victim to know, or explain what they were penetrated with. This means that the offence can be used in cases where, for example the victim is a child, or a person with a learning disability or a person was blindfolded at the time of the alleged incident, and there is insufficient evidence to justify a rape charge</a:t>
            </a:r>
          </a:p>
          <a:p>
            <a:endParaRPr lang="en-GB" dirty="0"/>
          </a:p>
          <a:p>
            <a:r>
              <a:rPr lang="en-GB" dirty="0"/>
              <a:t>Intentionally – </a:t>
            </a:r>
            <a:r>
              <a:rPr lang="en-GB" dirty="0" err="1"/>
              <a:t>Mens</a:t>
            </a:r>
            <a:r>
              <a:rPr lang="en-GB" dirty="0"/>
              <a:t> Rea (motivated solely to provide sexual pleasure and not injury) </a:t>
            </a:r>
          </a:p>
          <a:p>
            <a:endParaRPr lang="en-GB" dirty="0"/>
          </a:p>
          <a:p>
            <a:r>
              <a:rPr lang="en-GB" dirty="0"/>
              <a:t>Penetration - is a continuing act from entry to withdrawal. Part of the body - References to a part of the body include references to a part surgically constructed (in particular, through gender reassignment surgery). Vagina - includes vulva </a:t>
            </a:r>
          </a:p>
          <a:p>
            <a:endParaRPr lang="en-GB" dirty="0"/>
          </a:p>
          <a:p>
            <a:r>
              <a:rPr lang="en-GB" dirty="0"/>
              <a:t>Statuary presumptions apply, Evidential and conclusive Arrest without warrant Indictment: imprisonment for life</a:t>
            </a:r>
          </a:p>
          <a:p>
            <a:endParaRPr lang="en-GB" dirty="0"/>
          </a:p>
          <a:p>
            <a:endParaRPr lang="en-GB" dirty="0"/>
          </a:p>
        </p:txBody>
      </p:sp>
      <p:sp>
        <p:nvSpPr>
          <p:cNvPr id="4" name="Slide Number Placeholder 3"/>
          <p:cNvSpPr>
            <a:spLocks noGrp="1"/>
          </p:cNvSpPr>
          <p:nvPr>
            <p:ph type="sldNum" sz="quarter" idx="5"/>
          </p:nvPr>
        </p:nvSpPr>
        <p:spPr/>
        <p:txBody>
          <a:bodyPr/>
          <a:lstStyle/>
          <a:p>
            <a:fld id="{E414EF1C-22FE-4CBD-8A63-6E7CA66F0E9F}" type="slidenum">
              <a:rPr lang="en-GB" smtClean="0"/>
              <a:t>57</a:t>
            </a:fld>
            <a:endParaRPr lang="en-GB"/>
          </a:p>
        </p:txBody>
      </p:sp>
    </p:spTree>
    <p:extLst>
      <p:ext uri="{BB962C8B-B14F-4D97-AF65-F5344CB8AC3E}">
        <p14:creationId xmlns:p14="http://schemas.microsoft.com/office/powerpoint/2010/main" val="9772133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305D39E-461B-0B47-84CB-22C6E7F2C706}" type="slidenum">
              <a:rPr lang="en-US" smtClean="0"/>
              <a:t>58</a:t>
            </a:fld>
            <a:endParaRPr lang="en-US"/>
          </a:p>
        </p:txBody>
      </p:sp>
    </p:spTree>
    <p:extLst>
      <p:ext uri="{BB962C8B-B14F-4D97-AF65-F5344CB8AC3E}">
        <p14:creationId xmlns:p14="http://schemas.microsoft.com/office/powerpoint/2010/main" val="386285458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endParaRPr lang="en-GB" sz="1100" b="0" i="0" u="none" strike="noStrike" kern="1200" baseline="0" dirty="0">
              <a:solidFill>
                <a:schemeClr val="tx1"/>
              </a:solidFill>
              <a:effectLst>
                <a:outerShdw blurRad="38100" dist="38100" dir="2700000" algn="tl">
                  <a:srgbClr val="C0C0C0"/>
                </a:outerShdw>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59</a:t>
            </a:fld>
            <a:endParaRPr lang="en-GB" altLang="en-US"/>
          </a:p>
        </p:txBody>
      </p:sp>
    </p:spTree>
    <p:extLst>
      <p:ext uri="{BB962C8B-B14F-4D97-AF65-F5344CB8AC3E}">
        <p14:creationId xmlns:p14="http://schemas.microsoft.com/office/powerpoint/2010/main" val="95648041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34A6A74C-5ED0-47A7-8DC6-93CFFE31F520}" type="slidenum">
              <a:rPr lang="en-GB" altLang="en-US" smtClean="0"/>
              <a:pPr>
                <a:defRPr/>
              </a:pPr>
              <a:t>60</a:t>
            </a:fld>
            <a:endParaRPr lang="en-GB" altLang="en-US"/>
          </a:p>
        </p:txBody>
      </p:sp>
    </p:spTree>
    <p:extLst>
      <p:ext uri="{BB962C8B-B14F-4D97-AF65-F5344CB8AC3E}">
        <p14:creationId xmlns:p14="http://schemas.microsoft.com/office/powerpoint/2010/main" val="214463750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Summary offence – maximum 6 months imprisonment and/or fine) This offence, commonly referred to as TWOC, is a common one across forces within England &amp; Wales.</a:t>
            </a:r>
          </a:p>
        </p:txBody>
      </p:sp>
      <p:sp>
        <p:nvSpPr>
          <p:cNvPr id="4" name="Slide Number Placeholder 3"/>
          <p:cNvSpPr>
            <a:spLocks noGrp="1"/>
          </p:cNvSpPr>
          <p:nvPr>
            <p:ph type="sldNum" sz="quarter" idx="5"/>
          </p:nvPr>
        </p:nvSpPr>
        <p:spPr/>
        <p:txBody>
          <a:bodyPr/>
          <a:lstStyle/>
          <a:p>
            <a:fld id="{2A696194-C223-4268-9336-96678FAF3683}" type="slidenum">
              <a:rPr lang="en-GB" smtClean="0"/>
              <a:t>61</a:t>
            </a:fld>
            <a:endParaRPr lang="en-GB"/>
          </a:p>
        </p:txBody>
      </p:sp>
    </p:spTree>
    <p:extLst>
      <p:ext uri="{BB962C8B-B14F-4D97-AF65-F5344CB8AC3E}">
        <p14:creationId xmlns:p14="http://schemas.microsoft.com/office/powerpoint/2010/main" val="98514514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Theft Act 1968 provides that a conveyance is something constructed or adapted for the carriage of a person or persons whether by land, water or air The term does not include a conveyance constructed or adapted for use only under the control of a person or persons not carried on it. For example, a small domestic lawn mower is not a conveyance, but its larger brother upon which the operator sits, would be one. This definition does not include animals: E.g. A horse is an animal and is not 'constructed or adapted', so it is not a conveyance, A carriage towed by a horse could be a conveyance if someone was riding in/on the carriage rather than on the horse. A conveyance does not have to have an </a:t>
            </a:r>
            <a:r>
              <a:rPr lang="en-GB" dirty="0" err="1"/>
              <a:t>engin</a:t>
            </a:r>
            <a:endParaRPr lang="en-GB" dirty="0"/>
          </a:p>
        </p:txBody>
      </p:sp>
      <p:sp>
        <p:nvSpPr>
          <p:cNvPr id="4" name="Slide Number Placeholder 3"/>
          <p:cNvSpPr>
            <a:spLocks noGrp="1"/>
          </p:cNvSpPr>
          <p:nvPr>
            <p:ph type="sldNum" sz="quarter" idx="5"/>
          </p:nvPr>
        </p:nvSpPr>
        <p:spPr/>
        <p:txBody>
          <a:bodyPr/>
          <a:lstStyle/>
          <a:p>
            <a:fld id="{2A696194-C223-4268-9336-96678FAF3683}" type="slidenum">
              <a:rPr lang="en-GB" smtClean="0"/>
              <a:t>62</a:t>
            </a:fld>
            <a:endParaRPr lang="en-GB"/>
          </a:p>
        </p:txBody>
      </p:sp>
    </p:spTree>
    <p:extLst>
      <p:ext uri="{BB962C8B-B14F-4D97-AF65-F5344CB8AC3E}">
        <p14:creationId xmlns:p14="http://schemas.microsoft.com/office/powerpoint/2010/main" val="319959189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7063F2-DCF3-4A63-AEC4-745506F95EE1}" type="slidenum">
              <a:rPr lang="en-GB" smtClean="0"/>
              <a:t>63</a:t>
            </a:fld>
            <a:endParaRPr lang="en-GB"/>
          </a:p>
        </p:txBody>
      </p:sp>
    </p:spTree>
    <p:extLst>
      <p:ext uri="{BB962C8B-B14F-4D97-AF65-F5344CB8AC3E}">
        <p14:creationId xmlns:p14="http://schemas.microsoft.com/office/powerpoint/2010/main" val="144960980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64</a:t>
            </a:fld>
            <a:endParaRPr lang="en-GB"/>
          </a:p>
        </p:txBody>
      </p:sp>
    </p:spTree>
    <p:extLst>
      <p:ext uri="{BB962C8B-B14F-4D97-AF65-F5344CB8AC3E}">
        <p14:creationId xmlns:p14="http://schemas.microsoft.com/office/powerpoint/2010/main" val="241177164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65</a:t>
            </a:fld>
            <a:endParaRPr lang="en-GB"/>
          </a:p>
        </p:txBody>
      </p:sp>
    </p:spTree>
    <p:extLst>
      <p:ext uri="{BB962C8B-B14F-4D97-AF65-F5344CB8AC3E}">
        <p14:creationId xmlns:p14="http://schemas.microsoft.com/office/powerpoint/2010/main" val="270729823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7063F2-DCF3-4A63-AEC4-745506F95EE1}" type="slidenum">
              <a:rPr lang="en-GB" smtClean="0"/>
              <a:t>66</a:t>
            </a:fld>
            <a:endParaRPr lang="en-GB"/>
          </a:p>
        </p:txBody>
      </p:sp>
    </p:spTree>
    <p:extLst>
      <p:ext uri="{BB962C8B-B14F-4D97-AF65-F5344CB8AC3E}">
        <p14:creationId xmlns:p14="http://schemas.microsoft.com/office/powerpoint/2010/main" val="176640501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626C1C6-EC3A-4599-A1F0-E2CDC4F1B4DB}" type="slidenum">
              <a:rPr lang="en-GB" smtClean="0"/>
              <a:t>68</a:t>
            </a:fld>
            <a:endParaRPr lang="en-GB"/>
          </a:p>
        </p:txBody>
      </p:sp>
    </p:spTree>
    <p:extLst>
      <p:ext uri="{BB962C8B-B14F-4D97-AF65-F5344CB8AC3E}">
        <p14:creationId xmlns:p14="http://schemas.microsoft.com/office/powerpoint/2010/main" val="78675605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7063F2-DCF3-4A63-AEC4-745506F95EE1}" type="slidenum">
              <a:rPr lang="en-GB" smtClean="0"/>
              <a:t>70</a:t>
            </a:fld>
            <a:endParaRPr lang="en-GB"/>
          </a:p>
        </p:txBody>
      </p:sp>
    </p:spTree>
    <p:extLst>
      <p:ext uri="{BB962C8B-B14F-4D97-AF65-F5344CB8AC3E}">
        <p14:creationId xmlns:p14="http://schemas.microsoft.com/office/powerpoint/2010/main" val="458686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79A5D-8E90-3C16-B5A5-AFB74D21290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7D3B39B-DF49-F56E-B18E-E45C314138F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AA2E8F5-A75E-3E38-FC03-62B962087D55}"/>
              </a:ext>
            </a:extLst>
          </p:cNvPr>
          <p:cNvSpPr>
            <a:spLocks noGrp="1"/>
          </p:cNvSpPr>
          <p:nvPr>
            <p:ph type="dt" sz="half" idx="10"/>
          </p:nvPr>
        </p:nvSpPr>
        <p:spPr/>
        <p:txBody>
          <a:bodyPr/>
          <a:lstStyle/>
          <a:p>
            <a:fld id="{FD9BCC3B-084F-40AB-B676-A53EFAF81F5A}" type="datetimeFigureOut">
              <a:rPr lang="en-GB" smtClean="0"/>
              <a:t>31/03/2025</a:t>
            </a:fld>
            <a:endParaRPr lang="en-GB"/>
          </a:p>
        </p:txBody>
      </p:sp>
      <p:sp>
        <p:nvSpPr>
          <p:cNvPr id="5" name="Footer Placeholder 4">
            <a:extLst>
              <a:ext uri="{FF2B5EF4-FFF2-40B4-BE49-F238E27FC236}">
                <a16:creationId xmlns:a16="http://schemas.microsoft.com/office/drawing/2014/main" id="{4E195BF5-2EE8-F0F0-B01F-B49E425C93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7F9541-D172-B9BB-EB7B-08C41E187178}"/>
              </a:ext>
            </a:extLst>
          </p:cNvPr>
          <p:cNvSpPr>
            <a:spLocks noGrp="1"/>
          </p:cNvSpPr>
          <p:nvPr>
            <p:ph type="sldNum" sz="quarter" idx="12"/>
          </p:nvPr>
        </p:nvSpPr>
        <p:spPr/>
        <p:txBody>
          <a:bodyPr/>
          <a:lstStyle/>
          <a:p>
            <a:fld id="{983A8D81-9C02-4273-8598-93A099410A82}" type="slidenum">
              <a:rPr lang="en-GB" smtClean="0"/>
              <a:t>‹#›</a:t>
            </a:fld>
            <a:endParaRPr lang="en-GB"/>
          </a:p>
        </p:txBody>
      </p:sp>
    </p:spTree>
    <p:extLst>
      <p:ext uri="{BB962C8B-B14F-4D97-AF65-F5344CB8AC3E}">
        <p14:creationId xmlns:p14="http://schemas.microsoft.com/office/powerpoint/2010/main" val="3873700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9E690-FD09-5CEB-0171-5DD9E3750D7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33C624-3F91-C976-2308-2281CB4D33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932B54-77CE-44CE-0BAD-2E13435E7B9E}"/>
              </a:ext>
            </a:extLst>
          </p:cNvPr>
          <p:cNvSpPr>
            <a:spLocks noGrp="1"/>
          </p:cNvSpPr>
          <p:nvPr>
            <p:ph type="dt" sz="half" idx="10"/>
          </p:nvPr>
        </p:nvSpPr>
        <p:spPr/>
        <p:txBody>
          <a:bodyPr/>
          <a:lstStyle/>
          <a:p>
            <a:fld id="{FD9BCC3B-084F-40AB-B676-A53EFAF81F5A}" type="datetimeFigureOut">
              <a:rPr lang="en-GB" smtClean="0"/>
              <a:t>31/03/2025</a:t>
            </a:fld>
            <a:endParaRPr lang="en-GB"/>
          </a:p>
        </p:txBody>
      </p:sp>
      <p:sp>
        <p:nvSpPr>
          <p:cNvPr id="5" name="Footer Placeholder 4">
            <a:extLst>
              <a:ext uri="{FF2B5EF4-FFF2-40B4-BE49-F238E27FC236}">
                <a16:creationId xmlns:a16="http://schemas.microsoft.com/office/drawing/2014/main" id="{DDF8AE9A-BB26-087F-3E7B-E8033A79BA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613CB2-40F3-75C6-ECEB-C8FA9B4EA9A2}"/>
              </a:ext>
            </a:extLst>
          </p:cNvPr>
          <p:cNvSpPr>
            <a:spLocks noGrp="1"/>
          </p:cNvSpPr>
          <p:nvPr>
            <p:ph type="sldNum" sz="quarter" idx="12"/>
          </p:nvPr>
        </p:nvSpPr>
        <p:spPr/>
        <p:txBody>
          <a:bodyPr/>
          <a:lstStyle/>
          <a:p>
            <a:fld id="{983A8D81-9C02-4273-8598-93A099410A82}" type="slidenum">
              <a:rPr lang="en-GB" smtClean="0"/>
              <a:t>‹#›</a:t>
            </a:fld>
            <a:endParaRPr lang="en-GB"/>
          </a:p>
        </p:txBody>
      </p:sp>
    </p:spTree>
    <p:extLst>
      <p:ext uri="{BB962C8B-B14F-4D97-AF65-F5344CB8AC3E}">
        <p14:creationId xmlns:p14="http://schemas.microsoft.com/office/powerpoint/2010/main" val="41501814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27FF4-C73A-5334-26E7-4CAF3FA0712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7E9D156-F720-50F5-3493-9D27C9C6BDF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4A2DB3-D171-6952-1AF0-37E219074F18}"/>
              </a:ext>
            </a:extLst>
          </p:cNvPr>
          <p:cNvSpPr>
            <a:spLocks noGrp="1"/>
          </p:cNvSpPr>
          <p:nvPr>
            <p:ph type="dt" sz="half" idx="10"/>
          </p:nvPr>
        </p:nvSpPr>
        <p:spPr/>
        <p:txBody>
          <a:bodyPr/>
          <a:lstStyle/>
          <a:p>
            <a:fld id="{FD9BCC3B-084F-40AB-B676-A53EFAF81F5A}" type="datetimeFigureOut">
              <a:rPr lang="en-GB" smtClean="0"/>
              <a:t>31/03/2025</a:t>
            </a:fld>
            <a:endParaRPr lang="en-GB"/>
          </a:p>
        </p:txBody>
      </p:sp>
      <p:sp>
        <p:nvSpPr>
          <p:cNvPr id="5" name="Footer Placeholder 4">
            <a:extLst>
              <a:ext uri="{FF2B5EF4-FFF2-40B4-BE49-F238E27FC236}">
                <a16:creationId xmlns:a16="http://schemas.microsoft.com/office/drawing/2014/main" id="{7BFF17CD-ED69-F12A-4FD1-F9B7FAE90E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5C7E2E-87A8-1149-DE50-F97419A6BE08}"/>
              </a:ext>
            </a:extLst>
          </p:cNvPr>
          <p:cNvSpPr>
            <a:spLocks noGrp="1"/>
          </p:cNvSpPr>
          <p:nvPr>
            <p:ph type="sldNum" sz="quarter" idx="12"/>
          </p:nvPr>
        </p:nvSpPr>
        <p:spPr/>
        <p:txBody>
          <a:bodyPr/>
          <a:lstStyle/>
          <a:p>
            <a:fld id="{983A8D81-9C02-4273-8598-93A099410A82}" type="slidenum">
              <a:rPr lang="en-GB" smtClean="0"/>
              <a:t>‹#›</a:t>
            </a:fld>
            <a:endParaRPr lang="en-GB"/>
          </a:p>
        </p:txBody>
      </p:sp>
    </p:spTree>
    <p:extLst>
      <p:ext uri="{BB962C8B-B14F-4D97-AF65-F5344CB8AC3E}">
        <p14:creationId xmlns:p14="http://schemas.microsoft.com/office/powerpoint/2010/main" val="26820795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7A5C4-36EA-4293-DB03-32841124DA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190F64-136D-23E2-B0F2-7BA80EBA894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3BAAFEE-AEA0-CF91-FC54-67254A0F3D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A047B37-E75A-DD18-1547-A5BC58A4243A}"/>
              </a:ext>
            </a:extLst>
          </p:cNvPr>
          <p:cNvSpPr>
            <a:spLocks noGrp="1"/>
          </p:cNvSpPr>
          <p:nvPr>
            <p:ph type="dt" sz="half" idx="10"/>
          </p:nvPr>
        </p:nvSpPr>
        <p:spPr/>
        <p:txBody>
          <a:bodyPr/>
          <a:lstStyle/>
          <a:p>
            <a:fld id="{FD9BCC3B-084F-40AB-B676-A53EFAF81F5A}" type="datetimeFigureOut">
              <a:rPr lang="en-GB" smtClean="0"/>
              <a:t>31/03/2025</a:t>
            </a:fld>
            <a:endParaRPr lang="en-GB"/>
          </a:p>
        </p:txBody>
      </p:sp>
      <p:sp>
        <p:nvSpPr>
          <p:cNvPr id="6" name="Footer Placeholder 5">
            <a:extLst>
              <a:ext uri="{FF2B5EF4-FFF2-40B4-BE49-F238E27FC236}">
                <a16:creationId xmlns:a16="http://schemas.microsoft.com/office/drawing/2014/main" id="{33D0B39B-1D0E-742C-67D4-A7B13434B0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4ED83F2-D22C-F3C9-92BD-DE66B5C68511}"/>
              </a:ext>
            </a:extLst>
          </p:cNvPr>
          <p:cNvSpPr>
            <a:spLocks noGrp="1"/>
          </p:cNvSpPr>
          <p:nvPr>
            <p:ph type="sldNum" sz="quarter" idx="12"/>
          </p:nvPr>
        </p:nvSpPr>
        <p:spPr/>
        <p:txBody>
          <a:bodyPr/>
          <a:lstStyle/>
          <a:p>
            <a:fld id="{983A8D81-9C02-4273-8598-93A099410A82}" type="slidenum">
              <a:rPr lang="en-GB" smtClean="0"/>
              <a:t>‹#›</a:t>
            </a:fld>
            <a:endParaRPr lang="en-GB"/>
          </a:p>
        </p:txBody>
      </p:sp>
    </p:spTree>
    <p:extLst>
      <p:ext uri="{BB962C8B-B14F-4D97-AF65-F5344CB8AC3E}">
        <p14:creationId xmlns:p14="http://schemas.microsoft.com/office/powerpoint/2010/main" val="22593764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09EF5-1B8E-D100-0F2D-12F46EC32D5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28F080-1E9E-EF1B-EF84-8C0FCAC1C1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40B0E41-2E44-5033-BAB7-90105986D18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A87C84D-BA9A-0147-7931-B4B23EEF059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EB78D0D-B958-AD90-F611-761EEEA8CCE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ACFA64-0B2F-8BEC-99A5-B25E9B776FD7}"/>
              </a:ext>
            </a:extLst>
          </p:cNvPr>
          <p:cNvSpPr>
            <a:spLocks noGrp="1"/>
          </p:cNvSpPr>
          <p:nvPr>
            <p:ph type="dt" sz="half" idx="10"/>
          </p:nvPr>
        </p:nvSpPr>
        <p:spPr/>
        <p:txBody>
          <a:bodyPr/>
          <a:lstStyle/>
          <a:p>
            <a:fld id="{FD9BCC3B-084F-40AB-B676-A53EFAF81F5A}" type="datetimeFigureOut">
              <a:rPr lang="en-GB" smtClean="0"/>
              <a:t>31/03/2025</a:t>
            </a:fld>
            <a:endParaRPr lang="en-GB"/>
          </a:p>
        </p:txBody>
      </p:sp>
      <p:sp>
        <p:nvSpPr>
          <p:cNvPr id="8" name="Footer Placeholder 7">
            <a:extLst>
              <a:ext uri="{FF2B5EF4-FFF2-40B4-BE49-F238E27FC236}">
                <a16:creationId xmlns:a16="http://schemas.microsoft.com/office/drawing/2014/main" id="{5C225F91-3C1D-1879-24B5-A94BBEB6361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86E5589-44E4-0240-E4DE-BF42B23B03FF}"/>
              </a:ext>
            </a:extLst>
          </p:cNvPr>
          <p:cNvSpPr>
            <a:spLocks noGrp="1"/>
          </p:cNvSpPr>
          <p:nvPr>
            <p:ph type="sldNum" sz="quarter" idx="12"/>
          </p:nvPr>
        </p:nvSpPr>
        <p:spPr/>
        <p:txBody>
          <a:bodyPr/>
          <a:lstStyle/>
          <a:p>
            <a:fld id="{983A8D81-9C02-4273-8598-93A099410A82}" type="slidenum">
              <a:rPr lang="en-GB" smtClean="0"/>
              <a:t>‹#›</a:t>
            </a:fld>
            <a:endParaRPr lang="en-GB"/>
          </a:p>
        </p:txBody>
      </p:sp>
    </p:spTree>
    <p:extLst>
      <p:ext uri="{BB962C8B-B14F-4D97-AF65-F5344CB8AC3E}">
        <p14:creationId xmlns:p14="http://schemas.microsoft.com/office/powerpoint/2010/main" val="431245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548CC-9221-A5FC-44EA-3970A72AB56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22BD473-B971-8A48-DFB9-1938C55177DD}"/>
              </a:ext>
            </a:extLst>
          </p:cNvPr>
          <p:cNvSpPr>
            <a:spLocks noGrp="1"/>
          </p:cNvSpPr>
          <p:nvPr>
            <p:ph type="dt" sz="half" idx="10"/>
          </p:nvPr>
        </p:nvSpPr>
        <p:spPr/>
        <p:txBody>
          <a:bodyPr/>
          <a:lstStyle/>
          <a:p>
            <a:fld id="{FD9BCC3B-084F-40AB-B676-A53EFAF81F5A}" type="datetimeFigureOut">
              <a:rPr lang="en-GB" smtClean="0"/>
              <a:t>31/03/2025</a:t>
            </a:fld>
            <a:endParaRPr lang="en-GB"/>
          </a:p>
        </p:txBody>
      </p:sp>
      <p:sp>
        <p:nvSpPr>
          <p:cNvPr id="4" name="Footer Placeholder 3">
            <a:extLst>
              <a:ext uri="{FF2B5EF4-FFF2-40B4-BE49-F238E27FC236}">
                <a16:creationId xmlns:a16="http://schemas.microsoft.com/office/drawing/2014/main" id="{6461522C-5F63-72C1-C39E-550415746E7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0CF0E1-3524-AA2B-CF51-13B5C6F241DC}"/>
              </a:ext>
            </a:extLst>
          </p:cNvPr>
          <p:cNvSpPr>
            <a:spLocks noGrp="1"/>
          </p:cNvSpPr>
          <p:nvPr>
            <p:ph type="sldNum" sz="quarter" idx="12"/>
          </p:nvPr>
        </p:nvSpPr>
        <p:spPr/>
        <p:txBody>
          <a:bodyPr/>
          <a:lstStyle/>
          <a:p>
            <a:fld id="{983A8D81-9C02-4273-8598-93A099410A82}" type="slidenum">
              <a:rPr lang="en-GB" smtClean="0"/>
              <a:t>‹#›</a:t>
            </a:fld>
            <a:endParaRPr lang="en-GB"/>
          </a:p>
        </p:txBody>
      </p:sp>
    </p:spTree>
    <p:extLst>
      <p:ext uri="{BB962C8B-B14F-4D97-AF65-F5344CB8AC3E}">
        <p14:creationId xmlns:p14="http://schemas.microsoft.com/office/powerpoint/2010/main" val="12768580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4807123-73FE-711D-6E47-849F9CEC1D78}"/>
              </a:ext>
            </a:extLst>
          </p:cNvPr>
          <p:cNvSpPr>
            <a:spLocks noGrp="1"/>
          </p:cNvSpPr>
          <p:nvPr>
            <p:ph type="dt" sz="half" idx="10"/>
          </p:nvPr>
        </p:nvSpPr>
        <p:spPr/>
        <p:txBody>
          <a:bodyPr/>
          <a:lstStyle/>
          <a:p>
            <a:fld id="{FD9BCC3B-084F-40AB-B676-A53EFAF81F5A}" type="datetimeFigureOut">
              <a:rPr lang="en-GB" smtClean="0"/>
              <a:t>31/03/2025</a:t>
            </a:fld>
            <a:endParaRPr lang="en-GB"/>
          </a:p>
        </p:txBody>
      </p:sp>
      <p:sp>
        <p:nvSpPr>
          <p:cNvPr id="3" name="Footer Placeholder 2">
            <a:extLst>
              <a:ext uri="{FF2B5EF4-FFF2-40B4-BE49-F238E27FC236}">
                <a16:creationId xmlns:a16="http://schemas.microsoft.com/office/drawing/2014/main" id="{B6DCDAD8-C1A5-331E-91D2-103EBF9B294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013568C-FFF4-9519-32FF-92C80524D0AB}"/>
              </a:ext>
            </a:extLst>
          </p:cNvPr>
          <p:cNvSpPr>
            <a:spLocks noGrp="1"/>
          </p:cNvSpPr>
          <p:nvPr>
            <p:ph type="sldNum" sz="quarter" idx="12"/>
          </p:nvPr>
        </p:nvSpPr>
        <p:spPr/>
        <p:txBody>
          <a:bodyPr/>
          <a:lstStyle/>
          <a:p>
            <a:fld id="{983A8D81-9C02-4273-8598-93A099410A82}" type="slidenum">
              <a:rPr lang="en-GB" smtClean="0"/>
              <a:t>‹#›</a:t>
            </a:fld>
            <a:endParaRPr lang="en-GB"/>
          </a:p>
        </p:txBody>
      </p:sp>
    </p:spTree>
    <p:extLst>
      <p:ext uri="{BB962C8B-B14F-4D97-AF65-F5344CB8AC3E}">
        <p14:creationId xmlns:p14="http://schemas.microsoft.com/office/powerpoint/2010/main" val="3345296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77F8F-3832-9739-533A-269BD6A32F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1DADECF-35A6-31A5-3DB8-9433080D672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11DCC5B-1245-121F-196C-468D0C0EF0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8807A-847D-1559-7E44-C10C0029D387}"/>
              </a:ext>
            </a:extLst>
          </p:cNvPr>
          <p:cNvSpPr>
            <a:spLocks noGrp="1"/>
          </p:cNvSpPr>
          <p:nvPr>
            <p:ph type="dt" sz="half" idx="10"/>
          </p:nvPr>
        </p:nvSpPr>
        <p:spPr/>
        <p:txBody>
          <a:bodyPr/>
          <a:lstStyle/>
          <a:p>
            <a:fld id="{FD9BCC3B-084F-40AB-B676-A53EFAF81F5A}" type="datetimeFigureOut">
              <a:rPr lang="en-GB" smtClean="0"/>
              <a:t>31/03/2025</a:t>
            </a:fld>
            <a:endParaRPr lang="en-GB"/>
          </a:p>
        </p:txBody>
      </p:sp>
      <p:sp>
        <p:nvSpPr>
          <p:cNvPr id="6" name="Footer Placeholder 5">
            <a:extLst>
              <a:ext uri="{FF2B5EF4-FFF2-40B4-BE49-F238E27FC236}">
                <a16:creationId xmlns:a16="http://schemas.microsoft.com/office/drawing/2014/main" id="{C089EDAB-03E7-DE31-AF3D-2425DE8FE0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B37E83-CD2C-FFFB-B96E-EE634F4C47A1}"/>
              </a:ext>
            </a:extLst>
          </p:cNvPr>
          <p:cNvSpPr>
            <a:spLocks noGrp="1"/>
          </p:cNvSpPr>
          <p:nvPr>
            <p:ph type="sldNum" sz="quarter" idx="12"/>
          </p:nvPr>
        </p:nvSpPr>
        <p:spPr/>
        <p:txBody>
          <a:bodyPr/>
          <a:lstStyle/>
          <a:p>
            <a:fld id="{983A8D81-9C02-4273-8598-93A099410A82}" type="slidenum">
              <a:rPr lang="en-GB" smtClean="0"/>
              <a:t>‹#›</a:t>
            </a:fld>
            <a:endParaRPr lang="en-GB"/>
          </a:p>
        </p:txBody>
      </p:sp>
    </p:spTree>
    <p:extLst>
      <p:ext uri="{BB962C8B-B14F-4D97-AF65-F5344CB8AC3E}">
        <p14:creationId xmlns:p14="http://schemas.microsoft.com/office/powerpoint/2010/main" val="22987169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B3D26-2FF9-7FBA-28F7-9880B5E313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B5DD16A-26AC-83D3-1D71-51FFC46F37B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7FB99F7-25B8-432F-9A64-47C96DDABC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06211A-4DEA-0C24-DE0C-F9D0F6F2FAF1}"/>
              </a:ext>
            </a:extLst>
          </p:cNvPr>
          <p:cNvSpPr>
            <a:spLocks noGrp="1"/>
          </p:cNvSpPr>
          <p:nvPr>
            <p:ph type="dt" sz="half" idx="10"/>
          </p:nvPr>
        </p:nvSpPr>
        <p:spPr/>
        <p:txBody>
          <a:bodyPr/>
          <a:lstStyle/>
          <a:p>
            <a:fld id="{FD9BCC3B-084F-40AB-B676-A53EFAF81F5A}" type="datetimeFigureOut">
              <a:rPr lang="en-GB" smtClean="0"/>
              <a:t>31/03/2025</a:t>
            </a:fld>
            <a:endParaRPr lang="en-GB"/>
          </a:p>
        </p:txBody>
      </p:sp>
      <p:sp>
        <p:nvSpPr>
          <p:cNvPr id="6" name="Footer Placeholder 5">
            <a:extLst>
              <a:ext uri="{FF2B5EF4-FFF2-40B4-BE49-F238E27FC236}">
                <a16:creationId xmlns:a16="http://schemas.microsoft.com/office/drawing/2014/main" id="{D1805027-7647-24A1-F0FB-2A48E85F21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BD0199-7D25-8898-F617-63007D2649CA}"/>
              </a:ext>
            </a:extLst>
          </p:cNvPr>
          <p:cNvSpPr>
            <a:spLocks noGrp="1"/>
          </p:cNvSpPr>
          <p:nvPr>
            <p:ph type="sldNum" sz="quarter" idx="12"/>
          </p:nvPr>
        </p:nvSpPr>
        <p:spPr/>
        <p:txBody>
          <a:bodyPr/>
          <a:lstStyle/>
          <a:p>
            <a:fld id="{983A8D81-9C02-4273-8598-93A099410A82}" type="slidenum">
              <a:rPr lang="en-GB" smtClean="0"/>
              <a:t>‹#›</a:t>
            </a:fld>
            <a:endParaRPr lang="en-GB"/>
          </a:p>
        </p:txBody>
      </p:sp>
    </p:spTree>
    <p:extLst>
      <p:ext uri="{BB962C8B-B14F-4D97-AF65-F5344CB8AC3E}">
        <p14:creationId xmlns:p14="http://schemas.microsoft.com/office/powerpoint/2010/main" val="26485936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89A3D-0DE7-92C7-32A5-A281E3858A1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3001408-7A37-8087-C3CB-F68ACB0D3A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B9BEE6-3E52-124E-4CEF-BD0C73F1144B}"/>
              </a:ext>
            </a:extLst>
          </p:cNvPr>
          <p:cNvSpPr>
            <a:spLocks noGrp="1"/>
          </p:cNvSpPr>
          <p:nvPr>
            <p:ph type="dt" sz="half" idx="10"/>
          </p:nvPr>
        </p:nvSpPr>
        <p:spPr/>
        <p:txBody>
          <a:bodyPr/>
          <a:lstStyle/>
          <a:p>
            <a:fld id="{FD9BCC3B-084F-40AB-B676-A53EFAF81F5A}" type="datetimeFigureOut">
              <a:rPr lang="en-GB" smtClean="0"/>
              <a:t>31/03/2025</a:t>
            </a:fld>
            <a:endParaRPr lang="en-GB"/>
          </a:p>
        </p:txBody>
      </p:sp>
      <p:sp>
        <p:nvSpPr>
          <p:cNvPr id="5" name="Footer Placeholder 4">
            <a:extLst>
              <a:ext uri="{FF2B5EF4-FFF2-40B4-BE49-F238E27FC236}">
                <a16:creationId xmlns:a16="http://schemas.microsoft.com/office/drawing/2014/main" id="{DFD9A642-FD34-56CA-EEFF-810846A142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A83D16-9F9E-BB5B-A9B1-5F440AF0BCA7}"/>
              </a:ext>
            </a:extLst>
          </p:cNvPr>
          <p:cNvSpPr>
            <a:spLocks noGrp="1"/>
          </p:cNvSpPr>
          <p:nvPr>
            <p:ph type="sldNum" sz="quarter" idx="12"/>
          </p:nvPr>
        </p:nvSpPr>
        <p:spPr/>
        <p:txBody>
          <a:bodyPr/>
          <a:lstStyle/>
          <a:p>
            <a:fld id="{983A8D81-9C02-4273-8598-93A099410A82}" type="slidenum">
              <a:rPr lang="en-GB" smtClean="0"/>
              <a:t>‹#›</a:t>
            </a:fld>
            <a:endParaRPr lang="en-GB"/>
          </a:p>
        </p:txBody>
      </p:sp>
    </p:spTree>
    <p:extLst>
      <p:ext uri="{BB962C8B-B14F-4D97-AF65-F5344CB8AC3E}">
        <p14:creationId xmlns:p14="http://schemas.microsoft.com/office/powerpoint/2010/main" val="2077490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EC65D10-83EC-DF07-3632-01F55D0032F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12A6D2-B302-3A00-9712-70E1F2EAF10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1D750D-9489-86B5-4021-7EC23206FD7B}"/>
              </a:ext>
            </a:extLst>
          </p:cNvPr>
          <p:cNvSpPr>
            <a:spLocks noGrp="1"/>
          </p:cNvSpPr>
          <p:nvPr>
            <p:ph type="dt" sz="half" idx="10"/>
          </p:nvPr>
        </p:nvSpPr>
        <p:spPr/>
        <p:txBody>
          <a:bodyPr/>
          <a:lstStyle/>
          <a:p>
            <a:fld id="{FD9BCC3B-084F-40AB-B676-A53EFAF81F5A}" type="datetimeFigureOut">
              <a:rPr lang="en-GB" smtClean="0"/>
              <a:t>31/03/2025</a:t>
            </a:fld>
            <a:endParaRPr lang="en-GB"/>
          </a:p>
        </p:txBody>
      </p:sp>
      <p:sp>
        <p:nvSpPr>
          <p:cNvPr id="5" name="Footer Placeholder 4">
            <a:extLst>
              <a:ext uri="{FF2B5EF4-FFF2-40B4-BE49-F238E27FC236}">
                <a16:creationId xmlns:a16="http://schemas.microsoft.com/office/drawing/2014/main" id="{EEF4C968-2A37-77FA-6A3A-1BA4F9C1E8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90332A-FA50-DE41-5256-35E2B8C90324}"/>
              </a:ext>
            </a:extLst>
          </p:cNvPr>
          <p:cNvSpPr>
            <a:spLocks noGrp="1"/>
          </p:cNvSpPr>
          <p:nvPr>
            <p:ph type="sldNum" sz="quarter" idx="12"/>
          </p:nvPr>
        </p:nvSpPr>
        <p:spPr/>
        <p:txBody>
          <a:bodyPr/>
          <a:lstStyle/>
          <a:p>
            <a:fld id="{983A8D81-9C02-4273-8598-93A099410A82}" type="slidenum">
              <a:rPr lang="en-GB" smtClean="0"/>
              <a:t>‹#›</a:t>
            </a:fld>
            <a:endParaRPr lang="en-GB"/>
          </a:p>
        </p:txBody>
      </p:sp>
    </p:spTree>
    <p:extLst>
      <p:ext uri="{BB962C8B-B14F-4D97-AF65-F5344CB8AC3E}">
        <p14:creationId xmlns:p14="http://schemas.microsoft.com/office/powerpoint/2010/main" val="28096447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DF978A-280E-754E-EA77-69A381280DA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E27191E-E291-DF83-B9C3-F0DC0228EAE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917FB1-3086-A2D8-E2CA-D5609D67D78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D9BCC3B-084F-40AB-B676-A53EFAF81F5A}" type="datetimeFigureOut">
              <a:rPr lang="en-GB" smtClean="0"/>
              <a:t>31/03/2025</a:t>
            </a:fld>
            <a:endParaRPr lang="en-GB"/>
          </a:p>
        </p:txBody>
      </p:sp>
      <p:sp>
        <p:nvSpPr>
          <p:cNvPr id="5" name="Footer Placeholder 4">
            <a:extLst>
              <a:ext uri="{FF2B5EF4-FFF2-40B4-BE49-F238E27FC236}">
                <a16:creationId xmlns:a16="http://schemas.microsoft.com/office/drawing/2014/main" id="{C912A130-05F3-6EB3-0E6D-C5663E316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7610265-5E13-591E-2BEF-7D1E425023B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83A8D81-9C02-4273-8598-93A099410A82}" type="slidenum">
              <a:rPr lang="en-GB" smtClean="0"/>
              <a:t>‹#›</a:t>
            </a:fld>
            <a:endParaRPr lang="en-GB"/>
          </a:p>
        </p:txBody>
      </p:sp>
    </p:spTree>
    <p:extLst>
      <p:ext uri="{BB962C8B-B14F-4D97-AF65-F5344CB8AC3E}">
        <p14:creationId xmlns:p14="http://schemas.microsoft.com/office/powerpoint/2010/main" val="28046697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7.jpeg"/></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8.pn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tags" Target="../tags/tag3.xml"/><Relationship Id="rId7" Type="http://schemas.openxmlformats.org/officeDocument/2006/relationships/image" Target="../media/image18.png"/><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image" Target="../media/image17.png"/><Relationship Id="rId5" Type="http://schemas.openxmlformats.org/officeDocument/2006/relationships/notesSlide" Target="../notesSlides/notesSlide11.xml"/><Relationship Id="rId4"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Lg3HhFHMxAV9QM&amp;tbnid=nbxHcU5gSfbcWM:&amp;ved=0CAUQjRw&amp;url=http://en.wikipedia.org/wiki/Recreational_use_of_ketamine&amp;ei=AgbNUuGtPKLO0AXX-IDQDg&amp;bvm=bv.58187178,d.ZG4&amp;psig=AFQjCNHOvgO2It4OFlrSgKHlm5S6sd_Sng&amp;ust=1389254442060233" TargetMode="External"/><Relationship Id="rId7" Type="http://schemas.openxmlformats.org/officeDocument/2006/relationships/image" Target="../media/image23.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jpeg"/></Relationships>
</file>

<file path=ppt/slides/_rels/slide2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30.jpeg"/><Relationship Id="rId7" Type="http://schemas.openxmlformats.org/officeDocument/2006/relationships/diagramColors" Target="../diagrams/colors4.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2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4.xml"/><Relationship Id="rId1" Type="http://schemas.openxmlformats.org/officeDocument/2006/relationships/slideLayout" Target="../slideLayouts/slideLayout1.xml"/><Relationship Id="rId5" Type="http://schemas.openxmlformats.org/officeDocument/2006/relationships/image" Target="../media/image42.jpeg"/><Relationship Id="rId4" Type="http://schemas.openxmlformats.org/officeDocument/2006/relationships/image" Target="../media/image41.jpeg"/></Relationships>
</file>

<file path=ppt/slides/_rels/slide44.xml.rels><?xml version="1.0" encoding="UTF-8" standalone="yes"?>
<Relationships xmlns="http://schemas.openxmlformats.org/package/2006/relationships"><Relationship Id="rId8" Type="http://schemas.openxmlformats.org/officeDocument/2006/relationships/diagramData" Target="../diagrams/data9.xml"/><Relationship Id="rId13" Type="http://schemas.openxmlformats.org/officeDocument/2006/relationships/image" Target="../media/image43.png"/><Relationship Id="rId3" Type="http://schemas.openxmlformats.org/officeDocument/2006/relationships/diagramData" Target="../diagrams/data8.xml"/><Relationship Id="rId7" Type="http://schemas.microsoft.com/office/2007/relationships/diagramDrawing" Target="../diagrams/drawing8.xml"/><Relationship Id="rId12" Type="http://schemas.microsoft.com/office/2007/relationships/diagramDrawing" Target="../diagrams/drawing9.xml"/><Relationship Id="rId2" Type="http://schemas.openxmlformats.org/officeDocument/2006/relationships/notesSlide" Target="../notesSlides/notesSlide25.xml"/><Relationship Id="rId1" Type="http://schemas.openxmlformats.org/officeDocument/2006/relationships/slideLayout" Target="../slideLayouts/slideLayout6.xml"/><Relationship Id="rId6" Type="http://schemas.openxmlformats.org/officeDocument/2006/relationships/diagramColors" Target="../diagrams/colors8.xml"/><Relationship Id="rId11" Type="http://schemas.openxmlformats.org/officeDocument/2006/relationships/diagramColors" Target="../diagrams/colors9.xml"/><Relationship Id="rId5" Type="http://schemas.openxmlformats.org/officeDocument/2006/relationships/diagramQuickStyle" Target="../diagrams/quickStyle8.xml"/><Relationship Id="rId10" Type="http://schemas.openxmlformats.org/officeDocument/2006/relationships/diagramQuickStyle" Target="../diagrams/quickStyle9.xml"/><Relationship Id="rId4" Type="http://schemas.openxmlformats.org/officeDocument/2006/relationships/diagramLayout" Target="../diagrams/layout8.xml"/><Relationship Id="rId9" Type="http://schemas.openxmlformats.org/officeDocument/2006/relationships/diagramLayout" Target="../diagrams/layout9.xml"/></Relationships>
</file>

<file path=ppt/slides/_rels/slide4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46.png"/></Relationships>
</file>

<file path=ppt/slides/_rels/slide47.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8" Type="http://schemas.openxmlformats.org/officeDocument/2006/relationships/diagramColors" Target="../diagrams/colors10.xml"/><Relationship Id="rId13" Type="http://schemas.openxmlformats.org/officeDocument/2006/relationships/diagramColors" Target="../diagrams/colors11.xml"/><Relationship Id="rId3" Type="http://schemas.openxmlformats.org/officeDocument/2006/relationships/image" Target="../media/image49.emf"/><Relationship Id="rId7" Type="http://schemas.openxmlformats.org/officeDocument/2006/relationships/diagramQuickStyle" Target="../diagrams/quickStyle10.xml"/><Relationship Id="rId12" Type="http://schemas.openxmlformats.org/officeDocument/2006/relationships/diagramQuickStyle" Target="../diagrams/quickStyle11.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Layout" Target="../diagrams/layout10.xml"/><Relationship Id="rId11" Type="http://schemas.openxmlformats.org/officeDocument/2006/relationships/diagramLayout" Target="../diagrams/layout11.xml"/><Relationship Id="rId5" Type="http://schemas.openxmlformats.org/officeDocument/2006/relationships/diagramData" Target="../diagrams/data10.xml"/><Relationship Id="rId10" Type="http://schemas.openxmlformats.org/officeDocument/2006/relationships/diagramData" Target="../diagrams/data11.xml"/><Relationship Id="rId4" Type="http://schemas.openxmlformats.org/officeDocument/2006/relationships/image" Target="../media/image50.emf"/><Relationship Id="rId9" Type="http://schemas.microsoft.com/office/2007/relationships/diagramDrawing" Target="../diagrams/drawing10.xml"/><Relationship Id="rId14" Type="http://schemas.microsoft.com/office/2007/relationships/diagramDrawing" Target="../diagrams/drawing11.xml"/></Relationships>
</file>

<file path=ppt/slides/_rels/slide50.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53.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58.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36.xml"/><Relationship Id="rId1" Type="http://schemas.openxmlformats.org/officeDocument/2006/relationships/slideLayout" Target="../slideLayouts/slideLayout1.xml"/><Relationship Id="rId4" Type="http://schemas.openxmlformats.org/officeDocument/2006/relationships/image" Target="../media/image56.jpeg"/></Relationships>
</file>

<file path=ppt/slides/_rels/slide59.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37.xml"/><Relationship Id="rId1" Type="http://schemas.openxmlformats.org/officeDocument/2006/relationships/slideLayout" Target="../slideLayouts/slideLayout7.xml"/><Relationship Id="rId4" Type="http://schemas.openxmlformats.org/officeDocument/2006/relationships/image" Target="../media/image58.jpeg"/></Relationships>
</file>

<file path=ppt/slides/_rels/slide60.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41.xml"/><Relationship Id="rId1" Type="http://schemas.openxmlformats.org/officeDocument/2006/relationships/slideLayout" Target="../slideLayouts/slideLayout1.xml"/><Relationship Id="rId5" Type="http://schemas.openxmlformats.org/officeDocument/2006/relationships/image" Target="../media/image64.jpeg"/><Relationship Id="rId4" Type="http://schemas.openxmlformats.org/officeDocument/2006/relationships/image" Target="../media/image63.jpeg"/></Relationships>
</file>

<file path=ppt/slides/_rels/slide64.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65.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43.xml"/><Relationship Id="rId1" Type="http://schemas.openxmlformats.org/officeDocument/2006/relationships/slideLayout" Target="../slideLayouts/slideLayout6.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45.xml"/><Relationship Id="rId1" Type="http://schemas.openxmlformats.org/officeDocument/2006/relationships/slideLayout" Target="../slideLayouts/slideLayout2.xml"/><Relationship Id="rId4" Type="http://schemas.openxmlformats.org/officeDocument/2006/relationships/image" Target="../media/image67.png"/></Relationships>
</file>

<file path=ppt/slides/_rels/slide69.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 name="Rectangle 204">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50000"/>
                </a:schemeClr>
              </a:solidFill>
            </a:endParaRPr>
          </a:p>
        </p:txBody>
      </p:sp>
      <p:sp>
        <p:nvSpPr>
          <p:cNvPr id="2" name="Title 1">
            <a:extLst>
              <a:ext uri="{FF2B5EF4-FFF2-40B4-BE49-F238E27FC236}">
                <a16:creationId xmlns:a16="http://schemas.microsoft.com/office/drawing/2014/main" id="{D0D3101C-8C87-FA78-8683-32CDB4705B59}"/>
              </a:ext>
            </a:extLst>
          </p:cNvPr>
          <p:cNvSpPr>
            <a:spLocks noGrp="1"/>
          </p:cNvSpPr>
          <p:nvPr>
            <p:ph type="ctrTitle"/>
          </p:nvPr>
        </p:nvSpPr>
        <p:spPr>
          <a:xfrm>
            <a:off x="1932903" y="949325"/>
            <a:ext cx="8071706" cy="2387600"/>
          </a:xfrm>
        </p:spPr>
        <p:txBody>
          <a:bodyPr>
            <a:normAutofit/>
          </a:bodyPr>
          <a:lstStyle/>
          <a:p>
            <a:pPr algn="l"/>
            <a:r>
              <a:rPr lang="en-GB" sz="6600">
                <a:solidFill>
                  <a:schemeClr val="bg1"/>
                </a:solidFill>
              </a:rPr>
              <a:t>Revision session </a:t>
            </a:r>
          </a:p>
        </p:txBody>
      </p:sp>
      <p:sp>
        <p:nvSpPr>
          <p:cNvPr id="3" name="Subtitle 2">
            <a:extLst>
              <a:ext uri="{FF2B5EF4-FFF2-40B4-BE49-F238E27FC236}">
                <a16:creationId xmlns:a16="http://schemas.microsoft.com/office/drawing/2014/main" id="{38DA4FC2-D6FF-620D-2134-C81C67CCEEEF}"/>
              </a:ext>
            </a:extLst>
          </p:cNvPr>
          <p:cNvSpPr>
            <a:spLocks noGrp="1"/>
          </p:cNvSpPr>
          <p:nvPr>
            <p:ph type="subTitle" idx="1"/>
          </p:nvPr>
        </p:nvSpPr>
        <p:spPr>
          <a:xfrm>
            <a:off x="1932902" y="3429000"/>
            <a:ext cx="8071697" cy="1655762"/>
          </a:xfrm>
        </p:spPr>
        <p:txBody>
          <a:bodyPr>
            <a:normAutofit/>
          </a:bodyPr>
          <a:lstStyle/>
          <a:p>
            <a:pPr algn="l"/>
            <a:r>
              <a:rPr lang="en-GB" sz="3200" dirty="0">
                <a:solidFill>
                  <a:schemeClr val="bg1"/>
                </a:solidFill>
              </a:rPr>
              <a:t>Level 6</a:t>
            </a:r>
          </a:p>
        </p:txBody>
      </p:sp>
      <p:cxnSp>
        <p:nvCxnSpPr>
          <p:cNvPr id="207" name="Straight Connector 206">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285"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12192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6392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alendar on top of a flat yellow surface">
            <a:extLst>
              <a:ext uri="{FF2B5EF4-FFF2-40B4-BE49-F238E27FC236}">
                <a16:creationId xmlns:a16="http://schemas.microsoft.com/office/drawing/2014/main" id="{0F3CD1CF-59B3-7E15-2052-A4C24E6AF173}"/>
              </a:ext>
            </a:extLst>
          </p:cNvPr>
          <p:cNvPicPr>
            <a:picLocks noChangeAspect="1"/>
          </p:cNvPicPr>
          <p:nvPr/>
        </p:nvPicPr>
        <p:blipFill>
          <a:blip r:embed="rId2"/>
          <a:srcRect r="47341" b="-2"/>
          <a:stretch/>
        </p:blipFill>
        <p:spPr>
          <a:xfrm>
            <a:off x="-1" y="-2"/>
            <a:ext cx="5410198" cy="6858002"/>
          </a:xfrm>
          <a:prstGeom prst="rect">
            <a:avLst/>
          </a:prstGeom>
        </p:spPr>
      </p:pic>
      <p:sp>
        <p:nvSpPr>
          <p:cNvPr id="2" name="Title 1">
            <a:extLst>
              <a:ext uri="{FF2B5EF4-FFF2-40B4-BE49-F238E27FC236}">
                <a16:creationId xmlns:a16="http://schemas.microsoft.com/office/drawing/2014/main" id="{B3CECEEC-4244-F4F1-2617-16D8D15303EF}"/>
              </a:ext>
            </a:extLst>
          </p:cNvPr>
          <p:cNvSpPr>
            <a:spLocks noGrp="1"/>
          </p:cNvSpPr>
          <p:nvPr>
            <p:ph type="title"/>
          </p:nvPr>
        </p:nvSpPr>
        <p:spPr>
          <a:xfrm>
            <a:off x="6115317" y="405685"/>
            <a:ext cx="5464968" cy="1559301"/>
          </a:xfrm>
        </p:spPr>
        <p:txBody>
          <a:bodyPr>
            <a:normAutofit/>
          </a:bodyPr>
          <a:lstStyle/>
          <a:p>
            <a:r>
              <a:rPr lang="en-GB" sz="4000"/>
              <a:t>Examination details</a:t>
            </a:r>
          </a:p>
        </p:txBody>
      </p:sp>
      <p:sp>
        <p:nvSpPr>
          <p:cNvPr id="3" name="Content Placeholder 2">
            <a:extLst>
              <a:ext uri="{FF2B5EF4-FFF2-40B4-BE49-F238E27FC236}">
                <a16:creationId xmlns:a16="http://schemas.microsoft.com/office/drawing/2014/main" id="{215999D3-502E-78A9-4292-9B5C9ED46BD1}"/>
              </a:ext>
            </a:extLst>
          </p:cNvPr>
          <p:cNvSpPr>
            <a:spLocks noGrp="1"/>
          </p:cNvSpPr>
          <p:nvPr>
            <p:ph idx="1"/>
          </p:nvPr>
        </p:nvSpPr>
        <p:spPr>
          <a:xfrm>
            <a:off x="6115317" y="2743200"/>
            <a:ext cx="5247340" cy="3496878"/>
          </a:xfrm>
        </p:spPr>
        <p:txBody>
          <a:bodyPr anchor="ctr">
            <a:normAutofit/>
          </a:bodyPr>
          <a:lstStyle/>
          <a:p>
            <a:r>
              <a:rPr lang="en-GB" sz="2000" dirty="0"/>
              <a:t>May 2025 – date has been sent to your </a:t>
            </a:r>
            <a:r>
              <a:rPr lang="en-GB" sz="2000" dirty="0" err="1"/>
              <a:t>mytsd</a:t>
            </a:r>
            <a:endParaRPr lang="en-GB" sz="2000" dirty="0"/>
          </a:p>
          <a:p>
            <a:r>
              <a:rPr lang="en-GB" sz="2000" dirty="0"/>
              <a:t>Short answer  </a:t>
            </a:r>
          </a:p>
          <a:p>
            <a:r>
              <a:rPr lang="en-GB" sz="2000" dirty="0"/>
              <a:t>Answer all questions. </a:t>
            </a:r>
          </a:p>
          <a:p>
            <a:pPr marL="0" indent="0">
              <a:buNone/>
            </a:pPr>
            <a:r>
              <a:rPr lang="en-GB" sz="2000" dirty="0"/>
              <a:t>    2 hours long. </a:t>
            </a:r>
          </a:p>
          <a:p>
            <a:pPr marL="0" indent="0">
              <a:buNone/>
            </a:pPr>
            <a:r>
              <a:rPr lang="en-GB" sz="2000" dirty="0"/>
              <a:t>25 Questions</a:t>
            </a:r>
          </a:p>
          <a:p>
            <a:r>
              <a:rPr lang="en-GB" sz="2000" dirty="0"/>
              <a:t>Look at the points allocated to the question</a:t>
            </a:r>
          </a:p>
        </p:txBody>
      </p:sp>
    </p:spTree>
    <p:extLst>
      <p:ext uri="{BB962C8B-B14F-4D97-AF65-F5344CB8AC3E}">
        <p14:creationId xmlns:p14="http://schemas.microsoft.com/office/powerpoint/2010/main" val="1521228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1148D-BAAC-64AB-11F5-A7DF3117C53C}"/>
              </a:ext>
            </a:extLst>
          </p:cNvPr>
          <p:cNvSpPr>
            <a:spLocks noGrp="1"/>
          </p:cNvSpPr>
          <p:nvPr>
            <p:ph type="title"/>
          </p:nvPr>
        </p:nvSpPr>
        <p:spPr>
          <a:xfrm>
            <a:off x="1136397" y="502020"/>
            <a:ext cx="5323715" cy="1642970"/>
          </a:xfrm>
        </p:spPr>
        <p:txBody>
          <a:bodyPr anchor="b">
            <a:normAutofit/>
          </a:bodyPr>
          <a:lstStyle/>
          <a:p>
            <a:r>
              <a:rPr lang="en-GB" sz="4000" dirty="0"/>
              <a:t>Remember….</a:t>
            </a:r>
          </a:p>
        </p:txBody>
      </p:sp>
      <p:sp>
        <p:nvSpPr>
          <p:cNvPr id="3" name="Content Placeholder 2">
            <a:extLst>
              <a:ext uri="{FF2B5EF4-FFF2-40B4-BE49-F238E27FC236}">
                <a16:creationId xmlns:a16="http://schemas.microsoft.com/office/drawing/2014/main" id="{46DAAB9A-088B-60BC-CA38-52CEE412048D}"/>
              </a:ext>
            </a:extLst>
          </p:cNvPr>
          <p:cNvSpPr>
            <a:spLocks noGrp="1"/>
          </p:cNvSpPr>
          <p:nvPr>
            <p:ph idx="1"/>
          </p:nvPr>
        </p:nvSpPr>
        <p:spPr>
          <a:xfrm>
            <a:off x="1144923" y="2405894"/>
            <a:ext cx="5315189" cy="3535083"/>
          </a:xfrm>
        </p:spPr>
        <p:txBody>
          <a:bodyPr anchor="t">
            <a:normAutofit/>
          </a:bodyPr>
          <a:lstStyle/>
          <a:p>
            <a:r>
              <a:rPr lang="en-GB" sz="2400" dirty="0"/>
              <a:t>Take your time.</a:t>
            </a:r>
          </a:p>
          <a:p>
            <a:r>
              <a:rPr lang="en-GB" sz="2400" dirty="0"/>
              <a:t>Read the question fully. </a:t>
            </a:r>
          </a:p>
          <a:p>
            <a:r>
              <a:rPr lang="en-GB" sz="2400" dirty="0"/>
              <a:t>Think about the answer.</a:t>
            </a:r>
          </a:p>
          <a:p>
            <a:endParaRPr lang="en-GB" sz="2400" dirty="0"/>
          </a:p>
          <a:p>
            <a:r>
              <a:rPr lang="en-GB" sz="2400" dirty="0"/>
              <a:t>Do not use this presentation as your soul revision point. Revisit all sessions in full.  </a:t>
            </a:r>
          </a:p>
        </p:txBody>
      </p:sp>
      <p:pic>
        <p:nvPicPr>
          <p:cNvPr id="5" name="Picture 4">
            <a:extLst>
              <a:ext uri="{FF2B5EF4-FFF2-40B4-BE49-F238E27FC236}">
                <a16:creationId xmlns:a16="http://schemas.microsoft.com/office/drawing/2014/main" id="{D4C67696-791E-3F60-FFBC-0DC605EDD659}"/>
              </a:ext>
            </a:extLst>
          </p:cNvPr>
          <p:cNvPicPr>
            <a:picLocks noChangeAspect="1"/>
          </p:cNvPicPr>
          <p:nvPr/>
        </p:nvPicPr>
        <p:blipFill>
          <a:blip r:embed="rId2"/>
          <a:stretch>
            <a:fillRect/>
          </a:stretch>
        </p:blipFill>
        <p:spPr>
          <a:xfrm>
            <a:off x="7230603" y="909081"/>
            <a:ext cx="3861257" cy="5071731"/>
          </a:xfrm>
          <a:prstGeom prst="rect">
            <a:avLst/>
          </a:prstGeom>
        </p:spPr>
      </p:pic>
    </p:spTree>
    <p:extLst>
      <p:ext uri="{BB962C8B-B14F-4D97-AF65-F5344CB8AC3E}">
        <p14:creationId xmlns:p14="http://schemas.microsoft.com/office/powerpoint/2010/main" val="39883707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3AB33A-0AAA-FCF5-D693-029F8F5321B1}"/>
              </a:ext>
            </a:extLst>
          </p:cNvPr>
          <p:cNvSpPr>
            <a:spLocks noGrp="1"/>
          </p:cNvSpPr>
          <p:nvPr>
            <p:ph type="ctr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Areas to revisit</a:t>
            </a:r>
          </a:p>
        </p:txBody>
      </p:sp>
      <p:sp>
        <p:nvSpPr>
          <p:cNvPr id="3" name="Subtitle 2">
            <a:extLst>
              <a:ext uri="{FF2B5EF4-FFF2-40B4-BE49-F238E27FC236}">
                <a16:creationId xmlns:a16="http://schemas.microsoft.com/office/drawing/2014/main" id="{EB8AB357-F2C2-E9AF-F84E-695502891A80}"/>
              </a:ext>
            </a:extLst>
          </p:cNvPr>
          <p:cNvSpPr>
            <a:spLocks noGrp="1"/>
          </p:cNvSpPr>
          <p:nvPr>
            <p:ph type="subTitle" idx="1"/>
          </p:nvPr>
        </p:nvSpPr>
        <p:spPr>
          <a:xfrm>
            <a:off x="4810259" y="649480"/>
            <a:ext cx="6555347" cy="5546047"/>
          </a:xfrm>
        </p:spPr>
        <p:txBody>
          <a:bodyPr vert="horz" lIns="91440" tIns="45720" rIns="91440" bIns="45720" rtlCol="0" anchor="ctr">
            <a:normAutofit/>
          </a:bodyPr>
          <a:lstStyle/>
          <a:p>
            <a:pPr indent="-228600" algn="l">
              <a:buFont typeface="Arial" panose="020B0604020202020204" pitchFamily="34" charset="0"/>
              <a:buChar char="•"/>
            </a:pPr>
            <a:r>
              <a:rPr lang="en-US" sz="2000" dirty="0"/>
              <a:t>Discretion and decision making</a:t>
            </a:r>
          </a:p>
          <a:p>
            <a:pPr indent="-228600" algn="l">
              <a:buFont typeface="Arial" panose="020B0604020202020204" pitchFamily="34" charset="0"/>
              <a:buChar char="•"/>
            </a:pPr>
            <a:r>
              <a:rPr lang="en-US" sz="2000" dirty="0"/>
              <a:t>Stop Search</a:t>
            </a:r>
          </a:p>
          <a:p>
            <a:pPr indent="-228600" algn="l">
              <a:buFont typeface="Arial" panose="020B0604020202020204" pitchFamily="34" charset="0"/>
              <a:buChar char="•"/>
            </a:pPr>
            <a:r>
              <a:rPr lang="en-US" sz="2000" dirty="0"/>
              <a:t>Criminal Damage</a:t>
            </a:r>
          </a:p>
          <a:p>
            <a:pPr indent="-228600" algn="l">
              <a:buFont typeface="Arial" panose="020B0604020202020204" pitchFamily="34" charset="0"/>
              <a:buChar char="•"/>
            </a:pPr>
            <a:r>
              <a:rPr lang="en-US" sz="2000" dirty="0"/>
              <a:t>Arrest Powers</a:t>
            </a:r>
          </a:p>
          <a:p>
            <a:pPr indent="-228600" algn="l">
              <a:buFont typeface="Arial" panose="020B0604020202020204" pitchFamily="34" charset="0"/>
              <a:buChar char="•"/>
            </a:pPr>
            <a:r>
              <a:rPr lang="en-US" sz="2000" dirty="0"/>
              <a:t>Assaults / Public order</a:t>
            </a:r>
          </a:p>
          <a:p>
            <a:pPr indent="-228600" algn="l">
              <a:buFont typeface="Arial" panose="020B0604020202020204" pitchFamily="34" charset="0"/>
              <a:buChar char="•"/>
            </a:pPr>
            <a:r>
              <a:rPr lang="en-US" sz="2000" dirty="0"/>
              <a:t>Sexual Offences</a:t>
            </a:r>
          </a:p>
          <a:p>
            <a:pPr indent="-228600" algn="l">
              <a:buFont typeface="Arial" panose="020B0604020202020204" pitchFamily="34" charset="0"/>
              <a:buChar char="•"/>
            </a:pPr>
            <a:r>
              <a:rPr lang="en-US" sz="2000" dirty="0"/>
              <a:t>HBV / Coercive Control</a:t>
            </a:r>
          </a:p>
          <a:p>
            <a:pPr indent="-228600" algn="l">
              <a:buFont typeface="Arial" panose="020B0604020202020204" pitchFamily="34" charset="0"/>
              <a:buChar char="•"/>
            </a:pPr>
            <a:r>
              <a:rPr lang="en-US" sz="2000" dirty="0"/>
              <a:t>Offensive Weapons</a:t>
            </a:r>
          </a:p>
          <a:p>
            <a:pPr indent="-228600" algn="l">
              <a:buFont typeface="Arial" panose="020B0604020202020204" pitchFamily="34" charset="0"/>
              <a:buChar char="•"/>
            </a:pPr>
            <a:r>
              <a:rPr lang="en-US" sz="2000" dirty="0"/>
              <a:t>Interviewing</a:t>
            </a:r>
          </a:p>
          <a:p>
            <a:pPr indent="-228600" algn="l">
              <a:buFont typeface="Arial" panose="020B0604020202020204" pitchFamily="34" charset="0"/>
              <a:buChar char="•"/>
            </a:pPr>
            <a:r>
              <a:rPr lang="en-US" sz="2000" dirty="0"/>
              <a:t>Child protection</a:t>
            </a:r>
          </a:p>
          <a:p>
            <a:pPr indent="-228600" algn="l">
              <a:buFont typeface="Arial" panose="020B0604020202020204" pitchFamily="34" charset="0"/>
              <a:buChar char="•"/>
            </a:pPr>
            <a:r>
              <a:rPr lang="en-US" sz="2000" dirty="0"/>
              <a:t>Misuse of Drugs </a:t>
            </a:r>
          </a:p>
          <a:p>
            <a:pPr indent="-228600" algn="l">
              <a:buFont typeface="Arial" panose="020B0604020202020204" pitchFamily="34" charset="0"/>
              <a:buChar char="•"/>
            </a:pPr>
            <a:r>
              <a:rPr lang="en-US" sz="2000" dirty="0"/>
              <a:t>Theft/Going Equipped/Robbery/Burglary/twoc</a:t>
            </a:r>
          </a:p>
          <a:p>
            <a:pPr indent="-228600" algn="l">
              <a:buFont typeface="Arial" panose="020B0604020202020204" pitchFamily="34" charset="0"/>
              <a:buChar char="•"/>
            </a:pPr>
            <a:r>
              <a:rPr lang="en-US" sz="2000" dirty="0"/>
              <a:t>Drink and </a:t>
            </a:r>
            <a:r>
              <a:rPr lang="en-US" sz="2000"/>
              <a:t>Drug driving / sec 1,2,3 RTA 1988</a:t>
            </a:r>
            <a:endParaRPr lang="en-US" sz="2000" dirty="0"/>
          </a:p>
        </p:txBody>
      </p:sp>
    </p:spTree>
    <p:extLst>
      <p:ext uri="{BB962C8B-B14F-4D97-AF65-F5344CB8AC3E}">
        <p14:creationId xmlns:p14="http://schemas.microsoft.com/office/powerpoint/2010/main" val="23643589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C679609A-DBDF-6FD9-49AA-0E5400AED74E}"/>
              </a:ext>
            </a:extLst>
          </p:cNvPr>
          <p:cNvPicPr>
            <a:picLocks noGrp="1" noChangeAspect="1"/>
          </p:cNvPicPr>
          <p:nvPr>
            <p:ph idx="1"/>
          </p:nvPr>
        </p:nvPicPr>
        <p:blipFill>
          <a:blip r:embed="rId2"/>
          <a:srcRect t="19"/>
          <a:stretch/>
        </p:blipFill>
        <p:spPr>
          <a:xfrm>
            <a:off x="20" y="1282"/>
            <a:ext cx="12191980" cy="6856718"/>
          </a:xfrm>
          <a:prstGeom prst="rect">
            <a:avLst/>
          </a:prstGeom>
        </p:spPr>
      </p:pic>
    </p:spTree>
    <p:extLst>
      <p:ext uri="{BB962C8B-B14F-4D97-AF65-F5344CB8AC3E}">
        <p14:creationId xmlns:p14="http://schemas.microsoft.com/office/powerpoint/2010/main" val="1716840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olice use of stop and search rises after years of decline | Financial Times">
            <a:extLst>
              <a:ext uri="{FF2B5EF4-FFF2-40B4-BE49-F238E27FC236}">
                <a16:creationId xmlns:a16="http://schemas.microsoft.com/office/drawing/2014/main" id="{1960B396-0D37-5620-4F30-F924ACE9D76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788" r="-1" b="-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Heddlu' on the streets of Glasgow as Welsh police officers deployed at COP26">
            <a:extLst>
              <a:ext uri="{FF2B5EF4-FFF2-40B4-BE49-F238E27FC236}">
                <a16:creationId xmlns:a16="http://schemas.microsoft.com/office/drawing/2014/main" id="{94281498-438E-53D5-F977-A9A028C1D8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674" b="30142"/>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E3CD1EF-F530-F58A-9FB5-CE8576C3BC1D}"/>
              </a:ext>
            </a:extLst>
          </p:cNvPr>
          <p:cNvSpPr>
            <a:spLocks noGrp="1"/>
          </p:cNvSpPr>
          <p:nvPr>
            <p:ph type="ctrTitle"/>
          </p:nvPr>
        </p:nvSpPr>
        <p:spPr>
          <a:xfrm>
            <a:off x="438912" y="1524659"/>
            <a:ext cx="5019074" cy="2774088"/>
          </a:xfrm>
        </p:spPr>
        <p:txBody>
          <a:bodyPr>
            <a:normAutofit/>
          </a:bodyPr>
          <a:lstStyle/>
          <a:p>
            <a:pPr algn="l"/>
            <a:r>
              <a:rPr lang="en-US" sz="5400"/>
              <a:t>Response Policing </a:t>
            </a:r>
          </a:p>
        </p:txBody>
      </p:sp>
      <p:sp>
        <p:nvSpPr>
          <p:cNvPr id="3" name="Subtitle 2">
            <a:extLst>
              <a:ext uri="{FF2B5EF4-FFF2-40B4-BE49-F238E27FC236}">
                <a16:creationId xmlns:a16="http://schemas.microsoft.com/office/drawing/2014/main" id="{FFD09D12-18C7-46FE-3457-88F30F7EA278}"/>
              </a:ext>
            </a:extLst>
          </p:cNvPr>
          <p:cNvSpPr>
            <a:spLocks noGrp="1"/>
          </p:cNvSpPr>
          <p:nvPr>
            <p:ph type="subTitle" idx="1"/>
          </p:nvPr>
        </p:nvSpPr>
        <p:spPr>
          <a:xfrm>
            <a:off x="298174" y="4665829"/>
            <a:ext cx="5789159" cy="1335024"/>
          </a:xfrm>
        </p:spPr>
        <p:txBody>
          <a:bodyPr>
            <a:normAutofit/>
          </a:bodyPr>
          <a:lstStyle/>
          <a:p>
            <a:pPr algn="l"/>
            <a:r>
              <a:rPr lang="en-US" sz="2800" dirty="0"/>
              <a:t>Police &amp; Criminal Evidence Act 1984</a:t>
            </a:r>
            <a:br>
              <a:rPr lang="en-US" sz="2800" dirty="0"/>
            </a:br>
            <a:r>
              <a:rPr lang="en-US" sz="2800" dirty="0"/>
              <a:t>Section 1. Stop &amp; Search </a:t>
            </a:r>
          </a:p>
        </p:txBody>
      </p:sp>
    </p:spTree>
    <p:extLst>
      <p:ext uri="{BB962C8B-B14F-4D97-AF65-F5344CB8AC3E}">
        <p14:creationId xmlns:p14="http://schemas.microsoft.com/office/powerpoint/2010/main" val="2337381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188640"/>
            <a:ext cx="7886700" cy="543594"/>
          </a:xfrm>
          <a:solidFill>
            <a:schemeClr val="accent2"/>
          </a:solidFill>
          <a:ln>
            <a:noFill/>
          </a:ln>
        </p:spPr>
        <p:txBody>
          <a:bodyPr>
            <a:noAutofit/>
          </a:bodyPr>
          <a:lstStyle/>
          <a:p>
            <a:pPr algn="ctr"/>
            <a:r>
              <a:rPr lang="en-GB" sz="3600" b="1" dirty="0">
                <a:solidFill>
                  <a:schemeClr val="bg1"/>
                </a:solidFill>
                <a:latin typeface="+mn-lt"/>
              </a:rPr>
              <a:t>Section 1 PACE</a:t>
            </a:r>
          </a:p>
        </p:txBody>
      </p:sp>
      <p:graphicFrame>
        <p:nvGraphicFramePr>
          <p:cNvPr id="5" name="Diagram 4"/>
          <p:cNvGraphicFramePr/>
          <p:nvPr/>
        </p:nvGraphicFramePr>
        <p:xfrm>
          <a:off x="-1314450" y="1067024"/>
          <a:ext cx="10858499" cy="54623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IMPORTANT INFO REQUIRED ASAP - Douglas Valley Nursery">
            <a:extLst>
              <a:ext uri="{FF2B5EF4-FFF2-40B4-BE49-F238E27FC236}">
                <a16:creationId xmlns:a16="http://schemas.microsoft.com/office/drawing/2014/main" id="{A306E277-0757-58BF-E3B3-ECAEA821D1B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90024" y="732234"/>
            <a:ext cx="2353999" cy="1630362"/>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Police Stop &amp; Search Powers:">
            <a:extLst>
              <a:ext uri="{FF2B5EF4-FFF2-40B4-BE49-F238E27FC236}">
                <a16:creationId xmlns:a16="http://schemas.microsoft.com/office/drawing/2014/main" id="{5D1CE333-5BCF-00FD-6CDE-3CEA22C79A8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335823" y="2737979"/>
            <a:ext cx="2108200" cy="3848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651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E6F6C9D-6858-EB44-99C0-3911CC852D56}"/>
                                            </p:graphicEl>
                                          </p:spTgt>
                                        </p:tgtEl>
                                        <p:attrNameLst>
                                          <p:attrName>style.visibility</p:attrName>
                                        </p:attrNameLst>
                                      </p:cBhvr>
                                      <p:to>
                                        <p:strVal val="visible"/>
                                      </p:to>
                                    </p:set>
                                    <p:animEffect transition="in" filter="fade">
                                      <p:cBhvr>
                                        <p:cTn id="7" dur="500"/>
                                        <p:tgtEl>
                                          <p:spTgt spid="5">
                                            <p:graphicEl>
                                              <a:dgm id="{BE6F6C9D-6858-EB44-99C0-3911CC852D5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19B1B738-6BE3-824E-884B-E829FCA7A43D}"/>
                                            </p:graphicEl>
                                          </p:spTgt>
                                        </p:tgtEl>
                                        <p:attrNameLst>
                                          <p:attrName>style.visibility</p:attrName>
                                        </p:attrNameLst>
                                      </p:cBhvr>
                                      <p:to>
                                        <p:strVal val="visible"/>
                                      </p:to>
                                    </p:set>
                                    <p:animEffect transition="in" filter="fade">
                                      <p:cBhvr>
                                        <p:cTn id="12" dur="500"/>
                                        <p:tgtEl>
                                          <p:spTgt spid="5">
                                            <p:graphicEl>
                                              <a:dgm id="{19B1B738-6BE3-824E-884B-E829FCA7A43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7BB447FF-E54B-CD49-A06C-1DB31A5D4FF3}"/>
                                            </p:graphicEl>
                                          </p:spTgt>
                                        </p:tgtEl>
                                        <p:attrNameLst>
                                          <p:attrName>style.visibility</p:attrName>
                                        </p:attrNameLst>
                                      </p:cBhvr>
                                      <p:to>
                                        <p:strVal val="visible"/>
                                      </p:to>
                                    </p:set>
                                    <p:animEffect transition="in" filter="fade">
                                      <p:cBhvr>
                                        <p:cTn id="15" dur="500"/>
                                        <p:tgtEl>
                                          <p:spTgt spid="5">
                                            <p:graphicEl>
                                              <a:dgm id="{7BB447FF-E54B-CD49-A06C-1DB31A5D4FF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2285B069-DBC3-4040-A16C-B49ADAD0C9F2}"/>
                                            </p:graphicEl>
                                          </p:spTgt>
                                        </p:tgtEl>
                                        <p:attrNameLst>
                                          <p:attrName>style.visibility</p:attrName>
                                        </p:attrNameLst>
                                      </p:cBhvr>
                                      <p:to>
                                        <p:strVal val="visible"/>
                                      </p:to>
                                    </p:set>
                                    <p:animEffect transition="in" filter="fade">
                                      <p:cBhvr>
                                        <p:cTn id="20" dur="500"/>
                                        <p:tgtEl>
                                          <p:spTgt spid="5">
                                            <p:graphicEl>
                                              <a:dgm id="{2285B069-DBC3-4040-A16C-B49ADAD0C9F2}"/>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40F1F6E5-1061-5C42-B348-B09BD63F97AE}"/>
                                            </p:graphicEl>
                                          </p:spTgt>
                                        </p:tgtEl>
                                        <p:attrNameLst>
                                          <p:attrName>style.visibility</p:attrName>
                                        </p:attrNameLst>
                                      </p:cBhvr>
                                      <p:to>
                                        <p:strVal val="visible"/>
                                      </p:to>
                                    </p:set>
                                    <p:animEffect transition="in" filter="fade">
                                      <p:cBhvr>
                                        <p:cTn id="23" dur="500"/>
                                        <p:tgtEl>
                                          <p:spTgt spid="5">
                                            <p:graphicEl>
                                              <a:dgm id="{40F1F6E5-1061-5C42-B348-B09BD63F97A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4093" y="365128"/>
            <a:ext cx="7886700" cy="543594"/>
          </a:xfrm>
          <a:solidFill>
            <a:schemeClr val="tx2"/>
          </a:solidFill>
        </p:spPr>
        <p:txBody>
          <a:bodyPr>
            <a:noAutofit/>
          </a:bodyPr>
          <a:lstStyle/>
          <a:p>
            <a:pPr algn="ctr"/>
            <a:r>
              <a:rPr lang="en-GB" sz="3600" b="1" dirty="0">
                <a:solidFill>
                  <a:schemeClr val="bg1"/>
                </a:solidFill>
                <a:latin typeface="+mn-lt"/>
              </a:rPr>
              <a:t>Quadrant Search</a:t>
            </a:r>
          </a:p>
        </p:txBody>
      </p:sp>
      <p:pic>
        <p:nvPicPr>
          <p:cNvPr id="4" name="Picture 3"/>
          <p:cNvPicPr>
            <a:picLocks noChangeAspect="1"/>
          </p:cNvPicPr>
          <p:nvPr/>
        </p:nvPicPr>
        <p:blipFill>
          <a:blip r:embed="rId3"/>
          <a:stretch>
            <a:fillRect/>
          </a:stretch>
        </p:blipFill>
        <p:spPr>
          <a:xfrm>
            <a:off x="6528048" y="1331951"/>
            <a:ext cx="5150094" cy="5160921"/>
          </a:xfrm>
          <a:prstGeom prst="rect">
            <a:avLst/>
          </a:prstGeom>
        </p:spPr>
      </p:pic>
      <p:graphicFrame>
        <p:nvGraphicFramePr>
          <p:cNvPr id="5" name="Diagram 4"/>
          <p:cNvGraphicFramePr/>
          <p:nvPr/>
        </p:nvGraphicFramePr>
        <p:xfrm>
          <a:off x="0" y="1331952"/>
          <a:ext cx="6781598" cy="5160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D103BE44-B431-1029-B9DD-F319D679B560}"/>
              </a:ext>
            </a:extLst>
          </p:cNvPr>
          <p:cNvSpPr txBox="1"/>
          <p:nvPr/>
        </p:nvSpPr>
        <p:spPr>
          <a:xfrm rot="1369578">
            <a:off x="10306542" y="716721"/>
            <a:ext cx="1967948" cy="769441"/>
          </a:xfrm>
          <a:prstGeom prst="rect">
            <a:avLst/>
          </a:prstGeom>
          <a:noFill/>
        </p:spPr>
        <p:txBody>
          <a:bodyPr wrap="square" rtlCol="0">
            <a:spAutoFit/>
          </a:bodyPr>
          <a:lstStyle/>
          <a:p>
            <a:r>
              <a:rPr lang="en-US" sz="4400" dirty="0"/>
              <a:t>TIE</a:t>
            </a:r>
            <a:r>
              <a:rPr lang="en-US" dirty="0"/>
              <a:t> </a:t>
            </a:r>
          </a:p>
        </p:txBody>
      </p:sp>
    </p:spTree>
    <p:extLst>
      <p:ext uri="{BB962C8B-B14F-4D97-AF65-F5344CB8AC3E}">
        <p14:creationId xmlns:p14="http://schemas.microsoft.com/office/powerpoint/2010/main" val="192254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385AE680-B236-4F75-B0BB-51203BF1DC13}"/>
                                            </p:graphicEl>
                                          </p:spTgt>
                                        </p:tgtEl>
                                        <p:attrNameLst>
                                          <p:attrName>style.visibility</p:attrName>
                                        </p:attrNameLst>
                                      </p:cBhvr>
                                      <p:to>
                                        <p:strVal val="visible"/>
                                      </p:to>
                                    </p:set>
                                    <p:animEffect transition="in" filter="fade">
                                      <p:cBhvr>
                                        <p:cTn id="12" dur="500"/>
                                        <p:tgtEl>
                                          <p:spTgt spid="5">
                                            <p:graphicEl>
                                              <a:dgm id="{385AE680-B236-4F75-B0BB-51203BF1DC1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B9E3AFEC-B8B2-4CFC-B5F3-B4199C6A509B}"/>
                                            </p:graphicEl>
                                          </p:spTgt>
                                        </p:tgtEl>
                                        <p:attrNameLst>
                                          <p:attrName>style.visibility</p:attrName>
                                        </p:attrNameLst>
                                      </p:cBhvr>
                                      <p:to>
                                        <p:strVal val="visible"/>
                                      </p:to>
                                    </p:set>
                                    <p:animEffect transition="in" filter="fade">
                                      <p:cBhvr>
                                        <p:cTn id="17" dur="500"/>
                                        <p:tgtEl>
                                          <p:spTgt spid="5">
                                            <p:graphicEl>
                                              <a:dgm id="{B9E3AFEC-B8B2-4CFC-B5F3-B4199C6A509B}"/>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E0FA83BC-D3C2-4084-AD0E-18654CAB3657}"/>
                                            </p:graphicEl>
                                          </p:spTgt>
                                        </p:tgtEl>
                                        <p:attrNameLst>
                                          <p:attrName>style.visibility</p:attrName>
                                        </p:attrNameLst>
                                      </p:cBhvr>
                                      <p:to>
                                        <p:strVal val="visible"/>
                                      </p:to>
                                    </p:set>
                                    <p:animEffect transition="in" filter="fade">
                                      <p:cBhvr>
                                        <p:cTn id="20" dur="500"/>
                                        <p:tgtEl>
                                          <p:spTgt spid="5">
                                            <p:graphicEl>
                                              <a:dgm id="{E0FA83BC-D3C2-4084-AD0E-18654CAB3657}"/>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4CC92139-FAF6-4C2F-9EAD-1BC8D092FC04}"/>
                                            </p:graphicEl>
                                          </p:spTgt>
                                        </p:tgtEl>
                                        <p:attrNameLst>
                                          <p:attrName>style.visibility</p:attrName>
                                        </p:attrNameLst>
                                      </p:cBhvr>
                                      <p:to>
                                        <p:strVal val="visible"/>
                                      </p:to>
                                    </p:set>
                                    <p:animEffect transition="in" filter="fade">
                                      <p:cBhvr>
                                        <p:cTn id="25" dur="500"/>
                                        <p:tgtEl>
                                          <p:spTgt spid="5">
                                            <p:graphicEl>
                                              <a:dgm id="{4CC92139-FAF6-4C2F-9EAD-1BC8D092FC04}"/>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223231E7-9EA6-44FD-B577-D1AB489C34DF}"/>
                                            </p:graphicEl>
                                          </p:spTgt>
                                        </p:tgtEl>
                                        <p:attrNameLst>
                                          <p:attrName>style.visibility</p:attrName>
                                        </p:attrNameLst>
                                      </p:cBhvr>
                                      <p:to>
                                        <p:strVal val="visible"/>
                                      </p:to>
                                    </p:set>
                                    <p:animEffect transition="in" filter="fade">
                                      <p:cBhvr>
                                        <p:cTn id="28" dur="500"/>
                                        <p:tgtEl>
                                          <p:spTgt spid="5">
                                            <p:graphicEl>
                                              <a:dgm id="{223231E7-9EA6-44FD-B577-D1AB489C34DF}"/>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AE6CD333-5C1F-4170-BA32-1B05DE736538}"/>
                                            </p:graphicEl>
                                          </p:spTgt>
                                        </p:tgtEl>
                                        <p:attrNameLst>
                                          <p:attrName>style.visibility</p:attrName>
                                        </p:attrNameLst>
                                      </p:cBhvr>
                                      <p:to>
                                        <p:strVal val="visible"/>
                                      </p:to>
                                    </p:set>
                                    <p:animEffect transition="in" filter="fade">
                                      <p:cBhvr>
                                        <p:cTn id="33" dur="500"/>
                                        <p:tgtEl>
                                          <p:spTgt spid="5">
                                            <p:graphicEl>
                                              <a:dgm id="{AE6CD333-5C1F-4170-BA32-1B05DE736538}"/>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graphicEl>
                                              <a:dgm id="{35E68FE2-94F3-4B8A-BF39-BB976A322BAC}"/>
                                            </p:graphicEl>
                                          </p:spTgt>
                                        </p:tgtEl>
                                        <p:attrNameLst>
                                          <p:attrName>style.visibility</p:attrName>
                                        </p:attrNameLst>
                                      </p:cBhvr>
                                      <p:to>
                                        <p:strVal val="visible"/>
                                      </p:to>
                                    </p:set>
                                    <p:animEffect transition="in" filter="fade">
                                      <p:cBhvr>
                                        <p:cTn id="36" dur="500"/>
                                        <p:tgtEl>
                                          <p:spTgt spid="5">
                                            <p:graphicEl>
                                              <a:dgm id="{35E68FE2-94F3-4B8A-BF39-BB976A322BAC}"/>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5">
                                            <p:graphicEl>
                                              <a:dgm id="{D2C82C3B-7D62-4FE7-9FF3-D99B8391832E}"/>
                                            </p:graphicEl>
                                          </p:spTgt>
                                        </p:tgtEl>
                                        <p:attrNameLst>
                                          <p:attrName>style.visibility</p:attrName>
                                        </p:attrNameLst>
                                      </p:cBhvr>
                                      <p:to>
                                        <p:strVal val="visible"/>
                                      </p:to>
                                    </p:set>
                                    <p:animEffect transition="in" filter="fade">
                                      <p:cBhvr>
                                        <p:cTn id="41" dur="500"/>
                                        <p:tgtEl>
                                          <p:spTgt spid="5">
                                            <p:graphicEl>
                                              <a:dgm id="{D2C82C3B-7D62-4FE7-9FF3-D99B8391832E}"/>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
                                            <p:graphicEl>
                                              <a:dgm id="{0902FA34-684E-4A27-902B-98CCB12D35E3}"/>
                                            </p:graphicEl>
                                          </p:spTgt>
                                        </p:tgtEl>
                                        <p:attrNameLst>
                                          <p:attrName>style.visibility</p:attrName>
                                        </p:attrNameLst>
                                      </p:cBhvr>
                                      <p:to>
                                        <p:strVal val="visible"/>
                                      </p:to>
                                    </p:set>
                                    <p:animEffect transition="in" filter="fade">
                                      <p:cBhvr>
                                        <p:cTn id="44" dur="500"/>
                                        <p:tgtEl>
                                          <p:spTgt spid="5">
                                            <p:graphicEl>
                                              <a:dgm id="{0902FA34-684E-4A27-902B-98CCB12D35E3}"/>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5">
                                            <p:graphicEl>
                                              <a:dgm id="{742F4AD2-3A7C-4E42-B68C-D5744D222658}"/>
                                            </p:graphicEl>
                                          </p:spTgt>
                                        </p:tgtEl>
                                        <p:attrNameLst>
                                          <p:attrName>style.visibility</p:attrName>
                                        </p:attrNameLst>
                                      </p:cBhvr>
                                      <p:to>
                                        <p:strVal val="visible"/>
                                      </p:to>
                                    </p:set>
                                    <p:animEffect transition="in" filter="fade">
                                      <p:cBhvr>
                                        <p:cTn id="49" dur="500"/>
                                        <p:tgtEl>
                                          <p:spTgt spid="5">
                                            <p:graphicEl>
                                              <a:dgm id="{742F4AD2-3A7C-4E42-B68C-D5744D222658}"/>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5">
                                            <p:graphicEl>
                                              <a:dgm id="{F4CF9539-14EF-43E9-8D0F-0E0ABEF5898C}"/>
                                            </p:graphicEl>
                                          </p:spTgt>
                                        </p:tgtEl>
                                        <p:attrNameLst>
                                          <p:attrName>style.visibility</p:attrName>
                                        </p:attrNameLst>
                                      </p:cBhvr>
                                      <p:to>
                                        <p:strVal val="visible"/>
                                      </p:to>
                                    </p:set>
                                    <p:animEffect transition="in" filter="fade">
                                      <p:cBhvr>
                                        <p:cTn id="52" dur="500"/>
                                        <p:tgtEl>
                                          <p:spTgt spid="5">
                                            <p:graphicEl>
                                              <a:dgm id="{F4CF9539-14EF-43E9-8D0F-0E0ABEF5898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9E1E21A-A5B0-9641-AC98-5F210ADB3582}"/>
              </a:ext>
            </a:extLst>
          </p:cNvPr>
          <p:cNvSpPr txBox="1"/>
          <p:nvPr/>
        </p:nvSpPr>
        <p:spPr>
          <a:xfrm>
            <a:off x="838199" y="1174819"/>
            <a:ext cx="4826795" cy="2858363"/>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en-US" sz="6700">
                <a:solidFill>
                  <a:schemeClr val="bg1"/>
                </a:solidFill>
                <a:latin typeface="+mj-lt"/>
                <a:ea typeface="+mj-ea"/>
                <a:cs typeface="+mj-cs"/>
              </a:rPr>
              <a:t>Arrest:</a:t>
            </a:r>
          </a:p>
          <a:p>
            <a:pPr>
              <a:lnSpc>
                <a:spcPct val="90000"/>
              </a:lnSpc>
              <a:spcBef>
                <a:spcPct val="0"/>
              </a:spcBef>
              <a:spcAft>
                <a:spcPts val="600"/>
              </a:spcAft>
            </a:pPr>
            <a:r>
              <a:rPr lang="en-US" sz="6700">
                <a:solidFill>
                  <a:schemeClr val="bg1"/>
                </a:solidFill>
                <a:latin typeface="+mj-lt"/>
                <a:ea typeface="+mj-ea"/>
                <a:cs typeface="+mj-cs"/>
              </a:rPr>
              <a:t>What does it mean? </a:t>
            </a:r>
            <a:endParaRPr lang="en-US" sz="6700" dirty="0">
              <a:solidFill>
                <a:schemeClr val="bg1"/>
              </a:solidFill>
              <a:latin typeface="+mj-lt"/>
              <a:ea typeface="+mj-ea"/>
              <a:cs typeface="+mj-cs"/>
            </a:endParaRPr>
          </a:p>
        </p:txBody>
      </p:sp>
      <p:pic>
        <p:nvPicPr>
          <p:cNvPr id="1026" name="Picture 2" descr="How to make a Citizen's Arrest | UK Law | Citizen's Arrest UK Law">
            <a:extLst>
              <a:ext uri="{FF2B5EF4-FFF2-40B4-BE49-F238E27FC236}">
                <a16:creationId xmlns:a16="http://schemas.microsoft.com/office/drawing/2014/main" id="{24270792-9455-8242-B05A-5E2519EF36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9459" b="-1"/>
          <a:stretch/>
        </p:blipFill>
        <p:spPr bwMode="auto">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52084796-39D6-05FE-7D3A-D05952DC00F6}"/>
              </a:ext>
            </a:extLst>
          </p:cNvPr>
          <p:cNvPicPr>
            <a:picLocks noChangeAspect="1"/>
          </p:cNvPicPr>
          <p:nvPr/>
        </p:nvPicPr>
        <p:blipFill>
          <a:blip r:embed="rId3"/>
          <a:stretch>
            <a:fillRect/>
          </a:stretch>
        </p:blipFill>
        <p:spPr>
          <a:xfrm>
            <a:off x="1028700" y="590550"/>
            <a:ext cx="10763250" cy="5676900"/>
          </a:xfrm>
          <a:prstGeom prst="rect">
            <a:avLst/>
          </a:prstGeom>
        </p:spPr>
      </p:pic>
    </p:spTree>
    <p:extLst>
      <p:ext uri="{BB962C8B-B14F-4D97-AF65-F5344CB8AC3E}">
        <p14:creationId xmlns:p14="http://schemas.microsoft.com/office/powerpoint/2010/main" val="8137595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78659" y="1206624"/>
            <a:ext cx="6474824" cy="5493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 person’s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suspected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FF0000"/>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attempted involvement</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in the commission of a criminal offence</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1800"/>
              </a:spcAft>
              <a:buClr>
                <a:srgbClr val="FFFF00"/>
              </a:buClr>
              <a:defRPr/>
            </a:pPr>
            <a: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t>AND</a:t>
            </a:r>
            <a:b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br>
            <a:b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b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reasonable grounds for believing that the person’s arrest is ‘</a:t>
            </a:r>
            <a: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t>necessary</a:t>
            </a: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a:t>
            </a:r>
            <a:endParaRPr lang="en-US" altLang="en-US" sz="2400" kern="0" dirty="0">
              <a:solidFill>
                <a:srgbClr val="000099"/>
              </a:solidFill>
              <a:latin typeface="Arial" panose="020B0604020202020204" pitchFamily="34" charset="0"/>
              <a:cs typeface="Arial" panose="020B0604020202020204" pitchFamily="34" charset="0"/>
            </a:endParaRPr>
          </a:p>
          <a:p>
            <a:pPr algn="ctr" eaLnBrk="1" hangingPunct="1">
              <a:defRPr/>
            </a:pPr>
            <a:endParaRPr lang="en-GB" altLang="en-US" kern="0" dirty="0">
              <a:solidFill>
                <a:srgbClr val="000000"/>
              </a:solidFill>
            </a:endParaRPr>
          </a:p>
        </p:txBody>
      </p:sp>
      <p:pic>
        <p:nvPicPr>
          <p:cNvPr id="5"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6080" y="1058009"/>
            <a:ext cx="3188957" cy="222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0" y="157564"/>
            <a:ext cx="7848872" cy="584775"/>
          </a:xfrm>
          <a:prstGeom prst="rect">
            <a:avLst/>
          </a:prstGeom>
          <a:solidFill>
            <a:srgbClr val="00B050"/>
          </a:solidFill>
        </p:spPr>
        <p:txBody>
          <a:bodyPr wrap="square" rtlCol="0">
            <a:spAutoFit/>
          </a:bodyPr>
          <a:lstStyle/>
          <a:p>
            <a:r>
              <a:rPr lang="en-GB" sz="3200" b="1" dirty="0">
                <a:solidFill>
                  <a:schemeClr val="bg1"/>
                </a:solidFill>
              </a:rPr>
              <a:t>What is a ‘</a:t>
            </a:r>
            <a:r>
              <a:rPr lang="en-GB" sz="3200" b="1" i="1" dirty="0">
                <a:solidFill>
                  <a:schemeClr val="bg1"/>
                </a:solidFill>
              </a:rPr>
              <a:t>Lawful Arrest</a:t>
            </a:r>
            <a:r>
              <a:rPr lang="en-GB" sz="3200" b="1" dirty="0">
                <a:solidFill>
                  <a:schemeClr val="bg1"/>
                </a:solidFill>
              </a:rPr>
              <a:t>’?</a:t>
            </a:r>
          </a:p>
        </p:txBody>
      </p:sp>
      <p:pic>
        <p:nvPicPr>
          <p:cNvPr id="3074" name="Picture 2" descr="Police arrest man carrying machete on Barry Island - Wales Online">
            <a:extLst>
              <a:ext uri="{FF2B5EF4-FFF2-40B4-BE49-F238E27FC236}">
                <a16:creationId xmlns:a16="http://schemas.microsoft.com/office/drawing/2014/main" id="{18DF5C2C-1E15-7542-AC6B-680761C17D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8872" y="3953530"/>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6450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243572" y="1007720"/>
            <a:ext cx="7704856" cy="4842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lnSpc>
                <a:spcPct val="80000"/>
              </a:lnSpc>
              <a:buClr>
                <a:srgbClr val="333399"/>
              </a:buClr>
              <a:buNone/>
              <a:defRPr/>
            </a:pPr>
            <a:endParaRPr lang="en-US" altLang="en-US" sz="2000" kern="0" dirty="0">
              <a:solidFill>
                <a:srgbClr val="333399"/>
              </a:solidFill>
              <a:latin typeface="Arial" panose="020B0604020202020204" pitchFamily="34" charset="0"/>
              <a:cs typeface="Arial" panose="020B0604020202020204" pitchFamily="34" charset="0"/>
            </a:endParaRPr>
          </a:p>
          <a:p>
            <a:pPr marL="0" indent="0" algn="ctr" eaLnBrk="1" hangingPunct="1">
              <a:lnSpc>
                <a:spcPct val="80000"/>
              </a:lnSpc>
              <a:buClr>
                <a:srgbClr val="333399"/>
              </a:buClr>
              <a:buNone/>
              <a:defRPr/>
            </a:pPr>
            <a:r>
              <a:rPr lang="en-US" altLang="en-US" kern="0" dirty="0">
                <a:solidFill>
                  <a:srgbClr val="333399"/>
                </a:solidFill>
                <a:latin typeface="Arial" panose="020B0604020202020204" pitchFamily="34" charset="0"/>
                <a:cs typeface="Arial" panose="020B0604020202020204" pitchFamily="34" charset="0"/>
              </a:rPr>
              <a:t>A constable may arrest without a warrant anyone who:</a:t>
            </a:r>
          </a:p>
          <a:p>
            <a:pPr marL="0" indent="0" algn="ctr" eaLnBrk="1" hangingPunct="1">
              <a:lnSpc>
                <a:spcPct val="80000"/>
              </a:lnSpc>
              <a:buClr>
                <a:srgbClr val="333399"/>
              </a:buClr>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eaLnBrk="1" hangingPunct="1">
              <a:lnSpc>
                <a:spcPct val="80000"/>
              </a:lnSpc>
              <a:buClr>
                <a:srgbClr val="333399"/>
              </a:buClr>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algn="ctr" eaLnBrk="1" hangingPunct="1">
              <a:spcBef>
                <a:spcPct val="0"/>
              </a:spcBef>
              <a:spcAft>
                <a:spcPts val="2400"/>
              </a:spcAft>
              <a:buNone/>
              <a:defRPr/>
            </a:pPr>
            <a:r>
              <a:rPr lang="en-US" altLang="en-US" kern="0" dirty="0">
                <a:solidFill>
                  <a:srgbClr val="FF0000"/>
                </a:solidFill>
                <a:latin typeface="Arial" panose="020B0604020202020204" pitchFamily="34" charset="0"/>
                <a:cs typeface="Arial" panose="020B0604020202020204" pitchFamily="34" charset="0"/>
              </a:rPr>
              <a:t>     is about</a:t>
            </a:r>
            <a:r>
              <a:rPr lang="en-US" altLang="en-US" kern="0" dirty="0">
                <a:solidFill>
                  <a:srgbClr val="333399"/>
                </a:solidFill>
                <a:latin typeface="Arial" panose="020B0604020202020204" pitchFamily="34" charset="0"/>
                <a:cs typeface="Arial" panose="020B0604020202020204" pitchFamily="34" charset="0"/>
              </a:rPr>
              <a:t> to commit an offence.</a:t>
            </a:r>
          </a:p>
          <a:p>
            <a:pPr marL="0" indent="0" algn="ctr" eaLnBrk="1" hangingPunct="1">
              <a:spcBef>
                <a:spcPct val="0"/>
              </a:spcBef>
              <a:spcAft>
                <a:spcPts val="2400"/>
              </a:spcAft>
              <a:buNone/>
              <a:defRPr/>
            </a:pPr>
            <a:r>
              <a:rPr lang="en-US" altLang="en-US" kern="0" dirty="0">
                <a:solidFill>
                  <a:srgbClr val="FF0000"/>
                </a:solidFill>
                <a:latin typeface="Arial" panose="020B0604020202020204" pitchFamily="34" charset="0"/>
                <a:cs typeface="Arial" panose="020B0604020202020204" pitchFamily="34" charset="0"/>
              </a:rPr>
              <a:t>     is in the act </a:t>
            </a:r>
            <a:r>
              <a:rPr lang="en-US" altLang="en-US" kern="0" dirty="0">
                <a:solidFill>
                  <a:srgbClr val="333399"/>
                </a:solidFill>
                <a:latin typeface="Arial" panose="020B0604020202020204" pitchFamily="34" charset="0"/>
                <a:cs typeface="Arial" panose="020B0604020202020204" pitchFamily="34" charset="0"/>
              </a:rPr>
              <a:t>of committing an offence.</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They have </a:t>
            </a:r>
            <a:r>
              <a:rPr lang="en-US" altLang="en-US" kern="0" dirty="0">
                <a:solidFill>
                  <a:srgbClr val="FF0000"/>
                </a:solidFill>
                <a:latin typeface="Arial" panose="020B0604020202020204" pitchFamily="34" charset="0"/>
                <a:cs typeface="Arial" panose="020B0604020202020204" pitchFamily="34" charset="0"/>
              </a:rPr>
              <a:t>reasonable grounds to suspect </a:t>
            </a:r>
            <a:r>
              <a:rPr lang="en-US" altLang="en-US" kern="0" dirty="0">
                <a:solidFill>
                  <a:srgbClr val="333399"/>
                </a:solidFill>
                <a:latin typeface="Arial" panose="020B0604020202020204" pitchFamily="34" charset="0"/>
                <a:cs typeface="Arial" panose="020B0604020202020204" pitchFamily="34" charset="0"/>
              </a:rPr>
              <a:t>to be:</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a:t>
            </a:r>
            <a:r>
              <a:rPr lang="en-US" altLang="en-US" kern="0" dirty="0">
                <a:solidFill>
                  <a:srgbClr val="FF0000"/>
                </a:solidFill>
                <a:latin typeface="Arial" panose="020B0604020202020204" pitchFamily="34" charset="0"/>
                <a:cs typeface="Arial" panose="020B0604020202020204" pitchFamily="34" charset="0"/>
              </a:rPr>
              <a:t> 	 </a:t>
            </a:r>
            <a:r>
              <a:rPr lang="en-US" altLang="en-US" kern="0" dirty="0">
                <a:solidFill>
                  <a:srgbClr val="000099"/>
                </a:solidFill>
                <a:latin typeface="Arial" panose="020B0604020202020204" pitchFamily="34" charset="0"/>
                <a:cs typeface="Arial" panose="020B0604020202020204" pitchFamily="34" charset="0"/>
              </a:rPr>
              <a:t>a)</a:t>
            </a:r>
            <a:r>
              <a:rPr lang="en-US" altLang="en-US" kern="0" dirty="0">
                <a:solidFill>
                  <a:srgbClr val="FF0000"/>
                </a:solidFill>
                <a:latin typeface="Arial" panose="020B0604020202020204" pitchFamily="34" charset="0"/>
                <a:cs typeface="Arial" panose="020B0604020202020204" pitchFamily="34" charset="0"/>
              </a:rPr>
              <a:t> about </a:t>
            </a:r>
            <a:r>
              <a:rPr lang="en-US" altLang="en-US" kern="0" dirty="0">
                <a:solidFill>
                  <a:srgbClr val="333399"/>
                </a:solidFill>
                <a:latin typeface="Arial" panose="020B0604020202020204" pitchFamily="34" charset="0"/>
                <a:cs typeface="Arial" panose="020B0604020202020204" pitchFamily="34" charset="0"/>
              </a:rPr>
              <a:t>to commit an offence or</a:t>
            </a:r>
          </a:p>
          <a:p>
            <a:pPr marL="0" indent="0" algn="ctr" eaLnBrk="1" hangingPunct="1">
              <a:spcBef>
                <a:spcPct val="0"/>
              </a:spcBef>
              <a:spcAft>
                <a:spcPts val="2400"/>
              </a:spcAft>
              <a:buNone/>
              <a:defRPr/>
            </a:pPr>
            <a:r>
              <a:rPr lang="en-US" altLang="en-US" kern="0" dirty="0">
                <a:solidFill>
                  <a:srgbClr val="333399"/>
                </a:solidFill>
                <a:latin typeface="Arial" panose="020B0604020202020204" pitchFamily="34" charset="0"/>
                <a:cs typeface="Arial" panose="020B0604020202020204" pitchFamily="34" charset="0"/>
              </a:rPr>
              <a:t> 	b)</a:t>
            </a:r>
            <a:r>
              <a:rPr lang="en-US" altLang="en-US" kern="0" dirty="0">
                <a:solidFill>
                  <a:srgbClr val="FF0000"/>
                </a:solidFill>
                <a:latin typeface="Arial" panose="020B0604020202020204" pitchFamily="34" charset="0"/>
                <a:cs typeface="Arial" panose="020B0604020202020204" pitchFamily="34" charset="0"/>
              </a:rPr>
              <a:t> in the act of committing </a:t>
            </a:r>
            <a:r>
              <a:rPr lang="en-US" altLang="en-US" kern="0" dirty="0">
                <a:solidFill>
                  <a:srgbClr val="333399"/>
                </a:solidFill>
                <a:latin typeface="Arial" panose="020B0604020202020204" pitchFamily="34" charset="0"/>
                <a:cs typeface="Arial" panose="020B0604020202020204" pitchFamily="34" charset="0"/>
              </a:rPr>
              <a:t>an offence.</a:t>
            </a:r>
          </a:p>
        </p:txBody>
      </p:sp>
      <p:sp>
        <p:nvSpPr>
          <p:cNvPr id="4" name="TextBox 3"/>
          <p:cNvSpPr txBox="1"/>
          <p:nvPr/>
        </p:nvSpPr>
        <p:spPr>
          <a:xfrm>
            <a:off x="0" y="172357"/>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24(1) PACE 1984</a:t>
            </a:r>
          </a:p>
        </p:txBody>
      </p:sp>
    </p:spTree>
    <p:extLst>
      <p:ext uri="{BB962C8B-B14F-4D97-AF65-F5344CB8AC3E}">
        <p14:creationId xmlns:p14="http://schemas.microsoft.com/office/powerpoint/2010/main" val="2601618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122237" y="1628800"/>
            <a:ext cx="7666942" cy="362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spcBef>
                <a:spcPts val="0"/>
              </a:spcBef>
              <a:spcAft>
                <a:spcPts val="1800"/>
              </a:spcAft>
              <a:buNone/>
              <a:defRPr/>
            </a:pPr>
            <a:endParaRPr lang="en-US" altLang="en-US" kern="0" dirty="0">
              <a:solidFill>
                <a:srgbClr val="333399"/>
              </a:solidFill>
              <a:latin typeface="Arial" panose="020B0604020202020204" pitchFamily="34" charset="0"/>
              <a:cs typeface="Arial" panose="020B0604020202020204" pitchFamily="34" charset="0"/>
            </a:endParaRPr>
          </a:p>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If an officer has </a:t>
            </a:r>
            <a:r>
              <a:rPr lang="en-US" altLang="en-US" kern="0" dirty="0">
                <a:solidFill>
                  <a:srgbClr val="FF0000"/>
                </a:solidFill>
                <a:latin typeface="Arial" panose="020B0604020202020204" pitchFamily="34" charset="0"/>
                <a:cs typeface="Arial" panose="020B0604020202020204" pitchFamily="34" charset="0"/>
              </a:rPr>
              <a:t>reasonable grounds for suspecting </a:t>
            </a:r>
          </a:p>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that an offence </a:t>
            </a:r>
            <a:r>
              <a:rPr lang="en-US" altLang="en-US" kern="0" dirty="0">
                <a:solidFill>
                  <a:srgbClr val="FF0000"/>
                </a:solidFill>
                <a:latin typeface="Arial" panose="020B0604020202020204" pitchFamily="34" charset="0"/>
                <a:cs typeface="Arial" panose="020B0604020202020204" pitchFamily="34" charset="0"/>
              </a:rPr>
              <a:t>has been committed  </a:t>
            </a:r>
          </a:p>
          <a:p>
            <a:pPr marL="0" indent="0" algn="ctr" eaLnBrk="1" hangingPunct="1">
              <a:spcBef>
                <a:spcPts val="0"/>
              </a:spcBef>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they </a:t>
            </a:r>
            <a:r>
              <a:rPr lang="en-US" altLang="en-US" kern="0" dirty="0">
                <a:solidFill>
                  <a:srgbClr val="333399"/>
                </a:solidFill>
                <a:latin typeface="Arial" panose="020B0604020202020204" pitchFamily="34" charset="0"/>
                <a:cs typeface="Arial" panose="020B0604020202020204" pitchFamily="34" charset="0"/>
              </a:rPr>
              <a:t>may arrest anyone whom they have </a:t>
            </a:r>
          </a:p>
          <a:p>
            <a:pPr marL="0" indent="0" algn="ctr" eaLnBrk="1" hangingPunct="1">
              <a:spcBef>
                <a:spcPts val="0"/>
              </a:spcBef>
              <a:spcAft>
                <a:spcPts val="1800"/>
              </a:spcAft>
              <a:buNone/>
              <a:defRPr/>
            </a:pPr>
            <a:r>
              <a:rPr lang="en-US" altLang="en-US" kern="0" dirty="0">
                <a:solidFill>
                  <a:srgbClr val="FF0000"/>
                </a:solidFill>
                <a:latin typeface="Arial" panose="020B0604020202020204" pitchFamily="34" charset="0"/>
                <a:cs typeface="Arial" panose="020B0604020202020204" pitchFamily="34" charset="0"/>
              </a:rPr>
              <a:t>reasonable grounds to suspect </a:t>
            </a:r>
          </a:p>
          <a:p>
            <a:pPr marL="0" indent="0" algn="ctr" eaLnBrk="1" hangingPunct="1">
              <a:spcBef>
                <a:spcPts val="0"/>
              </a:spcBef>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of being guilty of it.</a:t>
            </a: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4" name="TextBox 3"/>
          <p:cNvSpPr txBox="1"/>
          <p:nvPr/>
        </p:nvSpPr>
        <p:spPr>
          <a:xfrm>
            <a:off x="0" y="197808"/>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24(2) PACE 1984</a:t>
            </a:r>
          </a:p>
        </p:txBody>
      </p:sp>
    </p:spTree>
    <p:extLst>
      <p:ext uri="{BB962C8B-B14F-4D97-AF65-F5344CB8AC3E}">
        <p14:creationId xmlns:p14="http://schemas.microsoft.com/office/powerpoint/2010/main" val="3049693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6"/>
          <p:cNvSpPr txBox="1">
            <a:spLocks noChangeArrowheads="1"/>
          </p:cNvSpPr>
          <p:nvPr/>
        </p:nvSpPr>
        <p:spPr bwMode="auto">
          <a:xfrm>
            <a:off x="2423592" y="2060848"/>
            <a:ext cx="7070108" cy="362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spcBef>
                <a:spcPts val="0"/>
              </a:spcBef>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If an offence </a:t>
            </a:r>
            <a:r>
              <a:rPr lang="en-US" altLang="en-US" kern="0" dirty="0">
                <a:solidFill>
                  <a:srgbClr val="FF0000"/>
                </a:solidFill>
                <a:latin typeface="Arial" panose="020B0604020202020204" pitchFamily="34" charset="0"/>
                <a:cs typeface="Arial" panose="020B0604020202020204" pitchFamily="34" charset="0"/>
              </a:rPr>
              <a:t>has been committed</a:t>
            </a:r>
            <a:r>
              <a:rPr lang="en-US" altLang="en-US" kern="0" dirty="0">
                <a:solidFill>
                  <a:srgbClr val="333399"/>
                </a:solidFill>
                <a:latin typeface="Arial" panose="020B0604020202020204" pitchFamily="34" charset="0"/>
                <a:cs typeface="Arial" panose="020B0604020202020204" pitchFamily="34" charset="0"/>
              </a:rPr>
              <a:t>, an officer may arrest anyone who: </a:t>
            </a:r>
          </a:p>
          <a:p>
            <a:pPr marL="0" indent="0" algn="ctr" eaLnBrk="1" hangingPunct="1">
              <a:spcBef>
                <a:spcPts val="0"/>
              </a:spcBef>
              <a:spcAft>
                <a:spcPts val="1800"/>
              </a:spcAft>
              <a:buNone/>
              <a:defRPr/>
            </a:pPr>
            <a:endParaRPr lang="en-US" altLang="en-US" kern="0" dirty="0">
              <a:solidFill>
                <a:srgbClr val="333399"/>
              </a:solidFill>
              <a:latin typeface="Arial" panose="020B0604020202020204" pitchFamily="34" charset="0"/>
              <a:cs typeface="Arial" panose="020B0604020202020204" pitchFamily="34" charset="0"/>
            </a:endParaRPr>
          </a:p>
          <a:p>
            <a:pPr marL="439738" indent="-439738" algn="ctr" eaLnBrk="1" hangingPunct="1">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    a.  </a:t>
            </a:r>
            <a:r>
              <a:rPr lang="en-US" altLang="en-US" kern="0" dirty="0">
                <a:solidFill>
                  <a:srgbClr val="FF0000"/>
                </a:solidFill>
                <a:latin typeface="Arial" panose="020B0604020202020204" pitchFamily="34" charset="0"/>
                <a:cs typeface="Arial" panose="020B0604020202020204" pitchFamily="34" charset="0"/>
              </a:rPr>
              <a:t>Is guilty </a:t>
            </a:r>
            <a:r>
              <a:rPr lang="en-US" altLang="en-US" kern="0" dirty="0">
                <a:solidFill>
                  <a:srgbClr val="333399"/>
                </a:solidFill>
                <a:latin typeface="Arial" panose="020B0604020202020204" pitchFamily="34" charset="0"/>
                <a:cs typeface="Arial" panose="020B0604020202020204" pitchFamily="34" charset="0"/>
              </a:rPr>
              <a:t>of the offence </a:t>
            </a:r>
          </a:p>
          <a:p>
            <a:pPr marL="439738" indent="-439738" algn="ctr" eaLnBrk="1" hangingPunct="1">
              <a:spcAft>
                <a:spcPts val="1800"/>
              </a:spcAft>
              <a:buNone/>
              <a:defRPr/>
            </a:pPr>
            <a:r>
              <a:rPr lang="en-US" altLang="en-US" kern="0" dirty="0">
                <a:solidFill>
                  <a:srgbClr val="333399"/>
                </a:solidFill>
                <a:latin typeface="Arial" panose="020B0604020202020204" pitchFamily="34" charset="0"/>
                <a:cs typeface="Arial" panose="020B0604020202020204" pitchFamily="34" charset="0"/>
              </a:rPr>
              <a:t>    b.  they have </a:t>
            </a:r>
            <a:r>
              <a:rPr lang="en-US" altLang="en-US" kern="0" dirty="0">
                <a:solidFill>
                  <a:srgbClr val="FF0000"/>
                </a:solidFill>
                <a:latin typeface="Arial" panose="020B0604020202020204" pitchFamily="34" charset="0"/>
                <a:cs typeface="Arial" panose="020B0604020202020204" pitchFamily="34" charset="0"/>
              </a:rPr>
              <a:t>reasonable grounds for suspecting </a:t>
            </a:r>
          </a:p>
          <a:p>
            <a:pPr marL="439738" indent="-439738" algn="ctr" eaLnBrk="1" hangingPunct="1">
              <a:spcAft>
                <a:spcPts val="1800"/>
              </a:spcAft>
              <a:buNone/>
              <a:defRPr/>
            </a:pPr>
            <a:r>
              <a:rPr lang="en-US" altLang="en-US" kern="0" dirty="0">
                <a:solidFill>
                  <a:srgbClr val="000099"/>
                </a:solidFill>
                <a:latin typeface="Arial" panose="020B0604020202020204" pitchFamily="34" charset="0"/>
                <a:cs typeface="Arial" panose="020B0604020202020204" pitchFamily="34" charset="0"/>
              </a:rPr>
              <a:t>         to be guilty of it.</a:t>
            </a:r>
          </a:p>
          <a:p>
            <a:pPr marL="0" indent="0" eaLnBrk="1" hangingPunct="1">
              <a:spcBef>
                <a:spcPts val="0"/>
              </a:spcBef>
              <a:spcAft>
                <a:spcPts val="1800"/>
              </a:spcAft>
              <a:buNone/>
              <a:defRPr/>
            </a:pPr>
            <a:endParaRPr lang="en-US" altLang="en-US" sz="2800" kern="0" dirty="0">
              <a:solidFill>
                <a:srgbClr val="333399"/>
              </a:solidFill>
            </a:endParaRPr>
          </a:p>
          <a:p>
            <a:pPr marL="0" indent="0" eaLnBrk="1" hangingPunct="1">
              <a:lnSpc>
                <a:spcPct val="90000"/>
              </a:lnSpc>
              <a:spcAft>
                <a:spcPts val="1800"/>
              </a:spcAft>
              <a:buNone/>
              <a:defRPr/>
            </a:pPr>
            <a:endParaRPr lang="en-US" altLang="en-US" kern="0" dirty="0">
              <a:solidFill>
                <a:srgbClr val="333399"/>
              </a:solidFill>
            </a:endParaRPr>
          </a:p>
        </p:txBody>
      </p:sp>
      <p:sp>
        <p:nvSpPr>
          <p:cNvPr id="4" name="TextBox 3"/>
          <p:cNvSpPr txBox="1"/>
          <p:nvPr/>
        </p:nvSpPr>
        <p:spPr>
          <a:xfrm>
            <a:off x="0" y="197807"/>
            <a:ext cx="7848872" cy="646331"/>
          </a:xfrm>
          <a:prstGeom prst="rect">
            <a:avLst/>
          </a:prstGeom>
          <a:solidFill>
            <a:srgbClr val="00B050"/>
          </a:solidFill>
        </p:spPr>
        <p:txBody>
          <a:bodyPr wrap="square" rtlCol="0">
            <a:spAutoFit/>
          </a:bodyPr>
          <a:lstStyle/>
          <a:p>
            <a:pPr algn="ctr"/>
            <a:r>
              <a:rPr lang="en-GB" sz="3600" b="1" dirty="0">
                <a:solidFill>
                  <a:schemeClr val="bg1"/>
                </a:solidFill>
              </a:rPr>
              <a:t>Section 24(3) PACE 1984</a:t>
            </a:r>
          </a:p>
        </p:txBody>
      </p:sp>
    </p:spTree>
    <p:extLst>
      <p:ext uri="{BB962C8B-B14F-4D97-AF65-F5344CB8AC3E}">
        <p14:creationId xmlns:p14="http://schemas.microsoft.com/office/powerpoint/2010/main" val="1532020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B9A3CDA-EDCA-5A4D-8375-2F9ECE120CE8}"/>
              </a:ext>
            </a:extLst>
          </p:cNvPr>
          <p:cNvSpPr/>
          <p:nvPr/>
        </p:nvSpPr>
        <p:spPr>
          <a:xfrm>
            <a:off x="1976283" y="4314813"/>
            <a:ext cx="7983793" cy="1327355"/>
          </a:xfrm>
          <a:prstGeom prst="rect">
            <a:avLst/>
          </a:prstGeom>
          <a:solidFill>
            <a:schemeClr val="accent2">
              <a:alpha val="4208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ECF9AEC8-5ECA-014B-9DB7-516AB6C9821F}"/>
              </a:ext>
            </a:extLst>
          </p:cNvPr>
          <p:cNvSpPr/>
          <p:nvPr/>
        </p:nvSpPr>
        <p:spPr>
          <a:xfrm>
            <a:off x="1976284" y="2408903"/>
            <a:ext cx="7983793" cy="1327355"/>
          </a:xfrm>
          <a:prstGeom prst="rect">
            <a:avLst/>
          </a:prstGeom>
          <a:solidFill>
            <a:schemeClr val="accent2">
              <a:alpha val="49538"/>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bwMode="auto">
          <a:xfrm>
            <a:off x="1693233" y="1837609"/>
            <a:ext cx="8549891" cy="3671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endParaRPr lang="en-GB" altLang="en-US" sz="4800" kern="0" dirty="0">
              <a:solidFill>
                <a:srgbClr val="000000"/>
              </a:solidFill>
              <a:latin typeface="Arial"/>
            </a:endParaRPr>
          </a:p>
          <a:p>
            <a:pPr marL="0" indent="0" algn="ctr">
              <a:buNone/>
              <a:defRPr/>
            </a:pPr>
            <a:r>
              <a:rPr lang="en-GB" altLang="en-US" sz="3600" i="1" kern="0" dirty="0">
                <a:solidFill>
                  <a:srgbClr val="000000"/>
                </a:solidFill>
                <a:latin typeface="Arial"/>
              </a:rPr>
              <a:t>1.  </a:t>
            </a:r>
            <a:r>
              <a:rPr lang="en-GB" altLang="en-US" sz="3600" kern="0" dirty="0">
                <a:solidFill>
                  <a:srgbClr val="000000"/>
                </a:solidFill>
                <a:latin typeface="Arial"/>
              </a:rPr>
              <a:t>The</a:t>
            </a:r>
            <a:r>
              <a:rPr lang="en-GB" altLang="en-US" sz="3600" i="1" kern="0" dirty="0">
                <a:solidFill>
                  <a:srgbClr val="000000"/>
                </a:solidFill>
                <a:latin typeface="Arial"/>
              </a:rPr>
              <a:t> ‘</a:t>
            </a:r>
            <a:r>
              <a:rPr lang="en-GB" altLang="en-US" sz="3600" b="1" i="1" kern="0" dirty="0">
                <a:solidFill>
                  <a:srgbClr val="000000"/>
                </a:solidFill>
                <a:latin typeface="Arial"/>
              </a:rPr>
              <a:t>When Questioned</a:t>
            </a:r>
            <a:r>
              <a:rPr lang="en-GB" altLang="en-US" sz="3600" i="1" kern="0" dirty="0">
                <a:solidFill>
                  <a:srgbClr val="000000"/>
                </a:solidFill>
                <a:latin typeface="Arial"/>
              </a:rPr>
              <a:t>’ </a:t>
            </a:r>
            <a:r>
              <a:rPr lang="en-GB" altLang="en-US" sz="3600" kern="0" dirty="0">
                <a:solidFill>
                  <a:srgbClr val="000000"/>
                </a:solidFill>
                <a:latin typeface="Arial"/>
              </a:rPr>
              <a:t>caution </a:t>
            </a:r>
          </a:p>
          <a:p>
            <a:pPr marL="0" indent="0" algn="ctr">
              <a:buNone/>
              <a:defRPr/>
            </a:pPr>
            <a:endParaRPr lang="en-GB" altLang="en-US" sz="3600" b="1" i="1" kern="0" dirty="0">
              <a:solidFill>
                <a:srgbClr val="000000"/>
              </a:solidFill>
              <a:latin typeface="Arial"/>
            </a:endParaRPr>
          </a:p>
          <a:p>
            <a:pPr marL="0" indent="0" algn="ctr">
              <a:buNone/>
              <a:defRPr/>
            </a:pPr>
            <a:endParaRPr lang="en-GB" altLang="en-US" sz="3600" b="1" i="1" kern="0" dirty="0">
              <a:solidFill>
                <a:srgbClr val="000000"/>
              </a:solidFill>
              <a:latin typeface="Arial"/>
            </a:endParaRPr>
          </a:p>
          <a:p>
            <a:pPr marL="0" indent="0" algn="ctr">
              <a:buNone/>
              <a:defRPr/>
            </a:pPr>
            <a:r>
              <a:rPr lang="en-GB" altLang="en-US" sz="3600" i="1" kern="0" dirty="0">
                <a:solidFill>
                  <a:srgbClr val="000000"/>
                </a:solidFill>
                <a:latin typeface="Arial"/>
              </a:rPr>
              <a:t>2. </a:t>
            </a:r>
            <a:r>
              <a:rPr lang="en-GB" altLang="en-US" sz="3600" kern="0" dirty="0">
                <a:solidFill>
                  <a:srgbClr val="000000"/>
                </a:solidFill>
                <a:latin typeface="Arial"/>
              </a:rPr>
              <a:t>The</a:t>
            </a:r>
            <a:r>
              <a:rPr lang="en-GB" altLang="en-US" sz="3600" b="1" i="1" kern="0" dirty="0">
                <a:solidFill>
                  <a:srgbClr val="000000"/>
                </a:solidFill>
                <a:latin typeface="Arial"/>
              </a:rPr>
              <a:t> ‘Now’ </a:t>
            </a:r>
            <a:r>
              <a:rPr lang="en-GB" altLang="en-US" sz="3600" kern="0" dirty="0">
                <a:solidFill>
                  <a:srgbClr val="000000"/>
                </a:solidFill>
                <a:latin typeface="Arial"/>
              </a:rPr>
              <a:t>caution</a:t>
            </a:r>
            <a:r>
              <a:rPr lang="en-GB" altLang="en-US" sz="3600" b="1" i="1" kern="0" dirty="0">
                <a:solidFill>
                  <a:srgbClr val="000000"/>
                </a:solidFill>
                <a:latin typeface="Arial"/>
              </a:rPr>
              <a:t> </a:t>
            </a:r>
            <a:endParaRPr lang="en-GB" altLang="en-US" kern="0" dirty="0">
              <a:solidFill>
                <a:srgbClr val="000000"/>
              </a:solidFill>
              <a:latin typeface="Arial"/>
            </a:endParaRPr>
          </a:p>
        </p:txBody>
      </p:sp>
      <p:sp>
        <p:nvSpPr>
          <p:cNvPr id="5125" name="TextBox 5"/>
          <p:cNvSpPr txBox="1">
            <a:spLocks noChangeArrowheads="1"/>
          </p:cNvSpPr>
          <p:nvPr/>
        </p:nvSpPr>
        <p:spPr bwMode="auto">
          <a:xfrm>
            <a:off x="2497138" y="584993"/>
            <a:ext cx="6913562" cy="646113"/>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Two Types of Caution</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E961FB31-041F-9A65-86F9-2019C67C10B1}"/>
              </a:ext>
            </a:extLst>
          </p:cNvPr>
          <p:cNvPicPr>
            <a:picLocks noGrp="1" noChangeAspect="1"/>
          </p:cNvPicPr>
          <p:nvPr>
            <p:ph idx="1"/>
          </p:nvPr>
        </p:nvPicPr>
        <p:blipFill>
          <a:blip r:embed="rId2"/>
          <a:srcRect l="1075" r="685"/>
          <a:stretch/>
        </p:blipFill>
        <p:spPr>
          <a:xfrm>
            <a:off x="20" y="1282"/>
            <a:ext cx="12191980" cy="6856718"/>
          </a:xfrm>
          <a:prstGeom prst="rect">
            <a:avLst/>
          </a:prstGeom>
        </p:spPr>
      </p:pic>
    </p:spTree>
    <p:extLst>
      <p:ext uri="{BB962C8B-B14F-4D97-AF65-F5344CB8AC3E}">
        <p14:creationId xmlns:p14="http://schemas.microsoft.com/office/powerpoint/2010/main" val="35545802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1335549" y="391986"/>
          <a:ext cx="9520901" cy="6074027"/>
        </p:xfrm>
        <a:graphic>
          <a:graphicData uri="http://schemas.openxmlformats.org/drawingml/2006/table">
            <a:tbl>
              <a:tblPr firstRow="1" bandRow="1">
                <a:tableStyleId>{5FD0F851-EC5A-4D38-B0AD-8093EC10F338}</a:tableStyleId>
              </a:tblPr>
              <a:tblGrid>
                <a:gridCol w="997907">
                  <a:extLst>
                    <a:ext uri="{9D8B030D-6E8A-4147-A177-3AD203B41FA5}">
                      <a16:colId xmlns:a16="http://schemas.microsoft.com/office/drawing/2014/main" val="20000"/>
                    </a:ext>
                  </a:extLst>
                </a:gridCol>
                <a:gridCol w="2326445">
                  <a:extLst>
                    <a:ext uri="{9D8B030D-6E8A-4147-A177-3AD203B41FA5}">
                      <a16:colId xmlns:a16="http://schemas.microsoft.com/office/drawing/2014/main" val="20001"/>
                    </a:ext>
                  </a:extLst>
                </a:gridCol>
                <a:gridCol w="6196549">
                  <a:extLst>
                    <a:ext uri="{9D8B030D-6E8A-4147-A177-3AD203B41FA5}">
                      <a16:colId xmlns:a16="http://schemas.microsoft.com/office/drawing/2014/main" val="20002"/>
                    </a:ext>
                  </a:extLst>
                </a:gridCol>
              </a:tblGrid>
              <a:tr h="603594">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I</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I</a:t>
                      </a:r>
                      <a:r>
                        <a:rPr lang="en-GB" sz="2000" b="1" dirty="0"/>
                        <a:t>nvestigation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allow prompt</a:t>
                      </a:r>
                      <a:r>
                        <a:rPr lang="en-GB" sz="1400" b="0" baseline="0" dirty="0">
                          <a:solidFill>
                            <a:schemeClr val="tx1"/>
                          </a:solidFill>
                        </a:rPr>
                        <a:t> and effective investigation of the offence or of the conduct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0"/>
                  </a:ext>
                </a:extLst>
              </a:tr>
              <a:tr h="948687">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D</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D</a:t>
                      </a:r>
                      <a:r>
                        <a:rPr lang="en-GB" sz="2000" b="1" dirty="0"/>
                        <a:t>isappearance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any prosecution for the offence from being hindered by the disappearance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C</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C</a:t>
                      </a:r>
                      <a:r>
                        <a:rPr lang="en-GB" sz="2000" b="1" dirty="0"/>
                        <a:t>hild</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protect a child or other vulnerable</a:t>
                      </a:r>
                      <a:r>
                        <a:rPr lang="en-GB" sz="1400" b="0" baseline="0" dirty="0">
                          <a:solidFill>
                            <a:schemeClr val="tx1"/>
                          </a:solidFill>
                        </a:rPr>
                        <a:t> person from the relevant person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2"/>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O</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O</a:t>
                      </a:r>
                      <a:r>
                        <a:rPr lang="en-GB" sz="2000" b="1" dirty="0"/>
                        <a:t>bstruction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an unlawful obstruction of the highway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hysical Injury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a:t>
                      </a:r>
                      <a:r>
                        <a:rPr lang="en-GB" sz="1400" b="0" baseline="0" dirty="0">
                          <a:solidFill>
                            <a:schemeClr val="tx1"/>
                          </a:solidFill>
                        </a:rPr>
                        <a:t> the relevant person causing physical injury to himself or any other person or prevent him suffering physical injury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4"/>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ublic Decency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committing an offence against public decency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L</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L</a:t>
                      </a:r>
                      <a:r>
                        <a:rPr lang="en-GB" sz="2000" b="1" dirty="0"/>
                        <a:t>oss or Damage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loss of, or damage to property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6"/>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A</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A</a:t>
                      </a:r>
                      <a:r>
                        <a:rPr lang="en-GB" sz="2000" b="1" dirty="0"/>
                        <a:t>ddress</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enable</a:t>
                      </a:r>
                      <a:r>
                        <a:rPr lang="en-GB" sz="1400" b="0" baseline="0" dirty="0">
                          <a:solidFill>
                            <a:schemeClr val="tx1"/>
                          </a:solidFill>
                        </a:rPr>
                        <a:t> the address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7"/>
                  </a:ext>
                </a:extLst>
              </a:tr>
              <a:tr h="529286">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N</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N</a:t>
                      </a:r>
                      <a:r>
                        <a:rPr lang="en-GB" sz="2000" b="1" dirty="0"/>
                        <a:t>ame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dirty="0">
                          <a:solidFill>
                            <a:schemeClr val="tx1"/>
                          </a:solidFill>
                        </a:rPr>
                        <a:t>To enable</a:t>
                      </a:r>
                      <a:r>
                        <a:rPr lang="en-GB" sz="1400" b="0" baseline="0" dirty="0">
                          <a:solidFill>
                            <a:schemeClr val="tx1"/>
                          </a:solidFill>
                        </a:rPr>
                        <a:t> the name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198617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Brake comments on 2020 drink driving provisional figures | Brake">
            <a:extLst>
              <a:ext uri="{FF2B5EF4-FFF2-40B4-BE49-F238E27FC236}">
                <a16:creationId xmlns:a16="http://schemas.microsoft.com/office/drawing/2014/main" id="{1E24D852-BF3D-D0E1-C2D9-2A844CF392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9088" y="2736850"/>
            <a:ext cx="6032500" cy="3543300"/>
          </a:xfrm>
          <a:prstGeom prst="rect">
            <a:avLst/>
          </a:prstGeom>
          <a:extLst>
            <a:ext uri="{909E8E84-426E-40DD-AFC4-6F175D3DCCD1}">
              <a14:hiddenFill xmlns:a14="http://schemas.microsoft.com/office/drawing/2010/main">
                <a:solidFill>
                  <a:srgbClr val="FFFFFF"/>
                </a:solidFill>
              </a14:hiddenFill>
            </a:ext>
          </a:extLst>
        </p:spPr>
      </p:pic>
      <p:pic>
        <p:nvPicPr>
          <p:cNvPr id="1026" name="Picture 2" descr="How long after drinking can I drive? | mustard.co.uk">
            <a:extLst>
              <a:ext uri="{FF2B5EF4-FFF2-40B4-BE49-F238E27FC236}">
                <a16:creationId xmlns:a16="http://schemas.microsoft.com/office/drawing/2014/main" id="{CCCE1280-B88F-394C-1D91-E2A5A831A7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29375" y="2736850"/>
            <a:ext cx="5384800" cy="3543300"/>
          </a:xfrm>
          <a:prstGeom prst="rect">
            <a:avLst/>
          </a:prstGeom>
          <a:extLst>
            <a:ext uri="{909E8E84-426E-40DD-AFC4-6F175D3DCCD1}">
              <a14:hiddenFill xmlns:a14="http://schemas.microsoft.com/office/drawing/2010/main">
                <a:solidFill>
                  <a:srgbClr val="FFFFFF"/>
                </a:solidFill>
              </a14:hiddenFill>
            </a:ext>
          </a:extLst>
        </p:spPr>
      </p:pic>
      <p:sp>
        <p:nvSpPr>
          <p:cNvPr id="3" name="Subtitle 2">
            <a:extLst>
              <a:ext uri="{FF2B5EF4-FFF2-40B4-BE49-F238E27FC236}">
                <a16:creationId xmlns:a16="http://schemas.microsoft.com/office/drawing/2014/main" id="{74B0D5DC-F84B-C5C9-A59A-B080F5FB6BEC}"/>
              </a:ext>
            </a:extLst>
          </p:cNvPr>
          <p:cNvSpPr>
            <a:spLocks noGrp="1"/>
          </p:cNvSpPr>
          <p:nvPr>
            <p:ph type="subTitle" idx="1"/>
          </p:nvPr>
        </p:nvSpPr>
        <p:spPr>
          <a:xfrm>
            <a:off x="1524000" y="711200"/>
            <a:ext cx="9144000" cy="1234439"/>
          </a:xfrm>
        </p:spPr>
        <p:txBody>
          <a:bodyPr>
            <a:noAutofit/>
          </a:bodyPr>
          <a:lstStyle/>
          <a:p>
            <a:r>
              <a:rPr lang="en-US" sz="3600" dirty="0">
                <a:solidFill>
                  <a:srgbClr val="E5A845"/>
                </a:solidFill>
              </a:rPr>
              <a:t>Drink/ Drug Driving  </a:t>
            </a:r>
          </a:p>
        </p:txBody>
      </p:sp>
    </p:spTree>
    <p:extLst>
      <p:ext uri="{BB962C8B-B14F-4D97-AF65-F5344CB8AC3E}">
        <p14:creationId xmlns:p14="http://schemas.microsoft.com/office/powerpoint/2010/main" val="24799719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474678" y="1137967"/>
            <a:ext cx="8280920" cy="383326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buFontTx/>
              <a:buNone/>
            </a:pPr>
            <a:r>
              <a:rPr lang="en-GB" altLang="en-US" dirty="0">
                <a:solidFill>
                  <a:srgbClr val="002060"/>
                </a:solidFill>
                <a:cs typeface="Arial" panose="020B0604020202020204" pitchFamily="34" charset="0"/>
              </a:rPr>
              <a:t>A person who</a:t>
            </a:r>
            <a:r>
              <a:rPr lang="en-GB" altLang="en-US" dirty="0">
                <a:solidFill>
                  <a:srgbClr val="FF0000"/>
                </a:solidFill>
                <a:cs typeface="Arial" panose="020B0604020202020204" pitchFamily="34" charset="0"/>
              </a:rPr>
              <a:t> drives</a:t>
            </a:r>
          </a:p>
          <a:p>
            <a:pPr algn="ctr">
              <a:spcBef>
                <a:spcPct val="0"/>
              </a:spcBef>
              <a:buFontTx/>
              <a:buNone/>
            </a:pPr>
            <a:r>
              <a:rPr lang="en-GB" altLang="en-US" dirty="0">
                <a:solidFill>
                  <a:srgbClr val="002060"/>
                </a:solidFill>
                <a:cs typeface="Arial" panose="020B0604020202020204" pitchFamily="34" charset="0"/>
              </a:rPr>
              <a:t> </a:t>
            </a:r>
            <a:r>
              <a:rPr lang="en-GB" altLang="en-US" b="1" dirty="0">
                <a:solidFill>
                  <a:srgbClr val="002060"/>
                </a:solidFill>
                <a:cs typeface="Arial" panose="020B0604020202020204" pitchFamily="34" charset="0"/>
              </a:rPr>
              <a:t>or</a:t>
            </a:r>
            <a:r>
              <a:rPr lang="en-GB" altLang="en-US" dirty="0">
                <a:solidFill>
                  <a:srgbClr val="002060"/>
                </a:solidFill>
                <a:cs typeface="Arial" panose="020B0604020202020204" pitchFamily="34" charset="0"/>
              </a:rPr>
              <a:t> </a:t>
            </a:r>
          </a:p>
          <a:p>
            <a:pPr algn="ctr">
              <a:spcBef>
                <a:spcPct val="0"/>
              </a:spcBef>
              <a:buFontTx/>
              <a:buNone/>
            </a:pPr>
            <a:r>
              <a:rPr lang="en-GB" altLang="en-US" dirty="0">
                <a:solidFill>
                  <a:srgbClr val="FF0000"/>
                </a:solidFill>
                <a:cs typeface="Arial" panose="020B0604020202020204" pitchFamily="34" charset="0"/>
              </a:rPr>
              <a:t> attempts to drive </a:t>
            </a:r>
          </a:p>
          <a:p>
            <a:pPr algn="ctr">
              <a:spcBef>
                <a:spcPct val="0"/>
              </a:spcBef>
              <a:buFontTx/>
              <a:buNone/>
            </a:pPr>
            <a:r>
              <a:rPr lang="en-GB" altLang="en-US" b="1" dirty="0">
                <a:solidFill>
                  <a:srgbClr val="002060"/>
                </a:solidFill>
                <a:cs typeface="Arial" panose="020B0604020202020204" pitchFamily="34" charset="0"/>
              </a:rPr>
              <a:t>or </a:t>
            </a:r>
          </a:p>
          <a:p>
            <a:pPr algn="ctr">
              <a:spcBef>
                <a:spcPct val="0"/>
              </a:spcBef>
              <a:buFontTx/>
              <a:buNone/>
            </a:pPr>
            <a:r>
              <a:rPr lang="en-GB" altLang="en-US" dirty="0">
                <a:solidFill>
                  <a:srgbClr val="0070C0"/>
                </a:solidFill>
                <a:cs typeface="Arial" panose="020B0604020202020204" pitchFamily="34" charset="0"/>
              </a:rPr>
              <a:t> </a:t>
            </a:r>
            <a:r>
              <a:rPr lang="en-GB" altLang="en-US" dirty="0">
                <a:solidFill>
                  <a:srgbClr val="FF0000"/>
                </a:solidFill>
                <a:cs typeface="Arial" panose="020B0604020202020204" pitchFamily="34" charset="0"/>
              </a:rPr>
              <a:t>is in charge </a:t>
            </a:r>
            <a:r>
              <a:rPr lang="en-GB" altLang="en-US" dirty="0">
                <a:solidFill>
                  <a:srgbClr val="002060"/>
                </a:solidFill>
                <a:cs typeface="Arial" panose="020B0604020202020204" pitchFamily="34" charset="0"/>
              </a:rPr>
              <a:t>of a  </a:t>
            </a:r>
            <a:r>
              <a:rPr lang="en-GB" altLang="en-US" dirty="0">
                <a:solidFill>
                  <a:srgbClr val="FF0000"/>
                </a:solidFill>
                <a:cs typeface="Arial" panose="020B0604020202020204" pitchFamily="34" charset="0"/>
              </a:rPr>
              <a:t>motor vehicle </a:t>
            </a:r>
            <a:r>
              <a:rPr lang="en-GB" altLang="en-US" dirty="0">
                <a:solidFill>
                  <a:srgbClr val="002060"/>
                </a:solidFill>
                <a:cs typeface="Arial" panose="020B0604020202020204" pitchFamily="34" charset="0"/>
              </a:rPr>
              <a:t>on</a:t>
            </a:r>
            <a:r>
              <a:rPr lang="en-GB" altLang="en-US" b="1" dirty="0">
                <a:solidFill>
                  <a:srgbClr val="002060"/>
                </a:solidFill>
                <a:cs typeface="Arial" panose="020B0604020202020204" pitchFamily="34" charset="0"/>
              </a:rPr>
              <a:t> </a:t>
            </a:r>
          </a:p>
          <a:p>
            <a:pPr algn="ctr">
              <a:spcBef>
                <a:spcPct val="0"/>
              </a:spcBef>
              <a:buFontTx/>
              <a:buNone/>
            </a:pPr>
            <a:r>
              <a:rPr lang="en-GB" altLang="en-US" dirty="0">
                <a:solidFill>
                  <a:srgbClr val="002060"/>
                </a:solidFill>
                <a:cs typeface="Arial" panose="020B0604020202020204" pitchFamily="34" charset="0"/>
              </a:rPr>
              <a:t>a </a:t>
            </a:r>
            <a:r>
              <a:rPr lang="en-GB" altLang="en-US" dirty="0">
                <a:solidFill>
                  <a:srgbClr val="FF0000"/>
                </a:solidFill>
                <a:cs typeface="Arial" panose="020B0604020202020204" pitchFamily="34" charset="0"/>
              </a:rPr>
              <a:t>road </a:t>
            </a:r>
            <a:r>
              <a:rPr lang="en-GB" altLang="en-US" dirty="0">
                <a:solidFill>
                  <a:srgbClr val="002060"/>
                </a:solidFill>
                <a:cs typeface="Arial" panose="020B0604020202020204" pitchFamily="34" charset="0"/>
              </a:rPr>
              <a:t>or other </a:t>
            </a:r>
            <a:r>
              <a:rPr lang="en-GB" altLang="en-US" dirty="0">
                <a:solidFill>
                  <a:srgbClr val="FF0000"/>
                </a:solidFill>
                <a:cs typeface="Arial" panose="020B0604020202020204" pitchFamily="34" charset="0"/>
              </a:rPr>
              <a:t>public place</a:t>
            </a:r>
          </a:p>
          <a:p>
            <a:pPr algn="ctr">
              <a:spcBef>
                <a:spcPct val="0"/>
              </a:spcBef>
              <a:buFontTx/>
              <a:buNone/>
            </a:pPr>
            <a:r>
              <a:rPr lang="en-GB" altLang="en-US" dirty="0">
                <a:solidFill>
                  <a:srgbClr val="002060"/>
                </a:solidFill>
                <a:cs typeface="Arial" panose="020B0604020202020204" pitchFamily="34" charset="0"/>
              </a:rPr>
              <a:t>after consuming so much alcohol</a:t>
            </a:r>
          </a:p>
          <a:p>
            <a:pPr algn="ctr">
              <a:spcBef>
                <a:spcPct val="0"/>
              </a:spcBef>
              <a:buFontTx/>
              <a:buNone/>
            </a:pPr>
            <a:r>
              <a:rPr lang="en-GB" altLang="en-US" dirty="0">
                <a:solidFill>
                  <a:srgbClr val="002060"/>
                </a:solidFill>
                <a:cs typeface="Arial" panose="020B0604020202020204" pitchFamily="34" charset="0"/>
              </a:rPr>
              <a:t>that the proportion of it in their</a:t>
            </a:r>
          </a:p>
          <a:p>
            <a:pPr algn="ctr">
              <a:spcBef>
                <a:spcPct val="0"/>
              </a:spcBef>
              <a:buFontTx/>
              <a:buNone/>
            </a:pPr>
            <a:r>
              <a:rPr lang="en-GB" altLang="en-US" dirty="0">
                <a:solidFill>
                  <a:srgbClr val="002060"/>
                </a:solidFill>
                <a:cs typeface="Arial" panose="020B0604020202020204" pitchFamily="34" charset="0"/>
              </a:rPr>
              <a:t> breath, blood or urine exceeds the</a:t>
            </a:r>
          </a:p>
          <a:p>
            <a:pPr algn="ctr">
              <a:spcBef>
                <a:spcPct val="0"/>
              </a:spcBef>
              <a:buFontTx/>
              <a:buNone/>
            </a:pPr>
            <a:r>
              <a:rPr lang="en-GB" altLang="en-US" dirty="0">
                <a:solidFill>
                  <a:srgbClr val="002060"/>
                </a:solidFill>
                <a:cs typeface="Arial" panose="020B0604020202020204" pitchFamily="34" charset="0"/>
              </a:rPr>
              <a:t> prescribed limit commits an offence</a:t>
            </a:r>
          </a:p>
          <a:p>
            <a:pPr marL="0" indent="0">
              <a:buFont typeface="Arial" panose="020B0604020202020204" pitchFamily="34" charset="0"/>
              <a:buNone/>
            </a:pPr>
            <a:endParaRPr lang="en-GB" dirty="0"/>
          </a:p>
        </p:txBody>
      </p:sp>
      <p:sp>
        <p:nvSpPr>
          <p:cNvPr id="4" name="TextBox 3"/>
          <p:cNvSpPr txBox="1"/>
          <p:nvPr/>
        </p:nvSpPr>
        <p:spPr>
          <a:xfrm>
            <a:off x="0" y="311716"/>
            <a:ext cx="8280920" cy="584775"/>
          </a:xfrm>
          <a:prstGeom prst="rect">
            <a:avLst/>
          </a:prstGeom>
          <a:solidFill>
            <a:schemeClr val="accent5">
              <a:lumMod val="60000"/>
              <a:lumOff val="40000"/>
            </a:schemeClr>
          </a:solidFill>
        </p:spPr>
        <p:txBody>
          <a:bodyPr wrap="square" rtlCol="0">
            <a:spAutoFit/>
          </a:bodyPr>
          <a:lstStyle/>
          <a:p>
            <a:pPr algn="ctr"/>
            <a:r>
              <a:rPr lang="en-GB" sz="3200" b="1" dirty="0">
                <a:solidFill>
                  <a:schemeClr val="bg1"/>
                </a:solidFill>
              </a:rPr>
              <a:t>Being over the prescribed limit: Alcohol</a:t>
            </a:r>
          </a:p>
        </p:txBody>
      </p:sp>
      <p:sp>
        <p:nvSpPr>
          <p:cNvPr id="2" name="Rectangle 1"/>
          <p:cNvSpPr/>
          <p:nvPr/>
        </p:nvSpPr>
        <p:spPr>
          <a:xfrm>
            <a:off x="1610924" y="5720033"/>
            <a:ext cx="4109715" cy="461665"/>
          </a:xfrm>
          <a:prstGeom prst="rect">
            <a:avLst/>
          </a:prstGeom>
          <a:solidFill>
            <a:schemeClr val="accent1">
              <a:lumMod val="20000"/>
              <a:lumOff val="80000"/>
            </a:schemeClr>
          </a:solidFill>
        </p:spPr>
        <p:txBody>
          <a:bodyPr wrap="none">
            <a:spAutoFit/>
          </a:bodyPr>
          <a:lstStyle/>
          <a:p>
            <a:pPr algn="ctr">
              <a:spcBef>
                <a:spcPct val="0"/>
              </a:spcBef>
              <a:buFontTx/>
              <a:buNone/>
            </a:pPr>
            <a:r>
              <a:rPr lang="en-GB" altLang="en-US" sz="2400" b="1" dirty="0">
                <a:solidFill>
                  <a:srgbClr val="002060"/>
                </a:solidFill>
                <a:cs typeface="Arial" panose="020B0604020202020204" pitchFamily="34" charset="0"/>
              </a:rPr>
              <a:t>Section 5 Road Traffic Act 1988</a:t>
            </a:r>
          </a:p>
        </p:txBody>
      </p:sp>
      <p:pic>
        <p:nvPicPr>
          <p:cNvPr id="18434" name="Picture 2" descr="Driving the day after drinking - How long does alcohol stay in your system?  | Express.co.uk">
            <a:extLst>
              <a:ext uri="{FF2B5EF4-FFF2-40B4-BE49-F238E27FC236}">
                <a16:creationId xmlns:a16="http://schemas.microsoft.com/office/drawing/2014/main" id="{4853ABD0-6EDE-A640-80A0-5B380A32E9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2506" y="2330450"/>
            <a:ext cx="3708400" cy="2197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8562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fade">
                                      <p:cBhvr>
                                        <p:cTn id="37" dur="500"/>
                                        <p:tgtEl>
                                          <p:spTgt spid="6">
                                            <p:txEl>
                                              <p:pRg st="6" end="6"/>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6">
                                            <p:txEl>
                                              <p:pRg st="7" end="7"/>
                                            </p:txEl>
                                          </p:spTgt>
                                        </p:tgtEl>
                                        <p:attrNameLst>
                                          <p:attrName>style.visibility</p:attrName>
                                        </p:attrNameLst>
                                      </p:cBhvr>
                                      <p:to>
                                        <p:strVal val="visible"/>
                                      </p:to>
                                    </p:set>
                                    <p:animEffect transition="in" filter="fade">
                                      <p:cBhvr>
                                        <p:cTn id="40" dur="500"/>
                                        <p:tgtEl>
                                          <p:spTgt spid="6">
                                            <p:txEl>
                                              <p:pRg st="7" end="7"/>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6">
                                            <p:txEl>
                                              <p:pRg st="8" end="8"/>
                                            </p:txEl>
                                          </p:spTgt>
                                        </p:tgtEl>
                                        <p:attrNameLst>
                                          <p:attrName>style.visibility</p:attrName>
                                        </p:attrNameLst>
                                      </p:cBhvr>
                                      <p:to>
                                        <p:strVal val="visible"/>
                                      </p:to>
                                    </p:set>
                                    <p:animEffect transition="in" filter="fade">
                                      <p:cBhvr>
                                        <p:cTn id="43" dur="500"/>
                                        <p:tgtEl>
                                          <p:spTgt spid="6">
                                            <p:txEl>
                                              <p:pRg st="8" end="8"/>
                                            </p:txEl>
                                          </p:spTgt>
                                        </p:tgtEl>
                                      </p:cBhvr>
                                    </p:animEffect>
                                  </p:childTnLst>
                                </p:cTn>
                              </p:par>
                              <p:par>
                                <p:cTn id="44" presetID="10" presetClass="entr" presetSubtype="0" fill="hold" nodeType="withEffect">
                                  <p:stCondLst>
                                    <p:cond delay="0"/>
                                  </p:stCondLst>
                                  <p:childTnLst>
                                    <p:set>
                                      <p:cBhvr>
                                        <p:cTn id="45" dur="1" fill="hold">
                                          <p:stCondLst>
                                            <p:cond delay="0"/>
                                          </p:stCondLst>
                                        </p:cTn>
                                        <p:tgtEl>
                                          <p:spTgt spid="6">
                                            <p:txEl>
                                              <p:pRg st="9" end="9"/>
                                            </p:txEl>
                                          </p:spTgt>
                                        </p:tgtEl>
                                        <p:attrNameLst>
                                          <p:attrName>style.visibility</p:attrName>
                                        </p:attrNameLst>
                                      </p:cBhvr>
                                      <p:to>
                                        <p:strVal val="visible"/>
                                      </p:to>
                                    </p:set>
                                    <p:animEffect transition="in" filter="fade">
                                      <p:cBhvr>
                                        <p:cTn id="46" dur="500"/>
                                        <p:tgtEl>
                                          <p:spTgt spid="6">
                                            <p:txEl>
                                              <p:pRg st="9" end="9"/>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2"/>
                                        </p:tgtEl>
                                        <p:attrNameLst>
                                          <p:attrName>style.visibility</p:attrName>
                                        </p:attrNameLst>
                                      </p:cBhvr>
                                      <p:to>
                                        <p:strVal val="visible"/>
                                      </p:to>
                                    </p:set>
                                    <p:animEffect transition="in" filter="fade">
                                      <p:cBhvr>
                                        <p:cTn id="5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Client\G$\CKP Images\Traffic\Breath limit.png"/>
          <p:cNvPicPr>
            <a:picLocks noChangeAspect="1" noChangeArrowheads="1"/>
          </p:cNvPicPr>
          <p:nvPr>
            <p:custDataLst>
              <p:tags r:id="rId1"/>
            </p:custDataLst>
          </p:nvPr>
        </p:nvPicPr>
        <p:blipFill>
          <a:blip r:embed="rId6">
            <a:extLst>
              <a:ext uri="{28A0092B-C50C-407E-A947-70E740481C1C}">
                <a14:useLocalDpi xmlns:a14="http://schemas.microsoft.com/office/drawing/2010/main" val="0"/>
              </a:ext>
            </a:extLst>
          </a:blip>
          <a:srcRect/>
          <a:stretch>
            <a:fillRect/>
          </a:stretch>
        </p:blipFill>
        <p:spPr bwMode="auto">
          <a:xfrm>
            <a:off x="4857338" y="4167402"/>
            <a:ext cx="1666011" cy="25064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descr="\\Client\G$\CKP Images\Traffic\Blood Limit.png"/>
          <p:cNvPicPr>
            <a:picLocks noChangeAspect="1" noChangeArrowheads="1"/>
          </p:cNvPicPr>
          <p:nvPr>
            <p:custDataLst>
              <p:tags r:id="rId2"/>
            </p:custDataLst>
          </p:nvPr>
        </p:nvPicPr>
        <p:blipFill>
          <a:blip r:embed="rId7">
            <a:extLst>
              <a:ext uri="{28A0092B-C50C-407E-A947-70E740481C1C}">
                <a14:useLocalDpi xmlns:a14="http://schemas.microsoft.com/office/drawing/2010/main" val="0"/>
              </a:ext>
            </a:extLst>
          </a:blip>
          <a:srcRect/>
          <a:stretch>
            <a:fillRect/>
          </a:stretch>
        </p:blipFill>
        <p:spPr bwMode="auto">
          <a:xfrm>
            <a:off x="7120874" y="4167402"/>
            <a:ext cx="1666011" cy="2530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5" descr="\\Client\G$\CKP Images\Traffic\Urine limit.png"/>
          <p:cNvPicPr>
            <a:picLocks noChangeAspect="1" noChangeArrowheads="1"/>
          </p:cNvPicPr>
          <p:nvPr>
            <p:custDataLst>
              <p:tags r:id="rId3"/>
            </p:custDataLst>
          </p:nvPr>
        </p:nvPicPr>
        <p:blipFill>
          <a:blip r:embed="rId8">
            <a:extLst>
              <a:ext uri="{28A0092B-C50C-407E-A947-70E740481C1C}">
                <a14:useLocalDpi xmlns:a14="http://schemas.microsoft.com/office/drawing/2010/main" val="0"/>
              </a:ext>
            </a:extLst>
          </a:blip>
          <a:srcRect/>
          <a:stretch>
            <a:fillRect/>
          </a:stretch>
        </p:blipFill>
        <p:spPr bwMode="auto">
          <a:xfrm>
            <a:off x="9473045" y="4167402"/>
            <a:ext cx="1666010" cy="2585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p:nvSpPr>
        <p:spPr>
          <a:xfrm>
            <a:off x="0" y="279146"/>
            <a:ext cx="8280920" cy="584775"/>
          </a:xfrm>
          <a:prstGeom prst="rect">
            <a:avLst/>
          </a:prstGeom>
          <a:solidFill>
            <a:schemeClr val="accent5">
              <a:lumMod val="60000"/>
              <a:lumOff val="40000"/>
            </a:schemeClr>
          </a:solidFill>
        </p:spPr>
        <p:txBody>
          <a:bodyPr wrap="square" rtlCol="0">
            <a:spAutoFit/>
          </a:bodyPr>
          <a:lstStyle/>
          <a:p>
            <a:pPr algn="ctr"/>
            <a:r>
              <a:rPr lang="en-GB" sz="3200" b="1" dirty="0">
                <a:solidFill>
                  <a:schemeClr val="bg1"/>
                </a:solidFill>
              </a:rPr>
              <a:t>Prescribed Limit: Alcohol</a:t>
            </a:r>
          </a:p>
        </p:txBody>
      </p:sp>
      <p:sp>
        <p:nvSpPr>
          <p:cNvPr id="8" name="TextBox 7">
            <a:extLst>
              <a:ext uri="{FF2B5EF4-FFF2-40B4-BE49-F238E27FC236}">
                <a16:creationId xmlns:a16="http://schemas.microsoft.com/office/drawing/2014/main" id="{DDD17152-0981-E842-B155-E011C4DF9F64}"/>
              </a:ext>
            </a:extLst>
          </p:cNvPr>
          <p:cNvSpPr txBox="1"/>
          <p:nvPr/>
        </p:nvSpPr>
        <p:spPr>
          <a:xfrm>
            <a:off x="241633" y="1743416"/>
            <a:ext cx="10897422" cy="1938992"/>
          </a:xfrm>
          <a:prstGeom prst="rect">
            <a:avLst/>
          </a:prstGeom>
          <a:noFill/>
        </p:spPr>
        <p:txBody>
          <a:bodyPr wrap="square">
            <a:spAutoFit/>
          </a:bodyPr>
          <a:lstStyle/>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Breath</a:t>
            </a:r>
            <a:r>
              <a:rPr lang="en-GB" altLang="en-US" sz="24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35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microgrammes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breath</a:t>
            </a:r>
          </a:p>
          <a:p>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Blood</a:t>
            </a:r>
            <a:r>
              <a:rPr lang="en-GB" altLang="en-US" sz="24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80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milligrammes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blood</a:t>
            </a:r>
          </a:p>
          <a:p>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Urine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107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milligrammes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urine</a:t>
            </a:r>
          </a:p>
        </p:txBody>
      </p:sp>
    </p:spTree>
    <p:extLst>
      <p:ext uri="{BB962C8B-B14F-4D97-AF65-F5344CB8AC3E}">
        <p14:creationId xmlns:p14="http://schemas.microsoft.com/office/powerpoint/2010/main" val="2909976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irc_mi" descr="http://upload.wikimedia.org/wikipedia/commons/3/37/Ketamine.JPG">
            <a:hlinkClick r:id="rId3"/>
          </p:cNvPr>
          <p:cNvPicPr>
            <a:picLocks/>
          </p:cNvPicPr>
          <p:nvPr/>
        </p:nvPicPr>
        <p:blipFill>
          <a:blip r:embed="rId4" cstate="print">
            <a:extLst>
              <a:ext uri="{28A0092B-C50C-407E-A947-70E740481C1C}">
                <a14:useLocalDpi xmlns:a14="http://schemas.microsoft.com/office/drawing/2010/main" val="0"/>
              </a:ext>
            </a:extLst>
          </a:blip>
          <a:srcRect/>
          <a:stretch>
            <a:fillRect/>
          </a:stretch>
        </p:blipFill>
        <p:spPr>
          <a:xfrm>
            <a:off x="1562848" y="1309688"/>
            <a:ext cx="2329256" cy="1961167"/>
          </a:xfrm>
          <a:prstGeom prst="rect">
            <a:avLst/>
          </a:prstGeom>
        </p:spPr>
      </p:pic>
      <p:pic>
        <p:nvPicPr>
          <p:cNvPr id="11" name="Picture 2054" descr="C:\FrontPage Webs\1\mjleaf.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62848" y="3979641"/>
            <a:ext cx="2340462" cy="1765780"/>
          </a:xfrm>
          <a:prstGeom prst="rect">
            <a:avLst/>
          </a:prstGeom>
          <a:noFill/>
          <a:ln w="57150" cmpd="thinThick">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4148193" y="1997882"/>
            <a:ext cx="1585862" cy="584775"/>
          </a:xfrm>
          <a:prstGeom prst="rect">
            <a:avLst/>
          </a:prstGeom>
          <a:noFill/>
        </p:spPr>
        <p:txBody>
          <a:bodyPr wrap="square" rtlCol="0">
            <a:spAutoFit/>
          </a:bodyPr>
          <a:lstStyle/>
          <a:p>
            <a:pPr algn="ctr"/>
            <a:r>
              <a:rPr lang="en-GB" sz="3200" b="1" dirty="0">
                <a:solidFill>
                  <a:srgbClr val="002060"/>
                </a:solidFill>
              </a:rPr>
              <a:t>Cocaine</a:t>
            </a:r>
          </a:p>
        </p:txBody>
      </p:sp>
      <p:pic>
        <p:nvPicPr>
          <p:cNvPr id="13" name="Picture 1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284593" y="1309685"/>
            <a:ext cx="1944215" cy="1961167"/>
          </a:xfrm>
          <a:prstGeom prst="rect">
            <a:avLst/>
          </a:prstGeom>
        </p:spPr>
      </p:pic>
      <p:sp>
        <p:nvSpPr>
          <p:cNvPr id="14" name="TextBox 13"/>
          <p:cNvSpPr txBox="1"/>
          <p:nvPr/>
        </p:nvSpPr>
        <p:spPr>
          <a:xfrm>
            <a:off x="4148193" y="3806857"/>
            <a:ext cx="3891517" cy="1858970"/>
          </a:xfrm>
          <a:prstGeom prst="rect">
            <a:avLst/>
          </a:prstGeom>
          <a:noFill/>
        </p:spPr>
        <p:txBody>
          <a:bodyPr wrap="square" rtlCol="0">
            <a:spAutoFit/>
          </a:bodyPr>
          <a:lstStyle/>
          <a:p>
            <a:pPr eaLnBrk="1" hangingPunct="1">
              <a:lnSpc>
                <a:spcPct val="90000"/>
              </a:lnSpc>
              <a:spcBef>
                <a:spcPct val="50000"/>
              </a:spcBef>
              <a:buFontTx/>
              <a:buNone/>
            </a:pPr>
            <a:r>
              <a:rPr lang="en-US" altLang="en-US" sz="2800" b="1" dirty="0">
                <a:solidFill>
                  <a:srgbClr val="002060"/>
                </a:solidFill>
              </a:rPr>
              <a:t>Delta-9 Tetrahydrocannabinol (THC)</a:t>
            </a:r>
          </a:p>
          <a:p>
            <a:pPr eaLnBrk="1" hangingPunct="1">
              <a:lnSpc>
                <a:spcPct val="90000"/>
              </a:lnSpc>
              <a:spcBef>
                <a:spcPct val="50000"/>
              </a:spcBef>
              <a:buFontTx/>
              <a:buNone/>
            </a:pPr>
            <a:r>
              <a:rPr lang="en-US" altLang="en-US" sz="2800" b="1" dirty="0">
                <a:solidFill>
                  <a:srgbClr val="002060"/>
                </a:solidFill>
              </a:rPr>
              <a:t>‘Cannabis’</a:t>
            </a:r>
          </a:p>
        </p:txBody>
      </p:sp>
      <p:pic>
        <p:nvPicPr>
          <p:cNvPr id="15" name="Picture 1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284593" y="3870445"/>
            <a:ext cx="1944216" cy="1825265"/>
          </a:xfrm>
          <a:prstGeom prst="rect">
            <a:avLst/>
          </a:prstGeom>
        </p:spPr>
      </p:pic>
      <p:sp>
        <p:nvSpPr>
          <p:cNvPr id="9" name="TextBox 8"/>
          <p:cNvSpPr txBox="1"/>
          <p:nvPr/>
        </p:nvSpPr>
        <p:spPr>
          <a:xfrm>
            <a:off x="7733" y="188907"/>
            <a:ext cx="8280920"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Prescribed Limit: Drugs</a:t>
            </a:r>
          </a:p>
        </p:txBody>
      </p:sp>
    </p:spTree>
    <p:extLst>
      <p:ext uri="{BB962C8B-B14F-4D97-AF65-F5344CB8AC3E}">
        <p14:creationId xmlns:p14="http://schemas.microsoft.com/office/powerpoint/2010/main" val="841551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500"/>
                                        <p:tgtEl>
                                          <p:spTgt spid="1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fade">
                                      <p:cBhvr>
                                        <p:cTn id="16" dur="500"/>
                                        <p:tgtEl>
                                          <p:spTgt spid="13"/>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500"/>
                                        <p:tgtEl>
                                          <p:spTgt spid="11"/>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500"/>
                                        <p:tgtEl>
                                          <p:spTgt spid="1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2"/>
          <p:cNvSpPr txBox="1">
            <a:spLocks/>
          </p:cNvSpPr>
          <p:nvPr/>
        </p:nvSpPr>
        <p:spPr>
          <a:xfrm>
            <a:off x="130964" y="1230166"/>
            <a:ext cx="8280920" cy="359353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buFontTx/>
              <a:buNone/>
            </a:pPr>
            <a:r>
              <a:rPr lang="en-GB" altLang="en-US" sz="3200" dirty="0">
                <a:solidFill>
                  <a:srgbClr val="002060"/>
                </a:solidFill>
                <a:cs typeface="Arial" panose="020B0604020202020204" pitchFamily="34" charset="0"/>
              </a:rPr>
              <a:t>A person who </a:t>
            </a:r>
            <a:r>
              <a:rPr lang="en-GB" altLang="en-US" sz="3200" dirty="0">
                <a:solidFill>
                  <a:srgbClr val="FF0000"/>
                </a:solidFill>
                <a:cs typeface="Arial" panose="020B0604020202020204" pitchFamily="34" charset="0"/>
              </a:rPr>
              <a:t>drives</a:t>
            </a:r>
            <a:r>
              <a:rPr lang="en-GB" altLang="en-US" sz="3200" dirty="0">
                <a:solidFill>
                  <a:srgbClr val="0070C0"/>
                </a:solidFill>
                <a:cs typeface="Arial" panose="020B0604020202020204" pitchFamily="34" charset="0"/>
              </a:rPr>
              <a:t> </a:t>
            </a:r>
            <a:r>
              <a:rPr lang="en-GB" altLang="en-US" sz="3200" dirty="0">
                <a:solidFill>
                  <a:srgbClr val="002060"/>
                </a:solidFill>
                <a:cs typeface="Arial" panose="020B0604020202020204" pitchFamily="34" charset="0"/>
              </a:rPr>
              <a:t>or </a:t>
            </a:r>
          </a:p>
          <a:p>
            <a:pPr algn="ctr">
              <a:spcBef>
                <a:spcPct val="0"/>
              </a:spcBef>
              <a:buFontTx/>
              <a:buNone/>
            </a:pPr>
            <a:r>
              <a:rPr lang="en-GB" altLang="en-US" sz="3200" dirty="0">
                <a:solidFill>
                  <a:srgbClr val="FF0000"/>
                </a:solidFill>
                <a:cs typeface="Arial" panose="020B0604020202020204" pitchFamily="34" charset="0"/>
              </a:rPr>
              <a:t> attempts to drive </a:t>
            </a:r>
            <a:r>
              <a:rPr lang="en-GB" altLang="en-US" sz="3200" dirty="0">
                <a:solidFill>
                  <a:srgbClr val="002060"/>
                </a:solidFill>
                <a:cs typeface="Arial" panose="020B0604020202020204" pitchFamily="34" charset="0"/>
              </a:rPr>
              <a:t>or </a:t>
            </a:r>
          </a:p>
          <a:p>
            <a:pPr algn="ctr">
              <a:spcBef>
                <a:spcPct val="0"/>
              </a:spcBef>
              <a:buFontTx/>
              <a:buNone/>
            </a:pPr>
            <a:r>
              <a:rPr lang="en-GB" altLang="en-US" sz="3200" dirty="0">
                <a:solidFill>
                  <a:srgbClr val="0070C0"/>
                </a:solidFill>
                <a:cs typeface="Arial" panose="020B0604020202020204" pitchFamily="34" charset="0"/>
              </a:rPr>
              <a:t> </a:t>
            </a:r>
            <a:r>
              <a:rPr lang="en-GB" altLang="en-US" sz="3200" dirty="0">
                <a:solidFill>
                  <a:srgbClr val="FF0000"/>
                </a:solidFill>
                <a:cs typeface="Arial" panose="020B0604020202020204" pitchFamily="34" charset="0"/>
              </a:rPr>
              <a:t>is in charge </a:t>
            </a:r>
          </a:p>
          <a:p>
            <a:pPr algn="ctr">
              <a:spcBef>
                <a:spcPct val="0"/>
              </a:spcBef>
              <a:buFontTx/>
              <a:buNone/>
            </a:pPr>
            <a:r>
              <a:rPr lang="en-GB" altLang="en-US" sz="3200" dirty="0">
                <a:solidFill>
                  <a:srgbClr val="002060"/>
                </a:solidFill>
                <a:cs typeface="Arial" panose="020B0604020202020204" pitchFamily="34" charset="0"/>
              </a:rPr>
              <a:t>of a  </a:t>
            </a:r>
            <a:r>
              <a:rPr lang="en-GB" altLang="en-US" sz="3200" dirty="0">
                <a:solidFill>
                  <a:srgbClr val="FF0000"/>
                </a:solidFill>
                <a:cs typeface="Arial" panose="020B0604020202020204" pitchFamily="34" charset="0"/>
              </a:rPr>
              <a:t>mechanically propelled vehicle</a:t>
            </a:r>
          </a:p>
          <a:p>
            <a:pPr algn="ctr">
              <a:spcBef>
                <a:spcPct val="0"/>
              </a:spcBef>
              <a:buFontTx/>
              <a:buNone/>
            </a:pPr>
            <a:r>
              <a:rPr lang="en-GB" altLang="en-US" sz="3200" dirty="0">
                <a:solidFill>
                  <a:srgbClr val="002060"/>
                </a:solidFill>
                <a:cs typeface="Arial" panose="020B0604020202020204" pitchFamily="34" charset="0"/>
              </a:rPr>
              <a:t> on a </a:t>
            </a:r>
            <a:r>
              <a:rPr lang="en-GB" altLang="en-US" sz="3200" dirty="0">
                <a:solidFill>
                  <a:srgbClr val="FF0000"/>
                </a:solidFill>
                <a:cs typeface="Arial" panose="020B0604020202020204" pitchFamily="34" charset="0"/>
              </a:rPr>
              <a:t>road</a:t>
            </a:r>
            <a:r>
              <a:rPr lang="en-GB" altLang="en-US" sz="3200" dirty="0">
                <a:cs typeface="Arial" panose="020B0604020202020204" pitchFamily="34" charset="0"/>
              </a:rPr>
              <a:t> o</a:t>
            </a:r>
            <a:r>
              <a:rPr lang="en-GB" altLang="en-US" sz="3200" dirty="0">
                <a:solidFill>
                  <a:srgbClr val="002060"/>
                </a:solidFill>
                <a:cs typeface="Arial" panose="020B0604020202020204" pitchFamily="34" charset="0"/>
              </a:rPr>
              <a:t>r other </a:t>
            </a:r>
            <a:r>
              <a:rPr lang="en-GB" altLang="en-US" sz="3200" dirty="0">
                <a:solidFill>
                  <a:srgbClr val="FF0000"/>
                </a:solidFill>
                <a:cs typeface="Arial" panose="020B0604020202020204" pitchFamily="34" charset="0"/>
              </a:rPr>
              <a:t>public place, </a:t>
            </a:r>
          </a:p>
          <a:p>
            <a:pPr algn="ctr">
              <a:spcBef>
                <a:spcPct val="0"/>
              </a:spcBef>
              <a:buFontTx/>
              <a:buNone/>
            </a:pPr>
            <a:r>
              <a:rPr lang="en-GB" altLang="en-US" sz="3200" dirty="0">
                <a:cs typeface="Arial" panose="020B0604020202020204" pitchFamily="34" charset="0"/>
              </a:rPr>
              <a:t> </a:t>
            </a:r>
            <a:r>
              <a:rPr lang="en-GB" altLang="en-US" sz="3200" dirty="0">
                <a:solidFill>
                  <a:srgbClr val="002060"/>
                </a:solidFill>
                <a:cs typeface="Arial" panose="020B0604020202020204" pitchFamily="34" charset="0"/>
              </a:rPr>
              <a:t>whilst unfit to drive through</a:t>
            </a:r>
          </a:p>
          <a:p>
            <a:pPr algn="ctr">
              <a:spcBef>
                <a:spcPct val="0"/>
              </a:spcBef>
              <a:buFontTx/>
              <a:buNone/>
            </a:pPr>
            <a:r>
              <a:rPr lang="en-GB" altLang="en-US" sz="3200" dirty="0">
                <a:solidFill>
                  <a:srgbClr val="002060"/>
                </a:solidFill>
                <a:cs typeface="Arial" panose="020B0604020202020204" pitchFamily="34" charset="0"/>
              </a:rPr>
              <a:t> drink or drugs </a:t>
            </a:r>
          </a:p>
          <a:p>
            <a:pPr algn="ctr">
              <a:spcBef>
                <a:spcPct val="0"/>
              </a:spcBef>
              <a:buFontTx/>
              <a:buNone/>
            </a:pPr>
            <a:r>
              <a:rPr lang="en-GB" altLang="en-US" sz="3200" dirty="0">
                <a:solidFill>
                  <a:srgbClr val="002060"/>
                </a:solidFill>
                <a:cs typeface="Arial" panose="020B0604020202020204" pitchFamily="34" charset="0"/>
              </a:rPr>
              <a:t> commits an offence</a:t>
            </a:r>
          </a:p>
        </p:txBody>
      </p:sp>
      <p:sp>
        <p:nvSpPr>
          <p:cNvPr id="4" name="TextBox 3"/>
          <p:cNvSpPr txBox="1"/>
          <p:nvPr/>
        </p:nvSpPr>
        <p:spPr>
          <a:xfrm>
            <a:off x="0" y="183207"/>
            <a:ext cx="8280920" cy="584775"/>
          </a:xfrm>
          <a:prstGeom prst="rect">
            <a:avLst/>
          </a:prstGeom>
          <a:solidFill>
            <a:schemeClr val="accent2"/>
          </a:solidFill>
          <a:ln>
            <a:solidFill>
              <a:schemeClr val="accent2"/>
            </a:solidFill>
          </a:ln>
        </p:spPr>
        <p:txBody>
          <a:bodyPr wrap="square" rtlCol="0">
            <a:spAutoFit/>
          </a:bodyPr>
          <a:lstStyle/>
          <a:p>
            <a:pPr algn="ctr"/>
            <a:r>
              <a:rPr lang="en-GB" sz="3200" b="1" dirty="0">
                <a:solidFill>
                  <a:schemeClr val="bg1"/>
                </a:solidFill>
              </a:rPr>
              <a:t>‘Unfit through Drink or Drugs’</a:t>
            </a:r>
          </a:p>
        </p:txBody>
      </p:sp>
      <p:sp>
        <p:nvSpPr>
          <p:cNvPr id="2" name="Rectangle 1"/>
          <p:cNvSpPr/>
          <p:nvPr/>
        </p:nvSpPr>
        <p:spPr>
          <a:xfrm>
            <a:off x="2208896" y="5516387"/>
            <a:ext cx="4457566" cy="461665"/>
          </a:xfrm>
          <a:prstGeom prst="rect">
            <a:avLst/>
          </a:prstGeom>
          <a:solidFill>
            <a:schemeClr val="accent2"/>
          </a:solidFill>
          <a:ln>
            <a:solidFill>
              <a:schemeClr val="accent2"/>
            </a:solidFill>
          </a:ln>
        </p:spPr>
        <p:txBody>
          <a:bodyPr wrap="none">
            <a:spAutoFit/>
          </a:bodyPr>
          <a:lstStyle/>
          <a:p>
            <a:pPr algn="ctr">
              <a:spcBef>
                <a:spcPct val="0"/>
              </a:spcBef>
              <a:buFontTx/>
              <a:buNone/>
            </a:pPr>
            <a:r>
              <a:rPr lang="en-GB" altLang="en-US" sz="2400" b="1" dirty="0">
                <a:solidFill>
                  <a:schemeClr val="bg1"/>
                </a:solidFill>
                <a:cs typeface="Arial" panose="020B0604020202020204" pitchFamily="34" charset="0"/>
              </a:rPr>
              <a:t>Section 4(1) Road Traffic Act 1988</a:t>
            </a:r>
          </a:p>
        </p:txBody>
      </p:sp>
      <p:pic>
        <p:nvPicPr>
          <p:cNvPr id="16386" name="Picture 2">
            <a:extLst>
              <a:ext uri="{FF2B5EF4-FFF2-40B4-BE49-F238E27FC236}">
                <a16:creationId xmlns:a16="http://schemas.microsoft.com/office/drawing/2014/main" id="{A1C7C61D-5D98-C34E-B8BA-03FC16999B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5524" y="1922035"/>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8932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fade">
                                      <p:cBhvr>
                                        <p:cTn id="3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A4BA6-5DBA-9379-51F2-992EE5AE956E}"/>
              </a:ext>
            </a:extLst>
          </p:cNvPr>
          <p:cNvSpPr>
            <a:spLocks noGrp="1"/>
          </p:cNvSpPr>
          <p:nvPr>
            <p:ph type="title"/>
          </p:nvPr>
        </p:nvSpPr>
        <p:spPr>
          <a:xfrm>
            <a:off x="645064" y="525982"/>
            <a:ext cx="4282983" cy="1200361"/>
          </a:xfrm>
        </p:spPr>
        <p:txBody>
          <a:bodyPr anchor="b">
            <a:normAutofit/>
          </a:bodyPr>
          <a:lstStyle/>
          <a:p>
            <a:r>
              <a:rPr lang="en-US" sz="3600"/>
              <a:t>Key Legislation </a:t>
            </a:r>
          </a:p>
        </p:txBody>
      </p:sp>
      <p:sp>
        <p:nvSpPr>
          <p:cNvPr id="3" name="Content Placeholder 2">
            <a:extLst>
              <a:ext uri="{FF2B5EF4-FFF2-40B4-BE49-F238E27FC236}">
                <a16:creationId xmlns:a16="http://schemas.microsoft.com/office/drawing/2014/main" id="{6D39E97B-E963-EE15-5460-895B6A0AB7EE}"/>
              </a:ext>
            </a:extLst>
          </p:cNvPr>
          <p:cNvSpPr>
            <a:spLocks noGrp="1"/>
          </p:cNvSpPr>
          <p:nvPr>
            <p:ph idx="1"/>
          </p:nvPr>
        </p:nvSpPr>
        <p:spPr>
          <a:xfrm>
            <a:off x="645066" y="2031101"/>
            <a:ext cx="4282984" cy="3511943"/>
          </a:xfrm>
        </p:spPr>
        <p:txBody>
          <a:bodyPr anchor="ctr">
            <a:normAutofit/>
          </a:bodyPr>
          <a:lstStyle/>
          <a:p>
            <a:r>
              <a:rPr lang="en-US" sz="1500" dirty="0"/>
              <a:t>Sec 5 (2) Misuse of Drugs Act 1971 – Possession of Control Drugs </a:t>
            </a:r>
            <a:br>
              <a:rPr lang="en-US" sz="1500" dirty="0"/>
            </a:br>
            <a:endParaRPr lang="en-US" sz="1500" dirty="0"/>
          </a:p>
          <a:p>
            <a:r>
              <a:rPr lang="en-US" sz="1500" dirty="0"/>
              <a:t>Sec 4 (3) Misuse of Drugs Act 1971 –  Supplying of Drugs </a:t>
            </a:r>
            <a:br>
              <a:rPr lang="en-US" sz="1500" dirty="0"/>
            </a:br>
            <a:endParaRPr lang="en-US" sz="1500" dirty="0"/>
          </a:p>
          <a:p>
            <a:r>
              <a:rPr lang="en-US" sz="1500" dirty="0"/>
              <a:t>Sec 5 (3) Misuse of Drugs Act 1971 – Possession with Intent to Supply</a:t>
            </a:r>
            <a:br>
              <a:rPr lang="en-US" sz="1500" dirty="0"/>
            </a:br>
            <a:endParaRPr lang="en-US" sz="1500" dirty="0"/>
          </a:p>
          <a:p>
            <a:r>
              <a:rPr lang="en-US" sz="1500" dirty="0"/>
              <a:t>Sec 6 Misuse of Drugs Act 1971 – Cultivation </a:t>
            </a:r>
          </a:p>
          <a:p>
            <a:endParaRPr lang="en-US" sz="1500" dirty="0"/>
          </a:p>
          <a:p>
            <a:r>
              <a:rPr lang="en-US" sz="1500" dirty="0"/>
              <a:t>Sec 23 Misuse of Drugs Act 1971 – Search &amp; Seize </a:t>
            </a:r>
          </a:p>
        </p:txBody>
      </p:sp>
      <p:pic>
        <p:nvPicPr>
          <p:cNvPr id="4" name="Picture 2" descr="\\Client\G$\CKP Images\Drugs\Drugs search.png">
            <a:extLst>
              <a:ext uri="{FF2B5EF4-FFF2-40B4-BE49-F238E27FC236}">
                <a16:creationId xmlns:a16="http://schemas.microsoft.com/office/drawing/2014/main" id="{066B7DE5-146D-FED5-1BE7-110990D3C84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30" r="7889"/>
          <a:stretch/>
        </p:blipFill>
        <p:spPr bwMode="auto">
          <a:xfrm>
            <a:off x="6055607" y="650494"/>
            <a:ext cx="5492280" cy="532414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294129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p:cNvSpPr txBox="1"/>
          <p:nvPr/>
        </p:nvSpPr>
        <p:spPr>
          <a:xfrm>
            <a:off x="982639" y="1012536"/>
            <a:ext cx="4613300" cy="3163224"/>
          </a:xfrm>
          <a:prstGeom prst="rect">
            <a:avLst/>
          </a:prstGeom>
        </p:spPr>
        <p:txBody>
          <a:bodyPr vert="horz" lIns="91440" tIns="45720" rIns="91440" bIns="45720" rtlCol="0" anchor="t">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800" b="1">
                <a:latin typeface="+mj-lt"/>
                <a:ea typeface="+mj-ea"/>
                <a:cs typeface="+mj-cs"/>
              </a:rPr>
              <a:t>What are Psychoactive Substances?</a:t>
            </a:r>
          </a:p>
        </p:txBody>
      </p:sp>
      <p:sp>
        <p:nvSpPr>
          <p:cNvPr id="1033" name="Rectangle 1032">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5" name="Rectangle 1034">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7" name="Rectangle 1036">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Legal high' shopkeepers convicted after eight customers hospitalised |  Scotland | The Times">
            <a:extLst>
              <a:ext uri="{FF2B5EF4-FFF2-40B4-BE49-F238E27FC236}">
                <a16:creationId xmlns:a16="http://schemas.microsoft.com/office/drawing/2014/main" id="{B6643AAC-DB4B-479B-2803-75DCEC3A11F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369" r="28086"/>
          <a:stretch/>
        </p:blipFill>
        <p:spPr bwMode="auto">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p:cNvSpPr txBox="1">
            <a:spLocks/>
          </p:cNvSpPr>
          <p:nvPr/>
        </p:nvSpPr>
        <p:spPr>
          <a:xfrm>
            <a:off x="6143171" y="2324924"/>
            <a:ext cx="5458838" cy="419252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sz="1500" b="1" dirty="0"/>
          </a:p>
          <a:p>
            <a:pPr marL="0"/>
            <a:endParaRPr lang="en-US" sz="1500" dirty="0"/>
          </a:p>
          <a:p>
            <a:pPr marL="0"/>
            <a:endParaRPr lang="en-US" sz="1500" dirty="0"/>
          </a:p>
          <a:p>
            <a:pPr marL="0"/>
            <a:endParaRPr lang="en-US" sz="1500" dirty="0"/>
          </a:p>
        </p:txBody>
      </p:sp>
    </p:spTree>
    <p:extLst>
      <p:ext uri="{BB962C8B-B14F-4D97-AF65-F5344CB8AC3E}">
        <p14:creationId xmlns:p14="http://schemas.microsoft.com/office/powerpoint/2010/main" val="3979273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nodePh="1">
                                  <p:stCondLst>
                                    <p:cond delay="0"/>
                                  </p:stCondLst>
                                  <p:endCondLst>
                                    <p:cond evt="begin" delay="0">
                                      <p:tn val="10"/>
                                    </p:cond>
                                  </p:end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63369D5-7C42-3903-BF8A-051181F03027}"/>
              </a:ext>
            </a:extLst>
          </p:cNvPr>
          <p:cNvSpPr txBox="1"/>
          <p:nvPr/>
        </p:nvSpPr>
        <p:spPr>
          <a:xfrm>
            <a:off x="6805442" y="525982"/>
            <a:ext cx="4716556" cy="1200361"/>
          </a:xfrm>
          <a:prstGeom prst="rect">
            <a:avLst/>
          </a:prstGeom>
          <a:noFill/>
        </p:spPr>
        <p:txBody>
          <a:bodyPr vert="horz" lIns="91440" tIns="45720" rIns="91440" bIns="45720" rtlCol="0" anchor="b">
            <a:normAutofit/>
          </a:bodyPr>
          <a:lstStyle/>
          <a:p>
            <a:pPr algn="ctr">
              <a:lnSpc>
                <a:spcPct val="90000"/>
              </a:lnSpc>
              <a:spcBef>
                <a:spcPct val="0"/>
              </a:spcBef>
              <a:spcAft>
                <a:spcPts val="600"/>
              </a:spcAft>
            </a:pPr>
            <a:r>
              <a:rPr lang="en-US" sz="2500" dirty="0">
                <a:solidFill>
                  <a:srgbClr val="FF0000"/>
                </a:solidFill>
                <a:latin typeface="+mj-lt"/>
                <a:ea typeface="+mj-ea"/>
                <a:cs typeface="+mj-cs"/>
              </a:rPr>
              <a:t>Sec 5 (2) Misuse of Drugs Act 1971 – Possession of Control Drugs </a:t>
            </a:r>
          </a:p>
        </p:txBody>
      </p:sp>
      <p:pic>
        <p:nvPicPr>
          <p:cNvPr id="5122" name="Picture 2" descr="Drug Possession - Gale Law Group - Attorneys In Corpus Christi">
            <a:extLst>
              <a:ext uri="{FF2B5EF4-FFF2-40B4-BE49-F238E27FC236}">
                <a16:creationId xmlns:a16="http://schemas.microsoft.com/office/drawing/2014/main" id="{0C7EC657-08B7-71B6-74BF-446832DE3B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777" r="18880" b="1"/>
          <a:stretch/>
        </p:blipFill>
        <p:spPr bwMode="auto">
          <a:xfrm>
            <a:off x="576244" y="650494"/>
            <a:ext cx="5628018" cy="532414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0FFF7B6-DA36-4DE1-780D-90FB154DEF08}"/>
              </a:ext>
            </a:extLst>
          </p:cNvPr>
          <p:cNvSpPr txBox="1">
            <a:spLocks noChangeArrowheads="1"/>
          </p:cNvSpPr>
          <p:nvPr/>
        </p:nvSpPr>
        <p:spPr bwMode="auto">
          <a:xfrm>
            <a:off x="6510354" y="2252325"/>
            <a:ext cx="5148064" cy="37240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A person who has </a:t>
            </a:r>
            <a:r>
              <a:rPr lang="en-GB" altLang="en-US" sz="1800" dirty="0">
                <a:solidFill>
                  <a:srgbClr val="FF0000"/>
                </a:solidFill>
                <a:latin typeface="Arial" panose="020B0604020202020204" pitchFamily="34" charset="0"/>
                <a:cs typeface="Arial" panose="020B0604020202020204" pitchFamily="34" charset="0"/>
              </a:rPr>
              <a:t>possession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of a </a:t>
            </a:r>
            <a:endParaRPr lang="en-GB" altLang="en-US" sz="1800" u="sng" dirty="0">
              <a:solidFill>
                <a:schemeClr val="tx1"/>
              </a:solidFill>
              <a:latin typeface="Arial" panose="020B0604020202020204" pitchFamily="34" charset="0"/>
              <a:cs typeface="Arial" panose="020B0604020202020204" pitchFamily="34" charset="0"/>
            </a:endParaRPr>
          </a:p>
          <a:p>
            <a:pPr algn="ctr" eaLnBrk="1" hangingPunct="1">
              <a:spcBef>
                <a:spcPct val="0"/>
              </a:spcBef>
              <a:buFontTx/>
              <a:buNone/>
            </a:pPr>
            <a:r>
              <a:rPr lang="en-GB" altLang="en-US" sz="1800" dirty="0">
                <a:solidFill>
                  <a:srgbClr val="FF0000"/>
                </a:solidFill>
                <a:latin typeface="Arial" panose="020B0604020202020204" pitchFamily="34" charset="0"/>
                <a:cs typeface="Arial" panose="020B0604020202020204" pitchFamily="34" charset="0"/>
              </a:rPr>
              <a:t>controlled drug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without </a:t>
            </a:r>
          </a:p>
          <a:p>
            <a:pPr algn="ctr" eaLnBrk="1" hangingPunct="1">
              <a:spcBef>
                <a:spcPct val="0"/>
              </a:spcBef>
              <a:buFontTx/>
              <a:buNone/>
            </a:pPr>
            <a:r>
              <a:rPr lang="en-GB" altLang="en-US" sz="1800" dirty="0">
                <a:solidFill>
                  <a:srgbClr val="FF0000"/>
                </a:solidFill>
                <a:latin typeface="Arial" panose="020B0604020202020204" pitchFamily="34" charset="0"/>
                <a:cs typeface="Arial" panose="020B0604020202020204" pitchFamily="34" charset="0"/>
              </a:rPr>
              <a:t>lawful authority </a:t>
            </a:r>
          </a:p>
          <a:p>
            <a:pPr algn="ctr" eaLnBrk="1" hangingPunct="1">
              <a:spcBef>
                <a:spcPct val="0"/>
              </a:spcBef>
              <a:buFontTx/>
              <a:buNone/>
            </a:pPr>
            <a:r>
              <a:rPr lang="en-GB" altLang="en-US" sz="1800" dirty="0">
                <a:solidFill>
                  <a:schemeClr val="tx1"/>
                </a:solidFill>
                <a:latin typeface="Arial" panose="020B0604020202020204" pitchFamily="34" charset="0"/>
                <a:cs typeface="Arial" panose="020B0604020202020204" pitchFamily="34" charset="0"/>
              </a:rPr>
              <a:t>and</a:t>
            </a:r>
            <a:endParaRPr lang="en-GB" altLang="en-US" sz="1800" u="sng" dirty="0">
              <a:solidFill>
                <a:schemeClr val="tx1"/>
              </a:solidFill>
              <a:latin typeface="Arial" panose="020B0604020202020204" pitchFamily="34" charset="0"/>
              <a:cs typeface="Arial" panose="020B0604020202020204" pitchFamily="34" charset="0"/>
            </a:endParaRP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has</a:t>
            </a:r>
            <a:r>
              <a:rPr lang="en-GB" altLang="en-US" sz="1800" u="sng" dirty="0">
                <a:solidFill>
                  <a:srgbClr val="FF0000"/>
                </a:solidFill>
                <a:latin typeface="Arial" panose="020B0604020202020204" pitchFamily="34" charset="0"/>
                <a:cs typeface="Arial" panose="020B0604020202020204" pitchFamily="34" charset="0"/>
              </a:rPr>
              <a:t> knowledge </a:t>
            </a:r>
            <a:r>
              <a:rPr lang="en-GB" altLang="en-US" sz="1800" dirty="0">
                <a:solidFill>
                  <a:schemeClr val="tx1"/>
                </a:solidFill>
                <a:latin typeface="Arial" panose="020B0604020202020204" pitchFamily="34" charset="0"/>
                <a:cs typeface="Arial" panose="020B0604020202020204" pitchFamily="34" charset="0"/>
              </a:rPr>
              <a:t>that they </a:t>
            </a: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have a substance </a:t>
            </a:r>
          </a:p>
          <a:p>
            <a:pPr algn="ctr" eaLnBrk="1" hangingPunct="1">
              <a:spcBef>
                <a:spcPct val="0"/>
              </a:spcBef>
              <a:buNone/>
            </a:pPr>
            <a:r>
              <a:rPr lang="en-GB" altLang="en-US" sz="1800" dirty="0">
                <a:solidFill>
                  <a:schemeClr val="tx1"/>
                </a:solidFill>
                <a:latin typeface="Arial" panose="020B0604020202020204" pitchFamily="34" charset="0"/>
                <a:cs typeface="Arial" panose="020B0604020202020204" pitchFamily="34" charset="0"/>
              </a:rPr>
              <a:t>commits an offence of unlawful possession</a:t>
            </a:r>
            <a:endParaRPr lang="en-GB" altLang="en-US" sz="1800" dirty="0">
              <a:solidFill>
                <a:srgbClr val="FF0000"/>
              </a:solidFill>
              <a:latin typeface="Arial" panose="020B0604020202020204" pitchFamily="34" charset="0"/>
              <a:cs typeface="Arial" panose="020B0604020202020204" pitchFamily="34" charset="0"/>
            </a:endParaRPr>
          </a:p>
          <a:p>
            <a:pPr algn="ctr" eaLnBrk="1" hangingPunct="1">
              <a:spcBef>
                <a:spcPct val="0"/>
              </a:spcBef>
              <a:buFontTx/>
              <a:buNone/>
            </a:pPr>
            <a:endParaRPr lang="en-GB" altLang="en-US" sz="1800" dirty="0">
              <a:solidFill>
                <a:srgbClr val="FF0000"/>
              </a:solidFill>
              <a:latin typeface="Arial" panose="020B0604020202020204" pitchFamily="34" charset="0"/>
              <a:cs typeface="Arial" panose="020B0604020202020204" pitchFamily="34" charset="0"/>
            </a:endParaRPr>
          </a:p>
          <a:p>
            <a:pPr algn="ctr" eaLnBrk="1" hangingPunct="1">
              <a:spcBef>
                <a:spcPct val="0"/>
              </a:spcBef>
              <a:buFontTx/>
              <a:buNone/>
            </a:pPr>
            <a:r>
              <a:rPr lang="en-GB" altLang="en-US" sz="1600" b="0" dirty="0">
                <a:solidFill>
                  <a:schemeClr val="tx1"/>
                </a:solidFill>
                <a:latin typeface="Arial" panose="020B0604020202020204" pitchFamily="34" charset="0"/>
                <a:cs typeface="Arial" panose="020B0604020202020204" pitchFamily="34" charset="0"/>
              </a:rPr>
              <a:t>  Contrary to:</a:t>
            </a:r>
          </a:p>
          <a:p>
            <a:pPr algn="ctr" eaLnBrk="1" hangingPunct="1">
              <a:spcBef>
                <a:spcPct val="0"/>
              </a:spcBef>
              <a:buNone/>
            </a:pPr>
            <a:r>
              <a:rPr lang="en-GB" altLang="en-US" sz="1600" b="0" dirty="0">
                <a:solidFill>
                  <a:schemeClr val="tx1"/>
                </a:solidFill>
                <a:latin typeface="Arial" panose="020B0604020202020204" pitchFamily="34" charset="0"/>
                <a:cs typeface="Arial" panose="020B0604020202020204" pitchFamily="34" charset="0"/>
              </a:rPr>
              <a:t> Sec 5(2) Misuse Drugs Act 1971</a:t>
            </a:r>
          </a:p>
          <a:p>
            <a:pPr algn="ctr" eaLnBrk="1" hangingPunct="1">
              <a:spcBef>
                <a:spcPct val="0"/>
              </a:spcBef>
              <a:buFontTx/>
              <a:buNone/>
            </a:pPr>
            <a:endParaRPr lang="en-GB" altLang="en-US"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4701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7">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239549"/>
            <a:ext cx="5688632" cy="830997"/>
          </a:xfrm>
          <a:prstGeom prst="rect">
            <a:avLst/>
          </a:prstGeom>
          <a:solidFill>
            <a:schemeClr val="accent1">
              <a:lumMod val="60000"/>
              <a:lumOff val="40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800" b="1" dirty="0">
                <a:solidFill>
                  <a:schemeClr val="bg1"/>
                </a:solidFill>
              </a:rPr>
              <a:t>Defences</a:t>
            </a:r>
          </a:p>
        </p:txBody>
      </p:sp>
      <p:graphicFrame>
        <p:nvGraphicFramePr>
          <p:cNvPr id="6" name="TextBox 3">
            <a:extLst>
              <a:ext uri="{FF2B5EF4-FFF2-40B4-BE49-F238E27FC236}">
                <a16:creationId xmlns:a16="http://schemas.microsoft.com/office/drawing/2014/main" id="{1375EE83-9FBA-44EF-A597-9D6433996DF4}"/>
              </a:ext>
            </a:extLst>
          </p:cNvPr>
          <p:cNvGraphicFramePr/>
          <p:nvPr/>
        </p:nvGraphicFramePr>
        <p:xfrm>
          <a:off x="242371" y="1751683"/>
          <a:ext cx="7172899" cy="43127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Kent City Council to repeal drug paraphernalia possession law | Kent  Reporter">
            <a:extLst>
              <a:ext uri="{FF2B5EF4-FFF2-40B4-BE49-F238E27FC236}">
                <a16:creationId xmlns:a16="http://schemas.microsoft.com/office/drawing/2014/main" id="{15A7BEF5-B6BE-4F4B-8AC7-4172BA73972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66253" y="2520338"/>
            <a:ext cx="3505200" cy="21948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98386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erson and person holding a purse&#10;&#10;Description automatically generated">
            <a:extLst>
              <a:ext uri="{FF2B5EF4-FFF2-40B4-BE49-F238E27FC236}">
                <a16:creationId xmlns:a16="http://schemas.microsoft.com/office/drawing/2014/main" id="{E5CACAC0-943A-20FD-C4D1-B351D38DFBB8}"/>
              </a:ext>
            </a:extLst>
          </p:cNvPr>
          <p:cNvPicPr>
            <a:picLocks noGrp="1" noChangeAspect="1"/>
          </p:cNvPicPr>
          <p:nvPr>
            <p:ph idx="1"/>
          </p:nvPr>
        </p:nvPicPr>
        <p:blipFill rotWithShape="1">
          <a:blip r:embed="rId3"/>
          <a:srcRect l="2649" r="-1" b="-1"/>
          <a:stretch/>
        </p:blipFill>
        <p:spPr>
          <a:xfrm>
            <a:off x="20" y="1282"/>
            <a:ext cx="12191980" cy="6856718"/>
          </a:xfrm>
          <a:prstGeom prst="rect">
            <a:avLst/>
          </a:prstGeom>
        </p:spPr>
      </p:pic>
    </p:spTree>
    <p:extLst>
      <p:ext uri="{BB962C8B-B14F-4D97-AF65-F5344CB8AC3E}">
        <p14:creationId xmlns:p14="http://schemas.microsoft.com/office/powerpoint/2010/main" val="24212935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 up of a blue and black book&#10;&#10;AI-generated content may be incorrect.">
            <a:extLst>
              <a:ext uri="{FF2B5EF4-FFF2-40B4-BE49-F238E27FC236}">
                <a16:creationId xmlns:a16="http://schemas.microsoft.com/office/drawing/2014/main" id="{D03ECC1A-62EA-01E9-833C-AD0D2B439C82}"/>
              </a:ext>
            </a:extLst>
          </p:cNvPr>
          <p:cNvPicPr>
            <a:picLocks noChangeAspect="1"/>
          </p:cNvPicPr>
          <p:nvPr/>
        </p:nvPicPr>
        <p:blipFill>
          <a:blip r:embed="rId3">
            <a:duotone>
              <a:schemeClr val="bg2">
                <a:shade val="45000"/>
                <a:satMod val="135000"/>
              </a:schemeClr>
              <a:prstClr val="white"/>
            </a:duotone>
          </a:blip>
          <a:srcRect b="2500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4D8F37-D334-4AD1-D5F4-C6A7A77CB7D7}"/>
              </a:ext>
            </a:extLst>
          </p:cNvPr>
          <p:cNvSpPr>
            <a:spLocks noGrp="1"/>
          </p:cNvSpPr>
          <p:nvPr>
            <p:ph type="title"/>
          </p:nvPr>
        </p:nvSpPr>
        <p:spPr>
          <a:xfrm>
            <a:off x="838200" y="365125"/>
            <a:ext cx="10515600" cy="1325563"/>
          </a:xfrm>
        </p:spPr>
        <p:txBody>
          <a:bodyPr>
            <a:normAutofit/>
          </a:bodyPr>
          <a:lstStyle/>
          <a:p>
            <a:r>
              <a:rPr lang="en-GB"/>
              <a:t>Section 1 Theft Act 1968</a:t>
            </a:r>
          </a:p>
        </p:txBody>
      </p:sp>
      <p:graphicFrame>
        <p:nvGraphicFramePr>
          <p:cNvPr id="5" name="Content Placeholder 2">
            <a:extLst>
              <a:ext uri="{FF2B5EF4-FFF2-40B4-BE49-F238E27FC236}">
                <a16:creationId xmlns:a16="http://schemas.microsoft.com/office/drawing/2014/main" id="{C5A399A3-C79B-3557-C3CC-E6004B628458}"/>
              </a:ext>
            </a:extLst>
          </p:cNvPr>
          <p:cNvGraphicFramePr>
            <a:graphicFrameLocks noGrp="1"/>
          </p:cNvGraphicFramePr>
          <p:nvPr>
            <p:ph idx="1"/>
            <p:extLst>
              <p:ext uri="{D42A27DB-BD31-4B8C-83A1-F6EECF244321}">
                <p14:modId xmlns:p14="http://schemas.microsoft.com/office/powerpoint/2010/main" val="324811785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190728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diagram of a criminal damage act&#10;&#10;AI-generated content may be incorrect.">
            <a:extLst>
              <a:ext uri="{FF2B5EF4-FFF2-40B4-BE49-F238E27FC236}">
                <a16:creationId xmlns:a16="http://schemas.microsoft.com/office/drawing/2014/main" id="{2AF077F6-21FD-1E9E-8763-B56D4DC48EF0}"/>
              </a:ext>
            </a:extLst>
          </p:cNvPr>
          <p:cNvPicPr>
            <a:picLocks noGrp="1" noChangeAspect="1"/>
          </p:cNvPicPr>
          <p:nvPr>
            <p:ph idx="1"/>
          </p:nvPr>
        </p:nvPicPr>
        <p:blipFill>
          <a:blip r:embed="rId2"/>
          <a:srcRect b="900"/>
          <a:stretch/>
        </p:blipFill>
        <p:spPr>
          <a:xfrm>
            <a:off x="20" y="1282"/>
            <a:ext cx="12191980" cy="6856718"/>
          </a:xfrm>
          <a:prstGeom prst="rect">
            <a:avLst/>
          </a:prstGeom>
        </p:spPr>
      </p:pic>
    </p:spTree>
    <p:extLst>
      <p:ext uri="{BB962C8B-B14F-4D97-AF65-F5344CB8AC3E}">
        <p14:creationId xmlns:p14="http://schemas.microsoft.com/office/powerpoint/2010/main" val="30606178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F8631AC2-9AAB-0F46-A3A3-FEFB42D7982A}"/>
              </a:ext>
            </a:extLst>
          </p:cNvPr>
          <p:cNvSpPr/>
          <p:nvPr/>
        </p:nvSpPr>
        <p:spPr>
          <a:xfrm>
            <a:off x="0" y="182852"/>
            <a:ext cx="6926666" cy="671258"/>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8D4BF04-CACB-D34A-B619-9610F2761940}"/>
              </a:ext>
            </a:extLst>
          </p:cNvPr>
          <p:cNvSpPr/>
          <p:nvPr/>
        </p:nvSpPr>
        <p:spPr>
          <a:xfrm>
            <a:off x="53742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5C56BDD-66EE-D344-BD34-87E1CFD2E0CA}"/>
              </a:ext>
            </a:extLst>
          </p:cNvPr>
          <p:cNvSpPr/>
          <p:nvPr/>
        </p:nvSpPr>
        <p:spPr>
          <a:xfrm>
            <a:off x="503171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1EEBE24-FA50-3C44-A1F6-9FAA22A9782B}"/>
              </a:ext>
            </a:extLst>
          </p:cNvPr>
          <p:cNvSpPr/>
          <p:nvPr/>
        </p:nvSpPr>
        <p:spPr>
          <a:xfrm>
            <a:off x="6550937" y="3376076"/>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84FDCBC-4D45-D442-8991-15F523FE4FB5}"/>
              </a:ext>
            </a:extLst>
          </p:cNvPr>
          <p:cNvSpPr/>
          <p:nvPr/>
        </p:nvSpPr>
        <p:spPr>
          <a:xfrm>
            <a:off x="2181328" y="3374693"/>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7938559E-34E6-B140-A960-BB0DE5C9BF48}"/>
              </a:ext>
            </a:extLst>
          </p:cNvPr>
          <p:cNvSpPr/>
          <p:nvPr/>
        </p:nvSpPr>
        <p:spPr>
          <a:xfrm>
            <a:off x="3652576" y="2189368"/>
            <a:ext cx="4975609"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FFF6807-7EB7-5D4A-A661-4644A4D5064D}"/>
              </a:ext>
            </a:extLst>
          </p:cNvPr>
          <p:cNvSpPr txBox="1"/>
          <p:nvPr/>
        </p:nvSpPr>
        <p:spPr>
          <a:xfrm>
            <a:off x="115556" y="182852"/>
            <a:ext cx="7310176" cy="1200329"/>
          </a:xfrm>
          <a:prstGeom prst="rect">
            <a:avLst/>
          </a:prstGeom>
          <a:noFill/>
        </p:spPr>
        <p:txBody>
          <a:bodyPr wrap="square" rtlCol="0">
            <a:spAutoFit/>
          </a:bodyPr>
          <a:lstStyle/>
          <a:p>
            <a:r>
              <a:rPr lang="en-US" sz="3600" dirty="0">
                <a:solidFill>
                  <a:schemeClr val="bg1"/>
                </a:solidFill>
              </a:rPr>
              <a:t>The basic offence of burglary…</a:t>
            </a:r>
          </a:p>
          <a:p>
            <a:endParaRPr lang="en-US" dirty="0"/>
          </a:p>
          <a:p>
            <a:endParaRPr lang="en-US" dirty="0"/>
          </a:p>
        </p:txBody>
      </p:sp>
      <p:sp>
        <p:nvSpPr>
          <p:cNvPr id="5" name="TextBox 4">
            <a:extLst>
              <a:ext uri="{FF2B5EF4-FFF2-40B4-BE49-F238E27FC236}">
                <a16:creationId xmlns:a16="http://schemas.microsoft.com/office/drawing/2014/main" id="{7B1B8EE2-9EE0-8342-BB95-65D3062CCD79}"/>
              </a:ext>
            </a:extLst>
          </p:cNvPr>
          <p:cNvSpPr txBox="1"/>
          <p:nvPr/>
        </p:nvSpPr>
        <p:spPr>
          <a:xfrm>
            <a:off x="0" y="1039784"/>
            <a:ext cx="10550769" cy="923330"/>
          </a:xfrm>
          <a:prstGeom prst="rect">
            <a:avLst/>
          </a:prstGeom>
          <a:noFill/>
        </p:spPr>
        <p:txBody>
          <a:bodyPr wrap="square" rtlCol="0">
            <a:spAutoFit/>
          </a:bodyPr>
          <a:lstStyle/>
          <a:p>
            <a:r>
              <a:rPr lang="en-US" dirty="0"/>
              <a:t>The basic offence of burglary is set out in section 9 of the Theft Act 1968. </a:t>
            </a:r>
            <a:br>
              <a:rPr lang="en-US" dirty="0"/>
            </a:br>
            <a:r>
              <a:rPr lang="en-US" dirty="0"/>
              <a:t>There are two subsections </a:t>
            </a:r>
            <a:r>
              <a:rPr lang="en-US" dirty="0">
                <a:highlight>
                  <a:srgbClr val="FFFF00"/>
                </a:highlight>
              </a:rPr>
              <a:t>S.9(1)(a) </a:t>
            </a:r>
            <a:r>
              <a:rPr lang="en-US" dirty="0"/>
              <a:t>AND </a:t>
            </a:r>
            <a:r>
              <a:rPr lang="en-US" dirty="0">
                <a:highlight>
                  <a:srgbClr val="FFFF00"/>
                </a:highlight>
              </a:rPr>
              <a:t>S.9(1)(b) </a:t>
            </a:r>
            <a:r>
              <a:rPr lang="en-US" dirty="0"/>
              <a:t>which describe the main ways the offence can be committed: </a:t>
            </a:r>
          </a:p>
          <a:p>
            <a:endParaRPr lang="en-US" dirty="0"/>
          </a:p>
        </p:txBody>
      </p:sp>
      <p:sp>
        <p:nvSpPr>
          <p:cNvPr id="6" name="TextBox 5">
            <a:extLst>
              <a:ext uri="{FF2B5EF4-FFF2-40B4-BE49-F238E27FC236}">
                <a16:creationId xmlns:a16="http://schemas.microsoft.com/office/drawing/2014/main" id="{B7D5267D-F8A6-5D44-9AD0-837AEB25B38E}"/>
              </a:ext>
            </a:extLst>
          </p:cNvPr>
          <p:cNvSpPr txBox="1"/>
          <p:nvPr/>
        </p:nvSpPr>
        <p:spPr>
          <a:xfrm>
            <a:off x="3493476" y="2252980"/>
            <a:ext cx="5205047" cy="646331"/>
          </a:xfrm>
          <a:prstGeom prst="rect">
            <a:avLst/>
          </a:prstGeom>
          <a:noFill/>
        </p:spPr>
        <p:txBody>
          <a:bodyPr wrap="square" rtlCol="0">
            <a:spAutoFit/>
          </a:bodyPr>
          <a:lstStyle/>
          <a:p>
            <a:pPr algn="ctr"/>
            <a:r>
              <a:rPr lang="en-US" dirty="0">
                <a:solidFill>
                  <a:schemeClr val="bg1"/>
                </a:solidFill>
              </a:rPr>
              <a:t>A person is guilty of burglary if he/she enters any building, or part of a building, as a trespasser…</a:t>
            </a:r>
          </a:p>
        </p:txBody>
      </p:sp>
      <p:sp>
        <p:nvSpPr>
          <p:cNvPr id="7" name="TextBox 6">
            <a:extLst>
              <a:ext uri="{FF2B5EF4-FFF2-40B4-BE49-F238E27FC236}">
                <a16:creationId xmlns:a16="http://schemas.microsoft.com/office/drawing/2014/main" id="{A62F6A89-D2F2-1642-B164-17B34EFFC179}"/>
              </a:ext>
            </a:extLst>
          </p:cNvPr>
          <p:cNvSpPr txBox="1"/>
          <p:nvPr/>
        </p:nvSpPr>
        <p:spPr>
          <a:xfrm>
            <a:off x="2039816" y="3563522"/>
            <a:ext cx="3225520" cy="369332"/>
          </a:xfrm>
          <a:prstGeom prst="rect">
            <a:avLst/>
          </a:prstGeom>
          <a:noFill/>
        </p:spPr>
        <p:txBody>
          <a:bodyPr wrap="square" rtlCol="0">
            <a:spAutoFit/>
          </a:bodyPr>
          <a:lstStyle/>
          <a:p>
            <a:pPr algn="ctr"/>
            <a:r>
              <a:rPr lang="en-US" dirty="0">
                <a:solidFill>
                  <a:schemeClr val="bg1"/>
                </a:solidFill>
              </a:rPr>
              <a:t>(a) With the intent </a:t>
            </a:r>
          </a:p>
        </p:txBody>
      </p:sp>
      <p:sp>
        <p:nvSpPr>
          <p:cNvPr id="8" name="TextBox 7">
            <a:extLst>
              <a:ext uri="{FF2B5EF4-FFF2-40B4-BE49-F238E27FC236}">
                <a16:creationId xmlns:a16="http://schemas.microsoft.com/office/drawing/2014/main" id="{1B312227-DF0B-4945-89B3-22E7B319010B}"/>
              </a:ext>
            </a:extLst>
          </p:cNvPr>
          <p:cNvSpPr txBox="1"/>
          <p:nvPr/>
        </p:nvSpPr>
        <p:spPr>
          <a:xfrm>
            <a:off x="6926666" y="3443736"/>
            <a:ext cx="2391508" cy="646331"/>
          </a:xfrm>
          <a:prstGeom prst="rect">
            <a:avLst/>
          </a:prstGeom>
          <a:noFill/>
        </p:spPr>
        <p:txBody>
          <a:bodyPr wrap="square" rtlCol="0">
            <a:spAutoFit/>
          </a:bodyPr>
          <a:lstStyle/>
          <a:p>
            <a:pPr algn="ctr"/>
            <a:r>
              <a:rPr lang="en-US" dirty="0">
                <a:solidFill>
                  <a:schemeClr val="bg1"/>
                </a:solidFill>
              </a:rPr>
              <a:t>(b) And carries out any of the following acts </a:t>
            </a:r>
          </a:p>
        </p:txBody>
      </p:sp>
      <p:sp>
        <p:nvSpPr>
          <p:cNvPr id="9" name="TextBox 8">
            <a:extLst>
              <a:ext uri="{FF2B5EF4-FFF2-40B4-BE49-F238E27FC236}">
                <a16:creationId xmlns:a16="http://schemas.microsoft.com/office/drawing/2014/main" id="{5B547079-895B-D54E-B1E9-9D21DFE74ABB}"/>
              </a:ext>
            </a:extLst>
          </p:cNvPr>
          <p:cNvSpPr txBox="1"/>
          <p:nvPr/>
        </p:nvSpPr>
        <p:spPr>
          <a:xfrm>
            <a:off x="991899" y="4898964"/>
            <a:ext cx="2873829" cy="923330"/>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do unlawful damage to the building or anything in the building </a:t>
            </a:r>
          </a:p>
        </p:txBody>
      </p:sp>
      <p:sp>
        <p:nvSpPr>
          <p:cNvPr id="10" name="TextBox 9">
            <a:extLst>
              <a:ext uri="{FF2B5EF4-FFF2-40B4-BE49-F238E27FC236}">
                <a16:creationId xmlns:a16="http://schemas.microsoft.com/office/drawing/2014/main" id="{6BF0F655-E54C-D046-AB31-6EE727D29F63}"/>
              </a:ext>
            </a:extLst>
          </p:cNvPr>
          <p:cNvSpPr txBox="1"/>
          <p:nvPr/>
        </p:nvSpPr>
        <p:spPr>
          <a:xfrm>
            <a:off x="5122987" y="4813579"/>
            <a:ext cx="3607358" cy="1754326"/>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steal anything in the building or part of it, or</a:t>
            </a:r>
          </a:p>
          <a:p>
            <a:pPr marL="285750" indent="-285750" algn="ctr">
              <a:buFont typeface="Arial" panose="020B0604020202020204" pitchFamily="34" charset="0"/>
              <a:buChar char="•"/>
            </a:pPr>
            <a:r>
              <a:rPr lang="en-US" dirty="0">
                <a:solidFill>
                  <a:schemeClr val="bg1"/>
                </a:solidFill>
              </a:rPr>
              <a:t>To inflict GBH on any person in the building </a:t>
            </a:r>
          </a:p>
          <a:p>
            <a:endParaRPr lang="en-US" dirty="0"/>
          </a:p>
          <a:p>
            <a:endParaRPr lang="en-US" dirty="0"/>
          </a:p>
        </p:txBody>
      </p:sp>
      <p:sp>
        <p:nvSpPr>
          <p:cNvPr id="11" name="TextBox 10">
            <a:extLst>
              <a:ext uri="{FF2B5EF4-FFF2-40B4-BE49-F238E27FC236}">
                <a16:creationId xmlns:a16="http://schemas.microsoft.com/office/drawing/2014/main" id="{54B519EC-C325-F846-8346-C4F1D136845C}"/>
              </a:ext>
            </a:extLst>
          </p:cNvPr>
          <p:cNvSpPr txBox="1"/>
          <p:nvPr/>
        </p:nvSpPr>
        <p:spPr>
          <a:xfrm rot="20042255">
            <a:off x="9608152" y="5047703"/>
            <a:ext cx="1175657" cy="646331"/>
          </a:xfrm>
          <a:prstGeom prst="rect">
            <a:avLst/>
          </a:prstGeom>
          <a:noFill/>
        </p:spPr>
        <p:txBody>
          <a:bodyPr wrap="square" rtlCol="0">
            <a:spAutoFit/>
          </a:bodyPr>
          <a:lstStyle/>
          <a:p>
            <a:pPr algn="ctr"/>
            <a:r>
              <a:rPr lang="en-US" dirty="0"/>
              <a:t>OR Attempt!! </a:t>
            </a:r>
          </a:p>
        </p:txBody>
      </p:sp>
      <p:cxnSp>
        <p:nvCxnSpPr>
          <p:cNvPr id="17" name="Straight Arrow Connector 16">
            <a:extLst>
              <a:ext uri="{FF2B5EF4-FFF2-40B4-BE49-F238E27FC236}">
                <a16:creationId xmlns:a16="http://schemas.microsoft.com/office/drawing/2014/main" id="{414DEB62-A6E7-D740-93C7-C7DD33AF84D1}"/>
              </a:ext>
            </a:extLst>
          </p:cNvPr>
          <p:cNvCxnSpPr>
            <a:cxnSpLocks/>
          </p:cNvCxnSpPr>
          <p:nvPr/>
        </p:nvCxnSpPr>
        <p:spPr>
          <a:xfrm flipH="1">
            <a:off x="4830944" y="2950568"/>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FC53E4AB-98E4-7E40-9F8F-3EC04E985578}"/>
              </a:ext>
            </a:extLst>
          </p:cNvPr>
          <p:cNvCxnSpPr>
            <a:cxnSpLocks/>
          </p:cNvCxnSpPr>
          <p:nvPr/>
        </p:nvCxnSpPr>
        <p:spPr>
          <a:xfrm>
            <a:off x="6548674" y="2934721"/>
            <a:ext cx="282187" cy="715637"/>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A7737AE6-3B5F-134A-8B00-7C12CCDBC787}"/>
              </a:ext>
            </a:extLst>
          </p:cNvPr>
          <p:cNvCxnSpPr>
            <a:cxnSpLocks/>
          </p:cNvCxnSpPr>
          <p:nvPr/>
        </p:nvCxnSpPr>
        <p:spPr>
          <a:xfrm flipH="1">
            <a:off x="4047735" y="4121683"/>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9501EDCB-3F44-9444-BC08-25B12B50F7B4}"/>
              </a:ext>
            </a:extLst>
          </p:cNvPr>
          <p:cNvCxnSpPr>
            <a:cxnSpLocks/>
          </p:cNvCxnSpPr>
          <p:nvPr/>
        </p:nvCxnSpPr>
        <p:spPr>
          <a:xfrm>
            <a:off x="5056293" y="4129369"/>
            <a:ext cx="244431" cy="732561"/>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11AACC6-C0F1-6945-8285-B53C5BDB4BCC}"/>
              </a:ext>
            </a:extLst>
          </p:cNvPr>
          <p:cNvCxnSpPr>
            <a:cxnSpLocks/>
          </p:cNvCxnSpPr>
          <p:nvPr/>
        </p:nvCxnSpPr>
        <p:spPr>
          <a:xfrm flipH="1">
            <a:off x="6570808" y="4067109"/>
            <a:ext cx="292043" cy="785265"/>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590945BA-124F-464B-AEDA-3FF01581FBCC}"/>
              </a:ext>
            </a:extLst>
          </p:cNvPr>
          <p:cNvCxnSpPr>
            <a:cxnSpLocks/>
          </p:cNvCxnSpPr>
          <p:nvPr/>
        </p:nvCxnSpPr>
        <p:spPr>
          <a:xfrm>
            <a:off x="8830494" y="5462085"/>
            <a:ext cx="934895" cy="0"/>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5713BAF9-601F-1F4C-A82D-EE6B296DF84A}"/>
              </a:ext>
            </a:extLst>
          </p:cNvPr>
          <p:cNvSpPr txBox="1"/>
          <p:nvPr/>
        </p:nvSpPr>
        <p:spPr>
          <a:xfrm>
            <a:off x="9525997" y="1963114"/>
            <a:ext cx="2274985" cy="769441"/>
          </a:xfrm>
          <a:prstGeom prst="rect">
            <a:avLst/>
          </a:prstGeom>
          <a:noFill/>
        </p:spPr>
        <p:txBody>
          <a:bodyPr wrap="square" rtlCol="0">
            <a:spAutoFit/>
          </a:bodyPr>
          <a:lstStyle/>
          <a:p>
            <a:r>
              <a:rPr lang="en-US" sz="4400" b="1" dirty="0">
                <a:solidFill>
                  <a:srgbClr val="00B050"/>
                </a:solidFill>
              </a:rPr>
              <a:t>9 (1) (B) </a:t>
            </a:r>
          </a:p>
        </p:txBody>
      </p:sp>
      <p:sp>
        <p:nvSpPr>
          <p:cNvPr id="28" name="TextBox 27">
            <a:extLst>
              <a:ext uri="{FF2B5EF4-FFF2-40B4-BE49-F238E27FC236}">
                <a16:creationId xmlns:a16="http://schemas.microsoft.com/office/drawing/2014/main" id="{22AD9025-18A5-3144-A963-3A465B187BA4}"/>
              </a:ext>
            </a:extLst>
          </p:cNvPr>
          <p:cNvSpPr txBox="1"/>
          <p:nvPr/>
        </p:nvSpPr>
        <p:spPr>
          <a:xfrm>
            <a:off x="160549" y="1947360"/>
            <a:ext cx="2274985" cy="769441"/>
          </a:xfrm>
          <a:prstGeom prst="rect">
            <a:avLst/>
          </a:prstGeom>
          <a:noFill/>
        </p:spPr>
        <p:txBody>
          <a:bodyPr wrap="square" rtlCol="0">
            <a:spAutoFit/>
          </a:bodyPr>
          <a:lstStyle/>
          <a:p>
            <a:r>
              <a:rPr lang="en-US" sz="4400" b="1" dirty="0">
                <a:solidFill>
                  <a:schemeClr val="accent2"/>
                </a:solidFill>
              </a:rPr>
              <a:t>9 (1) (A) </a:t>
            </a:r>
          </a:p>
        </p:txBody>
      </p:sp>
    </p:spTree>
    <p:extLst>
      <p:ext uri="{BB962C8B-B14F-4D97-AF65-F5344CB8AC3E}">
        <p14:creationId xmlns:p14="http://schemas.microsoft.com/office/powerpoint/2010/main" val="18445125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police line&#10;&#10;Description automatically generated">
            <a:extLst>
              <a:ext uri="{FF2B5EF4-FFF2-40B4-BE49-F238E27FC236}">
                <a16:creationId xmlns:a16="http://schemas.microsoft.com/office/drawing/2014/main" id="{A9905711-756C-5A26-8E14-649F44217A23}"/>
              </a:ext>
            </a:extLst>
          </p:cNvPr>
          <p:cNvPicPr>
            <a:picLocks noChangeAspect="1"/>
          </p:cNvPicPr>
          <p:nvPr/>
        </p:nvPicPr>
        <p:blipFill rotWithShape="1">
          <a:blip r:embed="rId2">
            <a:alphaModFix amt="50000"/>
          </a:blip>
          <a:srcRect l="7227" r="10571" b="-1"/>
          <a:stretch/>
        </p:blipFill>
        <p:spPr>
          <a:xfrm>
            <a:off x="20" y="10"/>
            <a:ext cx="12188930" cy="6857990"/>
          </a:xfrm>
          <a:prstGeom prst="rect">
            <a:avLst/>
          </a:prstGeom>
        </p:spPr>
      </p:pic>
      <p:sp>
        <p:nvSpPr>
          <p:cNvPr id="2" name="Title 1">
            <a:extLst>
              <a:ext uri="{FF2B5EF4-FFF2-40B4-BE49-F238E27FC236}">
                <a16:creationId xmlns:a16="http://schemas.microsoft.com/office/drawing/2014/main" id="{6E03D8F0-9666-B931-A4C1-2C7351D150FF}"/>
              </a:ext>
            </a:extLst>
          </p:cNvPr>
          <p:cNvSpPr>
            <a:spLocks noGrp="1"/>
          </p:cNvSpPr>
          <p:nvPr>
            <p:ph type="ctrTitle"/>
          </p:nvPr>
        </p:nvSpPr>
        <p:spPr>
          <a:xfrm>
            <a:off x="1524000" y="1122363"/>
            <a:ext cx="9144000" cy="3063240"/>
          </a:xfrm>
        </p:spPr>
        <p:txBody>
          <a:bodyPr>
            <a:normAutofit/>
          </a:bodyPr>
          <a:lstStyle/>
          <a:p>
            <a:r>
              <a:rPr lang="en-GB" sz="6600">
                <a:solidFill>
                  <a:schemeClr val="bg1"/>
                </a:solidFill>
              </a:rPr>
              <a:t>Robbery </a:t>
            </a:r>
          </a:p>
        </p:txBody>
      </p:sp>
      <p:sp>
        <p:nvSpPr>
          <p:cNvPr id="12"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74572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E286A-B91E-3F0A-FCFC-DD1A0B9E2EEF}"/>
              </a:ext>
            </a:extLst>
          </p:cNvPr>
          <p:cNvSpPr>
            <a:spLocks noGrp="1"/>
          </p:cNvSpPr>
          <p:nvPr>
            <p:ph type="title"/>
          </p:nvPr>
        </p:nvSpPr>
        <p:spPr/>
        <p:txBody>
          <a:bodyPr>
            <a:normAutofit/>
          </a:bodyPr>
          <a:lstStyle/>
          <a:p>
            <a:pPr algn="ctr"/>
            <a:r>
              <a:rPr lang="en-GB" sz="4000" dirty="0"/>
              <a:t>Robbery Section 8 Theft Act 1968</a:t>
            </a:r>
          </a:p>
        </p:txBody>
      </p:sp>
      <p:pic>
        <p:nvPicPr>
          <p:cNvPr id="5" name="Content Placeholder 4">
            <a:extLst>
              <a:ext uri="{FF2B5EF4-FFF2-40B4-BE49-F238E27FC236}">
                <a16:creationId xmlns:a16="http://schemas.microsoft.com/office/drawing/2014/main" id="{4AA4BB1D-21EF-27AC-7ECF-F86F93A3572F}"/>
              </a:ext>
            </a:extLst>
          </p:cNvPr>
          <p:cNvPicPr>
            <a:picLocks noGrp="1" noChangeAspect="1"/>
          </p:cNvPicPr>
          <p:nvPr>
            <p:ph idx="1"/>
          </p:nvPr>
        </p:nvPicPr>
        <p:blipFill>
          <a:blip r:embed="rId2"/>
          <a:stretch>
            <a:fillRect/>
          </a:stretch>
        </p:blipFill>
        <p:spPr>
          <a:xfrm>
            <a:off x="2938683" y="1803898"/>
            <a:ext cx="6528955" cy="4688977"/>
          </a:xfrm>
        </p:spPr>
      </p:pic>
    </p:spTree>
    <p:extLst>
      <p:ext uri="{BB962C8B-B14F-4D97-AF65-F5344CB8AC3E}">
        <p14:creationId xmlns:p14="http://schemas.microsoft.com/office/powerpoint/2010/main" val="325455233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BF563-8275-01C2-93BC-B983CB418D87}"/>
              </a:ext>
            </a:extLst>
          </p:cNvPr>
          <p:cNvSpPr>
            <a:spLocks noGrp="1"/>
          </p:cNvSpPr>
          <p:nvPr>
            <p:ph type="title"/>
          </p:nvPr>
        </p:nvSpPr>
        <p:spPr/>
        <p:txBody>
          <a:bodyPr/>
          <a:lstStyle/>
          <a:p>
            <a:r>
              <a:rPr lang="en-GB" dirty="0"/>
              <a:t>Immediately before doing so….</a:t>
            </a:r>
          </a:p>
        </p:txBody>
      </p:sp>
      <p:graphicFrame>
        <p:nvGraphicFramePr>
          <p:cNvPr id="5" name="Content Placeholder 2">
            <a:extLst>
              <a:ext uri="{FF2B5EF4-FFF2-40B4-BE49-F238E27FC236}">
                <a16:creationId xmlns:a16="http://schemas.microsoft.com/office/drawing/2014/main" id="{8AFC3259-3A37-6C0D-1511-1F2C77B12C21}"/>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283438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7EB8B-8C71-0DF4-4301-7642954880C5}"/>
              </a:ext>
            </a:extLst>
          </p:cNvPr>
          <p:cNvSpPr>
            <a:spLocks noGrp="1"/>
          </p:cNvSpPr>
          <p:nvPr>
            <p:ph type="title"/>
          </p:nvPr>
        </p:nvSpPr>
        <p:spPr/>
        <p:txBody>
          <a:bodyPr/>
          <a:lstStyle/>
          <a:p>
            <a:r>
              <a:rPr lang="en-GB" dirty="0"/>
              <a:t>Points to prove continued. </a:t>
            </a:r>
          </a:p>
        </p:txBody>
      </p:sp>
      <p:graphicFrame>
        <p:nvGraphicFramePr>
          <p:cNvPr id="5" name="Content Placeholder 2">
            <a:extLst>
              <a:ext uri="{FF2B5EF4-FFF2-40B4-BE49-F238E27FC236}">
                <a16:creationId xmlns:a16="http://schemas.microsoft.com/office/drawing/2014/main" id="{5F2F7C8D-0DD8-CE84-AF92-6BED3773E51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658539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up of a hand&#10;&#10;Description automatically generated">
            <a:extLst>
              <a:ext uri="{FF2B5EF4-FFF2-40B4-BE49-F238E27FC236}">
                <a16:creationId xmlns:a16="http://schemas.microsoft.com/office/drawing/2014/main" id="{CE4E2B0B-A7D3-BC56-4A3A-D51557B37F19}"/>
              </a:ext>
            </a:extLst>
          </p:cNvPr>
          <p:cNvPicPr>
            <a:picLocks noGrp="1" noChangeAspect="1"/>
          </p:cNvPicPr>
          <p:nvPr>
            <p:ph idx="1"/>
          </p:nvPr>
        </p:nvPicPr>
        <p:blipFill>
          <a:blip r:embed="rId2"/>
          <a:srcRect b="19"/>
          <a:stretch/>
        </p:blipFill>
        <p:spPr>
          <a:xfrm>
            <a:off x="20" y="1282"/>
            <a:ext cx="12191980" cy="6856718"/>
          </a:xfrm>
          <a:prstGeom prst="rect">
            <a:avLst/>
          </a:prstGeom>
        </p:spPr>
      </p:pic>
    </p:spTree>
    <p:extLst>
      <p:ext uri="{BB962C8B-B14F-4D97-AF65-F5344CB8AC3E}">
        <p14:creationId xmlns:p14="http://schemas.microsoft.com/office/powerpoint/2010/main" val="31886095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white text with black text&#10;&#10;Description automatically generated">
            <a:extLst>
              <a:ext uri="{FF2B5EF4-FFF2-40B4-BE49-F238E27FC236}">
                <a16:creationId xmlns:a16="http://schemas.microsoft.com/office/drawing/2014/main" id="{8527C0E6-C7CF-CE9C-1A92-74F8367C8F42}"/>
              </a:ext>
            </a:extLst>
          </p:cNvPr>
          <p:cNvPicPr>
            <a:picLocks noGrp="1" noChangeAspect="1"/>
          </p:cNvPicPr>
          <p:nvPr>
            <p:ph idx="1"/>
          </p:nvPr>
        </p:nvPicPr>
        <p:blipFill>
          <a:blip r:embed="rId2"/>
          <a:srcRect b="19"/>
          <a:stretch/>
        </p:blipFill>
        <p:spPr>
          <a:xfrm>
            <a:off x="20" y="1282"/>
            <a:ext cx="12191980" cy="6856718"/>
          </a:xfrm>
          <a:prstGeom prst="rect">
            <a:avLst/>
          </a:prstGeom>
        </p:spPr>
      </p:pic>
    </p:spTree>
    <p:extLst>
      <p:ext uri="{BB962C8B-B14F-4D97-AF65-F5344CB8AC3E}">
        <p14:creationId xmlns:p14="http://schemas.microsoft.com/office/powerpoint/2010/main" val="16149539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E75F63F-2592-A48E-F05C-AA90801D923A}"/>
              </a:ext>
            </a:extLst>
          </p:cNvPr>
          <p:cNvPicPr>
            <a:picLocks noGrp="1" noChangeAspect="1"/>
          </p:cNvPicPr>
          <p:nvPr>
            <p:ph idx="1"/>
          </p:nvPr>
        </p:nvPicPr>
        <p:blipFill>
          <a:blip r:embed="rId2"/>
          <a:srcRect t="19"/>
          <a:stretch/>
        </p:blipFill>
        <p:spPr>
          <a:xfrm>
            <a:off x="20" y="1282"/>
            <a:ext cx="12191980" cy="6856718"/>
          </a:xfrm>
          <a:prstGeom prst="rect">
            <a:avLst/>
          </a:prstGeom>
        </p:spPr>
      </p:pic>
    </p:spTree>
    <p:extLst>
      <p:ext uri="{BB962C8B-B14F-4D97-AF65-F5344CB8AC3E}">
        <p14:creationId xmlns:p14="http://schemas.microsoft.com/office/powerpoint/2010/main" val="41489381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Close-up of a hand holding a finger&#10;&#10;Description automatically generated">
            <a:extLst>
              <a:ext uri="{FF2B5EF4-FFF2-40B4-BE49-F238E27FC236}">
                <a16:creationId xmlns:a16="http://schemas.microsoft.com/office/drawing/2014/main" id="{B2BC24DD-980B-E90D-06FC-FD6DE4D27F5F}"/>
              </a:ext>
            </a:extLst>
          </p:cNvPr>
          <p:cNvPicPr>
            <a:picLocks noGrp="1" noChangeAspect="1"/>
          </p:cNvPicPr>
          <p:nvPr>
            <p:ph idx="1"/>
          </p:nvPr>
        </p:nvPicPr>
        <p:blipFill>
          <a:blip r:embed="rId2"/>
          <a:srcRect l="871" r="1" b="1"/>
          <a:stretch/>
        </p:blipFill>
        <p:spPr>
          <a:xfrm>
            <a:off x="20" y="1282"/>
            <a:ext cx="12191980" cy="6856718"/>
          </a:xfrm>
          <a:prstGeom prst="rect">
            <a:avLst/>
          </a:prstGeom>
        </p:spPr>
      </p:pic>
    </p:spTree>
    <p:extLst>
      <p:ext uri="{BB962C8B-B14F-4D97-AF65-F5344CB8AC3E}">
        <p14:creationId xmlns:p14="http://schemas.microsoft.com/office/powerpoint/2010/main" val="33878253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omputer screen&#10;&#10;Description automatically generated">
            <a:extLst>
              <a:ext uri="{FF2B5EF4-FFF2-40B4-BE49-F238E27FC236}">
                <a16:creationId xmlns:a16="http://schemas.microsoft.com/office/drawing/2014/main" id="{3720E1FF-57FA-D804-BCA3-10F05B67F875}"/>
              </a:ext>
            </a:extLst>
          </p:cNvPr>
          <p:cNvPicPr>
            <a:picLocks noGrp="1" noChangeAspect="1"/>
          </p:cNvPicPr>
          <p:nvPr>
            <p:ph idx="1"/>
          </p:nvPr>
        </p:nvPicPr>
        <p:blipFill>
          <a:blip r:embed="rId2"/>
          <a:srcRect t="19"/>
          <a:stretch/>
        </p:blipFill>
        <p:spPr>
          <a:xfrm>
            <a:off x="20" y="1282"/>
            <a:ext cx="12191980" cy="6856718"/>
          </a:xfrm>
          <a:prstGeom prst="rect">
            <a:avLst/>
          </a:prstGeom>
        </p:spPr>
      </p:pic>
    </p:spTree>
    <p:extLst>
      <p:ext uri="{BB962C8B-B14F-4D97-AF65-F5344CB8AC3E}">
        <p14:creationId xmlns:p14="http://schemas.microsoft.com/office/powerpoint/2010/main" val="203380410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37D066-ED08-6559-E8D8-DE6B82671B2C}"/>
              </a:ext>
            </a:extLst>
          </p:cNvPr>
          <p:cNvSpPr>
            <a:spLocks noGrp="1"/>
          </p:cNvSpPr>
          <p:nvPr>
            <p:ph type="title"/>
          </p:nvPr>
        </p:nvSpPr>
        <p:spPr>
          <a:xfrm>
            <a:off x="838200" y="557188"/>
            <a:ext cx="10515600" cy="1133499"/>
          </a:xfrm>
        </p:spPr>
        <p:txBody>
          <a:bodyPr>
            <a:normAutofit/>
          </a:bodyPr>
          <a:lstStyle/>
          <a:p>
            <a:pPr algn="ctr"/>
            <a:r>
              <a:rPr lang="en-GB" sz="5200"/>
              <a:t>Significant Harm</a:t>
            </a:r>
          </a:p>
        </p:txBody>
      </p:sp>
      <p:graphicFrame>
        <p:nvGraphicFramePr>
          <p:cNvPr id="5" name="Content Placeholder 2">
            <a:extLst>
              <a:ext uri="{FF2B5EF4-FFF2-40B4-BE49-F238E27FC236}">
                <a16:creationId xmlns:a16="http://schemas.microsoft.com/office/drawing/2014/main" id="{9696F2DE-4CAE-2269-692C-30B634B413E6}"/>
              </a:ext>
            </a:extLst>
          </p:cNvPr>
          <p:cNvGraphicFramePr>
            <a:graphicFrameLocks noGrp="1"/>
          </p:cNvGraphicFramePr>
          <p:nvPr>
            <p:ph idx="1"/>
            <p:extLst>
              <p:ext uri="{D42A27DB-BD31-4B8C-83A1-F6EECF244321}">
                <p14:modId xmlns:p14="http://schemas.microsoft.com/office/powerpoint/2010/main" val="1204995620"/>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4420367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green and orange wavy lines&#10;&#10;AI-generated content may be incorrect.">
            <a:extLst>
              <a:ext uri="{FF2B5EF4-FFF2-40B4-BE49-F238E27FC236}">
                <a16:creationId xmlns:a16="http://schemas.microsoft.com/office/drawing/2014/main" id="{619EA112-CA6C-3513-288E-4ACECCDD6D29}"/>
              </a:ext>
            </a:extLst>
          </p:cNvPr>
          <p:cNvPicPr>
            <a:picLocks noChangeAspect="1"/>
          </p:cNvPicPr>
          <p:nvPr/>
        </p:nvPicPr>
        <p:blipFill>
          <a:blip r:embed="rId2"/>
          <a:srcRect l="19291" r="26992"/>
          <a:stretch/>
        </p:blipFill>
        <p:spPr>
          <a:xfrm>
            <a:off x="2" y="10"/>
            <a:ext cx="7367752" cy="6857990"/>
          </a:xfrm>
          <a:prstGeom prst="rect">
            <a:avLst/>
          </a:prstGeom>
        </p:spPr>
      </p:pic>
      <p:sp>
        <p:nvSpPr>
          <p:cNvPr id="2" name="Title 1">
            <a:extLst>
              <a:ext uri="{FF2B5EF4-FFF2-40B4-BE49-F238E27FC236}">
                <a16:creationId xmlns:a16="http://schemas.microsoft.com/office/drawing/2014/main" id="{9865EED5-65DE-5806-DFC4-D26F41776B9C}"/>
              </a:ext>
            </a:extLst>
          </p:cNvPr>
          <p:cNvSpPr>
            <a:spLocks noGrp="1"/>
          </p:cNvSpPr>
          <p:nvPr>
            <p:ph type="ctrTitle"/>
          </p:nvPr>
        </p:nvSpPr>
        <p:spPr>
          <a:xfrm>
            <a:off x="7843394" y="1585762"/>
            <a:ext cx="3788767" cy="2811737"/>
          </a:xfrm>
        </p:spPr>
        <p:txBody>
          <a:bodyPr>
            <a:normAutofit/>
          </a:bodyPr>
          <a:lstStyle/>
          <a:p>
            <a:pPr algn="l"/>
            <a:r>
              <a:rPr lang="en-GB" sz="4400"/>
              <a:t>Golden Hour and Victim Recap</a:t>
            </a:r>
          </a:p>
        </p:txBody>
      </p:sp>
    </p:spTree>
    <p:extLst>
      <p:ext uri="{BB962C8B-B14F-4D97-AF65-F5344CB8AC3E}">
        <p14:creationId xmlns:p14="http://schemas.microsoft.com/office/powerpoint/2010/main" val="235372092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01824"/>
          </a:xfrm>
        </p:spPr>
        <p:txBody>
          <a:bodyPr/>
          <a:lstStyle/>
          <a:p>
            <a:r>
              <a:rPr lang="en-GB" b="1" dirty="0"/>
              <a:t>Enhanced / Special Services</a:t>
            </a:r>
          </a:p>
        </p:txBody>
      </p:sp>
      <p:sp>
        <p:nvSpPr>
          <p:cNvPr id="3" name="Content Placeholder 2"/>
          <p:cNvSpPr>
            <a:spLocks noGrp="1"/>
          </p:cNvSpPr>
          <p:nvPr>
            <p:ph idx="1"/>
          </p:nvPr>
        </p:nvSpPr>
        <p:spPr>
          <a:xfrm>
            <a:off x="838200" y="1358537"/>
            <a:ext cx="10515600" cy="4818426"/>
          </a:xfrm>
        </p:spPr>
        <p:txBody>
          <a:bodyPr vert="horz" lIns="91440" tIns="45720" rIns="91440" bIns="45720" rtlCol="0" anchor="t">
            <a:normAutofit/>
          </a:bodyPr>
          <a:lstStyle/>
          <a:p>
            <a:r>
              <a:rPr lang="en-GB" dirty="0">
                <a:solidFill>
                  <a:schemeClr val="tx1">
                    <a:lumMod val="95000"/>
                    <a:lumOff val="5000"/>
                  </a:schemeClr>
                </a:solidFill>
              </a:rPr>
              <a:t>The victim’s code defines 4 distinct ‘cohorts’ of victims who should qualify for an ‘</a:t>
            </a:r>
            <a:r>
              <a:rPr lang="en-GB" b="1" dirty="0">
                <a:solidFill>
                  <a:schemeClr val="tx1">
                    <a:lumMod val="95000"/>
                    <a:lumOff val="5000"/>
                  </a:schemeClr>
                </a:solidFill>
              </a:rPr>
              <a:t>enhanced service’</a:t>
            </a:r>
            <a:endParaRPr lang="en-GB" dirty="0">
              <a:solidFill>
                <a:schemeClr val="tx1">
                  <a:lumMod val="95000"/>
                  <a:lumOff val="5000"/>
                </a:schemeClr>
              </a:solidFill>
            </a:endParaRPr>
          </a:p>
          <a:p>
            <a:r>
              <a:rPr lang="en-GB" b="1" dirty="0">
                <a:solidFill>
                  <a:schemeClr val="tx1">
                    <a:lumMod val="95000"/>
                    <a:lumOff val="5000"/>
                  </a:schemeClr>
                </a:solidFill>
              </a:rPr>
              <a:t>Victims of serious crime; </a:t>
            </a:r>
            <a:r>
              <a:rPr lang="en-GB" b="1" dirty="0"/>
              <a:t>persistently targeted victims; vulnerable victims and intimidated victim.</a:t>
            </a:r>
            <a:endParaRPr lang="en-GB" b="1" dirty="0">
              <a:solidFill>
                <a:schemeClr val="tx1">
                  <a:lumMod val="95000"/>
                  <a:lumOff val="5000"/>
                </a:schemeClr>
              </a:solidFill>
            </a:endParaRPr>
          </a:p>
          <a:p>
            <a:r>
              <a:rPr lang="en-GB" dirty="0"/>
              <a:t>The categories are designed to ensure that victims who are most in need will be able to access enhanced support. </a:t>
            </a:r>
          </a:p>
          <a:p>
            <a:r>
              <a:rPr lang="en-GB" dirty="0"/>
              <a:t>Entitlement can </a:t>
            </a:r>
            <a:r>
              <a:rPr lang="en-GB"/>
              <a:t>overlap</a:t>
            </a:r>
            <a:r>
              <a:rPr lang="en-GB" dirty="0"/>
              <a:t> more than one category. </a:t>
            </a:r>
            <a:endParaRPr lang="en-GB" dirty="0">
              <a:solidFill>
                <a:schemeClr val="tx1">
                  <a:lumMod val="95000"/>
                  <a:lumOff val="5000"/>
                </a:schemeClr>
              </a:solidFill>
            </a:endParaRPr>
          </a:p>
          <a:p>
            <a:endParaRPr lang="en-GB" dirty="0"/>
          </a:p>
        </p:txBody>
      </p:sp>
    </p:spTree>
    <p:extLst>
      <p:ext uri="{BB962C8B-B14F-4D97-AF65-F5344CB8AC3E}">
        <p14:creationId xmlns:p14="http://schemas.microsoft.com/office/powerpoint/2010/main" val="24373479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3CCCB-012D-8B3E-8A84-A573D46BF923}"/>
              </a:ext>
            </a:extLst>
          </p:cNvPr>
          <p:cNvSpPr>
            <a:spLocks noGrp="1"/>
          </p:cNvSpPr>
          <p:nvPr>
            <p:ph type="title"/>
          </p:nvPr>
        </p:nvSpPr>
        <p:spPr>
          <a:xfrm>
            <a:off x="838200" y="365125"/>
            <a:ext cx="10515600" cy="491677"/>
          </a:xfrm>
        </p:spPr>
        <p:txBody>
          <a:bodyPr>
            <a:normAutofit fontScale="90000"/>
          </a:bodyPr>
          <a:lstStyle/>
          <a:p>
            <a:r>
              <a:rPr lang="en-US" sz="3200" dirty="0">
                <a:latin typeface="Arial" panose="020B0604020202020204" pitchFamily="34" charset="0"/>
                <a:cs typeface="Arial" panose="020B0604020202020204" pitchFamily="34" charset="0"/>
              </a:rPr>
              <a:t>Special Measures</a:t>
            </a:r>
          </a:p>
        </p:txBody>
      </p:sp>
      <p:sp>
        <p:nvSpPr>
          <p:cNvPr id="3" name="Content Placeholder 2">
            <a:extLst>
              <a:ext uri="{FF2B5EF4-FFF2-40B4-BE49-F238E27FC236}">
                <a16:creationId xmlns:a16="http://schemas.microsoft.com/office/drawing/2014/main" id="{011F3C87-8263-0271-7B12-8083F69CB902}"/>
              </a:ext>
            </a:extLst>
          </p:cNvPr>
          <p:cNvSpPr>
            <a:spLocks noGrp="1"/>
          </p:cNvSpPr>
          <p:nvPr>
            <p:ph idx="1"/>
          </p:nvPr>
        </p:nvSpPr>
        <p:spPr>
          <a:xfrm>
            <a:off x="838200" y="862342"/>
            <a:ext cx="10515600" cy="5314621"/>
          </a:xfrm>
        </p:spPr>
        <p:txBody>
          <a:bodyPr vert="horz" lIns="91440" tIns="45720" rIns="91440" bIns="45720" rtlCol="0" anchor="t">
            <a:normAutofit fontScale="70000" lnSpcReduction="20000"/>
          </a:bodyPr>
          <a:lstStyle/>
          <a:p>
            <a:r>
              <a:rPr lang="en-US" sz="3600" dirty="0">
                <a:latin typeface="Arial" panose="020B0604020202020204" pitchFamily="34" charset="0"/>
                <a:ea typeface="+mn-lt"/>
                <a:cs typeface="Arial" panose="020B0604020202020204" pitchFamily="34" charset="0"/>
              </a:rPr>
              <a:t>These are in place so that those who need extra support to give the very best evidence in court</a:t>
            </a:r>
          </a:p>
          <a:p>
            <a:endParaRPr lang="en-US" sz="3600" dirty="0">
              <a:latin typeface="Arial" panose="020B0604020202020204" pitchFamily="34" charset="0"/>
              <a:ea typeface="+mn-lt"/>
              <a:cs typeface="Arial" panose="020B0604020202020204" pitchFamily="34" charset="0"/>
            </a:endParaRPr>
          </a:p>
          <a:p>
            <a:pPr>
              <a:lnSpc>
                <a:spcPct val="100000"/>
              </a:lnSpc>
              <a:spcBef>
                <a:spcPct val="30000"/>
              </a:spcBef>
              <a:spcAft>
                <a:spcPct val="0"/>
              </a:spcAft>
            </a:pPr>
            <a:r>
              <a:rPr lang="en-GB" sz="3600" dirty="0">
                <a:latin typeface="Arial" panose="020B0604020202020204" pitchFamily="34" charset="0"/>
                <a:ea typeface="+mn-lt"/>
                <a:cs typeface="Arial" panose="020B0604020202020204" pitchFamily="34" charset="0"/>
              </a:rPr>
              <a:t>The Youth Justice and Criminal Evidence Act 1999 set out a number of special measures that assist vulnerable and intimidated witnesses (both adults &amp; children) to improve the quality of their evidence.</a:t>
            </a:r>
          </a:p>
          <a:p>
            <a:pPr>
              <a:lnSpc>
                <a:spcPct val="100000"/>
              </a:lnSpc>
              <a:spcBef>
                <a:spcPct val="30000"/>
              </a:spcBef>
              <a:spcAft>
                <a:spcPct val="0"/>
              </a:spcAft>
            </a:pPr>
            <a:endParaRPr lang="en-US" sz="3600" dirty="0">
              <a:latin typeface="Arial" panose="020B0604020202020204" pitchFamily="34" charset="0"/>
              <a:ea typeface="+mn-lt"/>
              <a:cs typeface="Arial" panose="020B0604020202020204" pitchFamily="34" charset="0"/>
            </a:endParaRPr>
          </a:p>
          <a:p>
            <a:pPr>
              <a:lnSpc>
                <a:spcPct val="100000"/>
              </a:lnSpc>
              <a:spcBef>
                <a:spcPts val="0"/>
              </a:spcBef>
            </a:pPr>
            <a:r>
              <a:rPr lang="en-GB" sz="3600" dirty="0">
                <a:latin typeface="Arial" panose="020B0604020202020204" pitchFamily="34" charset="0"/>
                <a:ea typeface="+mn-lt"/>
                <a:cs typeface="Arial" panose="020B0604020202020204" pitchFamily="34" charset="0"/>
              </a:rPr>
              <a:t>Achieving Best Evidence - It applies to both prosecution and defence witnesses, but it does not apply to the accused. </a:t>
            </a:r>
          </a:p>
          <a:p>
            <a:pPr>
              <a:lnSpc>
                <a:spcPct val="100000"/>
              </a:lnSpc>
              <a:spcBef>
                <a:spcPts val="0"/>
              </a:spcBef>
            </a:pPr>
            <a:endParaRPr lang="en-US" sz="3600" dirty="0">
              <a:latin typeface="Arial" panose="020B0604020202020204" pitchFamily="34" charset="0"/>
              <a:ea typeface="+mn-lt"/>
              <a:cs typeface="Arial" panose="020B0604020202020204" pitchFamily="34" charset="0"/>
            </a:endParaRPr>
          </a:p>
          <a:p>
            <a:pPr>
              <a:lnSpc>
                <a:spcPct val="100000"/>
              </a:lnSpc>
              <a:spcBef>
                <a:spcPts val="0"/>
              </a:spcBef>
            </a:pPr>
            <a:r>
              <a:rPr lang="en-GB" sz="3600" dirty="0">
                <a:latin typeface="Arial" panose="020B0604020202020204" pitchFamily="34" charset="0"/>
                <a:ea typeface="+mn-lt"/>
                <a:cs typeface="Arial" panose="020B0604020202020204" pitchFamily="34" charset="0"/>
              </a:rPr>
              <a:t>Vulnerable witnesses include children under 18 years old and: people with a mental disorder. people significantly impaired by intelligence and social functioning. people with a physical disability.</a:t>
            </a:r>
          </a:p>
          <a:p>
            <a:endParaRPr lang="en-US" dirty="0">
              <a:ea typeface="Calibri" panose="020F0502020204030204"/>
              <a:cs typeface="Calibri" panose="020F0502020204030204"/>
            </a:endParaRPr>
          </a:p>
          <a:p>
            <a:endParaRPr lang="en-US" dirty="0"/>
          </a:p>
        </p:txBody>
      </p:sp>
    </p:spTree>
    <p:extLst>
      <p:ext uri="{BB962C8B-B14F-4D97-AF65-F5344CB8AC3E}">
        <p14:creationId xmlns:p14="http://schemas.microsoft.com/office/powerpoint/2010/main" val="22411644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8" name="Rectangle 7187">
            <a:extLst>
              <a:ext uri="{FF2B5EF4-FFF2-40B4-BE49-F238E27FC236}">
                <a16:creationId xmlns:a16="http://schemas.microsoft.com/office/drawing/2014/main" id="{FC3D2873-2194-4FB0-BFBA-7E7EEB9848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ssaults on emergency workers are a 'stain on society' as numbers rise in  West Yorkshire | Wakefield Express">
            <a:extLst>
              <a:ext uri="{FF2B5EF4-FFF2-40B4-BE49-F238E27FC236}">
                <a16:creationId xmlns:a16="http://schemas.microsoft.com/office/drawing/2014/main" id="{2A29AF1B-36E0-1EC7-4286-7EA08CDF22C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761" r="25020" b="2"/>
          <a:stretch/>
        </p:blipFill>
        <p:spPr bwMode="auto">
          <a:xfrm>
            <a:off x="8529321" y="10"/>
            <a:ext cx="3662680" cy="3401558"/>
          </a:xfrm>
          <a:custGeom>
            <a:avLst/>
            <a:gdLst/>
            <a:ahLst/>
            <a:cxnLst/>
            <a:rect l="l" t="t" r="r" b="b"/>
            <a:pathLst>
              <a:path w="3662680" h="3401568">
                <a:moveTo>
                  <a:pt x="0" y="0"/>
                </a:moveTo>
                <a:lnTo>
                  <a:pt x="3662680" y="0"/>
                </a:lnTo>
                <a:lnTo>
                  <a:pt x="3662680" y="3401568"/>
                </a:lnTo>
                <a:lnTo>
                  <a:pt x="774527" y="3401568"/>
                </a:lnTo>
                <a:lnTo>
                  <a:pt x="769892" y="3133175"/>
                </a:lnTo>
                <a:cubicBezTo>
                  <a:pt x="732577" y="2055441"/>
                  <a:pt x="492520" y="1056020"/>
                  <a:pt x="104445" y="215033"/>
                </a:cubicBezTo>
                <a:close/>
              </a:path>
            </a:pathLst>
          </a:custGeom>
          <a:noFill/>
          <a:extLst>
            <a:ext uri="{909E8E84-426E-40DD-AFC4-6F175D3DCCD1}">
              <a14:hiddenFill xmlns:a14="http://schemas.microsoft.com/office/drawing/2010/main">
                <a:solidFill>
                  <a:srgbClr val="FFFFFF"/>
                </a:solidFill>
              </a14:hiddenFill>
            </a:ext>
          </a:extLst>
        </p:spPr>
      </p:pic>
      <p:pic>
        <p:nvPicPr>
          <p:cNvPr id="4" name="Picture 2" descr="Aggravated Assault: The Basics in MN">
            <a:extLst>
              <a:ext uri="{FF2B5EF4-FFF2-40B4-BE49-F238E27FC236}">
                <a16:creationId xmlns:a16="http://schemas.microsoft.com/office/drawing/2014/main" id="{19297335-AB78-0E1D-7AC1-496BD76D490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0912" r="10617" b="1"/>
          <a:stretch/>
        </p:blipFill>
        <p:spPr bwMode="auto">
          <a:xfrm>
            <a:off x="5115314" y="10"/>
            <a:ext cx="4118110" cy="3401558"/>
          </a:xfrm>
          <a:custGeom>
            <a:avLst/>
            <a:gdLst/>
            <a:ahLst/>
            <a:cxnLst/>
            <a:rect l="l" t="t" r="r" b="b"/>
            <a:pathLst>
              <a:path w="4118110" h="3401568">
                <a:moveTo>
                  <a:pt x="0" y="0"/>
                </a:moveTo>
                <a:lnTo>
                  <a:pt x="3343575" y="0"/>
                </a:lnTo>
                <a:lnTo>
                  <a:pt x="3448028" y="215050"/>
                </a:lnTo>
                <a:cubicBezTo>
                  <a:pt x="3836103" y="1056037"/>
                  <a:pt x="4076161" y="2055458"/>
                  <a:pt x="4113475" y="3133192"/>
                </a:cubicBezTo>
                <a:lnTo>
                  <a:pt x="4118110" y="3401568"/>
                </a:lnTo>
                <a:lnTo>
                  <a:pt x="801224" y="3401568"/>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7170" name="Picture 2" descr="16,845 Warning Symbol Stock Videos and Royalty-Free Footage - iStock">
            <a:extLst>
              <a:ext uri="{FF2B5EF4-FFF2-40B4-BE49-F238E27FC236}">
                <a16:creationId xmlns:a16="http://schemas.microsoft.com/office/drawing/2014/main" id="{C844F1C3-30C9-2A73-0404-DA3DD27813B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7091" r="-1" b="6426"/>
          <a:stretch/>
        </p:blipFill>
        <p:spPr bwMode="auto">
          <a:xfrm>
            <a:off x="5168353" y="3456432"/>
            <a:ext cx="7023646" cy="3401568"/>
          </a:xfrm>
          <a:custGeom>
            <a:avLst/>
            <a:gdLst/>
            <a:ahLst/>
            <a:cxnLst/>
            <a:rect l="l" t="t" r="r" b="b"/>
            <a:pathLst>
              <a:path w="7023646" h="3401568">
                <a:moveTo>
                  <a:pt x="749132" y="0"/>
                </a:moveTo>
                <a:lnTo>
                  <a:pt x="7023646" y="0"/>
                </a:lnTo>
                <a:lnTo>
                  <a:pt x="7023646" y="3401568"/>
                </a:lnTo>
                <a:lnTo>
                  <a:pt x="0" y="3401568"/>
                </a:lnTo>
                <a:lnTo>
                  <a:pt x="79008" y="3238906"/>
                </a:lnTo>
                <a:cubicBezTo>
                  <a:pt x="502362" y="2321466"/>
                  <a:pt x="749563" y="1215476"/>
                  <a:pt x="749563" y="24956"/>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7190" name="Freeform: Shape 7189">
            <a:extLst>
              <a:ext uri="{FF2B5EF4-FFF2-40B4-BE49-F238E27FC236}">
                <a16:creationId xmlns:a16="http://schemas.microsoft.com/office/drawing/2014/main" id="{B228652A-FD81-4A3C-B164-2012BF4EE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27943" cy="6858000"/>
          </a:xfrm>
          <a:custGeom>
            <a:avLst/>
            <a:gdLst>
              <a:gd name="connsiteX0" fmla="*/ 0 w 5927943"/>
              <a:gd name="connsiteY0" fmla="*/ 0 h 6858000"/>
              <a:gd name="connsiteX1" fmla="*/ 5129522 w 5927943"/>
              <a:gd name="connsiteY1" fmla="*/ 0 h 6858000"/>
              <a:gd name="connsiteX2" fmla="*/ 5289639 w 5927943"/>
              <a:gd name="connsiteY2" fmla="*/ 323150 h 6858000"/>
              <a:gd name="connsiteX3" fmla="*/ 5927943 w 5927943"/>
              <a:gd name="connsiteY3" fmla="*/ 3476847 h 6858000"/>
              <a:gd name="connsiteX4" fmla="*/ 5289639 w 5927943"/>
              <a:gd name="connsiteY4" fmla="*/ 6630545 h 6858000"/>
              <a:gd name="connsiteX5" fmla="*/ 5176937 w 5927943"/>
              <a:gd name="connsiteY5" fmla="*/ 6858000 h 6858000"/>
              <a:gd name="connsiteX6" fmla="*/ 0 w 592794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27943" h="6858000">
                <a:moveTo>
                  <a:pt x="0" y="0"/>
                </a:moveTo>
                <a:lnTo>
                  <a:pt x="5129522" y="0"/>
                </a:lnTo>
                <a:lnTo>
                  <a:pt x="5289639" y="323150"/>
                </a:lnTo>
                <a:cubicBezTo>
                  <a:pt x="5692631" y="1223391"/>
                  <a:pt x="5927943" y="2308646"/>
                  <a:pt x="5927943" y="3476847"/>
                </a:cubicBezTo>
                <a:cubicBezTo>
                  <a:pt x="5927943" y="4645048"/>
                  <a:pt x="5692631" y="5730304"/>
                  <a:pt x="5289639" y="6630545"/>
                </a:cubicBezTo>
                <a:lnTo>
                  <a:pt x="517693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7192" name="Freeform: Shape 7191">
            <a:extLst>
              <a:ext uri="{FF2B5EF4-FFF2-40B4-BE49-F238E27FC236}">
                <a16:creationId xmlns:a16="http://schemas.microsoft.com/office/drawing/2014/main" id="{FE8F25D8-4980-4C67-9E0C-7BE94C9CB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17310" cy="6858000"/>
          </a:xfrm>
          <a:custGeom>
            <a:avLst/>
            <a:gdLst>
              <a:gd name="connsiteX0" fmla="*/ 0 w 5917310"/>
              <a:gd name="connsiteY0" fmla="*/ 0 h 6858000"/>
              <a:gd name="connsiteX1" fmla="*/ 5118889 w 5917310"/>
              <a:gd name="connsiteY1" fmla="*/ 0 h 6858000"/>
              <a:gd name="connsiteX2" fmla="*/ 5279006 w 5917310"/>
              <a:gd name="connsiteY2" fmla="*/ 323150 h 6858000"/>
              <a:gd name="connsiteX3" fmla="*/ 5917310 w 5917310"/>
              <a:gd name="connsiteY3" fmla="*/ 3476847 h 6858000"/>
              <a:gd name="connsiteX4" fmla="*/ 5279006 w 5917310"/>
              <a:gd name="connsiteY4" fmla="*/ 6630545 h 6858000"/>
              <a:gd name="connsiteX5" fmla="*/ 5166304 w 5917310"/>
              <a:gd name="connsiteY5" fmla="*/ 6858000 h 6858000"/>
              <a:gd name="connsiteX6" fmla="*/ 0 w 591731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17310" h="6858000">
                <a:moveTo>
                  <a:pt x="0" y="0"/>
                </a:moveTo>
                <a:lnTo>
                  <a:pt x="5118889" y="0"/>
                </a:lnTo>
                <a:lnTo>
                  <a:pt x="5279006" y="323150"/>
                </a:lnTo>
                <a:cubicBezTo>
                  <a:pt x="5681998" y="1223391"/>
                  <a:pt x="5917310" y="2308646"/>
                  <a:pt x="5917310" y="3476847"/>
                </a:cubicBezTo>
                <a:cubicBezTo>
                  <a:pt x="5917310" y="4645048"/>
                  <a:pt x="5681998" y="5730304"/>
                  <a:pt x="5279006" y="6630545"/>
                </a:cubicBezTo>
                <a:lnTo>
                  <a:pt x="516630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9F2DA141-FD0C-7848-13BA-D393371F73B3}"/>
              </a:ext>
            </a:extLst>
          </p:cNvPr>
          <p:cNvSpPr>
            <a:spLocks noGrp="1"/>
          </p:cNvSpPr>
          <p:nvPr>
            <p:ph type="subTitle" idx="1"/>
          </p:nvPr>
        </p:nvSpPr>
        <p:spPr>
          <a:xfrm>
            <a:off x="438912" y="4690872"/>
            <a:ext cx="4919472" cy="1335024"/>
          </a:xfrm>
        </p:spPr>
        <p:txBody>
          <a:bodyPr>
            <a:normAutofit/>
          </a:bodyPr>
          <a:lstStyle/>
          <a:p>
            <a:pPr algn="l"/>
            <a:r>
              <a:rPr lang="en-US" sz="4000" dirty="0"/>
              <a:t>Assaults </a:t>
            </a:r>
          </a:p>
        </p:txBody>
      </p:sp>
      <p:sp>
        <p:nvSpPr>
          <p:cNvPr id="7194" name="Rectangle 7193">
            <a:extLst>
              <a:ext uri="{FF2B5EF4-FFF2-40B4-BE49-F238E27FC236}">
                <a16:creationId xmlns:a16="http://schemas.microsoft.com/office/drawing/2014/main" id="{1A214C69-1234-4E5D-91CD-BEA002042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96" name="Rectangle 7195">
            <a:extLst>
              <a:ext uri="{FF2B5EF4-FFF2-40B4-BE49-F238E27FC236}">
                <a16:creationId xmlns:a16="http://schemas.microsoft.com/office/drawing/2014/main" id="{F86E49C8-40C0-4E80-BAC0-9A66298F1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2964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64207" y="185941"/>
            <a:ext cx="7886700" cy="776743"/>
          </a:xfrm>
          <a:solidFill>
            <a:schemeClr val="accent2"/>
          </a:solidFill>
          <a:ln>
            <a:solidFill>
              <a:schemeClr val="accent1"/>
            </a:solidFill>
          </a:ln>
        </p:spPr>
        <p:txBody>
          <a:bodyPr>
            <a:normAutofit/>
          </a:bodyPr>
          <a:lstStyle/>
          <a:p>
            <a:pPr algn="ctr"/>
            <a:r>
              <a:rPr lang="en-GB" sz="3600" b="1" dirty="0">
                <a:solidFill>
                  <a:schemeClr val="bg1"/>
                </a:solidFill>
                <a:latin typeface="+mn-lt"/>
              </a:rPr>
              <a:t>The Scale of Assaults</a:t>
            </a:r>
          </a:p>
        </p:txBody>
      </p:sp>
      <p:graphicFrame>
        <p:nvGraphicFramePr>
          <p:cNvPr id="18" name="Diagram 17"/>
          <p:cNvGraphicFramePr/>
          <p:nvPr/>
        </p:nvGraphicFramePr>
        <p:xfrm>
          <a:off x="164207" y="1167454"/>
          <a:ext cx="7053839" cy="31564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9" name="Diagram 18"/>
          <p:cNvGraphicFramePr/>
          <p:nvPr/>
        </p:nvGraphicFramePr>
        <p:xfrm>
          <a:off x="181460" y="4071668"/>
          <a:ext cx="7053838" cy="196369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2050" name="Picture 2">
            <a:extLst>
              <a:ext uri="{FF2B5EF4-FFF2-40B4-BE49-F238E27FC236}">
                <a16:creationId xmlns:a16="http://schemas.microsoft.com/office/drawing/2014/main" id="{A0A86B41-B613-503C-A643-14AFD91BA2F9}"/>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050907" y="2044580"/>
            <a:ext cx="3213100" cy="2527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4266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8">
                                            <p:graphicEl>
                                              <a:dgm id="{13BA772E-A18B-4BA9-89AD-5FE2BCB27640}"/>
                                            </p:graphicEl>
                                          </p:spTgt>
                                        </p:tgtEl>
                                        <p:attrNameLst>
                                          <p:attrName>style.visibility</p:attrName>
                                        </p:attrNameLst>
                                      </p:cBhvr>
                                      <p:to>
                                        <p:strVal val="visible"/>
                                      </p:to>
                                    </p:set>
                                    <p:animEffect transition="in" filter="fade">
                                      <p:cBhvr>
                                        <p:cTn id="7" dur="500"/>
                                        <p:tgtEl>
                                          <p:spTgt spid="18">
                                            <p:graphicEl>
                                              <a:dgm id="{13BA772E-A18B-4BA9-89AD-5FE2BCB2764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
                                            <p:graphicEl>
                                              <a:dgm id="{B270A083-C0F1-424B-BAFF-CDF4D729AFCB}"/>
                                            </p:graphicEl>
                                          </p:spTgt>
                                        </p:tgtEl>
                                        <p:attrNameLst>
                                          <p:attrName>style.visibility</p:attrName>
                                        </p:attrNameLst>
                                      </p:cBhvr>
                                      <p:to>
                                        <p:strVal val="visible"/>
                                      </p:to>
                                    </p:set>
                                    <p:animEffect transition="in" filter="fade">
                                      <p:cBhvr>
                                        <p:cTn id="12" dur="500"/>
                                        <p:tgtEl>
                                          <p:spTgt spid="18">
                                            <p:graphicEl>
                                              <a:dgm id="{B270A083-C0F1-424B-BAFF-CDF4D729AFC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
                                            <p:graphicEl>
                                              <a:dgm id="{B3E6C3C9-2164-4C87-814E-8EEC4B1E6C2C}"/>
                                            </p:graphicEl>
                                          </p:spTgt>
                                        </p:tgtEl>
                                        <p:attrNameLst>
                                          <p:attrName>style.visibility</p:attrName>
                                        </p:attrNameLst>
                                      </p:cBhvr>
                                      <p:to>
                                        <p:strVal val="visible"/>
                                      </p:to>
                                    </p:set>
                                    <p:animEffect transition="in" filter="fade">
                                      <p:cBhvr>
                                        <p:cTn id="17" dur="500"/>
                                        <p:tgtEl>
                                          <p:spTgt spid="18">
                                            <p:graphicEl>
                                              <a:dgm id="{B3E6C3C9-2164-4C87-814E-8EEC4B1E6C2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8">
                                            <p:graphicEl>
                                              <a:dgm id="{624FB553-6743-48EF-9184-41DFD581DCFD}"/>
                                            </p:graphicEl>
                                          </p:spTgt>
                                        </p:tgtEl>
                                        <p:attrNameLst>
                                          <p:attrName>style.visibility</p:attrName>
                                        </p:attrNameLst>
                                      </p:cBhvr>
                                      <p:to>
                                        <p:strVal val="visible"/>
                                      </p:to>
                                    </p:set>
                                    <p:animEffect transition="in" filter="fade">
                                      <p:cBhvr>
                                        <p:cTn id="22" dur="500"/>
                                        <p:tgtEl>
                                          <p:spTgt spid="18">
                                            <p:graphicEl>
                                              <a:dgm id="{624FB553-6743-48EF-9184-41DFD581DCF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8">
                                            <p:graphicEl>
                                              <a:dgm id="{628C2AE4-708D-40E6-A4D1-6C3C2CB77723}"/>
                                            </p:graphicEl>
                                          </p:spTgt>
                                        </p:tgtEl>
                                        <p:attrNameLst>
                                          <p:attrName>style.visibility</p:attrName>
                                        </p:attrNameLst>
                                      </p:cBhvr>
                                      <p:to>
                                        <p:strVal val="visible"/>
                                      </p:to>
                                    </p:set>
                                    <p:animEffect transition="in" filter="fade">
                                      <p:cBhvr>
                                        <p:cTn id="27" dur="500"/>
                                        <p:tgtEl>
                                          <p:spTgt spid="18">
                                            <p:graphicEl>
                                              <a:dgm id="{628C2AE4-708D-40E6-A4D1-6C3C2CB77723}"/>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8">
                                            <p:graphicEl>
                                              <a:dgm id="{84CCCE8E-413C-4A84-B85B-B7FAF76A52F1}"/>
                                            </p:graphicEl>
                                          </p:spTgt>
                                        </p:tgtEl>
                                        <p:attrNameLst>
                                          <p:attrName>style.visibility</p:attrName>
                                        </p:attrNameLst>
                                      </p:cBhvr>
                                      <p:to>
                                        <p:strVal val="visible"/>
                                      </p:to>
                                    </p:set>
                                    <p:animEffect transition="in" filter="fade">
                                      <p:cBhvr>
                                        <p:cTn id="32" dur="500"/>
                                        <p:tgtEl>
                                          <p:spTgt spid="18">
                                            <p:graphicEl>
                                              <a:dgm id="{84CCCE8E-413C-4A84-B85B-B7FAF76A52F1}"/>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9">
                                            <p:graphicEl>
                                              <a:dgm id="{13BA772E-A18B-4BA9-89AD-5FE2BCB27640}"/>
                                            </p:graphicEl>
                                          </p:spTgt>
                                        </p:tgtEl>
                                        <p:attrNameLst>
                                          <p:attrName>style.visibility</p:attrName>
                                        </p:attrNameLst>
                                      </p:cBhvr>
                                      <p:to>
                                        <p:strVal val="visible"/>
                                      </p:to>
                                    </p:set>
                                    <p:animEffect transition="in" filter="fade">
                                      <p:cBhvr>
                                        <p:cTn id="37" dur="500"/>
                                        <p:tgtEl>
                                          <p:spTgt spid="19">
                                            <p:graphicEl>
                                              <a:dgm id="{13BA772E-A18B-4BA9-89AD-5FE2BCB27640}"/>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9">
                                            <p:graphicEl>
                                              <a:dgm id="{B270A083-C0F1-424B-BAFF-CDF4D729AFCB}"/>
                                            </p:graphicEl>
                                          </p:spTgt>
                                        </p:tgtEl>
                                        <p:attrNameLst>
                                          <p:attrName>style.visibility</p:attrName>
                                        </p:attrNameLst>
                                      </p:cBhvr>
                                      <p:to>
                                        <p:strVal val="visible"/>
                                      </p:to>
                                    </p:set>
                                    <p:animEffect transition="in" filter="fade">
                                      <p:cBhvr>
                                        <p:cTn id="42" dur="500"/>
                                        <p:tgtEl>
                                          <p:spTgt spid="19">
                                            <p:graphicEl>
                                              <a:dgm id="{B270A083-C0F1-424B-BAFF-CDF4D729AFCB}"/>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9">
                                            <p:graphicEl>
                                              <a:dgm id="{B3E6C3C9-2164-4C87-814E-8EEC4B1E6C2C}"/>
                                            </p:graphicEl>
                                          </p:spTgt>
                                        </p:tgtEl>
                                        <p:attrNameLst>
                                          <p:attrName>style.visibility</p:attrName>
                                        </p:attrNameLst>
                                      </p:cBhvr>
                                      <p:to>
                                        <p:strVal val="visible"/>
                                      </p:to>
                                    </p:set>
                                    <p:animEffect transition="in" filter="fade">
                                      <p:cBhvr>
                                        <p:cTn id="47" dur="500"/>
                                        <p:tgtEl>
                                          <p:spTgt spid="19">
                                            <p:graphicEl>
                                              <a:dgm id="{B3E6C3C9-2164-4C87-814E-8EEC4B1E6C2C}"/>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9">
                                            <p:graphicEl>
                                              <a:dgm id="{624FB553-6743-48EF-9184-41DFD581DCFD}"/>
                                            </p:graphicEl>
                                          </p:spTgt>
                                        </p:tgtEl>
                                        <p:attrNameLst>
                                          <p:attrName>style.visibility</p:attrName>
                                        </p:attrNameLst>
                                      </p:cBhvr>
                                      <p:to>
                                        <p:strVal val="visible"/>
                                      </p:to>
                                    </p:set>
                                    <p:animEffect transition="in" filter="fade">
                                      <p:cBhvr>
                                        <p:cTn id="52" dur="500"/>
                                        <p:tgtEl>
                                          <p:spTgt spid="19">
                                            <p:graphicEl>
                                              <a:dgm id="{624FB553-6743-48EF-9184-41DFD581DCF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8" grpId="0">
        <p:bldSub>
          <a:bldDgm bld="one"/>
        </p:bldSub>
      </p:bldGraphic>
      <p:bldGraphic spid="19" grpId="0">
        <p:bldSub>
          <a:bldDgm bld="one"/>
        </p:bldSub>
      </p:bldGraphic>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latin typeface="+mj-lt"/>
                <a:ea typeface="+mj-ea"/>
                <a:cs typeface="+mj-cs"/>
              </a:rPr>
              <a:t>Defences</a:t>
            </a:r>
          </a:p>
        </p:txBody>
      </p:sp>
      <p:sp>
        <p:nvSpPr>
          <p:cNvPr id="9" name="TextBox 8">
            <a:extLst>
              <a:ext uri="{FF2B5EF4-FFF2-40B4-BE49-F238E27FC236}">
                <a16:creationId xmlns:a16="http://schemas.microsoft.com/office/drawing/2014/main" id="{126B6182-3C52-AA8A-681D-5AC2CC313DEB}"/>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a:lnSpc>
                <a:spcPct val="90000"/>
              </a:lnSpc>
            </a:pPr>
            <a:r>
              <a:rPr lang="en-US" altLang="en-US" sz="1700" b="1" u="sng" dirty="0"/>
              <a:t>Lawful right or duty</a:t>
            </a:r>
            <a:br>
              <a:rPr lang="en-US" altLang="en-US" sz="1700" b="1" dirty="0"/>
            </a:br>
            <a:endParaRPr lang="en-US" altLang="en-US" sz="1700" b="1" dirty="0"/>
          </a:p>
          <a:p>
            <a:pPr indent="-228600">
              <a:lnSpc>
                <a:spcPct val="90000"/>
              </a:lnSpc>
              <a:buFont typeface="Arial" panose="020B0604020202020204" pitchFamily="34" charset="0"/>
              <a:buChar char="•"/>
            </a:pPr>
            <a:r>
              <a:rPr lang="en-US" altLang="en-US" sz="1700" dirty="0"/>
              <a:t>The police are not above the law and must carry out their duties exercising reasonable force.</a:t>
            </a:r>
            <a:br>
              <a:rPr lang="en-US" altLang="en-US" sz="1700" dirty="0"/>
            </a:br>
            <a:endParaRPr lang="en-US" altLang="en-US" sz="1700" dirty="0"/>
          </a:p>
          <a:p>
            <a:pPr marR="0" indent="-228600" fontAlgn="base">
              <a:lnSpc>
                <a:spcPct val="90000"/>
              </a:lnSpc>
              <a:spcBef>
                <a:spcPct val="30000"/>
              </a:spcBef>
              <a:spcAft>
                <a:spcPct val="0"/>
              </a:spcAft>
              <a:buClrTx/>
              <a:buSzTx/>
              <a:buFont typeface="Arial" panose="020B0604020202020204" pitchFamily="34" charset="0"/>
              <a:buChar char="•"/>
              <a:tabLst/>
              <a:defRPr/>
            </a:pPr>
            <a:r>
              <a:rPr lang="en-US" sz="1700" dirty="0">
                <a:effectLst/>
              </a:rPr>
              <a:t>For use of reasonable force by any person see S.3 Criminal Law Act 1967.</a:t>
            </a:r>
          </a:p>
          <a:p>
            <a:pPr marR="0" indent="-228600" fontAlgn="base">
              <a:lnSpc>
                <a:spcPct val="90000"/>
              </a:lnSpc>
              <a:spcBef>
                <a:spcPct val="30000"/>
              </a:spcBef>
              <a:spcAft>
                <a:spcPct val="0"/>
              </a:spcAft>
              <a:buClrTx/>
              <a:buSzTx/>
              <a:buFont typeface="Arial" panose="020B0604020202020204" pitchFamily="34" charset="0"/>
              <a:buChar char="•"/>
              <a:tabLst/>
              <a:defRPr/>
            </a:pPr>
            <a:endParaRPr lang="en-US" sz="1700" dirty="0">
              <a:effectLst/>
            </a:endParaRPr>
          </a:p>
          <a:p>
            <a:pPr marR="0" indent="-228600" fontAlgn="base">
              <a:lnSpc>
                <a:spcPct val="90000"/>
              </a:lnSpc>
              <a:spcBef>
                <a:spcPct val="30000"/>
              </a:spcBef>
              <a:spcAft>
                <a:spcPct val="0"/>
              </a:spcAft>
              <a:buClrTx/>
              <a:buSzTx/>
              <a:buFont typeface="Arial" panose="020B0604020202020204" pitchFamily="34" charset="0"/>
              <a:buChar char="•"/>
              <a:tabLst/>
              <a:defRPr/>
            </a:pPr>
            <a:r>
              <a:rPr lang="en-US" sz="1700" dirty="0">
                <a:effectLst/>
              </a:rPr>
              <a:t>For constables p</a:t>
            </a:r>
            <a:r>
              <a:rPr lang="en-US" altLang="en-US" sz="1700" dirty="0"/>
              <a:t>owers to use reasonable force see Section 117 PACE</a:t>
            </a:r>
          </a:p>
          <a:p>
            <a:pPr marR="0" indent="-228600" fontAlgn="base">
              <a:lnSpc>
                <a:spcPct val="90000"/>
              </a:lnSpc>
              <a:spcBef>
                <a:spcPct val="30000"/>
              </a:spcBef>
              <a:spcAft>
                <a:spcPct val="0"/>
              </a:spcAft>
              <a:buClrTx/>
              <a:buSzTx/>
              <a:buFont typeface="Arial" panose="020B0604020202020204" pitchFamily="34" charset="0"/>
              <a:buChar char="•"/>
              <a:tabLst/>
              <a:defRPr/>
            </a:pPr>
            <a:endParaRPr lang="en-US" altLang="en-US" sz="1700" dirty="0"/>
          </a:p>
          <a:p>
            <a:pPr indent="-228600">
              <a:lnSpc>
                <a:spcPct val="90000"/>
              </a:lnSpc>
              <a:buFont typeface="Arial" panose="020B0604020202020204" pitchFamily="34" charset="0"/>
              <a:buChar char="•"/>
            </a:pPr>
            <a:r>
              <a:rPr lang="en-US" altLang="en-US" sz="1700" dirty="0"/>
              <a:t>Consideration will be made as to what was reasonable in the circumstances.</a:t>
            </a:r>
          </a:p>
        </p:txBody>
      </p:sp>
      <p:pic>
        <p:nvPicPr>
          <p:cNvPr id="3" name="Picture 2"/>
          <p:cNvPicPr>
            <a:picLocks noChangeAspect="1"/>
          </p:cNvPicPr>
          <p:nvPr/>
        </p:nvPicPr>
        <p:blipFill rotWithShape="1">
          <a:blip r:embed="rId3"/>
          <a:srcRect l="14440" r="12385"/>
          <a:stretch/>
        </p:blipFill>
        <p:spPr>
          <a:xfrm>
            <a:off x="5977788" y="799352"/>
            <a:ext cx="5425410" cy="5259296"/>
          </a:xfrm>
          <a:prstGeom prst="rect">
            <a:avLst/>
          </a:prstGeom>
        </p:spPr>
      </p:pic>
    </p:spTree>
    <p:extLst>
      <p:ext uri="{BB962C8B-B14F-4D97-AF65-F5344CB8AC3E}">
        <p14:creationId xmlns:p14="http://schemas.microsoft.com/office/powerpoint/2010/main" val="1187107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C0F42FA-43E4-226C-66B6-A5E620C0EAB8}"/>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marR="0" lvl="0" fontAlgn="base">
              <a:lnSpc>
                <a:spcPct val="90000"/>
              </a:lnSpc>
              <a:spcBef>
                <a:spcPct val="30000"/>
              </a:spcBef>
              <a:spcAft>
                <a:spcPct val="0"/>
              </a:spcAft>
              <a:buClrTx/>
              <a:buSzTx/>
              <a:tabLst/>
              <a:defRPr/>
            </a:pPr>
            <a:r>
              <a:rPr lang="en-US" sz="2000" dirty="0"/>
              <a:t>Since</a:t>
            </a:r>
            <a:r>
              <a:rPr lang="en-US" sz="2000" dirty="0">
                <a:effectLst/>
              </a:rPr>
              <a:t> 21 March 2022, physically punishing children has been illegal in Wales.</a:t>
            </a:r>
          </a:p>
          <a:p>
            <a:pPr indent="-228600">
              <a:lnSpc>
                <a:spcPct val="90000"/>
              </a:lnSpc>
              <a:buFont typeface="Arial" panose="020B0604020202020204" pitchFamily="34" charset="0"/>
              <a:buChar char="•"/>
            </a:pPr>
            <a:endParaRPr lang="en-US" sz="2000" b="1" i="0" u="none" strike="noStrike" baseline="0" dirty="0"/>
          </a:p>
          <a:p>
            <a:pPr>
              <a:lnSpc>
                <a:spcPct val="90000"/>
              </a:lnSpc>
            </a:pPr>
            <a:r>
              <a:rPr lang="en-US" sz="2000" b="0" i="0" u="none" strike="noStrike" baseline="0" dirty="0"/>
              <a:t>The change in law does not create a new offence, rather it removes a 160-year old legal </a:t>
            </a:r>
            <a:r>
              <a:rPr lang="en-US" sz="2000" b="0" i="0" u="none" strike="noStrike" baseline="0" dirty="0" err="1"/>
              <a:t>defence</a:t>
            </a:r>
            <a:r>
              <a:rPr lang="en-US" sz="2000" b="0" i="0" u="none" strike="noStrike" baseline="0" dirty="0"/>
              <a:t> which sent the message that it was acceptable for children to be physically punished by their parents or those with parental authority. </a:t>
            </a:r>
          </a:p>
        </p:txBody>
      </p:sp>
      <p:pic>
        <p:nvPicPr>
          <p:cNvPr id="2" name="Picture 2" descr="Wales introduces ban on smacking and slapping children | Wales | The  Guardian">
            <a:extLst>
              <a:ext uri="{FF2B5EF4-FFF2-40B4-BE49-F238E27FC236}">
                <a16:creationId xmlns:a16="http://schemas.microsoft.com/office/drawing/2014/main" id="{7AE20954-8435-FD4E-0CEA-D99DB1A9E95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8105"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6" name="Down Arrow Callout 5">
            <a:extLst>
              <a:ext uri="{FF2B5EF4-FFF2-40B4-BE49-F238E27FC236}">
                <a16:creationId xmlns:a16="http://schemas.microsoft.com/office/drawing/2014/main" id="{B80EBC76-9A41-C34B-4970-C41CFB2631E0}"/>
              </a:ext>
            </a:extLst>
          </p:cNvPr>
          <p:cNvSpPr/>
          <p:nvPr/>
        </p:nvSpPr>
        <p:spPr>
          <a:xfrm>
            <a:off x="299471" y="315314"/>
            <a:ext cx="5358839" cy="2209799"/>
          </a:xfrm>
          <a:prstGeom prst="downArrowCallout">
            <a:avLst>
              <a:gd name="adj1" fmla="val 40276"/>
              <a:gd name="adj2" fmla="val 25000"/>
              <a:gd name="adj3" fmla="val 25000"/>
              <a:gd name="adj4" fmla="val 64977"/>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Reasonable Chastisement? </a:t>
            </a:r>
          </a:p>
          <a:p>
            <a:pPr algn="ctr"/>
            <a:endParaRPr lang="en-GB" sz="2400" dirty="0">
              <a:solidFill>
                <a:schemeClr val="tx1"/>
              </a:solidFill>
            </a:endParaRPr>
          </a:p>
          <a:p>
            <a:pPr algn="ctr"/>
            <a:r>
              <a:rPr lang="en-GB" sz="2400" dirty="0">
                <a:solidFill>
                  <a:schemeClr val="tx1"/>
                </a:solidFill>
              </a:rPr>
              <a:t>Remember …</a:t>
            </a:r>
          </a:p>
        </p:txBody>
      </p:sp>
      <p:pic>
        <p:nvPicPr>
          <p:cNvPr id="10244" name="Picture 4">
            <a:extLst>
              <a:ext uri="{FF2B5EF4-FFF2-40B4-BE49-F238E27FC236}">
                <a16:creationId xmlns:a16="http://schemas.microsoft.com/office/drawing/2014/main" id="{9FB1A184-5386-40A1-E5C6-0C10212A491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4556" y="283545"/>
            <a:ext cx="2013347" cy="14733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8629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B3A7D10-A984-5A46-8F76-F7ED8736F829}"/>
              </a:ext>
            </a:extLst>
          </p:cNvPr>
          <p:cNvSpPr>
            <a:spLocks noGrp="1"/>
          </p:cNvSpPr>
          <p:nvPr>
            <p:ph type="subTitle" idx="1"/>
          </p:nvPr>
        </p:nvSpPr>
        <p:spPr>
          <a:xfrm>
            <a:off x="642968" y="5381769"/>
            <a:ext cx="10906061" cy="458470"/>
          </a:xfrm>
          <a:noFill/>
        </p:spPr>
        <p:txBody>
          <a:bodyPr>
            <a:noAutofit/>
          </a:bodyPr>
          <a:lstStyle/>
          <a:p>
            <a:r>
              <a:rPr lang="en-US" sz="3600" dirty="0"/>
              <a:t>Conducting Investigations </a:t>
            </a:r>
            <a:br>
              <a:rPr lang="en-US" sz="3600" dirty="0"/>
            </a:br>
            <a:r>
              <a:rPr lang="en-US" sz="3600" dirty="0"/>
              <a:t>An introduction to Suspect Interviewing </a:t>
            </a:r>
          </a:p>
        </p:txBody>
      </p:sp>
      <p:pic>
        <p:nvPicPr>
          <p:cNvPr id="1026" name="Picture 2" descr="Coronation Street spoiler: Simon faces police questioning">
            <a:extLst>
              <a:ext uri="{FF2B5EF4-FFF2-40B4-BE49-F238E27FC236}">
                <a16:creationId xmlns:a16="http://schemas.microsoft.com/office/drawing/2014/main" id="{BF4D854D-2B85-5A44-9C4B-39D2DD81BF8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506" r="-1" b="10517"/>
          <a:stretch/>
        </p:blipFill>
        <p:spPr bwMode="auto">
          <a:xfrm>
            <a:off x="2170029" y="804672"/>
            <a:ext cx="7851943" cy="3554676"/>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0851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5330635" y="386873"/>
            <a:ext cx="5937131" cy="5467650"/>
          </a:xfrm>
          <a:prstGeom prst="rect">
            <a:avLst/>
          </a:prstGeom>
        </p:spPr>
      </p:pic>
      <p:sp>
        <p:nvSpPr>
          <p:cNvPr id="2" name="TextBox 1"/>
          <p:cNvSpPr txBox="1"/>
          <p:nvPr/>
        </p:nvSpPr>
        <p:spPr>
          <a:xfrm>
            <a:off x="726141" y="2447365"/>
            <a:ext cx="3899647" cy="584775"/>
          </a:xfrm>
          <a:prstGeom prst="rect">
            <a:avLst/>
          </a:prstGeom>
          <a:solidFill>
            <a:schemeClr val="accent2">
              <a:lumMod val="40000"/>
              <a:lumOff val="60000"/>
            </a:schemeClr>
          </a:solidFill>
          <a:ln>
            <a:solidFill>
              <a:schemeClr val="tx1"/>
            </a:solidFill>
          </a:ln>
        </p:spPr>
        <p:txBody>
          <a:bodyPr wrap="square" rtlCol="0">
            <a:spAutoFit/>
          </a:bodyPr>
          <a:lstStyle/>
          <a:p>
            <a:r>
              <a:rPr lang="en-GB" sz="3200" dirty="0"/>
              <a:t>Use the PEACE model</a:t>
            </a:r>
          </a:p>
        </p:txBody>
      </p:sp>
    </p:spTree>
    <p:extLst>
      <p:ext uri="{BB962C8B-B14F-4D97-AF65-F5344CB8AC3E}">
        <p14:creationId xmlns:p14="http://schemas.microsoft.com/office/powerpoint/2010/main" val="214944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42949" y="301655"/>
            <a:ext cx="11012557" cy="646331"/>
          </a:xfrm>
          <a:prstGeom prst="rect">
            <a:avLst/>
          </a:prstGeom>
          <a:solidFill>
            <a:schemeClr val="accent6">
              <a:lumMod val="60000"/>
              <a:lumOff val="40000"/>
            </a:schemeClr>
          </a:solid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schemeClr val="bg1"/>
                </a:solidFill>
                <a:effectLst/>
                <a:uLnTx/>
                <a:uFillTx/>
                <a:latin typeface="Calibri" panose="020F0502020204030204"/>
                <a:ea typeface="+mn-ea"/>
                <a:cs typeface="+mn-cs"/>
              </a:rPr>
              <a:t>Appropriate Adult (AA)</a:t>
            </a:r>
          </a:p>
        </p:txBody>
      </p:sp>
      <p:pic>
        <p:nvPicPr>
          <p:cNvPr id="4" name="Picture 3"/>
          <p:cNvPicPr>
            <a:picLocks noChangeAspect="1"/>
          </p:cNvPicPr>
          <p:nvPr/>
        </p:nvPicPr>
        <p:blipFill>
          <a:blip r:embed="rId3"/>
          <a:stretch>
            <a:fillRect/>
          </a:stretch>
        </p:blipFill>
        <p:spPr>
          <a:xfrm>
            <a:off x="327775" y="1268391"/>
            <a:ext cx="1689654" cy="1324326"/>
          </a:xfrm>
          <a:prstGeom prst="rect">
            <a:avLst/>
          </a:prstGeom>
        </p:spPr>
      </p:pic>
      <p:pic>
        <p:nvPicPr>
          <p:cNvPr id="5" name="Picture 4"/>
          <p:cNvPicPr>
            <a:picLocks noChangeAspect="1"/>
          </p:cNvPicPr>
          <p:nvPr/>
        </p:nvPicPr>
        <p:blipFill>
          <a:blip r:embed="rId4"/>
          <a:stretch>
            <a:fillRect/>
          </a:stretch>
        </p:blipFill>
        <p:spPr>
          <a:xfrm>
            <a:off x="10081024" y="1418523"/>
            <a:ext cx="2110976" cy="986951"/>
          </a:xfrm>
          <a:prstGeom prst="rect">
            <a:avLst/>
          </a:prstGeom>
        </p:spPr>
      </p:pic>
      <p:graphicFrame>
        <p:nvGraphicFramePr>
          <p:cNvPr id="6" name="Diagram 5"/>
          <p:cNvGraphicFramePr/>
          <p:nvPr/>
        </p:nvGraphicFramePr>
        <p:xfrm>
          <a:off x="2157585" y="1050430"/>
          <a:ext cx="7783283" cy="177161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Rectangle 6"/>
          <p:cNvSpPr/>
          <p:nvPr/>
        </p:nvSpPr>
        <p:spPr>
          <a:xfrm>
            <a:off x="542949" y="3000614"/>
            <a:ext cx="11344251" cy="1033504"/>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They are not simply an observer. Their role is to assist the detainee to ensure that they understand what is happening at the police station during the interview &amp; investigative stages. In particular they should:-</a:t>
            </a:r>
          </a:p>
        </p:txBody>
      </p:sp>
      <p:graphicFrame>
        <p:nvGraphicFramePr>
          <p:cNvPr id="8" name="Diagram 7"/>
          <p:cNvGraphicFramePr/>
          <p:nvPr/>
        </p:nvGraphicFramePr>
        <p:xfrm>
          <a:off x="332732" y="4237447"/>
          <a:ext cx="11554468" cy="1114482"/>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9" name="Rectangle 8"/>
          <p:cNvSpPr/>
          <p:nvPr/>
        </p:nvSpPr>
        <p:spPr>
          <a:xfrm>
            <a:off x="1506071" y="5351929"/>
            <a:ext cx="9328295" cy="672353"/>
          </a:xfrm>
          <a:prstGeom prst="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Their role is </a:t>
            </a:r>
            <a:r>
              <a:rPr lang="en-GB" sz="2400" b="1" i="1" u="sng" dirty="0">
                <a:solidFill>
                  <a:schemeClr val="tx1"/>
                </a:solidFill>
              </a:rPr>
              <a:t>NOT</a:t>
            </a:r>
            <a:r>
              <a:rPr lang="en-GB" sz="2400" dirty="0">
                <a:solidFill>
                  <a:schemeClr val="tx1"/>
                </a:solidFill>
              </a:rPr>
              <a:t> to provide the detainee with legal advice</a:t>
            </a:r>
          </a:p>
        </p:txBody>
      </p:sp>
    </p:spTree>
    <p:extLst>
      <p:ext uri="{BB962C8B-B14F-4D97-AF65-F5344CB8AC3E}">
        <p14:creationId xmlns:p14="http://schemas.microsoft.com/office/powerpoint/2010/main" val="36873527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2B366A3F-7ECA-4CE8-BAE7-59D965D9A55A}"/>
                                            </p:graphicEl>
                                          </p:spTgt>
                                        </p:tgtEl>
                                        <p:attrNameLst>
                                          <p:attrName>style.visibility</p:attrName>
                                        </p:attrNameLst>
                                      </p:cBhvr>
                                      <p:to>
                                        <p:strVal val="visible"/>
                                      </p:to>
                                    </p:set>
                                    <p:animEffect transition="in" filter="fade">
                                      <p:cBhvr>
                                        <p:cTn id="7" dur="500"/>
                                        <p:tgtEl>
                                          <p:spTgt spid="6">
                                            <p:graphicEl>
                                              <a:dgm id="{2B366A3F-7ECA-4CE8-BAE7-59D965D9A55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6F14771E-845B-4596-946A-FF081D075A32}"/>
                                            </p:graphicEl>
                                          </p:spTgt>
                                        </p:tgtEl>
                                        <p:attrNameLst>
                                          <p:attrName>style.visibility</p:attrName>
                                        </p:attrNameLst>
                                      </p:cBhvr>
                                      <p:to>
                                        <p:strVal val="visible"/>
                                      </p:to>
                                    </p:set>
                                    <p:animEffect transition="in" filter="fade">
                                      <p:cBhvr>
                                        <p:cTn id="12" dur="500"/>
                                        <p:tgtEl>
                                          <p:spTgt spid="6">
                                            <p:graphicEl>
                                              <a:dgm id="{6F14771E-845B-4596-946A-FF081D075A3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B1EB0DD4-C138-4067-A875-E3B477B84400}"/>
                                            </p:graphicEl>
                                          </p:spTgt>
                                        </p:tgtEl>
                                        <p:attrNameLst>
                                          <p:attrName>style.visibility</p:attrName>
                                        </p:attrNameLst>
                                      </p:cBhvr>
                                      <p:to>
                                        <p:strVal val="visible"/>
                                      </p:to>
                                    </p:set>
                                    <p:animEffect transition="in" filter="fade">
                                      <p:cBhvr>
                                        <p:cTn id="17" dur="500"/>
                                        <p:tgtEl>
                                          <p:spTgt spid="6">
                                            <p:graphicEl>
                                              <a:dgm id="{B1EB0DD4-C138-4067-A875-E3B477B8440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graphicEl>
                                              <a:dgm id="{70BAD974-F84C-467F-A0E9-A4C57C3E3AD5}"/>
                                            </p:graphicEl>
                                          </p:spTgt>
                                        </p:tgtEl>
                                        <p:attrNameLst>
                                          <p:attrName>style.visibility</p:attrName>
                                        </p:attrNameLst>
                                      </p:cBhvr>
                                      <p:to>
                                        <p:strVal val="visible"/>
                                      </p:to>
                                    </p:set>
                                    <p:animEffect transition="in" filter="fade">
                                      <p:cBhvr>
                                        <p:cTn id="27" dur="500"/>
                                        <p:tgtEl>
                                          <p:spTgt spid="8">
                                            <p:graphicEl>
                                              <a:dgm id="{70BAD974-F84C-467F-A0E9-A4C57C3E3AD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graphicEl>
                                              <a:dgm id="{C30842D1-64DC-4C5D-857F-DA6AF2C71C68}"/>
                                            </p:graphicEl>
                                          </p:spTgt>
                                        </p:tgtEl>
                                        <p:attrNameLst>
                                          <p:attrName>style.visibility</p:attrName>
                                        </p:attrNameLst>
                                      </p:cBhvr>
                                      <p:to>
                                        <p:strVal val="visible"/>
                                      </p:to>
                                    </p:set>
                                    <p:animEffect transition="in" filter="fade">
                                      <p:cBhvr>
                                        <p:cTn id="32" dur="500"/>
                                        <p:tgtEl>
                                          <p:spTgt spid="8">
                                            <p:graphicEl>
                                              <a:dgm id="{C30842D1-64DC-4C5D-857F-DA6AF2C71C68}"/>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8">
                                            <p:graphicEl>
                                              <a:dgm id="{FF58745D-26F6-46B7-A804-4ACB4D1CA653}"/>
                                            </p:graphicEl>
                                          </p:spTgt>
                                        </p:tgtEl>
                                        <p:attrNameLst>
                                          <p:attrName>style.visibility</p:attrName>
                                        </p:attrNameLst>
                                      </p:cBhvr>
                                      <p:to>
                                        <p:strVal val="visible"/>
                                      </p:to>
                                    </p:set>
                                    <p:animEffect transition="in" filter="fade">
                                      <p:cBhvr>
                                        <p:cTn id="37" dur="500"/>
                                        <p:tgtEl>
                                          <p:spTgt spid="8">
                                            <p:graphicEl>
                                              <a:dgm id="{FF58745D-26F6-46B7-A804-4ACB4D1CA653}"/>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7" grpId="0" animBg="1"/>
      <p:bldGraphic spid="8" grpId="0">
        <p:bldSub>
          <a:bldDgm bld="one"/>
        </p:bldSub>
      </p:bldGraphic>
      <p:bldP spid="9" grpId="0" animBg="1"/>
    </p:bld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A10311-AC99-8664-6CCA-F7B3140FACEA}"/>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Coercive Control</a:t>
            </a:r>
          </a:p>
        </p:txBody>
      </p:sp>
      <p:pic>
        <p:nvPicPr>
          <p:cNvPr id="5" name="Content Placeholder 4" descr="A hand holding a puppet&#10;&#10;Description automatically generated">
            <a:extLst>
              <a:ext uri="{FF2B5EF4-FFF2-40B4-BE49-F238E27FC236}">
                <a16:creationId xmlns:a16="http://schemas.microsoft.com/office/drawing/2014/main" id="{DFED8EE1-AA21-6F23-F245-933A645F24DD}"/>
              </a:ext>
            </a:extLst>
          </p:cNvPr>
          <p:cNvPicPr>
            <a:picLocks noChangeAspect="1"/>
          </p:cNvPicPr>
          <p:nvPr/>
        </p:nvPicPr>
        <p:blipFill rotWithShape="1">
          <a:blip r:embed="rId2"/>
          <a:srcRect l="1522" r="2025" b="1"/>
          <a:stretch/>
        </p:blipFill>
        <p:spPr>
          <a:xfrm>
            <a:off x="6321726" y="643466"/>
            <a:ext cx="3691879" cy="5568739"/>
          </a:xfrm>
          <a:prstGeom prst="rect">
            <a:avLst/>
          </a:prstGeom>
        </p:spPr>
      </p:pic>
    </p:spTree>
    <p:extLst>
      <p:ext uri="{BB962C8B-B14F-4D97-AF65-F5344CB8AC3E}">
        <p14:creationId xmlns:p14="http://schemas.microsoft.com/office/powerpoint/2010/main" val="188393666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5634B-1C40-454F-801B-AEA3D5D30884}"/>
              </a:ext>
            </a:extLst>
          </p:cNvPr>
          <p:cNvSpPr>
            <a:spLocks noGrp="1"/>
          </p:cNvSpPr>
          <p:nvPr>
            <p:ph type="title"/>
          </p:nvPr>
        </p:nvSpPr>
        <p:spPr/>
        <p:txBody>
          <a:bodyPr/>
          <a:lstStyle/>
          <a:p>
            <a:r>
              <a:rPr lang="en-GB" dirty="0"/>
              <a:t>Coercive Control</a:t>
            </a:r>
          </a:p>
        </p:txBody>
      </p:sp>
      <p:graphicFrame>
        <p:nvGraphicFramePr>
          <p:cNvPr id="5" name="Content Placeholder 2">
            <a:extLst>
              <a:ext uri="{FF2B5EF4-FFF2-40B4-BE49-F238E27FC236}">
                <a16:creationId xmlns:a16="http://schemas.microsoft.com/office/drawing/2014/main" id="{44560ADB-D71B-6C6B-9F74-A3C94A7BBC6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219454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2E3C1-DA47-313A-4F8A-6394882B6F3B}"/>
              </a:ext>
            </a:extLst>
          </p:cNvPr>
          <p:cNvSpPr>
            <a:spLocks noGrp="1"/>
          </p:cNvSpPr>
          <p:nvPr>
            <p:ph type="title"/>
          </p:nvPr>
        </p:nvSpPr>
        <p:spPr/>
        <p:txBody>
          <a:bodyPr/>
          <a:lstStyle/>
          <a:p>
            <a:r>
              <a:rPr lang="en-GB" dirty="0"/>
              <a:t>Coercive Control ‘Serious Effect’ </a:t>
            </a:r>
          </a:p>
        </p:txBody>
      </p:sp>
      <p:graphicFrame>
        <p:nvGraphicFramePr>
          <p:cNvPr id="5" name="Content Placeholder 2">
            <a:extLst>
              <a:ext uri="{FF2B5EF4-FFF2-40B4-BE49-F238E27FC236}">
                <a16:creationId xmlns:a16="http://schemas.microsoft.com/office/drawing/2014/main" id="{F4330549-BA3C-6DD3-89AA-24078D8857AC}"/>
              </a:ext>
            </a:extLst>
          </p:cNvPr>
          <p:cNvGraphicFramePr>
            <a:graphicFrameLocks noGrp="1"/>
          </p:cNvGraphicFramePr>
          <p:nvPr>
            <p:ph idx="1"/>
          </p:nvPr>
        </p:nvGraphicFramePr>
        <p:xfrm>
          <a:off x="677214" y="1857822"/>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864410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9C1D48B-04CD-5163-4B8D-E85262D11684}"/>
              </a:ext>
            </a:extLst>
          </p:cNvPr>
          <p:cNvPicPr>
            <a:picLocks noChangeAspect="1"/>
          </p:cNvPicPr>
          <p:nvPr/>
        </p:nvPicPr>
        <p:blipFill rotWithShape="1">
          <a:blip r:embed="rId3"/>
          <a:srcRect l="15792" r="36875"/>
          <a:stretch/>
        </p:blipFill>
        <p:spPr>
          <a:xfrm>
            <a:off x="-1" y="-2"/>
            <a:ext cx="5410198" cy="6858002"/>
          </a:xfrm>
          <a:prstGeom prst="rect">
            <a:avLst/>
          </a:prstGeom>
        </p:spPr>
      </p:pic>
      <p:sp>
        <p:nvSpPr>
          <p:cNvPr id="2" name="Title 1">
            <a:extLst>
              <a:ext uri="{FF2B5EF4-FFF2-40B4-BE49-F238E27FC236}">
                <a16:creationId xmlns:a16="http://schemas.microsoft.com/office/drawing/2014/main" id="{8FBDDCDB-9FF7-47AE-BBC8-57AA56079C60}"/>
              </a:ext>
            </a:extLst>
          </p:cNvPr>
          <p:cNvSpPr>
            <a:spLocks noGrp="1"/>
          </p:cNvSpPr>
          <p:nvPr>
            <p:ph type="title"/>
          </p:nvPr>
        </p:nvSpPr>
        <p:spPr>
          <a:xfrm>
            <a:off x="6115317" y="405685"/>
            <a:ext cx="5464968" cy="1559301"/>
          </a:xfrm>
        </p:spPr>
        <p:txBody>
          <a:bodyPr>
            <a:normAutofit/>
          </a:bodyPr>
          <a:lstStyle/>
          <a:p>
            <a:r>
              <a:rPr lang="en-GB" sz="4000"/>
              <a:t>Coercive Control Behaviour</a:t>
            </a:r>
          </a:p>
        </p:txBody>
      </p:sp>
      <p:sp>
        <p:nvSpPr>
          <p:cNvPr id="3" name="Content Placeholder 2">
            <a:extLst>
              <a:ext uri="{FF2B5EF4-FFF2-40B4-BE49-F238E27FC236}">
                <a16:creationId xmlns:a16="http://schemas.microsoft.com/office/drawing/2014/main" id="{F546CA5E-988C-E025-9043-9859E86522B4}"/>
              </a:ext>
            </a:extLst>
          </p:cNvPr>
          <p:cNvSpPr>
            <a:spLocks noGrp="1"/>
          </p:cNvSpPr>
          <p:nvPr>
            <p:ph idx="1"/>
          </p:nvPr>
        </p:nvSpPr>
        <p:spPr>
          <a:xfrm>
            <a:off x="6115317" y="2743200"/>
            <a:ext cx="5247340" cy="3496878"/>
          </a:xfrm>
        </p:spPr>
        <p:txBody>
          <a:bodyPr anchor="ctr">
            <a:normAutofit/>
          </a:bodyPr>
          <a:lstStyle/>
          <a:p>
            <a:pPr marL="0" indent="0">
              <a:buNone/>
            </a:pPr>
            <a:r>
              <a:rPr lang="en-GB" sz="2000" dirty="0"/>
              <a:t>Dependent/ Subordinate </a:t>
            </a:r>
          </a:p>
          <a:p>
            <a:pPr marL="0" indent="0">
              <a:buNone/>
            </a:pPr>
            <a:r>
              <a:rPr lang="en-GB" sz="2000" dirty="0"/>
              <a:t>Isolating</a:t>
            </a:r>
          </a:p>
          <a:p>
            <a:pPr marL="0" indent="0">
              <a:buNone/>
            </a:pPr>
            <a:r>
              <a:rPr lang="en-GB" sz="2000" dirty="0"/>
              <a:t>Fear of/ or actual violence</a:t>
            </a:r>
          </a:p>
          <a:p>
            <a:pPr marL="0" indent="0">
              <a:buNone/>
            </a:pPr>
            <a:r>
              <a:rPr lang="en-GB" sz="2000" dirty="0"/>
              <a:t>Fear consequences of Victim’s behaviour</a:t>
            </a:r>
          </a:p>
          <a:p>
            <a:pPr marL="0" indent="0">
              <a:buNone/>
            </a:pPr>
            <a:r>
              <a:rPr lang="en-GB" sz="2000" dirty="0"/>
              <a:t>Humiliate, harm, punish, frighten</a:t>
            </a:r>
          </a:p>
          <a:p>
            <a:pPr marL="0" indent="0">
              <a:buNone/>
            </a:pPr>
            <a:endParaRPr lang="en-GB" sz="2000" dirty="0"/>
          </a:p>
          <a:p>
            <a:pPr marL="0" indent="0">
              <a:buNone/>
            </a:pPr>
            <a:r>
              <a:rPr lang="en-GB" sz="2000" dirty="0"/>
              <a:t>Incidents may seem innocent in isolation, but it is the cumulative impact on the victim</a:t>
            </a:r>
          </a:p>
        </p:txBody>
      </p:sp>
    </p:spTree>
    <p:extLst>
      <p:ext uri="{BB962C8B-B14F-4D97-AF65-F5344CB8AC3E}">
        <p14:creationId xmlns:p14="http://schemas.microsoft.com/office/powerpoint/2010/main" val="80506893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ABCF186-97C7-7CEA-7488-DF1B9FA3917D}"/>
              </a:ext>
            </a:extLst>
          </p:cNvPr>
          <p:cNvPicPr>
            <a:picLocks noChangeAspect="1"/>
          </p:cNvPicPr>
          <p:nvPr/>
        </p:nvPicPr>
        <p:blipFill rotWithShape="1">
          <a:blip r:embed="rId2"/>
          <a:srcRect t="9091" r="22149" b="1"/>
          <a:stretch/>
        </p:blipFill>
        <p:spPr>
          <a:xfrm>
            <a:off x="3523488" y="10"/>
            <a:ext cx="8668512" cy="6857990"/>
          </a:xfrm>
          <a:prstGeom prst="rect">
            <a:avLst/>
          </a:prstGeom>
        </p:spPr>
      </p:pic>
      <p:sp>
        <p:nvSpPr>
          <p:cNvPr id="2" name="Title 1">
            <a:extLst>
              <a:ext uri="{FF2B5EF4-FFF2-40B4-BE49-F238E27FC236}">
                <a16:creationId xmlns:a16="http://schemas.microsoft.com/office/drawing/2014/main" id="{01ABF93B-A0E1-F159-FC3A-B4A5C67CF107}"/>
              </a:ext>
            </a:extLst>
          </p:cNvPr>
          <p:cNvSpPr>
            <a:spLocks noGrp="1"/>
          </p:cNvSpPr>
          <p:nvPr>
            <p:ph type="ctrTitle"/>
          </p:nvPr>
        </p:nvSpPr>
        <p:spPr>
          <a:xfrm>
            <a:off x="477981" y="1122363"/>
            <a:ext cx="4023360" cy="3204134"/>
          </a:xfrm>
        </p:spPr>
        <p:txBody>
          <a:bodyPr anchor="b">
            <a:normAutofit/>
          </a:bodyPr>
          <a:lstStyle/>
          <a:p>
            <a:pPr algn="l"/>
            <a:r>
              <a:rPr lang="en-GB" sz="4400"/>
              <a:t>Rape, Consent Issues, Rape Trauma &amp; Assault by Penetration </a:t>
            </a:r>
          </a:p>
        </p:txBody>
      </p:sp>
    </p:spTree>
    <p:extLst>
      <p:ext uri="{BB962C8B-B14F-4D97-AF65-F5344CB8AC3E}">
        <p14:creationId xmlns:p14="http://schemas.microsoft.com/office/powerpoint/2010/main" val="179194135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up of a judge's head&#10;&#10;Description automatically generated">
            <a:extLst>
              <a:ext uri="{FF2B5EF4-FFF2-40B4-BE49-F238E27FC236}">
                <a16:creationId xmlns:a16="http://schemas.microsoft.com/office/drawing/2014/main" id="{EC336DAF-54A6-2310-F553-0A79D1D46E49}"/>
              </a:ext>
            </a:extLst>
          </p:cNvPr>
          <p:cNvPicPr>
            <a:picLocks noChangeAspect="1"/>
          </p:cNvPicPr>
          <p:nvPr/>
        </p:nvPicPr>
        <p:blipFill rotWithShape="1">
          <a:blip r:embed="rId3"/>
          <a:srcRect l="24805" r="12626" b="-1"/>
          <a:stretch/>
        </p:blipFill>
        <p:spPr>
          <a:xfrm>
            <a:off x="3523488" y="10"/>
            <a:ext cx="8668512" cy="6857990"/>
          </a:xfrm>
          <a:prstGeom prst="rect">
            <a:avLst/>
          </a:prstGeom>
        </p:spPr>
      </p:pic>
      <p:sp>
        <p:nvSpPr>
          <p:cNvPr id="2" name="Title 1">
            <a:extLst>
              <a:ext uri="{FF2B5EF4-FFF2-40B4-BE49-F238E27FC236}">
                <a16:creationId xmlns:a16="http://schemas.microsoft.com/office/drawing/2014/main" id="{54AA30CD-9BEC-279F-7631-56A7EB647346}"/>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Sexual Offences</a:t>
            </a:r>
          </a:p>
        </p:txBody>
      </p:sp>
      <p:sp>
        <p:nvSpPr>
          <p:cNvPr id="3" name="Content Placeholder 2">
            <a:extLst>
              <a:ext uri="{FF2B5EF4-FFF2-40B4-BE49-F238E27FC236}">
                <a16:creationId xmlns:a16="http://schemas.microsoft.com/office/drawing/2014/main" id="{021AA9CE-C8A6-F581-F9F2-42C5C57352F1}"/>
              </a:ext>
            </a:extLst>
          </p:cNvPr>
          <p:cNvSpPr>
            <a:spLocks noGrp="1"/>
          </p:cNvSpPr>
          <p:nvPr>
            <p:ph idx="1"/>
          </p:nvPr>
        </p:nvSpPr>
        <p:spPr>
          <a:xfrm>
            <a:off x="477980" y="4872922"/>
            <a:ext cx="4023359" cy="1208141"/>
          </a:xfrm>
        </p:spPr>
        <p:txBody>
          <a:bodyPr vert="horz" lIns="91440" tIns="45720" rIns="91440" bIns="45720" rtlCol="0">
            <a:normAutofit/>
          </a:bodyPr>
          <a:lstStyle/>
          <a:p>
            <a:pPr marL="0" indent="0">
              <a:buNone/>
            </a:pPr>
            <a:r>
              <a:rPr lang="en-US" sz="2000"/>
              <a:t>Section 1 - 4 Sexual Offences Act 2003</a:t>
            </a:r>
          </a:p>
        </p:txBody>
      </p:sp>
    </p:spTree>
    <p:extLst>
      <p:ext uri="{BB962C8B-B14F-4D97-AF65-F5344CB8AC3E}">
        <p14:creationId xmlns:p14="http://schemas.microsoft.com/office/powerpoint/2010/main" val="30557242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E05A9-E804-FED0-036D-D3978ABF9296}"/>
              </a:ext>
            </a:extLst>
          </p:cNvPr>
          <p:cNvSpPr>
            <a:spLocks noGrp="1"/>
          </p:cNvSpPr>
          <p:nvPr>
            <p:ph type="title"/>
          </p:nvPr>
        </p:nvSpPr>
        <p:spPr>
          <a:xfrm>
            <a:off x="1143000" y="990599"/>
            <a:ext cx="9906000" cy="685800"/>
          </a:xfrm>
        </p:spPr>
        <p:txBody>
          <a:bodyPr vert="horz" lIns="91440" tIns="45720" rIns="91440" bIns="45720" rtlCol="0" anchor="t">
            <a:normAutofit/>
          </a:bodyPr>
          <a:lstStyle/>
          <a:p>
            <a:r>
              <a:rPr lang="en-US" sz="4000" kern="1200">
                <a:solidFill>
                  <a:schemeClr val="tx1"/>
                </a:solidFill>
                <a:latin typeface="+mj-lt"/>
                <a:ea typeface="+mj-ea"/>
                <a:cs typeface="+mj-cs"/>
              </a:rPr>
              <a:t>Rape - Section 1 SOA 2003</a:t>
            </a:r>
          </a:p>
        </p:txBody>
      </p:sp>
      <p:graphicFrame>
        <p:nvGraphicFramePr>
          <p:cNvPr id="8" name="TextBox 5">
            <a:extLst>
              <a:ext uri="{FF2B5EF4-FFF2-40B4-BE49-F238E27FC236}">
                <a16:creationId xmlns:a16="http://schemas.microsoft.com/office/drawing/2014/main" id="{18D18B69-7A07-C859-8482-48EED04E9092}"/>
              </a:ext>
            </a:extLst>
          </p:cNvPr>
          <p:cNvGraphicFramePr/>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843939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28E5CB-913B-4378-97CE-18C9F6410C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3370A4-4661-4194-4CBF-95861C9E8797}"/>
              </a:ext>
            </a:extLst>
          </p:cNvPr>
          <p:cNvSpPr>
            <a:spLocks noGrp="1"/>
          </p:cNvSpPr>
          <p:nvPr>
            <p:ph type="title"/>
          </p:nvPr>
        </p:nvSpPr>
        <p:spPr>
          <a:xfrm>
            <a:off x="838200" y="557188"/>
            <a:ext cx="4862848" cy="5569291"/>
          </a:xfrm>
        </p:spPr>
        <p:txBody>
          <a:bodyPr>
            <a:normAutofit/>
          </a:bodyPr>
          <a:lstStyle/>
          <a:p>
            <a:r>
              <a:rPr lang="en-GB" sz="5200"/>
              <a:t>Assault by Penetration – S2 SOA 2003 </a:t>
            </a:r>
          </a:p>
        </p:txBody>
      </p:sp>
      <p:graphicFrame>
        <p:nvGraphicFramePr>
          <p:cNvPr id="5" name="Content Placeholder 2">
            <a:extLst>
              <a:ext uri="{FF2B5EF4-FFF2-40B4-BE49-F238E27FC236}">
                <a16:creationId xmlns:a16="http://schemas.microsoft.com/office/drawing/2014/main" id="{73CF70B2-BF9D-FD28-61CC-4C6035AC3C98}"/>
              </a:ext>
            </a:extLst>
          </p:cNvPr>
          <p:cNvGraphicFramePr>
            <a:graphicFrameLocks noGrp="1"/>
          </p:cNvGraphicFramePr>
          <p:nvPr>
            <p:ph idx="1"/>
            <p:extLst>
              <p:ext uri="{D42A27DB-BD31-4B8C-83A1-F6EECF244321}">
                <p14:modId xmlns:p14="http://schemas.microsoft.com/office/powerpoint/2010/main" val="3910099218"/>
              </p:ext>
            </p:extLst>
          </p:nvPr>
        </p:nvGraphicFramePr>
        <p:xfrm>
          <a:off x="6099048" y="621792"/>
          <a:ext cx="525780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9373110"/>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6234BCC6-39B9-47D9-8BF8-C665401A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olice Professional | Compensation offer for knife owners who surrender  weapons to police">
            <a:extLst>
              <a:ext uri="{FF2B5EF4-FFF2-40B4-BE49-F238E27FC236}">
                <a16:creationId xmlns:a16="http://schemas.microsoft.com/office/drawing/2014/main" id="{05FDAD0C-C7B0-BBF9-6A0B-AB62C0C82BD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5905" r="-2" b="14939"/>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Humberside Police encourage people to surrender offensive weapons in bid to  tackle knife crime - Gi Media">
            <a:extLst>
              <a:ext uri="{FF2B5EF4-FFF2-40B4-BE49-F238E27FC236}">
                <a16:creationId xmlns:a16="http://schemas.microsoft.com/office/drawing/2014/main" id="{AB272C69-116B-9F20-10B0-AAA870B448E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 b="7921"/>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35" name="Freeform: Shape 1034">
            <a:extLst>
              <a:ext uri="{FF2B5EF4-FFF2-40B4-BE49-F238E27FC236}">
                <a16:creationId xmlns:a16="http://schemas.microsoft.com/office/drawing/2014/main" id="{72A9CE9D-DAC3-40AF-B504-78A64A909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37" name="Freeform: Shape 1036">
            <a:extLst>
              <a:ext uri="{FF2B5EF4-FFF2-40B4-BE49-F238E27FC236}">
                <a16:creationId xmlns:a16="http://schemas.microsoft.com/office/drawing/2014/main" id="{506D7452-6CDE-4381-86CE-07B2459383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945857A-E1EC-08BD-83D3-DF45342BF669}"/>
              </a:ext>
            </a:extLst>
          </p:cNvPr>
          <p:cNvSpPr>
            <a:spLocks noGrp="1"/>
          </p:cNvSpPr>
          <p:nvPr>
            <p:ph type="ctrTitle"/>
          </p:nvPr>
        </p:nvSpPr>
        <p:spPr>
          <a:xfrm>
            <a:off x="438912" y="1524659"/>
            <a:ext cx="5019074" cy="2774088"/>
          </a:xfrm>
        </p:spPr>
        <p:txBody>
          <a:bodyPr>
            <a:normAutofit/>
          </a:bodyPr>
          <a:lstStyle/>
          <a:p>
            <a:pPr algn="l"/>
            <a:endParaRPr lang="en-US" sz="5400" dirty="0"/>
          </a:p>
        </p:txBody>
      </p:sp>
      <p:sp>
        <p:nvSpPr>
          <p:cNvPr id="3" name="Subtitle 2">
            <a:extLst>
              <a:ext uri="{FF2B5EF4-FFF2-40B4-BE49-F238E27FC236}">
                <a16:creationId xmlns:a16="http://schemas.microsoft.com/office/drawing/2014/main" id="{BB4AEF14-A884-4AC1-D913-5C6A7F0C0909}"/>
              </a:ext>
            </a:extLst>
          </p:cNvPr>
          <p:cNvSpPr>
            <a:spLocks noGrp="1"/>
          </p:cNvSpPr>
          <p:nvPr>
            <p:ph type="subTitle" idx="1"/>
          </p:nvPr>
        </p:nvSpPr>
        <p:spPr>
          <a:xfrm>
            <a:off x="438912" y="4687367"/>
            <a:ext cx="4917948" cy="1335024"/>
          </a:xfrm>
        </p:spPr>
        <p:txBody>
          <a:bodyPr>
            <a:normAutofit/>
          </a:bodyPr>
          <a:lstStyle/>
          <a:p>
            <a:pPr algn="l"/>
            <a:r>
              <a:rPr lang="en-US" sz="2800" dirty="0"/>
              <a:t>Offensive Weapons</a:t>
            </a:r>
          </a:p>
        </p:txBody>
      </p:sp>
      <p:sp>
        <p:nvSpPr>
          <p:cNvPr id="1039" name="Rectangle 1038">
            <a:extLst>
              <a:ext uri="{FF2B5EF4-FFF2-40B4-BE49-F238E27FC236}">
                <a16:creationId xmlns:a16="http://schemas.microsoft.com/office/drawing/2014/main" id="{762DA937-8B55-4317-BD32-98D7AF30E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1041" name="Rectangle 1040">
            <a:extLst>
              <a:ext uri="{FF2B5EF4-FFF2-40B4-BE49-F238E27FC236}">
                <a16:creationId xmlns:a16="http://schemas.microsoft.com/office/drawing/2014/main" id="{C52EE5A8-045B-4D39-8ED1-51333408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098" y="4461119"/>
            <a:ext cx="501907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76429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nodePh="1">
                                  <p:stCondLst>
                                    <p:cond delay="1000"/>
                                  </p:stCondLst>
                                  <p:endCondLst>
                                    <p:cond evt="begin" delay="0">
                                      <p:tn val="8"/>
                                    </p:cond>
                                  </p:end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bwMode="auto">
          <a:xfrm>
            <a:off x="0" y="875939"/>
            <a:ext cx="6480720" cy="561975"/>
          </a:xfrm>
          <a:prstGeom prst="rect">
            <a:avLst/>
          </a:prstGeom>
          <a:solidFill>
            <a:schemeClr val="accent6">
              <a:lumMod val="40000"/>
              <a:lumOff val="60000"/>
            </a:schemeClr>
          </a:solidFill>
          <a:ln>
            <a:no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Section 1 - Prevention Of Crime Act 1953</a:t>
            </a:r>
          </a:p>
        </p:txBody>
      </p:sp>
      <p:sp>
        <p:nvSpPr>
          <p:cNvPr id="5" name="TextBox 4"/>
          <p:cNvSpPr txBox="1"/>
          <p:nvPr/>
        </p:nvSpPr>
        <p:spPr>
          <a:xfrm>
            <a:off x="0" y="133669"/>
            <a:ext cx="8640960" cy="584775"/>
          </a:xfrm>
          <a:prstGeom prst="rect">
            <a:avLst/>
          </a:prstGeom>
          <a:solidFill>
            <a:schemeClr val="accent6"/>
          </a:solidFill>
        </p:spPr>
        <p:txBody>
          <a:bodyPr wrap="square" rtlCol="0">
            <a:spAutoFit/>
          </a:bodyPr>
          <a:lstStyle/>
          <a:p>
            <a:pPr algn="ctr"/>
            <a:r>
              <a:rPr lang="en-GB" sz="3200" b="1" dirty="0">
                <a:solidFill>
                  <a:schemeClr val="bg1"/>
                </a:solidFill>
              </a:rPr>
              <a:t>Having an Offensive Weapon in a Public Place</a:t>
            </a:r>
          </a:p>
        </p:txBody>
      </p:sp>
      <p:pic>
        <p:nvPicPr>
          <p:cNvPr id="3074" name="Picture 2" descr="Offensive Weapons Act">
            <a:extLst>
              <a:ext uri="{FF2B5EF4-FFF2-40B4-BE49-F238E27FC236}">
                <a16:creationId xmlns:a16="http://schemas.microsoft.com/office/drawing/2014/main" id="{50980F05-E198-AE17-AD83-90EFC9083F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2974" y="859130"/>
            <a:ext cx="5348692" cy="282498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Ex-police officers asked to return batons - or risk offensive weapon fines  - Mirror Online">
            <a:extLst>
              <a:ext uri="{FF2B5EF4-FFF2-40B4-BE49-F238E27FC236}">
                <a16:creationId xmlns:a16="http://schemas.microsoft.com/office/drawing/2014/main" id="{78E153E7-655D-D58D-3A9A-12B5C9820FA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92973" y="3824802"/>
            <a:ext cx="5348691" cy="285860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314B72B-AC52-F096-BBD7-DC5C1F5A73C5}"/>
              </a:ext>
            </a:extLst>
          </p:cNvPr>
          <p:cNvSpPr txBox="1"/>
          <p:nvPr/>
        </p:nvSpPr>
        <p:spPr>
          <a:xfrm>
            <a:off x="-4010" y="2271623"/>
            <a:ext cx="6100010" cy="3450816"/>
          </a:xfrm>
          <a:prstGeom prst="rect">
            <a:avLst/>
          </a:prstGeom>
          <a:noFill/>
        </p:spPr>
        <p:txBody>
          <a:bodyPr wrap="square">
            <a:spAutoFit/>
          </a:bodyPr>
          <a:lstStyle/>
          <a:p>
            <a:pPr marL="342900" indent="-342900" algn="ctr" fontAlgn="base">
              <a:lnSpc>
                <a:spcPct val="80000"/>
              </a:lnSpc>
              <a:spcBef>
                <a:spcPct val="20000"/>
              </a:spcBef>
              <a:spcAft>
                <a:spcPct val="0"/>
              </a:spcAft>
              <a:defRPr/>
            </a:pPr>
            <a:r>
              <a:rPr lang="en-GB" altLang="en-US" sz="3200" dirty="0">
                <a:solidFill>
                  <a:schemeClr val="tx1"/>
                </a:solidFill>
                <a:cs typeface="Arial"/>
              </a:rPr>
              <a:t>Any person who, </a:t>
            </a:r>
            <a:r>
              <a:rPr lang="en-GB" altLang="en-US" sz="3200" dirty="0">
                <a:solidFill>
                  <a:srgbClr val="FF0000"/>
                </a:solidFill>
                <a:cs typeface="Arial"/>
              </a:rPr>
              <a:t>without</a:t>
            </a:r>
          </a:p>
          <a:p>
            <a:pPr marL="342900" indent="-342900" algn="ctr" fontAlgn="base">
              <a:lnSpc>
                <a:spcPct val="80000"/>
              </a:lnSpc>
              <a:spcBef>
                <a:spcPct val="20000"/>
              </a:spcBef>
              <a:spcAft>
                <a:spcPct val="0"/>
              </a:spcAft>
              <a:defRPr/>
            </a:pPr>
            <a:r>
              <a:rPr lang="en-GB" altLang="en-US" sz="3200" dirty="0">
                <a:solidFill>
                  <a:srgbClr val="FF0000"/>
                </a:solidFill>
                <a:cs typeface="Arial"/>
              </a:rPr>
              <a:t>lawful authority</a:t>
            </a:r>
            <a:r>
              <a:rPr lang="en-GB" altLang="en-US" sz="3200" dirty="0">
                <a:solidFill>
                  <a:schemeClr val="tx1"/>
                </a:solidFill>
                <a:cs typeface="Arial"/>
              </a:rPr>
              <a:t> or </a:t>
            </a:r>
            <a:r>
              <a:rPr lang="en-GB" altLang="en-US" sz="3200" dirty="0">
                <a:solidFill>
                  <a:srgbClr val="FF0000"/>
                </a:solidFill>
                <a:cs typeface="Arial"/>
              </a:rPr>
              <a:t>reasonable</a:t>
            </a:r>
          </a:p>
          <a:p>
            <a:pPr marL="342900" indent="-342900" algn="ctr" fontAlgn="base">
              <a:lnSpc>
                <a:spcPct val="80000"/>
              </a:lnSpc>
              <a:spcBef>
                <a:spcPct val="20000"/>
              </a:spcBef>
              <a:spcAft>
                <a:spcPct val="0"/>
              </a:spcAft>
              <a:defRPr/>
            </a:pPr>
            <a:r>
              <a:rPr lang="en-GB" altLang="en-US" sz="3200" dirty="0">
                <a:solidFill>
                  <a:srgbClr val="FF0000"/>
                </a:solidFill>
                <a:cs typeface="Arial"/>
              </a:rPr>
              <a:t>excuse</a:t>
            </a:r>
            <a:r>
              <a:rPr lang="en-GB" altLang="en-US" sz="3200" dirty="0">
                <a:solidFill>
                  <a:schemeClr val="tx1"/>
                </a:solidFill>
                <a:cs typeface="Arial"/>
              </a:rPr>
              <a:t>, the proof whereof shall</a:t>
            </a:r>
          </a:p>
          <a:p>
            <a:pPr marL="342900" indent="-342900" algn="ctr" fontAlgn="base">
              <a:lnSpc>
                <a:spcPct val="80000"/>
              </a:lnSpc>
              <a:spcBef>
                <a:spcPct val="20000"/>
              </a:spcBef>
              <a:spcAft>
                <a:spcPct val="0"/>
              </a:spcAft>
              <a:defRPr/>
            </a:pPr>
            <a:r>
              <a:rPr lang="en-GB" altLang="en-US" sz="3200" dirty="0">
                <a:solidFill>
                  <a:schemeClr val="tx1"/>
                </a:solidFill>
                <a:cs typeface="Arial"/>
              </a:rPr>
              <a:t>lie on him, has with him in any</a:t>
            </a:r>
          </a:p>
          <a:p>
            <a:pPr marL="342900" indent="-342900" algn="ctr" fontAlgn="base">
              <a:lnSpc>
                <a:spcPct val="80000"/>
              </a:lnSpc>
              <a:spcBef>
                <a:spcPct val="20000"/>
              </a:spcBef>
              <a:spcAft>
                <a:spcPct val="0"/>
              </a:spcAft>
              <a:defRPr/>
            </a:pPr>
            <a:r>
              <a:rPr lang="en-GB" altLang="en-US" sz="3200" dirty="0">
                <a:solidFill>
                  <a:srgbClr val="FF0000"/>
                </a:solidFill>
                <a:cs typeface="Arial"/>
              </a:rPr>
              <a:t>public place </a:t>
            </a:r>
            <a:r>
              <a:rPr lang="en-GB" altLang="en-US" sz="3200" dirty="0">
                <a:solidFill>
                  <a:schemeClr val="tx1"/>
                </a:solidFill>
                <a:cs typeface="Arial"/>
              </a:rPr>
              <a:t>any </a:t>
            </a:r>
            <a:r>
              <a:rPr lang="en-GB" altLang="en-US" sz="3200" dirty="0">
                <a:solidFill>
                  <a:srgbClr val="FF0000"/>
                </a:solidFill>
                <a:cs typeface="Arial"/>
              </a:rPr>
              <a:t>offensive</a:t>
            </a:r>
          </a:p>
          <a:p>
            <a:pPr marL="342900" indent="-342900" algn="ctr" fontAlgn="base">
              <a:lnSpc>
                <a:spcPct val="80000"/>
              </a:lnSpc>
              <a:spcBef>
                <a:spcPct val="20000"/>
              </a:spcBef>
              <a:spcAft>
                <a:spcPct val="0"/>
              </a:spcAft>
              <a:defRPr/>
            </a:pPr>
            <a:r>
              <a:rPr lang="en-GB" altLang="en-US" sz="3200" dirty="0">
                <a:solidFill>
                  <a:srgbClr val="FF0000"/>
                </a:solidFill>
                <a:cs typeface="Arial"/>
              </a:rPr>
              <a:t>weapon</a:t>
            </a:r>
            <a:r>
              <a:rPr lang="en-GB" altLang="en-US" sz="3200" dirty="0">
                <a:solidFill>
                  <a:schemeClr val="tx1"/>
                </a:solidFill>
                <a:cs typeface="Arial"/>
              </a:rPr>
              <a:t>, shall be guilty of an</a:t>
            </a:r>
          </a:p>
          <a:p>
            <a:pPr marL="342900" indent="-342900" algn="ctr" fontAlgn="base">
              <a:lnSpc>
                <a:spcPct val="80000"/>
              </a:lnSpc>
              <a:spcBef>
                <a:spcPct val="20000"/>
              </a:spcBef>
              <a:spcAft>
                <a:spcPct val="0"/>
              </a:spcAft>
              <a:defRPr/>
            </a:pPr>
            <a:r>
              <a:rPr lang="en-GB" altLang="en-US" sz="3200" dirty="0">
                <a:solidFill>
                  <a:schemeClr val="tx1"/>
                </a:solidFill>
                <a:cs typeface="Arial"/>
              </a:rPr>
              <a:t>offence.</a:t>
            </a:r>
          </a:p>
        </p:txBody>
      </p:sp>
    </p:spTree>
    <p:extLst>
      <p:ext uri="{BB962C8B-B14F-4D97-AF65-F5344CB8AC3E}">
        <p14:creationId xmlns:p14="http://schemas.microsoft.com/office/powerpoint/2010/main" val="3128720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txBox="1">
            <a:spLocks noChangeArrowheads="1"/>
          </p:cNvSpPr>
          <p:nvPr/>
        </p:nvSpPr>
        <p:spPr bwMode="auto">
          <a:xfrm>
            <a:off x="3638292" y="822259"/>
            <a:ext cx="4915415" cy="584776"/>
          </a:xfrm>
          <a:prstGeom prst="rect">
            <a:avLst/>
          </a:prstGeom>
          <a:solidFill>
            <a:schemeClr val="bg2">
              <a:lumMod val="75000"/>
            </a:schemeClr>
          </a:solidFill>
          <a:ln>
            <a:solidFill>
              <a:schemeClr val="tx1"/>
            </a:solidFill>
          </a:ln>
        </p:spPr>
        <p:txBody>
          <a:bodyPr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kern="0" dirty="0">
                <a:solidFill>
                  <a:schemeClr val="bg1"/>
                </a:solidFill>
                <a:latin typeface="+mn-lt"/>
              </a:rPr>
              <a:t>S.25 Theft Act 1968</a:t>
            </a:r>
          </a:p>
        </p:txBody>
      </p:sp>
      <p:sp>
        <p:nvSpPr>
          <p:cNvPr id="7" name="TextBox 6"/>
          <p:cNvSpPr txBox="1"/>
          <p:nvPr/>
        </p:nvSpPr>
        <p:spPr>
          <a:xfrm>
            <a:off x="1981199" y="210164"/>
            <a:ext cx="8229600" cy="584775"/>
          </a:xfrm>
          <a:prstGeom prst="rect">
            <a:avLst/>
          </a:prstGeom>
          <a:solidFill>
            <a:schemeClr val="bg2">
              <a:lumMod val="75000"/>
            </a:schemeClr>
          </a:solidFill>
        </p:spPr>
        <p:txBody>
          <a:bodyPr wrap="square" rtlCol="0">
            <a:spAutoFit/>
          </a:bodyPr>
          <a:lstStyle/>
          <a:p>
            <a:pPr algn="ctr"/>
            <a:r>
              <a:rPr lang="en-GB" sz="3200" b="1" dirty="0">
                <a:solidFill>
                  <a:schemeClr val="bg1"/>
                </a:solidFill>
              </a:rPr>
              <a:t>Going Equipped</a:t>
            </a:r>
          </a:p>
        </p:txBody>
      </p:sp>
      <p:sp>
        <p:nvSpPr>
          <p:cNvPr id="4" name="TextBox 3">
            <a:extLst>
              <a:ext uri="{FF2B5EF4-FFF2-40B4-BE49-F238E27FC236}">
                <a16:creationId xmlns:a16="http://schemas.microsoft.com/office/drawing/2014/main" id="{8638C54E-73C5-B6C8-ED31-D92A425649A8}"/>
              </a:ext>
            </a:extLst>
          </p:cNvPr>
          <p:cNvSpPr txBox="1"/>
          <p:nvPr/>
        </p:nvSpPr>
        <p:spPr>
          <a:xfrm>
            <a:off x="488692" y="2325793"/>
            <a:ext cx="6096000" cy="3352264"/>
          </a:xfrm>
          <a:prstGeom prst="rect">
            <a:avLst/>
          </a:prstGeom>
          <a:noFill/>
        </p:spPr>
        <p:txBody>
          <a:bodyPr wrap="square">
            <a:spAutoFit/>
          </a:bodyPr>
          <a:lstStyle/>
          <a:p>
            <a:pPr marL="342900" indent="-342900" algn="ctr" fontAlgn="base">
              <a:lnSpc>
                <a:spcPct val="80000"/>
              </a:lnSpc>
              <a:spcBef>
                <a:spcPct val="20000"/>
              </a:spcBef>
              <a:spcAft>
                <a:spcPct val="0"/>
              </a:spcAft>
              <a:defRPr/>
            </a:pPr>
            <a:r>
              <a:rPr lang="en-GB" sz="3200" dirty="0">
                <a:solidFill>
                  <a:schemeClr val="tx1"/>
                </a:solidFill>
                <a:cs typeface="Arial"/>
              </a:rPr>
              <a:t>A person shall be guilty</a:t>
            </a:r>
          </a:p>
          <a:p>
            <a:pPr marL="342900" indent="-342900" algn="ctr" fontAlgn="base">
              <a:lnSpc>
                <a:spcPct val="80000"/>
              </a:lnSpc>
              <a:spcBef>
                <a:spcPct val="20000"/>
              </a:spcBef>
              <a:spcAft>
                <a:spcPct val="0"/>
              </a:spcAft>
              <a:defRPr/>
            </a:pPr>
            <a:r>
              <a:rPr lang="en-GB" sz="3200" dirty="0">
                <a:solidFill>
                  <a:schemeClr val="tx1"/>
                </a:solidFill>
                <a:cs typeface="Arial"/>
              </a:rPr>
              <a:t> of an offence if when</a:t>
            </a:r>
            <a:br>
              <a:rPr lang="en-GB" sz="3200" dirty="0">
                <a:solidFill>
                  <a:schemeClr val="tx1"/>
                </a:solidFill>
                <a:cs typeface="Arial"/>
              </a:rPr>
            </a:br>
            <a:r>
              <a:rPr lang="en-GB" sz="3200" dirty="0">
                <a:solidFill>
                  <a:schemeClr val="tx1"/>
                </a:solidFill>
                <a:cs typeface="Arial"/>
              </a:rPr>
              <a:t> </a:t>
            </a:r>
            <a:r>
              <a:rPr lang="en-GB" sz="3200" u="sng" dirty="0">
                <a:solidFill>
                  <a:srgbClr val="FF0000"/>
                </a:solidFill>
                <a:cs typeface="Arial"/>
              </a:rPr>
              <a:t>not at his place of abode</a:t>
            </a:r>
            <a:r>
              <a:rPr lang="en-GB" sz="3200" dirty="0">
                <a:solidFill>
                  <a:schemeClr val="tx1"/>
                </a:solidFill>
                <a:cs typeface="Arial"/>
              </a:rPr>
              <a:t>,</a:t>
            </a:r>
          </a:p>
          <a:p>
            <a:pPr marL="342900" indent="-342900" algn="ctr" fontAlgn="base">
              <a:lnSpc>
                <a:spcPct val="80000"/>
              </a:lnSpc>
              <a:spcBef>
                <a:spcPct val="20000"/>
              </a:spcBef>
              <a:spcAft>
                <a:spcPct val="0"/>
              </a:spcAft>
              <a:defRPr/>
            </a:pPr>
            <a:r>
              <a:rPr lang="en-GB" sz="3200" dirty="0">
                <a:solidFill>
                  <a:schemeClr val="tx1"/>
                </a:solidFill>
                <a:cs typeface="Arial"/>
              </a:rPr>
              <a:t> he has with him</a:t>
            </a:r>
          </a:p>
          <a:p>
            <a:pPr marL="342900" indent="-342900" algn="ctr" fontAlgn="base">
              <a:lnSpc>
                <a:spcPct val="80000"/>
              </a:lnSpc>
              <a:spcBef>
                <a:spcPct val="20000"/>
              </a:spcBef>
              <a:spcAft>
                <a:spcPct val="0"/>
              </a:spcAft>
              <a:defRPr/>
            </a:pPr>
            <a:r>
              <a:rPr lang="en-GB" sz="3200" dirty="0">
                <a:solidFill>
                  <a:schemeClr val="tx1"/>
                </a:solidFill>
                <a:cs typeface="Arial"/>
              </a:rPr>
              <a:t> </a:t>
            </a:r>
            <a:r>
              <a:rPr lang="en-GB" sz="3200" dirty="0">
                <a:solidFill>
                  <a:srgbClr val="FF0000"/>
                </a:solidFill>
                <a:cs typeface="Arial"/>
              </a:rPr>
              <a:t>any article </a:t>
            </a:r>
            <a:r>
              <a:rPr lang="en-GB" sz="3200" dirty="0">
                <a:solidFill>
                  <a:schemeClr val="tx1"/>
                </a:solidFill>
                <a:cs typeface="Arial"/>
              </a:rPr>
              <a:t>for use in the course of </a:t>
            </a:r>
          </a:p>
          <a:p>
            <a:pPr marL="342900" indent="-342900" algn="ctr" fontAlgn="base">
              <a:lnSpc>
                <a:spcPct val="80000"/>
              </a:lnSpc>
              <a:spcBef>
                <a:spcPct val="20000"/>
              </a:spcBef>
              <a:spcAft>
                <a:spcPct val="0"/>
              </a:spcAft>
              <a:defRPr/>
            </a:pPr>
            <a:r>
              <a:rPr lang="en-GB" sz="3200" dirty="0">
                <a:solidFill>
                  <a:schemeClr val="tx1"/>
                </a:solidFill>
                <a:cs typeface="Arial"/>
              </a:rPr>
              <a:t>or in connection with any </a:t>
            </a:r>
          </a:p>
          <a:p>
            <a:pPr marL="342900" indent="-342900" algn="ctr" fontAlgn="base">
              <a:lnSpc>
                <a:spcPct val="80000"/>
              </a:lnSpc>
              <a:spcBef>
                <a:spcPct val="20000"/>
              </a:spcBef>
              <a:spcAft>
                <a:spcPct val="0"/>
              </a:spcAft>
              <a:defRPr/>
            </a:pPr>
            <a:r>
              <a:rPr lang="en-GB" sz="3200" dirty="0">
                <a:solidFill>
                  <a:srgbClr val="FF0000"/>
                </a:solidFill>
                <a:cs typeface="Arial"/>
              </a:rPr>
              <a:t>burglary or theft. </a:t>
            </a:r>
            <a:endParaRPr lang="en-GB" altLang="en-US" sz="3200" dirty="0">
              <a:solidFill>
                <a:srgbClr val="FF0000"/>
              </a:solidFill>
              <a:cs typeface="Arial"/>
            </a:endParaRPr>
          </a:p>
        </p:txBody>
      </p:sp>
      <p:pic>
        <p:nvPicPr>
          <p:cNvPr id="3074" name="Picture 2" descr="Going Equipped for Stealing">
            <a:extLst>
              <a:ext uri="{FF2B5EF4-FFF2-40B4-BE49-F238E27FC236}">
                <a16:creationId xmlns:a16="http://schemas.microsoft.com/office/drawing/2014/main" id="{F1F1CCCE-D0DD-2CF4-FB3D-1826EAF740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90921" y="2325792"/>
            <a:ext cx="3492500" cy="33522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23548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4DFF025-E1CE-7278-1FFA-48BAD2ABF2B5}"/>
              </a:ext>
            </a:extLst>
          </p:cNvPr>
          <p:cNvPicPr>
            <a:picLocks noGrp="1" noChangeAspect="1"/>
          </p:cNvPicPr>
          <p:nvPr>
            <p:ph idx="1"/>
          </p:nvPr>
        </p:nvPicPr>
        <p:blipFill>
          <a:blip r:embed="rId3"/>
          <a:stretch>
            <a:fillRect/>
          </a:stretch>
        </p:blipFill>
        <p:spPr>
          <a:xfrm>
            <a:off x="457200" y="708279"/>
            <a:ext cx="11277600" cy="5441442"/>
          </a:xfrm>
          <a:prstGeom prst="rect">
            <a:avLst/>
          </a:prstGeom>
        </p:spPr>
      </p:pic>
    </p:spTree>
    <p:extLst>
      <p:ext uri="{BB962C8B-B14F-4D97-AF65-F5344CB8AC3E}">
        <p14:creationId xmlns:p14="http://schemas.microsoft.com/office/powerpoint/2010/main" val="3219698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group of images of a plane and a boat&#10;&#10;Description automatically generated">
            <a:extLst>
              <a:ext uri="{FF2B5EF4-FFF2-40B4-BE49-F238E27FC236}">
                <a16:creationId xmlns:a16="http://schemas.microsoft.com/office/drawing/2014/main" id="{19ABE9CF-A974-059D-D662-A85FDEACE373}"/>
              </a:ext>
            </a:extLst>
          </p:cNvPr>
          <p:cNvPicPr>
            <a:picLocks noGrp="1" noChangeAspect="1"/>
          </p:cNvPicPr>
          <p:nvPr>
            <p:ph idx="1"/>
          </p:nvPr>
        </p:nvPicPr>
        <p:blipFill>
          <a:blip r:embed="rId3"/>
          <a:stretch>
            <a:fillRect/>
          </a:stretch>
        </p:blipFill>
        <p:spPr>
          <a:xfrm>
            <a:off x="643467" y="766950"/>
            <a:ext cx="10905066" cy="5324100"/>
          </a:xfrm>
          <a:prstGeom prst="rect">
            <a:avLst/>
          </a:prstGeom>
        </p:spPr>
      </p:pic>
    </p:spTree>
    <p:extLst>
      <p:ext uri="{BB962C8B-B14F-4D97-AF65-F5344CB8AC3E}">
        <p14:creationId xmlns:p14="http://schemas.microsoft.com/office/powerpoint/2010/main" val="383803326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3" name="Oval 1032">
            <a:extLst>
              <a:ext uri="{FF2B5EF4-FFF2-40B4-BE49-F238E27FC236}">
                <a16:creationId xmlns:a16="http://schemas.microsoft.com/office/drawing/2014/main" id="{D9DFE8A5-DCEC-4A43-B613-D62AC8C57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04" y="558153"/>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Oval 1034">
            <a:extLst>
              <a:ext uri="{FF2B5EF4-FFF2-40B4-BE49-F238E27FC236}">
                <a16:creationId xmlns:a16="http://schemas.microsoft.com/office/drawing/2014/main" id="{28169967-F1A4-4EE8-A07F-DD064C05A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8514" y="564503"/>
            <a:ext cx="5290997" cy="5290997"/>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Oval 1036">
            <a:extLst>
              <a:ext uri="{FF2B5EF4-FFF2-40B4-BE49-F238E27FC236}">
                <a16:creationId xmlns:a16="http://schemas.microsoft.com/office/drawing/2014/main" id="{26B7664A-BE61-4A65-B937-A31E08B8B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4890" y="456156"/>
            <a:ext cx="5290997" cy="5290997"/>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420751-E6E5-FF7C-D64A-E948E8CAF138}"/>
              </a:ext>
            </a:extLst>
          </p:cNvPr>
          <p:cNvSpPr>
            <a:spLocks noGrp="1"/>
          </p:cNvSpPr>
          <p:nvPr>
            <p:ph type="ctrTitle"/>
          </p:nvPr>
        </p:nvSpPr>
        <p:spPr>
          <a:xfrm>
            <a:off x="1078361" y="1213164"/>
            <a:ext cx="4387927" cy="2854339"/>
          </a:xfrm>
        </p:spPr>
        <p:txBody>
          <a:bodyPr>
            <a:normAutofit/>
          </a:bodyPr>
          <a:lstStyle/>
          <a:p>
            <a:br>
              <a:rPr lang="en-US" sz="4200" dirty="0">
                <a:solidFill>
                  <a:schemeClr val="bg1"/>
                </a:solidFill>
              </a:rPr>
            </a:br>
            <a:r>
              <a:rPr lang="en-US" sz="4200" dirty="0">
                <a:solidFill>
                  <a:schemeClr val="bg1"/>
                </a:solidFill>
              </a:rPr>
              <a:t> </a:t>
            </a:r>
            <a:br>
              <a:rPr lang="en-US" sz="4200" dirty="0">
                <a:solidFill>
                  <a:schemeClr val="bg1"/>
                </a:solidFill>
              </a:rPr>
            </a:br>
            <a:r>
              <a:rPr lang="en-US" sz="4200" dirty="0">
                <a:solidFill>
                  <a:schemeClr val="bg1"/>
                </a:solidFill>
              </a:rPr>
              <a:t>Public Order Act 1986</a:t>
            </a:r>
          </a:p>
        </p:txBody>
      </p:sp>
      <p:pic>
        <p:nvPicPr>
          <p:cNvPr id="5" name="Picture 2" descr="Public Order Digest out now | UK Police News - Police Oracle">
            <a:extLst>
              <a:ext uri="{FF2B5EF4-FFF2-40B4-BE49-F238E27FC236}">
                <a16:creationId xmlns:a16="http://schemas.microsoft.com/office/drawing/2014/main" id="{1BE1EC62-2941-FC62-B96F-4F2DBE5419C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754" r="8412" b="-2"/>
          <a:stretch/>
        </p:blipFill>
        <p:spPr bwMode="auto">
          <a:xfrm>
            <a:off x="6503750" y="10"/>
            <a:ext cx="3897767" cy="3131363"/>
          </a:xfrm>
          <a:custGeom>
            <a:avLst/>
            <a:gdLst/>
            <a:ahLst/>
            <a:cxnLst/>
            <a:rect l="l" t="t" r="r" b="b"/>
            <a:pathLst>
              <a:path w="3897767" h="3131373">
                <a:moveTo>
                  <a:pt x="402271" y="0"/>
                </a:moveTo>
                <a:lnTo>
                  <a:pt x="3495496" y="0"/>
                </a:lnTo>
                <a:lnTo>
                  <a:pt x="3564928" y="92850"/>
                </a:lnTo>
                <a:cubicBezTo>
                  <a:pt x="3775065" y="403894"/>
                  <a:pt x="3897767" y="778863"/>
                  <a:pt x="3897767" y="1182490"/>
                </a:cubicBezTo>
                <a:cubicBezTo>
                  <a:pt x="3897767" y="2258828"/>
                  <a:pt x="3025222" y="3131373"/>
                  <a:pt x="1948884" y="3131373"/>
                </a:cubicBezTo>
                <a:cubicBezTo>
                  <a:pt x="872545" y="3131373"/>
                  <a:pt x="0" y="2258828"/>
                  <a:pt x="0" y="1182490"/>
                </a:cubicBezTo>
                <a:cubicBezTo>
                  <a:pt x="0" y="778863"/>
                  <a:pt x="122702" y="403894"/>
                  <a:pt x="332839" y="92850"/>
                </a:cubicBezTo>
                <a:close/>
              </a:path>
            </a:pathLst>
          </a:custGeom>
          <a:extLst>
            <a:ext uri="{909E8E84-426E-40DD-AFC4-6F175D3DCCD1}">
              <a14:hiddenFill xmlns:a14="http://schemas.microsoft.com/office/drawing/2010/main">
                <a:solidFill>
                  <a:srgbClr val="FFFFFF"/>
                </a:solidFill>
              </a14:hiddenFill>
            </a:ext>
          </a:extLst>
        </p:spPr>
      </p:pic>
      <p:sp>
        <p:nvSpPr>
          <p:cNvPr id="1039"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30288" y="827820"/>
            <a:ext cx="875345" cy="87534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041" name="Graphic 212">
            <a:extLst>
              <a:ext uri="{FF2B5EF4-FFF2-40B4-BE49-F238E27FC236}">
                <a16:creationId xmlns:a16="http://schemas.microsoft.com/office/drawing/2014/main" id="{CD08DEF0-DEFD-4BD6-BCF3-12E1C32E7B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30288" y="827820"/>
            <a:ext cx="875345" cy="87534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pic>
        <p:nvPicPr>
          <p:cNvPr id="4" name="Picture 6" descr="Section 14: what public order act means for Extinction Rebellion after  London protest was banned by police">
            <a:extLst>
              <a:ext uri="{FF2B5EF4-FFF2-40B4-BE49-F238E27FC236}">
                <a16:creationId xmlns:a16="http://schemas.microsoft.com/office/drawing/2014/main" id="{AF033173-97D3-E93E-5D41-8686AF6A1C4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394" r="15062" b="2"/>
          <a:stretch/>
        </p:blipFill>
        <p:spPr bwMode="auto">
          <a:xfrm>
            <a:off x="6410728" y="3897767"/>
            <a:ext cx="2624707" cy="2624707"/>
          </a:xfrm>
          <a:custGeom>
            <a:avLst/>
            <a:gdLst/>
            <a:ahLst/>
            <a:cxnLst/>
            <a:rect l="l" t="t" r="r" b="b"/>
            <a:pathLst>
              <a:path w="1796104" h="1796104">
                <a:moveTo>
                  <a:pt x="898052" y="0"/>
                </a:moveTo>
                <a:cubicBezTo>
                  <a:pt x="1394032" y="0"/>
                  <a:pt x="1796104" y="402072"/>
                  <a:pt x="1796104" y="898052"/>
                </a:cubicBezTo>
                <a:cubicBezTo>
                  <a:pt x="1796104" y="1394032"/>
                  <a:pt x="1394032" y="1796104"/>
                  <a:pt x="898052" y="1796104"/>
                </a:cubicBezTo>
                <a:cubicBezTo>
                  <a:pt x="402072" y="1796104"/>
                  <a:pt x="0" y="1394032"/>
                  <a:pt x="0" y="898052"/>
                </a:cubicBezTo>
                <a:cubicBezTo>
                  <a:pt x="0" y="402072"/>
                  <a:pt x="402072" y="0"/>
                  <a:pt x="898052" y="0"/>
                </a:cubicBezTo>
                <a:close/>
              </a:path>
            </a:pathLst>
          </a:custGeom>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48EFB684-443B-98A6-F333-BC12D774E89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1933" r="11935" b="-4"/>
          <a:stretch/>
        </p:blipFill>
        <p:spPr bwMode="auto">
          <a:xfrm>
            <a:off x="9341624" y="2718757"/>
            <a:ext cx="2850376" cy="3070200"/>
          </a:xfrm>
          <a:custGeom>
            <a:avLst/>
            <a:gdLst/>
            <a:ahLst/>
            <a:cxnLst/>
            <a:rect l="l" t="t" r="r" b="b"/>
            <a:pathLst>
              <a:path w="2850376" h="3070200">
                <a:moveTo>
                  <a:pt x="1535100" y="0"/>
                </a:moveTo>
                <a:cubicBezTo>
                  <a:pt x="2064983" y="0"/>
                  <a:pt x="2532161" y="268472"/>
                  <a:pt x="2808029" y="676811"/>
                </a:cubicBezTo>
                <a:lnTo>
                  <a:pt x="2850376" y="746516"/>
                </a:lnTo>
                <a:lnTo>
                  <a:pt x="2850376" y="2323685"/>
                </a:lnTo>
                <a:lnTo>
                  <a:pt x="2808029" y="2393390"/>
                </a:lnTo>
                <a:cubicBezTo>
                  <a:pt x="2532161" y="2801729"/>
                  <a:pt x="2064983" y="3070200"/>
                  <a:pt x="1535100" y="3070200"/>
                </a:cubicBezTo>
                <a:cubicBezTo>
                  <a:pt x="687287" y="3070200"/>
                  <a:pt x="0" y="2382913"/>
                  <a:pt x="0" y="1535100"/>
                </a:cubicBezTo>
                <a:cubicBezTo>
                  <a:pt x="0" y="687287"/>
                  <a:pt x="687287" y="0"/>
                  <a:pt x="1535100" y="0"/>
                </a:cubicBezTo>
                <a:close/>
              </a:path>
            </a:pathLst>
          </a:custGeom>
          <a:noFill/>
          <a:extLst>
            <a:ext uri="{909E8E84-426E-40DD-AFC4-6F175D3DCCD1}">
              <a14:hiddenFill xmlns:a14="http://schemas.microsoft.com/office/drawing/2010/main">
                <a:solidFill>
                  <a:srgbClr val="FFFFFF"/>
                </a:solidFill>
              </a14:hiddenFill>
            </a:ext>
          </a:extLst>
        </p:spPr>
      </p:pic>
      <p:grpSp>
        <p:nvGrpSpPr>
          <p:cNvPr id="1043"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46774" y="2347387"/>
            <a:ext cx="1054466" cy="469689"/>
            <a:chOff x="9841624" y="4115729"/>
            <a:chExt cx="602169" cy="268223"/>
          </a:xfrm>
          <a:solidFill>
            <a:schemeClr val="bg1"/>
          </a:solidFill>
        </p:grpSpPr>
        <p:sp>
          <p:nvSpPr>
            <p:cNvPr id="1044" name="Freeform: Shape 1043">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45" name="Freeform: Shape 1044">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46" name="Freeform: Shape 1045">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47" name="Freeform: Shape 1046">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48" name="Freeform: Shape 1047">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050" name="Oval 1049">
            <a:extLst>
              <a:ext uri="{FF2B5EF4-FFF2-40B4-BE49-F238E27FC236}">
                <a16:creationId xmlns:a16="http://schemas.microsoft.com/office/drawing/2014/main" id="{033BC44A-0661-43B4-9C14-FD5963C22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49893" y="3354599"/>
            <a:ext cx="319941" cy="31994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052" name="Oval 1051">
            <a:extLst>
              <a:ext uri="{FF2B5EF4-FFF2-40B4-BE49-F238E27FC236}">
                <a16:creationId xmlns:a16="http://schemas.microsoft.com/office/drawing/2014/main" id="{AFD0A328-1739-4303-94E8-A87D5F4D0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49893" y="3354599"/>
            <a:ext cx="319941" cy="31994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719489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56878" y="206710"/>
            <a:ext cx="11278244" cy="594771"/>
          </a:xfrm>
          <a:prstGeom prst="rect">
            <a:avLst/>
          </a:prstGeom>
          <a:solidFill>
            <a:schemeClr val="accent1">
              <a:lumMod val="60000"/>
              <a:lumOff val="40000"/>
            </a:schemeClr>
          </a:solidFill>
          <a:ln>
            <a:noFill/>
          </a:ln>
        </p:spPr>
        <p:txBody>
          <a:bodyPr wrap="square" rtlCol="0">
            <a:spAutoFit/>
          </a:bodyPr>
          <a:lstStyle/>
          <a:p>
            <a:pPr algn="ctr"/>
            <a:r>
              <a:rPr lang="en-GB" sz="3200" dirty="0">
                <a:latin typeface="+mn-lt"/>
              </a:rPr>
              <a:t>Points to Prove</a:t>
            </a:r>
          </a:p>
        </p:txBody>
      </p:sp>
      <p:graphicFrame>
        <p:nvGraphicFramePr>
          <p:cNvPr id="2" name="Diagram 1"/>
          <p:cNvGraphicFramePr/>
          <p:nvPr/>
        </p:nvGraphicFramePr>
        <p:xfrm>
          <a:off x="1222816" y="1174014"/>
          <a:ext cx="9746367" cy="52267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47944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0D2EBF1-B4EB-1F4C-9327-03004AE410FE}"/>
                                            </p:graphicEl>
                                          </p:spTgt>
                                        </p:tgtEl>
                                        <p:attrNameLst>
                                          <p:attrName>style.visibility</p:attrName>
                                        </p:attrNameLst>
                                      </p:cBhvr>
                                      <p:to>
                                        <p:strVal val="visible"/>
                                      </p:to>
                                    </p:set>
                                    <p:animEffect transition="in" filter="fade">
                                      <p:cBhvr>
                                        <p:cTn id="7" dur="500"/>
                                        <p:tgtEl>
                                          <p:spTgt spid="2">
                                            <p:graphicEl>
                                              <a:dgm id="{60D2EBF1-B4EB-1F4C-9327-03004AE410F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EEC96ED-9665-DF46-94E0-871ED8E5828F}"/>
                                            </p:graphicEl>
                                          </p:spTgt>
                                        </p:tgtEl>
                                        <p:attrNameLst>
                                          <p:attrName>style.visibility</p:attrName>
                                        </p:attrNameLst>
                                      </p:cBhvr>
                                      <p:to>
                                        <p:strVal val="visible"/>
                                      </p:to>
                                    </p:set>
                                    <p:animEffect transition="in" filter="fade">
                                      <p:cBhvr>
                                        <p:cTn id="12" dur="500"/>
                                        <p:tgtEl>
                                          <p:spTgt spid="2">
                                            <p:graphicEl>
                                              <a:dgm id="{0EEC96ED-9665-DF46-94E0-871ED8E5828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79A07B37-B6AC-E540-87E7-940BB7719681}"/>
                                            </p:graphicEl>
                                          </p:spTgt>
                                        </p:tgtEl>
                                        <p:attrNameLst>
                                          <p:attrName>style.visibility</p:attrName>
                                        </p:attrNameLst>
                                      </p:cBhvr>
                                      <p:to>
                                        <p:strVal val="visible"/>
                                      </p:to>
                                    </p:set>
                                    <p:animEffect transition="in" filter="fade">
                                      <p:cBhvr>
                                        <p:cTn id="17" dur="500"/>
                                        <p:tgtEl>
                                          <p:spTgt spid="2">
                                            <p:graphicEl>
                                              <a:dgm id="{79A07B37-B6AC-E540-87E7-940BB771968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60FDE0E-E93F-184E-BF64-5F44C7FCA9E4}"/>
                                            </p:graphicEl>
                                          </p:spTgt>
                                        </p:tgtEl>
                                        <p:attrNameLst>
                                          <p:attrName>style.visibility</p:attrName>
                                        </p:attrNameLst>
                                      </p:cBhvr>
                                      <p:to>
                                        <p:strVal val="visible"/>
                                      </p:to>
                                    </p:set>
                                    <p:animEffect transition="in" filter="fade">
                                      <p:cBhvr>
                                        <p:cTn id="22" dur="500"/>
                                        <p:tgtEl>
                                          <p:spTgt spid="2">
                                            <p:graphicEl>
                                              <a:dgm id="{060FDE0E-E93F-184E-BF64-5F44C7FCA9E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518645"/>
            <a:ext cx="7886700" cy="543594"/>
          </a:xfrm>
          <a:solidFill>
            <a:schemeClr val="accent1">
              <a:lumMod val="60000"/>
              <a:lumOff val="40000"/>
            </a:schemeClr>
          </a:solidFill>
          <a:ln>
            <a:noFill/>
          </a:ln>
        </p:spPr>
        <p:txBody>
          <a:bodyPr>
            <a:normAutofit fontScale="90000"/>
          </a:bodyPr>
          <a:lstStyle/>
          <a:p>
            <a:pPr algn="ctr"/>
            <a:r>
              <a:rPr lang="en-GB" sz="3600" b="1" dirty="0">
                <a:solidFill>
                  <a:schemeClr val="bg1"/>
                </a:solidFill>
                <a:latin typeface="+mn-lt"/>
              </a:rPr>
              <a:t>Section 4A POA 1986</a:t>
            </a:r>
          </a:p>
        </p:txBody>
      </p:sp>
      <p:graphicFrame>
        <p:nvGraphicFramePr>
          <p:cNvPr id="5" name="Diagram 4"/>
          <p:cNvGraphicFramePr/>
          <p:nvPr/>
        </p:nvGraphicFramePr>
        <p:xfrm>
          <a:off x="387571" y="1268760"/>
          <a:ext cx="8246740" cy="49643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7713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F105BE39-8855-4522-9200-584E37D1FC05}"/>
                                            </p:graphicEl>
                                          </p:spTgt>
                                        </p:tgtEl>
                                        <p:attrNameLst>
                                          <p:attrName>style.visibility</p:attrName>
                                        </p:attrNameLst>
                                      </p:cBhvr>
                                      <p:to>
                                        <p:strVal val="visible"/>
                                      </p:to>
                                    </p:set>
                                    <p:animEffect transition="in" filter="fade">
                                      <p:cBhvr>
                                        <p:cTn id="7" dur="500"/>
                                        <p:tgtEl>
                                          <p:spTgt spid="5">
                                            <p:graphicEl>
                                              <a:dgm id="{F105BE39-8855-4522-9200-584E37D1FC0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C149899-F998-49FB-BB1D-1C31CFF3C471}"/>
                                            </p:graphicEl>
                                          </p:spTgt>
                                        </p:tgtEl>
                                        <p:attrNameLst>
                                          <p:attrName>style.visibility</p:attrName>
                                        </p:attrNameLst>
                                      </p:cBhvr>
                                      <p:to>
                                        <p:strVal val="visible"/>
                                      </p:to>
                                    </p:set>
                                    <p:animEffect transition="in" filter="fade">
                                      <p:cBhvr>
                                        <p:cTn id="12" dur="500"/>
                                        <p:tgtEl>
                                          <p:spTgt spid="5">
                                            <p:graphicEl>
                                              <a:dgm id="{CC149899-F998-49FB-BB1D-1C31CFF3C47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58AECF71-B20D-4E5B-AF38-14EC41812EA3}"/>
                                            </p:graphicEl>
                                          </p:spTgt>
                                        </p:tgtEl>
                                        <p:attrNameLst>
                                          <p:attrName>style.visibility</p:attrName>
                                        </p:attrNameLst>
                                      </p:cBhvr>
                                      <p:to>
                                        <p:strVal val="visible"/>
                                      </p:to>
                                    </p:set>
                                    <p:animEffect transition="in" filter="fade">
                                      <p:cBhvr>
                                        <p:cTn id="15" dur="500"/>
                                        <p:tgtEl>
                                          <p:spTgt spid="5">
                                            <p:graphicEl>
                                              <a:dgm id="{58AECF71-B20D-4E5B-AF38-14EC41812EA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4C42CD7F-5A76-41C7-8591-CDF638053036}"/>
                                            </p:graphicEl>
                                          </p:spTgt>
                                        </p:tgtEl>
                                        <p:attrNameLst>
                                          <p:attrName>style.visibility</p:attrName>
                                        </p:attrNameLst>
                                      </p:cBhvr>
                                      <p:to>
                                        <p:strVal val="visible"/>
                                      </p:to>
                                    </p:set>
                                    <p:animEffect transition="in" filter="fade">
                                      <p:cBhvr>
                                        <p:cTn id="20" dur="500"/>
                                        <p:tgtEl>
                                          <p:spTgt spid="5">
                                            <p:graphicEl>
                                              <a:dgm id="{4C42CD7F-5A76-41C7-8591-CDF63805303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A0022056-EC61-4371-ADA5-43C7C98DB3D6}"/>
                                            </p:graphicEl>
                                          </p:spTgt>
                                        </p:tgtEl>
                                        <p:attrNameLst>
                                          <p:attrName>style.visibility</p:attrName>
                                        </p:attrNameLst>
                                      </p:cBhvr>
                                      <p:to>
                                        <p:strVal val="visible"/>
                                      </p:to>
                                    </p:set>
                                    <p:animEffect transition="in" filter="fade">
                                      <p:cBhvr>
                                        <p:cTn id="23" dur="500"/>
                                        <p:tgtEl>
                                          <p:spTgt spid="5">
                                            <p:graphicEl>
                                              <a:dgm id="{A0022056-EC61-4371-ADA5-43C7C98DB3D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CB9933-2D0A-AB9E-5131-E1EEFD582469}"/>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What is a dwelling? Section 4a POA?</a:t>
            </a:r>
          </a:p>
        </p:txBody>
      </p:sp>
      <p:sp>
        <p:nvSpPr>
          <p:cNvPr id="3" name="Content Placeholder 2">
            <a:extLst>
              <a:ext uri="{FF2B5EF4-FFF2-40B4-BE49-F238E27FC236}">
                <a16:creationId xmlns:a16="http://schemas.microsoft.com/office/drawing/2014/main" id="{CE4205A9-E5F6-0EAC-00E0-10D6045E0F95}"/>
              </a:ext>
            </a:extLst>
          </p:cNvPr>
          <p:cNvSpPr>
            <a:spLocks noGrp="1"/>
          </p:cNvSpPr>
          <p:nvPr>
            <p:ph idx="1"/>
          </p:nvPr>
        </p:nvSpPr>
        <p:spPr>
          <a:xfrm>
            <a:off x="6503158" y="649480"/>
            <a:ext cx="4862447" cy="5546047"/>
          </a:xfrm>
        </p:spPr>
        <p:txBody>
          <a:bodyPr anchor="ctr">
            <a:normAutofit fontScale="92500" lnSpcReduction="10000"/>
          </a:bodyPr>
          <a:lstStyle/>
          <a:p>
            <a:pPr rtl="0" fontAlgn="base">
              <a:spcBef>
                <a:spcPts val="1200"/>
              </a:spcBef>
              <a:spcAft>
                <a:spcPts val="1200"/>
              </a:spcAft>
              <a:buNone/>
            </a:pPr>
            <a:r>
              <a:rPr lang="en-GB" sz="1800" b="0" i="0" dirty="0">
                <a:effectLst/>
                <a:latin typeface="Arial" panose="020B0604020202020204" pitchFamily="34" charset="0"/>
                <a:cs typeface="Arial" panose="020B0604020202020204" pitchFamily="34" charset="0"/>
              </a:rPr>
              <a:t>any structure or part of a structure occupied as a person's home </a:t>
            </a:r>
          </a:p>
          <a:p>
            <a:pPr rtl="0" fontAlgn="base">
              <a:spcBef>
                <a:spcPts val="1200"/>
              </a:spcBef>
              <a:spcAft>
                <a:spcPts val="1200"/>
              </a:spcAft>
              <a:buNone/>
            </a:pPr>
            <a:r>
              <a:rPr lang="en-GB" sz="1800" b="0" i="0" dirty="0">
                <a:effectLst/>
                <a:latin typeface="Arial" panose="020B0604020202020204" pitchFamily="34" charset="0"/>
                <a:cs typeface="Arial" panose="020B0604020202020204" pitchFamily="34" charset="0"/>
              </a:rPr>
              <a:t>· or as other living accommodation (whether the occupation is separate or shared with others) </a:t>
            </a:r>
          </a:p>
          <a:p>
            <a:pPr rtl="0" fontAlgn="base">
              <a:spcBef>
                <a:spcPts val="1200"/>
              </a:spcBef>
              <a:spcAft>
                <a:spcPts val="1200"/>
              </a:spcAft>
              <a:buNone/>
            </a:pPr>
            <a:r>
              <a:rPr lang="en-GB" sz="1800" b="0" i="0" dirty="0">
                <a:effectLst/>
                <a:latin typeface="Arial" panose="020B0604020202020204" pitchFamily="34" charset="0"/>
                <a:cs typeface="Arial" panose="020B0604020202020204" pitchFamily="34" charset="0"/>
              </a:rPr>
              <a:t>· but does not include any part not so occupied, and for his purpose 'structure' includes a </a:t>
            </a:r>
          </a:p>
          <a:p>
            <a:pPr rtl="0" fontAlgn="base">
              <a:spcBef>
                <a:spcPts val="1200"/>
              </a:spcBef>
              <a:spcAft>
                <a:spcPts val="1200"/>
              </a:spcAft>
              <a:buNone/>
            </a:pPr>
            <a:r>
              <a:rPr lang="en-GB" sz="1800" b="0" i="0" dirty="0">
                <a:effectLst/>
                <a:latin typeface="Arial" panose="020B0604020202020204" pitchFamily="34" charset="0"/>
                <a:cs typeface="Arial" panose="020B0604020202020204" pitchFamily="34" charset="0"/>
              </a:rPr>
              <a:t>· tent, caravan, vehicle, vessel or other temporary or movable structure; </a:t>
            </a:r>
          </a:p>
          <a:p>
            <a:pPr rtl="0" fontAlgn="base">
              <a:spcBef>
                <a:spcPts val="1200"/>
              </a:spcBef>
              <a:spcAft>
                <a:spcPts val="1200"/>
              </a:spcAft>
              <a:buNone/>
            </a:pPr>
            <a:endParaRPr lang="en-GB" sz="1800" dirty="0">
              <a:latin typeface="Arial" panose="020B0604020202020204" pitchFamily="34" charset="0"/>
              <a:cs typeface="Arial" panose="020B0604020202020204" pitchFamily="34" charset="0"/>
            </a:endParaRPr>
          </a:p>
          <a:p>
            <a:pPr rtl="0" fontAlgn="base">
              <a:spcBef>
                <a:spcPts val="1200"/>
              </a:spcBef>
              <a:spcAft>
                <a:spcPts val="1200"/>
              </a:spcAft>
              <a:buNone/>
            </a:pPr>
            <a:r>
              <a:rPr lang="en-GB" sz="1800" b="0" i="0" dirty="0">
                <a:effectLst/>
                <a:latin typeface="Arial" panose="020B0604020202020204" pitchFamily="34" charset="0"/>
                <a:cs typeface="Arial" panose="020B0604020202020204" pitchFamily="34" charset="0"/>
              </a:rPr>
              <a:t>· It has been held that communal stairways and passageways do not form a part of a</a:t>
            </a:r>
          </a:p>
          <a:p>
            <a:pPr rtl="0" fontAlgn="base">
              <a:spcBef>
                <a:spcPts val="1200"/>
              </a:spcBef>
              <a:spcAft>
                <a:spcPts val="1200"/>
              </a:spcAft>
              <a:buNone/>
            </a:pPr>
            <a:r>
              <a:rPr lang="en-GB" sz="1800" dirty="0">
                <a:latin typeface="Arial" panose="020B0604020202020204" pitchFamily="34" charset="0"/>
                <a:cs typeface="Arial" panose="020B0604020202020204" pitchFamily="34" charset="0"/>
              </a:rPr>
              <a:t>  </a:t>
            </a:r>
            <a:r>
              <a:rPr lang="en-GB" sz="1800" b="0" i="0" dirty="0">
                <a:effectLst/>
                <a:latin typeface="Arial" panose="020B0604020202020204" pitchFamily="34" charset="0"/>
                <a:cs typeface="Arial" panose="020B0604020202020204" pitchFamily="34" charset="0"/>
              </a:rPr>
              <a:t>dwelling, even though access to such areas might be restricted by a keypad or entry</a:t>
            </a:r>
          </a:p>
          <a:p>
            <a:pPr rtl="0" fontAlgn="base">
              <a:spcBef>
                <a:spcPts val="1200"/>
              </a:spcBef>
              <a:spcAft>
                <a:spcPts val="1200"/>
              </a:spcAft>
              <a:buNone/>
            </a:pPr>
            <a:r>
              <a:rPr lang="en-GB" sz="1800" b="0" i="0" dirty="0">
                <a:effectLst/>
                <a:latin typeface="Arial" panose="020B0604020202020204" pitchFamily="34" charset="0"/>
                <a:cs typeface="Arial" panose="020B0604020202020204" pitchFamily="34" charset="0"/>
              </a:rPr>
              <a:t> phone, and therefore public order offences may be committed in such areas. </a:t>
            </a:r>
          </a:p>
          <a:p>
            <a:pPr rtl="0" fontAlgn="base">
              <a:spcBef>
                <a:spcPts val="1200"/>
              </a:spcBef>
              <a:spcAft>
                <a:spcPts val="1200"/>
              </a:spcAft>
              <a:buNone/>
            </a:pPr>
            <a:endParaRPr lang="en-GB" sz="1400" b="0" i="0" dirty="0">
              <a:effectLst/>
              <a:latin typeface="Arial" panose="020B0604020202020204" pitchFamily="34" charset="0"/>
              <a:cs typeface="Arial" panose="020B0604020202020204" pitchFamily="34" charset="0"/>
            </a:endParaRPr>
          </a:p>
          <a:p>
            <a:endParaRPr lang="en-GB" sz="1400" dirty="0"/>
          </a:p>
        </p:txBody>
      </p:sp>
    </p:spTree>
    <p:extLst>
      <p:ext uri="{BB962C8B-B14F-4D97-AF65-F5344CB8AC3E}">
        <p14:creationId xmlns:p14="http://schemas.microsoft.com/office/powerpoint/2010/main" val="426362098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6740071-1C5A-7F70-3C76-D4D0FFE49C83}"/>
              </a:ext>
            </a:extLst>
          </p:cNvPr>
          <p:cNvPicPr>
            <a:picLocks noChangeAspect="1"/>
          </p:cNvPicPr>
          <p:nvPr/>
        </p:nvPicPr>
        <p:blipFill>
          <a:blip r:embed="rId2">
            <a:alphaModFix amt="50000"/>
          </a:blip>
          <a:srcRect t="8173" r="-1" b="3914"/>
          <a:stretch/>
        </p:blipFill>
        <p:spPr>
          <a:xfrm>
            <a:off x="20" y="10"/>
            <a:ext cx="12188930" cy="6857990"/>
          </a:xfrm>
          <a:prstGeom prst="rect">
            <a:avLst/>
          </a:prstGeom>
        </p:spPr>
      </p:pic>
      <p:sp>
        <p:nvSpPr>
          <p:cNvPr id="2" name="Title 1">
            <a:extLst>
              <a:ext uri="{FF2B5EF4-FFF2-40B4-BE49-F238E27FC236}">
                <a16:creationId xmlns:a16="http://schemas.microsoft.com/office/drawing/2014/main" id="{CD89CDF2-BA7B-C685-D8BC-C1478DA1649A}"/>
              </a:ext>
            </a:extLst>
          </p:cNvPr>
          <p:cNvSpPr>
            <a:spLocks noGrp="1"/>
          </p:cNvSpPr>
          <p:nvPr>
            <p:ph type="ctrTitle"/>
          </p:nvPr>
        </p:nvSpPr>
        <p:spPr>
          <a:xfrm>
            <a:off x="1524000" y="1122363"/>
            <a:ext cx="9144000" cy="3063240"/>
          </a:xfrm>
        </p:spPr>
        <p:txBody>
          <a:bodyPr>
            <a:normAutofit/>
          </a:bodyPr>
          <a:lstStyle/>
          <a:p>
            <a:r>
              <a:rPr lang="en-GB" sz="6600">
                <a:solidFill>
                  <a:schemeClr val="bg1"/>
                </a:solidFill>
              </a:rPr>
              <a:t>Sections 1 to 3 RTA 1988</a:t>
            </a:r>
          </a:p>
        </p:txBody>
      </p:sp>
      <p:sp>
        <p:nvSpPr>
          <p:cNvPr id="3" name="Subtitle 2">
            <a:extLst>
              <a:ext uri="{FF2B5EF4-FFF2-40B4-BE49-F238E27FC236}">
                <a16:creationId xmlns:a16="http://schemas.microsoft.com/office/drawing/2014/main" id="{76E799E6-7726-6CD3-A34A-1388E0FD39B8}"/>
              </a:ext>
            </a:extLst>
          </p:cNvPr>
          <p:cNvSpPr>
            <a:spLocks noGrp="1"/>
          </p:cNvSpPr>
          <p:nvPr>
            <p:ph type="subTitle" idx="1"/>
          </p:nvPr>
        </p:nvSpPr>
        <p:spPr>
          <a:xfrm>
            <a:off x="1527048" y="4599432"/>
            <a:ext cx="9144000" cy="1536192"/>
          </a:xfrm>
        </p:spPr>
        <p:txBody>
          <a:bodyPr>
            <a:normAutofit/>
          </a:bodyPr>
          <a:lstStyle/>
          <a:p>
            <a:r>
              <a:rPr lang="en-GB">
                <a:solidFill>
                  <a:schemeClr val="bg1"/>
                </a:solidFill>
              </a:rPr>
              <a:t>Week 4 Part 1</a:t>
            </a:r>
          </a:p>
        </p:txBody>
      </p:sp>
    </p:spTree>
    <p:extLst>
      <p:ext uri="{BB962C8B-B14F-4D97-AF65-F5344CB8AC3E}">
        <p14:creationId xmlns:p14="http://schemas.microsoft.com/office/powerpoint/2010/main" val="62282482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EE4B5-01D8-ECC8-4354-3FBC40E8AF46}"/>
              </a:ext>
            </a:extLst>
          </p:cNvPr>
          <p:cNvSpPr>
            <a:spLocks noGrp="1"/>
          </p:cNvSpPr>
          <p:nvPr>
            <p:ph type="title"/>
          </p:nvPr>
        </p:nvSpPr>
        <p:spPr>
          <a:xfrm>
            <a:off x="640080" y="1434438"/>
            <a:ext cx="2983229" cy="2612976"/>
          </a:xfrm>
        </p:spPr>
        <p:txBody>
          <a:bodyPr vert="horz" lIns="91440" tIns="45720" rIns="91440" bIns="45720" rtlCol="0" anchor="t">
            <a:normAutofit/>
          </a:bodyPr>
          <a:lstStyle/>
          <a:p>
            <a:pPr>
              <a:lnSpc>
                <a:spcPct val="90000"/>
              </a:lnSpc>
            </a:pPr>
            <a:r>
              <a:rPr lang="en-US" sz="3100" dirty="0"/>
              <a:t>Driving without due care &amp; attention or reasonable consideration. </a:t>
            </a:r>
          </a:p>
        </p:txBody>
      </p:sp>
      <p:pic>
        <p:nvPicPr>
          <p:cNvPr id="5" name="Content Placeholder 4">
            <a:extLst>
              <a:ext uri="{FF2B5EF4-FFF2-40B4-BE49-F238E27FC236}">
                <a16:creationId xmlns:a16="http://schemas.microsoft.com/office/drawing/2014/main" id="{9CD7D48B-2334-8CF5-8265-13FA2006260F}"/>
              </a:ext>
            </a:extLst>
          </p:cNvPr>
          <p:cNvPicPr>
            <a:picLocks noGrp="1" noChangeAspect="1"/>
          </p:cNvPicPr>
          <p:nvPr>
            <p:ph idx="1"/>
          </p:nvPr>
        </p:nvPicPr>
        <p:blipFill>
          <a:blip r:embed="rId3"/>
          <a:stretch>
            <a:fillRect/>
          </a:stretch>
        </p:blipFill>
        <p:spPr>
          <a:xfrm>
            <a:off x="4135582" y="2694199"/>
            <a:ext cx="7290648" cy="2970939"/>
          </a:xfrm>
          <a:prstGeom prst="rect">
            <a:avLst/>
          </a:prstGeom>
        </p:spPr>
      </p:pic>
      <p:pic>
        <p:nvPicPr>
          <p:cNvPr id="7" name="Picture 6">
            <a:extLst>
              <a:ext uri="{FF2B5EF4-FFF2-40B4-BE49-F238E27FC236}">
                <a16:creationId xmlns:a16="http://schemas.microsoft.com/office/drawing/2014/main" id="{BD37AA45-919E-0E9C-758A-8C6FA6AD6BDF}"/>
              </a:ext>
            </a:extLst>
          </p:cNvPr>
          <p:cNvPicPr>
            <a:picLocks noChangeAspect="1"/>
          </p:cNvPicPr>
          <p:nvPr/>
        </p:nvPicPr>
        <p:blipFill>
          <a:blip r:embed="rId4"/>
          <a:stretch>
            <a:fillRect/>
          </a:stretch>
        </p:blipFill>
        <p:spPr>
          <a:xfrm>
            <a:off x="313511" y="513124"/>
            <a:ext cx="11206237" cy="5455837"/>
          </a:xfrm>
          <a:prstGeom prst="rect">
            <a:avLst/>
          </a:prstGeom>
        </p:spPr>
      </p:pic>
    </p:spTree>
    <p:extLst>
      <p:ext uri="{BB962C8B-B14F-4D97-AF65-F5344CB8AC3E}">
        <p14:creationId xmlns:p14="http://schemas.microsoft.com/office/powerpoint/2010/main" val="166712059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BB76C64-EB5C-1C6D-72C1-03A7F575EB22}"/>
              </a:ext>
            </a:extLst>
          </p:cNvPr>
          <p:cNvPicPr>
            <a:picLocks noGrp="1" noChangeAspect="1"/>
          </p:cNvPicPr>
          <p:nvPr>
            <p:ph idx="1"/>
          </p:nvPr>
        </p:nvPicPr>
        <p:blipFill>
          <a:blip r:embed="rId2"/>
          <a:stretch>
            <a:fillRect/>
          </a:stretch>
        </p:blipFill>
        <p:spPr>
          <a:xfrm>
            <a:off x="643467" y="784521"/>
            <a:ext cx="10905066" cy="5288956"/>
          </a:xfrm>
          <a:prstGeom prst="rect">
            <a:avLst/>
          </a:prstGeom>
        </p:spPr>
      </p:pic>
    </p:spTree>
    <p:extLst>
      <p:ext uri="{BB962C8B-B14F-4D97-AF65-F5344CB8AC3E}">
        <p14:creationId xmlns:p14="http://schemas.microsoft.com/office/powerpoint/2010/main" val="61029999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BDAC5B6-20CE-447F-8BA1-F2274AC7A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1D22B31-BF8F-446B-9009-8A251FB17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3" name="Picture 2" descr="A screen shot of a phone&#10;&#10;AI-generated content may be incorrect.">
            <a:extLst>
              <a:ext uri="{FF2B5EF4-FFF2-40B4-BE49-F238E27FC236}">
                <a16:creationId xmlns:a16="http://schemas.microsoft.com/office/drawing/2014/main" id="{3D9322C9-1CFA-116E-91E6-1334877FCBA0}"/>
              </a:ext>
            </a:extLst>
          </p:cNvPr>
          <p:cNvPicPr>
            <a:picLocks noChangeAspect="1"/>
          </p:cNvPicPr>
          <p:nvPr/>
        </p:nvPicPr>
        <p:blipFill>
          <a:blip r:embed="rId3"/>
          <a:stretch>
            <a:fillRect/>
          </a:stretch>
        </p:blipFill>
        <p:spPr>
          <a:xfrm>
            <a:off x="4528661" y="1201003"/>
            <a:ext cx="3395121" cy="4107976"/>
          </a:xfrm>
          <a:prstGeom prst="rect">
            <a:avLst/>
          </a:prstGeom>
        </p:spPr>
      </p:pic>
    </p:spTree>
    <p:extLst>
      <p:ext uri="{BB962C8B-B14F-4D97-AF65-F5344CB8AC3E}">
        <p14:creationId xmlns:p14="http://schemas.microsoft.com/office/powerpoint/2010/main" val="353213404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SUBSTITUTION_ID" val="{BEF3F8DB-7530-4B24-9B3B-6160C9ED516E}"/>
</p:tagLst>
</file>

<file path=ppt/tags/tag2.xml><?xml version="1.0" encoding="utf-8"?>
<p:tagLst xmlns:a="http://schemas.openxmlformats.org/drawingml/2006/main" xmlns:r="http://schemas.openxmlformats.org/officeDocument/2006/relationships" xmlns:p="http://schemas.openxmlformats.org/presentationml/2006/main">
  <p:tag name="MMPROD_SUBSTITUTION_ID" val="{525C5352-176C-463D-9A7A-BA403D9CE41D}"/>
</p:tagLst>
</file>

<file path=ppt/tags/tag3.xml><?xml version="1.0" encoding="utf-8"?>
<p:tagLst xmlns:a="http://schemas.openxmlformats.org/drawingml/2006/main" xmlns:r="http://schemas.openxmlformats.org/officeDocument/2006/relationships" xmlns:p="http://schemas.openxmlformats.org/presentationml/2006/main">
  <p:tag name="MMPROD_SUBSTITUTION_ID" val="{8E517B57-CC37-423F-AA23-79E3BBE18E96}"/>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318</TotalTime>
  <Words>4990</Words>
  <Application>Microsoft Office PowerPoint</Application>
  <PresentationFormat>Widescreen</PresentationFormat>
  <Paragraphs>505</Paragraphs>
  <Slides>70</Slides>
  <Notes>46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70</vt:i4>
      </vt:variant>
    </vt:vector>
  </HeadingPairs>
  <TitlesOfParts>
    <vt:vector size="77" baseType="lpstr">
      <vt:lpstr>ＭＳ Ｐゴシック</vt:lpstr>
      <vt:lpstr>Aptos</vt:lpstr>
      <vt:lpstr>Aptos Display</vt:lpstr>
      <vt:lpstr>Arial</vt:lpstr>
      <vt:lpstr>Avenir Next LT Pro</vt:lpstr>
      <vt:lpstr>Calibri</vt:lpstr>
      <vt:lpstr>Office Theme</vt:lpstr>
      <vt:lpstr>Revision session </vt:lpstr>
      <vt:lpstr>Examination details</vt:lpstr>
      <vt:lpstr>Remember….</vt:lpstr>
      <vt:lpstr>Areas to revisit</vt:lpstr>
      <vt:lpstr>PowerPoint Presentation</vt:lpstr>
      <vt:lpstr>Response Policing </vt:lpstr>
      <vt:lpstr>Section 1 PACE</vt:lpstr>
      <vt:lpstr>Quadrant Search</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Key Legislation </vt:lpstr>
      <vt:lpstr>PowerPoint Presentation</vt:lpstr>
      <vt:lpstr>PowerPoint Presentation</vt:lpstr>
      <vt:lpstr>PowerPoint Presentation</vt:lpstr>
      <vt:lpstr>PowerPoint Presentation</vt:lpstr>
      <vt:lpstr>Section 1 Theft Act 1968</vt:lpstr>
      <vt:lpstr>PowerPoint Presentation</vt:lpstr>
      <vt:lpstr>PowerPoint Presentation</vt:lpstr>
      <vt:lpstr>Robbery </vt:lpstr>
      <vt:lpstr>Robbery Section 8 Theft Act 1968</vt:lpstr>
      <vt:lpstr>Immediately before doing so….</vt:lpstr>
      <vt:lpstr>Points to prove continued. </vt:lpstr>
      <vt:lpstr>PowerPoint Presentation</vt:lpstr>
      <vt:lpstr>PowerPoint Presentation</vt:lpstr>
      <vt:lpstr>PowerPoint Presentation</vt:lpstr>
      <vt:lpstr>PowerPoint Presentation</vt:lpstr>
      <vt:lpstr>PowerPoint Presentation</vt:lpstr>
      <vt:lpstr>Significant Harm</vt:lpstr>
      <vt:lpstr>Golden Hour and Victim Recap</vt:lpstr>
      <vt:lpstr>Enhanced / Special Services</vt:lpstr>
      <vt:lpstr>Special Measures</vt:lpstr>
      <vt:lpstr>PowerPoint Presentation</vt:lpstr>
      <vt:lpstr>The Scale of Assaults</vt:lpstr>
      <vt:lpstr>PowerPoint Presentation</vt:lpstr>
      <vt:lpstr>PowerPoint Presentation</vt:lpstr>
      <vt:lpstr>PowerPoint Presentation</vt:lpstr>
      <vt:lpstr>PowerPoint Presentation</vt:lpstr>
      <vt:lpstr>PowerPoint Presentation</vt:lpstr>
      <vt:lpstr>Coercive Control</vt:lpstr>
      <vt:lpstr>Coercive Control</vt:lpstr>
      <vt:lpstr>Coercive Control ‘Serious Effect’ </vt:lpstr>
      <vt:lpstr>Coercive Control Behaviour</vt:lpstr>
      <vt:lpstr>Rape, Consent Issues, Rape Trauma &amp; Assault by Penetration </vt:lpstr>
      <vt:lpstr>Sexual Offences</vt:lpstr>
      <vt:lpstr>Rape - Section 1 SOA 2003</vt:lpstr>
      <vt:lpstr>Assault by Penetration – S2 SOA 2003 </vt:lpstr>
      <vt:lpstr>PowerPoint Presentation</vt:lpstr>
      <vt:lpstr>PowerPoint Presentation</vt:lpstr>
      <vt:lpstr>PowerPoint Presentation</vt:lpstr>
      <vt:lpstr>PowerPoint Presentation</vt:lpstr>
      <vt:lpstr>PowerPoint Presentation</vt:lpstr>
      <vt:lpstr>   Public Order Act 1986</vt:lpstr>
      <vt:lpstr>PowerPoint Presentation</vt:lpstr>
      <vt:lpstr>Section 4A POA 1986</vt:lpstr>
      <vt:lpstr>What is a dwelling? Section 4a POA?</vt:lpstr>
      <vt:lpstr>Sections 1 to 3 RTA 1988</vt:lpstr>
      <vt:lpstr>Driving without due care &amp; attention or reasonable consideration.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Kelly Andrews</cp:lastModifiedBy>
  <cp:revision>10</cp:revision>
  <dcterms:created xsi:type="dcterms:W3CDTF">2025-02-26T14:29:50Z</dcterms:created>
  <dcterms:modified xsi:type="dcterms:W3CDTF">2025-03-31T08:46:57Z</dcterms:modified>
</cp:coreProperties>
</file>