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7" r:id="rId10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127" d="100"/>
          <a:sy n="127" d="100"/>
        </p:scale>
        <p:origin x="150" y="5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liya De Silva" userId="9520ab3c-7e29-4580-954b-113f7d87b6b4" providerId="ADAL" clId="{FE27B551-DB8F-4221-B5AA-5ADAF89AA7C8}"/>
    <pc:docChg chg="undo custSel delSld modSld">
      <pc:chgData name="Jaliya De Silva" userId="9520ab3c-7e29-4580-954b-113f7d87b6b4" providerId="ADAL" clId="{FE27B551-DB8F-4221-B5AA-5ADAF89AA7C8}" dt="2026-06-08T22:18:59.281" v="19" actId="478"/>
      <pc:docMkLst>
        <pc:docMk/>
      </pc:docMkLst>
      <pc:sldChg chg="delSp modSp mod">
        <pc:chgData name="Jaliya De Silva" userId="9520ab3c-7e29-4580-954b-113f7d87b6b4" providerId="ADAL" clId="{FE27B551-DB8F-4221-B5AA-5ADAF89AA7C8}" dt="2026-06-08T21:52:20.012" v="10" actId="1076"/>
        <pc:sldMkLst>
          <pc:docMk/>
          <pc:sldMk cId="0" sldId="263"/>
        </pc:sldMkLst>
        <pc:spChg chg="mod">
          <ac:chgData name="Jaliya De Silva" userId="9520ab3c-7e29-4580-954b-113f7d87b6b4" providerId="ADAL" clId="{FE27B551-DB8F-4221-B5AA-5ADAF89AA7C8}" dt="2026-06-08T21:52:20.012" v="10" actId="1076"/>
          <ac:spMkLst>
            <pc:docMk/>
            <pc:sldMk cId="0" sldId="263"/>
            <ac:spMk id="6" creationId="{00000000-0000-0000-0000-000000000000}"/>
          </ac:spMkLst>
        </pc:spChg>
        <pc:spChg chg="del">
          <ac:chgData name="Jaliya De Silva" userId="9520ab3c-7e29-4580-954b-113f7d87b6b4" providerId="ADAL" clId="{FE27B551-DB8F-4221-B5AA-5ADAF89AA7C8}" dt="2026-06-08T21:51:53.679" v="1" actId="478"/>
          <ac:spMkLst>
            <pc:docMk/>
            <pc:sldMk cId="0" sldId="263"/>
            <ac:spMk id="14" creationId="{00000000-0000-0000-0000-000000000000}"/>
          </ac:spMkLst>
        </pc:spChg>
        <pc:spChg chg="del">
          <ac:chgData name="Jaliya De Silva" userId="9520ab3c-7e29-4580-954b-113f7d87b6b4" providerId="ADAL" clId="{FE27B551-DB8F-4221-B5AA-5ADAF89AA7C8}" dt="2026-06-08T21:52:06.999" v="5" actId="478"/>
          <ac:spMkLst>
            <pc:docMk/>
            <pc:sldMk cId="0" sldId="263"/>
            <ac:spMk id="16" creationId="{00000000-0000-0000-0000-000000000000}"/>
          </ac:spMkLst>
        </pc:spChg>
        <pc:spChg chg="del">
          <ac:chgData name="Jaliya De Silva" userId="9520ab3c-7e29-4580-954b-113f7d87b6b4" providerId="ADAL" clId="{FE27B551-DB8F-4221-B5AA-5ADAF89AA7C8}" dt="2026-06-08T21:52:10.116" v="6" actId="478"/>
          <ac:spMkLst>
            <pc:docMk/>
            <pc:sldMk cId="0" sldId="263"/>
            <ac:spMk id="17" creationId="{00000000-0000-0000-0000-000000000000}"/>
          </ac:spMkLst>
        </pc:spChg>
        <pc:spChg chg="del">
          <ac:chgData name="Jaliya De Silva" userId="9520ab3c-7e29-4580-954b-113f7d87b6b4" providerId="ADAL" clId="{FE27B551-DB8F-4221-B5AA-5ADAF89AA7C8}" dt="2026-06-08T21:51:57.283" v="2" actId="478"/>
          <ac:spMkLst>
            <pc:docMk/>
            <pc:sldMk cId="0" sldId="263"/>
            <ac:spMk id="18" creationId="{00000000-0000-0000-0000-000000000000}"/>
          </ac:spMkLst>
        </pc:spChg>
        <pc:spChg chg="mod">
          <ac:chgData name="Jaliya De Silva" userId="9520ab3c-7e29-4580-954b-113f7d87b6b4" providerId="ADAL" clId="{FE27B551-DB8F-4221-B5AA-5ADAF89AA7C8}" dt="2026-06-08T21:52:03.996" v="4" actId="20577"/>
          <ac:spMkLst>
            <pc:docMk/>
            <pc:sldMk cId="0" sldId="263"/>
            <ac:spMk id="19" creationId="{00000000-0000-0000-0000-000000000000}"/>
          </ac:spMkLst>
        </pc:spChg>
        <pc:spChg chg="del">
          <ac:chgData name="Jaliya De Silva" userId="9520ab3c-7e29-4580-954b-113f7d87b6b4" providerId="ADAL" clId="{FE27B551-DB8F-4221-B5AA-5ADAF89AA7C8}" dt="2026-06-08T21:52:01.597" v="3" actId="478"/>
          <ac:spMkLst>
            <pc:docMk/>
            <pc:sldMk cId="0" sldId="263"/>
            <ac:spMk id="20" creationId="{00000000-0000-0000-0000-000000000000}"/>
          </ac:spMkLst>
        </pc:spChg>
        <pc:spChg chg="del mod">
          <ac:chgData name="Jaliya De Silva" userId="9520ab3c-7e29-4580-954b-113f7d87b6b4" providerId="ADAL" clId="{FE27B551-DB8F-4221-B5AA-5ADAF89AA7C8}" dt="2026-06-08T21:52:15.133" v="8" actId="478"/>
          <ac:spMkLst>
            <pc:docMk/>
            <pc:sldMk cId="0" sldId="263"/>
            <ac:spMk id="21" creationId="{00000000-0000-0000-0000-000000000000}"/>
          </ac:spMkLst>
        </pc:spChg>
      </pc:sldChg>
      <pc:sldChg chg="del">
        <pc:chgData name="Jaliya De Silva" userId="9520ab3c-7e29-4580-954b-113f7d87b6b4" providerId="ADAL" clId="{FE27B551-DB8F-4221-B5AA-5ADAF89AA7C8}" dt="2026-06-08T22:18:18.289" v="11" actId="47"/>
        <pc:sldMkLst>
          <pc:docMk/>
          <pc:sldMk cId="0" sldId="264"/>
        </pc:sldMkLst>
      </pc:sldChg>
      <pc:sldChg chg="del">
        <pc:chgData name="Jaliya De Silva" userId="9520ab3c-7e29-4580-954b-113f7d87b6b4" providerId="ADAL" clId="{FE27B551-DB8F-4221-B5AA-5ADAF89AA7C8}" dt="2026-06-08T22:18:23.702" v="12" actId="47"/>
        <pc:sldMkLst>
          <pc:docMk/>
          <pc:sldMk cId="0" sldId="265"/>
        </pc:sldMkLst>
      </pc:sldChg>
      <pc:sldChg chg="del">
        <pc:chgData name="Jaliya De Silva" userId="9520ab3c-7e29-4580-954b-113f7d87b6b4" providerId="ADAL" clId="{FE27B551-DB8F-4221-B5AA-5ADAF89AA7C8}" dt="2026-06-08T21:08:13.662" v="0" actId="47"/>
        <pc:sldMkLst>
          <pc:docMk/>
          <pc:sldMk cId="0" sldId="266"/>
        </pc:sldMkLst>
      </pc:sldChg>
      <pc:sldChg chg="delSp modSp mod">
        <pc:chgData name="Jaliya De Silva" userId="9520ab3c-7e29-4580-954b-113f7d87b6b4" providerId="ADAL" clId="{FE27B551-DB8F-4221-B5AA-5ADAF89AA7C8}" dt="2026-06-08T22:18:59.281" v="19" actId="478"/>
        <pc:sldMkLst>
          <pc:docMk/>
          <pc:sldMk cId="0" sldId="267"/>
        </pc:sldMkLst>
        <pc:spChg chg="del">
          <ac:chgData name="Jaliya De Silva" userId="9520ab3c-7e29-4580-954b-113f7d87b6b4" providerId="ADAL" clId="{FE27B551-DB8F-4221-B5AA-5ADAF89AA7C8}" dt="2026-06-08T22:18:34.594" v="13" actId="478"/>
          <ac:spMkLst>
            <pc:docMk/>
            <pc:sldMk cId="0" sldId="267"/>
            <ac:spMk id="18" creationId="{00000000-0000-0000-0000-000000000000}"/>
          </ac:spMkLst>
        </pc:spChg>
        <pc:spChg chg="del">
          <ac:chgData name="Jaliya De Silva" userId="9520ab3c-7e29-4580-954b-113f7d87b6b4" providerId="ADAL" clId="{FE27B551-DB8F-4221-B5AA-5ADAF89AA7C8}" dt="2026-06-08T22:18:56.057" v="18" actId="478"/>
          <ac:spMkLst>
            <pc:docMk/>
            <pc:sldMk cId="0" sldId="267"/>
            <ac:spMk id="19" creationId="{00000000-0000-0000-0000-000000000000}"/>
          </ac:spMkLst>
        </pc:spChg>
        <pc:spChg chg="del mod">
          <ac:chgData name="Jaliya De Silva" userId="9520ab3c-7e29-4580-954b-113f7d87b6b4" providerId="ADAL" clId="{FE27B551-DB8F-4221-B5AA-5ADAF89AA7C8}" dt="2026-06-08T22:18:43.540" v="15" actId="478"/>
          <ac:spMkLst>
            <pc:docMk/>
            <pc:sldMk cId="0" sldId="267"/>
            <ac:spMk id="20" creationId="{00000000-0000-0000-0000-000000000000}"/>
          </ac:spMkLst>
        </pc:spChg>
        <pc:spChg chg="del">
          <ac:chgData name="Jaliya De Silva" userId="9520ab3c-7e29-4580-954b-113f7d87b6b4" providerId="ADAL" clId="{FE27B551-DB8F-4221-B5AA-5ADAF89AA7C8}" dt="2026-06-08T22:18:46.821" v="16" actId="478"/>
          <ac:spMkLst>
            <pc:docMk/>
            <pc:sldMk cId="0" sldId="267"/>
            <ac:spMk id="21" creationId="{00000000-0000-0000-0000-000000000000}"/>
          </ac:spMkLst>
        </pc:spChg>
        <pc:spChg chg="del">
          <ac:chgData name="Jaliya De Silva" userId="9520ab3c-7e29-4580-954b-113f7d87b6b4" providerId="ADAL" clId="{FE27B551-DB8F-4221-B5AA-5ADAF89AA7C8}" dt="2026-06-08T22:18:50.447" v="17" actId="478"/>
          <ac:spMkLst>
            <pc:docMk/>
            <pc:sldMk cId="0" sldId="267"/>
            <ac:spMk id="22" creationId="{00000000-0000-0000-0000-000000000000}"/>
          </ac:spMkLst>
        </pc:spChg>
        <pc:spChg chg="del">
          <ac:chgData name="Jaliya De Silva" userId="9520ab3c-7e29-4580-954b-113f7d87b6b4" providerId="ADAL" clId="{FE27B551-DB8F-4221-B5AA-5ADAF89AA7C8}" dt="2026-06-08T22:18:59.281" v="19" actId="478"/>
          <ac:spMkLst>
            <pc:docMk/>
            <pc:sldMk cId="0" sldId="267"/>
            <ac:spMk id="2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84113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1B4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217920" y="-914400"/>
            <a:ext cx="5029200" cy="5029200"/>
          </a:xfrm>
          <a:prstGeom prst="ellipse">
            <a:avLst/>
          </a:prstGeom>
          <a:solidFill>
            <a:srgbClr val="0D9488">
              <a:alpha val="20000"/>
            </a:srgbClr>
          </a:solidFill>
          <a:ln w="12700">
            <a:solidFill>
              <a:srgbClr val="0D9488">
                <a:alpha val="3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6949440" y="-365760"/>
            <a:ext cx="3474720" cy="3474720"/>
          </a:xfrm>
          <a:prstGeom prst="ellipse">
            <a:avLst/>
          </a:prstGeom>
          <a:solidFill>
            <a:srgbClr val="14B8A6">
              <a:alpha val="15000"/>
            </a:srgbClr>
          </a:solidFill>
          <a:ln w="12700">
            <a:solidFill>
              <a:srgbClr val="14B8A6">
                <a:alpha val="2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48640" y="640080"/>
            <a:ext cx="77724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800" b="1" kern="0" spc="600" dirty="0">
                <a:solidFill>
                  <a:srgbClr val="F59E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QUANTITATIVE</a:t>
            </a:r>
            <a:endParaRPr lang="en-US" sz="4800" dirty="0"/>
          </a:p>
        </p:txBody>
      </p:sp>
      <p:sp>
        <p:nvSpPr>
          <p:cNvPr id="5" name="Text 3"/>
          <p:cNvSpPr/>
          <p:nvPr/>
        </p:nvSpPr>
        <p:spPr>
          <a:xfrm>
            <a:off x="548640" y="1261872"/>
            <a:ext cx="77724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METHODS</a:t>
            </a:r>
            <a:endParaRPr lang="en-US" sz="4000" dirty="0"/>
          </a:p>
        </p:txBody>
      </p:sp>
      <p:sp>
        <p:nvSpPr>
          <p:cNvPr id="6" name="Shape 4"/>
          <p:cNvSpPr/>
          <p:nvPr/>
        </p:nvSpPr>
        <p:spPr>
          <a:xfrm>
            <a:off x="548640" y="2011680"/>
            <a:ext cx="1097280" cy="54864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48640" y="2176272"/>
            <a:ext cx="77724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500" dirty="0">
                <a:solidFill>
                  <a:srgbClr val="AECB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Sampling · Research Questions · Cause &amp; Effect</a:t>
            </a:r>
            <a:endParaRPr lang="en-US" sz="15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500" dirty="0">
                <a:solidFill>
                  <a:srgbClr val="AECB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Correlation · Regression Analysis</a:t>
            </a:r>
            <a:endParaRPr lang="en-US" sz="1500" dirty="0"/>
          </a:p>
        </p:txBody>
      </p:sp>
      <p:sp>
        <p:nvSpPr>
          <p:cNvPr id="8" name="Shape 6"/>
          <p:cNvSpPr/>
          <p:nvPr/>
        </p:nvSpPr>
        <p:spPr>
          <a:xfrm>
            <a:off x="548640" y="3063240"/>
            <a:ext cx="5303520" cy="868680"/>
          </a:xfrm>
          <a:prstGeom prst="rect">
            <a:avLst/>
          </a:prstGeom>
          <a:solidFill>
            <a:srgbClr val="FFFFFF">
              <a:alpha val="8000"/>
            </a:srgbClr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85800" y="3090672"/>
            <a:ext cx="5029200" cy="82296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AECBFA"/>
                </a:solidFill>
              </a:rPr>
              <a:t>Module: </a:t>
            </a:r>
            <a:r>
              <a:rPr lang="en-US" sz="1050" b="1" dirty="0">
                <a:solidFill>
                  <a:srgbClr val="FFFFFF"/>
                </a:solidFill>
              </a:rPr>
              <a:t>BMSW5014 Developing a Research Proposal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AECBFA"/>
                </a:solidFill>
              </a:rPr>
              <a:t>Module Lead: </a:t>
            </a:r>
            <a:endParaRPr lang="en-US" sz="1050" dirty="0"/>
          </a:p>
          <a:p>
            <a:pPr marL="0" indent="0">
              <a:buNone/>
            </a:pPr>
            <a:r>
              <a:rPr lang="en-US" sz="1050" b="1" dirty="0">
                <a:solidFill>
                  <a:srgbClr val="F59E0B"/>
                </a:solidFill>
              </a:rPr>
              <a:t>Jaliya De Silva  |  FHEA · FRGS · MIH · PGCert HE, MBA · MSc, BA (Hons)</a:t>
            </a:r>
            <a:endParaRPr lang="en-US" sz="1050" dirty="0"/>
          </a:p>
        </p:txBody>
      </p:sp>
      <p:sp>
        <p:nvSpPr>
          <p:cNvPr id="10" name="Text 8"/>
          <p:cNvSpPr/>
          <p:nvPr/>
        </p:nvSpPr>
        <p:spPr>
          <a:xfrm>
            <a:off x="548640" y="4069080"/>
            <a:ext cx="7772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7CA9D4"/>
                </a:solidFill>
              </a:rPr>
              <a:t>School of Business &amp; Management · UWTSD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11480" y="201168"/>
            <a:ext cx="2103120" cy="256032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11480" y="201168"/>
            <a:ext cx="21031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INTRODUCTION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11480" y="530352"/>
            <a:ext cx="832104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D1B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is Quantitative Research?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11480" y="1170432"/>
            <a:ext cx="8321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systematic, empirical investigation using statistical and mathematical techniques</a:t>
            </a:r>
            <a:endParaRPr lang="en-US" sz="1300" dirty="0"/>
          </a:p>
        </p:txBody>
      </p:sp>
      <p:sp>
        <p:nvSpPr>
          <p:cNvPr id="6" name="Shape 4"/>
          <p:cNvSpPr/>
          <p:nvPr/>
        </p:nvSpPr>
        <p:spPr>
          <a:xfrm>
            <a:off x="411480" y="1600200"/>
            <a:ext cx="2651760" cy="2286000"/>
          </a:xfrm>
          <a:prstGeom prst="rect">
            <a:avLst/>
          </a:prstGeom>
          <a:solidFill>
            <a:srgbClr val="F0F9FF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11480" y="1664208"/>
            <a:ext cx="26517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dirty="0">
                <a:solidFill>
                  <a:srgbClr val="000000"/>
                </a:solidFill>
              </a:rPr>
              <a:t>🔢</a:t>
            </a:r>
            <a:endParaRPr lang="en-US" sz="2600" dirty="0"/>
          </a:p>
        </p:txBody>
      </p:sp>
      <p:sp>
        <p:nvSpPr>
          <p:cNvPr id="8" name="Text 6"/>
          <p:cNvSpPr/>
          <p:nvPr/>
        </p:nvSpPr>
        <p:spPr>
          <a:xfrm>
            <a:off x="411480" y="2176272"/>
            <a:ext cx="265176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D1B4B"/>
                </a:solidFill>
              </a:rPr>
              <a:t>Numbers &amp; Data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521208" y="2578608"/>
            <a:ext cx="2432304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25000"/>
              </a:lnSpc>
              <a:buNone/>
            </a:pPr>
            <a:r>
              <a:rPr lang="en-US" sz="1050" dirty="0">
                <a:solidFill>
                  <a:srgbClr val="64748B"/>
                </a:solidFill>
              </a:rPr>
              <a:t>Collects numerical data that can be measured and quantified objectively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3246120" y="1600200"/>
            <a:ext cx="2651760" cy="2286000"/>
          </a:xfrm>
          <a:prstGeom prst="rect">
            <a:avLst/>
          </a:prstGeom>
          <a:solidFill>
            <a:srgbClr val="0D1B4B"/>
          </a:solidFill>
          <a:ln w="12700">
            <a:solidFill>
              <a:srgbClr val="0D1B4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246120" y="1664208"/>
            <a:ext cx="26517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dirty="0">
                <a:solidFill>
                  <a:srgbClr val="000000"/>
                </a:solidFill>
              </a:rPr>
              <a:t>📐</a:t>
            </a:r>
            <a:endParaRPr lang="en-US" sz="2600" dirty="0"/>
          </a:p>
        </p:txBody>
      </p:sp>
      <p:sp>
        <p:nvSpPr>
          <p:cNvPr id="12" name="Text 10"/>
          <p:cNvSpPr/>
          <p:nvPr/>
        </p:nvSpPr>
        <p:spPr>
          <a:xfrm>
            <a:off x="3246120" y="2176272"/>
            <a:ext cx="265176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Structure &amp; Control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3355848" y="2578608"/>
            <a:ext cx="2432304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25000"/>
              </a:lnSpc>
              <a:buNone/>
            </a:pPr>
            <a:r>
              <a:rPr lang="en-US" sz="1050" dirty="0">
                <a:solidFill>
                  <a:srgbClr val="AECBFA"/>
                </a:solidFill>
              </a:rPr>
              <a:t>Uses controlled methods: surveys, experiments, structured observation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6080760" y="1600200"/>
            <a:ext cx="2651760" cy="2286000"/>
          </a:xfrm>
          <a:prstGeom prst="rect">
            <a:avLst/>
          </a:prstGeom>
          <a:solidFill>
            <a:srgbClr val="F0F9FF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6080760" y="1664208"/>
            <a:ext cx="26517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dirty="0">
                <a:solidFill>
                  <a:srgbClr val="000000"/>
                </a:solidFill>
              </a:rPr>
              <a:t>📊</a:t>
            </a:r>
            <a:endParaRPr lang="en-US" sz="2600" dirty="0"/>
          </a:p>
        </p:txBody>
      </p:sp>
      <p:sp>
        <p:nvSpPr>
          <p:cNvPr id="16" name="Text 14"/>
          <p:cNvSpPr/>
          <p:nvPr/>
        </p:nvSpPr>
        <p:spPr>
          <a:xfrm>
            <a:off x="6080760" y="2176272"/>
            <a:ext cx="265176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D1B4B"/>
                </a:solidFill>
              </a:rPr>
              <a:t>Generalisation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6190488" y="2578608"/>
            <a:ext cx="2432304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25000"/>
              </a:lnSpc>
              <a:buNone/>
            </a:pPr>
            <a:r>
              <a:rPr lang="en-US" sz="1050" dirty="0">
                <a:solidFill>
                  <a:srgbClr val="64748B"/>
                </a:solidFill>
              </a:rPr>
              <a:t>Findings can be generalised to larger populations through statistical inference</a:t>
            </a:r>
            <a:endParaRPr lang="en-US" sz="1050" dirty="0"/>
          </a:p>
        </p:txBody>
      </p:sp>
      <p:sp>
        <p:nvSpPr>
          <p:cNvPr id="18" name="Shape 16"/>
          <p:cNvSpPr/>
          <p:nvPr/>
        </p:nvSpPr>
        <p:spPr>
          <a:xfrm>
            <a:off x="411480" y="4096512"/>
            <a:ext cx="8321040" cy="658368"/>
          </a:xfrm>
          <a:prstGeom prst="rect">
            <a:avLst/>
          </a:prstGeom>
          <a:solidFill>
            <a:srgbClr val="EFF6FF"/>
          </a:solidFill>
          <a:ln w="12700">
            <a:solidFill>
              <a:srgbClr val="BFDBF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548640" y="4105656"/>
            <a:ext cx="18288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dirty="0">
                <a:solidFill>
                  <a:srgbClr val="0D1B4B"/>
                </a:solidFill>
              </a:rPr>
              <a:t>📚 Key References</a:t>
            </a:r>
            <a:endParaRPr lang="en-US" sz="800" dirty="0"/>
          </a:p>
        </p:txBody>
      </p:sp>
      <p:sp>
        <p:nvSpPr>
          <p:cNvPr id="20" name="Text 18"/>
          <p:cNvSpPr/>
          <p:nvPr/>
        </p:nvSpPr>
        <p:spPr>
          <a:xfrm>
            <a:off x="548640" y="4297680"/>
            <a:ext cx="80467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i="1" dirty="0">
                <a:solidFill>
                  <a:srgbClr val="1E3A5F"/>
                </a:solidFill>
              </a:rPr>
              <a:t>Creswell, J.W. &amp; Creswell, J.D. (2018) Research Design: Qualitative, Quantitative, and Mixed Methods Approaches. 5th edn. SAGE.   |   Bryman, A. (2016) Social Research Methods. 5th edn. Oxford University Press.</a:t>
            </a:r>
            <a:endParaRPr lang="en-US" sz="750" dirty="0"/>
          </a:p>
        </p:txBody>
      </p:sp>
      <p:sp>
        <p:nvSpPr>
          <p:cNvPr id="21" name="Shape 19"/>
          <p:cNvSpPr/>
          <p:nvPr/>
        </p:nvSpPr>
        <p:spPr>
          <a:xfrm>
            <a:off x="0" y="4818888"/>
            <a:ext cx="9144000" cy="324612"/>
          </a:xfrm>
          <a:prstGeom prst="rect">
            <a:avLst/>
          </a:prstGeom>
          <a:solidFill>
            <a:srgbClr val="0D1B4B"/>
          </a:solidFill>
          <a:ln w="12700">
            <a:solidFill>
              <a:srgbClr val="0D1B4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137160" y="4818888"/>
            <a:ext cx="8869680" cy="3246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F59E0B"/>
                </a:solidFill>
              </a:rPr>
              <a:t>BMSW5014 Developing a Research Proposal</a:t>
            </a:r>
            <a:r>
              <a:rPr lang="en-US" sz="900" dirty="0">
                <a:solidFill>
                  <a:srgbClr val="AECBFA"/>
                </a:solidFill>
              </a:rPr>
              <a:t>   |   Module Lead: Jaliya De Silva  FHEA | FRGS | MIH | MBA | MSc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11480" y="201168"/>
            <a:ext cx="2103120" cy="256032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11480" y="201168"/>
            <a:ext cx="21031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PHILOSOPHY OF RESEARCH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11480" y="530352"/>
            <a:ext cx="832104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D1B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Philosophical Underpinnings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11480" y="1170432"/>
            <a:ext cx="8321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Positivism and the scientific approach to social research</a:t>
            </a:r>
            <a:endParaRPr lang="en-US" sz="1300" dirty="0"/>
          </a:p>
        </p:txBody>
      </p:sp>
      <p:sp>
        <p:nvSpPr>
          <p:cNvPr id="6" name="Shape 4"/>
          <p:cNvSpPr/>
          <p:nvPr/>
        </p:nvSpPr>
        <p:spPr>
          <a:xfrm>
            <a:off x="411480" y="1600200"/>
            <a:ext cx="3977640" cy="1188720"/>
          </a:xfrm>
          <a:prstGeom prst="rect">
            <a:avLst/>
          </a:prstGeom>
          <a:solidFill>
            <a:srgbClr val="0D1B4B"/>
          </a:solidFill>
          <a:ln w="12700">
            <a:solidFill>
              <a:srgbClr val="0D1B4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48640" y="1691640"/>
            <a:ext cx="3657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Ontology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548640" y="1965960"/>
            <a:ext cx="3657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AECBFA"/>
                </a:solidFill>
              </a:rPr>
              <a:t>NATURE OF REALITY</a:t>
            </a:r>
            <a:endParaRPr lang="en-US" sz="800" dirty="0"/>
          </a:p>
        </p:txBody>
      </p:sp>
      <p:sp>
        <p:nvSpPr>
          <p:cNvPr id="9" name="Text 7"/>
          <p:cNvSpPr/>
          <p:nvPr/>
        </p:nvSpPr>
        <p:spPr>
          <a:xfrm>
            <a:off x="548640" y="2148840"/>
            <a:ext cx="37490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950" dirty="0">
                <a:solidFill>
                  <a:srgbClr val="E0F2FE"/>
                </a:solidFill>
              </a:rPr>
              <a:t>Reality is objective, singular, and independent of the researcher's perception</a:t>
            </a:r>
            <a:endParaRPr lang="en-US" sz="950" dirty="0"/>
          </a:p>
        </p:txBody>
      </p:sp>
      <p:sp>
        <p:nvSpPr>
          <p:cNvPr id="10" name="Shape 8"/>
          <p:cNvSpPr/>
          <p:nvPr/>
        </p:nvSpPr>
        <p:spPr>
          <a:xfrm>
            <a:off x="4617720" y="1600200"/>
            <a:ext cx="3977640" cy="118872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754880" y="1691640"/>
            <a:ext cx="3657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Epistemology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4754880" y="1965960"/>
            <a:ext cx="3657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AECBFA"/>
                </a:solidFill>
              </a:rPr>
              <a:t>NATURE OF KNOWLEDGE</a:t>
            </a:r>
            <a:endParaRPr lang="en-US" sz="800" dirty="0"/>
          </a:p>
        </p:txBody>
      </p:sp>
      <p:sp>
        <p:nvSpPr>
          <p:cNvPr id="13" name="Text 11"/>
          <p:cNvSpPr/>
          <p:nvPr/>
        </p:nvSpPr>
        <p:spPr>
          <a:xfrm>
            <a:off x="4754880" y="2148840"/>
            <a:ext cx="37490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950" dirty="0">
                <a:solidFill>
                  <a:srgbClr val="E0F2FE"/>
                </a:solidFill>
              </a:rPr>
              <a:t>Knowledge is value-free and generated through observation and measurement</a:t>
            </a:r>
            <a:endParaRPr lang="en-US" sz="950" dirty="0"/>
          </a:p>
        </p:txBody>
      </p:sp>
      <p:sp>
        <p:nvSpPr>
          <p:cNvPr id="14" name="Shape 12"/>
          <p:cNvSpPr/>
          <p:nvPr/>
        </p:nvSpPr>
        <p:spPr>
          <a:xfrm>
            <a:off x="411480" y="2926080"/>
            <a:ext cx="3977640" cy="1188720"/>
          </a:xfrm>
          <a:prstGeom prst="rect">
            <a:avLst/>
          </a:prstGeom>
          <a:solidFill>
            <a:srgbClr val="1D4ED8"/>
          </a:solidFill>
          <a:ln w="12700">
            <a:solidFill>
              <a:srgbClr val="1D4E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548640" y="3017520"/>
            <a:ext cx="3657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Positivism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548640" y="3291840"/>
            <a:ext cx="3657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AECBFA"/>
                </a:solidFill>
              </a:rPr>
              <a:t>RESEARCH PARADIGM</a:t>
            </a:r>
            <a:endParaRPr lang="en-US" sz="800" dirty="0"/>
          </a:p>
        </p:txBody>
      </p:sp>
      <p:sp>
        <p:nvSpPr>
          <p:cNvPr id="17" name="Text 15"/>
          <p:cNvSpPr/>
          <p:nvPr/>
        </p:nvSpPr>
        <p:spPr>
          <a:xfrm>
            <a:off x="548640" y="3474720"/>
            <a:ext cx="37490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950" dirty="0">
                <a:solidFill>
                  <a:srgbClr val="E0F2FE"/>
                </a:solidFill>
              </a:rPr>
              <a:t>The world can be studied using the same methods as natural sciences — objectivity is paramount</a:t>
            </a:r>
            <a:endParaRPr lang="en-US" sz="950" dirty="0"/>
          </a:p>
        </p:txBody>
      </p:sp>
      <p:sp>
        <p:nvSpPr>
          <p:cNvPr id="18" name="Shape 16"/>
          <p:cNvSpPr/>
          <p:nvPr/>
        </p:nvSpPr>
        <p:spPr>
          <a:xfrm>
            <a:off x="4617720" y="2926080"/>
            <a:ext cx="3977640" cy="1188720"/>
          </a:xfrm>
          <a:prstGeom prst="rect">
            <a:avLst/>
          </a:prstGeom>
          <a:solidFill>
            <a:srgbClr val="7C3AED"/>
          </a:solidFill>
          <a:ln w="12700">
            <a:solidFill>
              <a:srgbClr val="7C3A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4754880" y="3017520"/>
            <a:ext cx="3657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Deductive</a:t>
            </a:r>
            <a:endParaRPr lang="en-US" sz="1300" dirty="0"/>
          </a:p>
        </p:txBody>
      </p:sp>
      <p:sp>
        <p:nvSpPr>
          <p:cNvPr id="20" name="Text 18"/>
          <p:cNvSpPr/>
          <p:nvPr/>
        </p:nvSpPr>
        <p:spPr>
          <a:xfrm>
            <a:off x="4754880" y="3291840"/>
            <a:ext cx="3657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AECBFA"/>
                </a:solidFill>
              </a:rPr>
              <a:t>RESEARCH LOGIC</a:t>
            </a:r>
            <a:endParaRPr lang="en-US" sz="800" dirty="0"/>
          </a:p>
        </p:txBody>
      </p:sp>
      <p:sp>
        <p:nvSpPr>
          <p:cNvPr id="21" name="Text 19"/>
          <p:cNvSpPr/>
          <p:nvPr/>
        </p:nvSpPr>
        <p:spPr>
          <a:xfrm>
            <a:off x="4754880" y="3474720"/>
            <a:ext cx="37490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950" dirty="0">
                <a:solidFill>
                  <a:srgbClr val="E0F2FE"/>
                </a:solidFill>
              </a:rPr>
              <a:t>Starts from theory → forms hypothesis → collects data → tests hypothesis → confirms or rejects</a:t>
            </a:r>
            <a:endParaRPr lang="en-US" sz="950" dirty="0"/>
          </a:p>
        </p:txBody>
      </p:sp>
      <p:sp>
        <p:nvSpPr>
          <p:cNvPr id="22" name="Shape 20"/>
          <p:cNvSpPr/>
          <p:nvPr/>
        </p:nvSpPr>
        <p:spPr>
          <a:xfrm>
            <a:off x="411480" y="4096512"/>
            <a:ext cx="8321040" cy="658368"/>
          </a:xfrm>
          <a:prstGeom prst="rect">
            <a:avLst/>
          </a:prstGeom>
          <a:solidFill>
            <a:srgbClr val="EFF6FF"/>
          </a:solidFill>
          <a:ln w="12700">
            <a:solidFill>
              <a:srgbClr val="BFDBF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548640" y="4105656"/>
            <a:ext cx="18288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dirty="0">
                <a:solidFill>
                  <a:srgbClr val="0D1B4B"/>
                </a:solidFill>
              </a:rPr>
              <a:t>📚 Key References</a:t>
            </a:r>
            <a:endParaRPr lang="en-US" sz="800" dirty="0"/>
          </a:p>
        </p:txBody>
      </p:sp>
      <p:sp>
        <p:nvSpPr>
          <p:cNvPr id="24" name="Text 22"/>
          <p:cNvSpPr/>
          <p:nvPr/>
        </p:nvSpPr>
        <p:spPr>
          <a:xfrm>
            <a:off x="548640" y="4297680"/>
            <a:ext cx="80467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i="1" dirty="0">
                <a:solidFill>
                  <a:srgbClr val="1E3A5F"/>
                </a:solidFill>
              </a:rPr>
              <a:t>Saunders, M., Lewis, P. &amp; Thornhill, A. (2023) Research Methods for Business Students. 9th edn. Pearson.   |   Guba, E.G. &amp; Lincoln, Y.S. (1994) Competing paradigms in qualitative research. In Denzin &amp; Lincoln (eds) Handbook of Qualitative Research. SAGE.</a:t>
            </a:r>
            <a:endParaRPr lang="en-US" sz="750" dirty="0"/>
          </a:p>
        </p:txBody>
      </p:sp>
      <p:sp>
        <p:nvSpPr>
          <p:cNvPr id="25" name="Shape 23"/>
          <p:cNvSpPr/>
          <p:nvPr/>
        </p:nvSpPr>
        <p:spPr>
          <a:xfrm>
            <a:off x="0" y="4818888"/>
            <a:ext cx="9144000" cy="324612"/>
          </a:xfrm>
          <a:prstGeom prst="rect">
            <a:avLst/>
          </a:prstGeom>
          <a:solidFill>
            <a:srgbClr val="0D1B4B"/>
          </a:solidFill>
          <a:ln w="12700">
            <a:solidFill>
              <a:srgbClr val="0D1B4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137160" y="4818888"/>
            <a:ext cx="8869680" cy="3246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F59E0B"/>
                </a:solidFill>
              </a:rPr>
              <a:t>BMSW5014 Developing a Research Proposal</a:t>
            </a:r>
            <a:r>
              <a:rPr lang="en-US" sz="900" dirty="0">
                <a:solidFill>
                  <a:srgbClr val="AECBFA"/>
                </a:solidFill>
              </a:rPr>
              <a:t>   |   Module Lead: Jaliya De Silva  FHEA | FRGS | MIH | MBA | MSc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11480" y="201168"/>
            <a:ext cx="2103120" cy="256032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11480" y="201168"/>
            <a:ext cx="21031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SAMPLING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11480" y="530352"/>
            <a:ext cx="832104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D1B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Sampling in Quantitative Research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11480" y="1170432"/>
            <a:ext cx="8321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Selecting a representative subset from the target population</a:t>
            </a:r>
            <a:endParaRPr lang="en-US" sz="1300" dirty="0"/>
          </a:p>
        </p:txBody>
      </p:sp>
      <p:sp>
        <p:nvSpPr>
          <p:cNvPr id="6" name="Shape 4"/>
          <p:cNvSpPr/>
          <p:nvPr/>
        </p:nvSpPr>
        <p:spPr>
          <a:xfrm>
            <a:off x="411480" y="1572768"/>
            <a:ext cx="3977640" cy="2395728"/>
          </a:xfrm>
          <a:prstGeom prst="rect">
            <a:avLst/>
          </a:prstGeom>
          <a:solidFill>
            <a:srgbClr val="0D1B4B"/>
          </a:solidFill>
          <a:ln w="12700">
            <a:solidFill>
              <a:srgbClr val="0D1B4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48640" y="1627632"/>
            <a:ext cx="36576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59E0B"/>
                </a:solidFill>
              </a:rPr>
              <a:t>✅  Probability Sampling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548640" y="1938528"/>
            <a:ext cx="37490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AECBFA"/>
                </a:solidFill>
              </a:rPr>
              <a:t>Every member has a known, non-zero chance of selection.</a:t>
            </a:r>
            <a:endParaRPr lang="en-US" sz="950" dirty="0"/>
          </a:p>
        </p:txBody>
      </p:sp>
      <p:sp>
        <p:nvSpPr>
          <p:cNvPr id="9" name="Shape 7"/>
          <p:cNvSpPr/>
          <p:nvPr/>
        </p:nvSpPr>
        <p:spPr>
          <a:xfrm>
            <a:off x="548640" y="2267712"/>
            <a:ext cx="54864" cy="256032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58368" y="2249424"/>
            <a:ext cx="35661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</a:rPr>
              <a:t>Simple Random Sampling</a:t>
            </a:r>
            <a:endParaRPr lang="en-US" sz="1000" dirty="0"/>
          </a:p>
        </p:txBody>
      </p:sp>
      <p:sp>
        <p:nvSpPr>
          <p:cNvPr id="11" name="Shape 9"/>
          <p:cNvSpPr/>
          <p:nvPr/>
        </p:nvSpPr>
        <p:spPr>
          <a:xfrm>
            <a:off x="548640" y="2670048"/>
            <a:ext cx="54864" cy="256032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658368" y="2651760"/>
            <a:ext cx="35661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</a:rPr>
              <a:t>Systematic Sampling</a:t>
            </a:r>
            <a:endParaRPr lang="en-US" sz="1000" dirty="0"/>
          </a:p>
        </p:txBody>
      </p:sp>
      <p:sp>
        <p:nvSpPr>
          <p:cNvPr id="13" name="Shape 11"/>
          <p:cNvSpPr/>
          <p:nvPr/>
        </p:nvSpPr>
        <p:spPr>
          <a:xfrm>
            <a:off x="548640" y="3072384"/>
            <a:ext cx="54864" cy="256032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58368" y="3054096"/>
            <a:ext cx="35661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</a:rPr>
              <a:t>Stratified Sampling</a:t>
            </a:r>
            <a:endParaRPr lang="en-US" sz="1000" dirty="0"/>
          </a:p>
        </p:txBody>
      </p:sp>
      <p:sp>
        <p:nvSpPr>
          <p:cNvPr id="15" name="Shape 13"/>
          <p:cNvSpPr/>
          <p:nvPr/>
        </p:nvSpPr>
        <p:spPr>
          <a:xfrm>
            <a:off x="548640" y="3474720"/>
            <a:ext cx="54864" cy="256032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658368" y="3456432"/>
            <a:ext cx="35661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</a:rPr>
              <a:t>Cluster Sampling</a:t>
            </a:r>
            <a:endParaRPr lang="en-US" sz="1000" dirty="0"/>
          </a:p>
        </p:txBody>
      </p:sp>
      <p:sp>
        <p:nvSpPr>
          <p:cNvPr id="17" name="Shape 15"/>
          <p:cNvSpPr/>
          <p:nvPr/>
        </p:nvSpPr>
        <p:spPr>
          <a:xfrm>
            <a:off x="4754880" y="1572768"/>
            <a:ext cx="3977640" cy="2395728"/>
          </a:xfrm>
          <a:prstGeom prst="rect">
            <a:avLst/>
          </a:prstGeom>
          <a:solidFill>
            <a:srgbClr val="F0F9FF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4892040" y="1627632"/>
            <a:ext cx="36576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1B4B"/>
                </a:solidFill>
              </a:rPr>
              <a:t>📏  Sample Size Considerations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4892040" y="1993392"/>
            <a:ext cx="3749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0D1B4B"/>
                </a:solidFill>
              </a:rPr>
              <a:t>Population size:</a:t>
            </a:r>
            <a:endParaRPr lang="en-US" sz="1000" dirty="0"/>
          </a:p>
        </p:txBody>
      </p:sp>
      <p:sp>
        <p:nvSpPr>
          <p:cNvPr id="20" name="Text 18"/>
          <p:cNvSpPr/>
          <p:nvPr/>
        </p:nvSpPr>
        <p:spPr>
          <a:xfrm>
            <a:off x="4892040" y="2194560"/>
            <a:ext cx="374904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4748B"/>
                </a:solidFill>
              </a:rPr>
              <a:t>Larger populations require larger samples</a:t>
            </a:r>
            <a:endParaRPr lang="en-US" sz="950" dirty="0"/>
          </a:p>
        </p:txBody>
      </p:sp>
      <p:sp>
        <p:nvSpPr>
          <p:cNvPr id="21" name="Text 19"/>
          <p:cNvSpPr/>
          <p:nvPr/>
        </p:nvSpPr>
        <p:spPr>
          <a:xfrm>
            <a:off x="4892040" y="2468880"/>
            <a:ext cx="3749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0D1B4B"/>
                </a:solidFill>
              </a:rPr>
              <a:t>Confidence level:</a:t>
            </a:r>
            <a:endParaRPr lang="en-US" sz="1000" dirty="0"/>
          </a:p>
        </p:txBody>
      </p:sp>
      <p:sp>
        <p:nvSpPr>
          <p:cNvPr id="22" name="Text 20"/>
          <p:cNvSpPr/>
          <p:nvPr/>
        </p:nvSpPr>
        <p:spPr>
          <a:xfrm>
            <a:off x="4892040" y="2670048"/>
            <a:ext cx="374904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4748B"/>
                </a:solidFill>
              </a:rPr>
              <a:t>Typically 95% (z = 1.96) in social research</a:t>
            </a:r>
            <a:endParaRPr lang="en-US" sz="950" dirty="0"/>
          </a:p>
        </p:txBody>
      </p:sp>
      <p:sp>
        <p:nvSpPr>
          <p:cNvPr id="23" name="Text 21"/>
          <p:cNvSpPr/>
          <p:nvPr/>
        </p:nvSpPr>
        <p:spPr>
          <a:xfrm>
            <a:off x="4892040" y="2944368"/>
            <a:ext cx="3749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0D1B4B"/>
                </a:solidFill>
              </a:rPr>
              <a:t>Margin of error:</a:t>
            </a:r>
            <a:endParaRPr lang="en-US" sz="1000" dirty="0"/>
          </a:p>
        </p:txBody>
      </p:sp>
      <p:sp>
        <p:nvSpPr>
          <p:cNvPr id="24" name="Text 22"/>
          <p:cNvSpPr/>
          <p:nvPr/>
        </p:nvSpPr>
        <p:spPr>
          <a:xfrm>
            <a:off x="4892040" y="3145536"/>
            <a:ext cx="374904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4748B"/>
                </a:solidFill>
              </a:rPr>
              <a:t>Commonly ±5% is acceptable</a:t>
            </a:r>
            <a:endParaRPr lang="en-US" sz="950" dirty="0"/>
          </a:p>
        </p:txBody>
      </p:sp>
      <p:sp>
        <p:nvSpPr>
          <p:cNvPr id="25" name="Text 23"/>
          <p:cNvSpPr/>
          <p:nvPr/>
        </p:nvSpPr>
        <p:spPr>
          <a:xfrm>
            <a:off x="4892040" y="3419856"/>
            <a:ext cx="3749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0D1B4B"/>
                </a:solidFill>
              </a:rPr>
              <a:t>Cochran's formula:</a:t>
            </a:r>
            <a:endParaRPr lang="en-US" sz="1000" dirty="0"/>
          </a:p>
        </p:txBody>
      </p:sp>
      <p:sp>
        <p:nvSpPr>
          <p:cNvPr id="26" name="Text 24"/>
          <p:cNvSpPr/>
          <p:nvPr/>
        </p:nvSpPr>
        <p:spPr>
          <a:xfrm>
            <a:off x="4892040" y="3621024"/>
            <a:ext cx="374904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4748B"/>
                </a:solidFill>
              </a:rPr>
              <a:t>n = z²·p·(1−p) / e²  →  often n ≥ 384</a:t>
            </a:r>
            <a:endParaRPr lang="en-US" sz="950" dirty="0"/>
          </a:p>
        </p:txBody>
      </p:sp>
      <p:sp>
        <p:nvSpPr>
          <p:cNvPr id="27" name="Shape 25"/>
          <p:cNvSpPr/>
          <p:nvPr/>
        </p:nvSpPr>
        <p:spPr>
          <a:xfrm>
            <a:off x="411480" y="4096512"/>
            <a:ext cx="8321040" cy="658368"/>
          </a:xfrm>
          <a:prstGeom prst="rect">
            <a:avLst/>
          </a:prstGeom>
          <a:solidFill>
            <a:srgbClr val="EFF6FF"/>
          </a:solidFill>
          <a:ln w="12700">
            <a:solidFill>
              <a:srgbClr val="BFDBF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548640" y="4105656"/>
            <a:ext cx="18288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dirty="0">
                <a:solidFill>
                  <a:srgbClr val="0D1B4B"/>
                </a:solidFill>
              </a:rPr>
              <a:t>📚 Key References</a:t>
            </a:r>
            <a:endParaRPr lang="en-US" sz="800" dirty="0"/>
          </a:p>
        </p:txBody>
      </p:sp>
      <p:sp>
        <p:nvSpPr>
          <p:cNvPr id="29" name="Text 27"/>
          <p:cNvSpPr/>
          <p:nvPr/>
        </p:nvSpPr>
        <p:spPr>
          <a:xfrm>
            <a:off x="548640" y="4297680"/>
            <a:ext cx="80467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i="1" dirty="0">
                <a:solidFill>
                  <a:srgbClr val="1E3A5F"/>
                </a:solidFill>
              </a:rPr>
              <a:t>Cochran, W.G. (1977) Sampling Techniques. 3rd edn. Wiley.   |   Field, A. (2018) Discovering Statistics Using IBM SPSS Statistics. 5th edn. SAGE.   Takeaway: Larger, randomly drawn samples reduce sampling error and increase statistical power.</a:t>
            </a:r>
            <a:endParaRPr lang="en-US" sz="750" dirty="0"/>
          </a:p>
        </p:txBody>
      </p:sp>
      <p:sp>
        <p:nvSpPr>
          <p:cNvPr id="30" name="Shape 28"/>
          <p:cNvSpPr/>
          <p:nvPr/>
        </p:nvSpPr>
        <p:spPr>
          <a:xfrm>
            <a:off x="0" y="4818888"/>
            <a:ext cx="9144000" cy="324612"/>
          </a:xfrm>
          <a:prstGeom prst="rect">
            <a:avLst/>
          </a:prstGeom>
          <a:solidFill>
            <a:srgbClr val="0D1B4B"/>
          </a:solidFill>
          <a:ln w="12700">
            <a:solidFill>
              <a:srgbClr val="0D1B4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137160" y="4818888"/>
            <a:ext cx="8869680" cy="3246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F59E0B"/>
                </a:solidFill>
              </a:rPr>
              <a:t>BMSW5014 Developing a Research Proposal</a:t>
            </a:r>
            <a:r>
              <a:rPr lang="en-US" sz="900" dirty="0">
                <a:solidFill>
                  <a:srgbClr val="AECBFA"/>
                </a:solidFill>
              </a:rPr>
              <a:t>   |   Module Lead: Jaliya De Silva  FHEA | FRGS | MIH | MBA | MSc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11480" y="201168"/>
            <a:ext cx="2103120" cy="256032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11480" y="201168"/>
            <a:ext cx="21031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RESEARCH QUESTIONS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11480" y="530352"/>
            <a:ext cx="832104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D1B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Crafting Quantitative Research Questions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11480" y="1170432"/>
            <a:ext cx="8321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Precise, measurable, and theoretically grounded</a:t>
            </a:r>
            <a:endParaRPr lang="en-US" sz="1300" dirty="0"/>
          </a:p>
        </p:txBody>
      </p:sp>
      <p:sp>
        <p:nvSpPr>
          <p:cNvPr id="6" name="Shape 4"/>
          <p:cNvSpPr/>
          <p:nvPr/>
        </p:nvSpPr>
        <p:spPr>
          <a:xfrm>
            <a:off x="411480" y="1536192"/>
            <a:ext cx="8321040" cy="384048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48640" y="1536192"/>
            <a:ext cx="80467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</a:rPr>
              <a:t>The PICO Framework for Quantitative Questions</a:t>
            </a: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411480" y="1993392"/>
            <a:ext cx="1965960" cy="1901952"/>
          </a:xfrm>
          <a:prstGeom prst="rect">
            <a:avLst/>
          </a:prstGeom>
          <a:solidFill>
            <a:srgbClr val="0D1B4B"/>
          </a:solidFill>
          <a:ln w="12700">
            <a:solidFill>
              <a:srgbClr val="0D1B4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411480" y="2029968"/>
            <a:ext cx="19659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FFFFFF"/>
                </a:solidFill>
              </a:rPr>
              <a:t>P</a:t>
            </a:r>
            <a:endParaRPr lang="en-US" sz="3200" dirty="0"/>
          </a:p>
        </p:txBody>
      </p:sp>
      <p:sp>
        <p:nvSpPr>
          <p:cNvPr id="10" name="Text 8"/>
          <p:cNvSpPr/>
          <p:nvPr/>
        </p:nvSpPr>
        <p:spPr>
          <a:xfrm>
            <a:off x="502920" y="2606040"/>
            <a:ext cx="17830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AECBFA"/>
                </a:solidFill>
              </a:rPr>
              <a:t>Population</a:t>
            </a:r>
            <a:endParaRPr lang="en-US" sz="1000" dirty="0"/>
          </a:p>
        </p:txBody>
      </p:sp>
      <p:sp>
        <p:nvSpPr>
          <p:cNvPr id="11" name="Text 9"/>
          <p:cNvSpPr/>
          <p:nvPr/>
        </p:nvSpPr>
        <p:spPr>
          <a:xfrm>
            <a:off x="502920" y="2926080"/>
            <a:ext cx="178308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850" dirty="0">
                <a:solidFill>
                  <a:srgbClr val="E0F2FE"/>
                </a:solidFill>
              </a:rPr>
              <a:t>Who are you studying? (e.g., hotel guests aged 25–45)</a:t>
            </a:r>
            <a:endParaRPr lang="en-US" sz="850" dirty="0"/>
          </a:p>
        </p:txBody>
      </p:sp>
      <p:sp>
        <p:nvSpPr>
          <p:cNvPr id="12" name="Shape 10"/>
          <p:cNvSpPr/>
          <p:nvPr/>
        </p:nvSpPr>
        <p:spPr>
          <a:xfrm>
            <a:off x="2514600" y="1993392"/>
            <a:ext cx="1965960" cy="1901952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2514600" y="2029968"/>
            <a:ext cx="19659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FFFFFF"/>
                </a:solidFill>
              </a:rPr>
              <a:t>I</a:t>
            </a:r>
            <a:endParaRPr lang="en-US" sz="3200" dirty="0"/>
          </a:p>
        </p:txBody>
      </p:sp>
      <p:sp>
        <p:nvSpPr>
          <p:cNvPr id="14" name="Text 12"/>
          <p:cNvSpPr/>
          <p:nvPr/>
        </p:nvSpPr>
        <p:spPr>
          <a:xfrm>
            <a:off x="2606040" y="2606040"/>
            <a:ext cx="17830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AECBFA"/>
                </a:solidFill>
              </a:rPr>
              <a:t>Intervention / Variable</a:t>
            </a:r>
            <a:endParaRPr lang="en-US" sz="1000" dirty="0"/>
          </a:p>
        </p:txBody>
      </p:sp>
      <p:sp>
        <p:nvSpPr>
          <p:cNvPr id="15" name="Text 13"/>
          <p:cNvSpPr/>
          <p:nvPr/>
        </p:nvSpPr>
        <p:spPr>
          <a:xfrm>
            <a:off x="2606040" y="2926080"/>
            <a:ext cx="178308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850" dirty="0">
                <a:solidFill>
                  <a:srgbClr val="E0F2FE"/>
                </a:solidFill>
              </a:rPr>
              <a:t>What is the independent variable or predictor?</a:t>
            </a:r>
            <a:endParaRPr lang="en-US" sz="850" dirty="0"/>
          </a:p>
        </p:txBody>
      </p:sp>
      <p:sp>
        <p:nvSpPr>
          <p:cNvPr id="16" name="Shape 14"/>
          <p:cNvSpPr/>
          <p:nvPr/>
        </p:nvSpPr>
        <p:spPr>
          <a:xfrm>
            <a:off x="4617720" y="1993392"/>
            <a:ext cx="1965960" cy="1901952"/>
          </a:xfrm>
          <a:prstGeom prst="rect">
            <a:avLst/>
          </a:prstGeom>
          <a:solidFill>
            <a:srgbClr val="1D4ED8"/>
          </a:solidFill>
          <a:ln w="12700">
            <a:solidFill>
              <a:srgbClr val="1D4E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4617720" y="2029968"/>
            <a:ext cx="19659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FFFFFF"/>
                </a:solidFill>
              </a:rPr>
              <a:t>C</a:t>
            </a:r>
            <a:endParaRPr lang="en-US" sz="3200" dirty="0"/>
          </a:p>
        </p:txBody>
      </p:sp>
      <p:sp>
        <p:nvSpPr>
          <p:cNvPr id="18" name="Text 16"/>
          <p:cNvSpPr/>
          <p:nvPr/>
        </p:nvSpPr>
        <p:spPr>
          <a:xfrm>
            <a:off x="4709160" y="2606040"/>
            <a:ext cx="17830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AECBFA"/>
                </a:solidFill>
              </a:rPr>
              <a:t>Comparison</a:t>
            </a:r>
            <a:endParaRPr lang="en-US" sz="1000" dirty="0"/>
          </a:p>
        </p:txBody>
      </p:sp>
      <p:sp>
        <p:nvSpPr>
          <p:cNvPr id="19" name="Text 17"/>
          <p:cNvSpPr/>
          <p:nvPr/>
        </p:nvSpPr>
        <p:spPr>
          <a:xfrm>
            <a:off x="4709160" y="2926080"/>
            <a:ext cx="178308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850" dirty="0">
                <a:solidFill>
                  <a:srgbClr val="E0F2FE"/>
                </a:solidFill>
              </a:rPr>
              <a:t>What is the baseline or comparison group?</a:t>
            </a:r>
            <a:endParaRPr lang="en-US" sz="850" dirty="0"/>
          </a:p>
        </p:txBody>
      </p:sp>
      <p:sp>
        <p:nvSpPr>
          <p:cNvPr id="20" name="Shape 18"/>
          <p:cNvSpPr/>
          <p:nvPr/>
        </p:nvSpPr>
        <p:spPr>
          <a:xfrm>
            <a:off x="6720840" y="1993392"/>
            <a:ext cx="1965960" cy="1901952"/>
          </a:xfrm>
          <a:prstGeom prst="rect">
            <a:avLst/>
          </a:prstGeom>
          <a:solidFill>
            <a:srgbClr val="7C3AED"/>
          </a:solidFill>
          <a:ln w="12700">
            <a:solidFill>
              <a:srgbClr val="7C3A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6720840" y="2029968"/>
            <a:ext cx="19659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FFFFFF"/>
                </a:solidFill>
              </a:rPr>
              <a:t>O</a:t>
            </a:r>
            <a:endParaRPr lang="en-US" sz="3200" dirty="0"/>
          </a:p>
        </p:txBody>
      </p:sp>
      <p:sp>
        <p:nvSpPr>
          <p:cNvPr id="22" name="Text 20"/>
          <p:cNvSpPr/>
          <p:nvPr/>
        </p:nvSpPr>
        <p:spPr>
          <a:xfrm>
            <a:off x="6812280" y="2606040"/>
            <a:ext cx="17830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AECBFA"/>
                </a:solidFill>
              </a:rPr>
              <a:t>Outcome</a:t>
            </a:r>
            <a:endParaRPr lang="en-US" sz="1000" dirty="0"/>
          </a:p>
        </p:txBody>
      </p:sp>
      <p:sp>
        <p:nvSpPr>
          <p:cNvPr id="23" name="Text 21"/>
          <p:cNvSpPr/>
          <p:nvPr/>
        </p:nvSpPr>
        <p:spPr>
          <a:xfrm>
            <a:off x="6812280" y="2926080"/>
            <a:ext cx="178308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850" dirty="0">
                <a:solidFill>
                  <a:srgbClr val="E0F2FE"/>
                </a:solidFill>
              </a:rPr>
              <a:t>What measurable dependent variable do you observe?</a:t>
            </a:r>
            <a:endParaRPr lang="en-US" sz="850" dirty="0"/>
          </a:p>
        </p:txBody>
      </p:sp>
      <p:sp>
        <p:nvSpPr>
          <p:cNvPr id="24" name="Shape 22"/>
          <p:cNvSpPr/>
          <p:nvPr/>
        </p:nvSpPr>
        <p:spPr>
          <a:xfrm>
            <a:off x="411480" y="3959352"/>
            <a:ext cx="8321040" cy="438912"/>
          </a:xfrm>
          <a:prstGeom prst="rect">
            <a:avLst/>
          </a:prstGeom>
          <a:solidFill>
            <a:srgbClr val="FEF3C7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548640" y="3968496"/>
            <a:ext cx="804672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D1B4B"/>
                </a:solidFill>
              </a:rPr>
              <a:t>Example: </a:t>
            </a:r>
            <a:r>
              <a:rPr lang="en-US" sz="950" i="1" dirty="0">
                <a:solidFill>
                  <a:srgbClr val="0D1B4B"/>
                </a:solidFill>
              </a:rPr>
              <a:t>"To what extent does service quality (independent variable) predict customer satisfaction (dependent variable) among hotel guests in Wales?"</a:t>
            </a:r>
            <a:endParaRPr lang="en-US" sz="950" dirty="0"/>
          </a:p>
        </p:txBody>
      </p:sp>
      <p:sp>
        <p:nvSpPr>
          <p:cNvPr id="26" name="Shape 24"/>
          <p:cNvSpPr/>
          <p:nvPr/>
        </p:nvSpPr>
        <p:spPr>
          <a:xfrm>
            <a:off x="411480" y="4096512"/>
            <a:ext cx="8321040" cy="658368"/>
          </a:xfrm>
          <a:prstGeom prst="rect">
            <a:avLst/>
          </a:prstGeom>
          <a:solidFill>
            <a:srgbClr val="EFF6FF"/>
          </a:solidFill>
          <a:ln w="12700">
            <a:solidFill>
              <a:srgbClr val="BFDBF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548640" y="4105656"/>
            <a:ext cx="18288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dirty="0">
                <a:solidFill>
                  <a:srgbClr val="0D1B4B"/>
                </a:solidFill>
              </a:rPr>
              <a:t>📚 Key References</a:t>
            </a:r>
            <a:endParaRPr lang="en-US" sz="800" dirty="0"/>
          </a:p>
        </p:txBody>
      </p:sp>
      <p:sp>
        <p:nvSpPr>
          <p:cNvPr id="28" name="Text 26"/>
          <p:cNvSpPr/>
          <p:nvPr/>
        </p:nvSpPr>
        <p:spPr>
          <a:xfrm>
            <a:off x="548640" y="4297680"/>
            <a:ext cx="80467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i="1" dirty="0">
                <a:solidFill>
                  <a:srgbClr val="1E3A5F"/>
                </a:solidFill>
              </a:rPr>
              <a:t>Bryman, A. (2016) Social Research Methods. 5th edn. Oxford.   |   Hulley, S.B. et al. (2013) Designing Clinical Research. 4th edn. Lippincott.   Takeaway: A good quantitative RQ specifies the variables, the relationship tested, and the population.</a:t>
            </a:r>
            <a:endParaRPr lang="en-US" sz="750" dirty="0"/>
          </a:p>
        </p:txBody>
      </p:sp>
      <p:sp>
        <p:nvSpPr>
          <p:cNvPr id="29" name="Shape 27"/>
          <p:cNvSpPr/>
          <p:nvPr/>
        </p:nvSpPr>
        <p:spPr>
          <a:xfrm>
            <a:off x="0" y="4818888"/>
            <a:ext cx="9144000" cy="324612"/>
          </a:xfrm>
          <a:prstGeom prst="rect">
            <a:avLst/>
          </a:prstGeom>
          <a:solidFill>
            <a:srgbClr val="0D1B4B"/>
          </a:solidFill>
          <a:ln w="12700">
            <a:solidFill>
              <a:srgbClr val="0D1B4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137160" y="4818888"/>
            <a:ext cx="8869680" cy="3246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F59E0B"/>
                </a:solidFill>
              </a:rPr>
              <a:t>BMSW5014 Developing a Research Proposal</a:t>
            </a:r>
            <a:r>
              <a:rPr lang="en-US" sz="900" dirty="0">
                <a:solidFill>
                  <a:srgbClr val="AECBFA"/>
                </a:solidFill>
              </a:rPr>
              <a:t>   |   Module Lead: Jaliya De Silva  FHEA | FRGS | MIH | MBA | MSc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11480" y="201168"/>
            <a:ext cx="2103120" cy="256032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11480" y="201168"/>
            <a:ext cx="21031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HYPOTHESIS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11480" y="530352"/>
            <a:ext cx="832104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D1B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Formulating Hypotheses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11480" y="1170432"/>
            <a:ext cx="8321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research question to testable prediction</a:t>
            </a:r>
            <a:endParaRPr lang="en-US" sz="1300" dirty="0"/>
          </a:p>
        </p:txBody>
      </p:sp>
      <p:sp>
        <p:nvSpPr>
          <p:cNvPr id="6" name="Shape 4"/>
          <p:cNvSpPr/>
          <p:nvPr/>
        </p:nvSpPr>
        <p:spPr>
          <a:xfrm>
            <a:off x="411480" y="1572768"/>
            <a:ext cx="3977640" cy="2514600"/>
          </a:xfrm>
          <a:prstGeom prst="rect">
            <a:avLst/>
          </a:prstGeom>
          <a:solidFill>
            <a:srgbClr val="0D1B4B"/>
          </a:solidFill>
          <a:ln w="12700">
            <a:solidFill>
              <a:srgbClr val="0D1B4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48640" y="1645920"/>
            <a:ext cx="36576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H₀  Null Hypothesis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548640" y="2029968"/>
            <a:ext cx="3657600" cy="1920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050" dirty="0">
                <a:solidFill>
                  <a:srgbClr val="AECBFA"/>
                </a:solidFill>
              </a:rPr>
              <a:t>States there is NO significant relationship or difference between variables.</a:t>
            </a:r>
            <a:endParaRPr lang="en-US" sz="1050" dirty="0"/>
          </a:p>
          <a:p>
            <a:pPr marL="0" indent="0">
              <a:lnSpc>
                <a:spcPct val="130000"/>
              </a:lnSpc>
              <a:buNone/>
            </a:pPr>
            <a:endParaRPr lang="en-US" sz="105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050" dirty="0">
                <a:solidFill>
                  <a:srgbClr val="AECBFA"/>
                </a:solidFill>
              </a:rPr>
              <a:t>Example: "There is no significant relationship between service quality and customer satisfaction."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4754880" y="1572768"/>
            <a:ext cx="3977640" cy="251460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892040" y="1645920"/>
            <a:ext cx="36576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H₁  Alternative Hypothesis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4892040" y="2029968"/>
            <a:ext cx="3657600" cy="1920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050" dirty="0">
                <a:solidFill>
                  <a:srgbClr val="E0F2FE"/>
                </a:solidFill>
              </a:rPr>
              <a:t>Predicts a significant relationship or difference exists.</a:t>
            </a:r>
            <a:endParaRPr lang="en-US" sz="1050" dirty="0"/>
          </a:p>
          <a:p>
            <a:pPr marL="0" indent="0">
              <a:lnSpc>
                <a:spcPct val="130000"/>
              </a:lnSpc>
              <a:buNone/>
            </a:pPr>
            <a:endParaRPr lang="en-US" sz="105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050" dirty="0">
                <a:solidFill>
                  <a:srgbClr val="E0F2FE"/>
                </a:solidFill>
              </a:rPr>
              <a:t>Example: "Service quality positively and significantly predicts customer satisfaction among hotel guests."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4407408" y="2606040"/>
            <a:ext cx="329184" cy="54864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4370832" y="2660904"/>
            <a:ext cx="402336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59E0B"/>
                </a:solidFill>
              </a:rPr>
              <a:t>vs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411480" y="4096512"/>
            <a:ext cx="8321040" cy="658368"/>
          </a:xfrm>
          <a:prstGeom prst="rect">
            <a:avLst/>
          </a:prstGeom>
          <a:solidFill>
            <a:srgbClr val="EFF6FF"/>
          </a:solidFill>
          <a:ln w="12700">
            <a:solidFill>
              <a:srgbClr val="BFDBF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548640" y="4105656"/>
            <a:ext cx="18288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dirty="0">
                <a:solidFill>
                  <a:srgbClr val="0D1B4B"/>
                </a:solidFill>
              </a:rPr>
              <a:t>📚 Key References</a:t>
            </a:r>
            <a:endParaRPr lang="en-US" sz="800" dirty="0"/>
          </a:p>
        </p:txBody>
      </p:sp>
      <p:sp>
        <p:nvSpPr>
          <p:cNvPr id="16" name="Text 14"/>
          <p:cNvSpPr/>
          <p:nvPr/>
        </p:nvSpPr>
        <p:spPr>
          <a:xfrm>
            <a:off x="548640" y="4297680"/>
            <a:ext cx="80467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i="1" dirty="0">
                <a:solidFill>
                  <a:srgbClr val="1E3A5F"/>
                </a:solidFill>
              </a:rPr>
              <a:t>Saunders, M. et al. (2023) Research Methods for Business Students. 9th edn. Pearson.   |   Field, A. (2018) Discovering Statistics. 5th edn. SAGE.   Takeaway: The null hypothesis is what statistics test; you either reject it (p&lt;0.05) or fail to reject it.</a:t>
            </a:r>
            <a:endParaRPr lang="en-US" sz="750" dirty="0"/>
          </a:p>
        </p:txBody>
      </p:sp>
      <p:sp>
        <p:nvSpPr>
          <p:cNvPr id="17" name="Shape 15"/>
          <p:cNvSpPr/>
          <p:nvPr/>
        </p:nvSpPr>
        <p:spPr>
          <a:xfrm>
            <a:off x="0" y="4818888"/>
            <a:ext cx="9144000" cy="324612"/>
          </a:xfrm>
          <a:prstGeom prst="rect">
            <a:avLst/>
          </a:prstGeom>
          <a:solidFill>
            <a:srgbClr val="0D1B4B"/>
          </a:solidFill>
          <a:ln w="12700">
            <a:solidFill>
              <a:srgbClr val="0D1B4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137160" y="4818888"/>
            <a:ext cx="8869680" cy="3246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F59E0B"/>
                </a:solidFill>
              </a:rPr>
              <a:t>BMSW5014 Developing a Research Proposal</a:t>
            </a:r>
            <a:r>
              <a:rPr lang="en-US" sz="900" dirty="0">
                <a:solidFill>
                  <a:srgbClr val="AECBFA"/>
                </a:solidFill>
              </a:rPr>
              <a:t>   |   Module Lead: Jaliya De Silva  FHEA | FRGS | MIH | MBA | MSc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11480" y="201168"/>
            <a:ext cx="2103120" cy="256032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11480" y="201168"/>
            <a:ext cx="21031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CAUSE &amp; EFFECT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11480" y="530352"/>
            <a:ext cx="832104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D1B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Causality in Quantitative Research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11480" y="1170432"/>
            <a:ext cx="8321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Establishing that one variable genuinely produces change in another</a:t>
            </a:r>
            <a:endParaRPr lang="en-US" sz="1300" dirty="0"/>
          </a:p>
        </p:txBody>
      </p:sp>
      <p:sp>
        <p:nvSpPr>
          <p:cNvPr id="6" name="Shape 4"/>
          <p:cNvSpPr/>
          <p:nvPr/>
        </p:nvSpPr>
        <p:spPr>
          <a:xfrm>
            <a:off x="411480" y="1572768"/>
            <a:ext cx="8321040" cy="384048"/>
          </a:xfrm>
          <a:prstGeom prst="rect">
            <a:avLst/>
          </a:prstGeom>
          <a:solidFill>
            <a:srgbClr val="0D1B4B"/>
          </a:solidFill>
          <a:ln w="12700">
            <a:solidFill>
              <a:srgbClr val="0D1B4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48640" y="1572768"/>
            <a:ext cx="80467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</a:rPr>
              <a:t>Three Conditions Required to Establish Causality  (After Shadish, Cook &amp; Campbell, 2002)</a:t>
            </a: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>
            <a:off x="411480" y="2029968"/>
            <a:ext cx="2651760" cy="1920240"/>
          </a:xfrm>
          <a:prstGeom prst="rect">
            <a:avLst/>
          </a:prstGeom>
          <a:solidFill>
            <a:srgbClr val="0D1B4B"/>
          </a:solidFill>
          <a:ln w="12700">
            <a:solidFill>
              <a:srgbClr val="0D1B4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411480" y="2084832"/>
            <a:ext cx="265176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FFFFFF"/>
                </a:solidFill>
              </a:rPr>
              <a:t>01</a:t>
            </a:r>
            <a:endParaRPr lang="en-US" sz="3000" dirty="0"/>
          </a:p>
        </p:txBody>
      </p:sp>
      <p:sp>
        <p:nvSpPr>
          <p:cNvPr id="10" name="Text 8"/>
          <p:cNvSpPr/>
          <p:nvPr/>
        </p:nvSpPr>
        <p:spPr>
          <a:xfrm>
            <a:off x="502920" y="2542032"/>
            <a:ext cx="24688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59E0B"/>
                </a:solidFill>
              </a:rPr>
              <a:t>Temporal Precedence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502920" y="2871216"/>
            <a:ext cx="2468880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5000"/>
              </a:lnSpc>
              <a:buNone/>
            </a:pPr>
            <a:r>
              <a:rPr lang="en-US" sz="950" dirty="0">
                <a:solidFill>
                  <a:srgbClr val="E0F2FE"/>
                </a:solidFill>
              </a:rPr>
              <a:t>The cause (IV) must precede the effect (DV) in time. Experiments manipulate this through pre-test / post-test designs.</a:t>
            </a:r>
            <a:endParaRPr lang="en-US" sz="950" dirty="0"/>
          </a:p>
        </p:txBody>
      </p:sp>
      <p:sp>
        <p:nvSpPr>
          <p:cNvPr id="12" name="Shape 10"/>
          <p:cNvSpPr/>
          <p:nvPr/>
        </p:nvSpPr>
        <p:spPr>
          <a:xfrm>
            <a:off x="3246120" y="2029968"/>
            <a:ext cx="2651760" cy="192024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3246120" y="2084832"/>
            <a:ext cx="265176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FFFFFF"/>
                </a:solidFill>
              </a:rPr>
              <a:t>02</a:t>
            </a:r>
            <a:endParaRPr lang="en-US" sz="3000" dirty="0"/>
          </a:p>
        </p:txBody>
      </p:sp>
      <p:sp>
        <p:nvSpPr>
          <p:cNvPr id="14" name="Text 12"/>
          <p:cNvSpPr/>
          <p:nvPr/>
        </p:nvSpPr>
        <p:spPr>
          <a:xfrm>
            <a:off x="3337560" y="2542032"/>
            <a:ext cx="24688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59E0B"/>
                </a:solidFill>
              </a:rPr>
              <a:t>Covariation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3337560" y="2871216"/>
            <a:ext cx="2468880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5000"/>
              </a:lnSpc>
              <a:buNone/>
            </a:pPr>
            <a:r>
              <a:rPr lang="en-US" sz="950" dirty="0">
                <a:solidFill>
                  <a:srgbClr val="E0F2FE"/>
                </a:solidFill>
              </a:rPr>
              <a:t>A statistical relationship must exist between IV and DV. Change in the cause is associated with change in the outcome.</a:t>
            </a:r>
            <a:endParaRPr lang="en-US" sz="950" dirty="0"/>
          </a:p>
        </p:txBody>
      </p:sp>
      <p:sp>
        <p:nvSpPr>
          <p:cNvPr id="16" name="Shape 14"/>
          <p:cNvSpPr/>
          <p:nvPr/>
        </p:nvSpPr>
        <p:spPr>
          <a:xfrm>
            <a:off x="6080760" y="2029968"/>
            <a:ext cx="2651760" cy="1920240"/>
          </a:xfrm>
          <a:prstGeom prst="rect">
            <a:avLst/>
          </a:prstGeom>
          <a:solidFill>
            <a:srgbClr val="1D4ED8"/>
          </a:solidFill>
          <a:ln w="12700">
            <a:solidFill>
              <a:srgbClr val="1D4E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080760" y="2084832"/>
            <a:ext cx="265176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FFFFFF"/>
                </a:solidFill>
              </a:rPr>
              <a:t>03</a:t>
            </a:r>
            <a:endParaRPr lang="en-US" sz="3000" dirty="0"/>
          </a:p>
        </p:txBody>
      </p:sp>
      <p:sp>
        <p:nvSpPr>
          <p:cNvPr id="18" name="Text 16"/>
          <p:cNvSpPr/>
          <p:nvPr/>
        </p:nvSpPr>
        <p:spPr>
          <a:xfrm>
            <a:off x="6172200" y="2542032"/>
            <a:ext cx="24688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59E0B"/>
                </a:solidFill>
              </a:rPr>
              <a:t>Elimination of Alternatives</a:t>
            </a:r>
            <a:endParaRPr lang="en-US" sz="1100" dirty="0"/>
          </a:p>
        </p:txBody>
      </p:sp>
      <p:sp>
        <p:nvSpPr>
          <p:cNvPr id="19" name="Text 17"/>
          <p:cNvSpPr/>
          <p:nvPr/>
        </p:nvSpPr>
        <p:spPr>
          <a:xfrm>
            <a:off x="6172200" y="2871216"/>
            <a:ext cx="2468880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5000"/>
              </a:lnSpc>
              <a:buNone/>
            </a:pPr>
            <a:r>
              <a:rPr lang="en-US" sz="950" dirty="0">
                <a:solidFill>
                  <a:srgbClr val="E0F2FE"/>
                </a:solidFill>
              </a:rPr>
              <a:t>Other explanations (confounds) must be ruled out through experimental control, randomisation, or statistical adjustment.</a:t>
            </a:r>
            <a:endParaRPr lang="en-US" sz="950" dirty="0"/>
          </a:p>
        </p:txBody>
      </p:sp>
      <p:sp>
        <p:nvSpPr>
          <p:cNvPr id="20" name="Shape 18"/>
          <p:cNvSpPr/>
          <p:nvPr/>
        </p:nvSpPr>
        <p:spPr>
          <a:xfrm>
            <a:off x="411480" y="4005072"/>
            <a:ext cx="8321040" cy="274320"/>
          </a:xfrm>
          <a:prstGeom prst="rect">
            <a:avLst/>
          </a:prstGeom>
          <a:solidFill>
            <a:srgbClr val="FEF3C7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502920" y="4014216"/>
            <a:ext cx="8138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92400E"/>
                </a:solidFill>
              </a:rPr>
              <a:t>⚠  Correlation does NOT imply causation — experimental design (RCT) remains the gold standard for causal claims.</a:t>
            </a:r>
            <a:endParaRPr lang="en-US" sz="900" dirty="0"/>
          </a:p>
        </p:txBody>
      </p:sp>
      <p:sp>
        <p:nvSpPr>
          <p:cNvPr id="22" name="Shape 20"/>
          <p:cNvSpPr/>
          <p:nvPr/>
        </p:nvSpPr>
        <p:spPr>
          <a:xfrm>
            <a:off x="411480" y="4096512"/>
            <a:ext cx="8321040" cy="658368"/>
          </a:xfrm>
          <a:prstGeom prst="rect">
            <a:avLst/>
          </a:prstGeom>
          <a:solidFill>
            <a:srgbClr val="EFF6FF"/>
          </a:solidFill>
          <a:ln w="12700">
            <a:solidFill>
              <a:srgbClr val="BFDBF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548640" y="4105656"/>
            <a:ext cx="18288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dirty="0">
                <a:solidFill>
                  <a:srgbClr val="0D1B4B"/>
                </a:solidFill>
              </a:rPr>
              <a:t>📚 Key References</a:t>
            </a:r>
            <a:endParaRPr lang="en-US" sz="800" dirty="0"/>
          </a:p>
        </p:txBody>
      </p:sp>
      <p:sp>
        <p:nvSpPr>
          <p:cNvPr id="24" name="Text 22"/>
          <p:cNvSpPr/>
          <p:nvPr/>
        </p:nvSpPr>
        <p:spPr>
          <a:xfrm>
            <a:off x="548640" y="4297680"/>
            <a:ext cx="80467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i="1" dirty="0">
                <a:solidFill>
                  <a:srgbClr val="1E3A5F"/>
                </a:solidFill>
              </a:rPr>
              <a:t>Shadish, W.R., Cook, T.D. &amp; Campbell, D.T. (2002) Experimental and Quasi-Experimental Designs for Generalised Causal Inference. Houghton Mifflin.   |   Pearl, J. &amp; Mackenzie, D. (2018) The Book of Why. Basic Books.</a:t>
            </a:r>
            <a:endParaRPr lang="en-US" sz="750" dirty="0"/>
          </a:p>
        </p:txBody>
      </p:sp>
      <p:sp>
        <p:nvSpPr>
          <p:cNvPr id="25" name="Shape 23"/>
          <p:cNvSpPr/>
          <p:nvPr/>
        </p:nvSpPr>
        <p:spPr>
          <a:xfrm>
            <a:off x="0" y="4818888"/>
            <a:ext cx="9144000" cy="324612"/>
          </a:xfrm>
          <a:prstGeom prst="rect">
            <a:avLst/>
          </a:prstGeom>
          <a:solidFill>
            <a:srgbClr val="0D1B4B"/>
          </a:solidFill>
          <a:ln w="12700">
            <a:solidFill>
              <a:srgbClr val="0D1B4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137160" y="4818888"/>
            <a:ext cx="8869680" cy="3246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F59E0B"/>
                </a:solidFill>
              </a:rPr>
              <a:t>BMSW5014 Developing a Research Proposal</a:t>
            </a:r>
            <a:r>
              <a:rPr lang="en-US" sz="900" dirty="0">
                <a:solidFill>
                  <a:srgbClr val="AECBFA"/>
                </a:solidFill>
              </a:rPr>
              <a:t>   |   Module Lead: Jaliya De Silva  FHEA | FRGS | MIH | MBA | MSc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11480" y="201168"/>
            <a:ext cx="2103120" cy="256032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11480" y="201168"/>
            <a:ext cx="21031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VARIABLES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11480" y="530352"/>
            <a:ext cx="832104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D1B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Types of Variables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11480" y="1170432"/>
            <a:ext cx="8321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Understanding what you measure and what you control</a:t>
            </a:r>
            <a:endParaRPr lang="en-US" sz="1300" dirty="0"/>
          </a:p>
        </p:txBody>
      </p:sp>
      <p:sp>
        <p:nvSpPr>
          <p:cNvPr id="6" name="Shape 4"/>
          <p:cNvSpPr/>
          <p:nvPr/>
        </p:nvSpPr>
        <p:spPr>
          <a:xfrm>
            <a:off x="411480" y="1554480"/>
            <a:ext cx="3977640" cy="1298448"/>
          </a:xfrm>
          <a:prstGeom prst="rect">
            <a:avLst/>
          </a:prstGeom>
          <a:solidFill>
            <a:srgbClr val="0D1B4B"/>
          </a:solidFill>
          <a:ln w="12700">
            <a:solidFill>
              <a:srgbClr val="0D1B4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48640" y="1645920"/>
            <a:ext cx="3749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</a:rPr>
              <a:t>🎛  Independent Variable (IV)</a:t>
            </a:r>
            <a:endParaRPr lang="en-US" sz="1150" dirty="0"/>
          </a:p>
        </p:txBody>
      </p:sp>
      <p:sp>
        <p:nvSpPr>
          <p:cNvPr id="8" name="Text 6"/>
          <p:cNvSpPr/>
          <p:nvPr/>
        </p:nvSpPr>
        <p:spPr>
          <a:xfrm>
            <a:off x="548640" y="1956816"/>
            <a:ext cx="374904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950" dirty="0">
                <a:solidFill>
                  <a:srgbClr val="E0F2FE"/>
                </a:solidFill>
              </a:rPr>
              <a:t>The predictor or cause. The researcher manipulates or measures this to observe its effect.</a:t>
            </a:r>
            <a:endParaRPr lang="en-US" sz="950" dirty="0"/>
          </a:p>
        </p:txBody>
      </p:sp>
      <p:sp>
        <p:nvSpPr>
          <p:cNvPr id="9" name="Text 7"/>
          <p:cNvSpPr/>
          <p:nvPr/>
        </p:nvSpPr>
        <p:spPr>
          <a:xfrm>
            <a:off x="548640" y="2459736"/>
            <a:ext cx="3749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F59E0B"/>
                </a:solidFill>
              </a:rPr>
              <a:t>e.g. Training hours, service quality score</a:t>
            </a:r>
            <a:endParaRPr lang="en-US" sz="850" dirty="0"/>
          </a:p>
        </p:txBody>
      </p:sp>
      <p:sp>
        <p:nvSpPr>
          <p:cNvPr id="10" name="Shape 8"/>
          <p:cNvSpPr/>
          <p:nvPr/>
        </p:nvSpPr>
        <p:spPr>
          <a:xfrm>
            <a:off x="4617720" y="1554480"/>
            <a:ext cx="3977640" cy="1298448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754880" y="1645920"/>
            <a:ext cx="3749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</a:rPr>
              <a:t>📈  Dependent Variable (DV)</a:t>
            </a:r>
            <a:endParaRPr lang="en-US" sz="1150" dirty="0"/>
          </a:p>
        </p:txBody>
      </p:sp>
      <p:sp>
        <p:nvSpPr>
          <p:cNvPr id="12" name="Text 10"/>
          <p:cNvSpPr/>
          <p:nvPr/>
        </p:nvSpPr>
        <p:spPr>
          <a:xfrm>
            <a:off x="4754880" y="1956816"/>
            <a:ext cx="374904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950" dirty="0">
                <a:solidFill>
                  <a:srgbClr val="E0F2FE"/>
                </a:solidFill>
              </a:rPr>
              <a:t>The outcome or effect. Changes in response to the IV — this is what you measure.</a:t>
            </a:r>
            <a:endParaRPr lang="en-US" sz="950" dirty="0"/>
          </a:p>
        </p:txBody>
      </p:sp>
      <p:sp>
        <p:nvSpPr>
          <p:cNvPr id="13" name="Text 11"/>
          <p:cNvSpPr/>
          <p:nvPr/>
        </p:nvSpPr>
        <p:spPr>
          <a:xfrm>
            <a:off x="4754880" y="2459736"/>
            <a:ext cx="3749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F59E0B"/>
                </a:solidFill>
              </a:rPr>
              <a:t>e.g. Employee performance, customer satisfaction</a:t>
            </a:r>
            <a:endParaRPr lang="en-US" sz="850" dirty="0"/>
          </a:p>
        </p:txBody>
      </p:sp>
      <p:sp>
        <p:nvSpPr>
          <p:cNvPr id="15" name="Text 13"/>
          <p:cNvSpPr/>
          <p:nvPr/>
        </p:nvSpPr>
        <p:spPr>
          <a:xfrm>
            <a:off x="548640" y="3063240"/>
            <a:ext cx="3749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</a:rPr>
              <a:t>⚖  Moderating Variable</a:t>
            </a:r>
            <a:endParaRPr lang="en-US" sz="1150" dirty="0"/>
          </a:p>
        </p:txBody>
      </p:sp>
      <p:sp>
        <p:nvSpPr>
          <p:cNvPr id="19" name="Text 17"/>
          <p:cNvSpPr/>
          <p:nvPr/>
        </p:nvSpPr>
        <p:spPr>
          <a:xfrm>
            <a:off x="4754880" y="3063240"/>
            <a:ext cx="3749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</a:rPr>
              <a:t>  Confounding Variable</a:t>
            </a:r>
            <a:endParaRPr lang="en-US" sz="1150" dirty="0"/>
          </a:p>
        </p:txBody>
      </p:sp>
      <p:sp>
        <p:nvSpPr>
          <p:cNvPr id="22" name="Shape 20"/>
          <p:cNvSpPr/>
          <p:nvPr/>
        </p:nvSpPr>
        <p:spPr>
          <a:xfrm>
            <a:off x="411480" y="4096512"/>
            <a:ext cx="8321040" cy="658368"/>
          </a:xfrm>
          <a:prstGeom prst="rect">
            <a:avLst/>
          </a:prstGeom>
          <a:solidFill>
            <a:srgbClr val="EFF6FF"/>
          </a:solidFill>
          <a:ln w="12700">
            <a:solidFill>
              <a:srgbClr val="BFDBF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548640" y="4105656"/>
            <a:ext cx="18288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dirty="0">
                <a:solidFill>
                  <a:srgbClr val="0D1B4B"/>
                </a:solidFill>
              </a:rPr>
              <a:t>📚 Key References</a:t>
            </a:r>
            <a:endParaRPr lang="en-US" sz="800" dirty="0"/>
          </a:p>
        </p:txBody>
      </p:sp>
      <p:sp>
        <p:nvSpPr>
          <p:cNvPr id="24" name="Text 22"/>
          <p:cNvSpPr/>
          <p:nvPr/>
        </p:nvSpPr>
        <p:spPr>
          <a:xfrm>
            <a:off x="548640" y="4297680"/>
            <a:ext cx="80467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i="1" dirty="0">
                <a:solidFill>
                  <a:srgbClr val="1E3A5F"/>
                </a:solidFill>
              </a:rPr>
              <a:t>Creswell, J.W. (2018) Research Design. 5th edn. SAGE.   |   Field, A. (2018) Discovering Statistics. 5th edn. SAGE.   Takeaway: Clearly defining and operationalising variables is the foundation of rigorous quantitative design.</a:t>
            </a:r>
            <a:endParaRPr lang="en-US" sz="750" dirty="0"/>
          </a:p>
        </p:txBody>
      </p:sp>
      <p:sp>
        <p:nvSpPr>
          <p:cNvPr id="25" name="Shape 23"/>
          <p:cNvSpPr/>
          <p:nvPr/>
        </p:nvSpPr>
        <p:spPr>
          <a:xfrm>
            <a:off x="0" y="4818888"/>
            <a:ext cx="9144000" cy="324612"/>
          </a:xfrm>
          <a:prstGeom prst="rect">
            <a:avLst/>
          </a:prstGeom>
          <a:solidFill>
            <a:srgbClr val="0D1B4B"/>
          </a:solidFill>
          <a:ln w="12700">
            <a:solidFill>
              <a:srgbClr val="0D1B4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137160" y="4818888"/>
            <a:ext cx="8869680" cy="3246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F59E0B"/>
                </a:solidFill>
              </a:rPr>
              <a:t>BMSW5014 Developing a Research Proposal</a:t>
            </a:r>
            <a:r>
              <a:rPr lang="en-US" sz="900" dirty="0">
                <a:solidFill>
                  <a:srgbClr val="AECBFA"/>
                </a:solidFill>
              </a:rPr>
              <a:t>   |   Module Lead: Jaliya De Silva  FHEA | FRGS | MIH | MBA | MSc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D1B4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858000" y="3474720"/>
            <a:ext cx="3657600" cy="3657600"/>
          </a:xfrm>
          <a:prstGeom prst="ellipse">
            <a:avLst/>
          </a:prstGeom>
          <a:solidFill>
            <a:srgbClr val="0D9488">
              <a:alpha val="15000"/>
            </a:srgbClr>
          </a:solidFill>
          <a:ln w="12700">
            <a:solidFill>
              <a:srgbClr val="0D9488">
                <a:alpha val="2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-914400" y="-457200"/>
            <a:ext cx="3200400" cy="3200400"/>
          </a:xfrm>
          <a:prstGeom prst="ellipse">
            <a:avLst/>
          </a:prstGeom>
          <a:solidFill>
            <a:srgbClr val="14B8A6">
              <a:alpha val="12000"/>
            </a:srgbClr>
          </a:solidFill>
          <a:ln w="12700">
            <a:solidFill>
              <a:srgbClr val="14B8A6">
                <a:alpha val="18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01168"/>
            <a:ext cx="7772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59E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Takeaways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502920" y="749808"/>
            <a:ext cx="7772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7CA9D4"/>
                </a:solidFill>
              </a:rPr>
              <a:t>BMSW5014 Developing a Research Proposal  |  Module Lead: Jaliya De Silva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457200" y="1161288"/>
            <a:ext cx="347472" cy="347472"/>
          </a:xfrm>
          <a:prstGeom prst="ellipse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57200" y="1161288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1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932688" y="1115568"/>
            <a:ext cx="7772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050" dirty="0">
                <a:solidFill>
                  <a:srgbClr val="E0F2FE"/>
                </a:solidFill>
              </a:rPr>
              <a:t>Quantitative research uses numerical data and statistical analysis to test hypotheses and generalise findings to populations.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457200" y="1773936"/>
            <a:ext cx="347472" cy="347472"/>
          </a:xfrm>
          <a:prstGeom prst="ellipse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57200" y="1773936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2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932688" y="1728216"/>
            <a:ext cx="7772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050" dirty="0">
                <a:solidFill>
                  <a:srgbClr val="E0F2FE"/>
                </a:solidFill>
              </a:rPr>
              <a:t>Sampling must be probability-based where possible; sample size should be calculated to ensure statistical power (use Cochran's formula).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457200" y="2386584"/>
            <a:ext cx="347472" cy="347472"/>
          </a:xfrm>
          <a:prstGeom prst="ellipse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457200" y="2386584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3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932688" y="2340864"/>
            <a:ext cx="7772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050" dirty="0">
                <a:solidFill>
                  <a:srgbClr val="E0F2FE"/>
                </a:solidFill>
              </a:rPr>
              <a:t>Research questions must specify variables, the relationship being tested, and the target population — use PICO as a guide.</a:t>
            </a:r>
            <a:endParaRPr lang="en-US" sz="1050" dirty="0"/>
          </a:p>
        </p:txBody>
      </p:sp>
      <p:sp>
        <p:nvSpPr>
          <p:cNvPr id="15" name="Shape 13"/>
          <p:cNvSpPr/>
          <p:nvPr/>
        </p:nvSpPr>
        <p:spPr>
          <a:xfrm>
            <a:off x="457200" y="2999232"/>
            <a:ext cx="347472" cy="347472"/>
          </a:xfrm>
          <a:prstGeom prst="ellipse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457200" y="2999232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4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932688" y="2953512"/>
            <a:ext cx="7772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050" dirty="0">
                <a:solidFill>
                  <a:srgbClr val="E0F2FE"/>
                </a:solidFill>
              </a:rPr>
              <a:t>Causality requires temporal precedence, covariation, AND elimination of alternative explanations — correlation alone is insufficient.</a:t>
            </a:r>
            <a:endParaRPr lang="en-US" sz="1050" dirty="0"/>
          </a:p>
        </p:txBody>
      </p:sp>
      <p:sp>
        <p:nvSpPr>
          <p:cNvPr id="24" name="Shape 22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07153A"/>
          </a:solidFill>
          <a:ln w="12700">
            <a:solidFill>
              <a:srgbClr val="07153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137160" y="4800600"/>
            <a:ext cx="886968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i="1" dirty="0">
                <a:solidFill>
                  <a:srgbClr val="7CA9D4"/>
                </a:solidFill>
              </a:rPr>
              <a:t>Core Texts: Saunders et al. (2023) · Creswell &amp; Creswell (2018) · Field (2018) · Bryman (2016) · Hair et al. (2019) · Pallant (2020) · Cochran (1977)</a:t>
            </a:r>
            <a:endParaRPr lang="en-US" sz="7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1358</Words>
  <Application>Microsoft Office PowerPoint</Application>
  <PresentationFormat>On-screen Show (16:9)</PresentationFormat>
  <Paragraphs>148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Quantitative Research Methods</dc:title>
  <dc:subject>PptxGenJS Presentation</dc:subject>
  <dc:creator>Jaliya De Silva</dc:creator>
  <cp:lastModifiedBy>Jaliya De Silva</cp:lastModifiedBy>
  <cp:revision>2</cp:revision>
  <dcterms:created xsi:type="dcterms:W3CDTF">2026-06-07T21:02:13Z</dcterms:created>
  <dcterms:modified xsi:type="dcterms:W3CDTF">2026-06-08T22:19:05Z</dcterms:modified>
</cp:coreProperties>
</file>