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7" r:id="rId2"/>
    <p:sldId id="258" r:id="rId3"/>
    <p:sldId id="260" r:id="rId4"/>
    <p:sldId id="262" r:id="rId5"/>
    <p:sldId id="261" r:id="rId6"/>
    <p:sldId id="265" r:id="rId7"/>
    <p:sldId id="267" r:id="rId8"/>
    <p:sldId id="266" r:id="rId9"/>
    <p:sldId id="270" r:id="rId10"/>
    <p:sldId id="272" r:id="rId11"/>
    <p:sldId id="274" r:id="rId12"/>
    <p:sldId id="275" r:id="rId13"/>
    <p:sldId id="277" r:id="rId14"/>
    <p:sldId id="276" r:id="rId15"/>
    <p:sldId id="263" r:id="rId16"/>
    <p:sldId id="278" r:id="rId17"/>
    <p:sldId id="280" r:id="rId18"/>
    <p:sldId id="282" r:id="rId19"/>
    <p:sldId id="281" r:id="rId20"/>
    <p:sldId id="279" r:id="rId21"/>
    <p:sldId id="259" r:id="rId22"/>
    <p:sldId id="264" r:id="rId23"/>
    <p:sldId id="273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89" autoAdjust="0"/>
    <p:restoredTop sz="84590" autoAdjust="0"/>
  </p:normalViewPr>
  <p:slideViewPr>
    <p:cSldViewPr snapToGrid="0">
      <p:cViewPr varScale="1">
        <p:scale>
          <a:sx n="98" d="100"/>
          <a:sy n="98" d="100"/>
        </p:scale>
        <p:origin x="10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BB347-A32D-4D3E-94FD-D9840BC2B938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181620-588A-497F-9E26-608F892DED2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756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12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955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Redistribution of Income – paying for things, spending your income back into the economy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Balance of Payments Stability – paying off debts/budgets etc..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059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Recession - In economics, a recession is a business cycle contraction when there is a general slowdown in economic activity. Macroeconomic indicators such as GDP, investment spending, capacity utilization, household income, business profits, and inflation fall, while bankruptcies and the unemployment rate rise.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78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084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908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195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465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757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569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489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080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6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9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0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9352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683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8329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884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78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809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3D958-8D5A-4A2F-BDB1-A9BAA3B1035D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economicoutputandproductivity/productivitymeasures/articles/trendsintheukeconomy/2015-02-27" TargetMode="External"/><Relationship Id="rId2" Type="http://schemas.openxmlformats.org/officeDocument/2006/relationships/hyperlink" Target="https://ig.ft.com/sites/numbers/economies/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news/business/analysis-and-features/brexit-uk-economy-one-year-gdp-inflation-investment-growth-a8270861.html" TargetMode="External"/><Relationship Id="rId5" Type="http://schemas.openxmlformats.org/officeDocument/2006/relationships/hyperlink" Target="https://www.ons.gov.uk/economy" TargetMode="External"/><Relationship Id="rId4" Type="http://schemas.openxmlformats.org/officeDocument/2006/relationships/hyperlink" Target="https://www.stocktrader.com/2009/04/22/track-top-leading-economic-indicators-us-stock-market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ig.ft.com/sites/numbers/economies/uk/" TargetMode="External"/><Relationship Id="rId7" Type="http://schemas.openxmlformats.org/officeDocument/2006/relationships/hyperlink" Target="https://www.psa.ac.uk/insight-plus/how-has-uks-coalition-government-perform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src.ukri.org/files/news-events-and-publications/evidence-briefings/using-performance-indicators-in-public-service-provision-pdf/" TargetMode="External"/><Relationship Id="rId5" Type="http://schemas.openxmlformats.org/officeDocument/2006/relationships/hyperlink" Target="https://www.nao.org.uk/wp-content/uploads/2001/03/0001301es.pdf" TargetMode="External"/><Relationship Id="rId4" Type="http://schemas.openxmlformats.org/officeDocument/2006/relationships/hyperlink" Target="https://www.theguardian.com/business/2017/dec/31/uk-economy-in-2018-steady-growth-tempered-by-brexit-politics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employment-rate-remains-at-record-hig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6914"/>
            <a:ext cx="10515600" cy="4740049"/>
          </a:xfrm>
        </p:spPr>
        <p:txBody>
          <a:bodyPr>
            <a:noAutofit/>
          </a:bodyPr>
          <a:lstStyle/>
          <a:p>
            <a:r>
              <a:rPr lang="en-GB" sz="2400" b="1" dirty="0"/>
              <a:t>Answer either Question 1 </a:t>
            </a:r>
            <a:r>
              <a:rPr lang="en-GB" sz="2400" b="1" u="sng" dirty="0"/>
              <a:t>OR</a:t>
            </a:r>
            <a:r>
              <a:rPr lang="en-GB" sz="2400" b="1" dirty="0"/>
              <a:t> Question 2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r>
              <a:rPr lang="en-GB" sz="2400" b="1" dirty="0"/>
              <a:t>Question 1</a:t>
            </a:r>
            <a:endParaRPr lang="en-GB" sz="2400" dirty="0"/>
          </a:p>
          <a:p>
            <a:pPr lvl="0"/>
            <a:r>
              <a:rPr lang="en-GB" sz="2400" b="1" dirty="0"/>
              <a:t>Using the main macroeconomic indicators (employment, inflation, economic growth, budget deficit and National debt), evaluate how the British economy has performed since 2010 until 2018									</a:t>
            </a:r>
            <a:endParaRPr lang="en-GB" sz="2400" dirty="0"/>
          </a:p>
          <a:p>
            <a:r>
              <a:rPr lang="en-GB" sz="2400" b="1" dirty="0"/>
              <a:t>Make comparisons with the USA and at least one EU country. </a:t>
            </a:r>
          </a:p>
          <a:p>
            <a:pPr marL="0" indent="0">
              <a:buNone/>
            </a:pPr>
            <a:r>
              <a:rPr lang="en-GB" sz="2400" b="1" dirty="0"/>
              <a:t>	</a:t>
            </a:r>
          </a:p>
          <a:p>
            <a:r>
              <a:rPr lang="en-GB" sz="2400" b="1" dirty="0"/>
              <a:t>2000 words (+/- 10%) 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81554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9028"/>
          </a:xfrm>
        </p:spPr>
        <p:txBody>
          <a:bodyPr>
            <a:normAutofit/>
          </a:bodyPr>
          <a:lstStyle/>
          <a:p>
            <a:r>
              <a:rPr lang="en-GB" dirty="0"/>
              <a:t>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05593"/>
            <a:ext cx="10515600" cy="5071370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/>
              <a:t>Question 2</a:t>
            </a:r>
            <a:endParaRPr lang="en-GB" u="sng" dirty="0"/>
          </a:p>
          <a:p>
            <a:r>
              <a:rPr lang="en-GB" b="1" u="sng" dirty="0"/>
              <a:t>Part 1</a:t>
            </a:r>
            <a:r>
              <a:rPr lang="en-GB" dirty="0"/>
              <a:t> - </a:t>
            </a:r>
            <a:r>
              <a:rPr lang="en-GB" b="1" dirty="0"/>
              <a:t>Define (using an economic text book), explain in your own words and give an example of the following terms:</a:t>
            </a:r>
            <a:endParaRPr lang="en-GB" dirty="0"/>
          </a:p>
          <a:p>
            <a:r>
              <a:rPr lang="en-GB" b="1" dirty="0"/>
              <a:t>Private service</a:t>
            </a:r>
            <a:endParaRPr lang="en-GB" dirty="0"/>
          </a:p>
          <a:p>
            <a:pPr lvl="0"/>
            <a:r>
              <a:rPr lang="en-GB" b="1" dirty="0"/>
              <a:t>Pure Public service</a:t>
            </a:r>
            <a:endParaRPr lang="en-GB" dirty="0"/>
          </a:p>
          <a:p>
            <a:pPr lvl="0"/>
            <a:r>
              <a:rPr lang="en-GB" b="1" dirty="0"/>
              <a:t>Merit service</a:t>
            </a:r>
            <a:endParaRPr lang="en-GB" dirty="0"/>
          </a:p>
          <a:p>
            <a:pPr lvl="0"/>
            <a:r>
              <a:rPr lang="en-GB" b="1" dirty="0"/>
              <a:t>Demerit service    							 </a:t>
            </a:r>
            <a:endParaRPr lang="en-GB" dirty="0"/>
          </a:p>
          <a:p>
            <a:r>
              <a:rPr lang="en-GB" b="1" u="sng" dirty="0"/>
              <a:t>Part 2:</a:t>
            </a:r>
            <a:r>
              <a:rPr lang="en-GB" b="1" dirty="0"/>
              <a:t>  </a:t>
            </a:r>
            <a:r>
              <a:rPr lang="en-GB" dirty="0"/>
              <a:t> - </a:t>
            </a:r>
            <a:r>
              <a:rPr lang="en-GB" b="1" dirty="0"/>
              <a:t>Select one public sector organisation and justify why the organisation is in the Public Sector.  						 </a:t>
            </a:r>
            <a:endParaRPr lang="en-GB" dirty="0"/>
          </a:p>
          <a:p>
            <a:r>
              <a:rPr lang="en-GB" b="1" u="sng" dirty="0"/>
              <a:t>Part 3</a:t>
            </a:r>
            <a:r>
              <a:rPr lang="en-GB" b="1" dirty="0"/>
              <a:t>:</a:t>
            </a:r>
            <a:r>
              <a:rPr lang="en-GB" dirty="0"/>
              <a:t>   - </a:t>
            </a:r>
            <a:r>
              <a:rPr lang="en-GB" b="1" dirty="0"/>
              <a:t>Choose one efficiency measure from your chosen organisation and:</a:t>
            </a:r>
            <a:endParaRPr lang="en-GB" dirty="0"/>
          </a:p>
          <a:p>
            <a:r>
              <a:rPr lang="en-GB" b="1" dirty="0"/>
              <a:t>Describe/explain the measure.</a:t>
            </a:r>
            <a:endParaRPr lang="en-GB" dirty="0"/>
          </a:p>
          <a:p>
            <a:pPr lvl="0"/>
            <a:r>
              <a:rPr lang="en-GB" b="1" dirty="0"/>
              <a:t>What type of efficiency is the organisation trying to achieve? </a:t>
            </a:r>
            <a:endParaRPr lang="en-GB" dirty="0"/>
          </a:p>
          <a:p>
            <a:pPr lvl="0"/>
            <a:r>
              <a:rPr lang="en-GB" b="1" dirty="0"/>
              <a:t>List and explain the possible advantages of the measure.</a:t>
            </a:r>
            <a:endParaRPr lang="en-GB" dirty="0"/>
          </a:p>
          <a:p>
            <a:pPr lvl="0"/>
            <a:r>
              <a:rPr lang="en-GB" b="1" dirty="0"/>
              <a:t>List and explain the possible disadvantages of the measure.</a:t>
            </a:r>
            <a:endParaRPr lang="en-GB" dirty="0"/>
          </a:p>
          <a:p>
            <a:pPr lvl="0"/>
            <a:r>
              <a:rPr lang="en-GB" b="1" dirty="0"/>
              <a:t>Make at least 3 recommendations on how to improve the future of your chosen public service	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667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3730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07706"/>
            <a:ext cx="10515600" cy="5169257"/>
          </a:xfrm>
        </p:spPr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Macroeconomic</a:t>
            </a:r>
          </a:p>
          <a:p>
            <a:pPr marL="109728" indent="0"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study of larger scale economic activity, i.e. growth, inflation, and unemployment.</a:t>
            </a:r>
          </a:p>
          <a:p>
            <a:pPr marL="109728" indent="0">
              <a:buNone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09728" indent="0">
              <a:buNone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and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60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Macroeconomics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22050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b="1" i="1" dirty="0"/>
              <a:t>Definition:</a:t>
            </a:r>
            <a:r>
              <a:rPr lang="en-GB" sz="2400" dirty="0"/>
              <a:t>  is the branch of economics that studies the behaviour and performance of an economy as a whole. It focuses on the changes in the economy such as unemployment, growth rate, gross domestic product (GDP) and inflation.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i="1" dirty="0"/>
              <a:t>Description: </a:t>
            </a:r>
            <a:r>
              <a:rPr lang="en-GB" sz="2400" dirty="0"/>
              <a:t>Macroeconomics analyses all indicators and the microeconomic factors that influence the economy. Government and corporations use macroeconomic models to help in formulating of economic policies and strategies.</a:t>
            </a:r>
          </a:p>
        </p:txBody>
      </p:sp>
    </p:spTree>
    <p:extLst>
      <p:ext uri="{BB962C8B-B14F-4D97-AF65-F5344CB8AC3E}">
        <p14:creationId xmlns:p14="http://schemas.microsoft.com/office/powerpoint/2010/main" val="36539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Macro Economic Aims of Government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76873"/>
            <a:ext cx="8596668" cy="4464489"/>
          </a:xfrm>
        </p:spPr>
        <p:txBody>
          <a:bodyPr>
            <a:normAutofit/>
          </a:bodyPr>
          <a:lstStyle/>
          <a:p>
            <a:r>
              <a:rPr lang="en-GB" sz="2400" dirty="0"/>
              <a:t>Full  Employment</a:t>
            </a:r>
          </a:p>
          <a:p>
            <a:endParaRPr lang="en-GB" sz="2400" dirty="0"/>
          </a:p>
          <a:p>
            <a:r>
              <a:rPr lang="en-GB" sz="2400" dirty="0"/>
              <a:t>Stable prices – low inflation</a:t>
            </a:r>
          </a:p>
          <a:p>
            <a:endParaRPr lang="en-GB" sz="2400" dirty="0"/>
          </a:p>
          <a:p>
            <a:r>
              <a:rPr lang="en-GB" sz="2400" dirty="0"/>
              <a:t>Economic Growth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Redistribution of Income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Balance of Payments Stability</a:t>
            </a:r>
          </a:p>
        </p:txBody>
      </p:sp>
    </p:spTree>
    <p:extLst>
      <p:ext uri="{BB962C8B-B14F-4D97-AF65-F5344CB8AC3E}">
        <p14:creationId xmlns:p14="http://schemas.microsoft.com/office/powerpoint/2010/main" val="191623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E9D911-0A44-4775-8640-6FCE99F6E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1AED640-5EF5-402C-920D-8C5D2C949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0261"/>
            <a:ext cx="8596668" cy="4651101"/>
          </a:xfrm>
        </p:spPr>
        <p:txBody>
          <a:bodyPr/>
          <a:lstStyle/>
          <a:p>
            <a:r>
              <a:rPr lang="en-GB" sz="2400" dirty="0"/>
              <a:t>Labour Party had been in power since 1997</a:t>
            </a:r>
          </a:p>
          <a:p>
            <a:r>
              <a:rPr lang="en-GB" sz="2400" dirty="0"/>
              <a:t>The May 2010 Conservative-Liberal Democrat Coalition Government was heralded</a:t>
            </a:r>
          </a:p>
          <a:p>
            <a:r>
              <a:rPr lang="en-GB" sz="2400" dirty="0"/>
              <a:t>Credit Crunch - 2008 Recession </a:t>
            </a:r>
          </a:p>
          <a:p>
            <a:r>
              <a:rPr lang="en-GB" sz="2400" dirty="0"/>
              <a:t>2010 an age of financial crisis, economic recession and promised  austerity</a:t>
            </a:r>
          </a:p>
          <a:p>
            <a:r>
              <a:rPr lang="en-GB" sz="2400" dirty="0"/>
              <a:t>‘Tories cleaning up the Labour’s mess’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845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CC5284-0D78-437E-A02B-499D0DCDA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7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44A1878A-E4ED-4A46-99EA-7A6C3AF75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996" y="982494"/>
            <a:ext cx="9060023" cy="4804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41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C57477-A90A-4171-B7B3-17A7D9D8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Recovery Built on Debt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7B69C0C-8828-41DE-A0FB-9EF282ED8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220"/>
            <a:ext cx="10515600" cy="4646743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/>
              <a:t>George Osborne's economic reform agenda </a:t>
            </a:r>
          </a:p>
          <a:p>
            <a:pPr fontAlgn="base"/>
            <a:r>
              <a:rPr lang="en-GB" sz="2400" dirty="0"/>
              <a:t>It was based upon the debt burden. </a:t>
            </a:r>
          </a:p>
          <a:p>
            <a:pPr fontAlgn="base"/>
            <a:r>
              <a:rPr lang="en-GB" sz="2400" dirty="0"/>
              <a:t>Osborne's June 2010 Budget announced plans to borrow £452 billion</a:t>
            </a:r>
          </a:p>
          <a:p>
            <a:pPr fontAlgn="base"/>
            <a:r>
              <a:rPr lang="en-GB" sz="2400" dirty="0"/>
              <a:t>Public sector net debt at the end of March 2015 at £1284 billion or 69.4 per cent of Gross Domestic Product (GDP). 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Look at Office for National Statistics on and how the national debt has  increased since 2010. </a:t>
            </a:r>
          </a:p>
          <a:p>
            <a:pPr fontAlgn="base"/>
            <a:r>
              <a:rPr lang="en-GB" sz="2400" dirty="0"/>
              <a:t>Reasons why it has increased</a:t>
            </a:r>
          </a:p>
        </p:txBody>
      </p:sp>
    </p:spTree>
    <p:extLst>
      <p:ext uri="{BB962C8B-B14F-4D97-AF65-F5344CB8AC3E}">
        <p14:creationId xmlns:p14="http://schemas.microsoft.com/office/powerpoint/2010/main" val="3976418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1D14FE-8397-4337-AA4B-C2E4A0A6C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5177"/>
          </a:xfrm>
        </p:spPr>
        <p:txBody>
          <a:bodyPr/>
          <a:lstStyle/>
          <a:p>
            <a:r>
              <a:rPr lang="en-GB" dirty="0"/>
              <a:t>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7883A47-89AE-4397-A25D-3A95C7049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302"/>
            <a:ext cx="10515600" cy="4926661"/>
          </a:xfrm>
        </p:spPr>
        <p:txBody>
          <a:bodyPr>
            <a:normAutofit fontScale="77500" lnSpcReduction="20000"/>
          </a:bodyPr>
          <a:lstStyle/>
          <a:p>
            <a:r>
              <a:rPr lang="en-GB" sz="3000" dirty="0"/>
              <a:t>How high is unemployment? </a:t>
            </a:r>
          </a:p>
          <a:p>
            <a:pPr marL="0" indent="0">
              <a:buNone/>
            </a:pPr>
            <a:r>
              <a:rPr lang="en-GB" sz="3000" dirty="0"/>
              <a:t>	Up/down  	</a:t>
            </a:r>
          </a:p>
          <a:p>
            <a:r>
              <a:rPr lang="en-GB" sz="3000" dirty="0"/>
              <a:t>Is the economy creating enough new jobs for people entering the labour market each year? </a:t>
            </a:r>
          </a:p>
          <a:p>
            <a:pPr marL="0" indent="0">
              <a:buNone/>
            </a:pPr>
            <a:r>
              <a:rPr lang="en-GB" sz="3000" dirty="0"/>
              <a:t>	What about business leaving the UK – Nissan, Ford, Airbus, Dyson, Haribo and Burberry. </a:t>
            </a:r>
          </a:p>
          <a:p>
            <a:r>
              <a:rPr lang="en-GB" sz="3000" dirty="0"/>
              <a:t>Are there sufficient opportunities for people looking for work?</a:t>
            </a:r>
          </a:p>
          <a:p>
            <a:pPr marL="0" indent="0">
              <a:buNone/>
            </a:pPr>
            <a:r>
              <a:rPr lang="en-GB" sz="3000" dirty="0"/>
              <a:t>	What has been available during this time? New businesses, working from home businesses. 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r>
              <a:rPr lang="en-GB" sz="1700" dirty="0"/>
              <a:t>Look at government website and Office of National Statistics webpages</a:t>
            </a:r>
          </a:p>
          <a:p>
            <a:pPr marL="0" indent="0">
              <a:buNone/>
            </a:pPr>
            <a:r>
              <a:rPr lang="en-GB" sz="1700" dirty="0"/>
              <a:t>Macroeconomics = employment, inflation, economic growth, budget deficit and National deb</a:t>
            </a:r>
          </a:p>
        </p:txBody>
      </p:sp>
    </p:spTree>
    <p:extLst>
      <p:ext uri="{BB962C8B-B14F-4D97-AF65-F5344CB8AC3E}">
        <p14:creationId xmlns:p14="http://schemas.microsoft.com/office/powerpoint/2010/main" val="1034389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D29CCF-299D-4311-820E-851D167E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849"/>
            <a:ext cx="10515600" cy="586581"/>
          </a:xfrm>
        </p:spPr>
        <p:txBody>
          <a:bodyPr>
            <a:normAutofit fontScale="90000"/>
          </a:bodyPr>
          <a:lstStyle/>
          <a:p>
            <a:r>
              <a:rPr lang="en-GB" dirty="0"/>
              <a:t>Unemployment Rates – </a:t>
            </a:r>
            <a:r>
              <a:rPr lang="en-GB" sz="2700" dirty="0"/>
              <a:t>Source</a:t>
            </a:r>
            <a:r>
              <a:rPr lang="en-GB" sz="3100" dirty="0"/>
              <a:t>:</a:t>
            </a:r>
            <a:r>
              <a:rPr lang="en-GB" dirty="0"/>
              <a:t> </a:t>
            </a:r>
            <a:r>
              <a:rPr lang="en-GB" sz="2700" dirty="0"/>
              <a:t>Office National Statistics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58BFA03B-7A1A-4641-B604-64FA4EEBA1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2871" y="1429965"/>
            <a:ext cx="9181289" cy="457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711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C4EBFBE-A9C1-4A21-98FA-4D4A135B6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98F4D8F-1AAC-4A72-8840-206B3E0B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4865"/>
            <a:ext cx="8596668" cy="4436497"/>
          </a:xfrm>
        </p:spPr>
        <p:txBody>
          <a:bodyPr/>
          <a:lstStyle/>
          <a:p>
            <a:r>
              <a:rPr lang="en-GB" sz="2000" dirty="0"/>
              <a:t>Inflation is the rate of increase in prices for goods and services.</a:t>
            </a:r>
          </a:p>
          <a:p>
            <a:r>
              <a:rPr lang="en-GB" sz="2000" dirty="0"/>
              <a:t>July 2018 – 2.5%</a:t>
            </a:r>
          </a:p>
          <a:p>
            <a:r>
              <a:rPr lang="en-GB" sz="2000" dirty="0"/>
              <a:t>December 2018  - 2.1%</a:t>
            </a:r>
          </a:p>
          <a:p>
            <a:r>
              <a:rPr lang="en-GB" sz="2000" dirty="0"/>
              <a:t>January 2019 – 1.8%</a:t>
            </a:r>
          </a:p>
          <a:p>
            <a:r>
              <a:rPr lang="en-GB" sz="2000" dirty="0"/>
              <a:t>Effects savings, mortgages, raw goods as well as goods we buy. </a:t>
            </a:r>
          </a:p>
          <a:p>
            <a:endParaRPr lang="en-GB" sz="2000" dirty="0"/>
          </a:p>
          <a:p>
            <a:r>
              <a:rPr lang="en-GB" sz="2000" b="1" dirty="0"/>
              <a:t>Prices</a:t>
            </a:r>
            <a:r>
              <a:rPr lang="en-GB" sz="2000" dirty="0"/>
              <a:t> –are price rising under control? Price stability refers to a period of low, stable, positive inflation of between 1-3% per year.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171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466BDD-B6BB-44D3-B931-456A0DF5C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5000"/>
          </a:xfrm>
        </p:spPr>
        <p:txBody>
          <a:bodyPr>
            <a:normAutofit fontScale="90000"/>
          </a:bodyPr>
          <a:lstStyle/>
          <a:p>
            <a:r>
              <a:rPr lang="en-GB" dirty="0"/>
              <a:t>Inflation Rates UK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39B0DCB8-6234-430D-8583-4B9A716D05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045" y="1408922"/>
            <a:ext cx="8406882" cy="4633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517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FF8E1D-2936-4217-94CB-66487F92A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15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Economic Growth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88CFCCD-AB54-42B8-B9AD-C19422941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731" y="1511559"/>
            <a:ext cx="10515600" cy="4530110"/>
          </a:xfrm>
        </p:spPr>
        <p:txBody>
          <a:bodyPr>
            <a:normAutofit/>
          </a:bodyPr>
          <a:lstStyle/>
          <a:p>
            <a:r>
              <a:rPr lang="en-GB" sz="2400" dirty="0"/>
              <a:t>How successful has the country been in achieving growth </a:t>
            </a:r>
          </a:p>
          <a:p>
            <a:pPr marL="0" indent="0">
              <a:buNone/>
            </a:pPr>
            <a:r>
              <a:rPr lang="en-GB" sz="2400" dirty="0"/>
              <a:t>and in laying foundations for future expansion and development</a:t>
            </a:r>
          </a:p>
          <a:p>
            <a:endParaRPr lang="en-GB" sz="2400" dirty="0"/>
          </a:p>
          <a:p>
            <a:r>
              <a:rPr lang="en-GB" sz="2400" dirty="0"/>
              <a:t>Is the economy performing well in trading goods and services with other countries? </a:t>
            </a:r>
          </a:p>
          <a:p>
            <a:r>
              <a:rPr lang="en-GB" sz="2400" dirty="0"/>
              <a:t>How competitive are British businesses in the global economy</a:t>
            </a:r>
          </a:p>
        </p:txBody>
      </p:sp>
    </p:spTree>
    <p:extLst>
      <p:ext uri="{BB962C8B-B14F-4D97-AF65-F5344CB8AC3E}">
        <p14:creationId xmlns:p14="http://schemas.microsoft.com/office/powerpoint/2010/main" val="4112713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92E032-F1E8-45A9-B4B9-A2D464571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Threats / Challenges to Economic Growth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19759C-2E34-44C0-83D8-1ECC89210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20891"/>
            <a:ext cx="8596668" cy="4520472"/>
          </a:xfrm>
        </p:spPr>
        <p:txBody>
          <a:bodyPr/>
          <a:lstStyle/>
          <a:p>
            <a:r>
              <a:rPr lang="en-GB" sz="2400" dirty="0"/>
              <a:t>Changes in competitiveness</a:t>
            </a:r>
          </a:p>
          <a:p>
            <a:r>
              <a:rPr lang="en-GB" sz="2400" dirty="0"/>
              <a:t>National and external trade</a:t>
            </a:r>
          </a:p>
          <a:p>
            <a:r>
              <a:rPr lang="en-GB" sz="2400" dirty="0"/>
              <a:t>Financial instability e.g. unsustainable credit boom and fall in savings</a:t>
            </a:r>
          </a:p>
          <a:p>
            <a:r>
              <a:rPr lang="en-GB" sz="2400" dirty="0"/>
              <a:t>Volatility in world prices for essential imports and key exports</a:t>
            </a:r>
          </a:p>
          <a:p>
            <a:r>
              <a:rPr lang="en-GB" sz="2400" dirty="0"/>
              <a:t>Political instability / military conflicts / natural disasters = disruption of supply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196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8493ED-16C0-4CA5-967C-6518D18A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C68C1D-ABE3-485B-A603-94C05E285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0261"/>
            <a:ext cx="10515600" cy="4786702"/>
          </a:xfrm>
        </p:spPr>
        <p:txBody>
          <a:bodyPr>
            <a:normAutofit/>
          </a:bodyPr>
          <a:lstStyle/>
          <a:p>
            <a:r>
              <a:rPr lang="en-GB" dirty="0"/>
              <a:t>The UK’s currency fell in the early hours of 24 June 2016. 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Britain voted to rupture their 43-year membership of the European Union.</a:t>
            </a:r>
          </a:p>
          <a:p>
            <a:r>
              <a:rPr lang="en-GB" dirty="0"/>
              <a:t>Against dollar, sterling endured its biggest drop (11.9 per cent), hitting a 31-year low of </a:t>
            </a:r>
            <a:r>
              <a:rPr lang="en-GB" b="1" dirty="0"/>
              <a:t>$1.3679.</a:t>
            </a:r>
          </a:p>
          <a:p>
            <a:r>
              <a:rPr lang="en-GB" dirty="0"/>
              <a:t>Theresa May planned to pull the UK out of the EU single market and the customs union - the dollar, the currency continued to fall in the months after the vote, bottoming out at around </a:t>
            </a:r>
            <a:r>
              <a:rPr lang="en-GB" b="1" dirty="0"/>
              <a:t>$1.21 </a:t>
            </a:r>
            <a:r>
              <a:rPr lang="en-GB" dirty="0"/>
              <a:t>in January 2017</a:t>
            </a:r>
          </a:p>
          <a:p>
            <a:pPr fontAlgn="base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290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6D32F0-CD25-44FE-AD10-2545347D0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B27BE12-FA15-445B-B63B-56C1FB408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42257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Good V’s Bad?</a:t>
            </a:r>
          </a:p>
          <a:p>
            <a:pPr marL="0" indent="0">
              <a:buNone/>
            </a:pPr>
            <a:r>
              <a:rPr lang="en-GB" sz="2400" dirty="0"/>
              <a:t>High levels of government debt do not cause instability – but can actually prevent a deeper recession.</a:t>
            </a:r>
          </a:p>
          <a:p>
            <a:pPr marL="0" indent="0">
              <a:buNone/>
            </a:pPr>
            <a:r>
              <a:rPr lang="en-GB" sz="2400" dirty="0"/>
              <a:t>In a recession borrowing will prevent collapse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High levels of government debt could cause economic instability</a:t>
            </a:r>
          </a:p>
          <a:p>
            <a:pPr marL="0" indent="0">
              <a:buNone/>
            </a:pPr>
            <a:r>
              <a:rPr lang="en-GB" sz="2400" dirty="0"/>
              <a:t>Investors lose confidence in the Government</a:t>
            </a:r>
          </a:p>
        </p:txBody>
      </p:sp>
    </p:spTree>
    <p:extLst>
      <p:ext uri="{BB962C8B-B14F-4D97-AF65-F5344CB8AC3E}">
        <p14:creationId xmlns:p14="http://schemas.microsoft.com/office/powerpoint/2010/main" val="449638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Trump became President January 2017</a:t>
            </a:r>
          </a:p>
          <a:p>
            <a:r>
              <a:rPr lang="en-GB" dirty="0" smtClean="0"/>
              <a:t>Obama </a:t>
            </a:r>
            <a:r>
              <a:rPr lang="en-GB" dirty="0"/>
              <a:t>is a Democrat while Trump is a Republican.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</a:t>
            </a:r>
            <a:r>
              <a:rPr lang="en-GB" dirty="0" smtClean="0"/>
              <a:t>Obama Democrat - liberal </a:t>
            </a:r>
            <a:r>
              <a:rPr lang="en-GB" dirty="0"/>
              <a:t>while Trump </a:t>
            </a:r>
            <a:r>
              <a:rPr lang="en-GB" dirty="0" smtClean="0"/>
              <a:t>is a Republican conservative </a:t>
            </a:r>
            <a:r>
              <a:rPr lang="en-GB" dirty="0"/>
              <a:t>(very conservative in some cases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Trump </a:t>
            </a:r>
            <a:r>
              <a:rPr lang="en-GB" dirty="0"/>
              <a:t>says the US economy is the best it's ever </a:t>
            </a:r>
            <a:r>
              <a:rPr lang="en-GB" dirty="0" smtClean="0"/>
              <a:t>been </a:t>
            </a:r>
          </a:p>
          <a:p>
            <a:r>
              <a:rPr lang="en-GB" dirty="0"/>
              <a:t>He has delivered on promises to cut taxes and regulations and promote activity through more aggressive government spending.</a:t>
            </a:r>
          </a:p>
          <a:p>
            <a:r>
              <a:rPr lang="en-GB" dirty="0" smtClean="0"/>
              <a:t>Has not signed Climate Agreement in Paris </a:t>
            </a:r>
          </a:p>
          <a:p>
            <a:r>
              <a:rPr lang="en-GB" dirty="0" smtClean="0"/>
              <a:t>Opportunity to open up coal industry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984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ow Jones char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141" y="2160588"/>
            <a:ext cx="7003914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023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3826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5853" y="1750980"/>
            <a:ext cx="6900332" cy="429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851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2E90C5-450B-406D-9D07-795CCD6DF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1FFD46-02B3-4308-8DF9-3F23C9B12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https://www.youtube.com/watch?v=ir7lwqnPlrg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3248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https://ig.ft.com/sites/numbers/economies/uk/</a:t>
            </a:r>
            <a:endParaRPr lang="en-GB" dirty="0"/>
          </a:p>
          <a:p>
            <a:r>
              <a:rPr lang="en-GB" dirty="0">
                <a:hlinkClick r:id="rId3"/>
              </a:rPr>
              <a:t>https://www.ons.gov.uk/economy/economicoutputandproductivity/productivitymeasures/articles/trendsintheukeconomy/2015-02-27</a:t>
            </a:r>
            <a:endParaRPr lang="en-GB" dirty="0"/>
          </a:p>
          <a:p>
            <a:r>
              <a:rPr lang="en-GB" dirty="0">
                <a:hlinkClick r:id="rId4"/>
              </a:rPr>
              <a:t>https://www.stocktrader.com/2009/04/22/track-top-leading-economic-indicators-us-stock-market/</a:t>
            </a:r>
            <a:endParaRPr lang="en-GB" dirty="0"/>
          </a:p>
          <a:p>
            <a:r>
              <a:rPr lang="en-GB" dirty="0">
                <a:hlinkClick r:id="rId5"/>
              </a:rPr>
              <a:t>https://www.ons.gov.uk/economy</a:t>
            </a:r>
            <a:endParaRPr lang="en-GB" dirty="0"/>
          </a:p>
          <a:p>
            <a:r>
              <a:rPr lang="en-GB" dirty="0">
                <a:hlinkClick r:id="rId6"/>
              </a:rPr>
              <a:t>https://www.independent.co.uk/news/business/analysis-and-features/brexit-uk-economy-one-year-gdp-inflation-investment-growth-a8270861.html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6948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1D0DB1-4718-4B97-98B6-B861B8279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7855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294B270-B429-424E-B7EC-992013BE7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278"/>
            <a:ext cx="10515600" cy="4842685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https://ig.ft.com/sites/numbers/economies/uk/</a:t>
            </a:r>
            <a:endParaRPr lang="en-GB" dirty="0"/>
          </a:p>
          <a:p>
            <a:r>
              <a:rPr lang="en-GB" dirty="0">
                <a:hlinkClick r:id="rId4"/>
              </a:rPr>
              <a:t>https://www.theguardian.com/business/2017/dec/31/uk-economy-in-2018-steady-growth-tempered-by-brexit-politics</a:t>
            </a:r>
            <a:endParaRPr lang="en-GB" dirty="0"/>
          </a:p>
          <a:p>
            <a:r>
              <a:rPr lang="en-GB" dirty="0">
                <a:hlinkClick r:id="rId5"/>
              </a:rPr>
              <a:t>https://www.nao.org.uk/wp-content/uploads/2001/03/0001301es.pdf</a:t>
            </a:r>
            <a:endParaRPr lang="en-GB" dirty="0"/>
          </a:p>
          <a:p>
            <a:r>
              <a:rPr lang="en-GB" dirty="0">
                <a:hlinkClick r:id="rId6"/>
              </a:rPr>
              <a:t>https://esrc.ukri.org/files/news-events-and-publications/evidence-briefings/using-performance-indicators-in-public-service-provision-pdf/</a:t>
            </a:r>
            <a:endParaRPr lang="en-GB" dirty="0"/>
          </a:p>
          <a:p>
            <a:r>
              <a:rPr lang="en-GB" dirty="0">
                <a:hlinkClick r:id="rId7"/>
              </a:rPr>
              <a:t>https://www.psa.ac.uk/insight-plus/how-has-uks-coalition-government-performed</a:t>
            </a:r>
            <a:endParaRPr lang="en-GB" dirty="0"/>
          </a:p>
          <a:p>
            <a:r>
              <a:rPr lang="en-GB" dirty="0"/>
              <a:t>https://www.youtube.com/watch?v=TL95p1m-0Z4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9749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A7560B-9F2A-443E-9065-6A1CD430C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3D87ED8-1BA8-44AF-B5A8-30DD4A022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www.gov.uk/government/news/employment-rate-remains-at-record-high</a:t>
            </a:r>
            <a:endParaRPr lang="en-GB" dirty="0" smtClean="0"/>
          </a:p>
          <a:p>
            <a:r>
              <a:rPr lang="en-GB" dirty="0"/>
              <a:t>https://www.bbc.co.uk/news/world-45827430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3559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235</TotalTime>
  <Words>809</Words>
  <Application>Microsoft Office PowerPoint</Application>
  <PresentationFormat>Widescreen</PresentationFormat>
  <Paragraphs>138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Trebuchet MS</vt:lpstr>
      <vt:lpstr>Wingdings 3</vt:lpstr>
      <vt:lpstr>Facet</vt:lpstr>
      <vt:lpstr>Assignment</vt:lpstr>
      <vt:lpstr>Assignment </vt:lpstr>
      <vt:lpstr>PowerPoint Presentation</vt:lpstr>
      <vt:lpstr>Macroeconomics  </vt:lpstr>
      <vt:lpstr>Macro Economic Aims of Government </vt:lpstr>
      <vt:lpstr>2010</vt:lpstr>
      <vt:lpstr>PowerPoint Presentation</vt:lpstr>
      <vt:lpstr>Recovery Built on Debt </vt:lpstr>
      <vt:lpstr>Employment</vt:lpstr>
      <vt:lpstr>Unemployment Rates – Source: Office National Statistics</vt:lpstr>
      <vt:lpstr>Inflation </vt:lpstr>
      <vt:lpstr>Inflation Rates UK</vt:lpstr>
      <vt:lpstr> Economic Growth </vt:lpstr>
      <vt:lpstr>Threats / Challenges to Economic Growth </vt:lpstr>
      <vt:lpstr>Brexit</vt:lpstr>
      <vt:lpstr>UK Debt</vt:lpstr>
      <vt:lpstr>USA</vt:lpstr>
      <vt:lpstr>PowerPoint Presentation</vt:lpstr>
      <vt:lpstr>PowerPoint Presentation</vt:lpstr>
      <vt:lpstr>PowerPoint Presentation</vt:lpstr>
      <vt:lpstr>References</vt:lpstr>
      <vt:lpstr>Reference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Thomas (1811074)</dc:creator>
  <cp:lastModifiedBy>Jane Thomas</cp:lastModifiedBy>
  <cp:revision>18</cp:revision>
  <dcterms:created xsi:type="dcterms:W3CDTF">2019-03-16T17:02:04Z</dcterms:created>
  <dcterms:modified xsi:type="dcterms:W3CDTF">2019-03-18T09:42:34Z</dcterms:modified>
</cp:coreProperties>
</file>