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628"/>
  </p:normalViewPr>
  <p:slideViewPr>
    <p:cSldViewPr snapToGrid="0" snapToObjects="1">
      <p:cViewPr>
        <p:scale>
          <a:sx n="93" d="100"/>
          <a:sy n="93" d="100"/>
        </p:scale>
        <p:origin x="132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0AD2DE-9284-5548-94AE-E63BB725587E}" type="datetimeFigureOut">
              <a:rPr lang="en-US" smtClean="0"/>
              <a:t>10/24/19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E7BB0-6480-DF40-B340-129EA2C6C00F}" type="slidenum">
              <a:rPr lang="en-US" smtClean="0"/>
              <a:t>‹#›</a:t>
            </a:fld>
            <a:endParaRPr lang="en-US"/>
          </a:p>
        </p:txBody>
      </p:sp>
    </p:spTree>
    <p:extLst>
      <p:ext uri="{BB962C8B-B14F-4D97-AF65-F5344CB8AC3E}">
        <p14:creationId xmlns:p14="http://schemas.microsoft.com/office/powerpoint/2010/main" val="2784004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week we undertook the physical collection of data at the Wildfowl and Wetlands Trust (WWT) in Llanelli.</a:t>
            </a:r>
          </a:p>
          <a:p>
            <a:endParaRPr lang="en-US" dirty="0"/>
          </a:p>
          <a:p>
            <a:r>
              <a:rPr lang="en-US" dirty="0"/>
              <a:t>Throughout the trip you should’ve all come away with something from each of these…</a:t>
            </a:r>
          </a:p>
          <a:p>
            <a:pPr marL="171450" indent="-171450">
              <a:buFont typeface="Arial" panose="020B0604020202020204" pitchFamily="34" charset="0"/>
              <a:buChar char="•"/>
            </a:pPr>
            <a:r>
              <a:rPr lang="en-US" dirty="0"/>
              <a:t>Understanding &amp; caring more about wetland ecosystems, and perhaps why they’re valuable to us from a biotic and human perspective.</a:t>
            </a:r>
          </a:p>
          <a:p>
            <a:pPr marL="171450" indent="-171450">
              <a:buFont typeface="Arial" panose="020B0604020202020204" pitchFamily="34" charset="0"/>
              <a:buChar char="•"/>
            </a:pPr>
            <a:r>
              <a:rPr lang="en-US" dirty="0"/>
              <a:t>To appreciate freshwater biodiversity.</a:t>
            </a:r>
          </a:p>
          <a:p>
            <a:pPr marL="171450" indent="-171450">
              <a:buFont typeface="Arial" panose="020B0604020202020204" pitchFamily="34" charset="0"/>
              <a:buChar char="•"/>
            </a:pPr>
            <a:r>
              <a:rPr lang="en-US" dirty="0"/>
              <a:t>And to understand the importance of biodiversity indicators from a practical point of view.</a:t>
            </a:r>
          </a:p>
        </p:txBody>
      </p:sp>
      <p:sp>
        <p:nvSpPr>
          <p:cNvPr id="4" name="Slide Number Placeholder 3"/>
          <p:cNvSpPr>
            <a:spLocks noGrp="1"/>
          </p:cNvSpPr>
          <p:nvPr>
            <p:ph type="sldNum" sz="quarter" idx="5"/>
          </p:nvPr>
        </p:nvSpPr>
        <p:spPr/>
        <p:txBody>
          <a:bodyPr/>
          <a:lstStyle/>
          <a:p>
            <a:fld id="{858E7BB0-6480-DF40-B340-129EA2C6C00F}" type="slidenum">
              <a:rPr lang="en-US" smtClean="0"/>
              <a:t>2</a:t>
            </a:fld>
            <a:endParaRPr lang="en-US"/>
          </a:p>
        </p:txBody>
      </p:sp>
    </p:spTree>
    <p:extLst>
      <p:ext uri="{BB962C8B-B14F-4D97-AF65-F5344CB8AC3E}">
        <p14:creationId xmlns:p14="http://schemas.microsoft.com/office/powerpoint/2010/main" val="3031845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at WWT, we sampled 3 separate man-made freshwater ponds.</a:t>
            </a:r>
          </a:p>
          <a:p>
            <a:endParaRPr lang="en-US" dirty="0"/>
          </a:p>
          <a:p>
            <a:r>
              <a:rPr lang="en-US" dirty="0"/>
              <a:t>Basic, immediate site background:</a:t>
            </a:r>
          </a:p>
          <a:p>
            <a:r>
              <a:rPr lang="en-US" dirty="0"/>
              <a:t>These ponds are regularly used for educational purposes, teaching session students like yourselves and the general public about freshwater wildlife.</a:t>
            </a:r>
          </a:p>
          <a:p>
            <a:r>
              <a:rPr lang="en-US" dirty="0"/>
              <a:t>Through the holidays, these ponds are more regularly used, so we should take into consideration that these ponds are now in the early/mid processes of undergoing hibernation (or at least the biota within them we should say). A wider background on the history of WWT Llanelli’s site was detailed by our guide Tara on the day. If you do not have these notes, please discuss with your classmates and/or research.</a:t>
            </a:r>
          </a:p>
          <a:p>
            <a:endParaRPr lang="en-US" dirty="0"/>
          </a:p>
          <a:p>
            <a:r>
              <a:rPr lang="en-US" dirty="0"/>
              <a:t>As far as our methods, we’ve completed all but possibly up to number 4.. This is where I would like you to ensure you have all the data, and no gaps.</a:t>
            </a:r>
            <a:br>
              <a:rPr lang="en-US" dirty="0"/>
            </a:br>
            <a:r>
              <a:rPr lang="en-US" dirty="0"/>
              <a:t>Infer with each other your data, share it. Please make sure you have the </a:t>
            </a:r>
            <a:r>
              <a:rPr lang="en-US" b="1" dirty="0"/>
              <a:t>complete data for all ponds (A, B and C).</a:t>
            </a:r>
          </a:p>
          <a:p>
            <a:r>
              <a:rPr lang="en-US" b="0" dirty="0"/>
              <a:t>In this time, please also double check your BMWP scores and results, and Nitrate &amp; Phosphate test results from all ponds.</a:t>
            </a:r>
          </a:p>
          <a:p>
            <a:endParaRPr lang="en-US" dirty="0"/>
          </a:p>
          <a:p>
            <a:endParaRPr lang="en-US" dirty="0"/>
          </a:p>
        </p:txBody>
      </p:sp>
      <p:sp>
        <p:nvSpPr>
          <p:cNvPr id="4" name="Slide Number Placeholder 3"/>
          <p:cNvSpPr>
            <a:spLocks noGrp="1"/>
          </p:cNvSpPr>
          <p:nvPr>
            <p:ph type="sldNum" sz="quarter" idx="5"/>
          </p:nvPr>
        </p:nvSpPr>
        <p:spPr/>
        <p:txBody>
          <a:bodyPr/>
          <a:lstStyle/>
          <a:p>
            <a:fld id="{858E7BB0-6480-DF40-B340-129EA2C6C00F}" type="slidenum">
              <a:rPr lang="en-US" smtClean="0"/>
              <a:t>3</a:t>
            </a:fld>
            <a:endParaRPr lang="en-US"/>
          </a:p>
        </p:txBody>
      </p:sp>
    </p:spTree>
    <p:extLst>
      <p:ext uri="{BB962C8B-B14F-4D97-AF65-F5344CB8AC3E}">
        <p14:creationId xmlns:p14="http://schemas.microsoft.com/office/powerpoint/2010/main" val="2318217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Repeat this for your remaining sites. </a:t>
            </a:r>
            <a:br>
              <a:rPr lang="en-US" dirty="0"/>
            </a:br>
            <a:r>
              <a:rPr lang="en-US" dirty="0"/>
              <a:t>Ensure you’re calculating your Biodiversity scores for </a:t>
            </a:r>
            <a:r>
              <a:rPr lang="en-US" b="1" dirty="0"/>
              <a:t>each pond individually</a:t>
            </a:r>
            <a:r>
              <a:rPr lang="en-US" b="0" dirty="0"/>
              <a:t>, and not totaling ALL ponds together as one site. </a:t>
            </a:r>
          </a:p>
          <a:p>
            <a:r>
              <a:rPr lang="en-US" b="0" dirty="0"/>
              <a:t>Each pond is it’s own microhabitat which might be different from the others and we want to be able to compare them to each other in our analyses.</a:t>
            </a:r>
          </a:p>
          <a:p>
            <a:r>
              <a:rPr lang="en-US" b="0" dirty="0"/>
              <a:t>If you have not already got the scores for each invertebrate, I am getting it from WWT Llanelli shortly having requested it from the learning manager. </a:t>
            </a:r>
            <a:endParaRPr lang="en-US" dirty="0"/>
          </a:p>
        </p:txBody>
      </p:sp>
      <p:sp>
        <p:nvSpPr>
          <p:cNvPr id="4" name="Slide Number Placeholder 3"/>
          <p:cNvSpPr>
            <a:spLocks noGrp="1"/>
          </p:cNvSpPr>
          <p:nvPr>
            <p:ph type="sldNum" sz="quarter" idx="5"/>
          </p:nvPr>
        </p:nvSpPr>
        <p:spPr/>
        <p:txBody>
          <a:bodyPr/>
          <a:lstStyle/>
          <a:p>
            <a:fld id="{858E7BB0-6480-DF40-B340-129EA2C6C00F}" type="slidenum">
              <a:rPr lang="en-US" smtClean="0"/>
              <a:t>5</a:t>
            </a:fld>
            <a:endParaRPr lang="en-US"/>
          </a:p>
        </p:txBody>
      </p:sp>
    </p:spTree>
    <p:extLst>
      <p:ext uri="{BB962C8B-B14F-4D97-AF65-F5344CB8AC3E}">
        <p14:creationId xmlns:p14="http://schemas.microsoft.com/office/powerpoint/2010/main" val="703512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8E7BB0-6480-DF40-B340-129EA2C6C00F}" type="slidenum">
              <a:rPr lang="en-US" smtClean="0"/>
              <a:t>6</a:t>
            </a:fld>
            <a:endParaRPr lang="en-US"/>
          </a:p>
        </p:txBody>
      </p:sp>
    </p:spTree>
    <p:extLst>
      <p:ext uri="{BB962C8B-B14F-4D97-AF65-F5344CB8AC3E}">
        <p14:creationId xmlns:p14="http://schemas.microsoft.com/office/powerpoint/2010/main" val="4256185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10/24/19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10/24/19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10/24/19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10/24/19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10/24/19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10/24/19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10/24/19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10/24/19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10/24/19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10/24/19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10/24/19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10/24/19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B3BE2-81A2-5048-AE83-D1BB1EE1C818}"/>
              </a:ext>
            </a:extLst>
          </p:cNvPr>
          <p:cNvSpPr>
            <a:spLocks noGrp="1"/>
          </p:cNvSpPr>
          <p:nvPr>
            <p:ph type="ctrTitle"/>
          </p:nvPr>
        </p:nvSpPr>
        <p:spPr/>
        <p:txBody>
          <a:bodyPr>
            <a:normAutofit/>
          </a:bodyPr>
          <a:lstStyle/>
          <a:p>
            <a:r>
              <a:rPr lang="en-US" sz="4500" dirty="0"/>
              <a:t>Freshwater Data Analysis Coursework</a:t>
            </a:r>
          </a:p>
        </p:txBody>
      </p:sp>
      <p:sp>
        <p:nvSpPr>
          <p:cNvPr id="3" name="Subtitle 2">
            <a:extLst>
              <a:ext uri="{FF2B5EF4-FFF2-40B4-BE49-F238E27FC236}">
                <a16:creationId xmlns:a16="http://schemas.microsoft.com/office/drawing/2014/main" id="{AB66A1CC-38F6-F846-BD8D-336D37C95CBA}"/>
              </a:ext>
            </a:extLst>
          </p:cNvPr>
          <p:cNvSpPr>
            <a:spLocks noGrp="1"/>
          </p:cNvSpPr>
          <p:nvPr>
            <p:ph type="subTitle" idx="1"/>
          </p:nvPr>
        </p:nvSpPr>
        <p:spPr>
          <a:xfrm>
            <a:off x="2692041" y="3874562"/>
            <a:ext cx="5357600" cy="1160213"/>
          </a:xfrm>
        </p:spPr>
        <p:txBody>
          <a:bodyPr/>
          <a:lstStyle/>
          <a:p>
            <a:r>
              <a:rPr lang="en-US" dirty="0"/>
              <a:t>(30% contribution toward final module mark)</a:t>
            </a:r>
          </a:p>
        </p:txBody>
      </p:sp>
    </p:spTree>
    <p:extLst>
      <p:ext uri="{BB962C8B-B14F-4D97-AF65-F5344CB8AC3E}">
        <p14:creationId xmlns:p14="http://schemas.microsoft.com/office/powerpoint/2010/main" val="3873759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3FAF-58F5-5549-9047-AE49BC67E53A}"/>
              </a:ext>
            </a:extLst>
          </p:cNvPr>
          <p:cNvSpPr>
            <a:spLocks noGrp="1"/>
          </p:cNvSpPr>
          <p:nvPr>
            <p:ph type="title"/>
          </p:nvPr>
        </p:nvSpPr>
        <p:spPr/>
        <p:txBody>
          <a:bodyPr>
            <a:normAutofit/>
          </a:bodyPr>
          <a:lstStyle/>
          <a:p>
            <a:r>
              <a:rPr lang="en-US" sz="2600" b="1" dirty="0"/>
              <a:t>What we’ve come away with from the field trip…</a:t>
            </a:r>
          </a:p>
        </p:txBody>
      </p:sp>
      <p:sp>
        <p:nvSpPr>
          <p:cNvPr id="3" name="Content Placeholder 2">
            <a:extLst>
              <a:ext uri="{FF2B5EF4-FFF2-40B4-BE49-F238E27FC236}">
                <a16:creationId xmlns:a16="http://schemas.microsoft.com/office/drawing/2014/main" id="{04BBBAF9-4F53-8A46-9347-03EDFCAED317}"/>
              </a:ext>
            </a:extLst>
          </p:cNvPr>
          <p:cNvSpPr>
            <a:spLocks noGrp="1"/>
          </p:cNvSpPr>
          <p:nvPr>
            <p:ph idx="1"/>
          </p:nvPr>
        </p:nvSpPr>
        <p:spPr>
          <a:xfrm>
            <a:off x="5791201" y="1431234"/>
            <a:ext cx="5335530" cy="5088834"/>
          </a:xfrm>
        </p:spPr>
        <p:txBody>
          <a:bodyPr>
            <a:normAutofit/>
          </a:bodyPr>
          <a:lstStyle/>
          <a:p>
            <a:pPr marL="0" indent="0">
              <a:buNone/>
            </a:pPr>
            <a:r>
              <a:rPr lang="en-US" b="1" dirty="0"/>
              <a:t>Learning outcomes:</a:t>
            </a:r>
          </a:p>
          <a:p>
            <a:r>
              <a:rPr lang="en-US" dirty="0"/>
              <a:t>To understand and care more about wetland ecosystems and the threats to them.</a:t>
            </a:r>
          </a:p>
          <a:p>
            <a:r>
              <a:rPr lang="en-US" dirty="0"/>
              <a:t>Appreciate the diversity of species found in ponds.</a:t>
            </a:r>
          </a:p>
          <a:p>
            <a:r>
              <a:rPr lang="en-US" dirty="0"/>
              <a:t>Understand the degree to which an an animal can survive in polluted water varies between species, and therefore these species can be used as indicators of ecosystem health</a:t>
            </a:r>
          </a:p>
        </p:txBody>
      </p:sp>
      <p:pic>
        <p:nvPicPr>
          <p:cNvPr id="5" name="Picture 4">
            <a:extLst>
              <a:ext uri="{FF2B5EF4-FFF2-40B4-BE49-F238E27FC236}">
                <a16:creationId xmlns:a16="http://schemas.microsoft.com/office/drawing/2014/main" id="{DC333D2B-8DF3-D146-B360-63B8CA3973FE}"/>
              </a:ext>
            </a:extLst>
          </p:cNvPr>
          <p:cNvPicPr>
            <a:picLocks noChangeAspect="1"/>
          </p:cNvPicPr>
          <p:nvPr/>
        </p:nvPicPr>
        <p:blipFill>
          <a:blip r:embed="rId3"/>
          <a:stretch>
            <a:fillRect/>
          </a:stretch>
        </p:blipFill>
        <p:spPr>
          <a:xfrm>
            <a:off x="605900" y="2213113"/>
            <a:ext cx="4985494" cy="3313044"/>
          </a:xfrm>
          <a:prstGeom prst="rect">
            <a:avLst/>
          </a:prstGeom>
        </p:spPr>
      </p:pic>
    </p:spTree>
    <p:extLst>
      <p:ext uri="{BB962C8B-B14F-4D97-AF65-F5344CB8AC3E}">
        <p14:creationId xmlns:p14="http://schemas.microsoft.com/office/powerpoint/2010/main" val="176231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AC39-A3F0-F04D-9D60-F1B1A4052A17}"/>
              </a:ext>
            </a:extLst>
          </p:cNvPr>
          <p:cNvSpPr>
            <a:spLocks noGrp="1"/>
          </p:cNvSpPr>
          <p:nvPr>
            <p:ph type="title"/>
          </p:nvPr>
        </p:nvSpPr>
        <p:spPr/>
        <p:txBody>
          <a:bodyPr/>
          <a:lstStyle/>
          <a:p>
            <a:r>
              <a:rPr lang="en-US" b="1" dirty="0"/>
              <a:t>Undertaking Data Collection</a:t>
            </a:r>
          </a:p>
        </p:txBody>
      </p:sp>
      <p:sp>
        <p:nvSpPr>
          <p:cNvPr id="3" name="Content Placeholder 2">
            <a:extLst>
              <a:ext uri="{FF2B5EF4-FFF2-40B4-BE49-F238E27FC236}">
                <a16:creationId xmlns:a16="http://schemas.microsoft.com/office/drawing/2014/main" id="{5446F604-81BD-164F-9D6B-81C3F1A076AF}"/>
              </a:ext>
            </a:extLst>
          </p:cNvPr>
          <p:cNvSpPr>
            <a:spLocks noGrp="1"/>
          </p:cNvSpPr>
          <p:nvPr>
            <p:ph idx="1"/>
          </p:nvPr>
        </p:nvSpPr>
        <p:spPr>
          <a:xfrm>
            <a:off x="6122503" y="1577009"/>
            <a:ext cx="4731027" cy="5075582"/>
          </a:xfrm>
        </p:spPr>
        <p:txBody>
          <a:bodyPr>
            <a:normAutofit/>
          </a:bodyPr>
          <a:lstStyle/>
          <a:p>
            <a:r>
              <a:rPr lang="en-GB" dirty="0"/>
              <a:t>Identified 3 ponds by letter, to aid in data analysis later.</a:t>
            </a:r>
          </a:p>
          <a:p>
            <a:r>
              <a:rPr lang="en-GB" dirty="0"/>
              <a:t>Species collection &amp; BMWP scoring, </a:t>
            </a:r>
            <a:br>
              <a:rPr lang="en-GB" dirty="0"/>
            </a:br>
            <a:r>
              <a:rPr lang="en-GB" dirty="0"/>
              <a:t>Nitrate and Phosphate dip tests.</a:t>
            </a:r>
          </a:p>
          <a:p>
            <a:pPr marL="0" indent="0">
              <a:buNone/>
            </a:pPr>
            <a:r>
              <a:rPr lang="en-GB" b="1" dirty="0"/>
              <a:t>Method…</a:t>
            </a:r>
          </a:p>
          <a:p>
            <a:pPr marL="0" indent="0">
              <a:buNone/>
            </a:pPr>
            <a:r>
              <a:rPr lang="en-GB" dirty="0"/>
              <a:t>1) Undertake dip tests, record results.</a:t>
            </a:r>
          </a:p>
          <a:p>
            <a:pPr marL="0" indent="0">
              <a:buNone/>
            </a:pPr>
            <a:r>
              <a:rPr lang="en-GB" dirty="0"/>
              <a:t>2) Collect invertebrates.</a:t>
            </a:r>
          </a:p>
          <a:p>
            <a:pPr marL="0" indent="0">
              <a:buNone/>
            </a:pPr>
            <a:r>
              <a:rPr lang="en-GB" dirty="0"/>
              <a:t>3) Identified and scored invertebrates using BMWP score sheet.</a:t>
            </a:r>
          </a:p>
          <a:p>
            <a:pPr marL="0" indent="0">
              <a:buNone/>
            </a:pPr>
            <a:r>
              <a:rPr lang="en-US" dirty="0"/>
              <a:t>4) Share data </a:t>
            </a:r>
          </a:p>
        </p:txBody>
      </p:sp>
      <p:grpSp>
        <p:nvGrpSpPr>
          <p:cNvPr id="15" name="Group 14">
            <a:extLst>
              <a:ext uri="{FF2B5EF4-FFF2-40B4-BE49-F238E27FC236}">
                <a16:creationId xmlns:a16="http://schemas.microsoft.com/office/drawing/2014/main" id="{1C6904AE-190D-D941-BAA8-3032268AAED5}"/>
              </a:ext>
            </a:extLst>
          </p:cNvPr>
          <p:cNvGrpSpPr/>
          <p:nvPr/>
        </p:nvGrpSpPr>
        <p:grpSpPr>
          <a:xfrm>
            <a:off x="509346" y="1505694"/>
            <a:ext cx="5329766" cy="4535940"/>
            <a:chOff x="509346" y="1346670"/>
            <a:chExt cx="5329766" cy="4535940"/>
          </a:xfrm>
        </p:grpSpPr>
        <p:pic>
          <p:nvPicPr>
            <p:cNvPr id="16" name="Content Placeholder 4">
              <a:extLst>
                <a:ext uri="{FF2B5EF4-FFF2-40B4-BE49-F238E27FC236}">
                  <a16:creationId xmlns:a16="http://schemas.microsoft.com/office/drawing/2014/main" id="{313DA898-7A12-4E4F-8358-59E19456493E}"/>
                </a:ext>
              </a:extLst>
            </p:cNvPr>
            <p:cNvPicPr>
              <a:picLocks noChangeAspect="1"/>
            </p:cNvPicPr>
            <p:nvPr/>
          </p:nvPicPr>
          <p:blipFill>
            <a:blip r:embed="rId3"/>
            <a:stretch>
              <a:fillRect/>
            </a:stretch>
          </p:blipFill>
          <p:spPr>
            <a:xfrm>
              <a:off x="509346" y="1885285"/>
              <a:ext cx="5329766" cy="3997325"/>
            </a:xfrm>
            <a:prstGeom prst="rect">
              <a:avLst/>
            </a:prstGeom>
          </p:spPr>
        </p:pic>
        <p:sp>
          <p:nvSpPr>
            <p:cNvPr id="17" name="TextBox 16">
              <a:extLst>
                <a:ext uri="{FF2B5EF4-FFF2-40B4-BE49-F238E27FC236}">
                  <a16:creationId xmlns:a16="http://schemas.microsoft.com/office/drawing/2014/main" id="{89D98D9C-E5DD-1743-B0AE-C149F32E47EA}"/>
                </a:ext>
              </a:extLst>
            </p:cNvPr>
            <p:cNvSpPr txBox="1"/>
            <p:nvPr/>
          </p:nvSpPr>
          <p:spPr>
            <a:xfrm>
              <a:off x="1563756" y="4664765"/>
              <a:ext cx="338554" cy="369332"/>
            </a:xfrm>
            <a:prstGeom prst="rect">
              <a:avLst/>
            </a:prstGeom>
            <a:noFill/>
          </p:spPr>
          <p:txBody>
            <a:bodyPr wrap="none" rtlCol="0">
              <a:spAutoFit/>
            </a:bodyPr>
            <a:lstStyle/>
            <a:p>
              <a:r>
                <a:rPr lang="en-US" dirty="0"/>
                <a:t>A</a:t>
              </a:r>
            </a:p>
          </p:txBody>
        </p:sp>
        <p:sp>
          <p:nvSpPr>
            <p:cNvPr id="18" name="TextBox 17">
              <a:extLst>
                <a:ext uri="{FF2B5EF4-FFF2-40B4-BE49-F238E27FC236}">
                  <a16:creationId xmlns:a16="http://schemas.microsoft.com/office/drawing/2014/main" id="{20FF53EE-F2D2-1F41-AD1E-9875BF5C8B48}"/>
                </a:ext>
              </a:extLst>
            </p:cNvPr>
            <p:cNvSpPr txBox="1"/>
            <p:nvPr/>
          </p:nvSpPr>
          <p:spPr>
            <a:xfrm>
              <a:off x="5283484" y="4567811"/>
              <a:ext cx="338554" cy="369332"/>
            </a:xfrm>
            <a:prstGeom prst="rect">
              <a:avLst/>
            </a:prstGeom>
            <a:noFill/>
          </p:spPr>
          <p:txBody>
            <a:bodyPr wrap="none" rtlCol="0">
              <a:spAutoFit/>
            </a:bodyPr>
            <a:lstStyle/>
            <a:p>
              <a:r>
                <a:rPr lang="en-US" dirty="0"/>
                <a:t>B</a:t>
              </a:r>
            </a:p>
          </p:txBody>
        </p:sp>
        <p:sp>
          <p:nvSpPr>
            <p:cNvPr id="19" name="TextBox 18">
              <a:extLst>
                <a:ext uri="{FF2B5EF4-FFF2-40B4-BE49-F238E27FC236}">
                  <a16:creationId xmlns:a16="http://schemas.microsoft.com/office/drawing/2014/main" id="{59ACEE97-2101-504D-A6EC-8D7153523314}"/>
                </a:ext>
              </a:extLst>
            </p:cNvPr>
            <p:cNvSpPr txBox="1"/>
            <p:nvPr/>
          </p:nvSpPr>
          <p:spPr>
            <a:xfrm>
              <a:off x="3604592" y="3728911"/>
              <a:ext cx="351378" cy="369332"/>
            </a:xfrm>
            <a:prstGeom prst="rect">
              <a:avLst/>
            </a:prstGeom>
            <a:noFill/>
          </p:spPr>
          <p:txBody>
            <a:bodyPr wrap="none" rtlCol="0">
              <a:spAutoFit/>
            </a:bodyPr>
            <a:lstStyle/>
            <a:p>
              <a:r>
                <a:rPr lang="en-US" dirty="0"/>
                <a:t>C</a:t>
              </a:r>
            </a:p>
          </p:txBody>
        </p:sp>
        <p:sp>
          <p:nvSpPr>
            <p:cNvPr id="20" name="TextBox 19">
              <a:extLst>
                <a:ext uri="{FF2B5EF4-FFF2-40B4-BE49-F238E27FC236}">
                  <a16:creationId xmlns:a16="http://schemas.microsoft.com/office/drawing/2014/main" id="{6FB82FFC-7315-2E4D-85A1-CA2212C54403}"/>
                </a:ext>
              </a:extLst>
            </p:cNvPr>
            <p:cNvSpPr txBox="1"/>
            <p:nvPr/>
          </p:nvSpPr>
          <p:spPr>
            <a:xfrm>
              <a:off x="1985442" y="1346670"/>
              <a:ext cx="2377574" cy="369332"/>
            </a:xfrm>
            <a:prstGeom prst="rect">
              <a:avLst/>
            </a:prstGeom>
            <a:noFill/>
          </p:spPr>
          <p:txBody>
            <a:bodyPr wrap="none" rtlCol="0">
              <a:spAutoFit/>
            </a:bodyPr>
            <a:lstStyle/>
            <a:p>
              <a:r>
                <a:rPr lang="en-US" dirty="0"/>
                <a:t>Site of data collection</a:t>
              </a:r>
            </a:p>
          </p:txBody>
        </p:sp>
      </p:grpSp>
      <p:sp>
        <p:nvSpPr>
          <p:cNvPr id="12" name="TextBox 11">
            <a:extLst>
              <a:ext uri="{FF2B5EF4-FFF2-40B4-BE49-F238E27FC236}">
                <a16:creationId xmlns:a16="http://schemas.microsoft.com/office/drawing/2014/main" id="{84C2E548-E1E0-6047-8F3D-37DC667C134B}"/>
              </a:ext>
            </a:extLst>
          </p:cNvPr>
          <p:cNvSpPr txBox="1"/>
          <p:nvPr/>
        </p:nvSpPr>
        <p:spPr>
          <a:xfrm>
            <a:off x="456338" y="5835169"/>
            <a:ext cx="1989647" cy="215444"/>
          </a:xfrm>
          <a:prstGeom prst="rect">
            <a:avLst/>
          </a:prstGeom>
          <a:noFill/>
        </p:spPr>
        <p:txBody>
          <a:bodyPr wrap="none" rtlCol="0">
            <a:spAutoFit/>
          </a:bodyPr>
          <a:lstStyle/>
          <a:p>
            <a:r>
              <a:rPr lang="en-US" sz="800" dirty="0"/>
              <a:t>WWT Llanelli Ponds, S Pengelly (2019)</a:t>
            </a:r>
          </a:p>
        </p:txBody>
      </p:sp>
    </p:spTree>
    <p:extLst>
      <p:ext uri="{BB962C8B-B14F-4D97-AF65-F5344CB8AC3E}">
        <p14:creationId xmlns:p14="http://schemas.microsoft.com/office/powerpoint/2010/main" val="1127717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A3A2-1934-EA4D-A6DF-0A135D9FE334}"/>
              </a:ext>
            </a:extLst>
          </p:cNvPr>
          <p:cNvSpPr>
            <a:spLocks noGrp="1"/>
          </p:cNvSpPr>
          <p:nvPr>
            <p:ph type="title"/>
          </p:nvPr>
        </p:nvSpPr>
        <p:spPr/>
        <p:txBody>
          <a:bodyPr/>
          <a:lstStyle/>
          <a:p>
            <a:r>
              <a:rPr lang="en-US" b="1" dirty="0"/>
              <a:t>BMWP Scoring System</a:t>
            </a:r>
          </a:p>
        </p:txBody>
      </p:sp>
      <p:sp>
        <p:nvSpPr>
          <p:cNvPr id="3" name="Content Placeholder 2">
            <a:extLst>
              <a:ext uri="{FF2B5EF4-FFF2-40B4-BE49-F238E27FC236}">
                <a16:creationId xmlns:a16="http://schemas.microsoft.com/office/drawing/2014/main" id="{DB7FDF4D-F6A1-E049-9CF3-46E08693FAFE}"/>
              </a:ext>
            </a:extLst>
          </p:cNvPr>
          <p:cNvSpPr>
            <a:spLocks noGrp="1"/>
          </p:cNvSpPr>
          <p:nvPr>
            <p:ph idx="1"/>
          </p:nvPr>
        </p:nvSpPr>
        <p:spPr>
          <a:xfrm>
            <a:off x="1484243" y="1885284"/>
            <a:ext cx="9244922" cy="4674541"/>
          </a:xfrm>
        </p:spPr>
        <p:txBody>
          <a:bodyPr>
            <a:normAutofit/>
          </a:bodyPr>
          <a:lstStyle/>
          <a:p>
            <a:r>
              <a:rPr lang="en-US" dirty="0"/>
              <a:t>You should have a score for each type of invertebrate (note we identified the invertebrates to </a:t>
            </a:r>
            <a:r>
              <a:rPr lang="en-US" b="1" i="1" dirty="0"/>
              <a:t>FAMILY</a:t>
            </a:r>
            <a:r>
              <a:rPr lang="en-US" dirty="0"/>
              <a:t> level, not to species level).</a:t>
            </a:r>
            <a:br>
              <a:rPr lang="en-US" dirty="0"/>
            </a:br>
            <a:br>
              <a:rPr lang="en-US" dirty="0"/>
            </a:br>
            <a:r>
              <a:rPr lang="en-US" dirty="0"/>
              <a:t>Example…</a:t>
            </a:r>
          </a:p>
          <a:p>
            <a:pPr marL="0" indent="0" algn="ctr">
              <a:buNone/>
            </a:pPr>
            <a:r>
              <a:rPr lang="en-GB" dirty="0"/>
              <a:t>(</a:t>
            </a:r>
            <a:r>
              <a:rPr lang="en-GB" dirty="0">
                <a:solidFill>
                  <a:srgbClr val="FFC000"/>
                </a:solidFill>
              </a:rPr>
              <a:t>Number of worms </a:t>
            </a:r>
            <a:r>
              <a:rPr lang="en-GB" dirty="0"/>
              <a:t>x </a:t>
            </a:r>
            <a:r>
              <a:rPr lang="en-GB" dirty="0">
                <a:solidFill>
                  <a:srgbClr val="FF0000"/>
                </a:solidFill>
              </a:rPr>
              <a:t>score for worms </a:t>
            </a:r>
            <a:r>
              <a:rPr lang="en-GB" dirty="0"/>
              <a:t>= worm invertebrate score)</a:t>
            </a:r>
            <a:br>
              <a:rPr lang="en-GB" dirty="0"/>
            </a:br>
            <a:r>
              <a:rPr lang="en-GB" dirty="0"/>
              <a:t>(</a:t>
            </a:r>
            <a:r>
              <a:rPr lang="en-GB" dirty="0">
                <a:solidFill>
                  <a:srgbClr val="FFC000"/>
                </a:solidFill>
              </a:rPr>
              <a:t>12</a:t>
            </a:r>
            <a:r>
              <a:rPr lang="en-GB" dirty="0"/>
              <a:t> x </a:t>
            </a:r>
            <a:r>
              <a:rPr lang="en-GB" dirty="0">
                <a:solidFill>
                  <a:srgbClr val="FF0000"/>
                </a:solidFill>
              </a:rPr>
              <a:t>1</a:t>
            </a:r>
            <a:r>
              <a:rPr lang="en-GB" dirty="0"/>
              <a:t> = 12)</a:t>
            </a:r>
            <a:br>
              <a:rPr lang="en-GB" dirty="0"/>
            </a:br>
            <a:br>
              <a:rPr lang="en-GB" dirty="0"/>
            </a:br>
            <a:r>
              <a:rPr lang="en-GB" dirty="0"/>
              <a:t>6 Leeches (6 x 3 = 18) </a:t>
            </a:r>
            <a:br>
              <a:rPr lang="en-GB" dirty="0"/>
            </a:br>
            <a:r>
              <a:rPr lang="en-GB" dirty="0"/>
              <a:t>2 Mayfly nymphs (2 x 10 = 20)</a:t>
            </a:r>
          </a:p>
          <a:p>
            <a:pPr marL="0" indent="0" algn="ctr">
              <a:buNone/>
            </a:pPr>
            <a:endParaRPr lang="en-GB" dirty="0"/>
          </a:p>
        </p:txBody>
      </p:sp>
    </p:spTree>
    <p:extLst>
      <p:ext uri="{BB962C8B-B14F-4D97-AF65-F5344CB8AC3E}">
        <p14:creationId xmlns:p14="http://schemas.microsoft.com/office/powerpoint/2010/main" val="259924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FDF4D-F6A1-E049-9CF3-46E08693FAFE}"/>
              </a:ext>
            </a:extLst>
          </p:cNvPr>
          <p:cNvSpPr>
            <a:spLocks noGrp="1"/>
          </p:cNvSpPr>
          <p:nvPr>
            <p:ph idx="1"/>
          </p:nvPr>
        </p:nvSpPr>
        <p:spPr>
          <a:xfrm>
            <a:off x="1563756" y="755374"/>
            <a:ext cx="9244922" cy="5844208"/>
          </a:xfrm>
        </p:spPr>
        <p:txBody>
          <a:bodyPr>
            <a:normAutofit/>
          </a:bodyPr>
          <a:lstStyle/>
          <a:p>
            <a:r>
              <a:rPr lang="en-GB" dirty="0"/>
              <a:t>Add up the total BMWP score by totalling all the final invertebrate scores at each site</a:t>
            </a:r>
            <a:br>
              <a:rPr lang="en-US" dirty="0"/>
            </a:br>
            <a:br>
              <a:rPr lang="en-US" dirty="0"/>
            </a:br>
            <a:r>
              <a:rPr lang="en-US" dirty="0"/>
              <a:t>Example…</a:t>
            </a:r>
          </a:p>
          <a:p>
            <a:pPr marL="0" indent="0" algn="ctr">
              <a:buNone/>
            </a:pPr>
            <a:r>
              <a:rPr lang="en-GB" dirty="0"/>
              <a:t>Pond A BMWP Score =</a:t>
            </a:r>
            <a:br>
              <a:rPr lang="en-GB" dirty="0"/>
            </a:br>
            <a:r>
              <a:rPr lang="en-GB" dirty="0"/>
              <a:t> (</a:t>
            </a:r>
            <a:r>
              <a:rPr lang="en-GB" dirty="0">
                <a:solidFill>
                  <a:srgbClr val="FFC000"/>
                </a:solidFill>
              </a:rPr>
              <a:t>Score for worms + Score for Leeches + Score for Mayfly nymphs</a:t>
            </a:r>
            <a:r>
              <a:rPr lang="en-GB" dirty="0"/>
              <a:t>)</a:t>
            </a:r>
            <a:br>
              <a:rPr lang="en-GB" dirty="0"/>
            </a:br>
            <a:r>
              <a:rPr lang="en-GB" dirty="0"/>
              <a:t>(</a:t>
            </a:r>
            <a:r>
              <a:rPr lang="en-GB" dirty="0">
                <a:solidFill>
                  <a:srgbClr val="FFC000"/>
                </a:solidFill>
              </a:rPr>
              <a:t>12 + 18 + 20</a:t>
            </a:r>
            <a:r>
              <a:rPr lang="en-GB" dirty="0"/>
              <a:t> = 40)</a:t>
            </a:r>
            <a:br>
              <a:rPr lang="en-GB" dirty="0"/>
            </a:br>
            <a:endParaRPr lang="en-GB" dirty="0"/>
          </a:p>
          <a:p>
            <a:r>
              <a:rPr lang="en-GB" dirty="0"/>
              <a:t>Then divide your site’s BMWP score (40) by the total number of invertebrates at that specific site (in this case, Pond A)</a:t>
            </a:r>
            <a:br>
              <a:rPr lang="en-GB" dirty="0"/>
            </a:br>
            <a:endParaRPr lang="en-GB" dirty="0"/>
          </a:p>
          <a:p>
            <a:pPr marL="0" indent="0">
              <a:buNone/>
            </a:pPr>
            <a:r>
              <a:rPr lang="en-GB" dirty="0"/>
              <a:t>Example…</a:t>
            </a:r>
          </a:p>
          <a:p>
            <a:pPr marL="0" indent="0" algn="ctr">
              <a:buNone/>
            </a:pPr>
            <a:r>
              <a:rPr lang="en-GB" dirty="0"/>
              <a:t>(</a:t>
            </a:r>
            <a:r>
              <a:rPr lang="en-GB" dirty="0">
                <a:solidFill>
                  <a:srgbClr val="FFC000"/>
                </a:solidFill>
              </a:rPr>
              <a:t>12 + 6 + 2 = 20</a:t>
            </a:r>
            <a:r>
              <a:rPr lang="en-GB" dirty="0"/>
              <a:t>) – so 40 ÷ 20 = Pond A’s Biotic Index of 10. </a:t>
            </a:r>
          </a:p>
        </p:txBody>
      </p:sp>
    </p:spTree>
    <p:extLst>
      <p:ext uri="{BB962C8B-B14F-4D97-AF65-F5344CB8AC3E}">
        <p14:creationId xmlns:p14="http://schemas.microsoft.com/office/powerpoint/2010/main" val="2344424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0747-D0BC-D94D-B377-0CE272A565C6}"/>
              </a:ext>
            </a:extLst>
          </p:cNvPr>
          <p:cNvSpPr>
            <a:spLocks noGrp="1"/>
          </p:cNvSpPr>
          <p:nvPr>
            <p:ph type="title"/>
          </p:nvPr>
        </p:nvSpPr>
        <p:spPr>
          <a:xfrm>
            <a:off x="2216728" y="808056"/>
            <a:ext cx="8353412" cy="1077229"/>
          </a:xfrm>
        </p:spPr>
        <p:txBody>
          <a:bodyPr>
            <a:normAutofit/>
          </a:bodyPr>
          <a:lstStyle/>
          <a:p>
            <a:r>
              <a:rPr lang="en-US" sz="3200" b="1" dirty="0"/>
              <a:t>Points to consider for your coursework…</a:t>
            </a:r>
          </a:p>
        </p:txBody>
      </p:sp>
      <p:sp>
        <p:nvSpPr>
          <p:cNvPr id="3" name="Content Placeholder 2">
            <a:extLst>
              <a:ext uri="{FF2B5EF4-FFF2-40B4-BE49-F238E27FC236}">
                <a16:creationId xmlns:a16="http://schemas.microsoft.com/office/drawing/2014/main" id="{B371A973-2B11-C648-91B1-86197F8D2EA9}"/>
              </a:ext>
            </a:extLst>
          </p:cNvPr>
          <p:cNvSpPr>
            <a:spLocks noGrp="1"/>
          </p:cNvSpPr>
          <p:nvPr>
            <p:ph idx="1"/>
          </p:nvPr>
        </p:nvSpPr>
        <p:spPr>
          <a:xfrm>
            <a:off x="3604872" y="1788302"/>
            <a:ext cx="7464910" cy="4612497"/>
          </a:xfrm>
        </p:spPr>
        <p:txBody>
          <a:bodyPr/>
          <a:lstStyle/>
          <a:p>
            <a:r>
              <a:rPr lang="en-US" b="1" dirty="0"/>
              <a:t>Analysis of data </a:t>
            </a:r>
            <a:r>
              <a:rPr lang="en-US" dirty="0"/>
              <a:t>– showing visually through statistics and charts/diagrams of your choice.</a:t>
            </a:r>
            <a:br>
              <a:rPr lang="en-US" dirty="0"/>
            </a:br>
            <a:endParaRPr lang="en-US" dirty="0"/>
          </a:p>
          <a:p>
            <a:r>
              <a:rPr lang="en-US" b="1" dirty="0"/>
              <a:t>Evaluation on the health </a:t>
            </a:r>
            <a:r>
              <a:rPr lang="en-US" dirty="0"/>
              <a:t>and state of WWT Llanelli’s ponds.</a:t>
            </a:r>
            <a:br>
              <a:rPr lang="en-US" dirty="0"/>
            </a:br>
            <a:endParaRPr lang="en-US" dirty="0"/>
          </a:p>
          <a:p>
            <a:r>
              <a:rPr lang="en-US" b="1" dirty="0"/>
              <a:t>Consideration for other related studies</a:t>
            </a:r>
            <a:r>
              <a:rPr lang="en-US" dirty="0"/>
              <a:t> – research around and use other studies to back up your analyses on the health of WWT Llanelli’s ponds.</a:t>
            </a:r>
            <a:endParaRPr lang="en-US" b="1" dirty="0"/>
          </a:p>
          <a:p>
            <a:endParaRPr lang="en-US" dirty="0"/>
          </a:p>
        </p:txBody>
      </p:sp>
      <p:pic>
        <p:nvPicPr>
          <p:cNvPr id="13" name="Picture 12">
            <a:extLst>
              <a:ext uri="{FF2B5EF4-FFF2-40B4-BE49-F238E27FC236}">
                <a16:creationId xmlns:a16="http://schemas.microsoft.com/office/drawing/2014/main" id="{767E046C-F509-C044-B9F2-12C9BD20BABD}"/>
              </a:ext>
            </a:extLst>
          </p:cNvPr>
          <p:cNvPicPr>
            <a:picLocks noChangeAspect="1"/>
          </p:cNvPicPr>
          <p:nvPr/>
        </p:nvPicPr>
        <p:blipFill>
          <a:blip r:embed="rId3"/>
          <a:stretch>
            <a:fillRect/>
          </a:stretch>
        </p:blipFill>
        <p:spPr>
          <a:xfrm>
            <a:off x="497611" y="2078182"/>
            <a:ext cx="2868625" cy="3308925"/>
          </a:xfrm>
          <a:prstGeom prst="rect">
            <a:avLst/>
          </a:prstGeom>
        </p:spPr>
      </p:pic>
    </p:spTree>
    <p:extLst>
      <p:ext uri="{BB962C8B-B14F-4D97-AF65-F5344CB8AC3E}">
        <p14:creationId xmlns:p14="http://schemas.microsoft.com/office/powerpoint/2010/main" val="497806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111</TotalTime>
  <Words>428</Words>
  <Application>Microsoft Macintosh PowerPoint</Application>
  <PresentationFormat>Widescreen</PresentationFormat>
  <Paragraphs>53</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MS Shell Dlg 2</vt:lpstr>
      <vt:lpstr>Wingdings</vt:lpstr>
      <vt:lpstr>Wingdings 3</vt:lpstr>
      <vt:lpstr>Madison</vt:lpstr>
      <vt:lpstr>Freshwater Data Analysis Coursework</vt:lpstr>
      <vt:lpstr>What we’ve come away with from the field trip…</vt:lpstr>
      <vt:lpstr>Undertaking Data Collection</vt:lpstr>
      <vt:lpstr>BMWP Scoring System</vt:lpstr>
      <vt:lpstr>PowerPoint Presentation</vt:lpstr>
      <vt:lpstr>Points to consider for your coursework…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Freshwater Data Analysis Coursework</dc:title>
  <dc:creator>Sam! Sam!</dc:creator>
  <cp:lastModifiedBy>Sam! Sam!</cp:lastModifiedBy>
  <cp:revision>9</cp:revision>
  <dcterms:created xsi:type="dcterms:W3CDTF">2019-10-24T09:13:40Z</dcterms:created>
  <dcterms:modified xsi:type="dcterms:W3CDTF">2019-10-24T11:04:57Z</dcterms:modified>
</cp:coreProperties>
</file>