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62" r:id="rId4"/>
    <p:sldId id="258" r:id="rId5"/>
    <p:sldId id="259" r:id="rId6"/>
    <p:sldId id="260" r:id="rId7"/>
    <p:sldId id="261" r:id="rId8"/>
    <p:sldId id="263" r:id="rId9"/>
    <p:sldId id="264" r:id="rId10"/>
    <p:sldId id="265" r:id="rId11"/>
  </p:sldIdLst>
  <p:sldSz cx="9144000" cy="5143500" type="screen16x9"/>
  <p:notesSz cx="5143500" cy="9144000"/>
  <p:embeddedFontLst>
    <p:embeddedFont>
      <p:font typeface="Marcellus" panose="020B0604020202020204" charset="0"/>
      <p:regular r:id="rId13"/>
    </p:embeddedFont>
    <p:embeddedFont>
      <p:font typeface="Montserrat" panose="00000500000000000000" pitchFamily="2" charset="0"/>
      <p:regular r:id="rId14"/>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78" d="100"/>
          <a:sy n="78"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261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C8AB"/>
          </a:solidFill>
          <a:ln/>
        </p:spPr>
      </p:sp>
      <p:sp>
        <p:nvSpPr>
          <p:cNvPr id="3" name="Shape 1"/>
          <p:cNvSpPr/>
          <p:nvPr/>
        </p:nvSpPr>
        <p:spPr>
          <a:xfrm>
            <a:off x="0" y="0"/>
            <a:ext cx="9144000" cy="51435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8" Type="http://schemas.openxmlformats.org/officeDocument/2006/relationships/hyperlink" Target="https://www.sciencedirect.com/science/article/pii/S1059131113000599" TargetMode="External"/><Relationship Id="rId13" Type="http://schemas.openxmlformats.org/officeDocument/2006/relationships/hyperlink" Target="https://www.nice.org.uk/guidance/ng217/evidence" TargetMode="External"/><Relationship Id="rId3" Type="http://schemas.openxmlformats.org/officeDocument/2006/relationships/hyperlink" Target="https://www.sciencedirect.com/science/article/pii/S1525505021001451" TargetMode="External"/><Relationship Id="rId7" Type="http://schemas.openxmlformats.org/officeDocument/2006/relationships/hyperlink" Target="https://www.sciencedirect.com/science/article/pii/S1525505024001616" TargetMode="External"/><Relationship Id="rId12" Type="http://schemas.openxmlformats.org/officeDocument/2006/relationships/hyperlink" Target="https://www.nice.org.uk/guidance/ng217" TargetMode="External"/><Relationship Id="rId17" Type="http://schemas.openxmlformats.org/officeDocument/2006/relationships/hyperlink" Target="https://www.who.int/news-room/fact-sheets/detail/epilepsy" TargetMode="External"/><Relationship Id="rId2" Type="http://schemas.openxmlformats.org/officeDocument/2006/relationships/notesSlide" Target="../notesSlides/notesSlide10.xml"/><Relationship Id="rId16" Type="http://schemas.openxmlformats.org/officeDocument/2006/relationships/hyperlink" Target="https://www.sciencedirect.com/science/article/pii/S1059131123000031" TargetMode="External"/><Relationship Id="rId1" Type="http://schemas.openxmlformats.org/officeDocument/2006/relationships/slideLayout" Target="../slideLayouts/slideLayout2.xml"/><Relationship Id="rId6" Type="http://schemas.openxmlformats.org/officeDocument/2006/relationships/hyperlink" Target="https://www.frontiersin.org/journals/psychiatry/articles/10.3389/fpsyt.2023.1283983/pdf" TargetMode="External"/><Relationship Id="rId11" Type="http://schemas.openxmlformats.org/officeDocument/2006/relationships/hyperlink" Target="https://pmc.ncbi.nlm.nih.gov/articles/PMC8032418/pdf/NEURCLINPRACT2019049122.pdf" TargetMode="External"/><Relationship Id="rId5" Type="http://schemas.openxmlformats.org/officeDocument/2006/relationships/hyperlink" Target="https://onlinelibrary.wiley.com/doi/pdf/10.1111/epi.18252" TargetMode="External"/><Relationship Id="rId15" Type="http://schemas.openxmlformats.org/officeDocument/2006/relationships/hyperlink" Target="https://www.sciencedirect.com/science/article/pii/S1525505023004419" TargetMode="External"/><Relationship Id="rId10" Type="http://schemas.openxmlformats.org/officeDocument/2006/relationships/hyperlink" Target="https://www.sciencedirect.com/science/article/pii/S1090379824000096" TargetMode="External"/><Relationship Id="rId4" Type="http://schemas.openxmlformats.org/officeDocument/2006/relationships/hyperlink" Target="https://www.sciencedirect.com/science/article/pii/S2589986423000084" TargetMode="External"/><Relationship Id="rId9" Type="http://schemas.openxmlformats.org/officeDocument/2006/relationships/hyperlink" Target="https://www.sciencedirect.com/science/article/pii/S1059131123000778" TargetMode="External"/><Relationship Id="rId14" Type="http://schemas.openxmlformats.org/officeDocument/2006/relationships/hyperlink" Target="https://digital.nhs.uk/data-and-information/publications/statistical/adult-psychiatric-morbidity-survey/survey-of-mental-health-and-wellbeing-england-2023-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95238"/>
            <a:ext cx="4722763" cy="1854398"/>
          </a:xfrm>
          <a:prstGeom prst="rect">
            <a:avLst/>
          </a:prstGeom>
          <a:noFill/>
          <a:ln/>
        </p:spPr>
        <p:txBody>
          <a:bodyPr wrap="square" lIns="0" tIns="0" rIns="0" bIns="0" rtlCol="0" anchor="t">
            <a:normAutofit/>
          </a:bodyPr>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The Impact of Epilepsy on Mental Wellbeing Among Young Adults (18–25 Years) in the United Kingdom</a:t>
            </a:r>
            <a:endParaRPr lang="en-US" sz="2800" dirty="0"/>
          </a:p>
        </p:txBody>
      </p:sp>
      <p:sp>
        <p:nvSpPr>
          <p:cNvPr id="4" name="Text 1"/>
          <p:cNvSpPr/>
          <p:nvPr/>
        </p:nvSpPr>
        <p:spPr>
          <a:xfrm>
            <a:off x="496119" y="2635672"/>
            <a:ext cx="5179963"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MSc Public Health and Social Care in Practice</a:t>
            </a:r>
            <a:endParaRPr lang="en-US" sz="950" dirty="0"/>
          </a:p>
        </p:txBody>
      </p:sp>
      <p:sp>
        <p:nvSpPr>
          <p:cNvPr id="5" name="Shape 2"/>
          <p:cNvSpPr/>
          <p:nvPr/>
        </p:nvSpPr>
        <p:spPr>
          <a:xfrm>
            <a:off x="488974" y="2946907"/>
            <a:ext cx="2457190" cy="743917"/>
          </a:xfrm>
          <a:prstGeom prst="roundRect">
            <a:avLst>
              <a:gd name="adj" fmla="val 7003"/>
            </a:avLst>
          </a:prstGeom>
          <a:solidFill>
            <a:srgbClr val="FFFFF4"/>
          </a:solidFill>
          <a:ln w="14288">
            <a:solidFill>
              <a:srgbClr val="FFE0CC"/>
            </a:solidFill>
            <a:prstDash val="solid"/>
          </a:ln>
        </p:spPr>
        <p:txBody>
          <a:bodyPr/>
          <a:lstStyle/>
          <a:p>
            <a:endParaRPr lang="en-IN" dirty="0"/>
          </a:p>
        </p:txBody>
      </p:sp>
      <p:sp>
        <p:nvSpPr>
          <p:cNvPr id="6" name="Text 3"/>
          <p:cNvSpPr/>
          <p:nvPr/>
        </p:nvSpPr>
        <p:spPr>
          <a:xfrm>
            <a:off x="758353" y="3087141"/>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Student Name :</a:t>
            </a:r>
          </a:p>
          <a:p>
            <a:pPr marL="0" indent="0" algn="l">
              <a:lnSpc>
                <a:spcPct val="108000"/>
              </a:lnSpc>
              <a:buNone/>
            </a:pPr>
            <a:r>
              <a:rPr lang="en-US" sz="1400" dirty="0" err="1">
                <a:solidFill>
                  <a:srgbClr val="67534F"/>
                </a:solidFill>
                <a:latin typeface="Marcellus" pitchFamily="34" charset="0"/>
              </a:rPr>
              <a:t>Krishaben</a:t>
            </a:r>
            <a:r>
              <a:rPr lang="en-US" sz="1400" dirty="0">
                <a:solidFill>
                  <a:srgbClr val="67534F"/>
                </a:solidFill>
                <a:latin typeface="Marcellus" pitchFamily="34" charset="0"/>
              </a:rPr>
              <a:t> </a:t>
            </a:r>
            <a:r>
              <a:rPr lang="en-US" sz="1400" dirty="0" err="1">
                <a:solidFill>
                  <a:srgbClr val="67534F"/>
                </a:solidFill>
                <a:latin typeface="Marcellus" pitchFamily="34" charset="0"/>
              </a:rPr>
              <a:t>mukeshbhai</a:t>
            </a:r>
            <a:r>
              <a:rPr lang="en-US" sz="1400" dirty="0">
                <a:solidFill>
                  <a:srgbClr val="67534F"/>
                </a:solidFill>
                <a:latin typeface="Marcellus" pitchFamily="34" charset="0"/>
              </a:rPr>
              <a:t> Ahir</a:t>
            </a:r>
            <a:endParaRPr lang="en-US" sz="1400" dirty="0"/>
          </a:p>
        </p:txBody>
      </p:sp>
      <p:sp>
        <p:nvSpPr>
          <p:cNvPr id="7" name="Text 4"/>
          <p:cNvSpPr/>
          <p:nvPr/>
        </p:nvSpPr>
        <p:spPr>
          <a:xfrm>
            <a:off x="634380" y="3380854"/>
            <a:ext cx="2022872"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t>
            </a:r>
            <a:endParaRPr lang="en-US" sz="950" dirty="0"/>
          </a:p>
        </p:txBody>
      </p:sp>
      <p:sp>
        <p:nvSpPr>
          <p:cNvPr id="8" name="Shape 5"/>
          <p:cNvSpPr/>
          <p:nvPr/>
        </p:nvSpPr>
        <p:spPr>
          <a:xfrm>
            <a:off x="2977715" y="2928677"/>
            <a:ext cx="2214489" cy="743917"/>
          </a:xfrm>
          <a:prstGeom prst="roundRect">
            <a:avLst>
              <a:gd name="adj" fmla="val 7003"/>
            </a:avLst>
          </a:prstGeom>
          <a:solidFill>
            <a:srgbClr val="FFFFF4"/>
          </a:solidFill>
          <a:ln w="14288">
            <a:solidFill>
              <a:srgbClr val="FFE0CC"/>
            </a:solidFill>
            <a:prstDash val="solid"/>
          </a:ln>
        </p:spPr>
        <p:txBody>
          <a:bodyPr/>
          <a:lstStyle/>
          <a:p>
            <a:endParaRPr lang="en-IN" dirty="0"/>
          </a:p>
        </p:txBody>
      </p:sp>
      <p:sp>
        <p:nvSpPr>
          <p:cNvPr id="9" name="Text 6"/>
          <p:cNvSpPr/>
          <p:nvPr/>
        </p:nvSpPr>
        <p:spPr>
          <a:xfrm>
            <a:off x="3057748" y="3074715"/>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Student ID :2527055</a:t>
            </a:r>
            <a:endParaRPr lang="en-US" sz="1400" dirty="0"/>
          </a:p>
        </p:txBody>
      </p:sp>
      <p:sp>
        <p:nvSpPr>
          <p:cNvPr id="10" name="Text 7"/>
          <p:cNvSpPr/>
          <p:nvPr/>
        </p:nvSpPr>
        <p:spPr>
          <a:xfrm>
            <a:off x="3057748" y="3380854"/>
            <a:ext cx="2022872"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t>
            </a:r>
            <a:endParaRPr lang="en-US" sz="950" dirty="0"/>
          </a:p>
        </p:txBody>
      </p:sp>
      <p:sp>
        <p:nvSpPr>
          <p:cNvPr id="11" name="Shape 8"/>
          <p:cNvSpPr/>
          <p:nvPr/>
        </p:nvSpPr>
        <p:spPr>
          <a:xfrm>
            <a:off x="371835" y="3876786"/>
            <a:ext cx="4722763" cy="743917"/>
          </a:xfrm>
          <a:prstGeom prst="roundRect">
            <a:avLst>
              <a:gd name="adj" fmla="val 7003"/>
            </a:avLst>
          </a:prstGeom>
          <a:solidFill>
            <a:srgbClr val="FFFFF4"/>
          </a:solidFill>
          <a:ln w="14288">
            <a:solidFill>
              <a:srgbClr val="FFE0CC"/>
            </a:solidFill>
            <a:prstDash val="solid"/>
          </a:ln>
        </p:spPr>
        <p:txBody>
          <a:bodyPr/>
          <a:lstStyle/>
          <a:p>
            <a:endParaRPr lang="en-IN" dirty="0"/>
          </a:p>
        </p:txBody>
      </p:sp>
      <p:sp>
        <p:nvSpPr>
          <p:cNvPr id="12" name="Text 9"/>
          <p:cNvSpPr/>
          <p:nvPr/>
        </p:nvSpPr>
        <p:spPr>
          <a:xfrm>
            <a:off x="634380" y="3942606"/>
            <a:ext cx="1783110" cy="231725"/>
          </a:xfrm>
          <a:prstGeom prst="rect">
            <a:avLst/>
          </a:prstGeom>
          <a:noFill/>
          <a:ln/>
        </p:spPr>
        <p:txBody>
          <a:bodyPr wrap="none" lIns="0" tIns="0" rIns="0" bIns="0" rtlCol="0" anchor="t"/>
          <a:lstStyle/>
          <a:p>
            <a:pPr marL="0" indent="0" algn="l">
              <a:lnSpc>
                <a:spcPct val="108000"/>
              </a:lnSpc>
              <a:buNone/>
            </a:pPr>
            <a:endParaRPr lang="en-US" sz="1400" dirty="0"/>
          </a:p>
        </p:txBody>
      </p:sp>
      <p:sp>
        <p:nvSpPr>
          <p:cNvPr id="13" name="Text 10"/>
          <p:cNvSpPr/>
          <p:nvPr/>
        </p:nvSpPr>
        <p:spPr>
          <a:xfrm>
            <a:off x="634380" y="4248745"/>
            <a:ext cx="4446240"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88379" y="370954"/>
            <a:ext cx="4738241" cy="912763"/>
          </a:xfrm>
          <a:prstGeom prst="rect">
            <a:avLst/>
          </a:prstGeom>
          <a:noFill/>
          <a:ln/>
        </p:spPr>
        <p:txBody>
          <a:bodyPr wrap="square" lIns="0" tIns="0" rIns="0" bIns="0" rtlCol="0" anchor="t">
            <a:normAutofit/>
          </a:bodyPr>
          <a:lstStyle/>
          <a:p>
            <a:pPr marL="0" indent="0" algn="l">
              <a:lnSpc>
                <a:spcPct val="108000"/>
              </a:lnSpc>
              <a:buNone/>
            </a:pPr>
            <a:r>
              <a:rPr lang="en-US" sz="2750" dirty="0">
                <a:solidFill>
                  <a:srgbClr val="532418"/>
                </a:solidFill>
                <a:latin typeface="Marcellus" pitchFamily="34" charset="0"/>
                <a:ea typeface="Marcellus" pitchFamily="34" charset="-122"/>
                <a:cs typeface="Marcellus" pitchFamily="34" charset="-120"/>
              </a:rPr>
              <a:t>Prevalence of Epilepsy in the United Kingdom</a:t>
            </a:r>
            <a:endParaRPr lang="en-US" sz="2750" dirty="0"/>
          </a:p>
        </p:txBody>
      </p:sp>
      <p:sp>
        <p:nvSpPr>
          <p:cNvPr id="4" name="Text 1"/>
          <p:cNvSpPr/>
          <p:nvPr/>
        </p:nvSpPr>
        <p:spPr>
          <a:xfrm>
            <a:off x="488379" y="1524967"/>
            <a:ext cx="4738241" cy="402952"/>
          </a:xfrm>
          <a:prstGeom prst="rect">
            <a:avLst/>
          </a:prstGeom>
          <a:noFill/>
          <a:ln/>
        </p:spPr>
        <p:txBody>
          <a:bodyPr wrap="none" lIns="0" tIns="0" rIns="0" bIns="0" rtlCol="0" anchor="t"/>
          <a:lstStyle/>
          <a:p>
            <a:pPr marL="0" indent="0" algn="ctr">
              <a:lnSpc>
                <a:spcPct val="83000"/>
              </a:lnSpc>
              <a:buNone/>
            </a:pPr>
            <a:r>
              <a:rPr lang="en-US" sz="3150" dirty="0">
                <a:solidFill>
                  <a:srgbClr val="67534F"/>
                </a:solidFill>
                <a:latin typeface="Marcellus" pitchFamily="34" charset="0"/>
                <a:ea typeface="Marcellus" pitchFamily="34" charset="-122"/>
                <a:cs typeface="Marcellus" pitchFamily="34" charset="-120"/>
              </a:rPr>
              <a:t>600K+</a:t>
            </a:r>
            <a:endParaRPr lang="en-US" sz="3150" dirty="0"/>
          </a:p>
        </p:txBody>
      </p:sp>
      <p:sp>
        <p:nvSpPr>
          <p:cNvPr id="5" name="Text 2"/>
          <p:cNvSpPr/>
          <p:nvPr/>
        </p:nvSpPr>
        <p:spPr>
          <a:xfrm>
            <a:off x="1979861" y="2079054"/>
            <a:ext cx="1755279" cy="228154"/>
          </a:xfrm>
          <a:prstGeom prst="rect">
            <a:avLst/>
          </a:prstGeom>
          <a:noFill/>
          <a:ln/>
        </p:spPr>
        <p:txBody>
          <a:bodyPr wrap="none" lIns="0" tIns="0" rIns="0" bIns="0" rtlCol="0" anchor="t"/>
          <a:lstStyle/>
          <a:p>
            <a:pPr marL="0" indent="0" algn="ctr">
              <a:lnSpc>
                <a:spcPct val="108000"/>
              </a:lnSpc>
              <a:buNone/>
            </a:pPr>
            <a:r>
              <a:rPr lang="en-US" sz="1350" dirty="0">
                <a:solidFill>
                  <a:srgbClr val="67534F"/>
                </a:solidFill>
                <a:latin typeface="Marcellus" pitchFamily="34" charset="0"/>
                <a:ea typeface="Marcellus" pitchFamily="34" charset="-122"/>
                <a:cs typeface="Marcellus" pitchFamily="34" charset="-120"/>
              </a:rPr>
              <a:t>People Affected</a:t>
            </a:r>
            <a:endParaRPr lang="en-US" sz="1350" dirty="0"/>
          </a:p>
        </p:txBody>
      </p:sp>
      <p:sp>
        <p:nvSpPr>
          <p:cNvPr id="6" name="Text 3"/>
          <p:cNvSpPr/>
          <p:nvPr/>
        </p:nvSpPr>
        <p:spPr>
          <a:xfrm>
            <a:off x="488379" y="2379315"/>
            <a:ext cx="4738241" cy="157460"/>
          </a:xfrm>
          <a:prstGeom prst="rect">
            <a:avLst/>
          </a:prstGeom>
          <a:noFill/>
          <a:ln/>
        </p:spPr>
        <p:txBody>
          <a:bodyPr wrap="none" lIns="0" tIns="0" rIns="0" bIns="0" rtlCol="0" anchor="t"/>
          <a:lstStyle/>
          <a:p>
            <a:pPr marL="0" indent="0" algn="ctr">
              <a:lnSpc>
                <a:spcPct val="107000"/>
              </a:lnSpc>
              <a:buNone/>
            </a:pPr>
            <a:r>
              <a:rPr lang="en-US" sz="950" dirty="0">
                <a:solidFill>
                  <a:srgbClr val="67534F"/>
                </a:solidFill>
                <a:latin typeface="Montserrat" pitchFamily="34" charset="0"/>
                <a:ea typeface="Montserrat" pitchFamily="34" charset="-122"/>
                <a:cs typeface="Montserrat" pitchFamily="34" charset="-120"/>
              </a:rPr>
              <a:t>Individuals currently living with epilepsy across Britain (WHO, 2024).</a:t>
            </a:r>
            <a:endParaRPr lang="en-US" sz="950" dirty="0"/>
          </a:p>
        </p:txBody>
      </p:sp>
      <p:sp>
        <p:nvSpPr>
          <p:cNvPr id="7" name="Text 4"/>
          <p:cNvSpPr/>
          <p:nvPr/>
        </p:nvSpPr>
        <p:spPr>
          <a:xfrm>
            <a:off x="488379" y="2838152"/>
            <a:ext cx="4738241" cy="402952"/>
          </a:xfrm>
          <a:prstGeom prst="rect">
            <a:avLst/>
          </a:prstGeom>
          <a:noFill/>
          <a:ln/>
        </p:spPr>
        <p:txBody>
          <a:bodyPr wrap="none" lIns="0" tIns="0" rIns="0" bIns="0" rtlCol="0" anchor="t"/>
          <a:lstStyle/>
          <a:p>
            <a:pPr marL="0" indent="0" algn="ctr">
              <a:lnSpc>
                <a:spcPct val="83000"/>
              </a:lnSpc>
              <a:buNone/>
            </a:pPr>
            <a:r>
              <a:rPr lang="en-US" sz="3150" dirty="0">
                <a:solidFill>
                  <a:srgbClr val="67534F"/>
                </a:solidFill>
                <a:latin typeface="Marcellus" pitchFamily="34" charset="0"/>
                <a:ea typeface="Marcellus" pitchFamily="34" charset="-122"/>
                <a:cs typeface="Marcellus" pitchFamily="34" charset="-120"/>
              </a:rPr>
              <a:t>1 in 100</a:t>
            </a:r>
            <a:endParaRPr lang="en-US" sz="3150" dirty="0"/>
          </a:p>
        </p:txBody>
      </p:sp>
      <p:sp>
        <p:nvSpPr>
          <p:cNvPr id="8" name="Text 5"/>
          <p:cNvSpPr/>
          <p:nvPr/>
        </p:nvSpPr>
        <p:spPr>
          <a:xfrm>
            <a:off x="1979861" y="3392239"/>
            <a:ext cx="1755279" cy="228154"/>
          </a:xfrm>
          <a:prstGeom prst="rect">
            <a:avLst/>
          </a:prstGeom>
          <a:noFill/>
          <a:ln/>
        </p:spPr>
        <p:txBody>
          <a:bodyPr wrap="none" lIns="0" tIns="0" rIns="0" bIns="0" rtlCol="0" anchor="t"/>
          <a:lstStyle/>
          <a:p>
            <a:pPr marL="0" indent="0" algn="ctr">
              <a:lnSpc>
                <a:spcPct val="108000"/>
              </a:lnSpc>
              <a:buNone/>
            </a:pPr>
            <a:r>
              <a:rPr lang="en-US" sz="1350" dirty="0">
                <a:solidFill>
                  <a:srgbClr val="67534F"/>
                </a:solidFill>
                <a:latin typeface="Marcellus" pitchFamily="34" charset="0"/>
                <a:ea typeface="Marcellus" pitchFamily="34" charset="-122"/>
                <a:cs typeface="Marcellus" pitchFamily="34" charset="-120"/>
              </a:rPr>
              <a:t>National Rate</a:t>
            </a:r>
            <a:endParaRPr lang="en-US" sz="1350" dirty="0"/>
          </a:p>
        </p:txBody>
      </p:sp>
      <p:sp>
        <p:nvSpPr>
          <p:cNvPr id="9" name="Text 6"/>
          <p:cNvSpPr/>
          <p:nvPr/>
        </p:nvSpPr>
        <p:spPr>
          <a:xfrm>
            <a:off x="488379" y="3692500"/>
            <a:ext cx="4738241" cy="157460"/>
          </a:xfrm>
          <a:prstGeom prst="rect">
            <a:avLst/>
          </a:prstGeom>
          <a:noFill/>
          <a:ln/>
        </p:spPr>
        <p:txBody>
          <a:bodyPr wrap="none" lIns="0" tIns="0" rIns="0" bIns="0" rtlCol="0" anchor="t"/>
          <a:lstStyle/>
          <a:p>
            <a:pPr marL="0" indent="0" algn="ctr">
              <a:lnSpc>
                <a:spcPct val="107000"/>
              </a:lnSpc>
              <a:buNone/>
            </a:pPr>
            <a:r>
              <a:rPr lang="en-US" sz="950" dirty="0">
                <a:solidFill>
                  <a:srgbClr val="67534F"/>
                </a:solidFill>
                <a:latin typeface="Montserrat" pitchFamily="34" charset="0"/>
                <a:ea typeface="Montserrat" pitchFamily="34" charset="-122"/>
                <a:cs typeface="Montserrat" pitchFamily="34" charset="-120"/>
              </a:rPr>
              <a:t>Approximately one in every hundred people experiences epilepsy in the UK.</a:t>
            </a:r>
            <a:endParaRPr lang="en-US" sz="950" dirty="0"/>
          </a:p>
        </p:txBody>
      </p:sp>
      <p:sp>
        <p:nvSpPr>
          <p:cNvPr id="10" name="Text 7"/>
          <p:cNvSpPr/>
          <p:nvPr/>
        </p:nvSpPr>
        <p:spPr>
          <a:xfrm>
            <a:off x="488379" y="3985171"/>
            <a:ext cx="4738241" cy="787301"/>
          </a:xfrm>
          <a:prstGeom prst="rect">
            <a:avLst/>
          </a:prstGeom>
          <a:noFill/>
          <a:ln/>
        </p:spPr>
        <p:txBody>
          <a:bodyPr wrap="square" lIns="0" tIns="0" rIns="0" bIns="0" rtlCol="0" anchor="t">
            <a:normAutofit/>
          </a:bodyPr>
          <a:lstStyle/>
          <a:p>
            <a:pPr marL="0" indent="0" algn="l">
              <a:lnSpc>
                <a:spcPct val="107000"/>
              </a:lnSpc>
              <a:buNone/>
            </a:pPr>
            <a:r>
              <a:rPr lang="en-US" sz="950" dirty="0">
                <a:solidFill>
                  <a:srgbClr val="67534F"/>
                </a:solidFill>
                <a:latin typeface="Montserrat" pitchFamily="34" charset="0"/>
                <a:ea typeface="Montserrat" pitchFamily="34" charset="-122"/>
                <a:cs typeface="Montserrat" pitchFamily="34" charset="-120"/>
              </a:rPr>
              <a:t>Epilepsy remains among the most common neurological disorders worldwide. Mental health conditions frequently coexist alongside epilepsy diagnoses (NICE, 2022), and young adults experience substantial psychosocial burdens. High prevalence creates significant demands on healthcare services, making mental wellbeing a priority within epilepsy care.</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92336"/>
            <a:ext cx="4722763" cy="1390799"/>
          </a:xfrm>
          <a:prstGeom prst="rect">
            <a:avLst/>
          </a:prstGeom>
          <a:noFill/>
          <a:ln/>
        </p:spPr>
        <p:txBody>
          <a:bodyPr wrap="square" lIns="0" tIns="0" rIns="0" bIns="0" rtlCol="0" anchor="t">
            <a:normAutofit/>
          </a:bodyPr>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Expected Findings: Psychological &amp; Social Impacts</a:t>
            </a:r>
            <a:endParaRPr lang="en-US" sz="280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2176909"/>
            <a:ext cx="186035" cy="186035"/>
          </a:xfrm>
          <a:prstGeom prst="rect">
            <a:avLst/>
          </a:prstGeom>
        </p:spPr>
      </p:pic>
      <p:sp>
        <p:nvSpPr>
          <p:cNvPr id="5" name="Text 1"/>
          <p:cNvSpPr/>
          <p:nvPr/>
        </p:nvSpPr>
        <p:spPr>
          <a:xfrm>
            <a:off x="899145" y="2169170"/>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Depression &amp; Anxiety</a:t>
            </a:r>
            <a:endParaRPr lang="en-US" sz="1400" dirty="0"/>
          </a:p>
        </p:txBody>
      </p:sp>
      <p:sp>
        <p:nvSpPr>
          <p:cNvPr id="6" name="Text 2"/>
          <p:cNvSpPr/>
          <p:nvPr/>
        </p:nvSpPr>
        <p:spPr>
          <a:xfrm>
            <a:off x="899145" y="2475309"/>
            <a:ext cx="4319736"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Depression and anxiety disorders occur more frequently among epilepsy populations (Mula et al., 2021; Temple et al., 2023).</a:t>
            </a:r>
            <a:endParaRPr lang="en-US" sz="9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3053581"/>
            <a:ext cx="186035" cy="186035"/>
          </a:xfrm>
          <a:prstGeom prst="rect">
            <a:avLst/>
          </a:prstGeom>
        </p:spPr>
      </p:pic>
      <p:sp>
        <p:nvSpPr>
          <p:cNvPr id="8" name="Text 3"/>
          <p:cNvSpPr/>
          <p:nvPr/>
        </p:nvSpPr>
        <p:spPr>
          <a:xfrm>
            <a:off x="899145" y="304584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Social Isolation</a:t>
            </a:r>
            <a:endParaRPr lang="en-US" sz="1400" dirty="0"/>
          </a:p>
        </p:txBody>
      </p:sp>
      <p:sp>
        <p:nvSpPr>
          <p:cNvPr id="9" name="Text 4"/>
          <p:cNvSpPr/>
          <p:nvPr/>
        </p:nvSpPr>
        <p:spPr>
          <a:xfrm>
            <a:off x="899145" y="3351981"/>
            <a:ext cx="4319736"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Social isolation and reduced independence negatively influence emotional wellbeing, confidence, and self-esteem considerably.</a:t>
            </a:r>
            <a:endParaRPr lang="en-US" sz="9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3930253"/>
            <a:ext cx="186035" cy="186035"/>
          </a:xfrm>
          <a:prstGeom prst="rect">
            <a:avLst/>
          </a:prstGeom>
        </p:spPr>
      </p:pic>
      <p:sp>
        <p:nvSpPr>
          <p:cNvPr id="11" name="Text 5"/>
          <p:cNvSpPr/>
          <p:nvPr/>
        </p:nvSpPr>
        <p:spPr>
          <a:xfrm>
            <a:off x="899145" y="3922514"/>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Treatment Adherence</a:t>
            </a:r>
            <a:endParaRPr lang="en-US" sz="1400" dirty="0"/>
          </a:p>
        </p:txBody>
      </p:sp>
      <p:sp>
        <p:nvSpPr>
          <p:cNvPr id="12" name="Text 6"/>
          <p:cNvSpPr/>
          <p:nvPr/>
        </p:nvSpPr>
        <p:spPr>
          <a:xfrm>
            <a:off x="899145" y="4228654"/>
            <a:ext cx="4319736"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Psychological distress may adversely affect treatment adherence, compounding health outcomes (Guo et al., 2023).</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1066428"/>
            <a:ext cx="4859089"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Why This Research Matters</a:t>
            </a:r>
            <a:endParaRPr lang="en-US" sz="2800" dirty="0"/>
          </a:p>
        </p:txBody>
      </p:sp>
      <p:sp>
        <p:nvSpPr>
          <p:cNvPr id="3" name="Shape 1"/>
          <p:cNvSpPr/>
          <p:nvPr/>
        </p:nvSpPr>
        <p:spPr>
          <a:xfrm>
            <a:off x="406822" y="1716063"/>
            <a:ext cx="4103191" cy="2361009"/>
          </a:xfrm>
          <a:prstGeom prst="roundRect">
            <a:avLst>
              <a:gd name="adj" fmla="val 3783"/>
            </a:avLst>
          </a:prstGeom>
          <a:solidFill>
            <a:srgbClr val="532418">
              <a:alpha val="95000"/>
            </a:srgbClr>
          </a:solidFill>
          <a:ln/>
        </p:spPr>
      </p:sp>
      <p:sp>
        <p:nvSpPr>
          <p:cNvPr id="4" name="Text 2"/>
          <p:cNvSpPr/>
          <p:nvPr/>
        </p:nvSpPr>
        <p:spPr>
          <a:xfrm>
            <a:off x="530796" y="1840037"/>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FFFFFF"/>
                </a:solidFill>
                <a:latin typeface="Marcellus" pitchFamily="34" charset="0"/>
                <a:ea typeface="Marcellus" pitchFamily="34" charset="-122"/>
                <a:cs typeface="Marcellus" pitchFamily="34" charset="-120"/>
              </a:rPr>
              <a:t>The Gap in Evidence</a:t>
            </a:r>
            <a:endParaRPr lang="en-US" sz="1400" dirty="0"/>
          </a:p>
        </p:txBody>
      </p:sp>
      <p:sp>
        <p:nvSpPr>
          <p:cNvPr id="5" name="Text 3"/>
          <p:cNvSpPr/>
          <p:nvPr/>
        </p:nvSpPr>
        <p:spPr>
          <a:xfrm>
            <a:off x="530796" y="2195736"/>
            <a:ext cx="3855244" cy="64502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FFFFFF"/>
                </a:solidFill>
                <a:latin typeface="Montserrat" pitchFamily="34" charset="0"/>
                <a:ea typeface="Montserrat" pitchFamily="34" charset="-122"/>
                <a:cs typeface="Montserrat" pitchFamily="34" charset="-120"/>
              </a:rPr>
              <a:t>Existing UK evidence specifically targeting young adults aged 18–25 remains limited. Mental wellbeing difficulties often go under-recognised within epilepsy care (NICE, 2022), leaving a critical gap in support.</a:t>
            </a:r>
            <a:endParaRPr lang="en-US" sz="950" dirty="0"/>
          </a:p>
        </p:txBody>
      </p:sp>
      <p:sp>
        <p:nvSpPr>
          <p:cNvPr id="6" name="Text 4"/>
          <p:cNvSpPr/>
          <p:nvPr/>
        </p:nvSpPr>
        <p:spPr>
          <a:xfrm>
            <a:off x="4728046" y="1840037"/>
            <a:ext cx="2383334"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Why Young Adulthood?</a:t>
            </a:r>
            <a:endParaRPr lang="en-US" sz="1400" dirty="0"/>
          </a:p>
        </p:txBody>
      </p:sp>
      <p:sp>
        <p:nvSpPr>
          <p:cNvPr id="7" name="Text 5"/>
          <p:cNvSpPr/>
          <p:nvPr/>
        </p:nvSpPr>
        <p:spPr>
          <a:xfrm>
            <a:off x="4728046" y="2195736"/>
            <a:ext cx="3924598" cy="80627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Young adulthood is an essential phase for educational attainment, employment, and social development. Epilepsy during this period may disrupt independence, relationships, and future career opportunities — compounding psychological challenges significantly.</a:t>
            </a:r>
            <a:endParaRPr lang="en-US" sz="950" dirty="0"/>
          </a:p>
        </p:txBody>
      </p:sp>
      <p:sp>
        <p:nvSpPr>
          <p:cNvPr id="8" name="Text 6"/>
          <p:cNvSpPr/>
          <p:nvPr/>
        </p:nvSpPr>
        <p:spPr>
          <a:xfrm>
            <a:off x="4728046" y="3125986"/>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Research Value</a:t>
            </a:r>
            <a:endParaRPr lang="en-US" sz="1400" dirty="0"/>
          </a:p>
        </p:txBody>
      </p:sp>
      <p:sp>
        <p:nvSpPr>
          <p:cNvPr id="9" name="Text 7"/>
          <p:cNvSpPr/>
          <p:nvPr/>
        </p:nvSpPr>
        <p:spPr>
          <a:xfrm>
            <a:off x="4728046" y="3481685"/>
            <a:ext cx="3924598"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Findings may strengthen psychological support within UK healthcare services and address an under-researched area of epilepsy care.</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96119" y="1357387"/>
            <a:ext cx="7044407"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Research Question &amp; Key Areas Explored</a:t>
            </a:r>
            <a:endParaRPr lang="en-US" sz="2800" dirty="0"/>
          </a:p>
        </p:txBody>
      </p:sp>
      <p:sp>
        <p:nvSpPr>
          <p:cNvPr id="3" name="Text 1"/>
          <p:cNvSpPr/>
          <p:nvPr/>
        </p:nvSpPr>
        <p:spPr>
          <a:xfrm>
            <a:off x="682154" y="2069009"/>
            <a:ext cx="8422928"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How does epilepsy affect the mental wellbeing of young adults aged 18–25 years in the United Kingdom?</a:t>
            </a:r>
            <a:endParaRPr lang="en-US" sz="9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369790"/>
            <a:ext cx="310083" cy="310083"/>
          </a:xfrm>
          <a:prstGeom prst="rect">
            <a:avLst/>
          </a:prstGeom>
        </p:spPr>
      </p:pic>
      <p:sp>
        <p:nvSpPr>
          <p:cNvPr id="5" name="Text 2"/>
          <p:cNvSpPr/>
          <p:nvPr/>
        </p:nvSpPr>
        <p:spPr>
          <a:xfrm>
            <a:off x="496119" y="2834878"/>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Emotional Wellbeing</a:t>
            </a:r>
            <a:endParaRPr lang="en-US" sz="1400" dirty="0"/>
          </a:p>
        </p:txBody>
      </p:sp>
      <p:sp>
        <p:nvSpPr>
          <p:cNvPr id="6" name="Text 3"/>
          <p:cNvSpPr/>
          <p:nvPr/>
        </p:nvSpPr>
        <p:spPr>
          <a:xfrm>
            <a:off x="496119" y="3141018"/>
            <a:ext cx="2613868"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Psychological adjustment following epilepsy diagnosis, including anxiety, depression, and reduced self-esteem.</a:t>
            </a:r>
            <a:endParaRPr lang="en-US" sz="9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64991" y="2369790"/>
            <a:ext cx="310083" cy="310083"/>
          </a:xfrm>
          <a:prstGeom prst="rect">
            <a:avLst/>
          </a:prstGeom>
        </p:spPr>
      </p:pic>
      <p:sp>
        <p:nvSpPr>
          <p:cNvPr id="8" name="Text 4"/>
          <p:cNvSpPr/>
          <p:nvPr/>
        </p:nvSpPr>
        <p:spPr>
          <a:xfrm>
            <a:off x="3264991" y="2834878"/>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Social Participation</a:t>
            </a:r>
            <a:endParaRPr lang="en-US" sz="1400" dirty="0"/>
          </a:p>
        </p:txBody>
      </p:sp>
      <p:sp>
        <p:nvSpPr>
          <p:cNvPr id="9" name="Text 5"/>
          <p:cNvSpPr/>
          <p:nvPr/>
        </p:nvSpPr>
        <p:spPr>
          <a:xfrm>
            <a:off x="3264991" y="3141018"/>
            <a:ext cx="2613943"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Challenges associated with social inclusion and interpersonal relationships while living with epilepsy.</a:t>
            </a:r>
            <a:endParaRPr lang="en-US" sz="9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33939" y="2369790"/>
            <a:ext cx="310083" cy="310083"/>
          </a:xfrm>
          <a:prstGeom prst="rect">
            <a:avLst/>
          </a:prstGeom>
        </p:spPr>
      </p:pic>
      <p:sp>
        <p:nvSpPr>
          <p:cNvPr id="11" name="Text 6"/>
          <p:cNvSpPr/>
          <p:nvPr/>
        </p:nvSpPr>
        <p:spPr>
          <a:xfrm>
            <a:off x="6033939" y="2834878"/>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Life Transitions</a:t>
            </a:r>
            <a:endParaRPr lang="en-US" sz="1400" dirty="0"/>
          </a:p>
        </p:txBody>
      </p:sp>
      <p:sp>
        <p:nvSpPr>
          <p:cNvPr id="12" name="Text 7"/>
          <p:cNvSpPr/>
          <p:nvPr/>
        </p:nvSpPr>
        <p:spPr>
          <a:xfrm>
            <a:off x="6033939" y="3141018"/>
            <a:ext cx="2613943" cy="64502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Educational, employment, and independence-related difficulties, alongside factors influencing resilience and coping.</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1203722"/>
            <a:ext cx="4791001"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Research Aim &amp; Objectives</a:t>
            </a:r>
            <a:endParaRPr lang="en-US" sz="2800" dirty="0"/>
          </a:p>
        </p:txBody>
      </p:sp>
      <p:sp>
        <p:nvSpPr>
          <p:cNvPr id="3" name="Shape 1"/>
          <p:cNvSpPr/>
          <p:nvPr/>
        </p:nvSpPr>
        <p:spPr>
          <a:xfrm>
            <a:off x="496119" y="1915344"/>
            <a:ext cx="8151763" cy="446410"/>
          </a:xfrm>
          <a:prstGeom prst="roundRect">
            <a:avLst>
              <a:gd name="adj" fmla="val 11671"/>
            </a:avLst>
          </a:prstGeom>
          <a:solidFill>
            <a:srgbClr val="B6D6FC"/>
          </a:solidFill>
          <a:ln/>
        </p:spPr>
      </p:sp>
      <p:pic>
        <p:nvPicPr>
          <p:cNvPr id="4" name="Image 0" descr="preencoded.png"/>
          <p:cNvPicPr>
            <a:picLocks noChangeAspect="1"/>
          </p:cNvPicPr>
          <p:nvPr/>
        </p:nvPicPr>
        <p:blipFill>
          <a:blip r:embed="rId3"/>
          <a:stretch>
            <a:fillRect/>
          </a:stretch>
        </p:blipFill>
        <p:spPr>
          <a:xfrm>
            <a:off x="620092" y="2076078"/>
            <a:ext cx="155004" cy="123974"/>
          </a:xfrm>
          <a:prstGeom prst="rect">
            <a:avLst/>
          </a:prstGeom>
        </p:spPr>
      </p:pic>
      <p:sp>
        <p:nvSpPr>
          <p:cNvPr id="5" name="Text 2"/>
          <p:cNvSpPr/>
          <p:nvPr/>
        </p:nvSpPr>
        <p:spPr>
          <a:xfrm>
            <a:off x="899071" y="2057921"/>
            <a:ext cx="8082037" cy="161255"/>
          </a:xfrm>
          <a:prstGeom prst="rect">
            <a:avLst/>
          </a:prstGeom>
          <a:noFill/>
          <a:ln/>
        </p:spPr>
        <p:txBody>
          <a:bodyPr wrap="none" lIns="0" tIns="0" rIns="0" bIns="0" rtlCol="0" anchor="t"/>
          <a:lstStyle/>
          <a:p>
            <a:pPr marL="0" indent="0" algn="l">
              <a:lnSpc>
                <a:spcPct val="108000"/>
              </a:lnSpc>
              <a:buNone/>
            </a:pPr>
            <a:r>
              <a:rPr lang="en-US" sz="950" dirty="0">
                <a:solidFill>
                  <a:srgbClr val="000000"/>
                </a:solidFill>
                <a:latin typeface="Montserrat" pitchFamily="34" charset="0"/>
                <a:ea typeface="Montserrat" pitchFamily="34" charset="-122"/>
                <a:cs typeface="Montserrat" pitchFamily="34" charset="-120"/>
              </a:rPr>
              <a:t>To explore the impact of epilepsy on mental wellbeing among young adults aged 18–25 years in the United Kingdom.</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6119" y="2501280"/>
            <a:ext cx="2634555" cy="1438498"/>
          </a:xfrm>
          <a:prstGeom prst="rect">
            <a:avLst/>
          </a:prstGeom>
        </p:spPr>
      </p:pic>
      <p:sp>
        <p:nvSpPr>
          <p:cNvPr id="7" name="Text 3"/>
          <p:cNvSpPr/>
          <p:nvPr/>
        </p:nvSpPr>
        <p:spPr>
          <a:xfrm>
            <a:off x="1720379" y="2573536"/>
            <a:ext cx="186035" cy="241846"/>
          </a:xfrm>
          <a:prstGeom prst="rect">
            <a:avLst/>
          </a:prstGeom>
          <a:noFill/>
          <a:ln/>
        </p:spPr>
        <p:txBody>
          <a:bodyPr wrap="none" lIns="0" tIns="0" rIns="0" bIns="0" rtlCol="0" anchor="ctr"/>
          <a:lstStyle/>
          <a:p>
            <a:pPr marL="0" indent="0" algn="ctr">
              <a:lnSpc>
                <a:spcPct val="100000"/>
              </a:lnSpc>
              <a:buNone/>
            </a:pPr>
            <a:r>
              <a:rPr lang="en-US" sz="1450" dirty="0">
                <a:solidFill>
                  <a:srgbClr val="67534F"/>
                </a:solidFill>
                <a:latin typeface="Marcellus" pitchFamily="34" charset="0"/>
                <a:ea typeface="Marcellus" pitchFamily="34" charset="-122"/>
                <a:cs typeface="Marcellus" pitchFamily="34" charset="-120"/>
              </a:rPr>
              <a:t>1</a:t>
            </a:r>
            <a:endParaRPr lang="en-US" sz="1450" dirty="0"/>
          </a:p>
        </p:txBody>
      </p:sp>
      <p:sp>
        <p:nvSpPr>
          <p:cNvPr id="8" name="Text 4"/>
          <p:cNvSpPr/>
          <p:nvPr/>
        </p:nvSpPr>
        <p:spPr>
          <a:xfrm>
            <a:off x="634380" y="301161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Objective One</a:t>
            </a:r>
            <a:endParaRPr lang="en-US" sz="1400" dirty="0"/>
          </a:p>
        </p:txBody>
      </p:sp>
      <p:sp>
        <p:nvSpPr>
          <p:cNvPr id="9" name="Text 5"/>
          <p:cNvSpPr/>
          <p:nvPr/>
        </p:nvSpPr>
        <p:spPr>
          <a:xfrm>
            <a:off x="634380" y="3317751"/>
            <a:ext cx="2358033"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Examine psychological challenges experienced by young adults living with epilepsy.</a:t>
            </a:r>
            <a:endParaRPr lang="en-US" sz="9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54648" y="2501280"/>
            <a:ext cx="2634630" cy="1438498"/>
          </a:xfrm>
          <a:prstGeom prst="rect">
            <a:avLst/>
          </a:prstGeom>
        </p:spPr>
      </p:pic>
      <p:sp>
        <p:nvSpPr>
          <p:cNvPr id="11" name="Text 6"/>
          <p:cNvSpPr/>
          <p:nvPr/>
        </p:nvSpPr>
        <p:spPr>
          <a:xfrm>
            <a:off x="4478908" y="2573536"/>
            <a:ext cx="186035" cy="241846"/>
          </a:xfrm>
          <a:prstGeom prst="rect">
            <a:avLst/>
          </a:prstGeom>
          <a:noFill/>
          <a:ln/>
        </p:spPr>
        <p:txBody>
          <a:bodyPr wrap="none" lIns="0" tIns="0" rIns="0" bIns="0" rtlCol="0" anchor="ctr"/>
          <a:lstStyle/>
          <a:p>
            <a:pPr marL="0" indent="0" algn="ctr">
              <a:lnSpc>
                <a:spcPct val="100000"/>
              </a:lnSpc>
              <a:buNone/>
            </a:pPr>
            <a:r>
              <a:rPr lang="en-US" sz="1450" dirty="0">
                <a:solidFill>
                  <a:srgbClr val="67534F"/>
                </a:solidFill>
                <a:latin typeface="Marcellus" pitchFamily="34" charset="0"/>
                <a:ea typeface="Marcellus" pitchFamily="34" charset="-122"/>
                <a:cs typeface="Marcellus" pitchFamily="34" charset="-120"/>
              </a:rPr>
              <a:t>2</a:t>
            </a:r>
            <a:endParaRPr lang="en-US" sz="1450" dirty="0"/>
          </a:p>
        </p:txBody>
      </p:sp>
      <p:sp>
        <p:nvSpPr>
          <p:cNvPr id="12" name="Text 7"/>
          <p:cNvSpPr/>
          <p:nvPr/>
        </p:nvSpPr>
        <p:spPr>
          <a:xfrm>
            <a:off x="3392909" y="301161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Objective Two</a:t>
            </a:r>
            <a:endParaRPr lang="en-US" sz="1400" dirty="0"/>
          </a:p>
        </p:txBody>
      </p:sp>
      <p:sp>
        <p:nvSpPr>
          <p:cNvPr id="13" name="Text 8"/>
          <p:cNvSpPr/>
          <p:nvPr/>
        </p:nvSpPr>
        <p:spPr>
          <a:xfrm>
            <a:off x="3392909" y="3317751"/>
            <a:ext cx="2358107"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Investigate relationships between epilepsy and mental wellbeing outcomes comprehensively.</a:t>
            </a:r>
            <a:endParaRPr lang="en-US" sz="950" dirty="0"/>
          </a:p>
        </p:txBody>
      </p:sp>
      <p:pic>
        <p:nvPicPr>
          <p:cNvPr id="14"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13252" y="2501280"/>
            <a:ext cx="2634555" cy="1438498"/>
          </a:xfrm>
          <a:prstGeom prst="rect">
            <a:avLst/>
          </a:prstGeom>
        </p:spPr>
      </p:pic>
      <p:sp>
        <p:nvSpPr>
          <p:cNvPr id="15" name="Text 9"/>
          <p:cNvSpPr/>
          <p:nvPr/>
        </p:nvSpPr>
        <p:spPr>
          <a:xfrm>
            <a:off x="7237512" y="2573536"/>
            <a:ext cx="186035" cy="241846"/>
          </a:xfrm>
          <a:prstGeom prst="rect">
            <a:avLst/>
          </a:prstGeom>
          <a:noFill/>
          <a:ln/>
        </p:spPr>
        <p:txBody>
          <a:bodyPr wrap="none" lIns="0" tIns="0" rIns="0" bIns="0" rtlCol="0" anchor="ctr"/>
          <a:lstStyle/>
          <a:p>
            <a:pPr marL="0" indent="0" algn="ctr">
              <a:lnSpc>
                <a:spcPct val="100000"/>
              </a:lnSpc>
              <a:buNone/>
            </a:pPr>
            <a:r>
              <a:rPr lang="en-US" sz="1450" dirty="0">
                <a:solidFill>
                  <a:srgbClr val="67534F"/>
                </a:solidFill>
                <a:latin typeface="Marcellus" pitchFamily="34" charset="0"/>
                <a:ea typeface="Marcellus" pitchFamily="34" charset="-122"/>
                <a:cs typeface="Marcellus" pitchFamily="34" charset="-120"/>
              </a:rPr>
              <a:t>3</a:t>
            </a:r>
            <a:endParaRPr lang="en-US" sz="1450" dirty="0"/>
          </a:p>
        </p:txBody>
      </p:sp>
      <p:sp>
        <p:nvSpPr>
          <p:cNvPr id="16" name="Text 10"/>
          <p:cNvSpPr/>
          <p:nvPr/>
        </p:nvSpPr>
        <p:spPr>
          <a:xfrm>
            <a:off x="6151513" y="301161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Objective Three</a:t>
            </a:r>
            <a:endParaRPr lang="en-US" sz="1400" dirty="0"/>
          </a:p>
        </p:txBody>
      </p:sp>
      <p:sp>
        <p:nvSpPr>
          <p:cNvPr id="17" name="Text 11"/>
          <p:cNvSpPr/>
          <p:nvPr/>
        </p:nvSpPr>
        <p:spPr>
          <a:xfrm>
            <a:off x="6151513" y="3317751"/>
            <a:ext cx="2358033"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Identify strategies for improving health and social care support services for this population.</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1147018"/>
            <a:ext cx="4285357"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Proposed Methodology</a:t>
            </a:r>
            <a:endParaRPr lang="en-US" sz="2800" dirty="0"/>
          </a:p>
        </p:txBody>
      </p:sp>
      <p:sp>
        <p:nvSpPr>
          <p:cNvPr id="3" name="Text 1"/>
          <p:cNvSpPr/>
          <p:nvPr/>
        </p:nvSpPr>
        <p:spPr>
          <a:xfrm>
            <a:off x="496119" y="1920627"/>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Research Design</a:t>
            </a:r>
            <a:endParaRPr lang="en-US" sz="1400" dirty="0"/>
          </a:p>
        </p:txBody>
      </p:sp>
      <p:sp>
        <p:nvSpPr>
          <p:cNvPr id="4" name="Text 2"/>
          <p:cNvSpPr/>
          <p:nvPr/>
        </p:nvSpPr>
        <p:spPr>
          <a:xfrm>
            <a:off x="496119" y="2276326"/>
            <a:ext cx="3924598" cy="80627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 </a:t>
            </a:r>
            <a:r>
              <a:rPr lang="en-US" sz="950" b="1" dirty="0">
                <a:solidFill>
                  <a:srgbClr val="67534F"/>
                </a:solidFill>
                <a:latin typeface="Montserrat" pitchFamily="34" charset="0"/>
                <a:ea typeface="Montserrat" pitchFamily="34" charset="-122"/>
                <a:cs typeface="Montserrat" pitchFamily="34" charset="-120"/>
              </a:rPr>
              <a:t>qualitative secondary research</a:t>
            </a:r>
            <a:r>
              <a:rPr lang="en-US" sz="950" dirty="0">
                <a:solidFill>
                  <a:srgbClr val="67534F"/>
                </a:solidFill>
                <a:latin typeface="Montserrat" pitchFamily="34" charset="0"/>
                <a:ea typeface="Montserrat" pitchFamily="34" charset="-122"/>
                <a:cs typeface="Montserrat" pitchFamily="34" charset="-120"/>
              </a:rPr>
              <a:t> design will guide the investigation through a systematic review of peer-reviewed literature. Thematic analysis will identify recurring psychological and social themes, supporting evidence-based recommendations for healthcare practice.</a:t>
            </a:r>
            <a:endParaRPr lang="en-US" sz="950" dirty="0"/>
          </a:p>
        </p:txBody>
      </p:sp>
      <p:sp>
        <p:nvSpPr>
          <p:cNvPr id="5" name="Text 3"/>
          <p:cNvSpPr/>
          <p:nvPr/>
        </p:nvSpPr>
        <p:spPr>
          <a:xfrm>
            <a:off x="496119" y="3206576"/>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Analytical Approach</a:t>
            </a:r>
            <a:endParaRPr lang="en-US" sz="1400" dirty="0"/>
          </a:p>
        </p:txBody>
      </p:sp>
      <p:sp>
        <p:nvSpPr>
          <p:cNvPr id="6" name="Text 4"/>
          <p:cNvSpPr/>
          <p:nvPr/>
        </p:nvSpPr>
        <p:spPr>
          <a:xfrm>
            <a:off x="496119" y="3562276"/>
            <a:ext cx="3924598"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Thematic analysis will be employed to identify themes relating to the psychological wellbeing of young adults with epilepsy.</a:t>
            </a:r>
            <a:endParaRPr lang="en-US" sz="950" dirty="0"/>
          </a:p>
        </p:txBody>
      </p:sp>
      <p:sp>
        <p:nvSpPr>
          <p:cNvPr id="7" name="Text 5"/>
          <p:cNvSpPr/>
          <p:nvPr/>
        </p:nvSpPr>
        <p:spPr>
          <a:xfrm>
            <a:off x="4728046" y="1920627"/>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Data Sources</a:t>
            </a:r>
            <a:endParaRPr lang="en-US" sz="1400" dirty="0"/>
          </a:p>
        </p:txBody>
      </p:sp>
      <p:sp>
        <p:nvSpPr>
          <p:cNvPr id="8" name="Shape 6"/>
          <p:cNvSpPr/>
          <p:nvPr/>
        </p:nvSpPr>
        <p:spPr>
          <a:xfrm>
            <a:off x="4728046" y="2291879"/>
            <a:ext cx="1900312" cy="508248"/>
          </a:xfrm>
          <a:prstGeom prst="roundRect">
            <a:avLst>
              <a:gd name="adj" fmla="val 10251"/>
            </a:avLst>
          </a:prstGeom>
          <a:solidFill>
            <a:srgbClr val="FFFFF4"/>
          </a:solidFill>
          <a:ln w="14288">
            <a:solidFill>
              <a:srgbClr val="FFE0CC"/>
            </a:solidFill>
            <a:prstDash val="solid"/>
          </a:ln>
        </p:spPr>
      </p:sp>
      <p:sp>
        <p:nvSpPr>
          <p:cNvPr id="9" name="Text 7"/>
          <p:cNvSpPr/>
          <p:nvPr/>
        </p:nvSpPr>
        <p:spPr>
          <a:xfrm>
            <a:off x="4866308" y="2430140"/>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PubMed</a:t>
            </a:r>
            <a:endParaRPr lang="en-US" sz="1400" dirty="0"/>
          </a:p>
        </p:txBody>
      </p:sp>
      <p:sp>
        <p:nvSpPr>
          <p:cNvPr id="10" name="Shape 8"/>
          <p:cNvSpPr/>
          <p:nvPr/>
        </p:nvSpPr>
        <p:spPr>
          <a:xfrm>
            <a:off x="6752332" y="2291879"/>
            <a:ext cx="1900312" cy="508248"/>
          </a:xfrm>
          <a:prstGeom prst="roundRect">
            <a:avLst>
              <a:gd name="adj" fmla="val 10251"/>
            </a:avLst>
          </a:prstGeom>
          <a:solidFill>
            <a:srgbClr val="FFFFF4"/>
          </a:solidFill>
          <a:ln w="14288">
            <a:solidFill>
              <a:srgbClr val="FFE0CC"/>
            </a:solidFill>
            <a:prstDash val="solid"/>
          </a:ln>
        </p:spPr>
      </p:sp>
      <p:sp>
        <p:nvSpPr>
          <p:cNvPr id="11" name="Text 9"/>
          <p:cNvSpPr/>
          <p:nvPr/>
        </p:nvSpPr>
        <p:spPr>
          <a:xfrm>
            <a:off x="6890593" y="2430140"/>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CINAHL</a:t>
            </a:r>
            <a:endParaRPr lang="en-US" sz="1400" dirty="0"/>
          </a:p>
        </p:txBody>
      </p:sp>
      <p:sp>
        <p:nvSpPr>
          <p:cNvPr id="12" name="Shape 10"/>
          <p:cNvSpPr/>
          <p:nvPr/>
        </p:nvSpPr>
        <p:spPr>
          <a:xfrm>
            <a:off x="4728046" y="2924101"/>
            <a:ext cx="1900312" cy="508248"/>
          </a:xfrm>
          <a:prstGeom prst="roundRect">
            <a:avLst>
              <a:gd name="adj" fmla="val 10251"/>
            </a:avLst>
          </a:prstGeom>
          <a:solidFill>
            <a:srgbClr val="FFFFF4"/>
          </a:solidFill>
          <a:ln w="14288">
            <a:solidFill>
              <a:srgbClr val="FFE0CC"/>
            </a:solidFill>
            <a:prstDash val="solid"/>
          </a:ln>
        </p:spPr>
      </p:sp>
      <p:sp>
        <p:nvSpPr>
          <p:cNvPr id="13" name="Text 11"/>
          <p:cNvSpPr/>
          <p:nvPr/>
        </p:nvSpPr>
        <p:spPr>
          <a:xfrm>
            <a:off x="4866308" y="3062362"/>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ScienceDirect</a:t>
            </a:r>
            <a:endParaRPr lang="en-US" sz="1400" dirty="0"/>
          </a:p>
        </p:txBody>
      </p:sp>
      <p:sp>
        <p:nvSpPr>
          <p:cNvPr id="14" name="Shape 12"/>
          <p:cNvSpPr/>
          <p:nvPr/>
        </p:nvSpPr>
        <p:spPr>
          <a:xfrm>
            <a:off x="6752332" y="2924101"/>
            <a:ext cx="1900312" cy="508248"/>
          </a:xfrm>
          <a:prstGeom prst="roundRect">
            <a:avLst>
              <a:gd name="adj" fmla="val 10251"/>
            </a:avLst>
          </a:prstGeom>
          <a:solidFill>
            <a:srgbClr val="FFFFF4"/>
          </a:solidFill>
          <a:ln w="14288">
            <a:solidFill>
              <a:srgbClr val="FFE0CC"/>
            </a:solidFill>
            <a:prstDash val="solid"/>
          </a:ln>
        </p:spPr>
      </p:sp>
      <p:sp>
        <p:nvSpPr>
          <p:cNvPr id="15" name="Text 13"/>
          <p:cNvSpPr/>
          <p:nvPr/>
        </p:nvSpPr>
        <p:spPr>
          <a:xfrm>
            <a:off x="6890593" y="3062362"/>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Google Scholar</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1199852"/>
            <a:ext cx="4023494"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Research Impact</a:t>
            </a:r>
            <a:endParaRPr lang="en-US" sz="2800" dirty="0"/>
          </a:p>
        </p:txBody>
      </p:sp>
      <p:pic>
        <p:nvPicPr>
          <p:cNvPr id="3" name="Image 0" descr="preencoded.png"/>
          <p:cNvPicPr>
            <a:picLocks noChangeAspect="1"/>
          </p:cNvPicPr>
          <p:nvPr/>
        </p:nvPicPr>
        <p:blipFill>
          <a:blip r:embed="rId3"/>
          <a:stretch>
            <a:fillRect/>
          </a:stretch>
        </p:blipFill>
        <p:spPr>
          <a:xfrm>
            <a:off x="496119" y="1911474"/>
            <a:ext cx="1759223" cy="1087264"/>
          </a:xfrm>
          <a:prstGeom prst="rect">
            <a:avLst/>
          </a:prstGeom>
        </p:spPr>
      </p:pic>
      <p:sp>
        <p:nvSpPr>
          <p:cNvPr id="4" name="Text 1"/>
          <p:cNvSpPr/>
          <p:nvPr/>
        </p:nvSpPr>
        <p:spPr>
          <a:xfrm>
            <a:off x="496119" y="315374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For Young Adults</a:t>
            </a:r>
            <a:endParaRPr lang="en-US" sz="1400" dirty="0"/>
          </a:p>
        </p:txBody>
      </p:sp>
      <p:sp>
        <p:nvSpPr>
          <p:cNvPr id="5" name="Text 2"/>
          <p:cNvSpPr/>
          <p:nvPr/>
        </p:nvSpPr>
        <p:spPr>
          <a:xfrm>
            <a:off x="496119" y="3459882"/>
            <a:ext cx="3998342"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Improved psychological support, reduced stigma, enhanced resilience, and greater empowerment during key life transitions (Batchelor and Taylor, 2021; Wigglesworth et al., 2023).</a:t>
            </a:r>
            <a:endParaRPr lang="en-US" sz="950" dirty="0"/>
          </a:p>
        </p:txBody>
      </p:sp>
      <p:pic>
        <p:nvPicPr>
          <p:cNvPr id="6" name="Image 1" descr="preencoded.png"/>
          <p:cNvPicPr>
            <a:picLocks noChangeAspect="1"/>
          </p:cNvPicPr>
          <p:nvPr/>
        </p:nvPicPr>
        <p:blipFill>
          <a:blip r:embed="rId4"/>
          <a:stretch>
            <a:fillRect/>
          </a:stretch>
        </p:blipFill>
        <p:spPr>
          <a:xfrm>
            <a:off x="4649465" y="1911474"/>
            <a:ext cx="1759297" cy="1087264"/>
          </a:xfrm>
          <a:prstGeom prst="rect">
            <a:avLst/>
          </a:prstGeom>
        </p:spPr>
      </p:pic>
      <p:sp>
        <p:nvSpPr>
          <p:cNvPr id="7" name="Text 3"/>
          <p:cNvSpPr/>
          <p:nvPr/>
        </p:nvSpPr>
        <p:spPr>
          <a:xfrm>
            <a:off x="4649465" y="3153742"/>
            <a:ext cx="1972866"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For Health &amp; Social Care</a:t>
            </a:r>
            <a:endParaRPr lang="en-US" sz="1400" dirty="0"/>
          </a:p>
        </p:txBody>
      </p:sp>
      <p:sp>
        <p:nvSpPr>
          <p:cNvPr id="8" name="Text 4"/>
          <p:cNvSpPr/>
          <p:nvPr/>
        </p:nvSpPr>
        <p:spPr>
          <a:xfrm>
            <a:off x="4649465" y="3459882"/>
            <a:ext cx="3998416"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Findings may support person-centred epilepsy services and strengthen integrated healthcare delivery models nationally (Iyer and Appleton, 2013; Hansen et al., 2024).</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520898"/>
            <a:ext cx="8151763" cy="927199"/>
          </a:xfrm>
          <a:prstGeom prst="rect">
            <a:avLst/>
          </a:prstGeom>
          <a:noFill/>
          <a:ln/>
        </p:spPr>
        <p:txBody>
          <a:bodyPr wrap="square" lIns="0" tIns="0" rIns="0" bIns="0" rtlCol="0" anchor="t">
            <a:normAutofit/>
          </a:bodyPr>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Implications for Public Health &amp; Social Care Practice</a:t>
            </a:r>
            <a:endParaRPr lang="en-US" sz="2800" dirty="0"/>
          </a:p>
        </p:txBody>
      </p:sp>
      <p:sp>
        <p:nvSpPr>
          <p:cNvPr id="3" name="Shape 1"/>
          <p:cNvSpPr/>
          <p:nvPr/>
        </p:nvSpPr>
        <p:spPr>
          <a:xfrm>
            <a:off x="496119" y="1696120"/>
            <a:ext cx="4013895" cy="1401217"/>
          </a:xfrm>
          <a:prstGeom prst="roundRect">
            <a:avLst>
              <a:gd name="adj" fmla="val 3718"/>
            </a:avLst>
          </a:prstGeom>
          <a:solidFill>
            <a:srgbClr val="FFFFF4"/>
          </a:solidFill>
          <a:ln w="14288">
            <a:solidFill>
              <a:srgbClr val="FFE0CC"/>
            </a:solidFill>
            <a:prstDash val="solid"/>
          </a:ln>
        </p:spPr>
      </p:sp>
      <p:sp>
        <p:nvSpPr>
          <p:cNvPr id="4" name="Shape 2"/>
          <p:cNvSpPr/>
          <p:nvPr/>
        </p:nvSpPr>
        <p:spPr>
          <a:xfrm>
            <a:off x="634380" y="1834381"/>
            <a:ext cx="372070" cy="372070"/>
          </a:xfrm>
          <a:prstGeom prst="roundRect">
            <a:avLst>
              <a:gd name="adj" fmla="val 15358477"/>
            </a:avLst>
          </a:prstGeom>
          <a:solidFill>
            <a:srgbClr val="FF954F"/>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6699" y="1936626"/>
            <a:ext cx="167432" cy="167432"/>
          </a:xfrm>
          <a:prstGeom prst="rect">
            <a:avLst/>
          </a:prstGeom>
        </p:spPr>
      </p:pic>
      <p:sp>
        <p:nvSpPr>
          <p:cNvPr id="6" name="Text 3"/>
          <p:cNvSpPr/>
          <p:nvPr/>
        </p:nvSpPr>
        <p:spPr>
          <a:xfrm>
            <a:off x="634380" y="2330425"/>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Routine Screening</a:t>
            </a:r>
            <a:endParaRPr lang="en-US" sz="1400" dirty="0"/>
          </a:p>
        </p:txBody>
      </p:sp>
      <p:sp>
        <p:nvSpPr>
          <p:cNvPr id="7" name="Text 4"/>
          <p:cNvSpPr/>
          <p:nvPr/>
        </p:nvSpPr>
        <p:spPr>
          <a:xfrm>
            <a:off x="634380" y="263656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Mental health screening should become routine within epilepsy services (Gandy et al., 2025).</a:t>
            </a:r>
            <a:endParaRPr lang="en-US" sz="950" dirty="0"/>
          </a:p>
        </p:txBody>
      </p:sp>
      <p:sp>
        <p:nvSpPr>
          <p:cNvPr id="8" name="Shape 5"/>
          <p:cNvSpPr/>
          <p:nvPr/>
        </p:nvSpPr>
        <p:spPr>
          <a:xfrm>
            <a:off x="4633987" y="1696120"/>
            <a:ext cx="4013895" cy="1401217"/>
          </a:xfrm>
          <a:prstGeom prst="roundRect">
            <a:avLst>
              <a:gd name="adj" fmla="val 3718"/>
            </a:avLst>
          </a:prstGeom>
          <a:solidFill>
            <a:srgbClr val="FFFFF4"/>
          </a:solidFill>
          <a:ln w="14288">
            <a:solidFill>
              <a:srgbClr val="FFE0CC"/>
            </a:solidFill>
            <a:prstDash val="solid"/>
          </a:ln>
        </p:spPr>
      </p:sp>
      <p:sp>
        <p:nvSpPr>
          <p:cNvPr id="9" name="Shape 6"/>
          <p:cNvSpPr/>
          <p:nvPr/>
        </p:nvSpPr>
        <p:spPr>
          <a:xfrm>
            <a:off x="4772248" y="1834381"/>
            <a:ext cx="372070" cy="372070"/>
          </a:xfrm>
          <a:prstGeom prst="roundRect">
            <a:avLst>
              <a:gd name="adj" fmla="val 15358477"/>
            </a:avLst>
          </a:prstGeom>
          <a:solidFill>
            <a:srgbClr val="FF954F"/>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74568" y="1936626"/>
            <a:ext cx="167432" cy="167432"/>
          </a:xfrm>
          <a:prstGeom prst="rect">
            <a:avLst/>
          </a:prstGeom>
        </p:spPr>
      </p:pic>
      <p:sp>
        <p:nvSpPr>
          <p:cNvPr id="11" name="Text 7"/>
          <p:cNvSpPr/>
          <p:nvPr/>
        </p:nvSpPr>
        <p:spPr>
          <a:xfrm>
            <a:off x="4772248" y="2330425"/>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Peer Support</a:t>
            </a:r>
            <a:endParaRPr lang="en-US" sz="1400" dirty="0"/>
          </a:p>
        </p:txBody>
      </p:sp>
      <p:sp>
        <p:nvSpPr>
          <p:cNvPr id="12" name="Text 8"/>
          <p:cNvSpPr/>
          <p:nvPr/>
        </p:nvSpPr>
        <p:spPr>
          <a:xfrm>
            <a:off x="4772248" y="263656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Peer-support programmes can strengthen emotional wellbeing and resilience (Lecce et al., 2023).</a:t>
            </a:r>
            <a:endParaRPr lang="en-US" sz="950" dirty="0"/>
          </a:p>
        </p:txBody>
      </p:sp>
      <p:sp>
        <p:nvSpPr>
          <p:cNvPr id="13" name="Shape 9"/>
          <p:cNvSpPr/>
          <p:nvPr/>
        </p:nvSpPr>
        <p:spPr>
          <a:xfrm>
            <a:off x="496119" y="3221310"/>
            <a:ext cx="4013895" cy="1401217"/>
          </a:xfrm>
          <a:prstGeom prst="roundRect">
            <a:avLst>
              <a:gd name="adj" fmla="val 3718"/>
            </a:avLst>
          </a:prstGeom>
          <a:solidFill>
            <a:srgbClr val="FFFFF4"/>
          </a:solidFill>
          <a:ln w="14288">
            <a:solidFill>
              <a:srgbClr val="FFE0CC"/>
            </a:solidFill>
            <a:prstDash val="solid"/>
          </a:ln>
        </p:spPr>
      </p:sp>
      <p:sp>
        <p:nvSpPr>
          <p:cNvPr id="14" name="Shape 10"/>
          <p:cNvSpPr/>
          <p:nvPr/>
        </p:nvSpPr>
        <p:spPr>
          <a:xfrm>
            <a:off x="634380" y="3359572"/>
            <a:ext cx="372070" cy="372070"/>
          </a:xfrm>
          <a:prstGeom prst="roundRect">
            <a:avLst>
              <a:gd name="adj" fmla="val 15358477"/>
            </a:avLst>
          </a:prstGeom>
          <a:solidFill>
            <a:srgbClr val="FF954F"/>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6699" y="3461817"/>
            <a:ext cx="167432" cy="167432"/>
          </a:xfrm>
          <a:prstGeom prst="rect">
            <a:avLst/>
          </a:prstGeom>
        </p:spPr>
      </p:pic>
      <p:sp>
        <p:nvSpPr>
          <p:cNvPr id="16" name="Text 11"/>
          <p:cNvSpPr/>
          <p:nvPr/>
        </p:nvSpPr>
        <p:spPr>
          <a:xfrm>
            <a:off x="634380" y="3855616"/>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Digital Interventions</a:t>
            </a:r>
            <a:endParaRPr lang="en-US" sz="1400" dirty="0"/>
          </a:p>
        </p:txBody>
      </p:sp>
      <p:sp>
        <p:nvSpPr>
          <p:cNvPr id="17" name="Text 12"/>
          <p:cNvSpPr/>
          <p:nvPr/>
        </p:nvSpPr>
        <p:spPr>
          <a:xfrm>
            <a:off x="634380" y="416175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Digital tools may improve accessibility of psychological support (Mercier and Dorris, 2024).</a:t>
            </a:r>
            <a:endParaRPr lang="en-US" sz="950" dirty="0"/>
          </a:p>
        </p:txBody>
      </p:sp>
      <p:sp>
        <p:nvSpPr>
          <p:cNvPr id="18" name="Shape 13"/>
          <p:cNvSpPr/>
          <p:nvPr/>
        </p:nvSpPr>
        <p:spPr>
          <a:xfrm>
            <a:off x="4633987" y="3221310"/>
            <a:ext cx="4013895" cy="1401217"/>
          </a:xfrm>
          <a:prstGeom prst="roundRect">
            <a:avLst>
              <a:gd name="adj" fmla="val 3718"/>
            </a:avLst>
          </a:prstGeom>
          <a:solidFill>
            <a:srgbClr val="FFFFF4"/>
          </a:solidFill>
          <a:ln w="14288">
            <a:solidFill>
              <a:srgbClr val="FFE0CC"/>
            </a:solidFill>
            <a:prstDash val="solid"/>
          </a:ln>
        </p:spPr>
      </p:sp>
      <p:sp>
        <p:nvSpPr>
          <p:cNvPr id="19" name="Shape 14"/>
          <p:cNvSpPr/>
          <p:nvPr/>
        </p:nvSpPr>
        <p:spPr>
          <a:xfrm>
            <a:off x="4772248" y="3359572"/>
            <a:ext cx="372070" cy="372070"/>
          </a:xfrm>
          <a:prstGeom prst="roundRect">
            <a:avLst>
              <a:gd name="adj" fmla="val 15358477"/>
            </a:avLst>
          </a:prstGeom>
          <a:solidFill>
            <a:srgbClr val="FF954F"/>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74568" y="3461817"/>
            <a:ext cx="167432" cy="167432"/>
          </a:xfrm>
          <a:prstGeom prst="rect">
            <a:avLst/>
          </a:prstGeom>
        </p:spPr>
      </p:pic>
      <p:sp>
        <p:nvSpPr>
          <p:cNvPr id="21" name="Text 15"/>
          <p:cNvSpPr/>
          <p:nvPr/>
        </p:nvSpPr>
        <p:spPr>
          <a:xfrm>
            <a:off x="4772248" y="3855616"/>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NHS Policy</a:t>
            </a:r>
            <a:endParaRPr lang="en-US" sz="1400" dirty="0"/>
          </a:p>
        </p:txBody>
      </p:sp>
      <p:sp>
        <p:nvSpPr>
          <p:cNvPr id="22" name="Text 16"/>
          <p:cNvSpPr/>
          <p:nvPr/>
        </p:nvSpPr>
        <p:spPr>
          <a:xfrm>
            <a:off x="4772248" y="416175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Findings could inform future NHS policy, integrated care pathways, and service planning nationally.</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88379" y="336649"/>
            <a:ext cx="3967758" cy="456381"/>
          </a:xfrm>
          <a:prstGeom prst="rect">
            <a:avLst/>
          </a:prstGeom>
          <a:noFill/>
          <a:ln/>
        </p:spPr>
        <p:txBody>
          <a:bodyPr wrap="none" lIns="0" tIns="0" rIns="0" bIns="0" rtlCol="0" anchor="t"/>
          <a:lstStyle/>
          <a:p>
            <a:pPr marL="0" indent="0" algn="l">
              <a:lnSpc>
                <a:spcPct val="108000"/>
              </a:lnSpc>
              <a:buNone/>
            </a:pPr>
            <a:r>
              <a:rPr lang="en-US" sz="2750" dirty="0">
                <a:solidFill>
                  <a:srgbClr val="532418"/>
                </a:solidFill>
                <a:latin typeface="Marcellus" pitchFamily="34" charset="0"/>
                <a:ea typeface="Marcellus" pitchFamily="34" charset="-122"/>
                <a:cs typeface="Marcellus" pitchFamily="34" charset="-120"/>
              </a:rPr>
              <a:t>References</a:t>
            </a:r>
            <a:endParaRPr lang="en-US" sz="2750" dirty="0"/>
          </a:p>
        </p:txBody>
      </p:sp>
      <p:sp>
        <p:nvSpPr>
          <p:cNvPr id="3" name="Text 1"/>
          <p:cNvSpPr/>
          <p:nvPr/>
        </p:nvSpPr>
        <p:spPr>
          <a:xfrm>
            <a:off x="488379" y="1033388"/>
            <a:ext cx="8167241" cy="3773463"/>
          </a:xfrm>
          <a:prstGeom prst="rect">
            <a:avLst/>
          </a:prstGeom>
          <a:noFill/>
          <a:ln/>
        </p:spPr>
        <p:txBody>
          <a:bodyPr wrap="square" lIns="0" tIns="0" rIns="0" bIns="0" rtlCol="0" anchor="t">
            <a:normAutofit fontScale="47500" lnSpcReduction="20000"/>
          </a:bodyPr>
          <a:lstStyle/>
          <a:p>
            <a:pPr algn="just"/>
            <a:r>
              <a:rPr lang="en-US" dirty="0"/>
              <a:t>Batchelor, R. and Taylor, M.D., 2021. Young adults with epilepsy: Relationships between psychosocial variables and anxiety, depression, and suicidality. </a:t>
            </a:r>
            <a:r>
              <a:rPr lang="en-US" i="1" dirty="0"/>
              <a:t>Epilepsy &amp; Behavior</a:t>
            </a:r>
            <a:r>
              <a:rPr lang="en-US" dirty="0"/>
              <a:t>, 118, p.107911. Available at: </a:t>
            </a:r>
            <a:r>
              <a:rPr lang="en-US" u="sng" dirty="0">
                <a:hlinkClick r:id="rId3"/>
              </a:rPr>
              <a:t>https://www.sciencedirect.com/science/article/pii/S1525505021001451</a:t>
            </a:r>
            <a:endParaRPr lang="en-IN" dirty="0"/>
          </a:p>
          <a:p>
            <a:pPr algn="just"/>
            <a:r>
              <a:rPr lang="en-US" dirty="0"/>
              <a:t>Batchelor, R. and Taylor, M.D., 2023. Experiences and perspectives of peer support among young adults with epilepsy. </a:t>
            </a:r>
            <a:r>
              <a:rPr lang="en-US" i="1" dirty="0"/>
              <a:t>Epilepsy &amp; Behavior Reports</a:t>
            </a:r>
            <a:r>
              <a:rPr lang="en-US" dirty="0"/>
              <a:t>, 21, p.100590. Available at: </a:t>
            </a:r>
            <a:r>
              <a:rPr lang="en-US" u="sng" dirty="0">
                <a:hlinkClick r:id="rId4"/>
              </a:rPr>
              <a:t>https://www.sciencedirect.com/science/article/pii/S2589986423000084</a:t>
            </a:r>
            <a:endParaRPr lang="en-IN" dirty="0"/>
          </a:p>
          <a:p>
            <a:pPr algn="just"/>
            <a:r>
              <a:rPr lang="en-US" dirty="0"/>
              <a:t>Gandy, M., Wu, W., Woldhuis, T., Bennett, S.D., </a:t>
            </a:r>
            <a:r>
              <a:rPr lang="en-US" dirty="0" err="1"/>
              <a:t>Baslet</a:t>
            </a:r>
            <a:r>
              <a:rPr lang="en-US" dirty="0"/>
              <a:t>, G., Araujo‐Filho, G., Modi, A.C., Reuber, M., Tang, V., </a:t>
            </a:r>
            <a:r>
              <a:rPr lang="en-US" dirty="0" err="1"/>
              <a:t>Umuziga</a:t>
            </a:r>
            <a:r>
              <a:rPr lang="en-US" dirty="0"/>
              <a:t>, M.P. and Munger Clary, H.M., 2025. Integrated care for mental health in epilepsy: A systematic review and meta‐synthesis by the international league against epilepsy integrated mental health care pathways task force. </a:t>
            </a:r>
            <a:r>
              <a:rPr lang="en-US" i="1" dirty="0"/>
              <a:t>Epilepsia</a:t>
            </a:r>
            <a:r>
              <a:rPr lang="en-US" dirty="0"/>
              <a:t>, 66(4), pp.1024-1040. </a:t>
            </a:r>
            <a:r>
              <a:rPr lang="en-US" u="sng" dirty="0">
                <a:hlinkClick r:id="rId5"/>
              </a:rPr>
              <a:t>https://onlinelibrary.wiley.com/doi/pdf/10.1111/epi.18252</a:t>
            </a:r>
            <a:endParaRPr lang="en-IN" dirty="0"/>
          </a:p>
          <a:p>
            <a:pPr algn="just"/>
            <a:r>
              <a:rPr lang="en-US" dirty="0"/>
              <a:t>Guo, W., Li, Y.X., Zhang, Y., </a:t>
            </a:r>
            <a:r>
              <a:rPr lang="en-US" dirty="0" err="1"/>
              <a:t>Lv</a:t>
            </a:r>
            <a:r>
              <a:rPr lang="en-US" dirty="0"/>
              <a:t>, X.R., Wang, S.X., Zhang, S.Y., Wang, E.S., Chen, X.J. and Li, Y., 2023. Risk analysis of depression among adult patients with epilepsy of different sex: a retrospective single-center study from China. </a:t>
            </a:r>
            <a:r>
              <a:rPr lang="en-US" i="1" dirty="0"/>
              <a:t>Frontiers in Psychiatry</a:t>
            </a:r>
            <a:r>
              <a:rPr lang="en-US" dirty="0"/>
              <a:t>, 14, p.1283983. Available at: </a:t>
            </a:r>
            <a:r>
              <a:rPr lang="en-US" u="sng" dirty="0">
                <a:hlinkClick r:id="rId6"/>
              </a:rPr>
              <a:t>https://www.frontiersin.org/journals/psychiatry/articles/10.3389/fpsyt.2023.1283983/pdf</a:t>
            </a:r>
            <a:endParaRPr lang="en-IN" dirty="0"/>
          </a:p>
          <a:p>
            <a:pPr algn="just"/>
            <a:r>
              <a:rPr lang="en-US" dirty="0"/>
              <a:t>Hansen, O.A., Clemensen, J., Beier, C.P., Klinting, G.P., Smith, A.C. and Larsen, M.K., 2024. Being an adolescent with epilepsy during the transition from pediatric to adult hospital care: A qualitative descriptive study. </a:t>
            </a:r>
            <a:r>
              <a:rPr lang="en-US" i="1" dirty="0"/>
              <a:t>Epilepsy &amp; Behavior</a:t>
            </a:r>
            <a:r>
              <a:rPr lang="en-US" dirty="0"/>
              <a:t>, 155, p.109780. Available at: </a:t>
            </a:r>
            <a:r>
              <a:rPr lang="en-US" u="sng" dirty="0">
                <a:hlinkClick r:id="rId7"/>
              </a:rPr>
              <a:t>https://www.sciencedirect.com/science/article/pii/S1525505024001616</a:t>
            </a:r>
            <a:endParaRPr lang="en-IN" dirty="0"/>
          </a:p>
          <a:p>
            <a:pPr algn="just"/>
            <a:r>
              <a:rPr lang="en-US" dirty="0"/>
              <a:t>Iyer, A. and Appleton, R., 2013. Transitional services for adolescents with epilepsy in the UK: a survey. </a:t>
            </a:r>
            <a:r>
              <a:rPr lang="en-US" i="1" dirty="0"/>
              <a:t>Seizure</a:t>
            </a:r>
            <a:r>
              <a:rPr lang="en-US" dirty="0"/>
              <a:t>, 22(6), pp.433-437. </a:t>
            </a:r>
            <a:r>
              <a:rPr lang="en-US" u="sng" dirty="0">
                <a:hlinkClick r:id="rId8"/>
              </a:rPr>
              <a:t>https://www.sciencedirect.com/science/article/pii/S1059131113000599</a:t>
            </a:r>
            <a:endParaRPr lang="en-IN" dirty="0"/>
          </a:p>
          <a:p>
            <a:pPr algn="just"/>
            <a:r>
              <a:rPr lang="en-US" dirty="0"/>
              <a:t>Lecce, F., Smith, C.R. and Burbach, F.R., 2023. Digital mental health interventions for people with epilepsy: A systematic review. </a:t>
            </a:r>
            <a:r>
              <a:rPr lang="en-US" i="1" dirty="0"/>
              <a:t>Seizure: European Journal of Epilepsy</a:t>
            </a:r>
            <a:r>
              <a:rPr lang="en-US" dirty="0"/>
              <a:t>, 107, pp.91-103. </a:t>
            </a:r>
            <a:r>
              <a:rPr lang="en-US" u="sng" dirty="0">
                <a:hlinkClick r:id="rId9"/>
              </a:rPr>
              <a:t>https://www.sciencedirect.com/science/article/pii/S1059131123000778</a:t>
            </a:r>
            <a:endParaRPr lang="en-IN" dirty="0"/>
          </a:p>
          <a:p>
            <a:pPr algn="just"/>
            <a:r>
              <a:rPr lang="en-US" dirty="0"/>
              <a:t>Mercier, A. and Dorris, L., 2024. A systematic review of psychosocial interventions for children and young people with epilepsy. </a:t>
            </a:r>
            <a:r>
              <a:rPr lang="en-US" i="1" dirty="0"/>
              <a:t>European Journal of </a:t>
            </a:r>
            <a:r>
              <a:rPr lang="en-US" i="1" dirty="0" err="1"/>
              <a:t>Paediatric</a:t>
            </a:r>
            <a:r>
              <a:rPr lang="en-US" i="1" dirty="0"/>
              <a:t> Neurology</a:t>
            </a:r>
            <a:r>
              <a:rPr lang="en-US" dirty="0"/>
              <a:t>, 49, pp.35-44. </a:t>
            </a:r>
            <a:r>
              <a:rPr lang="en-US" u="sng" dirty="0">
                <a:hlinkClick r:id="rId10"/>
              </a:rPr>
              <a:t>https://www.sciencedirect.com/science/article/pii/S1090379824000096</a:t>
            </a:r>
            <a:endParaRPr lang="en-IN" dirty="0"/>
          </a:p>
          <a:p>
            <a:pPr algn="just"/>
            <a:r>
              <a:rPr lang="en-US" dirty="0"/>
              <a:t>Mula, M., Kanner, A.M., Jetté, N. and Sander, J.W., 2021. Psychiatric comorbidities in people with epilepsy. </a:t>
            </a:r>
            <a:r>
              <a:rPr lang="en-US" i="1" dirty="0"/>
              <a:t>Neurology: Clinical Practice</a:t>
            </a:r>
            <a:r>
              <a:rPr lang="en-US" dirty="0"/>
              <a:t>, 11(2), pp.e112-e120. Available at: </a:t>
            </a:r>
            <a:r>
              <a:rPr lang="en-US" u="sng" dirty="0">
                <a:hlinkClick r:id="rId11"/>
              </a:rPr>
              <a:t>https://pmc.ncbi.nlm.nih.gov/articles/PMC8032418/pdf/NEURCLINPRACT2019049122.pdf</a:t>
            </a:r>
            <a:endParaRPr lang="en-IN" dirty="0"/>
          </a:p>
          <a:p>
            <a:pPr algn="just"/>
            <a:r>
              <a:rPr lang="en-US" dirty="0"/>
              <a:t>National Institute for Health and Care Excellence (NICE) (2022) Epilepsies in children, young people and adults. NG217. London: NICE. Available at: </a:t>
            </a:r>
            <a:r>
              <a:rPr lang="en-US" u="sng" dirty="0">
                <a:hlinkClick r:id="rId12"/>
              </a:rPr>
              <a:t>https://www.nice.org.uk/guidance/ng217</a:t>
            </a:r>
            <a:endParaRPr lang="en-IN" dirty="0"/>
          </a:p>
          <a:p>
            <a:pPr algn="just"/>
            <a:r>
              <a:rPr lang="en-US" dirty="0"/>
              <a:t>National Institute for Health and Care Excellence (NICE) (2022) Evidence review 15: Prevalence of psychological disorders in people with epilepsies. NG217. London: NICE. Available at: </a:t>
            </a:r>
            <a:r>
              <a:rPr lang="en-US" u="sng" dirty="0">
                <a:hlinkClick r:id="rId13"/>
              </a:rPr>
              <a:t>https://www.nice.org.uk/guidance/ng217/evidence</a:t>
            </a:r>
            <a:endParaRPr lang="en-IN" dirty="0"/>
          </a:p>
          <a:p>
            <a:pPr algn="just"/>
            <a:r>
              <a:rPr lang="en-US" dirty="0"/>
              <a:t>NHS Digital (2025) Adult Psychiatric Morbidity Survey: Survey of Mental Health and Wellbeing, England, 2023/24. Available at: </a:t>
            </a:r>
            <a:r>
              <a:rPr lang="en-US" u="sng" dirty="0">
                <a:hlinkClick r:id="rId14"/>
              </a:rPr>
              <a:t>https://digital.nhs.uk/data-and-information/publications/statistical/adult-psychiatric-morbidity-survey/survey-of-mental-health-and-wellbeing-england-2023-24</a:t>
            </a:r>
            <a:endParaRPr lang="en-IN" dirty="0"/>
          </a:p>
          <a:p>
            <a:pPr algn="just"/>
            <a:r>
              <a:rPr lang="en-US" dirty="0"/>
              <a:t>Temple, J., Fisher, P., Davies, C., Millar, C. and Cherry, M.G., 2023. Psychosocial factors associated with anxiety and depression in adolescents with epilepsy: A systematic review. </a:t>
            </a:r>
            <a:r>
              <a:rPr lang="en-US" i="1" dirty="0"/>
              <a:t>Epilepsy &amp; Behavior</a:t>
            </a:r>
            <a:r>
              <a:rPr lang="en-US" dirty="0"/>
              <a:t>, 149, p.109522. </a:t>
            </a:r>
            <a:r>
              <a:rPr lang="en-US" u="sng" dirty="0">
                <a:hlinkClick r:id="rId15"/>
              </a:rPr>
              <a:t>https://www.sciencedirect.com/science/article/pii/S1525505023004419</a:t>
            </a:r>
            <a:endParaRPr lang="en-IN" dirty="0"/>
          </a:p>
          <a:p>
            <a:pPr algn="just"/>
            <a:r>
              <a:rPr lang="en-US" dirty="0"/>
              <a:t>Wigglesworth, S., Neligan, A., Dickson, J.M., Pullen, A., Yelland, E., Anjuman, T. and Reuber, M., 2023. The incidence and prevalence of epilepsy in the United Kingdom 2013–2018: A retrospective cohort study of UK primary care data. </a:t>
            </a:r>
            <a:r>
              <a:rPr lang="en-US" i="1" dirty="0"/>
              <a:t>Seizure: European Journal of Epilepsy</a:t>
            </a:r>
            <a:r>
              <a:rPr lang="en-US" dirty="0"/>
              <a:t>, 105, pp.37-42. Available at: </a:t>
            </a:r>
            <a:r>
              <a:rPr lang="en-US" u="sng" dirty="0">
                <a:hlinkClick r:id="rId16"/>
              </a:rPr>
              <a:t>https://www.sciencedirect.com/science/article/pii/S1059131123000031</a:t>
            </a:r>
            <a:endParaRPr lang="en-IN" dirty="0"/>
          </a:p>
          <a:p>
            <a:pPr algn="just"/>
            <a:r>
              <a:rPr lang="en-US" dirty="0"/>
              <a:t>World Health Organization (WHO) (2024) Epilepsy [Fact sheet]. Geneva: WHO. Available at: </a:t>
            </a:r>
            <a:r>
              <a:rPr lang="en-US" u="sng" dirty="0">
                <a:hlinkClick r:id="rId17"/>
              </a:rPr>
              <a:t>https://www.who.int/news-room/fact-sheets/detail/epilepsy</a:t>
            </a:r>
            <a:endParaRPr lang="en-IN" dirty="0"/>
          </a:p>
          <a:p>
            <a:pPr marL="0" indent="0" algn="just">
              <a:lnSpc>
                <a:spcPct val="107000"/>
              </a:lnSpc>
              <a:buNone/>
            </a:pPr>
            <a:endParaRPr lang="en-US" sz="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1623</Words>
  <Application>Microsoft Office PowerPoint</Application>
  <PresentationFormat>On-screen Show (16:9)</PresentationFormat>
  <Paragraphs>99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Montserrat</vt:lpstr>
      <vt:lpstr>Arial</vt:lpstr>
      <vt:lpstr>Marcellus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PRIYANKA</dc:creator>
  <cp:lastModifiedBy>PRIYANKA AHIR</cp:lastModifiedBy>
  <cp:revision>2</cp:revision>
  <dcterms:created xsi:type="dcterms:W3CDTF">2026-06-09T10:15:11Z</dcterms:created>
  <dcterms:modified xsi:type="dcterms:W3CDTF">2026-06-11T16:21:53Z</dcterms:modified>
</cp:coreProperties>
</file>