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6" r:id="rId2"/>
    <p:sldId id="257" r:id="rId3"/>
    <p:sldId id="285" r:id="rId4"/>
    <p:sldId id="258" r:id="rId5"/>
    <p:sldId id="259" r:id="rId6"/>
    <p:sldId id="260" r:id="rId7"/>
    <p:sldId id="261" r:id="rId8"/>
    <p:sldId id="262" r:id="rId9"/>
    <p:sldId id="263" r:id="rId10"/>
    <p:sldId id="297" r:id="rId11"/>
    <p:sldId id="264" r:id="rId12"/>
    <p:sldId id="269" r:id="rId13"/>
    <p:sldId id="287" r:id="rId14"/>
    <p:sldId id="289" r:id="rId15"/>
    <p:sldId id="290" r:id="rId16"/>
    <p:sldId id="291" r:id="rId17"/>
    <p:sldId id="292" r:id="rId18"/>
    <p:sldId id="295" r:id="rId19"/>
    <p:sldId id="296" r:id="rId20"/>
    <p:sldId id="271" r:id="rId21"/>
    <p:sldId id="272" r:id="rId22"/>
    <p:sldId id="294"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98" r:id="rId36"/>
    <p:sldId id="286" r:id="rId37"/>
    <p:sldId id="299" r:id="rId38"/>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FD7E7"/>
          </a:solidFill>
        </a:fill>
      </a:tcStyle>
    </a:wholeTbl>
    <a:band2H>
      <a:tcTxStyle/>
      <a:tcStyle>
        <a:tcBdr/>
        <a:fill>
          <a:solidFill>
            <a:srgbClr val="E8ECF4"/>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431"/>
    <p:restoredTop sz="94592"/>
  </p:normalViewPr>
  <p:slideViewPr>
    <p:cSldViewPr snapToGrid="0" snapToObjects="1">
      <p:cViewPr varScale="1">
        <p:scale>
          <a:sx n="83" d="100"/>
          <a:sy n="83" d="100"/>
        </p:scale>
        <p:origin x="73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notesMaster" Target="notesMasters/notesMaster1.xml"/><Relationship Id="rId40" Type="http://schemas.openxmlformats.org/officeDocument/2006/relationships/presProps" Target="presProps.xml"/><Relationship Id="rId41" Type="http://schemas.openxmlformats.org/officeDocument/2006/relationships/viewProps" Target="viewProps.xml"/><Relationship Id="rId42" Type="http://schemas.openxmlformats.org/officeDocument/2006/relationships/theme" Target="theme/theme1.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5800" y="2130425"/>
            <a:ext cx="7772400" cy="1470025"/>
          </a:xfrm>
          <a:prstGeom prst="rect">
            <a:avLst/>
          </a:prstGeom>
        </p:spPr>
        <p:txBody>
          <a:bodyPr/>
          <a:lstStyle/>
          <a:p>
            <a:r>
              <a:t>Title Text</a:t>
            </a:r>
          </a:p>
        </p:txBody>
      </p:sp>
      <p:sp>
        <p:nvSpPr>
          <p:cNvPr id="12" name="Body Level One…"/>
          <p:cNvSpPr txBox="1">
            <a:spLocks noGrp="1"/>
          </p:cNvSpPr>
          <p:nvPr>
            <p:ph type="body" sz="quarter" idx="1"/>
          </p:nvPr>
        </p:nvSpPr>
        <p:spPr>
          <a:xfrm>
            <a:off x="1371600" y="3886200"/>
            <a:ext cx="6400800" cy="1752600"/>
          </a:xfrm>
          <a:prstGeom prst="rect">
            <a:avLst/>
          </a:prstGeom>
        </p:spPr>
        <p:txBody>
          <a:bodyPr/>
          <a:lstStyle>
            <a:lvl1pPr marL="0" indent="0" algn="ctr">
              <a:buSzTx/>
              <a:buFontTx/>
              <a:buNone/>
              <a:defRPr>
                <a:solidFill>
                  <a:srgbClr val="888888"/>
                </a:solidFill>
              </a:defRPr>
            </a:lvl1pPr>
            <a:lvl2pPr marL="0" indent="457200" algn="ctr">
              <a:buSzTx/>
              <a:buFontTx/>
              <a:buNone/>
              <a:defRPr>
                <a:solidFill>
                  <a:srgbClr val="888888"/>
                </a:solidFill>
              </a:defRPr>
            </a:lvl2pPr>
            <a:lvl3pPr marL="0" indent="914400" algn="ctr">
              <a:buSzTx/>
              <a:buFontTx/>
              <a:buNone/>
              <a:defRPr>
                <a:solidFill>
                  <a:srgbClr val="888888"/>
                </a:solidFill>
              </a:defRPr>
            </a:lvl3pPr>
            <a:lvl4pPr marL="0" indent="1371600" algn="ctr">
              <a:buSzTx/>
              <a:buFontTx/>
              <a:buNone/>
              <a:defRPr>
                <a:solidFill>
                  <a:srgbClr val="888888"/>
                </a:solidFill>
              </a:defRPr>
            </a:lvl4pPr>
            <a:lvl5pPr marL="0" indent="18288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722312" y="4406900"/>
            <a:ext cx="7772401" cy="1362075"/>
          </a:xfrm>
          <a:prstGeom prst="rect">
            <a:avLst/>
          </a:prstGeom>
        </p:spPr>
        <p:txBody>
          <a:bodyPr anchor="t"/>
          <a:lstStyle>
            <a:lvl1pPr algn="l">
              <a:defRPr sz="4000" b="1" cap="all"/>
            </a:lvl1pPr>
          </a:lstStyle>
          <a:p>
            <a:r>
              <a:t>Title Text</a:t>
            </a:r>
          </a:p>
        </p:txBody>
      </p:sp>
      <p:sp>
        <p:nvSpPr>
          <p:cNvPr id="30" name="Body Level One…"/>
          <p:cNvSpPr txBox="1">
            <a:spLocks noGrp="1"/>
          </p:cNvSpPr>
          <p:nvPr>
            <p:ph type="body" sz="quarter" idx="1"/>
          </p:nvPr>
        </p:nvSpPr>
        <p:spPr>
          <a:xfrm>
            <a:off x="722312" y="2906713"/>
            <a:ext cx="7772401" cy="1500188"/>
          </a:xfrm>
          <a:prstGeom prst="rect">
            <a:avLst/>
          </a:prstGeom>
        </p:spPr>
        <p:txBody>
          <a:bodyPr anchor="b"/>
          <a:lstStyle>
            <a:lvl1pPr marL="0" indent="0">
              <a:spcBef>
                <a:spcPts val="400"/>
              </a:spcBef>
              <a:buSzTx/>
              <a:buFontTx/>
              <a:buNone/>
              <a:defRPr sz="2000">
                <a:solidFill>
                  <a:srgbClr val="888888"/>
                </a:solidFill>
              </a:defRPr>
            </a:lvl1pPr>
            <a:lvl2pPr marL="0" indent="457200">
              <a:spcBef>
                <a:spcPts val="400"/>
              </a:spcBef>
              <a:buSzTx/>
              <a:buFontTx/>
              <a:buNone/>
              <a:defRPr sz="2000">
                <a:solidFill>
                  <a:srgbClr val="888888"/>
                </a:solidFill>
              </a:defRPr>
            </a:lvl2pPr>
            <a:lvl3pPr marL="0" indent="914400">
              <a:spcBef>
                <a:spcPts val="400"/>
              </a:spcBef>
              <a:buSzTx/>
              <a:buFontTx/>
              <a:buNone/>
              <a:defRPr sz="2000">
                <a:solidFill>
                  <a:srgbClr val="888888"/>
                </a:solidFill>
              </a:defRPr>
            </a:lvl3pPr>
            <a:lvl4pPr marL="0" indent="1371600">
              <a:spcBef>
                <a:spcPts val="400"/>
              </a:spcBef>
              <a:buSzTx/>
              <a:buFontTx/>
              <a:buNone/>
              <a:defRPr sz="2000">
                <a:solidFill>
                  <a:srgbClr val="888888"/>
                </a:solidFill>
              </a:defRPr>
            </a:lvl4pPr>
            <a:lvl5pPr marL="0" indent="1828800">
              <a:spcBef>
                <a:spcPts val="400"/>
              </a:spcBef>
              <a:buSzTx/>
              <a:buFontTx/>
              <a:buNone/>
              <a:defRPr sz="20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457200" y="1600200"/>
            <a:ext cx="4038600" cy="4525963"/>
          </a:xfrm>
          <a:prstGeom prst="rect">
            <a:avLst/>
          </a:prstGeom>
        </p:spPr>
        <p:txBody>
          <a:bodyPr/>
          <a:lstStyle>
            <a:lvl1pPr>
              <a:spcBef>
                <a:spcPts val="600"/>
              </a:spcBef>
              <a:defRPr sz="2800"/>
            </a:lvl1pPr>
            <a:lvl2pPr marL="790575" indent="-333375">
              <a:spcBef>
                <a:spcPts val="600"/>
              </a:spcBef>
              <a:defRPr sz="2800"/>
            </a:lvl2pPr>
            <a:lvl3pPr marL="1234439" indent="-320039">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lvl1pPr>
            <a:lvl2pPr marL="0" indent="457200">
              <a:spcBef>
                <a:spcPts val="500"/>
              </a:spcBef>
              <a:buSzTx/>
              <a:buFontTx/>
              <a:buNone/>
              <a:defRPr sz="2400" b="1"/>
            </a:lvl2pPr>
            <a:lvl3pPr marL="0" indent="914400">
              <a:spcBef>
                <a:spcPts val="500"/>
              </a:spcBef>
              <a:buSzTx/>
              <a:buFontTx/>
              <a:buNone/>
              <a:defRPr sz="2400" b="1"/>
            </a:lvl3pPr>
            <a:lvl4pPr marL="0" indent="1371600">
              <a:spcBef>
                <a:spcPts val="500"/>
              </a:spcBef>
              <a:buSzTx/>
              <a:buFontTx/>
              <a:buNone/>
              <a:defRPr sz="2400" b="1"/>
            </a:lvl4pPr>
            <a:lvl5pPr marL="0" indent="1828800">
              <a:spcBef>
                <a:spcPts val="500"/>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13"/>
          </p:nvPr>
        </p:nvSpPr>
        <p:spPr>
          <a:xfrm>
            <a:off x="4645025" y="1535112"/>
            <a:ext cx="4041775" cy="639763"/>
          </a:xfrm>
          <a:prstGeom prst="rect">
            <a:avLst/>
          </a:prstGeom>
        </p:spPr>
        <p:txBody>
          <a:bodyPr anchor="b"/>
          <a:lstStyle/>
          <a:p>
            <a:pPr marL="0" indent="0">
              <a:spcBef>
                <a:spcPts val="500"/>
              </a:spcBef>
              <a:buSzTx/>
              <a:buFontTx/>
              <a:buNone/>
              <a:defRPr sz="24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0" y="273050"/>
            <a:ext cx="3008314" cy="1162050"/>
          </a:xfrm>
          <a:prstGeom prst="rect">
            <a:avLst/>
          </a:prstGeom>
        </p:spPr>
        <p:txBody>
          <a:bodyPr anchor="b"/>
          <a:lstStyle>
            <a:lvl1pPr algn="l">
              <a:defRPr sz="2000" b="1"/>
            </a:lvl1pPr>
          </a:lstStyle>
          <a:p>
            <a:r>
              <a:t>Title Text</a:t>
            </a:r>
          </a:p>
        </p:txBody>
      </p:sp>
      <p:sp>
        <p:nvSpPr>
          <p:cNvPr id="73" name="Body Level One…"/>
          <p:cNvSpPr txBox="1">
            <a:spLocks noGrp="1"/>
          </p:cNvSpPr>
          <p:nvPr>
            <p:ph type="body" idx="1"/>
          </p:nvPr>
        </p:nvSpPr>
        <p:spPr>
          <a:xfrm>
            <a:off x="3575050" y="273050"/>
            <a:ext cx="5111750" cy="58531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half" idx="13"/>
          </p:nvPr>
        </p:nvSpPr>
        <p:spPr>
          <a:xfrm>
            <a:off x="457199" y="1435100"/>
            <a:ext cx="3008315" cy="4691063"/>
          </a:xfrm>
          <a:prstGeom prst="rect">
            <a:avLst/>
          </a:prstGeom>
        </p:spPr>
        <p:txBody>
          <a:bodyPr/>
          <a:lstStyle/>
          <a:p>
            <a:pPr marL="0" indent="0">
              <a:spcBef>
                <a:spcPts val="300"/>
              </a:spcBef>
              <a:buSzTx/>
              <a:buFontTx/>
              <a:buNone/>
              <a:defRPr sz="14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800600"/>
            <a:ext cx="5486401" cy="566738"/>
          </a:xfrm>
          <a:prstGeom prst="rect">
            <a:avLst/>
          </a:prstGeom>
        </p:spPr>
        <p:txBody>
          <a:bodyPr anchor="b"/>
          <a:lstStyle>
            <a:lvl1pPr algn="l">
              <a:defRPr sz="2000" b="1"/>
            </a:lvl1pPr>
          </a:lstStyle>
          <a:p>
            <a:r>
              <a:t>Title Text</a:t>
            </a:r>
          </a:p>
        </p:txBody>
      </p:sp>
      <p:sp>
        <p:nvSpPr>
          <p:cNvPr id="83" name="Picture Placeholder 2"/>
          <p:cNvSpPr>
            <a:spLocks noGrp="1"/>
          </p:cNvSpPr>
          <p:nvPr>
            <p:ph type="pic" sz="half" idx="13"/>
          </p:nvPr>
        </p:nvSpPr>
        <p:spPr>
          <a:xfrm>
            <a:off x="1792288" y="612775"/>
            <a:ext cx="5486401" cy="4114800"/>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367337"/>
            <a:ext cx="5486401" cy="804863"/>
          </a:xfrm>
          <a:prstGeom prst="rect">
            <a:avLst/>
          </a:prstGeom>
        </p:spPr>
        <p:txBody>
          <a:bodyPr/>
          <a:lstStyle>
            <a:lvl1pPr marL="0" indent="0">
              <a:spcBef>
                <a:spcPts val="300"/>
              </a:spcBef>
              <a:buSzTx/>
              <a:buFontTx/>
              <a:buNone/>
              <a:defRPr sz="1400"/>
            </a:lvl1pPr>
            <a:lvl2pPr marL="0" indent="457200">
              <a:spcBef>
                <a:spcPts val="300"/>
              </a:spcBef>
              <a:buSzTx/>
              <a:buFontTx/>
              <a:buNone/>
              <a:defRPr sz="1400"/>
            </a:lvl2pPr>
            <a:lvl3pPr marL="0" indent="914400">
              <a:spcBef>
                <a:spcPts val="300"/>
              </a:spcBef>
              <a:buSzTx/>
              <a:buFontTx/>
              <a:buNone/>
              <a:defRPr sz="1400"/>
            </a:lvl3pPr>
            <a:lvl4pPr marL="0" indent="1371600">
              <a:spcBef>
                <a:spcPts val="300"/>
              </a:spcBef>
              <a:buSzTx/>
              <a:buFontTx/>
              <a:buNone/>
              <a:defRPr sz="1400"/>
            </a:lvl4pPr>
            <a:lvl5pPr marL="0" indent="1828800">
              <a:spcBef>
                <a:spcPts val="300"/>
              </a:spcBef>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 and Vertical Text">
    <p:spTree>
      <p:nvGrpSpPr>
        <p:cNvPr id="1" name=""/>
        <p:cNvGrpSpPr/>
        <p:nvPr/>
      </p:nvGrpSpPr>
      <p:grpSpPr>
        <a:xfrm>
          <a:off x="0" y="0"/>
          <a:ext cx="0" cy="0"/>
          <a:chOff x="0" y="0"/>
          <a:chExt cx="0" cy="0"/>
        </a:xfrm>
      </p:grpSpPr>
      <p:sp>
        <p:nvSpPr>
          <p:cNvPr id="92" name="Title Text"/>
          <p:cNvSpPr txBox="1">
            <a:spLocks noGrp="1"/>
          </p:cNvSpPr>
          <p:nvPr>
            <p:ph type="title"/>
          </p:nvPr>
        </p:nvSpPr>
        <p:spPr>
          <a:prstGeom prst="rect">
            <a:avLst/>
          </a:prstGeom>
        </p:spPr>
        <p:txBody>
          <a:bodyPr/>
          <a:lstStyle/>
          <a:p>
            <a:r>
              <a:t>Title Text</a:t>
            </a:r>
          </a:p>
        </p:txBody>
      </p:sp>
      <p:sp>
        <p:nvSpPr>
          <p:cNvPr id="93"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9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Vertical Title and Text">
    <p:spTree>
      <p:nvGrpSpPr>
        <p:cNvPr id="1" name=""/>
        <p:cNvGrpSpPr/>
        <p:nvPr/>
      </p:nvGrpSpPr>
      <p:grpSpPr>
        <a:xfrm>
          <a:off x="0" y="0"/>
          <a:ext cx="0" cy="0"/>
          <a:chOff x="0" y="0"/>
          <a:chExt cx="0" cy="0"/>
        </a:xfrm>
      </p:grpSpPr>
      <p:sp>
        <p:nvSpPr>
          <p:cNvPr id="101" name="Title Text"/>
          <p:cNvSpPr txBox="1">
            <a:spLocks noGrp="1"/>
          </p:cNvSpPr>
          <p:nvPr>
            <p:ph type="title"/>
          </p:nvPr>
        </p:nvSpPr>
        <p:spPr>
          <a:xfrm>
            <a:off x="6629400" y="274638"/>
            <a:ext cx="2057400" cy="5851526"/>
          </a:xfrm>
          <a:prstGeom prst="rect">
            <a:avLst/>
          </a:prstGeom>
        </p:spPr>
        <p:txBody>
          <a:bodyPr/>
          <a:lstStyle/>
          <a:p>
            <a:r>
              <a:t>Title Text</a:t>
            </a:r>
          </a:p>
        </p:txBody>
      </p:sp>
      <p:sp>
        <p:nvSpPr>
          <p:cNvPr id="102" name="Body Level One…"/>
          <p:cNvSpPr txBox="1">
            <a:spLocks noGrp="1"/>
          </p:cNvSpPr>
          <p:nvPr>
            <p:ph type="body" idx="1"/>
          </p:nvPr>
        </p:nvSpPr>
        <p:spPr>
          <a:xfrm>
            <a:off x="457200" y="274638"/>
            <a:ext cx="6019800" cy="5851526"/>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0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525252"/>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4525963"/>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22818" y="6404292"/>
            <a:ext cx="263983" cy="269241"/>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med"/>
  <p:txStyles>
    <p:titleStyle>
      <a:lvl1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1pPr>
      <a:lvl2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2pPr>
      <a:lvl3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3pPr>
      <a:lvl4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4pPr>
      <a:lvl5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5pPr>
      <a:lvl6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6pPr>
      <a:lvl7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7pPr>
      <a:lvl8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8pPr>
      <a:lvl9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1pPr>
      <a:lvl2pPr marL="783771" marR="0" indent="-326571"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2pPr>
      <a:lvl3pPr marL="1219200" marR="0" indent="-30480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3pPr>
      <a:lvl4pPr marL="17373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4pPr>
      <a:lvl5pPr marL="21945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5pPr>
      <a:lvl6pPr marL="26517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6pPr>
      <a:lvl7pPr marL="31089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7pPr>
      <a:lvl8pPr marL="35661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8pPr>
      <a:lvl9pPr marL="40233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youtu.be/Um6mpDf_6C4?t=414"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hyperlink" Target="http://www.ynystaweprimary.co.uk" TargetMode="External"/><Relationship Id="rId4" Type="http://schemas.openxmlformats.org/officeDocument/2006/relationships/image" Target="../media/image5.png"/><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g"/></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4" Type="http://schemas.openxmlformats.org/officeDocument/2006/relationships/image" Target="../media/image18.png"/><Relationship Id="rId5" Type="http://schemas.openxmlformats.org/officeDocument/2006/relationships/image" Target="../media/image19.png"/><Relationship Id="rId1" Type="http://schemas.openxmlformats.org/officeDocument/2006/relationships/slideLayout" Target="../slideLayouts/slideLayout1.xml"/><Relationship Id="rId2"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4" Type="http://schemas.openxmlformats.org/officeDocument/2006/relationships/image" Target="../media/image22.png"/><Relationship Id="rId5" Type="http://schemas.openxmlformats.org/officeDocument/2006/relationships/image" Target="../media/image23.png"/><Relationship Id="rId1" Type="http://schemas.openxmlformats.org/officeDocument/2006/relationships/slideLayout" Target="../slideLayouts/slideLayout1.xml"/><Relationship Id="rId2" Type="http://schemas.openxmlformats.org/officeDocument/2006/relationships/image" Target="../media/image20.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s://youtu.be/hqh1MRWZjms"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s://youtu.be/zQLFcheLO4k"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s://youtu.be/dc-5o0-wqec"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s://youtu.be/PDHIyrfMl_U"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4.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5.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s://youtu.be/PDHIyrfMl_U" TargetMode="External"/><Relationship Id="rId3" Type="http://schemas.openxmlformats.org/officeDocument/2006/relationships/image" Target="../media/image26.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7.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8.png"/></Relationships>
</file>

<file path=ppt/slides/_rels/slide35.xml.rels><?xml version="1.0" encoding="UTF-8" standalone="yes"?>
<Relationships xmlns="http://schemas.openxmlformats.org/package/2006/relationships"><Relationship Id="rId3" Type="http://schemas.openxmlformats.org/officeDocument/2006/relationships/image" Target="../media/image29.tiff"/><Relationship Id="rId4" Type="http://schemas.openxmlformats.org/officeDocument/2006/relationships/image" Target="../media/image30.tiff"/><Relationship Id="rId1" Type="http://schemas.openxmlformats.org/officeDocument/2006/relationships/slideLayout" Target="../slideLayouts/slideLayout2.xml"/><Relationship Id="rId2" Type="http://schemas.openxmlformats.org/officeDocument/2006/relationships/hyperlink" Target="https://www.estyn.gov.wales/effective-practice/innovative-approach-supporting-more-able-and-talented-pupils"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jGvOuEan6g" TargetMode="External"/><Relationship Id="rId4" Type="http://schemas.openxmlformats.org/officeDocument/2006/relationships/hyperlink" Target="NULL" TargetMode="External"/><Relationship Id="rId5" Type="http://schemas.openxmlformats.org/officeDocument/2006/relationships/hyperlink" Target="NULL" TargetMode="External"/><Relationship Id="rId6" Type="http://schemas.openxmlformats.org/officeDocument/2006/relationships/hyperlink" Target="https://www.ynystaweprimary.co.uk/estyn-reports-and-performance-data/" TargetMode="External"/><Relationship Id="rId7" Type="http://schemas.openxmlformats.org/officeDocument/2006/relationships/hyperlink" Target="http://www.southwales-eveningpost.co.uk/estyn-praise-swansea-schools-leonardo-effect/story-26518725-detail/story.html" TargetMode="External"/><Relationship Id="rId8" Type="http://schemas.openxmlformats.org/officeDocument/2006/relationships/hyperlink" Target="https://swansea-edunet.gov.uk/en/schools/ynystawe/Pages/The_Leonardo_Effect.aspx" TargetMode="External"/><Relationship Id="rId1" Type="http://schemas.openxmlformats.org/officeDocument/2006/relationships/slideLayout" Target="../slideLayouts/slideLayout2.xml"/><Relationship Id="rId2" Type="http://schemas.openxmlformats.org/officeDocument/2006/relationships/hyperlink" Target="http://www.mantleoftheexpert.com/wp-content/uploads/2008/03/MOTE-Chapter-3_Aitken_Pages-from-Connecting-Curriculum-Fraser-v3-220213.pdf"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enquiringminds-creativelearning.blogspot.com/2014/12/leonardo-effect.html?m=0" TargetMode="External"/><Relationship Id="rId3" Type="http://schemas.openxmlformats.org/officeDocument/2006/relationships/hyperlink" Target="https://www.tes.com/news/leonardo-effect-takes-fligh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extBox 3"/>
          <p:cNvSpPr txBox="1"/>
          <p:nvPr/>
        </p:nvSpPr>
        <p:spPr>
          <a:xfrm>
            <a:off x="35494" y="0"/>
            <a:ext cx="9108506" cy="153888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sz="5400">
                <a:solidFill>
                  <a:srgbClr val="FFFFFF"/>
                </a:solidFill>
                <a:latin typeface="Calibri Light"/>
                <a:ea typeface="Calibri Light"/>
                <a:cs typeface="Calibri Light"/>
                <a:sym typeface="Calibri Light"/>
              </a:defRPr>
            </a:pPr>
            <a:r>
              <a:rPr dirty="0"/>
              <a:t>Ynystawe</a:t>
            </a:r>
          </a:p>
          <a:p>
            <a:pPr algn="ctr">
              <a:defRPr sz="4000">
                <a:solidFill>
                  <a:srgbClr val="FFFFFF"/>
                </a:solidFill>
                <a:latin typeface="Calibri Light"/>
                <a:ea typeface="Calibri Light"/>
                <a:cs typeface="Calibri Light"/>
                <a:sym typeface="Calibri Light"/>
              </a:defRPr>
            </a:pPr>
            <a:r>
              <a:rPr dirty="0" smtClean="0"/>
              <a:t>Creativity</a:t>
            </a:r>
            <a:r>
              <a:rPr lang="cy-GB" dirty="0" smtClean="0"/>
              <a:t>- Creadigrwydd</a:t>
            </a:r>
            <a:endParaRPr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5618" y="1538883"/>
            <a:ext cx="6788257" cy="5091193"/>
          </a:xfrm>
          <a:prstGeom prst="rect">
            <a:avLst/>
          </a:prstGeom>
        </p:spPr>
      </p:pic>
      <p:sp>
        <p:nvSpPr>
          <p:cNvPr id="4" name="TextBox 3"/>
          <p:cNvSpPr txBox="1"/>
          <p:nvPr/>
        </p:nvSpPr>
        <p:spPr>
          <a:xfrm>
            <a:off x="247973" y="4587498"/>
            <a:ext cx="92396" cy="3693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45719" tIns="45719" rIns="45719" bIns="45719"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en-US" sz="1800" b="0" i="0" u="none" strike="noStrike" cap="none" spc="0" normalizeH="0" baseline="0">
              <a:ln>
                <a:noFill/>
              </a:ln>
              <a:solidFill>
                <a:srgbClr val="000000"/>
              </a:solidFill>
              <a:effectLst/>
              <a:uFillTx/>
              <a:latin typeface="+mn-lt"/>
              <a:ea typeface="+mn-ea"/>
              <a:cs typeface="+mn-cs"/>
              <a:sym typeface="Calibri"/>
            </a:endParaRP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 name="Picture 1" descr="Picture 1"/>
          <p:cNvPicPr>
            <a:picLocks noChangeAspect="1"/>
          </p:cNvPicPr>
          <p:nvPr/>
        </p:nvPicPr>
        <p:blipFill>
          <a:blip r:embed="rId2">
            <a:extLst/>
          </a:blip>
          <a:stretch>
            <a:fillRect/>
          </a:stretch>
        </p:blipFill>
        <p:spPr>
          <a:xfrm>
            <a:off x="22699" y="0"/>
            <a:ext cx="9121301" cy="6080865"/>
          </a:xfrm>
          <a:prstGeom prst="rect">
            <a:avLst/>
          </a:prstGeom>
          <a:ln w="12700">
            <a:miter lim="400000"/>
          </a:ln>
        </p:spPr>
      </p:pic>
      <p:sp>
        <p:nvSpPr>
          <p:cNvPr id="115" name="TextBox 2"/>
          <p:cNvSpPr txBox="1"/>
          <p:nvPr/>
        </p:nvSpPr>
        <p:spPr>
          <a:xfrm>
            <a:off x="22699" y="6165303"/>
            <a:ext cx="9085806" cy="5359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a:solidFill>
                  <a:srgbClr val="FFFFFF"/>
                </a:solidFill>
              </a:defRPr>
            </a:pPr>
            <a:r>
              <a:t>Creativity is contagious…pass it on. </a:t>
            </a:r>
          </a:p>
          <a:p>
            <a:pPr algn="ctr">
              <a:defRPr sz="1200">
                <a:solidFill>
                  <a:srgbClr val="FFFFFF"/>
                </a:solidFill>
              </a:defRPr>
            </a:pPr>
            <a:r>
              <a:t>Albert Einstein</a:t>
            </a:r>
          </a:p>
        </p:txBody>
      </p:sp>
      <p:pic>
        <p:nvPicPr>
          <p:cNvPr id="2" name="Picture 1"/>
          <p:cNvPicPr>
            <a:picLocks noChangeAspect="1"/>
          </p:cNvPicPr>
          <p:nvPr/>
        </p:nvPicPr>
        <p:blipFill>
          <a:blip r:embed="rId3"/>
          <a:stretch>
            <a:fillRect/>
          </a:stretch>
        </p:blipFill>
        <p:spPr>
          <a:xfrm>
            <a:off x="11349" y="10793"/>
            <a:ext cx="9144000" cy="6059277"/>
          </a:xfrm>
          <a:prstGeom prst="rect">
            <a:avLst/>
          </a:prstGeom>
        </p:spPr>
      </p:pic>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solidFill>
                  <a:schemeClr val="bg1">
                    <a:lumMod val="20000"/>
                    <a:lumOff val="80000"/>
                  </a:schemeClr>
                </a:solidFill>
              </a:rPr>
              <a:t>AFE Presentation </a:t>
            </a:r>
            <a:r>
              <a:rPr lang="mr-IN" b="1" dirty="0" smtClean="0">
                <a:solidFill>
                  <a:schemeClr val="bg1">
                    <a:lumMod val="20000"/>
                    <a:lumOff val="80000"/>
                  </a:schemeClr>
                </a:solidFill>
              </a:rPr>
              <a:t>–</a:t>
            </a:r>
            <a:r>
              <a:rPr lang="en-US" b="1" dirty="0" smtClean="0">
                <a:solidFill>
                  <a:schemeClr val="bg1">
                    <a:lumMod val="20000"/>
                    <a:lumOff val="80000"/>
                  </a:schemeClr>
                </a:solidFill>
              </a:rPr>
              <a:t> </a:t>
            </a:r>
            <a:br>
              <a:rPr lang="en-US" b="1" dirty="0" smtClean="0">
                <a:solidFill>
                  <a:schemeClr val="bg1">
                    <a:lumMod val="20000"/>
                    <a:lumOff val="80000"/>
                  </a:schemeClr>
                </a:solidFill>
              </a:rPr>
            </a:br>
            <a:r>
              <a:rPr lang="en-US" b="1" dirty="0" err="1" smtClean="0">
                <a:solidFill>
                  <a:schemeClr val="bg1">
                    <a:lumMod val="20000"/>
                    <a:lumOff val="80000"/>
                  </a:schemeClr>
                </a:solidFill>
              </a:rPr>
              <a:t>Anelu</a:t>
            </a:r>
            <a:r>
              <a:rPr lang="en-US" b="1" dirty="0" smtClean="0">
                <a:solidFill>
                  <a:schemeClr val="bg1">
                    <a:lumMod val="20000"/>
                    <a:lumOff val="80000"/>
                  </a:schemeClr>
                </a:solidFill>
              </a:rPr>
              <a:t> at </a:t>
            </a:r>
            <a:r>
              <a:rPr lang="en-US" b="1" dirty="0" err="1" smtClean="0">
                <a:solidFill>
                  <a:schemeClr val="bg1">
                    <a:lumMod val="20000"/>
                    <a:lumOff val="80000"/>
                  </a:schemeClr>
                </a:solidFill>
              </a:rPr>
              <a:t>Rhagoriaeth</a:t>
            </a:r>
            <a:endParaRPr lang="en-US" b="1" dirty="0">
              <a:solidFill>
                <a:schemeClr val="bg1">
                  <a:lumMod val="20000"/>
                  <a:lumOff val="80000"/>
                </a:schemeClr>
              </a:solidFill>
            </a:endParaRPr>
          </a:p>
        </p:txBody>
      </p:sp>
      <p:sp>
        <p:nvSpPr>
          <p:cNvPr id="3" name="Text Placeholder 2"/>
          <p:cNvSpPr>
            <a:spLocks noGrp="1"/>
          </p:cNvSpPr>
          <p:nvPr>
            <p:ph type="body" idx="1"/>
          </p:nvPr>
        </p:nvSpPr>
        <p:spPr/>
        <p:txBody>
          <a:bodyPr/>
          <a:lstStyle/>
          <a:p>
            <a:r>
              <a:rPr lang="en-US" dirty="0">
                <a:hlinkClick r:id="rId2"/>
              </a:rPr>
              <a:t>https://</a:t>
            </a:r>
            <a:r>
              <a:rPr lang="en-US" dirty="0" smtClean="0">
                <a:hlinkClick r:id="rId2"/>
              </a:rPr>
              <a:t>youtu.be/Um6mpDf_6C4?t=414</a:t>
            </a:r>
            <a:endParaRPr lang="en-US" dirty="0" smtClean="0"/>
          </a:p>
          <a:p>
            <a:endParaRPr lang="en-US" dirty="0" smtClean="0"/>
          </a:p>
          <a:p>
            <a:pPr marL="0" indent="0">
              <a:buNone/>
            </a:pPr>
            <a:r>
              <a:rPr lang="en-US" dirty="0" smtClean="0">
                <a:solidFill>
                  <a:schemeClr val="bg1">
                    <a:lumMod val="20000"/>
                    <a:lumOff val="80000"/>
                  </a:schemeClr>
                </a:solidFill>
              </a:rPr>
              <a:t>We are going to watch 20 minutes of this</a:t>
            </a:r>
          </a:p>
          <a:p>
            <a:pPr marL="0" indent="0">
              <a:buNone/>
            </a:pPr>
            <a:r>
              <a:rPr lang="en-US" dirty="0" smtClean="0">
                <a:solidFill>
                  <a:schemeClr val="bg1">
                    <a:lumMod val="20000"/>
                    <a:lumOff val="80000"/>
                  </a:schemeClr>
                </a:solidFill>
              </a:rPr>
              <a:t>Ni </a:t>
            </a:r>
            <a:r>
              <a:rPr lang="en-US" dirty="0" err="1" smtClean="0">
                <a:solidFill>
                  <a:schemeClr val="bg1">
                    <a:lumMod val="20000"/>
                    <a:lumOff val="80000"/>
                  </a:schemeClr>
                </a:solidFill>
              </a:rPr>
              <a:t>mynd</a:t>
            </a:r>
            <a:r>
              <a:rPr lang="en-US" dirty="0" smtClean="0">
                <a:solidFill>
                  <a:schemeClr val="bg1">
                    <a:lumMod val="20000"/>
                    <a:lumOff val="80000"/>
                  </a:schemeClr>
                </a:solidFill>
              </a:rPr>
              <a:t> </a:t>
            </a:r>
            <a:r>
              <a:rPr lang="en-US" dirty="0" err="1" smtClean="0">
                <a:solidFill>
                  <a:schemeClr val="bg1">
                    <a:lumMod val="20000"/>
                    <a:lumOff val="80000"/>
                  </a:schemeClr>
                </a:solidFill>
              </a:rPr>
              <a:t>i</a:t>
            </a:r>
            <a:r>
              <a:rPr lang="en-US" dirty="0" smtClean="0">
                <a:solidFill>
                  <a:schemeClr val="bg1">
                    <a:lumMod val="20000"/>
                    <a:lumOff val="80000"/>
                  </a:schemeClr>
                </a:solidFill>
              </a:rPr>
              <a:t> </a:t>
            </a:r>
            <a:r>
              <a:rPr lang="en-US" dirty="0" err="1" smtClean="0">
                <a:solidFill>
                  <a:schemeClr val="bg1">
                    <a:lumMod val="20000"/>
                    <a:lumOff val="80000"/>
                  </a:schemeClr>
                </a:solidFill>
              </a:rPr>
              <a:t>wylio</a:t>
            </a:r>
            <a:r>
              <a:rPr lang="en-US" dirty="0" smtClean="0">
                <a:solidFill>
                  <a:schemeClr val="bg1">
                    <a:lumMod val="20000"/>
                    <a:lumOff val="80000"/>
                  </a:schemeClr>
                </a:solidFill>
              </a:rPr>
              <a:t> 20 </a:t>
            </a:r>
            <a:r>
              <a:rPr lang="en-US" dirty="0" err="1" smtClean="0">
                <a:solidFill>
                  <a:schemeClr val="bg1">
                    <a:lumMod val="20000"/>
                    <a:lumOff val="80000"/>
                  </a:schemeClr>
                </a:solidFill>
              </a:rPr>
              <a:t>muned</a:t>
            </a:r>
            <a:r>
              <a:rPr lang="en-US" dirty="0" smtClean="0">
                <a:solidFill>
                  <a:schemeClr val="bg1">
                    <a:lumMod val="20000"/>
                    <a:lumOff val="80000"/>
                  </a:schemeClr>
                </a:solidFill>
              </a:rPr>
              <a:t> </a:t>
            </a:r>
            <a:r>
              <a:rPr lang="en-US" dirty="0" err="1" smtClean="0">
                <a:solidFill>
                  <a:schemeClr val="bg1">
                    <a:lumMod val="20000"/>
                    <a:lumOff val="80000"/>
                  </a:schemeClr>
                </a:solidFill>
              </a:rPr>
              <a:t>o’r</a:t>
            </a:r>
            <a:r>
              <a:rPr lang="en-US" dirty="0" smtClean="0">
                <a:solidFill>
                  <a:schemeClr val="bg1">
                    <a:lumMod val="20000"/>
                    <a:lumOff val="80000"/>
                  </a:schemeClr>
                </a:solidFill>
              </a:rPr>
              <a:t> </a:t>
            </a:r>
            <a:r>
              <a:rPr lang="en-US" dirty="0" err="1" smtClean="0">
                <a:solidFill>
                  <a:schemeClr val="bg1">
                    <a:lumMod val="20000"/>
                    <a:lumOff val="80000"/>
                  </a:schemeClr>
                </a:solidFill>
              </a:rPr>
              <a:t>cyflwyniad</a:t>
            </a:r>
            <a:endParaRPr lang="en-US" dirty="0" smtClean="0">
              <a:solidFill>
                <a:schemeClr val="bg1">
                  <a:lumMod val="20000"/>
                  <a:lumOff val="80000"/>
                </a:schemeClr>
              </a:solidFill>
            </a:endParaRPr>
          </a:p>
          <a:p>
            <a:pPr marL="0" indent="0">
              <a:buNone/>
            </a:pPr>
            <a:endParaRPr lang="en-US" dirty="0" smtClean="0">
              <a:solidFill>
                <a:schemeClr val="bg1">
                  <a:lumMod val="20000"/>
                  <a:lumOff val="80000"/>
                </a:schemeClr>
              </a:solidFill>
            </a:endParaRPr>
          </a:p>
          <a:p>
            <a:pPr marL="0" indent="0" algn="ctr">
              <a:buNone/>
            </a:pPr>
            <a:r>
              <a:rPr lang="en-US" dirty="0" smtClean="0">
                <a:solidFill>
                  <a:schemeClr val="bg1">
                    <a:lumMod val="20000"/>
                    <a:lumOff val="80000"/>
                  </a:schemeClr>
                </a:solidFill>
              </a:rPr>
              <a:t>7:10m - 26:34m</a:t>
            </a:r>
            <a:endParaRPr lang="en-US" dirty="0">
              <a:solidFill>
                <a:schemeClr val="bg1">
                  <a:lumMod val="20000"/>
                  <a:lumOff val="80000"/>
                </a:schemeClr>
              </a:solidFill>
            </a:endParaRPr>
          </a:p>
        </p:txBody>
      </p:sp>
    </p:spTree>
    <p:extLst>
      <p:ext uri="{BB962C8B-B14F-4D97-AF65-F5344CB8AC3E}">
        <p14:creationId xmlns:p14="http://schemas.microsoft.com/office/powerpoint/2010/main" val="1828250395"/>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 name="IMG_2983.JPG" descr="IMG_2983.JPG"/>
          <p:cNvPicPr>
            <a:picLocks noChangeAspect="1"/>
          </p:cNvPicPr>
          <p:nvPr/>
        </p:nvPicPr>
        <p:blipFill>
          <a:blip r:embed="rId2">
            <a:extLst/>
          </a:blip>
          <a:stretch>
            <a:fillRect/>
          </a:stretch>
        </p:blipFill>
        <p:spPr>
          <a:xfrm>
            <a:off x="0" y="12700"/>
            <a:ext cx="9144000" cy="6096000"/>
          </a:xfrm>
          <a:prstGeom prst="rect">
            <a:avLst/>
          </a:prstGeom>
          <a:ln w="12700">
            <a:miter lim="400000"/>
          </a:ln>
        </p:spPr>
      </p:pic>
      <p:sp>
        <p:nvSpPr>
          <p:cNvPr id="118" name="Ynystawe - Our “Little island on the river”"/>
          <p:cNvSpPr txBox="1"/>
          <p:nvPr/>
        </p:nvSpPr>
        <p:spPr>
          <a:xfrm>
            <a:off x="2671317" y="6259829"/>
            <a:ext cx="4245953" cy="3708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defRPr>
                <a:solidFill>
                  <a:srgbClr val="FFFFFF"/>
                </a:solidFill>
                <a:latin typeface="+mj-lt"/>
                <a:ea typeface="+mj-ea"/>
                <a:cs typeface="+mj-cs"/>
                <a:sym typeface="Helvetica"/>
              </a:defRPr>
            </a:lvl1pPr>
          </a:lstStyle>
          <a:p>
            <a:r>
              <a:t>Ynystawe - Our “Little island on the river”</a:t>
            </a:r>
          </a:p>
        </p:txBody>
      </p:sp>
      <p:pic>
        <p:nvPicPr>
          <p:cNvPr id="3" name="Picture 2"/>
          <p:cNvPicPr>
            <a:picLocks noChangeAspect="1"/>
          </p:cNvPicPr>
          <p:nvPr/>
        </p:nvPicPr>
        <p:blipFill>
          <a:blip r:embed="rId3"/>
          <a:stretch>
            <a:fillRect/>
          </a:stretch>
        </p:blipFill>
        <p:spPr>
          <a:xfrm>
            <a:off x="0" y="-2007"/>
            <a:ext cx="9144000" cy="6110707"/>
          </a:xfrm>
          <a:prstGeom prst="rect">
            <a:avLst/>
          </a:prstGeom>
        </p:spPr>
      </p:pic>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0" name="Picture 2" descr="Picture 2"/>
          <p:cNvPicPr>
            <a:picLocks noChangeAspect="1"/>
          </p:cNvPicPr>
          <p:nvPr/>
        </p:nvPicPr>
        <p:blipFill>
          <a:blip r:embed="rId2">
            <a:extLst/>
          </a:blip>
          <a:stretch>
            <a:fillRect/>
          </a:stretch>
        </p:blipFill>
        <p:spPr>
          <a:xfrm>
            <a:off x="465601" y="15156"/>
            <a:ext cx="8419211" cy="5612807"/>
          </a:xfrm>
          <a:prstGeom prst="rect">
            <a:avLst/>
          </a:prstGeom>
          <a:ln w="12700">
            <a:miter lim="400000"/>
          </a:ln>
        </p:spPr>
      </p:pic>
      <p:sp>
        <p:nvSpPr>
          <p:cNvPr id="121" name="www.ynystaweprimary.co.uk.           Twitter : @ynystawe"/>
          <p:cNvSpPr txBox="1"/>
          <p:nvPr/>
        </p:nvSpPr>
        <p:spPr>
          <a:xfrm>
            <a:off x="473243" y="5828029"/>
            <a:ext cx="8197515" cy="4597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1">
              <a:defRPr sz="2400">
                <a:solidFill>
                  <a:srgbClr val="FFFFFF"/>
                </a:solidFill>
                <a:latin typeface="+mj-lt"/>
                <a:ea typeface="+mj-ea"/>
                <a:cs typeface="+mj-cs"/>
                <a:sym typeface="Helvetica"/>
              </a:defRPr>
            </a:pPr>
            <a:r>
              <a:rPr u="sng">
                <a:uFill>
                  <a:solidFill>
                    <a:srgbClr val="0000FF"/>
                  </a:solidFill>
                </a:uFill>
                <a:hlinkClick r:id="rId3"/>
              </a:rPr>
              <a:t>www.ynystaweprimary.co.uk</a:t>
            </a:r>
            <a:r>
              <a:t>.           Twitter : @ynystawe</a:t>
            </a:r>
          </a:p>
        </p:txBody>
      </p:sp>
      <p:pic>
        <p:nvPicPr>
          <p:cNvPr id="2" name="Picture 1"/>
          <p:cNvPicPr>
            <a:picLocks noChangeAspect="1"/>
          </p:cNvPicPr>
          <p:nvPr/>
        </p:nvPicPr>
        <p:blipFill>
          <a:blip r:embed="rId4"/>
          <a:stretch>
            <a:fillRect/>
          </a:stretch>
        </p:blipFill>
        <p:spPr>
          <a:xfrm>
            <a:off x="0" y="-256018"/>
            <a:ext cx="9144000" cy="6084047"/>
          </a:xfrm>
          <a:prstGeom prst="rect">
            <a:avLst/>
          </a:prstGeom>
        </p:spPr>
      </p:pic>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Vision Statement…"/>
          <p:cNvSpPr txBox="1">
            <a:spLocks noGrp="1"/>
          </p:cNvSpPr>
          <p:nvPr>
            <p:ph type="subTitle" idx="1"/>
          </p:nvPr>
        </p:nvSpPr>
        <p:spPr>
          <a:xfrm>
            <a:off x="1371600" y="288329"/>
            <a:ext cx="6400800" cy="6713142"/>
          </a:xfrm>
          <a:prstGeom prst="rect">
            <a:avLst/>
          </a:prstGeom>
        </p:spPr>
        <p:txBody>
          <a:bodyPr/>
          <a:lstStyle/>
          <a:p>
            <a:pPr marR="171792" defTabSz="370331">
              <a:lnSpc>
                <a:spcPct val="115000"/>
              </a:lnSpc>
              <a:spcBef>
                <a:spcPts val="800"/>
              </a:spcBef>
              <a:defRPr sz="2511">
                <a:solidFill>
                  <a:srgbClr val="FFFFFF"/>
                </a:solidFill>
                <a:latin typeface="+mj-lt"/>
                <a:ea typeface="+mj-ea"/>
                <a:cs typeface="+mj-cs"/>
                <a:sym typeface="Helvetica"/>
              </a:defRPr>
            </a:pPr>
            <a:r>
              <a:t>Vision Statement</a:t>
            </a:r>
          </a:p>
          <a:p>
            <a:pPr marR="171792" defTabSz="370331">
              <a:lnSpc>
                <a:spcPct val="115000"/>
              </a:lnSpc>
              <a:spcBef>
                <a:spcPts val="800"/>
              </a:spcBef>
              <a:defRPr sz="1620">
                <a:solidFill>
                  <a:srgbClr val="FFFFFF"/>
                </a:solidFill>
                <a:latin typeface="+mj-lt"/>
                <a:ea typeface="+mj-ea"/>
                <a:cs typeface="+mj-cs"/>
                <a:sym typeface="Helvetica"/>
              </a:defRPr>
            </a:pPr>
            <a:endParaRPr/>
          </a:p>
          <a:p>
            <a:pPr marR="171792" algn="l" defTabSz="370331">
              <a:lnSpc>
                <a:spcPct val="115000"/>
              </a:lnSpc>
              <a:spcBef>
                <a:spcPts val="800"/>
              </a:spcBef>
              <a:defRPr sz="1620">
                <a:solidFill>
                  <a:srgbClr val="FFFFFF"/>
                </a:solidFill>
                <a:latin typeface="+mj-lt"/>
                <a:ea typeface="+mj-ea"/>
                <a:cs typeface="+mj-cs"/>
                <a:sym typeface="Helvetica"/>
              </a:defRPr>
            </a:pPr>
            <a:r>
              <a:t>Our school will endeavour to provide a challenging and stimulating experience-based curriculum for every child and this in the security of a happy and welcoming aesthetic learning environment.</a:t>
            </a:r>
          </a:p>
          <a:p>
            <a:pPr marR="171792" algn="l" defTabSz="370331">
              <a:lnSpc>
                <a:spcPct val="115000"/>
              </a:lnSpc>
              <a:spcBef>
                <a:spcPts val="800"/>
              </a:spcBef>
              <a:defRPr sz="1620">
                <a:solidFill>
                  <a:srgbClr val="FFFFFF"/>
                </a:solidFill>
                <a:latin typeface="+mj-lt"/>
                <a:ea typeface="+mj-ea"/>
                <a:cs typeface="+mj-cs"/>
                <a:sym typeface="Helvetica"/>
              </a:defRPr>
            </a:pPr>
            <a:r>
              <a:t>We envisage all children achieving their full potential as independent learners in order ultimately to take their place in society as confident, tolerant and courteous people.</a:t>
            </a:r>
          </a:p>
          <a:p>
            <a:pPr marR="171792" algn="l" defTabSz="370331">
              <a:lnSpc>
                <a:spcPct val="115000"/>
              </a:lnSpc>
              <a:spcBef>
                <a:spcPts val="800"/>
              </a:spcBef>
              <a:defRPr sz="1620">
                <a:solidFill>
                  <a:srgbClr val="FFFFFF"/>
                </a:solidFill>
                <a:latin typeface="+mj-lt"/>
                <a:ea typeface="+mj-ea"/>
                <a:cs typeface="+mj-cs"/>
                <a:sym typeface="Helvetica"/>
              </a:defRPr>
            </a:pPr>
            <a:r>
              <a:t>At all times we strive to promote a culture wherein we feel a sense of belonging and pride in our school and also a belief in ourselves as individual members of both the school and the wider community.</a:t>
            </a:r>
          </a:p>
          <a:p>
            <a:pPr marR="171792" defTabSz="370331">
              <a:lnSpc>
                <a:spcPct val="115000"/>
              </a:lnSpc>
              <a:spcBef>
                <a:spcPts val="800"/>
              </a:spcBef>
              <a:defRPr sz="1134">
                <a:solidFill>
                  <a:srgbClr val="FFFFFF"/>
                </a:solidFill>
                <a:latin typeface="+mj-lt"/>
                <a:ea typeface="+mj-ea"/>
                <a:cs typeface="+mj-cs"/>
                <a:sym typeface="Helvetica"/>
              </a:defRPr>
            </a:pPr>
            <a:endParaRPr/>
          </a:p>
          <a:p>
            <a:pPr marR="171792" defTabSz="370331">
              <a:lnSpc>
                <a:spcPct val="115000"/>
              </a:lnSpc>
              <a:spcBef>
                <a:spcPts val="800"/>
              </a:spcBef>
              <a:defRPr sz="1701">
                <a:solidFill>
                  <a:srgbClr val="FFFFFF"/>
                </a:solidFill>
                <a:latin typeface="+mj-lt"/>
                <a:ea typeface="+mj-ea"/>
                <a:cs typeface="+mj-cs"/>
                <a:sym typeface="Helvetica"/>
              </a:defRPr>
            </a:pPr>
            <a:r>
              <a:t>I HEAR AND I FORGET</a:t>
            </a:r>
          </a:p>
          <a:p>
            <a:pPr marR="171792" defTabSz="370331">
              <a:lnSpc>
                <a:spcPct val="115000"/>
              </a:lnSpc>
              <a:spcBef>
                <a:spcPts val="800"/>
              </a:spcBef>
              <a:defRPr sz="1701">
                <a:solidFill>
                  <a:srgbClr val="FFFFFF"/>
                </a:solidFill>
                <a:latin typeface="+mj-lt"/>
                <a:ea typeface="+mj-ea"/>
                <a:cs typeface="+mj-cs"/>
                <a:sym typeface="Helvetica"/>
              </a:defRPr>
            </a:pPr>
            <a:r>
              <a:t>I SEE AND I REMEMBER</a:t>
            </a:r>
          </a:p>
          <a:p>
            <a:pPr marR="171792" defTabSz="370331">
              <a:lnSpc>
                <a:spcPct val="115000"/>
              </a:lnSpc>
              <a:spcBef>
                <a:spcPts val="800"/>
              </a:spcBef>
              <a:defRPr sz="1701">
                <a:solidFill>
                  <a:srgbClr val="FFFFFF"/>
                </a:solidFill>
                <a:latin typeface="+mj-lt"/>
                <a:ea typeface="+mj-ea"/>
                <a:cs typeface="+mj-cs"/>
                <a:sym typeface="Helvetica"/>
              </a:defRPr>
            </a:pPr>
            <a:r>
              <a:t>I DO AND I UNDERSTAND </a:t>
            </a:r>
          </a:p>
          <a:p>
            <a:pPr marR="171792" algn="r" defTabSz="370331">
              <a:lnSpc>
                <a:spcPct val="115000"/>
              </a:lnSpc>
              <a:spcBef>
                <a:spcPts val="800"/>
              </a:spcBef>
              <a:defRPr sz="1701">
                <a:solidFill>
                  <a:srgbClr val="FFFFFF"/>
                </a:solidFill>
                <a:latin typeface="+mj-lt"/>
                <a:ea typeface="+mj-ea"/>
                <a:cs typeface="+mj-cs"/>
                <a:sym typeface="Helvetica"/>
              </a:defRPr>
            </a:pPr>
            <a:r>
              <a:t>(Confucius 551-479BC)</a:t>
            </a:r>
          </a:p>
          <a:p>
            <a:pPr marR="171792" algn="l" defTabSz="370331">
              <a:lnSpc>
                <a:spcPct val="115000"/>
              </a:lnSpc>
              <a:spcBef>
                <a:spcPts val="800"/>
              </a:spcBef>
              <a:defRPr sz="891">
                <a:solidFill>
                  <a:srgbClr val="000000"/>
                </a:solidFill>
                <a:latin typeface="+mj-lt"/>
                <a:ea typeface="+mj-ea"/>
                <a:cs typeface="+mj-cs"/>
                <a:sym typeface="Helvetica"/>
              </a:defRPr>
            </a:pPr>
            <a:endParaRP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 name="TextBox 3"/>
          <p:cNvSpPr txBox="1"/>
          <p:nvPr/>
        </p:nvSpPr>
        <p:spPr>
          <a:xfrm>
            <a:off x="-2121" y="1412775"/>
            <a:ext cx="9108506" cy="4574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sz="5400">
                <a:solidFill>
                  <a:srgbClr val="FFFFFF"/>
                </a:solidFill>
                <a:latin typeface="Calibri Light"/>
                <a:ea typeface="Calibri Light"/>
                <a:cs typeface="Calibri Light"/>
                <a:sym typeface="Calibri Light"/>
              </a:defRPr>
            </a:pPr>
            <a:endParaRPr/>
          </a:p>
          <a:p>
            <a:pPr algn="ctr">
              <a:defRPr sz="4000">
                <a:solidFill>
                  <a:srgbClr val="FFFFFF"/>
                </a:solidFill>
                <a:latin typeface="Calibri Light"/>
                <a:ea typeface="Calibri Light"/>
                <a:cs typeface="Calibri Light"/>
                <a:sym typeface="Calibri Light"/>
              </a:defRPr>
            </a:pPr>
            <a:r>
              <a:t>A supportive whole-school ethos helps to create a strong foundation for delivering a stimulating curriculum and for raising standards and improving pupils’ work.  </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 name="TextBox 3"/>
          <p:cNvSpPr txBox="1"/>
          <p:nvPr/>
        </p:nvSpPr>
        <p:spPr>
          <a:xfrm>
            <a:off x="-1" y="1844824"/>
            <a:ext cx="9108506" cy="51079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sz="4000">
                <a:solidFill>
                  <a:srgbClr val="FFFFFF"/>
                </a:solidFill>
                <a:latin typeface="Calibri Light"/>
                <a:ea typeface="Calibri Light"/>
                <a:cs typeface="Calibri Light"/>
                <a:sym typeface="Calibri Light"/>
              </a:defRPr>
            </a:pPr>
            <a:r>
              <a:t>“When a flower doesn’t bloom, you fix the environment in which it grows, not the flower.”</a:t>
            </a:r>
          </a:p>
          <a:p>
            <a:pPr algn="r">
              <a:defRPr sz="2400" i="1">
                <a:solidFill>
                  <a:srgbClr val="FFFFFF"/>
                </a:solidFill>
                <a:latin typeface="Calibri Light"/>
                <a:ea typeface="Calibri Light"/>
                <a:cs typeface="Calibri Light"/>
                <a:sym typeface="Calibri Light"/>
              </a:defRPr>
            </a:pPr>
            <a:endParaRPr/>
          </a:p>
          <a:p>
            <a:pPr algn="r">
              <a:defRPr sz="2400" i="1">
                <a:solidFill>
                  <a:srgbClr val="FFFFFF"/>
                </a:solidFill>
                <a:latin typeface="Calibri Light"/>
                <a:ea typeface="Calibri Light"/>
                <a:cs typeface="Calibri Light"/>
                <a:sym typeface="Calibri Light"/>
              </a:defRPr>
            </a:pPr>
            <a:endParaRPr/>
          </a:p>
          <a:p>
            <a:pPr algn="r">
              <a:defRPr sz="2400" i="1">
                <a:solidFill>
                  <a:srgbClr val="FFFFFF"/>
                </a:solidFill>
                <a:latin typeface="Calibri Light"/>
                <a:ea typeface="Calibri Light"/>
                <a:cs typeface="Calibri Light"/>
                <a:sym typeface="Calibri Light"/>
              </a:defRPr>
            </a:pPr>
            <a:endParaRPr/>
          </a:p>
          <a:p>
            <a:pPr algn="r">
              <a:defRPr sz="2400" i="1">
                <a:solidFill>
                  <a:srgbClr val="FFFFFF"/>
                </a:solidFill>
                <a:latin typeface="Calibri Light"/>
                <a:ea typeface="Calibri Light"/>
                <a:cs typeface="Calibri Light"/>
                <a:sym typeface="Calibri Light"/>
              </a:defRPr>
            </a:pPr>
            <a:endParaRPr/>
          </a:p>
          <a:p>
            <a:pPr algn="r">
              <a:defRPr sz="2400" i="1">
                <a:solidFill>
                  <a:srgbClr val="FFFFFF"/>
                </a:solidFill>
                <a:latin typeface="Calibri Light"/>
                <a:ea typeface="Calibri Light"/>
                <a:cs typeface="Calibri Light"/>
                <a:sym typeface="Calibri Light"/>
              </a:defRPr>
            </a:pPr>
            <a:endParaRPr/>
          </a:p>
          <a:p>
            <a:pPr algn="r">
              <a:defRPr sz="2400" i="1">
                <a:solidFill>
                  <a:srgbClr val="FFFFFF"/>
                </a:solidFill>
                <a:latin typeface="Calibri Light"/>
                <a:ea typeface="Calibri Light"/>
                <a:cs typeface="Calibri Light"/>
                <a:sym typeface="Calibri Light"/>
              </a:defRPr>
            </a:pPr>
            <a:endParaRPr/>
          </a:p>
          <a:p>
            <a:pPr algn="r">
              <a:defRPr sz="2400" i="1">
                <a:solidFill>
                  <a:srgbClr val="FFFFFF"/>
                </a:solidFill>
                <a:latin typeface="Calibri Light"/>
                <a:ea typeface="Calibri Light"/>
                <a:cs typeface="Calibri Light"/>
                <a:sym typeface="Calibri Light"/>
              </a:defRPr>
            </a:pPr>
            <a:r>
              <a:t>Alexander Den Heijer</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 name="TextBox 3"/>
          <p:cNvSpPr txBox="1"/>
          <p:nvPr/>
        </p:nvSpPr>
        <p:spPr>
          <a:xfrm>
            <a:off x="17747" y="2246630"/>
            <a:ext cx="9108506" cy="23647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800">
                <a:solidFill>
                  <a:srgbClr val="FFFFFF"/>
                </a:solidFill>
                <a:latin typeface="Calibri Light"/>
                <a:ea typeface="Calibri Light"/>
                <a:cs typeface="Calibri Light"/>
                <a:sym typeface="Calibri Light"/>
              </a:defRPr>
            </a:lvl1pPr>
          </a:lstStyle>
          <a:p>
            <a:r>
              <a:t>At Ynystawe we have always been about the children, putting them at the centre of our curriculum. Our creative curriculum is based on The Leonardo Effect principles and sound Foundation Phase pedagogy. </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1"/>
          </a:xfrm>
        </p:spPr>
        <p:txBody>
          <a:bodyPr/>
          <a:lstStyle/>
          <a:p>
            <a:r>
              <a:rPr lang="en-US" b="1" dirty="0" err="1" smtClean="0">
                <a:solidFill>
                  <a:schemeClr val="tx2">
                    <a:lumMod val="20000"/>
                    <a:lumOff val="80000"/>
                  </a:schemeClr>
                </a:solidFill>
              </a:rPr>
              <a:t>Ynystawe</a:t>
            </a:r>
            <a:r>
              <a:rPr lang="en-US" b="1" dirty="0" smtClean="0">
                <a:solidFill>
                  <a:schemeClr val="tx2">
                    <a:lumMod val="20000"/>
                    <a:lumOff val="80000"/>
                  </a:schemeClr>
                </a:solidFill>
              </a:rPr>
              <a:t> - Features </a:t>
            </a:r>
            <a:endParaRPr lang="en-US" b="1" dirty="0">
              <a:solidFill>
                <a:schemeClr val="tx2">
                  <a:lumMod val="20000"/>
                  <a:lumOff val="80000"/>
                </a:schemeClr>
              </a:solidFill>
            </a:endParaRPr>
          </a:p>
        </p:txBody>
      </p:sp>
      <p:sp>
        <p:nvSpPr>
          <p:cNvPr id="3" name="Text Placeholder 2"/>
          <p:cNvSpPr>
            <a:spLocks noGrp="1"/>
          </p:cNvSpPr>
          <p:nvPr>
            <p:ph type="body" idx="1"/>
          </p:nvPr>
        </p:nvSpPr>
        <p:spPr>
          <a:xfrm>
            <a:off x="457200" y="1344479"/>
            <a:ext cx="8229600" cy="4525963"/>
          </a:xfrm>
        </p:spPr>
        <p:txBody>
          <a:bodyPr>
            <a:normAutofit fontScale="92500" lnSpcReduction="20000"/>
          </a:bodyPr>
          <a:lstStyle/>
          <a:p>
            <a:r>
              <a:rPr lang="en-US" dirty="0" smtClean="0">
                <a:solidFill>
                  <a:schemeClr val="tx2">
                    <a:lumMod val="20000"/>
                    <a:lumOff val="80000"/>
                  </a:schemeClr>
                </a:solidFill>
              </a:rPr>
              <a:t>No introductions and plenaries</a:t>
            </a:r>
          </a:p>
          <a:p>
            <a:r>
              <a:rPr lang="en-US" dirty="0" smtClean="0">
                <a:solidFill>
                  <a:schemeClr val="tx2">
                    <a:lumMod val="20000"/>
                    <a:lumOff val="80000"/>
                  </a:schemeClr>
                </a:solidFill>
              </a:rPr>
              <a:t>Less from the front teaching</a:t>
            </a:r>
          </a:p>
          <a:p>
            <a:r>
              <a:rPr lang="en-US" dirty="0" smtClean="0">
                <a:solidFill>
                  <a:schemeClr val="tx2">
                    <a:lumMod val="20000"/>
                    <a:lumOff val="80000"/>
                  </a:schemeClr>
                </a:solidFill>
              </a:rPr>
              <a:t>No SC or LO or AFL strategies</a:t>
            </a:r>
          </a:p>
          <a:p>
            <a:r>
              <a:rPr lang="en-US" dirty="0" smtClean="0">
                <a:solidFill>
                  <a:schemeClr val="tx2">
                    <a:lumMod val="20000"/>
                    <a:lumOff val="80000"/>
                  </a:schemeClr>
                </a:solidFill>
              </a:rPr>
              <a:t>Less </a:t>
            </a:r>
            <a:r>
              <a:rPr lang="en-US" dirty="0">
                <a:solidFill>
                  <a:schemeClr val="tx2">
                    <a:lumMod val="20000"/>
                    <a:lumOff val="80000"/>
                  </a:schemeClr>
                </a:solidFill>
              </a:rPr>
              <a:t>s</a:t>
            </a:r>
            <a:r>
              <a:rPr lang="en-US" dirty="0" smtClean="0">
                <a:solidFill>
                  <a:schemeClr val="tx2">
                    <a:lumMod val="20000"/>
                    <a:lumOff val="80000"/>
                  </a:schemeClr>
                </a:solidFill>
              </a:rPr>
              <a:t>ubject specific lessons- thematic based and has emphasis on Science and Art</a:t>
            </a:r>
          </a:p>
          <a:p>
            <a:r>
              <a:rPr lang="en-US" dirty="0" smtClean="0">
                <a:solidFill>
                  <a:schemeClr val="tx2">
                    <a:lumMod val="20000"/>
                    <a:lumOff val="80000"/>
                  </a:schemeClr>
                </a:solidFill>
              </a:rPr>
              <a:t>No subject workbooks</a:t>
            </a:r>
          </a:p>
          <a:p>
            <a:r>
              <a:rPr lang="en-US" dirty="0" smtClean="0">
                <a:solidFill>
                  <a:schemeClr val="tx2">
                    <a:lumMod val="20000"/>
                    <a:lumOff val="80000"/>
                  </a:schemeClr>
                </a:solidFill>
              </a:rPr>
              <a:t>Children decide on what will be studied at the start of learning </a:t>
            </a:r>
            <a:r>
              <a:rPr lang="mr-IN" dirty="0" smtClean="0">
                <a:solidFill>
                  <a:schemeClr val="tx2">
                    <a:lumMod val="20000"/>
                    <a:lumOff val="80000"/>
                  </a:schemeClr>
                </a:solidFill>
              </a:rPr>
              <a:t>–</a:t>
            </a:r>
            <a:r>
              <a:rPr lang="en-US" dirty="0" smtClean="0">
                <a:solidFill>
                  <a:schemeClr val="tx2">
                    <a:lumMod val="20000"/>
                    <a:lumOff val="80000"/>
                  </a:schemeClr>
                </a:solidFill>
              </a:rPr>
              <a:t> could be anything.</a:t>
            </a:r>
          </a:p>
          <a:p>
            <a:r>
              <a:rPr lang="en-US" dirty="0" smtClean="0">
                <a:solidFill>
                  <a:schemeClr val="tx2">
                    <a:lumMod val="20000"/>
                    <a:lumOff val="80000"/>
                  </a:schemeClr>
                </a:solidFill>
              </a:rPr>
              <a:t>No age specific teaching in KS2</a:t>
            </a:r>
          </a:p>
          <a:p>
            <a:r>
              <a:rPr lang="en-US" dirty="0" smtClean="0">
                <a:solidFill>
                  <a:schemeClr val="tx2">
                    <a:lumMod val="20000"/>
                    <a:lumOff val="80000"/>
                  </a:schemeClr>
                </a:solidFill>
              </a:rPr>
              <a:t>Teacher/adults works with groups</a:t>
            </a:r>
          </a:p>
          <a:p>
            <a:endParaRPr lang="en-US" dirty="0" smtClean="0"/>
          </a:p>
          <a:p>
            <a:endParaRPr lang="en-US" dirty="0"/>
          </a:p>
        </p:txBody>
      </p:sp>
    </p:spTree>
    <p:extLst>
      <p:ext uri="{BB962C8B-B14F-4D97-AF65-F5344CB8AC3E}">
        <p14:creationId xmlns:p14="http://schemas.microsoft.com/office/powerpoint/2010/main" val="591234753"/>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TextBox 3"/>
          <p:cNvSpPr txBox="1"/>
          <p:nvPr/>
        </p:nvSpPr>
        <p:spPr>
          <a:xfrm>
            <a:off x="17747" y="1535430"/>
            <a:ext cx="9108506" cy="37871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sz="5400">
                <a:solidFill>
                  <a:srgbClr val="FFFFFF"/>
                </a:solidFill>
                <a:latin typeface="Calibri Light"/>
                <a:ea typeface="Calibri Light"/>
                <a:cs typeface="Calibri Light"/>
                <a:sym typeface="Calibri Light"/>
              </a:defRPr>
            </a:pPr>
            <a:endParaRPr/>
          </a:p>
          <a:p>
            <a:pPr algn="ctr">
              <a:defRPr sz="5400">
                <a:solidFill>
                  <a:srgbClr val="FFFFFF"/>
                </a:solidFill>
                <a:latin typeface="Calibri Light"/>
                <a:ea typeface="Calibri Light"/>
                <a:cs typeface="Calibri Light"/>
                <a:sym typeface="Calibri Light"/>
              </a:defRPr>
            </a:pPr>
            <a:r>
              <a:t>‘The Leonardo Effect’</a:t>
            </a:r>
          </a:p>
          <a:p>
            <a:pPr algn="ctr">
              <a:defRPr sz="5400">
                <a:solidFill>
                  <a:srgbClr val="FFFFFF"/>
                </a:solidFill>
                <a:latin typeface="Calibri Light"/>
                <a:ea typeface="Calibri Light"/>
                <a:cs typeface="Calibri Light"/>
                <a:sym typeface="Calibri Light"/>
              </a:defRPr>
            </a:pPr>
            <a:endParaRPr/>
          </a:p>
          <a:p>
            <a:pPr algn="ctr">
              <a:defRPr sz="4000">
                <a:solidFill>
                  <a:srgbClr val="FFFFFF"/>
                </a:solidFill>
                <a:latin typeface="Calibri Light"/>
                <a:ea typeface="Calibri Light"/>
                <a:cs typeface="Calibri Light"/>
                <a:sym typeface="Calibri Light"/>
              </a:defRPr>
            </a:pPr>
            <a:r>
              <a:t>Twitter : @LeonardoEffect</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 name="TextBox 2"/>
          <p:cNvSpPr txBox="1"/>
          <p:nvPr/>
        </p:nvSpPr>
        <p:spPr>
          <a:xfrm>
            <a:off x="-1374" y="5949279"/>
            <a:ext cx="9123085" cy="523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800">
                <a:solidFill>
                  <a:srgbClr val="FFFFFF"/>
                </a:solidFill>
                <a:latin typeface="Calibri Light"/>
                <a:ea typeface="Calibri Light"/>
                <a:cs typeface="Calibri Light"/>
                <a:sym typeface="Calibri Light"/>
              </a:defRPr>
            </a:lvl1pPr>
          </a:lstStyle>
          <a:p>
            <a:r>
              <a:t>Earth – 2015-2016</a:t>
            </a:r>
          </a:p>
        </p:txBody>
      </p:sp>
      <p:pic>
        <p:nvPicPr>
          <p:cNvPr id="2" name="Picture 1"/>
          <p:cNvPicPr>
            <a:picLocks noChangeAspect="1"/>
          </p:cNvPicPr>
          <p:nvPr/>
        </p:nvPicPr>
        <p:blipFill>
          <a:blip r:embed="rId2"/>
          <a:stretch>
            <a:fillRect/>
          </a:stretch>
        </p:blipFill>
        <p:spPr>
          <a:xfrm>
            <a:off x="0" y="0"/>
            <a:ext cx="9144000" cy="5676348"/>
          </a:xfrm>
          <a:prstGeom prst="rect">
            <a:avLst/>
          </a:prstGeom>
        </p:spPr>
      </p:pic>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212513" y="-954425"/>
            <a:ext cx="6406531" cy="8542041"/>
          </a:xfrm>
          <a:prstGeom prst="rect">
            <a:avLst/>
          </a:prstGeom>
        </p:spPr>
      </p:pic>
    </p:spTree>
    <p:extLst>
      <p:ext uri="{BB962C8B-B14F-4D97-AF65-F5344CB8AC3E}">
        <p14:creationId xmlns:p14="http://schemas.microsoft.com/office/powerpoint/2010/main" val="1463142287"/>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161189" y="-1167539"/>
            <a:ext cx="7005234" cy="9340312"/>
          </a:xfrm>
          <a:prstGeom prst="rect">
            <a:avLst/>
          </a:prstGeom>
        </p:spPr>
      </p:pic>
    </p:spTree>
    <p:extLst>
      <p:ext uri="{BB962C8B-B14F-4D97-AF65-F5344CB8AC3E}">
        <p14:creationId xmlns:p14="http://schemas.microsoft.com/office/powerpoint/2010/main" val="2051549752"/>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99245632"/>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382423796"/>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1291" t="23333" r="25131" b="17062"/>
          <a:stretch/>
        </p:blipFill>
        <p:spPr>
          <a:xfrm>
            <a:off x="805912" y="-59865"/>
            <a:ext cx="7880888" cy="6770632"/>
          </a:xfrm>
          <a:prstGeom prst="rect">
            <a:avLst/>
          </a:prstGeom>
        </p:spPr>
      </p:pic>
    </p:spTree>
    <p:extLst>
      <p:ext uri="{BB962C8B-B14F-4D97-AF65-F5344CB8AC3E}">
        <p14:creationId xmlns:p14="http://schemas.microsoft.com/office/powerpoint/2010/main" val="771162479"/>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3390" t="28023" b="15480"/>
          <a:stretch/>
        </p:blipFill>
        <p:spPr>
          <a:xfrm>
            <a:off x="0" y="1472339"/>
            <a:ext cx="9035512" cy="3962944"/>
          </a:xfrm>
          <a:prstGeom prst="rect">
            <a:avLst/>
          </a:prstGeom>
        </p:spPr>
      </p:pic>
    </p:spTree>
    <p:extLst>
      <p:ext uri="{BB962C8B-B14F-4D97-AF65-F5344CB8AC3E}">
        <p14:creationId xmlns:p14="http://schemas.microsoft.com/office/powerpoint/2010/main" val="778231047"/>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101463122"/>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8488" y="0"/>
            <a:ext cx="9144000" cy="6605888"/>
          </a:xfrm>
          <a:prstGeom prst="rect">
            <a:avLst/>
          </a:prstGeom>
        </p:spPr>
      </p:pic>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 name="Mystery Object!"/>
          <p:cNvSpPr txBox="1">
            <a:spLocks noGrp="1"/>
          </p:cNvSpPr>
          <p:nvPr>
            <p:ph type="ctrTitle"/>
          </p:nvPr>
        </p:nvSpPr>
        <p:spPr>
          <a:xfrm>
            <a:off x="685800" y="1335087"/>
            <a:ext cx="7772400" cy="1470026"/>
          </a:xfrm>
          <a:prstGeom prst="rect">
            <a:avLst/>
          </a:prstGeom>
        </p:spPr>
        <p:txBody>
          <a:bodyPr/>
          <a:lstStyle>
            <a:lvl1pPr>
              <a:defRPr sz="6000">
                <a:solidFill>
                  <a:srgbClr val="FFFFFF"/>
                </a:solidFill>
                <a:latin typeface="Helvetica Neue"/>
                <a:ea typeface="Helvetica Neue"/>
                <a:cs typeface="Helvetica Neue"/>
                <a:sym typeface="Helvetica Neue"/>
              </a:defRPr>
            </a:lvl1pPr>
          </a:lstStyle>
          <a:p>
            <a:r>
              <a:t>Mystery Object!</a:t>
            </a:r>
          </a:p>
        </p:txBody>
      </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6477044"/>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5" name="IMG_7208.JPG" descr="IMG_7208.JPG"/>
          <p:cNvPicPr>
            <a:picLocks/>
          </p:cNvPicPr>
          <p:nvPr/>
        </p:nvPicPr>
        <p:blipFill>
          <a:blip r:embed="rId2">
            <a:extLst/>
          </a:blip>
          <a:stretch>
            <a:fillRect/>
          </a:stretch>
        </p:blipFill>
        <p:spPr>
          <a:xfrm rot="16200000">
            <a:off x="710455" y="-352812"/>
            <a:ext cx="3174497" cy="4135295"/>
          </a:xfrm>
          <a:prstGeom prst="rect">
            <a:avLst/>
          </a:prstGeom>
          <a:effectLst>
            <a:outerShdw blurRad="355600" rotWithShape="0">
              <a:srgbClr val="000000">
                <a:alpha val="75000"/>
              </a:srgbClr>
            </a:outerShdw>
          </a:effectLst>
        </p:spPr>
      </p:pic>
      <p:pic>
        <p:nvPicPr>
          <p:cNvPr id="156" name="IMG_5384.JPG" descr="IMG_5384.JPG"/>
          <p:cNvPicPr>
            <a:picLocks/>
          </p:cNvPicPr>
          <p:nvPr/>
        </p:nvPicPr>
        <p:blipFill>
          <a:blip r:embed="rId3">
            <a:extLst/>
          </a:blip>
          <a:stretch>
            <a:fillRect/>
          </a:stretch>
        </p:blipFill>
        <p:spPr>
          <a:xfrm rot="16200000">
            <a:off x="5228873" y="2975536"/>
            <a:ext cx="3241172" cy="4224196"/>
          </a:xfrm>
          <a:prstGeom prst="rect">
            <a:avLst/>
          </a:prstGeom>
          <a:effectLst>
            <a:outerShdw blurRad="101600" dist="25400" dir="5400000" rotWithShape="0">
              <a:srgbClr val="000000">
                <a:alpha val="75000"/>
              </a:srgbClr>
            </a:outerShdw>
          </a:effectLst>
        </p:spPr>
      </p:pic>
      <p:pic>
        <p:nvPicPr>
          <p:cNvPr id="157" name="IMG_2649.JPG" descr="IMG_2649.JPG"/>
          <p:cNvPicPr>
            <a:picLocks/>
          </p:cNvPicPr>
          <p:nvPr/>
        </p:nvPicPr>
        <p:blipFill>
          <a:blip r:embed="rId4">
            <a:extLst/>
          </a:blip>
          <a:stretch>
            <a:fillRect/>
          </a:stretch>
        </p:blipFill>
        <p:spPr>
          <a:xfrm rot="16200000">
            <a:off x="5228873" y="-397263"/>
            <a:ext cx="3241172" cy="4224197"/>
          </a:xfrm>
          <a:prstGeom prst="rect">
            <a:avLst/>
          </a:prstGeom>
          <a:effectLst>
            <a:outerShdw blurRad="101600" dist="25400" dir="5400000" rotWithShape="0">
              <a:srgbClr val="000000">
                <a:alpha val="75000"/>
              </a:srgbClr>
            </a:outerShdw>
          </a:effectLst>
        </p:spPr>
      </p:pic>
      <p:pic>
        <p:nvPicPr>
          <p:cNvPr id="158" name="IMG_0496.JPG" descr="IMG_0496.JPG"/>
          <p:cNvPicPr>
            <a:picLocks/>
          </p:cNvPicPr>
          <p:nvPr/>
        </p:nvPicPr>
        <p:blipFill>
          <a:blip r:embed="rId5">
            <a:extLst/>
          </a:blip>
          <a:stretch>
            <a:fillRect/>
          </a:stretch>
        </p:blipFill>
        <p:spPr>
          <a:xfrm>
            <a:off x="185606" y="3467048"/>
            <a:ext cx="4135296" cy="3241172"/>
          </a:xfrm>
          <a:prstGeom prst="rect">
            <a:avLst/>
          </a:prstGeom>
          <a:effectLst>
            <a:outerShdw blurRad="101600" dist="25400" dir="5400000" rotWithShape="0">
              <a:srgbClr val="000000">
                <a:alpha val="75000"/>
              </a:srgbClr>
            </a:outerShdw>
          </a:effectLst>
        </p:spPr>
      </p:pic>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0" name="IMG_3477.JPG" descr="IMG_3477.JPG"/>
          <p:cNvPicPr>
            <a:picLocks/>
          </p:cNvPicPr>
          <p:nvPr/>
        </p:nvPicPr>
        <p:blipFill>
          <a:blip r:embed="rId2">
            <a:extLst/>
          </a:blip>
          <a:stretch>
            <a:fillRect/>
          </a:stretch>
        </p:blipFill>
        <p:spPr>
          <a:xfrm rot="10800000" flipH="1">
            <a:off x="164575" y="29147"/>
            <a:ext cx="4274670" cy="3284733"/>
          </a:xfrm>
          <a:prstGeom prst="rect">
            <a:avLst/>
          </a:prstGeom>
          <a:effectLst>
            <a:outerShdw blurRad="101600" dist="25400" dir="5400000" rotWithShape="0">
              <a:srgbClr val="000000">
                <a:alpha val="75000"/>
              </a:srgbClr>
            </a:outerShdw>
          </a:effectLst>
        </p:spPr>
      </p:pic>
      <p:pic>
        <p:nvPicPr>
          <p:cNvPr id="161" name="IMG_5091.JPG" descr="IMG_5091.JPG"/>
          <p:cNvPicPr>
            <a:picLocks/>
          </p:cNvPicPr>
          <p:nvPr/>
        </p:nvPicPr>
        <p:blipFill>
          <a:blip r:embed="rId3">
            <a:extLst/>
          </a:blip>
          <a:stretch>
            <a:fillRect/>
          </a:stretch>
        </p:blipFill>
        <p:spPr>
          <a:xfrm rot="16200000">
            <a:off x="687225" y="2913689"/>
            <a:ext cx="3295846" cy="4297095"/>
          </a:xfrm>
          <a:prstGeom prst="rect">
            <a:avLst/>
          </a:prstGeom>
          <a:effectLst>
            <a:outerShdw blurRad="101600" dist="25400" dir="5400000" rotWithShape="0">
              <a:srgbClr val="000000">
                <a:alpha val="75000"/>
              </a:srgbClr>
            </a:outerShdw>
          </a:effectLst>
        </p:spPr>
      </p:pic>
      <p:pic>
        <p:nvPicPr>
          <p:cNvPr id="162" name="IMG_0436.JPG" descr="IMG_0436.JPG"/>
          <p:cNvPicPr>
            <a:picLocks/>
          </p:cNvPicPr>
          <p:nvPr/>
        </p:nvPicPr>
        <p:blipFill>
          <a:blip r:embed="rId4">
            <a:extLst/>
          </a:blip>
          <a:stretch>
            <a:fillRect/>
          </a:stretch>
        </p:blipFill>
        <p:spPr>
          <a:xfrm rot="10800000" flipH="1">
            <a:off x="4787102" y="3365051"/>
            <a:ext cx="4208194" cy="3295846"/>
          </a:xfrm>
          <a:prstGeom prst="rect">
            <a:avLst/>
          </a:prstGeom>
          <a:effectLst>
            <a:outerShdw blurRad="101600" dist="25400" dir="5400000" rotWithShape="0">
              <a:srgbClr val="000000">
                <a:alpha val="75000"/>
              </a:srgbClr>
            </a:outerShdw>
          </a:effectLst>
        </p:spPr>
      </p:pic>
      <p:pic>
        <p:nvPicPr>
          <p:cNvPr id="163" name="IMG_6589.JPG" descr="IMG_6589.JPG"/>
          <p:cNvPicPr>
            <a:picLocks/>
          </p:cNvPicPr>
          <p:nvPr/>
        </p:nvPicPr>
        <p:blipFill>
          <a:blip r:embed="rId5">
            <a:extLst/>
          </a:blip>
          <a:stretch>
            <a:fillRect/>
          </a:stretch>
        </p:blipFill>
        <p:spPr>
          <a:xfrm rot="16200000">
            <a:off x="5297847" y="-402098"/>
            <a:ext cx="3229170" cy="4208193"/>
          </a:xfrm>
          <a:prstGeom prst="rect">
            <a:avLst/>
          </a:prstGeom>
          <a:effectLst>
            <a:outerShdw blurRad="101600" dist="25400" dir="5400000" rotWithShape="0">
              <a:srgbClr val="000000">
                <a:alpha val="75000"/>
              </a:srgbClr>
            </a:outerShdw>
          </a:effectLst>
        </p:spPr>
      </p:pic>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 name="https://youtu.be/hqh1MRWZjms"/>
          <p:cNvSpPr txBox="1"/>
          <p:nvPr/>
        </p:nvSpPr>
        <p:spPr>
          <a:xfrm>
            <a:off x="2812573" y="5358129"/>
            <a:ext cx="3518854" cy="3581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r>
              <a:rPr u="sng" dirty="0">
                <a:solidFill>
                  <a:srgbClr val="0000FF"/>
                </a:solidFill>
                <a:uFill>
                  <a:solidFill>
                    <a:srgbClr val="0000FF"/>
                  </a:solidFill>
                </a:uFill>
                <a:hlinkClick r:id="rId2"/>
              </a:rPr>
              <a:t>https://youtu.be/hqh1MRWZjms</a:t>
            </a:r>
            <a:r>
              <a:rPr dirty="0"/>
              <a:t> </a:t>
            </a:r>
          </a:p>
        </p:txBody>
      </p:sp>
      <p:sp>
        <p:nvSpPr>
          <p:cNvPr id="166" name="Austin’s Butterfly!"/>
          <p:cNvSpPr txBox="1">
            <a:spLocks noGrp="1"/>
          </p:cNvSpPr>
          <p:nvPr>
            <p:ph type="ctrTitle"/>
          </p:nvPr>
        </p:nvSpPr>
        <p:spPr>
          <a:xfrm>
            <a:off x="685800" y="1500187"/>
            <a:ext cx="7772400" cy="1470026"/>
          </a:xfrm>
          <a:prstGeom prst="rect">
            <a:avLst/>
          </a:prstGeom>
        </p:spPr>
        <p:txBody>
          <a:bodyPr/>
          <a:lstStyle>
            <a:lvl1pPr>
              <a:defRPr sz="6000">
                <a:solidFill>
                  <a:srgbClr val="FFFFFF"/>
                </a:solidFill>
                <a:latin typeface="Helvetica Neue"/>
                <a:ea typeface="Helvetica Neue"/>
                <a:cs typeface="Helvetica Neue"/>
                <a:sym typeface="Helvetica Neue"/>
              </a:defRPr>
            </a:lvl1pPr>
          </a:lstStyle>
          <a:p>
            <a:r>
              <a:t>Austin’s Butterfly!</a:t>
            </a:r>
          </a:p>
        </p:txBody>
      </p:sp>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https://youtu.be/zQLFcheLO4k"/>
          <p:cNvSpPr txBox="1"/>
          <p:nvPr/>
        </p:nvSpPr>
        <p:spPr>
          <a:xfrm>
            <a:off x="2812573" y="5358129"/>
            <a:ext cx="3420962" cy="3581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r>
              <a:rPr u="sng" dirty="0">
                <a:solidFill>
                  <a:srgbClr val="0000FF"/>
                </a:solidFill>
                <a:uFill>
                  <a:solidFill>
                    <a:srgbClr val="0000FF"/>
                  </a:solidFill>
                </a:uFill>
                <a:hlinkClick r:id="rId2"/>
              </a:rPr>
              <a:t>https://youtu.be/zQLFcheLO4k</a:t>
            </a:r>
            <a:r>
              <a:rPr dirty="0"/>
              <a:t> </a:t>
            </a:r>
          </a:p>
        </p:txBody>
      </p:sp>
      <p:sp>
        <p:nvSpPr>
          <p:cNvPr id="169" name="Inner Works!"/>
          <p:cNvSpPr txBox="1">
            <a:spLocks noGrp="1"/>
          </p:cNvSpPr>
          <p:nvPr>
            <p:ph type="ctrTitle"/>
          </p:nvPr>
        </p:nvSpPr>
        <p:spPr>
          <a:xfrm>
            <a:off x="685800" y="1500187"/>
            <a:ext cx="7772400" cy="1470026"/>
          </a:xfrm>
          <a:prstGeom prst="rect">
            <a:avLst/>
          </a:prstGeom>
        </p:spPr>
        <p:txBody>
          <a:bodyPr/>
          <a:lstStyle>
            <a:lvl1pPr>
              <a:defRPr sz="6000">
                <a:solidFill>
                  <a:srgbClr val="FFFFFF"/>
                </a:solidFill>
                <a:latin typeface="Helvetica Neue"/>
                <a:ea typeface="Helvetica Neue"/>
                <a:cs typeface="Helvetica Neue"/>
                <a:sym typeface="Helvetica Neue"/>
              </a:defRPr>
            </a:lvl1pPr>
          </a:lstStyle>
          <a:p>
            <a:r>
              <a:t>Inner Works!</a:t>
            </a:r>
          </a:p>
        </p:txBody>
      </p:sp>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 name="Learners"/>
          <p:cNvSpPr txBox="1">
            <a:spLocks noGrp="1"/>
          </p:cNvSpPr>
          <p:nvPr>
            <p:ph type="ctrTitle"/>
          </p:nvPr>
        </p:nvSpPr>
        <p:spPr>
          <a:xfrm>
            <a:off x="685800" y="1500187"/>
            <a:ext cx="7772400" cy="1470026"/>
          </a:xfrm>
          <a:prstGeom prst="rect">
            <a:avLst/>
          </a:prstGeom>
        </p:spPr>
        <p:txBody>
          <a:bodyPr/>
          <a:lstStyle>
            <a:lvl1pPr>
              <a:defRPr sz="6000">
                <a:solidFill>
                  <a:srgbClr val="FFFFFF"/>
                </a:solidFill>
                <a:latin typeface="Helvetica Neue"/>
                <a:ea typeface="Helvetica Neue"/>
                <a:cs typeface="Helvetica Neue"/>
                <a:sym typeface="Helvetica Neue"/>
              </a:defRPr>
            </a:lvl1pPr>
          </a:lstStyle>
          <a:p>
            <a:r>
              <a:t>Learners</a:t>
            </a:r>
          </a:p>
        </p:txBody>
      </p:sp>
    </p:spTree>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 name="https://youtu.be/dc-5o0-wqec"/>
          <p:cNvSpPr txBox="1"/>
          <p:nvPr/>
        </p:nvSpPr>
        <p:spPr>
          <a:xfrm>
            <a:off x="2812573" y="5358129"/>
            <a:ext cx="3429557" cy="3581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r>
              <a:rPr u="sng" dirty="0">
                <a:solidFill>
                  <a:srgbClr val="0000FF"/>
                </a:solidFill>
                <a:uFill>
                  <a:solidFill>
                    <a:srgbClr val="0000FF"/>
                  </a:solidFill>
                </a:uFill>
                <a:hlinkClick r:id="rId2"/>
              </a:rPr>
              <a:t>https://youtu.be/dc-5o0-wqec</a:t>
            </a:r>
            <a:r>
              <a:rPr dirty="0"/>
              <a:t>  </a:t>
            </a:r>
          </a:p>
        </p:txBody>
      </p:sp>
      <p:sp>
        <p:nvSpPr>
          <p:cNvPr id="174" name="Changes!"/>
          <p:cNvSpPr txBox="1">
            <a:spLocks noGrp="1"/>
          </p:cNvSpPr>
          <p:nvPr>
            <p:ph type="ctrTitle"/>
          </p:nvPr>
        </p:nvSpPr>
        <p:spPr>
          <a:xfrm>
            <a:off x="685800" y="1500187"/>
            <a:ext cx="7772400" cy="1470026"/>
          </a:xfrm>
          <a:prstGeom prst="rect">
            <a:avLst/>
          </a:prstGeom>
        </p:spPr>
        <p:txBody>
          <a:bodyPr/>
          <a:lstStyle>
            <a:lvl1pPr>
              <a:defRPr sz="6000">
                <a:solidFill>
                  <a:srgbClr val="FFFFFF"/>
                </a:solidFill>
                <a:latin typeface="Helvetica Neue"/>
                <a:ea typeface="Helvetica Neue"/>
                <a:cs typeface="Helvetica Neue"/>
                <a:sym typeface="Helvetica Neue"/>
              </a:defRPr>
            </a:lvl1pPr>
          </a:lstStyle>
          <a:p>
            <a:r>
              <a:t>Changes!</a:t>
            </a:r>
          </a:p>
        </p:txBody>
      </p:sp>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 name="https://youtu.be/PDHIyrfMl_U"/>
          <p:cNvSpPr txBox="1"/>
          <p:nvPr/>
        </p:nvSpPr>
        <p:spPr>
          <a:xfrm>
            <a:off x="2812573" y="5358129"/>
            <a:ext cx="3319164" cy="3581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r>
              <a:rPr u="sng" dirty="0">
                <a:solidFill>
                  <a:srgbClr val="0000FF"/>
                </a:solidFill>
                <a:uFill>
                  <a:solidFill>
                    <a:srgbClr val="0000FF"/>
                  </a:solidFill>
                </a:uFill>
                <a:hlinkClick r:id="rId2"/>
              </a:rPr>
              <a:t>https://youtu.be/PDHIyrfMl_U</a:t>
            </a:r>
            <a:r>
              <a:rPr dirty="0"/>
              <a:t> </a:t>
            </a:r>
          </a:p>
        </p:txBody>
      </p:sp>
      <p:sp>
        <p:nvSpPr>
          <p:cNvPr id="177" name="Alike!"/>
          <p:cNvSpPr txBox="1">
            <a:spLocks noGrp="1"/>
          </p:cNvSpPr>
          <p:nvPr>
            <p:ph type="ctrTitle"/>
          </p:nvPr>
        </p:nvSpPr>
        <p:spPr>
          <a:xfrm>
            <a:off x="685800" y="1500187"/>
            <a:ext cx="7772400" cy="1470026"/>
          </a:xfrm>
          <a:prstGeom prst="rect">
            <a:avLst/>
          </a:prstGeom>
        </p:spPr>
        <p:txBody>
          <a:bodyPr/>
          <a:lstStyle>
            <a:lvl1pPr>
              <a:defRPr sz="6000">
                <a:solidFill>
                  <a:srgbClr val="FFFFFF"/>
                </a:solidFill>
                <a:latin typeface="Helvetica Neue"/>
                <a:ea typeface="Helvetica Neue"/>
                <a:cs typeface="Helvetica Neue"/>
                <a:sym typeface="Helvetica Neue"/>
              </a:defRPr>
            </a:lvl1pPr>
          </a:lstStyle>
          <a:p>
            <a:r>
              <a:t>Alike!</a:t>
            </a:r>
          </a:p>
        </p:txBody>
      </p:sp>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0658"/>
            <a:ext cx="9144000" cy="6716684"/>
          </a:xfrm>
          <a:prstGeom prst="rect">
            <a:avLst/>
          </a:prstGeom>
        </p:spPr>
      </p:pic>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33617"/>
            <a:ext cx="9144000" cy="6790765"/>
          </a:xfrm>
          <a:prstGeom prst="rect">
            <a:avLst/>
          </a:prstGeom>
        </p:spPr>
      </p:pic>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Text"/>
          <p:cNvSpPr txBox="1"/>
          <p:nvPr/>
        </p:nvSpPr>
        <p:spPr>
          <a:xfrm>
            <a:off x="2812573" y="5358129"/>
            <a:ext cx="241882" cy="3581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r>
              <a:rPr u="sng">
                <a:solidFill>
                  <a:srgbClr val="0000FF"/>
                </a:solidFill>
                <a:uFill>
                  <a:solidFill>
                    <a:srgbClr val="0000FF"/>
                  </a:solidFill>
                </a:uFill>
                <a:hlinkClick r:id="rId2"/>
              </a:rPr>
              <a:t> </a:t>
            </a:r>
            <a:r>
              <a:t> </a:t>
            </a:r>
          </a:p>
        </p:txBody>
      </p:sp>
      <p:pic>
        <p:nvPicPr>
          <p:cNvPr id="2" name="Picture 1"/>
          <p:cNvPicPr>
            <a:picLocks noChangeAspect="1"/>
          </p:cNvPicPr>
          <p:nvPr/>
        </p:nvPicPr>
        <p:blipFill>
          <a:blip r:embed="rId3"/>
          <a:stretch>
            <a:fillRect/>
          </a:stretch>
        </p:blipFill>
        <p:spPr>
          <a:xfrm>
            <a:off x="87923" y="0"/>
            <a:ext cx="8968154" cy="6858000"/>
          </a:xfrm>
          <a:prstGeom prst="rect">
            <a:avLst/>
          </a:prstGeom>
        </p:spPr>
      </p:pic>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133035"/>
          </a:xfrm>
          <a:prstGeom prst="rect">
            <a:avLst/>
          </a:prstGeom>
        </p:spPr>
      </p:pic>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088593"/>
          </a:xfrm>
          <a:prstGeom prst="rect">
            <a:avLst/>
          </a:prstGeom>
        </p:spPr>
      </p:pic>
    </p:spTree>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716" y="5905260"/>
            <a:ext cx="8229600" cy="1143001"/>
          </a:xfrm>
        </p:spPr>
        <p:txBody>
          <a:bodyPr>
            <a:normAutofit/>
          </a:bodyPr>
          <a:lstStyle/>
          <a:p>
            <a:r>
              <a:rPr lang="en-US" sz="2000" dirty="0">
                <a:hlinkClick r:id="rId2"/>
              </a:rPr>
              <a:t>https://www.estyn.gov.wales/effective-practice/innovative-approach-supporting-more-able-and-talented-pupils</a:t>
            </a:r>
            <a:endParaRPr lang="en-US" sz="2000" dirty="0"/>
          </a:p>
        </p:txBody>
      </p:sp>
      <p:pic>
        <p:nvPicPr>
          <p:cNvPr id="4" name="Picture 3"/>
          <p:cNvPicPr>
            <a:picLocks noChangeAspect="1"/>
          </p:cNvPicPr>
          <p:nvPr/>
        </p:nvPicPr>
        <p:blipFill>
          <a:blip r:embed="rId3"/>
          <a:stretch>
            <a:fillRect/>
          </a:stretch>
        </p:blipFill>
        <p:spPr>
          <a:xfrm>
            <a:off x="0" y="1747650"/>
            <a:ext cx="9144000" cy="4280676"/>
          </a:xfrm>
          <a:prstGeom prst="rect">
            <a:avLst/>
          </a:prstGeom>
        </p:spPr>
      </p:pic>
      <p:sp>
        <p:nvSpPr>
          <p:cNvPr id="5" name="TextBox 4"/>
          <p:cNvSpPr txBox="1"/>
          <p:nvPr/>
        </p:nvSpPr>
        <p:spPr>
          <a:xfrm>
            <a:off x="317716" y="929588"/>
            <a:ext cx="8803037" cy="138499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r>
              <a:rPr lang="en-US" sz="2400" b="1" dirty="0">
                <a:solidFill>
                  <a:schemeClr val="tx2">
                    <a:lumMod val="20000"/>
                    <a:lumOff val="80000"/>
                  </a:schemeClr>
                </a:solidFill>
              </a:rPr>
              <a:t>Innovative approach to supporting more able and talented </a:t>
            </a:r>
            <a:r>
              <a:rPr lang="en-US" sz="2400" b="1" dirty="0" smtClean="0">
                <a:solidFill>
                  <a:schemeClr val="tx2">
                    <a:lumMod val="20000"/>
                    <a:lumOff val="80000"/>
                  </a:schemeClr>
                </a:solidFill>
              </a:rPr>
              <a:t>pupils</a:t>
            </a:r>
          </a:p>
          <a:p>
            <a:r>
              <a:rPr lang="en-US" sz="2400" i="1" dirty="0">
                <a:solidFill>
                  <a:schemeClr val="tx2">
                    <a:lumMod val="20000"/>
                    <a:lumOff val="80000"/>
                  </a:schemeClr>
                </a:solidFill>
              </a:rPr>
              <a:t>Dull </a:t>
            </a:r>
            <a:r>
              <a:rPr lang="en-US" sz="2400" i="1" dirty="0" err="1">
                <a:solidFill>
                  <a:schemeClr val="tx2">
                    <a:lumMod val="20000"/>
                    <a:lumOff val="80000"/>
                  </a:schemeClr>
                </a:solidFill>
              </a:rPr>
              <a:t>blaengar</a:t>
            </a:r>
            <a:r>
              <a:rPr lang="en-US" sz="2400" i="1" dirty="0">
                <a:solidFill>
                  <a:schemeClr val="tx2">
                    <a:lumMod val="20000"/>
                    <a:lumOff val="80000"/>
                  </a:schemeClr>
                </a:solidFill>
              </a:rPr>
              <a:t> o </a:t>
            </a:r>
            <a:r>
              <a:rPr lang="en-US" sz="2400" i="1" dirty="0" err="1">
                <a:solidFill>
                  <a:schemeClr val="tx2">
                    <a:lumMod val="20000"/>
                    <a:lumOff val="80000"/>
                  </a:schemeClr>
                </a:solidFill>
              </a:rPr>
              <a:t>gefnogi</a:t>
            </a:r>
            <a:r>
              <a:rPr lang="en-US" sz="2400" i="1" dirty="0">
                <a:solidFill>
                  <a:schemeClr val="tx2">
                    <a:lumMod val="20000"/>
                    <a:lumOff val="80000"/>
                  </a:schemeClr>
                </a:solidFill>
              </a:rPr>
              <a:t> </a:t>
            </a:r>
            <a:r>
              <a:rPr lang="en-US" sz="2400" i="1" dirty="0" err="1">
                <a:solidFill>
                  <a:schemeClr val="tx2">
                    <a:lumMod val="20000"/>
                    <a:lumOff val="80000"/>
                  </a:schemeClr>
                </a:solidFill>
              </a:rPr>
              <a:t>disgyblion</a:t>
            </a:r>
            <a:r>
              <a:rPr lang="en-US" sz="2400" i="1" dirty="0">
                <a:solidFill>
                  <a:schemeClr val="tx2">
                    <a:lumMod val="20000"/>
                    <a:lumOff val="80000"/>
                  </a:schemeClr>
                </a:solidFill>
              </a:rPr>
              <a:t> </a:t>
            </a:r>
            <a:r>
              <a:rPr lang="en-US" sz="2400" i="1" dirty="0" err="1">
                <a:solidFill>
                  <a:schemeClr val="tx2">
                    <a:lumMod val="20000"/>
                    <a:lumOff val="80000"/>
                  </a:schemeClr>
                </a:solidFill>
              </a:rPr>
              <a:t>mwy</a:t>
            </a:r>
            <a:r>
              <a:rPr lang="en-US" sz="2400" i="1" dirty="0">
                <a:solidFill>
                  <a:schemeClr val="tx2">
                    <a:lumMod val="20000"/>
                    <a:lumOff val="80000"/>
                  </a:schemeClr>
                </a:solidFill>
              </a:rPr>
              <a:t> </a:t>
            </a:r>
            <a:r>
              <a:rPr lang="en-US" sz="2400" i="1" dirty="0" err="1">
                <a:solidFill>
                  <a:schemeClr val="tx2">
                    <a:lumMod val="20000"/>
                    <a:lumOff val="80000"/>
                  </a:schemeClr>
                </a:solidFill>
              </a:rPr>
              <a:t>galluog</a:t>
            </a:r>
            <a:r>
              <a:rPr lang="en-US" sz="2400" i="1" dirty="0">
                <a:solidFill>
                  <a:schemeClr val="tx2">
                    <a:lumMod val="20000"/>
                    <a:lumOff val="80000"/>
                  </a:schemeClr>
                </a:solidFill>
              </a:rPr>
              <a:t> a </a:t>
            </a:r>
            <a:r>
              <a:rPr lang="en-US" sz="2400" i="1" dirty="0" err="1">
                <a:solidFill>
                  <a:schemeClr val="tx2">
                    <a:lumMod val="20000"/>
                    <a:lumOff val="80000"/>
                  </a:schemeClr>
                </a:solidFill>
              </a:rPr>
              <a:t>dawnus</a:t>
            </a:r>
            <a:endParaRPr lang="en-US" sz="2400" i="1" dirty="0">
              <a:solidFill>
                <a:schemeClr val="tx2">
                  <a:lumMod val="20000"/>
                  <a:lumOff val="80000"/>
                </a:schemeClr>
              </a:solidFill>
            </a:endParaRPr>
          </a:p>
          <a:p>
            <a:endParaRPr lang="en-US" b="1" dirty="0">
              <a:solidFill>
                <a:schemeClr val="tx2">
                  <a:lumMod val="20000"/>
                  <a:lumOff val="80000"/>
                </a:schemeClr>
              </a:solidFill>
            </a:endParaRPr>
          </a:p>
          <a:p>
            <a:pPr marL="0" marR="0" indent="0" algn="l" defTabSz="914400" rtl="0" fontAlgn="auto" latinLnBrk="0" hangingPunct="0">
              <a:lnSpc>
                <a:spcPct val="100000"/>
              </a:lnSpc>
              <a:spcBef>
                <a:spcPts val="0"/>
              </a:spcBef>
              <a:spcAft>
                <a:spcPts val="0"/>
              </a:spcAft>
              <a:buClrTx/>
              <a:buSzTx/>
              <a:buFontTx/>
              <a:buNone/>
              <a:tabLst/>
            </a:pPr>
            <a:endParaRPr kumimoji="0" lang="en-US" sz="1800" b="0" i="0" u="none" strike="noStrike" cap="none" spc="0" normalizeH="0" baseline="0" dirty="0">
              <a:ln>
                <a:noFill/>
              </a:ln>
              <a:solidFill>
                <a:schemeClr val="tx2">
                  <a:lumMod val="20000"/>
                  <a:lumOff val="80000"/>
                </a:schemeClr>
              </a:solidFill>
              <a:effectLst/>
              <a:uFillTx/>
              <a:latin typeface="+mn-lt"/>
              <a:ea typeface="+mn-ea"/>
              <a:cs typeface="+mn-cs"/>
              <a:sym typeface="Calibri"/>
            </a:endParaRPr>
          </a:p>
        </p:txBody>
      </p:sp>
      <p:pic>
        <p:nvPicPr>
          <p:cNvPr id="6" name="Picture 5"/>
          <p:cNvPicPr>
            <a:picLocks noChangeAspect="1"/>
          </p:cNvPicPr>
          <p:nvPr/>
        </p:nvPicPr>
        <p:blipFill>
          <a:blip r:embed="rId4"/>
          <a:stretch>
            <a:fillRect/>
          </a:stretch>
        </p:blipFill>
        <p:spPr>
          <a:xfrm>
            <a:off x="2921431" y="0"/>
            <a:ext cx="3595606" cy="942750"/>
          </a:xfrm>
          <a:prstGeom prst="rect">
            <a:avLst/>
          </a:prstGeom>
        </p:spPr>
      </p:pic>
    </p:spTree>
    <p:extLst>
      <p:ext uri="{BB962C8B-B14F-4D97-AF65-F5344CB8AC3E}">
        <p14:creationId xmlns:p14="http://schemas.microsoft.com/office/powerpoint/2010/main" val="676665072"/>
      </p:ext>
    </p:ext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4211" y="856281"/>
            <a:ext cx="8229600" cy="4525963"/>
          </a:xfrm>
        </p:spPr>
        <p:txBody>
          <a:bodyPr>
            <a:noAutofit/>
          </a:bodyPr>
          <a:lstStyle/>
          <a:p>
            <a:r>
              <a:rPr lang="en-US" sz="1400" dirty="0" smtClean="0">
                <a:solidFill>
                  <a:schemeClr val="bg1">
                    <a:lumMod val="20000"/>
                    <a:lumOff val="80000"/>
                  </a:schemeClr>
                </a:solidFill>
              </a:rPr>
              <a:t>Aitken</a:t>
            </a:r>
            <a:r>
              <a:rPr lang="en-US" sz="1400" dirty="0">
                <a:solidFill>
                  <a:schemeClr val="bg1">
                    <a:lumMod val="20000"/>
                    <a:lumOff val="80000"/>
                  </a:schemeClr>
                </a:solidFill>
              </a:rPr>
              <a:t>, V. (2013) </a:t>
            </a:r>
            <a:r>
              <a:rPr lang="en-US" sz="1400" i="1" dirty="0">
                <a:solidFill>
                  <a:schemeClr val="bg1">
                    <a:lumMod val="20000"/>
                    <a:lumOff val="80000"/>
                  </a:schemeClr>
                </a:solidFill>
              </a:rPr>
              <a:t>Dorothy Heathcote’s mantle of the expert approach to teaching and learning: A brief introduction</a:t>
            </a:r>
            <a:r>
              <a:rPr lang="en-US" sz="1400" dirty="0">
                <a:solidFill>
                  <a:schemeClr val="bg1">
                    <a:lumMod val="20000"/>
                    <a:lumOff val="80000"/>
                  </a:schemeClr>
                </a:solidFill>
              </a:rPr>
              <a:t>. Available at: </a:t>
            </a:r>
            <a:r>
              <a:rPr lang="en-US" sz="1400" dirty="0">
                <a:solidFill>
                  <a:schemeClr val="bg1">
                    <a:lumMod val="20000"/>
                    <a:lumOff val="80000"/>
                  </a:schemeClr>
                </a:solidFill>
                <a:hlinkClick r:id="rId2"/>
              </a:rPr>
              <a:t>http://</a:t>
            </a:r>
            <a:r>
              <a:rPr lang="en-US" sz="1400" dirty="0" smtClean="0">
                <a:solidFill>
                  <a:schemeClr val="bg1">
                    <a:lumMod val="20000"/>
                    <a:lumOff val="80000"/>
                  </a:schemeClr>
                </a:solidFill>
                <a:hlinkClick r:id="rId2"/>
              </a:rPr>
              <a:t>www.mantleoftheexpert.com/wp-content/uploads/2008/03/MOTE-Chapter-3_Aitken_Pages-from-Connecting-Curriculum-Fraser-v3-220213.pdf</a:t>
            </a:r>
            <a:r>
              <a:rPr lang="en-US" sz="1400" dirty="0">
                <a:solidFill>
                  <a:schemeClr val="bg1">
                    <a:lumMod val="20000"/>
                    <a:lumOff val="80000"/>
                  </a:schemeClr>
                </a:solidFill>
              </a:rPr>
              <a:t/>
            </a:r>
            <a:br>
              <a:rPr lang="en-US" sz="1400" dirty="0">
                <a:solidFill>
                  <a:schemeClr val="bg1">
                    <a:lumMod val="20000"/>
                    <a:lumOff val="80000"/>
                  </a:schemeClr>
                </a:solidFill>
              </a:rPr>
            </a:br>
            <a:endParaRPr lang="en-US" sz="1400" dirty="0">
              <a:solidFill>
                <a:schemeClr val="bg1">
                  <a:lumMod val="20000"/>
                  <a:lumOff val="80000"/>
                </a:schemeClr>
              </a:solidFill>
            </a:endParaRPr>
          </a:p>
          <a:p>
            <a:r>
              <a:rPr lang="en-US" sz="1400" dirty="0">
                <a:solidFill>
                  <a:schemeClr val="bg1">
                    <a:lumMod val="20000"/>
                    <a:lumOff val="80000"/>
                  </a:schemeClr>
                </a:solidFill>
              </a:rPr>
              <a:t>David Farmer (2013) </a:t>
            </a:r>
            <a:r>
              <a:rPr lang="en-US" sz="1400" i="1" dirty="0">
                <a:solidFill>
                  <a:schemeClr val="bg1">
                    <a:lumMod val="20000"/>
                    <a:lumOff val="80000"/>
                  </a:schemeClr>
                </a:solidFill>
              </a:rPr>
              <a:t>Mantle of the expert key stage 1</a:t>
            </a:r>
            <a:r>
              <a:rPr lang="en-US" sz="1400" dirty="0">
                <a:solidFill>
                  <a:schemeClr val="bg1">
                    <a:lumMod val="20000"/>
                    <a:lumOff val="80000"/>
                  </a:schemeClr>
                </a:solidFill>
              </a:rPr>
              <a:t>. Available at: </a:t>
            </a:r>
            <a:r>
              <a:rPr lang="en-US" sz="1400" dirty="0">
                <a:solidFill>
                  <a:schemeClr val="bg1">
                    <a:lumMod val="20000"/>
                    <a:lumOff val="80000"/>
                  </a:schemeClr>
                </a:solidFill>
                <a:hlinkClick r:id="rId3"/>
              </a:rPr>
              <a:t>https://</a:t>
            </a:r>
            <a:r>
              <a:rPr lang="en-US" sz="1400" dirty="0" smtClean="0">
                <a:solidFill>
                  <a:schemeClr val="bg1">
                    <a:lumMod val="20000"/>
                    <a:lumOff val="80000"/>
                  </a:schemeClr>
                </a:solidFill>
                <a:hlinkClick r:id="rId3"/>
              </a:rPr>
              <a:t>www.youtube.com/watch?v=jGvOu Ean6g</a:t>
            </a:r>
            <a:r>
              <a:rPr lang="en-US" sz="1400" dirty="0">
                <a:solidFill>
                  <a:schemeClr val="bg1">
                    <a:lumMod val="20000"/>
                    <a:lumOff val="80000"/>
                  </a:schemeClr>
                </a:solidFill>
              </a:rPr>
              <a:t/>
            </a:r>
            <a:br>
              <a:rPr lang="en-US" sz="1400" dirty="0">
                <a:solidFill>
                  <a:schemeClr val="bg1">
                    <a:lumMod val="20000"/>
                    <a:lumOff val="80000"/>
                  </a:schemeClr>
                </a:solidFill>
              </a:rPr>
            </a:br>
            <a:endParaRPr lang="en-US" sz="1400" dirty="0">
              <a:solidFill>
                <a:schemeClr val="bg1">
                  <a:lumMod val="20000"/>
                  <a:lumOff val="80000"/>
                </a:schemeClr>
              </a:solidFill>
            </a:endParaRPr>
          </a:p>
          <a:p>
            <a:r>
              <a:rPr lang="en-US" sz="1400" dirty="0">
                <a:solidFill>
                  <a:schemeClr val="bg1">
                    <a:lumMod val="20000"/>
                    <a:lumOff val="80000"/>
                  </a:schemeClr>
                </a:solidFill>
              </a:rPr>
              <a:t>Edmiston, B. (no date) </a:t>
            </a:r>
            <a:r>
              <a:rPr lang="en-US" sz="1400" i="1" dirty="0">
                <a:solidFill>
                  <a:schemeClr val="bg1">
                    <a:lumMod val="20000"/>
                    <a:lumOff val="80000"/>
                  </a:schemeClr>
                </a:solidFill>
              </a:rPr>
              <a:t>The Mantle of the Expert Approach to Education</a:t>
            </a:r>
            <a:r>
              <a:rPr lang="en-US" sz="1400" dirty="0">
                <a:solidFill>
                  <a:schemeClr val="bg1">
                    <a:lumMod val="20000"/>
                    <a:lumOff val="80000"/>
                  </a:schemeClr>
                </a:solidFill>
              </a:rPr>
              <a:t>. Available at: </a:t>
            </a:r>
            <a:r>
              <a:rPr lang="en-US" sz="1400" dirty="0">
                <a:solidFill>
                  <a:schemeClr val="bg1">
                    <a:lumMod val="20000"/>
                    <a:lumOff val="80000"/>
                  </a:schemeClr>
                </a:solidFill>
                <a:hlinkClick r:id="rId4" invalidUrl="http://www.mantleoftheexpert.com/studying/articles/BE - The MoE Approach to Education.pd"/>
              </a:rPr>
              <a:t>http://www.mantleoftheexpert.com/studying/articles/BE%20-%</a:t>
            </a:r>
            <a:r>
              <a:rPr lang="en-US" sz="1400" dirty="0" smtClean="0">
                <a:solidFill>
                  <a:schemeClr val="bg1">
                    <a:lumMod val="20000"/>
                    <a:lumOff val="80000"/>
                  </a:schemeClr>
                </a:solidFill>
                <a:hlinkClick r:id="rId5" invalidUrl="http://www.mantleoftheexpert.com/studying/articles/BE - The MoE Approach to Education.pd"/>
              </a:rPr>
              <a:t>20The%20MoE%20Approach%20to%20Education.pd</a:t>
            </a:r>
            <a:endParaRPr lang="en-US" sz="1400" dirty="0" smtClean="0">
              <a:solidFill>
                <a:schemeClr val="bg1">
                  <a:lumMod val="20000"/>
                  <a:lumOff val="80000"/>
                </a:schemeClr>
              </a:solidFill>
            </a:endParaRPr>
          </a:p>
          <a:p>
            <a:r>
              <a:rPr lang="en-US" sz="1400" dirty="0">
                <a:hlinkClick r:id="rId6"/>
              </a:rPr>
              <a:t>https://www.ynystaweprimary.co.uk/estyn-reports-and-performance-data/</a:t>
            </a:r>
            <a:r>
              <a:rPr lang="en-US" sz="1400" dirty="0">
                <a:solidFill>
                  <a:schemeClr val="bg1">
                    <a:lumMod val="20000"/>
                    <a:lumOff val="80000"/>
                  </a:schemeClr>
                </a:solidFill>
              </a:rPr>
              <a:t/>
            </a:r>
            <a:br>
              <a:rPr lang="en-US" sz="1400" dirty="0">
                <a:solidFill>
                  <a:schemeClr val="bg1">
                    <a:lumMod val="20000"/>
                    <a:lumOff val="80000"/>
                  </a:schemeClr>
                </a:solidFill>
              </a:rPr>
            </a:br>
            <a:endParaRPr lang="en-US" sz="1400" dirty="0">
              <a:solidFill>
                <a:schemeClr val="bg1">
                  <a:lumMod val="20000"/>
                  <a:lumOff val="80000"/>
                </a:schemeClr>
              </a:solidFill>
            </a:endParaRPr>
          </a:p>
          <a:p>
            <a:r>
              <a:rPr lang="en-US" sz="1400" dirty="0">
                <a:solidFill>
                  <a:schemeClr val="bg1">
                    <a:lumMod val="20000"/>
                    <a:lumOff val="80000"/>
                  </a:schemeClr>
                </a:solidFill>
              </a:rPr>
              <a:t>Fulton, D. (2012) The Leonardo effect: Motivating children to achieve through Interdisciplinary learning. Edited by Ivor / Hickey and Deirdre Robson. London: Taylor &amp; Francis</a:t>
            </a:r>
            <a:r>
              <a:rPr lang="en-US" sz="1400" dirty="0" smtClean="0">
                <a:solidFill>
                  <a:schemeClr val="bg1">
                    <a:lumMod val="20000"/>
                    <a:lumOff val="80000"/>
                  </a:schemeClr>
                </a:solidFill>
              </a:rPr>
              <a:t>.</a:t>
            </a:r>
            <a:r>
              <a:rPr lang="en-US" sz="1400" dirty="0">
                <a:solidFill>
                  <a:schemeClr val="bg1">
                    <a:lumMod val="20000"/>
                    <a:lumOff val="80000"/>
                  </a:schemeClr>
                </a:solidFill>
              </a:rPr>
              <a:t/>
            </a:r>
            <a:br>
              <a:rPr lang="en-US" sz="1400" dirty="0">
                <a:solidFill>
                  <a:schemeClr val="bg1">
                    <a:lumMod val="20000"/>
                    <a:lumOff val="80000"/>
                  </a:schemeClr>
                </a:solidFill>
              </a:rPr>
            </a:br>
            <a:endParaRPr lang="en-US" sz="1400" dirty="0">
              <a:solidFill>
                <a:schemeClr val="bg1">
                  <a:lumMod val="20000"/>
                  <a:lumOff val="80000"/>
                </a:schemeClr>
              </a:solidFill>
            </a:endParaRPr>
          </a:p>
          <a:p>
            <a:r>
              <a:rPr lang="en-US" sz="1400" dirty="0">
                <a:solidFill>
                  <a:schemeClr val="bg1">
                    <a:lumMod val="20000"/>
                    <a:lumOff val="80000"/>
                  </a:schemeClr>
                </a:solidFill>
              </a:rPr>
              <a:t>Hutchings, L. (2016) Enquiring Minds: Creative Approaches</a:t>
            </a:r>
            <a:r>
              <a:rPr lang="en-US" sz="1400" dirty="0" smtClean="0">
                <a:solidFill>
                  <a:schemeClr val="bg1">
                    <a:lumMod val="20000"/>
                    <a:lumOff val="80000"/>
                  </a:schemeClr>
                </a:solidFill>
              </a:rPr>
              <a:t>.</a:t>
            </a:r>
            <a:r>
              <a:rPr lang="en-US" sz="1400" dirty="0">
                <a:solidFill>
                  <a:schemeClr val="bg1">
                    <a:lumMod val="20000"/>
                    <a:lumOff val="80000"/>
                  </a:schemeClr>
                </a:solidFill>
              </a:rPr>
              <a:t/>
            </a:r>
            <a:br>
              <a:rPr lang="en-US" sz="1400" dirty="0">
                <a:solidFill>
                  <a:schemeClr val="bg1">
                    <a:lumMod val="20000"/>
                    <a:lumOff val="80000"/>
                  </a:schemeClr>
                </a:solidFill>
              </a:rPr>
            </a:br>
            <a:endParaRPr lang="en-US" sz="1400" dirty="0">
              <a:solidFill>
                <a:schemeClr val="bg1">
                  <a:lumMod val="20000"/>
                  <a:lumOff val="80000"/>
                </a:schemeClr>
              </a:solidFill>
            </a:endParaRPr>
          </a:p>
          <a:p>
            <a:r>
              <a:rPr lang="en-US" sz="1400" dirty="0">
                <a:solidFill>
                  <a:schemeClr val="bg1">
                    <a:lumMod val="20000"/>
                    <a:lumOff val="80000"/>
                  </a:schemeClr>
                </a:solidFill>
              </a:rPr>
              <a:t>South Wales Evening Post (2015) </a:t>
            </a:r>
            <a:r>
              <a:rPr lang="en-US" sz="1400" dirty="0" err="1">
                <a:solidFill>
                  <a:schemeClr val="bg1">
                    <a:lumMod val="20000"/>
                    <a:lumOff val="80000"/>
                  </a:schemeClr>
                </a:solidFill>
              </a:rPr>
              <a:t>Estyn</a:t>
            </a:r>
            <a:r>
              <a:rPr lang="en-US" sz="1400" dirty="0">
                <a:solidFill>
                  <a:schemeClr val="bg1">
                    <a:lumMod val="20000"/>
                    <a:lumOff val="80000"/>
                  </a:schemeClr>
                </a:solidFill>
              </a:rPr>
              <a:t> praise for Swansea schools with the ‘Leonardo effect’. Available at: </a:t>
            </a:r>
            <a:r>
              <a:rPr lang="en-US" sz="1400" dirty="0">
                <a:solidFill>
                  <a:schemeClr val="bg1">
                    <a:lumMod val="20000"/>
                    <a:lumOff val="80000"/>
                  </a:schemeClr>
                </a:solidFill>
                <a:hlinkClick r:id="rId7"/>
              </a:rPr>
              <a:t>http://</a:t>
            </a:r>
            <a:r>
              <a:rPr lang="en-US" sz="1400" dirty="0" smtClean="0">
                <a:solidFill>
                  <a:schemeClr val="bg1">
                    <a:lumMod val="20000"/>
                    <a:lumOff val="80000"/>
                  </a:schemeClr>
                </a:solidFill>
                <a:hlinkClick r:id="rId7"/>
              </a:rPr>
              <a:t>www.southwales-eveningpost.co.uk/estyn-praise-swansea-schools-leonardo-effect/story-26518725-detail/story.html</a:t>
            </a:r>
            <a:r>
              <a:rPr lang="en-US" sz="1400" dirty="0">
                <a:solidFill>
                  <a:schemeClr val="bg1">
                    <a:lumMod val="20000"/>
                    <a:lumOff val="80000"/>
                  </a:schemeClr>
                </a:solidFill>
              </a:rPr>
              <a:t/>
            </a:r>
            <a:br>
              <a:rPr lang="en-US" sz="1400" dirty="0">
                <a:solidFill>
                  <a:schemeClr val="bg1">
                    <a:lumMod val="20000"/>
                    <a:lumOff val="80000"/>
                  </a:schemeClr>
                </a:solidFill>
              </a:rPr>
            </a:br>
            <a:r>
              <a:rPr lang="en-US" sz="1400" dirty="0">
                <a:solidFill>
                  <a:schemeClr val="bg1">
                    <a:lumMod val="20000"/>
                    <a:lumOff val="80000"/>
                  </a:schemeClr>
                </a:solidFill>
              </a:rPr>
              <a:t/>
            </a:r>
            <a:br>
              <a:rPr lang="en-US" sz="1400" dirty="0">
                <a:solidFill>
                  <a:schemeClr val="bg1">
                    <a:lumMod val="20000"/>
                    <a:lumOff val="80000"/>
                  </a:schemeClr>
                </a:solidFill>
              </a:rPr>
            </a:br>
            <a:r>
              <a:rPr lang="en-US" sz="1400" dirty="0" err="1">
                <a:solidFill>
                  <a:schemeClr val="bg1">
                    <a:lumMod val="20000"/>
                    <a:lumOff val="80000"/>
                  </a:schemeClr>
                </a:solidFill>
              </a:rPr>
              <a:t>Ynystawe</a:t>
            </a:r>
            <a:r>
              <a:rPr lang="en-US" sz="1400" dirty="0">
                <a:solidFill>
                  <a:schemeClr val="bg1">
                    <a:lumMod val="20000"/>
                    <a:lumOff val="80000"/>
                  </a:schemeClr>
                </a:solidFill>
              </a:rPr>
              <a:t> Primary School (2013) The Leonardo effect - </a:t>
            </a:r>
            <a:r>
              <a:rPr lang="en-US" sz="1400" dirty="0" err="1">
                <a:solidFill>
                  <a:schemeClr val="bg1">
                    <a:lumMod val="20000"/>
                    <a:lumOff val="80000"/>
                  </a:schemeClr>
                </a:solidFill>
              </a:rPr>
              <a:t>Ynystawe</a:t>
            </a:r>
            <a:r>
              <a:rPr lang="en-US" sz="1400" dirty="0">
                <a:solidFill>
                  <a:schemeClr val="bg1">
                    <a:lumMod val="20000"/>
                    <a:lumOff val="80000"/>
                  </a:schemeClr>
                </a:solidFill>
              </a:rPr>
              <a:t> primary school - Swansea </a:t>
            </a:r>
            <a:r>
              <a:rPr lang="en-US" sz="1400" dirty="0" err="1">
                <a:solidFill>
                  <a:schemeClr val="bg1">
                    <a:lumMod val="20000"/>
                    <a:lumOff val="80000"/>
                  </a:schemeClr>
                </a:solidFill>
              </a:rPr>
              <a:t>Edunet</a:t>
            </a:r>
            <a:r>
              <a:rPr lang="en-US" sz="1400" dirty="0">
                <a:solidFill>
                  <a:schemeClr val="bg1">
                    <a:lumMod val="20000"/>
                    <a:lumOff val="80000"/>
                  </a:schemeClr>
                </a:solidFill>
              </a:rPr>
              <a:t>. Available at: </a:t>
            </a:r>
            <a:r>
              <a:rPr lang="en-US" sz="1400" dirty="0">
                <a:solidFill>
                  <a:schemeClr val="bg1">
                    <a:lumMod val="20000"/>
                    <a:lumOff val="80000"/>
                  </a:schemeClr>
                </a:solidFill>
                <a:hlinkClick r:id="rId8"/>
              </a:rPr>
              <a:t>https://</a:t>
            </a:r>
            <a:r>
              <a:rPr lang="en-US" sz="1400" dirty="0" smtClean="0">
                <a:solidFill>
                  <a:schemeClr val="bg1">
                    <a:lumMod val="20000"/>
                    <a:lumOff val="80000"/>
                  </a:schemeClr>
                </a:solidFill>
                <a:hlinkClick r:id="rId8"/>
              </a:rPr>
              <a:t>swansea-edunet.gov.uk/en/schools/ynystawe/Pages/The_Leonardo_Effect.asp</a:t>
            </a:r>
            <a:endParaRPr lang="en-US" sz="1400" dirty="0">
              <a:solidFill>
                <a:schemeClr val="bg1">
                  <a:lumMod val="20000"/>
                  <a:lumOff val="80000"/>
                </a:schemeClr>
              </a:solidFill>
            </a:endParaRPr>
          </a:p>
        </p:txBody>
      </p:sp>
      <p:sp>
        <p:nvSpPr>
          <p:cNvPr id="4" name="Rectangle 3"/>
          <p:cNvSpPr/>
          <p:nvPr/>
        </p:nvSpPr>
        <p:spPr>
          <a:xfrm>
            <a:off x="2910526" y="6720"/>
            <a:ext cx="2842445" cy="400110"/>
          </a:xfrm>
          <a:prstGeom prst="rect">
            <a:avLst/>
          </a:prstGeom>
        </p:spPr>
        <p:txBody>
          <a:bodyPr wrap="none">
            <a:spAutoFit/>
          </a:bodyPr>
          <a:lstStyle/>
          <a:p>
            <a:r>
              <a:rPr lang="en-US" sz="2000" b="1" dirty="0" smtClean="0">
                <a:solidFill>
                  <a:schemeClr val="tx2">
                    <a:lumMod val="20000"/>
                    <a:lumOff val="80000"/>
                  </a:schemeClr>
                </a:solidFill>
              </a:rPr>
              <a:t>More Links </a:t>
            </a:r>
            <a:r>
              <a:rPr lang="en-US" sz="2000" b="1" dirty="0">
                <a:solidFill>
                  <a:schemeClr val="tx2">
                    <a:lumMod val="20000"/>
                    <a:lumOff val="80000"/>
                  </a:schemeClr>
                </a:solidFill>
              </a:rPr>
              <a:t>- </a:t>
            </a:r>
            <a:r>
              <a:rPr lang="en-US" sz="2000" b="1" dirty="0" err="1">
                <a:solidFill>
                  <a:schemeClr val="tx2">
                    <a:lumMod val="20000"/>
                    <a:lumOff val="80000"/>
                  </a:schemeClr>
                </a:solidFill>
              </a:rPr>
              <a:t>Cysylltiadau</a:t>
            </a:r>
            <a:endParaRPr lang="en-US" sz="2000" b="1" dirty="0">
              <a:solidFill>
                <a:schemeClr val="tx2">
                  <a:lumMod val="20000"/>
                  <a:lumOff val="80000"/>
                </a:schemeClr>
              </a:solidFill>
            </a:endParaRPr>
          </a:p>
        </p:txBody>
      </p:sp>
    </p:spTree>
    <p:extLst>
      <p:ext uri="{BB962C8B-B14F-4D97-AF65-F5344CB8AC3E}">
        <p14:creationId xmlns:p14="http://schemas.microsoft.com/office/powerpoint/2010/main" val="260390602"/>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tx2">
                    <a:lumMod val="20000"/>
                    <a:lumOff val="80000"/>
                  </a:schemeClr>
                </a:solidFill>
              </a:rPr>
              <a:t>More Links - </a:t>
            </a:r>
            <a:r>
              <a:rPr lang="en-US" b="1" dirty="0" err="1" smtClean="0">
                <a:solidFill>
                  <a:schemeClr val="tx2">
                    <a:lumMod val="20000"/>
                    <a:lumOff val="80000"/>
                  </a:schemeClr>
                </a:solidFill>
              </a:rPr>
              <a:t>Cysylltiadau</a:t>
            </a:r>
            <a:endParaRPr lang="en-US" b="1" dirty="0">
              <a:solidFill>
                <a:schemeClr val="tx2">
                  <a:lumMod val="20000"/>
                  <a:lumOff val="80000"/>
                </a:schemeClr>
              </a:solidFill>
            </a:endParaRPr>
          </a:p>
        </p:txBody>
      </p:sp>
      <p:sp>
        <p:nvSpPr>
          <p:cNvPr id="3" name="Text Placeholder 2"/>
          <p:cNvSpPr>
            <a:spLocks noGrp="1"/>
          </p:cNvSpPr>
          <p:nvPr>
            <p:ph type="body" idx="1"/>
          </p:nvPr>
        </p:nvSpPr>
        <p:spPr/>
        <p:txBody>
          <a:bodyPr/>
          <a:lstStyle/>
          <a:p>
            <a:r>
              <a:rPr lang="en-US" dirty="0">
                <a:hlinkClick r:id="rId2"/>
              </a:rPr>
              <a:t>http://</a:t>
            </a:r>
            <a:r>
              <a:rPr lang="en-US" dirty="0" smtClean="0">
                <a:hlinkClick r:id="rId2"/>
              </a:rPr>
              <a:t>enquiringminds-creativelearning.blogspot.com/2014/12/leonardo-effect.html?m=0</a:t>
            </a:r>
            <a:endParaRPr lang="en-US" dirty="0" smtClean="0"/>
          </a:p>
          <a:p>
            <a:endParaRPr lang="en-US" dirty="0"/>
          </a:p>
          <a:p>
            <a:r>
              <a:rPr lang="en-US" dirty="0">
                <a:hlinkClick r:id="rId3"/>
              </a:rPr>
              <a:t>https://www.tes.com/news/leonardo-effect-takes-flight</a:t>
            </a:r>
            <a:endParaRPr lang="en-US" dirty="0"/>
          </a:p>
        </p:txBody>
      </p:sp>
    </p:spTree>
    <p:extLst>
      <p:ext uri="{BB962C8B-B14F-4D97-AF65-F5344CB8AC3E}">
        <p14:creationId xmlns:p14="http://schemas.microsoft.com/office/powerpoint/2010/main" val="1327118312"/>
      </p:ext>
    </p:extLst>
  </p:cSld>
  <p:clrMapOvr>
    <a:masterClrMapping/>
  </p:clrMapOvr>
  <p:transition spd="med"/>
</p:sld>
</file>

<file path=ppt/theme/theme1.xml><?xml version="1.0" encoding="utf-8"?>
<a:theme xmlns:a="http://schemas.openxmlformats.org/drawingml/2006/main" name="Office Theme">
  <a:themeElements>
    <a:clrScheme name="Office Theme">
      <a:dk1>
        <a:srgbClr val="000000"/>
      </a:dk1>
      <a:lt1>
        <a:srgbClr val="525252"/>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4413</TotalTime>
  <Words>397</Words>
  <Application>Microsoft Macintosh PowerPoint</Application>
  <PresentationFormat>On-screen Show (4:3)</PresentationFormat>
  <Paragraphs>74</Paragraphs>
  <Slides>37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Calibri</vt:lpstr>
      <vt:lpstr>Calibri Light</vt:lpstr>
      <vt:lpstr>Helvetica</vt:lpstr>
      <vt:lpstr>Helvetica Neue</vt:lpstr>
      <vt:lpstr>Arial</vt:lpstr>
      <vt:lpstr>Office Theme</vt:lpstr>
      <vt:lpstr>PowerPoint Presentation</vt:lpstr>
      <vt:lpstr>PowerPoint Presentation</vt:lpstr>
      <vt:lpstr>AFE Presentation –  Anelu at Rhagoriaeth</vt:lpstr>
      <vt:lpstr>PowerPoint Presentation</vt:lpstr>
      <vt:lpstr>PowerPoint Presentation</vt:lpstr>
      <vt:lpstr>PowerPoint Presentation</vt:lpstr>
      <vt:lpstr>PowerPoint Presentation</vt:lpstr>
      <vt:lpstr>PowerPoint Presentation</vt:lpstr>
      <vt:lpstr>PowerPoint Presentation</vt:lpstr>
      <vt:lpstr>Ynystawe - Features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Mystery Object!</vt:lpstr>
      <vt:lpstr>PowerPoint Presentation</vt:lpstr>
      <vt:lpstr>PowerPoint Presentation</vt:lpstr>
      <vt:lpstr>PowerPoint Presentation</vt:lpstr>
      <vt:lpstr>Austin’s Butterfly!</vt:lpstr>
      <vt:lpstr>Inner Works!</vt:lpstr>
      <vt:lpstr>Learners</vt:lpstr>
      <vt:lpstr>Changes!</vt:lpstr>
      <vt:lpstr>Alike!</vt:lpstr>
      <vt:lpstr>PowerPoint Presentation</vt:lpstr>
      <vt:lpstr>PowerPoint Presentation</vt:lpstr>
      <vt:lpstr>PowerPoint Presentation</vt:lpstr>
      <vt:lpstr>PowerPoint Presentation</vt:lpstr>
      <vt:lpstr>PowerPoint Presentation</vt:lpstr>
      <vt:lpstr>https://www.estyn.gov.wales/effective-practice/innovative-approach-supporting-more-able-and-talented-pupils</vt:lpstr>
      <vt:lpstr>PowerPoint Presentation</vt:lpstr>
      <vt:lpstr>More Links - Cysylltiadau</vt:lpstr>
    </vt:vector>
  </TitlesOfParts>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Jones, Mathew</cp:lastModifiedBy>
  <cp:revision>9</cp:revision>
  <dcterms:modified xsi:type="dcterms:W3CDTF">2019-11-11T14:25:32Z</dcterms:modified>
</cp:coreProperties>
</file>