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57" r:id="rId4"/>
    <p:sldId id="258" r:id="rId5"/>
    <p:sldId id="259" r:id="rId6"/>
    <p:sldId id="260" r:id="rId7"/>
    <p:sldId id="261" r:id="rId8"/>
    <p:sldId id="264" r:id="rId9"/>
    <p:sldId id="262" r:id="rId10"/>
    <p:sldId id="263" r:id="rId11"/>
    <p:sldId id="265" r:id="rId12"/>
    <p:sldId id="266" r:id="rId13"/>
    <p:sldId id="267" r:id="rId14"/>
    <p:sldId id="278" r:id="rId15"/>
    <p:sldId id="268" r:id="rId16"/>
    <p:sldId id="270" r:id="rId17"/>
    <p:sldId id="269" r:id="rId18"/>
    <p:sldId id="271" r:id="rId19"/>
    <p:sldId id="272" r:id="rId20"/>
    <p:sldId id="273" r:id="rId21"/>
    <p:sldId id="274" r:id="rId22"/>
    <p:sldId id="275" r:id="rId23"/>
    <p:sldId id="276" r:id="rId24"/>
    <p:sldId id="27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A4FE-59A7-4208-BDAA-23F1144291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CBFB57D-8F6F-4BF6-AD5F-F170EE1555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14CDDEE-B3D8-44D3-B3F1-1647ABF5DBDE}"/>
              </a:ext>
            </a:extLst>
          </p:cNvPr>
          <p:cNvSpPr>
            <a:spLocks noGrp="1"/>
          </p:cNvSpPr>
          <p:nvPr>
            <p:ph type="dt" sz="half" idx="10"/>
          </p:nvPr>
        </p:nvSpPr>
        <p:spPr/>
        <p:txBody>
          <a:bodyPr/>
          <a:lstStyle/>
          <a:p>
            <a:fld id="{6DDAE619-7AF8-4183-B16C-078FD362195F}" type="datetimeFigureOut">
              <a:rPr lang="en-GB" smtClean="0"/>
              <a:t>04/06/2022</a:t>
            </a:fld>
            <a:endParaRPr lang="en-GB"/>
          </a:p>
        </p:txBody>
      </p:sp>
      <p:sp>
        <p:nvSpPr>
          <p:cNvPr id="5" name="Footer Placeholder 4">
            <a:extLst>
              <a:ext uri="{FF2B5EF4-FFF2-40B4-BE49-F238E27FC236}">
                <a16:creationId xmlns:a16="http://schemas.microsoft.com/office/drawing/2014/main" id="{704B553F-4CD0-473D-A35B-93FA86A164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4CA805-6F3C-4720-8F08-488AC8B156F2}"/>
              </a:ext>
            </a:extLst>
          </p:cNvPr>
          <p:cNvSpPr>
            <a:spLocks noGrp="1"/>
          </p:cNvSpPr>
          <p:nvPr>
            <p:ph type="sldNum" sz="quarter" idx="12"/>
          </p:nvPr>
        </p:nvSpPr>
        <p:spPr/>
        <p:txBody>
          <a:bodyPr/>
          <a:lstStyle/>
          <a:p>
            <a:fld id="{3AE0B8F6-9062-4959-8777-C5000C9F1E8F}" type="slidenum">
              <a:rPr lang="en-GB" smtClean="0"/>
              <a:t>‹#›</a:t>
            </a:fld>
            <a:endParaRPr lang="en-GB"/>
          </a:p>
        </p:txBody>
      </p:sp>
    </p:spTree>
    <p:extLst>
      <p:ext uri="{BB962C8B-B14F-4D97-AF65-F5344CB8AC3E}">
        <p14:creationId xmlns:p14="http://schemas.microsoft.com/office/powerpoint/2010/main" val="2612463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DD091-7E8E-4B0B-80BF-8FF0218335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A154CC-C09D-4413-B0AE-21B586A421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2101A6-57CD-4726-A1FC-9E596A42EE64}"/>
              </a:ext>
            </a:extLst>
          </p:cNvPr>
          <p:cNvSpPr>
            <a:spLocks noGrp="1"/>
          </p:cNvSpPr>
          <p:nvPr>
            <p:ph type="dt" sz="half" idx="10"/>
          </p:nvPr>
        </p:nvSpPr>
        <p:spPr/>
        <p:txBody>
          <a:bodyPr/>
          <a:lstStyle/>
          <a:p>
            <a:fld id="{6DDAE619-7AF8-4183-B16C-078FD362195F}" type="datetimeFigureOut">
              <a:rPr lang="en-GB" smtClean="0"/>
              <a:t>04/06/2022</a:t>
            </a:fld>
            <a:endParaRPr lang="en-GB"/>
          </a:p>
        </p:txBody>
      </p:sp>
      <p:sp>
        <p:nvSpPr>
          <p:cNvPr id="5" name="Footer Placeholder 4">
            <a:extLst>
              <a:ext uri="{FF2B5EF4-FFF2-40B4-BE49-F238E27FC236}">
                <a16:creationId xmlns:a16="http://schemas.microsoft.com/office/drawing/2014/main" id="{C9F70679-F4AA-42F9-9CB9-3750EB7E06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DD383F-46B0-47F7-81CD-5D2D657D3E47}"/>
              </a:ext>
            </a:extLst>
          </p:cNvPr>
          <p:cNvSpPr>
            <a:spLocks noGrp="1"/>
          </p:cNvSpPr>
          <p:nvPr>
            <p:ph type="sldNum" sz="quarter" idx="12"/>
          </p:nvPr>
        </p:nvSpPr>
        <p:spPr/>
        <p:txBody>
          <a:bodyPr/>
          <a:lstStyle/>
          <a:p>
            <a:fld id="{3AE0B8F6-9062-4959-8777-C5000C9F1E8F}" type="slidenum">
              <a:rPr lang="en-GB" smtClean="0"/>
              <a:t>‹#›</a:t>
            </a:fld>
            <a:endParaRPr lang="en-GB"/>
          </a:p>
        </p:txBody>
      </p:sp>
    </p:spTree>
    <p:extLst>
      <p:ext uri="{BB962C8B-B14F-4D97-AF65-F5344CB8AC3E}">
        <p14:creationId xmlns:p14="http://schemas.microsoft.com/office/powerpoint/2010/main" val="1597325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D3988-4E74-491F-9A84-34954AD8A8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161C54-00EA-433B-B3BE-5296EE2DDF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9A12A25-FDE7-4CF9-AAC9-D1E0E8DE91FD}"/>
              </a:ext>
            </a:extLst>
          </p:cNvPr>
          <p:cNvSpPr>
            <a:spLocks noGrp="1"/>
          </p:cNvSpPr>
          <p:nvPr>
            <p:ph type="dt" sz="half" idx="10"/>
          </p:nvPr>
        </p:nvSpPr>
        <p:spPr/>
        <p:txBody>
          <a:bodyPr/>
          <a:lstStyle/>
          <a:p>
            <a:fld id="{6DDAE619-7AF8-4183-B16C-078FD362195F}" type="datetimeFigureOut">
              <a:rPr lang="en-GB" smtClean="0"/>
              <a:t>04/06/2022</a:t>
            </a:fld>
            <a:endParaRPr lang="en-GB"/>
          </a:p>
        </p:txBody>
      </p:sp>
      <p:sp>
        <p:nvSpPr>
          <p:cNvPr id="5" name="Footer Placeholder 4">
            <a:extLst>
              <a:ext uri="{FF2B5EF4-FFF2-40B4-BE49-F238E27FC236}">
                <a16:creationId xmlns:a16="http://schemas.microsoft.com/office/drawing/2014/main" id="{0F2A7532-A4B8-4EDA-83B0-B86CFD945B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4C0CC4-A86C-43C5-840D-5264202648EA}"/>
              </a:ext>
            </a:extLst>
          </p:cNvPr>
          <p:cNvSpPr>
            <a:spLocks noGrp="1"/>
          </p:cNvSpPr>
          <p:nvPr>
            <p:ph type="sldNum" sz="quarter" idx="12"/>
          </p:nvPr>
        </p:nvSpPr>
        <p:spPr/>
        <p:txBody>
          <a:bodyPr/>
          <a:lstStyle/>
          <a:p>
            <a:fld id="{3AE0B8F6-9062-4959-8777-C5000C9F1E8F}" type="slidenum">
              <a:rPr lang="en-GB" smtClean="0"/>
              <a:t>‹#›</a:t>
            </a:fld>
            <a:endParaRPr lang="en-GB"/>
          </a:p>
        </p:txBody>
      </p:sp>
    </p:spTree>
    <p:extLst>
      <p:ext uri="{BB962C8B-B14F-4D97-AF65-F5344CB8AC3E}">
        <p14:creationId xmlns:p14="http://schemas.microsoft.com/office/powerpoint/2010/main" val="27831898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1EE71-A587-4E38-B6A1-B29169CAD7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C24341-3729-45F1-90D0-A34ACD37D0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12BBC16-7B37-45C3-8D6A-AB7C70D705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76A97E-E405-4ABB-B554-BA7E05165FE5}"/>
              </a:ext>
            </a:extLst>
          </p:cNvPr>
          <p:cNvSpPr>
            <a:spLocks noGrp="1"/>
          </p:cNvSpPr>
          <p:nvPr>
            <p:ph type="dt" sz="half" idx="10"/>
          </p:nvPr>
        </p:nvSpPr>
        <p:spPr/>
        <p:txBody>
          <a:bodyPr/>
          <a:lstStyle/>
          <a:p>
            <a:fld id="{6DDAE619-7AF8-4183-B16C-078FD362195F}" type="datetimeFigureOut">
              <a:rPr lang="en-GB" smtClean="0"/>
              <a:t>04/06/2022</a:t>
            </a:fld>
            <a:endParaRPr lang="en-GB"/>
          </a:p>
        </p:txBody>
      </p:sp>
      <p:sp>
        <p:nvSpPr>
          <p:cNvPr id="6" name="Footer Placeholder 5">
            <a:extLst>
              <a:ext uri="{FF2B5EF4-FFF2-40B4-BE49-F238E27FC236}">
                <a16:creationId xmlns:a16="http://schemas.microsoft.com/office/drawing/2014/main" id="{E2D06448-D055-4823-BCC9-5F5EE089FD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5AE3CC-4696-43CF-91C8-6F58ABF0C416}"/>
              </a:ext>
            </a:extLst>
          </p:cNvPr>
          <p:cNvSpPr>
            <a:spLocks noGrp="1"/>
          </p:cNvSpPr>
          <p:nvPr>
            <p:ph type="sldNum" sz="quarter" idx="12"/>
          </p:nvPr>
        </p:nvSpPr>
        <p:spPr/>
        <p:txBody>
          <a:bodyPr/>
          <a:lstStyle/>
          <a:p>
            <a:fld id="{3AE0B8F6-9062-4959-8777-C5000C9F1E8F}" type="slidenum">
              <a:rPr lang="en-GB" smtClean="0"/>
              <a:t>‹#›</a:t>
            </a:fld>
            <a:endParaRPr lang="en-GB"/>
          </a:p>
        </p:txBody>
      </p:sp>
    </p:spTree>
    <p:extLst>
      <p:ext uri="{BB962C8B-B14F-4D97-AF65-F5344CB8AC3E}">
        <p14:creationId xmlns:p14="http://schemas.microsoft.com/office/powerpoint/2010/main" val="4187592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5AB6C-1D90-44EA-BAA8-8900C364629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1B90D0-593E-4C29-85E1-1294EB1CDE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8A5FA5-5D41-42BC-91C9-0249C622037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DA6241-A8F7-471D-97C9-E1D6539517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3F32D9-1C19-4597-9399-50B868AEEB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FC0D4C7-FF13-4304-B9AF-E70C9BBE3229}"/>
              </a:ext>
            </a:extLst>
          </p:cNvPr>
          <p:cNvSpPr>
            <a:spLocks noGrp="1"/>
          </p:cNvSpPr>
          <p:nvPr>
            <p:ph type="dt" sz="half" idx="10"/>
          </p:nvPr>
        </p:nvSpPr>
        <p:spPr/>
        <p:txBody>
          <a:bodyPr/>
          <a:lstStyle/>
          <a:p>
            <a:fld id="{6DDAE619-7AF8-4183-B16C-078FD362195F}" type="datetimeFigureOut">
              <a:rPr lang="en-GB" smtClean="0"/>
              <a:t>04/06/2022</a:t>
            </a:fld>
            <a:endParaRPr lang="en-GB"/>
          </a:p>
        </p:txBody>
      </p:sp>
      <p:sp>
        <p:nvSpPr>
          <p:cNvPr id="8" name="Footer Placeholder 7">
            <a:extLst>
              <a:ext uri="{FF2B5EF4-FFF2-40B4-BE49-F238E27FC236}">
                <a16:creationId xmlns:a16="http://schemas.microsoft.com/office/drawing/2014/main" id="{D8558017-15E9-42CE-9826-D2F24284A4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109224-8358-4997-B58C-F130ED843DF2}"/>
              </a:ext>
            </a:extLst>
          </p:cNvPr>
          <p:cNvSpPr>
            <a:spLocks noGrp="1"/>
          </p:cNvSpPr>
          <p:nvPr>
            <p:ph type="sldNum" sz="quarter" idx="12"/>
          </p:nvPr>
        </p:nvSpPr>
        <p:spPr/>
        <p:txBody>
          <a:bodyPr/>
          <a:lstStyle/>
          <a:p>
            <a:fld id="{3AE0B8F6-9062-4959-8777-C5000C9F1E8F}" type="slidenum">
              <a:rPr lang="en-GB" smtClean="0"/>
              <a:t>‹#›</a:t>
            </a:fld>
            <a:endParaRPr lang="en-GB"/>
          </a:p>
        </p:txBody>
      </p:sp>
    </p:spTree>
    <p:extLst>
      <p:ext uri="{BB962C8B-B14F-4D97-AF65-F5344CB8AC3E}">
        <p14:creationId xmlns:p14="http://schemas.microsoft.com/office/powerpoint/2010/main" val="34380925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C2FE4-9F23-4066-9B1F-FFFE8D2CE2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1D40F4C-3C60-4387-9AC0-428EB56EC977}"/>
              </a:ext>
            </a:extLst>
          </p:cNvPr>
          <p:cNvSpPr>
            <a:spLocks noGrp="1"/>
          </p:cNvSpPr>
          <p:nvPr>
            <p:ph type="dt" sz="half" idx="10"/>
          </p:nvPr>
        </p:nvSpPr>
        <p:spPr/>
        <p:txBody>
          <a:bodyPr/>
          <a:lstStyle/>
          <a:p>
            <a:fld id="{6DDAE619-7AF8-4183-B16C-078FD362195F}" type="datetimeFigureOut">
              <a:rPr lang="en-GB" smtClean="0"/>
              <a:t>04/06/2022</a:t>
            </a:fld>
            <a:endParaRPr lang="en-GB"/>
          </a:p>
        </p:txBody>
      </p:sp>
      <p:sp>
        <p:nvSpPr>
          <p:cNvPr id="4" name="Footer Placeholder 3">
            <a:extLst>
              <a:ext uri="{FF2B5EF4-FFF2-40B4-BE49-F238E27FC236}">
                <a16:creationId xmlns:a16="http://schemas.microsoft.com/office/drawing/2014/main" id="{7DC89A1B-8FF9-4D90-B5AE-3E4626CFC1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BF9A458-BD3C-4CFC-9564-AA63AE95B958}"/>
              </a:ext>
            </a:extLst>
          </p:cNvPr>
          <p:cNvSpPr>
            <a:spLocks noGrp="1"/>
          </p:cNvSpPr>
          <p:nvPr>
            <p:ph type="sldNum" sz="quarter" idx="12"/>
          </p:nvPr>
        </p:nvSpPr>
        <p:spPr/>
        <p:txBody>
          <a:bodyPr/>
          <a:lstStyle/>
          <a:p>
            <a:fld id="{3AE0B8F6-9062-4959-8777-C5000C9F1E8F}" type="slidenum">
              <a:rPr lang="en-GB" smtClean="0"/>
              <a:t>‹#›</a:t>
            </a:fld>
            <a:endParaRPr lang="en-GB"/>
          </a:p>
        </p:txBody>
      </p:sp>
    </p:spTree>
    <p:extLst>
      <p:ext uri="{BB962C8B-B14F-4D97-AF65-F5344CB8AC3E}">
        <p14:creationId xmlns:p14="http://schemas.microsoft.com/office/powerpoint/2010/main" val="1652124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B82C26-D90B-411B-A354-74CC69D920D9}"/>
              </a:ext>
            </a:extLst>
          </p:cNvPr>
          <p:cNvSpPr>
            <a:spLocks noGrp="1"/>
          </p:cNvSpPr>
          <p:nvPr>
            <p:ph type="dt" sz="half" idx="10"/>
          </p:nvPr>
        </p:nvSpPr>
        <p:spPr/>
        <p:txBody>
          <a:bodyPr/>
          <a:lstStyle/>
          <a:p>
            <a:fld id="{6DDAE619-7AF8-4183-B16C-078FD362195F}" type="datetimeFigureOut">
              <a:rPr lang="en-GB" smtClean="0"/>
              <a:t>04/06/2022</a:t>
            </a:fld>
            <a:endParaRPr lang="en-GB"/>
          </a:p>
        </p:txBody>
      </p:sp>
      <p:sp>
        <p:nvSpPr>
          <p:cNvPr id="3" name="Footer Placeholder 2">
            <a:extLst>
              <a:ext uri="{FF2B5EF4-FFF2-40B4-BE49-F238E27FC236}">
                <a16:creationId xmlns:a16="http://schemas.microsoft.com/office/drawing/2014/main" id="{BE4AE243-D2B0-4DF1-8491-7D7A3892E1C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1CB52B3-A007-4CEC-AE1D-327A753D0DDA}"/>
              </a:ext>
            </a:extLst>
          </p:cNvPr>
          <p:cNvSpPr>
            <a:spLocks noGrp="1"/>
          </p:cNvSpPr>
          <p:nvPr>
            <p:ph type="sldNum" sz="quarter" idx="12"/>
          </p:nvPr>
        </p:nvSpPr>
        <p:spPr/>
        <p:txBody>
          <a:bodyPr/>
          <a:lstStyle/>
          <a:p>
            <a:fld id="{3AE0B8F6-9062-4959-8777-C5000C9F1E8F}" type="slidenum">
              <a:rPr lang="en-GB" smtClean="0"/>
              <a:t>‹#›</a:t>
            </a:fld>
            <a:endParaRPr lang="en-GB"/>
          </a:p>
        </p:txBody>
      </p:sp>
    </p:spTree>
    <p:extLst>
      <p:ext uri="{BB962C8B-B14F-4D97-AF65-F5344CB8AC3E}">
        <p14:creationId xmlns:p14="http://schemas.microsoft.com/office/powerpoint/2010/main" val="42873696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CC56-D451-4ED1-BC07-DAFE8A01C9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6349726-336F-4B1B-B184-26116855A65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48C716-BBF3-43DF-A862-FDDFF9B3C9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B7746E-2F7A-4296-816D-E8466F9F207B}"/>
              </a:ext>
            </a:extLst>
          </p:cNvPr>
          <p:cNvSpPr>
            <a:spLocks noGrp="1"/>
          </p:cNvSpPr>
          <p:nvPr>
            <p:ph type="dt" sz="half" idx="10"/>
          </p:nvPr>
        </p:nvSpPr>
        <p:spPr/>
        <p:txBody>
          <a:bodyPr/>
          <a:lstStyle/>
          <a:p>
            <a:fld id="{6DDAE619-7AF8-4183-B16C-078FD362195F}" type="datetimeFigureOut">
              <a:rPr lang="en-GB" smtClean="0"/>
              <a:t>04/06/2022</a:t>
            </a:fld>
            <a:endParaRPr lang="en-GB"/>
          </a:p>
        </p:txBody>
      </p:sp>
      <p:sp>
        <p:nvSpPr>
          <p:cNvPr id="6" name="Footer Placeholder 5">
            <a:extLst>
              <a:ext uri="{FF2B5EF4-FFF2-40B4-BE49-F238E27FC236}">
                <a16:creationId xmlns:a16="http://schemas.microsoft.com/office/drawing/2014/main" id="{DA6C752A-4886-43FD-8CE2-7A53C55B95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8E0704-A5CD-4725-BBA0-2D79482C4155}"/>
              </a:ext>
            </a:extLst>
          </p:cNvPr>
          <p:cNvSpPr>
            <a:spLocks noGrp="1"/>
          </p:cNvSpPr>
          <p:nvPr>
            <p:ph type="sldNum" sz="quarter" idx="12"/>
          </p:nvPr>
        </p:nvSpPr>
        <p:spPr/>
        <p:txBody>
          <a:bodyPr/>
          <a:lstStyle/>
          <a:p>
            <a:fld id="{3AE0B8F6-9062-4959-8777-C5000C9F1E8F}" type="slidenum">
              <a:rPr lang="en-GB" smtClean="0"/>
              <a:t>‹#›</a:t>
            </a:fld>
            <a:endParaRPr lang="en-GB"/>
          </a:p>
        </p:txBody>
      </p:sp>
    </p:spTree>
    <p:extLst>
      <p:ext uri="{BB962C8B-B14F-4D97-AF65-F5344CB8AC3E}">
        <p14:creationId xmlns:p14="http://schemas.microsoft.com/office/powerpoint/2010/main" val="19708511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0FAD6-9EB5-40AF-A3C0-318C487613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E4AD073-F08A-4A6F-83F9-C18B7E5409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72BBF78-CE88-4499-94FF-F50B765E32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63B1C7-BFC7-4B23-BCDB-FF6DB47B1C8C}"/>
              </a:ext>
            </a:extLst>
          </p:cNvPr>
          <p:cNvSpPr>
            <a:spLocks noGrp="1"/>
          </p:cNvSpPr>
          <p:nvPr>
            <p:ph type="dt" sz="half" idx="10"/>
          </p:nvPr>
        </p:nvSpPr>
        <p:spPr/>
        <p:txBody>
          <a:bodyPr/>
          <a:lstStyle/>
          <a:p>
            <a:fld id="{6DDAE619-7AF8-4183-B16C-078FD362195F}" type="datetimeFigureOut">
              <a:rPr lang="en-GB" smtClean="0"/>
              <a:t>04/06/2022</a:t>
            </a:fld>
            <a:endParaRPr lang="en-GB"/>
          </a:p>
        </p:txBody>
      </p:sp>
      <p:sp>
        <p:nvSpPr>
          <p:cNvPr id="6" name="Footer Placeholder 5">
            <a:extLst>
              <a:ext uri="{FF2B5EF4-FFF2-40B4-BE49-F238E27FC236}">
                <a16:creationId xmlns:a16="http://schemas.microsoft.com/office/drawing/2014/main" id="{D9FC3CDB-0B72-4D72-A6E4-D18E3886C0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2AC8F9-21CB-4D89-81D9-1110A9429339}"/>
              </a:ext>
            </a:extLst>
          </p:cNvPr>
          <p:cNvSpPr>
            <a:spLocks noGrp="1"/>
          </p:cNvSpPr>
          <p:nvPr>
            <p:ph type="sldNum" sz="quarter" idx="12"/>
          </p:nvPr>
        </p:nvSpPr>
        <p:spPr/>
        <p:txBody>
          <a:bodyPr/>
          <a:lstStyle/>
          <a:p>
            <a:fld id="{3AE0B8F6-9062-4959-8777-C5000C9F1E8F}" type="slidenum">
              <a:rPr lang="en-GB" smtClean="0"/>
              <a:t>‹#›</a:t>
            </a:fld>
            <a:endParaRPr lang="en-GB"/>
          </a:p>
        </p:txBody>
      </p:sp>
    </p:spTree>
    <p:extLst>
      <p:ext uri="{BB962C8B-B14F-4D97-AF65-F5344CB8AC3E}">
        <p14:creationId xmlns:p14="http://schemas.microsoft.com/office/powerpoint/2010/main" val="1812277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6F89E-B1D0-41F1-A9E4-E3E6CFBCDD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6AD5A6-B8A2-4E2F-B0F3-EA5262890A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8585CE-1BEE-44A8-AC0C-8D8BEB39D097}"/>
              </a:ext>
            </a:extLst>
          </p:cNvPr>
          <p:cNvSpPr>
            <a:spLocks noGrp="1"/>
          </p:cNvSpPr>
          <p:nvPr>
            <p:ph type="dt" sz="half" idx="10"/>
          </p:nvPr>
        </p:nvSpPr>
        <p:spPr/>
        <p:txBody>
          <a:bodyPr/>
          <a:lstStyle/>
          <a:p>
            <a:fld id="{6DDAE619-7AF8-4183-B16C-078FD362195F}" type="datetimeFigureOut">
              <a:rPr lang="en-GB" smtClean="0"/>
              <a:t>04/06/2022</a:t>
            </a:fld>
            <a:endParaRPr lang="en-GB"/>
          </a:p>
        </p:txBody>
      </p:sp>
      <p:sp>
        <p:nvSpPr>
          <p:cNvPr id="5" name="Footer Placeholder 4">
            <a:extLst>
              <a:ext uri="{FF2B5EF4-FFF2-40B4-BE49-F238E27FC236}">
                <a16:creationId xmlns:a16="http://schemas.microsoft.com/office/drawing/2014/main" id="{9B7457EE-3FBB-4833-B3FD-BE41FC018D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EE6D6C-2BAA-4FE3-99FA-7FA8ADE0B120}"/>
              </a:ext>
            </a:extLst>
          </p:cNvPr>
          <p:cNvSpPr>
            <a:spLocks noGrp="1"/>
          </p:cNvSpPr>
          <p:nvPr>
            <p:ph type="sldNum" sz="quarter" idx="12"/>
          </p:nvPr>
        </p:nvSpPr>
        <p:spPr/>
        <p:txBody>
          <a:bodyPr/>
          <a:lstStyle/>
          <a:p>
            <a:fld id="{3AE0B8F6-9062-4959-8777-C5000C9F1E8F}" type="slidenum">
              <a:rPr lang="en-GB" smtClean="0"/>
              <a:t>‹#›</a:t>
            </a:fld>
            <a:endParaRPr lang="en-GB"/>
          </a:p>
        </p:txBody>
      </p:sp>
    </p:spTree>
    <p:extLst>
      <p:ext uri="{BB962C8B-B14F-4D97-AF65-F5344CB8AC3E}">
        <p14:creationId xmlns:p14="http://schemas.microsoft.com/office/powerpoint/2010/main" val="2893737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89494B-E035-4946-90E7-FB3ACEB54AE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0B2134-147E-4708-BDBB-3C47355AE6F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CAFA2A-6D80-4A11-B22C-17F0B20ED665}"/>
              </a:ext>
            </a:extLst>
          </p:cNvPr>
          <p:cNvSpPr>
            <a:spLocks noGrp="1"/>
          </p:cNvSpPr>
          <p:nvPr>
            <p:ph type="dt" sz="half" idx="10"/>
          </p:nvPr>
        </p:nvSpPr>
        <p:spPr/>
        <p:txBody>
          <a:bodyPr/>
          <a:lstStyle/>
          <a:p>
            <a:fld id="{6DDAE619-7AF8-4183-B16C-078FD362195F}" type="datetimeFigureOut">
              <a:rPr lang="en-GB" smtClean="0"/>
              <a:t>04/06/2022</a:t>
            </a:fld>
            <a:endParaRPr lang="en-GB"/>
          </a:p>
        </p:txBody>
      </p:sp>
      <p:sp>
        <p:nvSpPr>
          <p:cNvPr id="5" name="Footer Placeholder 4">
            <a:extLst>
              <a:ext uri="{FF2B5EF4-FFF2-40B4-BE49-F238E27FC236}">
                <a16:creationId xmlns:a16="http://schemas.microsoft.com/office/drawing/2014/main" id="{16D09A8D-8A1C-42C9-A67C-58D47CB9FB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ADAB3D-EC76-4A73-B10B-3ABD8819D946}"/>
              </a:ext>
            </a:extLst>
          </p:cNvPr>
          <p:cNvSpPr>
            <a:spLocks noGrp="1"/>
          </p:cNvSpPr>
          <p:nvPr>
            <p:ph type="sldNum" sz="quarter" idx="12"/>
          </p:nvPr>
        </p:nvSpPr>
        <p:spPr/>
        <p:txBody>
          <a:bodyPr/>
          <a:lstStyle/>
          <a:p>
            <a:fld id="{3AE0B8F6-9062-4959-8777-C5000C9F1E8F}" type="slidenum">
              <a:rPr lang="en-GB" smtClean="0"/>
              <a:t>‹#›</a:t>
            </a:fld>
            <a:endParaRPr lang="en-GB"/>
          </a:p>
        </p:txBody>
      </p:sp>
    </p:spTree>
    <p:extLst>
      <p:ext uri="{BB962C8B-B14F-4D97-AF65-F5344CB8AC3E}">
        <p14:creationId xmlns:p14="http://schemas.microsoft.com/office/powerpoint/2010/main" val="237460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511187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0A0394-F646-4E1B-8C5D-2A4F721FE23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085A01-B2C4-480E-BB6E-D14411BD21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424452-2784-41A3-9DFD-A8EAF080AF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DAE619-7AF8-4183-B16C-078FD362195F}" type="datetimeFigureOut">
              <a:rPr lang="en-GB" smtClean="0"/>
              <a:t>04/06/2022</a:t>
            </a:fld>
            <a:endParaRPr lang="en-GB"/>
          </a:p>
        </p:txBody>
      </p:sp>
      <p:sp>
        <p:nvSpPr>
          <p:cNvPr id="5" name="Footer Placeholder 4">
            <a:extLst>
              <a:ext uri="{FF2B5EF4-FFF2-40B4-BE49-F238E27FC236}">
                <a16:creationId xmlns:a16="http://schemas.microsoft.com/office/drawing/2014/main" id="{6B821FF2-E65A-4E5F-85F5-0A85B5B4B3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A6AB687-0D25-4860-BCFC-A8CC327E4E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E0B8F6-9062-4959-8777-C5000C9F1E8F}" type="slidenum">
              <a:rPr lang="en-GB" smtClean="0"/>
              <a:t>‹#›</a:t>
            </a:fld>
            <a:endParaRPr lang="en-GB"/>
          </a:p>
        </p:txBody>
      </p:sp>
    </p:spTree>
    <p:extLst>
      <p:ext uri="{BB962C8B-B14F-4D97-AF65-F5344CB8AC3E}">
        <p14:creationId xmlns:p14="http://schemas.microsoft.com/office/powerpoint/2010/main" val="1733131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47E74D59-17D6-0A47-B35E-CD9AE2C71A27}"/>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77353805"/>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reference.com/world-view/advantages-using-internet-1da29a51c2965a5c"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information-age.com/modern-technology-advantages-disadvantages-123465637/" TargetMode="External"/><Relationship Id="rId2" Type="http://schemas.openxmlformats.org/officeDocument/2006/relationships/hyperlink" Target="https://www.techmaish.com/advantages-and-disadvantages-of-social-media-for-society/"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useoftechnology.com/advantages-disadvantages-communication-technology-organization/" TargetMode="External"/><Relationship Id="rId2" Type="http://schemas.openxmlformats.org/officeDocument/2006/relationships/hyperlink" Target="https://www.yosaki.com/advantages-and-disadvantages-of-communication-technology-in-an-organization/" TargetMode="External"/><Relationship Id="rId1" Type="http://schemas.openxmlformats.org/officeDocument/2006/relationships/slideLayout" Target="../slideLayouts/slideLayout2.xml"/><Relationship Id="rId4" Type="http://schemas.openxmlformats.org/officeDocument/2006/relationships/hyperlink" Target="https://www.medicalnewstoday.com/articles/negative-effects-of-technology"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EF7D649-B50A-41A8-96C7-FD9489807A48}"/>
              </a:ext>
            </a:extLst>
          </p:cNvPr>
          <p:cNvSpPr txBox="1"/>
          <p:nvPr/>
        </p:nvSpPr>
        <p:spPr>
          <a:xfrm>
            <a:off x="2542094" y="5280435"/>
            <a:ext cx="6433794" cy="1122871"/>
          </a:xfrm>
          <a:prstGeom prst="rect">
            <a:avLst/>
          </a:prstGeom>
          <a:noFill/>
        </p:spPr>
        <p:txBody>
          <a:bodyPr wrap="square">
            <a:spAutoFit/>
          </a:bodyPr>
          <a:lstStyle/>
          <a:p>
            <a:pPr defTabSz="457200">
              <a:lnSpc>
                <a:spcPct val="107000"/>
              </a:lnSpc>
              <a:spcAft>
                <a:spcPts val="800"/>
              </a:spcAft>
            </a:pPr>
            <a:r>
              <a:rPr lang="en-GB" sz="3200" dirty="0">
                <a:solidFill>
                  <a:srgbClr val="E7E6E6"/>
                </a:solidFill>
                <a:latin typeface="Calibri" panose="020F0502020204030204" pitchFamily="34" charset="0"/>
                <a:ea typeface="Calibri" panose="020F0502020204030204" pitchFamily="34" charset="0"/>
                <a:cs typeface="Times New Roman" panose="02020603050405020304" pitchFamily="18" charset="0"/>
              </a:rPr>
              <a:t>BMSW 4002 EFFECTIVE TEAM WORK and COMMUNICATION – WEEK 4</a:t>
            </a:r>
          </a:p>
        </p:txBody>
      </p:sp>
    </p:spTree>
    <p:extLst>
      <p:ext uri="{BB962C8B-B14F-4D97-AF65-F5344CB8AC3E}">
        <p14:creationId xmlns:p14="http://schemas.microsoft.com/office/powerpoint/2010/main" val="2361257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B5224-60AA-489D-956E-5AE87737BE64}"/>
              </a:ext>
            </a:extLst>
          </p:cNvPr>
          <p:cNvSpPr>
            <a:spLocks noGrp="1"/>
          </p:cNvSpPr>
          <p:nvPr>
            <p:ph type="title"/>
          </p:nvPr>
        </p:nvSpPr>
        <p:spPr/>
        <p:txBody>
          <a:bodyPr>
            <a:normAutofit/>
          </a:bodyPr>
          <a:lstStyle/>
          <a:p>
            <a:r>
              <a:rPr lang="en-GB" sz="4800" b="1" u="sng" dirty="0"/>
              <a:t>COMMUNICATION TECHNOLOGY</a:t>
            </a:r>
          </a:p>
        </p:txBody>
      </p:sp>
      <p:sp>
        <p:nvSpPr>
          <p:cNvPr id="3" name="Content Placeholder 2">
            <a:extLst>
              <a:ext uri="{FF2B5EF4-FFF2-40B4-BE49-F238E27FC236}">
                <a16:creationId xmlns:a16="http://schemas.microsoft.com/office/drawing/2014/main" id="{B5BCAFC0-A1CE-4AC7-9460-E4273C5A55A9}"/>
              </a:ext>
            </a:extLst>
          </p:cNvPr>
          <p:cNvSpPr>
            <a:spLocks noGrp="1"/>
          </p:cNvSpPr>
          <p:nvPr>
            <p:ph idx="1"/>
          </p:nvPr>
        </p:nvSpPr>
        <p:spPr/>
        <p:txBody>
          <a:bodyPr>
            <a:normAutofit fontScale="92500"/>
          </a:bodyPr>
          <a:lstStyle/>
          <a:p>
            <a:r>
              <a:rPr lang="en-GB" sz="4400" u="sng" dirty="0"/>
              <a:t>Introduction</a:t>
            </a:r>
          </a:p>
          <a:p>
            <a:pPr marL="0" indent="0">
              <a:buNone/>
            </a:pPr>
            <a:r>
              <a:rPr lang="en-GB" sz="4400" dirty="0"/>
              <a:t>In WEEK 1, we saw that it took 50 years between the invention of </a:t>
            </a:r>
            <a:r>
              <a:rPr lang="en-GB" sz="4400" dirty="0" err="1"/>
              <a:t>theTelegraph</a:t>
            </a:r>
            <a:r>
              <a:rPr lang="en-GB" sz="4400" dirty="0"/>
              <a:t> (1830’s) to the invention of the Telephone (1876). </a:t>
            </a:r>
          </a:p>
          <a:p>
            <a:pPr marL="0" indent="0">
              <a:buNone/>
            </a:pPr>
            <a:r>
              <a:rPr lang="en-GB" sz="4400" dirty="0"/>
              <a:t>It took another 100 years from that landline phone to the development of the Mobile Phone (1970’s).</a:t>
            </a:r>
          </a:p>
        </p:txBody>
      </p:sp>
    </p:spTree>
    <p:extLst>
      <p:ext uri="{BB962C8B-B14F-4D97-AF65-F5344CB8AC3E}">
        <p14:creationId xmlns:p14="http://schemas.microsoft.com/office/powerpoint/2010/main" val="2515534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18E1C-F687-4771-A347-3E3686E48483}"/>
              </a:ext>
            </a:extLst>
          </p:cNvPr>
          <p:cNvSpPr>
            <a:spLocks noGrp="1"/>
          </p:cNvSpPr>
          <p:nvPr>
            <p:ph type="title"/>
          </p:nvPr>
        </p:nvSpPr>
        <p:spPr/>
        <p:txBody>
          <a:bodyPr/>
          <a:lstStyle/>
          <a:p>
            <a:r>
              <a:rPr kumimoji="0" lang="en-GB" sz="4800" b="1" i="0" u="sng" strike="noStrike" kern="1200" cap="none" spc="0" normalizeH="0" baseline="0" noProof="0" dirty="0">
                <a:ln>
                  <a:noFill/>
                </a:ln>
                <a:solidFill>
                  <a:prstClr val="black"/>
                </a:solidFill>
                <a:effectLst/>
                <a:uLnTx/>
                <a:uFillTx/>
                <a:latin typeface="Calibri Light" panose="020F0302020204030204"/>
                <a:ea typeface="+mj-ea"/>
                <a:cs typeface="+mj-cs"/>
              </a:rPr>
              <a:t>COMMUNICATION TECHNOLOGY</a:t>
            </a:r>
            <a:endParaRPr lang="en-GB" dirty="0"/>
          </a:p>
        </p:txBody>
      </p:sp>
      <p:sp>
        <p:nvSpPr>
          <p:cNvPr id="3" name="Content Placeholder 2">
            <a:extLst>
              <a:ext uri="{FF2B5EF4-FFF2-40B4-BE49-F238E27FC236}">
                <a16:creationId xmlns:a16="http://schemas.microsoft.com/office/drawing/2014/main" id="{CA0CA17B-6116-41AE-B71F-3D84C24466FC}"/>
              </a:ext>
            </a:extLst>
          </p:cNvPr>
          <p:cNvSpPr>
            <a:spLocks noGrp="1"/>
          </p:cNvSpPr>
          <p:nvPr>
            <p:ph idx="1"/>
          </p:nvPr>
        </p:nvSpPr>
        <p:spPr>
          <a:xfrm>
            <a:off x="154620" y="1541540"/>
            <a:ext cx="10515600" cy="4351338"/>
          </a:xfrm>
        </p:spPr>
        <p:txBody>
          <a:bodyPr>
            <a:normAutofit fontScale="92500"/>
          </a:bodyPr>
          <a:lstStyle/>
          <a:p>
            <a:r>
              <a:rPr lang="en-GB" sz="4800" b="1" i="1" u="sng" dirty="0"/>
              <a:t>The Internet</a:t>
            </a:r>
          </a:p>
          <a:p>
            <a:pPr marL="0" indent="0">
              <a:buNone/>
            </a:pPr>
            <a:r>
              <a:rPr lang="en-GB" sz="4000" dirty="0"/>
              <a:t>was introduced to the world in 1990 and during the 30 years since then, we have experienced a revolution in our lives and the way we do things</a:t>
            </a:r>
            <a:r>
              <a:rPr lang="en-GB" sz="4000" b="1" dirty="0"/>
              <a:t>.</a:t>
            </a:r>
          </a:p>
          <a:p>
            <a:r>
              <a:rPr lang="en-GB" sz="3600" dirty="0">
                <a:solidFill>
                  <a:srgbClr val="02020B"/>
                </a:solidFill>
                <a:effectLst/>
                <a:latin typeface="Roboto" panose="02000000000000000000" pitchFamily="2" charset="0"/>
                <a:ea typeface="Times New Roman" panose="02020603050405020304" pitchFamily="18" charset="0"/>
                <a:cs typeface="Times New Roman" panose="02020603050405020304" pitchFamily="18" charset="0"/>
              </a:rPr>
              <a:t>The internet offers several advantages such as access to information, communication, e-commerce, entertainment and global socialization. </a:t>
            </a:r>
          </a:p>
          <a:p>
            <a:r>
              <a:rPr lang="en-GB" sz="1800" u="sng" dirty="0">
                <a:solidFill>
                  <a:srgbClr val="000000"/>
                </a:solidFill>
                <a:latin typeface="Calibri" panose="020F0502020204030204" pitchFamily="34" charset="0"/>
                <a:ea typeface="Calibri" panose="020F0502020204030204" pitchFamily="34" charset="0"/>
                <a:cs typeface="Times New Roman" panose="02020603050405020304" pitchFamily="18" charset="0"/>
                <a:hlinkClick r:id="rId2"/>
              </a:rPr>
              <a:t>Source:    W</a:t>
            </a:r>
            <a:r>
              <a:rPr lang="en-GB" sz="1800"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2"/>
              </a:rPr>
              <a:t>hat Are the Advantages of Using the Internet? (reference.com)</a:t>
            </a:r>
            <a:endParaRPr lang="en-GB" sz="1800" u="sng"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3600" b="1" u="sng" dirty="0"/>
          </a:p>
        </p:txBody>
      </p:sp>
    </p:spTree>
    <p:extLst>
      <p:ext uri="{BB962C8B-B14F-4D97-AF65-F5344CB8AC3E}">
        <p14:creationId xmlns:p14="http://schemas.microsoft.com/office/powerpoint/2010/main" val="2393987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27B7E-B25F-41E4-B13A-6C99EE4AC42D}"/>
              </a:ext>
            </a:extLst>
          </p:cNvPr>
          <p:cNvSpPr>
            <a:spLocks noGrp="1"/>
          </p:cNvSpPr>
          <p:nvPr>
            <p:ph type="title"/>
          </p:nvPr>
        </p:nvSpPr>
        <p:spPr/>
        <p:txBody>
          <a:bodyPr>
            <a:normAutofit fontScale="90000"/>
          </a:bodyPr>
          <a:lstStyle/>
          <a:p>
            <a:r>
              <a:rPr kumimoji="0" lang="en-GB" sz="4800" b="1" i="0" u="sng" strike="noStrike" kern="1200" cap="none" spc="0" normalizeH="0" baseline="0" noProof="0" dirty="0">
                <a:ln>
                  <a:noFill/>
                </a:ln>
                <a:solidFill>
                  <a:prstClr val="black"/>
                </a:solidFill>
                <a:effectLst/>
                <a:uLnTx/>
                <a:uFillTx/>
                <a:latin typeface="Calibri Light" panose="020F0302020204030204"/>
                <a:ea typeface="+mj-ea"/>
                <a:cs typeface="+mj-cs"/>
              </a:rPr>
              <a:t>COMMUNICATION TECHNOLOGY </a:t>
            </a:r>
            <a:r>
              <a:rPr kumimoji="0" lang="en-GB" sz="4800" b="1" i="0" u="sng" strike="noStrike" kern="1200" cap="none" spc="0" normalizeH="0" baseline="0" noProof="0" dirty="0">
                <a:ln>
                  <a:noFill/>
                </a:ln>
                <a:solidFill>
                  <a:srgbClr val="FF0000"/>
                </a:solidFill>
                <a:effectLst/>
                <a:uLnTx/>
                <a:uFillTx/>
                <a:latin typeface="Calibri Light" panose="020F0302020204030204"/>
                <a:ea typeface="+mj-ea"/>
                <a:cs typeface="+mj-cs"/>
              </a:rPr>
              <a:t>(ADVANTAGES)</a:t>
            </a:r>
            <a:endParaRPr lang="en-GB" b="1" dirty="0">
              <a:solidFill>
                <a:srgbClr val="FF0000"/>
              </a:solidFill>
            </a:endParaRPr>
          </a:p>
        </p:txBody>
      </p:sp>
      <p:sp>
        <p:nvSpPr>
          <p:cNvPr id="3" name="Content Placeholder 2">
            <a:extLst>
              <a:ext uri="{FF2B5EF4-FFF2-40B4-BE49-F238E27FC236}">
                <a16:creationId xmlns:a16="http://schemas.microsoft.com/office/drawing/2014/main" id="{BA3DF12E-8E17-488F-9A67-9F181A314D18}"/>
              </a:ext>
            </a:extLst>
          </p:cNvPr>
          <p:cNvSpPr>
            <a:spLocks noGrp="1"/>
          </p:cNvSpPr>
          <p:nvPr>
            <p:ph idx="1"/>
          </p:nvPr>
        </p:nvSpPr>
        <p:spPr/>
        <p:txBody>
          <a:bodyPr/>
          <a:lstStyle/>
          <a:p>
            <a:pPr>
              <a:lnSpc>
                <a:spcPts val="2400"/>
              </a:lnSpc>
              <a:spcBef>
                <a:spcPts val="1125"/>
              </a:spcBef>
              <a:spcAft>
                <a:spcPts val="800"/>
              </a:spcAft>
            </a:pPr>
            <a:r>
              <a:rPr lang="en-GB" b="1" dirty="0">
                <a:solidFill>
                  <a:srgbClr val="02020B"/>
                </a:solidFill>
                <a:latin typeface="Roboto" panose="02000000000000000000" pitchFamily="2" charset="0"/>
                <a:ea typeface="Times New Roman" panose="02020603050405020304" pitchFamily="18" charset="0"/>
                <a:cs typeface="Times New Roman" panose="02020603050405020304" pitchFamily="18" charset="0"/>
              </a:rPr>
              <a:t>1. </a:t>
            </a:r>
            <a:r>
              <a:rPr lang="en-GB" sz="4000" b="1" u="sng" dirty="0">
                <a:solidFill>
                  <a:srgbClr val="0070C0"/>
                </a:solidFill>
                <a:effectLst/>
                <a:latin typeface="Roboto" panose="02000000000000000000" pitchFamily="2" charset="0"/>
                <a:ea typeface="Times New Roman" panose="02020603050405020304" pitchFamily="18" charset="0"/>
                <a:cs typeface="Times New Roman" panose="02020603050405020304" pitchFamily="18" charset="0"/>
              </a:rPr>
              <a:t>Access to Information</a:t>
            </a:r>
            <a:r>
              <a:rPr lang="en-GB" sz="4000" u="sng" dirty="0">
                <a:solidFill>
                  <a:srgbClr val="0070C0"/>
                </a:solidFill>
                <a:effectLst/>
                <a:latin typeface="Roboto" panose="02000000000000000000" pitchFamily="2" charset="0"/>
                <a:ea typeface="Times New Roman" panose="02020603050405020304" pitchFamily="18" charset="0"/>
                <a:cs typeface="Times New Roman" panose="02020603050405020304" pitchFamily="18" charset="0"/>
              </a:rPr>
              <a:t> </a:t>
            </a:r>
          </a:p>
          <a:p>
            <a:pPr marL="0" indent="0">
              <a:lnSpc>
                <a:spcPts val="2400"/>
              </a:lnSpc>
              <a:spcBef>
                <a:spcPts val="1125"/>
              </a:spcBef>
              <a:spcAft>
                <a:spcPts val="800"/>
              </a:spcAft>
              <a:buNone/>
            </a:pPr>
            <a:r>
              <a:rPr lang="en-GB" sz="3200" dirty="0">
                <a:solidFill>
                  <a:srgbClr val="02020B"/>
                </a:solidFill>
                <a:effectLst/>
                <a:latin typeface="Arial" panose="020B0604020202020204" pitchFamily="34" charset="0"/>
                <a:ea typeface="Times New Roman" panose="02020603050405020304" pitchFamily="18" charset="0"/>
                <a:cs typeface="Arial" panose="020B0604020202020204" pitchFamily="34" charset="0"/>
              </a:rPr>
              <a:t>With just a single click on dedicated search</a:t>
            </a:r>
          </a:p>
          <a:p>
            <a:pPr marL="0" indent="0">
              <a:lnSpc>
                <a:spcPts val="2400"/>
              </a:lnSpc>
              <a:spcBef>
                <a:spcPts val="1125"/>
              </a:spcBef>
              <a:spcAft>
                <a:spcPts val="800"/>
              </a:spcAft>
              <a:buNone/>
            </a:pPr>
            <a:r>
              <a:rPr lang="en-GB" sz="3200" dirty="0">
                <a:solidFill>
                  <a:srgbClr val="02020B"/>
                </a:solidFill>
                <a:effectLst/>
                <a:latin typeface="Arial" panose="020B0604020202020204" pitchFamily="34" charset="0"/>
                <a:ea typeface="Times New Roman" panose="02020603050405020304" pitchFamily="18" charset="0"/>
                <a:cs typeface="Arial" panose="020B0604020202020204" pitchFamily="34" charset="0"/>
              </a:rPr>
              <a:t>engines, such as Google and Yahoo,</a:t>
            </a:r>
          </a:p>
          <a:p>
            <a:pPr marL="0" indent="0">
              <a:lnSpc>
                <a:spcPts val="2400"/>
              </a:lnSpc>
              <a:spcBef>
                <a:spcPts val="1125"/>
              </a:spcBef>
              <a:spcAft>
                <a:spcPts val="800"/>
              </a:spcAft>
              <a:buNone/>
            </a:pPr>
            <a:r>
              <a:rPr lang="en-GB" sz="3200" dirty="0">
                <a:solidFill>
                  <a:srgbClr val="02020B"/>
                </a:solidFill>
                <a:effectLst/>
                <a:latin typeface="Arial" panose="020B0604020202020204" pitchFamily="34" charset="0"/>
                <a:ea typeface="Times New Roman" panose="02020603050405020304" pitchFamily="18" charset="0"/>
                <a:cs typeface="Arial" panose="020B0604020202020204" pitchFamily="34" charset="0"/>
              </a:rPr>
              <a:t>individuals have access to information</a:t>
            </a:r>
          </a:p>
          <a:p>
            <a:pPr marL="0" indent="0">
              <a:lnSpc>
                <a:spcPts val="2400"/>
              </a:lnSpc>
              <a:spcBef>
                <a:spcPts val="1125"/>
              </a:spcBef>
              <a:spcAft>
                <a:spcPts val="800"/>
              </a:spcAft>
              <a:buNone/>
            </a:pPr>
            <a:r>
              <a:rPr lang="en-GB" sz="3200" dirty="0">
                <a:solidFill>
                  <a:srgbClr val="02020B"/>
                </a:solidFill>
                <a:effectLst/>
                <a:latin typeface="Arial" panose="020B0604020202020204" pitchFamily="34" charset="0"/>
                <a:ea typeface="Times New Roman" panose="02020603050405020304" pitchFamily="18" charset="0"/>
                <a:cs typeface="Arial" panose="020B0604020202020204" pitchFamily="34" charset="0"/>
              </a:rPr>
              <a:t>ranging from politics to health and nutrition.</a:t>
            </a:r>
          </a:p>
          <a:p>
            <a:pPr marL="0" indent="0">
              <a:lnSpc>
                <a:spcPts val="2400"/>
              </a:lnSpc>
              <a:spcBef>
                <a:spcPts val="1125"/>
              </a:spcBef>
              <a:spcAft>
                <a:spcPts val="800"/>
              </a:spcAft>
              <a:buNone/>
            </a:pPr>
            <a:r>
              <a:rPr lang="en-GB" sz="3200" dirty="0">
                <a:solidFill>
                  <a:srgbClr val="02020B"/>
                </a:solidFill>
                <a:effectLst/>
                <a:latin typeface="Arial" panose="020B0604020202020204" pitchFamily="34" charset="0"/>
                <a:ea typeface="Times New Roman" panose="02020603050405020304" pitchFamily="18" charset="0"/>
                <a:cs typeface="Arial" panose="020B0604020202020204" pitchFamily="34" charset="0"/>
              </a:rPr>
              <a:t> Such easy access to knowledge is not only</a:t>
            </a:r>
          </a:p>
          <a:p>
            <a:pPr marL="0" indent="0">
              <a:lnSpc>
                <a:spcPts val="2400"/>
              </a:lnSpc>
              <a:spcBef>
                <a:spcPts val="1125"/>
              </a:spcBef>
              <a:spcAft>
                <a:spcPts val="800"/>
              </a:spcAft>
              <a:buNone/>
            </a:pPr>
            <a:r>
              <a:rPr lang="en-GB" sz="3200" dirty="0">
                <a:solidFill>
                  <a:srgbClr val="02020B"/>
                </a:solidFill>
                <a:effectLst/>
                <a:latin typeface="Arial" panose="020B0604020202020204" pitchFamily="34" charset="0"/>
                <a:ea typeface="Times New Roman" panose="02020603050405020304" pitchFamily="18" charset="0"/>
                <a:cs typeface="Arial" panose="020B0604020202020204" pitchFamily="34" charset="0"/>
              </a:rPr>
              <a:t>helpful for personal research but also for</a:t>
            </a:r>
          </a:p>
          <a:p>
            <a:pPr marL="0" indent="0">
              <a:lnSpc>
                <a:spcPts val="2400"/>
              </a:lnSpc>
              <a:spcBef>
                <a:spcPts val="1125"/>
              </a:spcBef>
              <a:spcAft>
                <a:spcPts val="800"/>
              </a:spcAft>
              <a:buNone/>
            </a:pPr>
            <a:r>
              <a:rPr lang="en-GB" sz="3200" dirty="0">
                <a:solidFill>
                  <a:srgbClr val="02020B"/>
                </a:solidFill>
                <a:effectLst/>
                <a:latin typeface="Arial" panose="020B0604020202020204" pitchFamily="34" charset="0"/>
                <a:ea typeface="Times New Roman" panose="02020603050405020304" pitchFamily="18" charset="0"/>
                <a:cs typeface="Arial" panose="020B0604020202020204" pitchFamily="34" charset="0"/>
              </a:rPr>
              <a:t>academic purposes.</a:t>
            </a:r>
            <a:endParaRPr lang="en-GB" sz="32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077972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4D75D-72BA-4D3E-9452-56EC4232ABBE}"/>
              </a:ext>
            </a:extLst>
          </p:cNvPr>
          <p:cNvSpPr>
            <a:spLocks noGrp="1"/>
          </p:cNvSpPr>
          <p:nvPr>
            <p:ph type="title"/>
          </p:nvPr>
        </p:nvSpPr>
        <p:spPr/>
        <p:txBody>
          <a:bodyPr/>
          <a:lstStyle/>
          <a:p>
            <a:r>
              <a:rPr kumimoji="0" lang="en-GB" sz="4800" b="1" i="0" u="sng" strike="noStrike" kern="1200" cap="none" spc="0" normalizeH="0" baseline="0" noProof="0" dirty="0">
                <a:ln>
                  <a:noFill/>
                </a:ln>
                <a:solidFill>
                  <a:prstClr val="black"/>
                </a:solidFill>
                <a:effectLst/>
                <a:uLnTx/>
                <a:uFillTx/>
                <a:latin typeface="Calibri Light" panose="020F0302020204030204"/>
                <a:ea typeface="+mj-ea"/>
                <a:cs typeface="+mj-cs"/>
              </a:rPr>
              <a:t>COMMUNICATION TECHNOLOGY</a:t>
            </a:r>
            <a:endParaRPr lang="en-GB" dirty="0"/>
          </a:p>
        </p:txBody>
      </p:sp>
      <p:sp>
        <p:nvSpPr>
          <p:cNvPr id="3" name="Content Placeholder 2">
            <a:extLst>
              <a:ext uri="{FF2B5EF4-FFF2-40B4-BE49-F238E27FC236}">
                <a16:creationId xmlns:a16="http://schemas.microsoft.com/office/drawing/2014/main" id="{2755502F-9C1A-4B30-91F7-5EC34AE9DCA8}"/>
              </a:ext>
            </a:extLst>
          </p:cNvPr>
          <p:cNvSpPr>
            <a:spLocks noGrp="1"/>
          </p:cNvSpPr>
          <p:nvPr>
            <p:ph idx="1"/>
          </p:nvPr>
        </p:nvSpPr>
        <p:spPr/>
        <p:txBody>
          <a:bodyPr/>
          <a:lstStyle/>
          <a:p>
            <a:pPr>
              <a:lnSpc>
                <a:spcPts val="2400"/>
              </a:lnSpc>
              <a:spcAft>
                <a:spcPts val="800"/>
              </a:spcAft>
            </a:pPr>
            <a:r>
              <a:rPr lang="en-GB" sz="4000" b="1" dirty="0">
                <a:solidFill>
                  <a:srgbClr val="0070C0"/>
                </a:solidFill>
                <a:effectLst/>
                <a:latin typeface="Roboto" panose="02000000000000000000" pitchFamily="2" charset="0"/>
                <a:ea typeface="Times New Roman" panose="02020603050405020304" pitchFamily="18" charset="0"/>
                <a:cs typeface="Times New Roman" panose="02020603050405020304" pitchFamily="18" charset="0"/>
              </a:rPr>
              <a:t>2.</a:t>
            </a:r>
            <a:r>
              <a:rPr lang="en-GB" sz="4000" b="1" u="sng" dirty="0">
                <a:solidFill>
                  <a:srgbClr val="0070C0"/>
                </a:solidFill>
                <a:effectLst/>
                <a:latin typeface="Roboto" panose="02000000000000000000" pitchFamily="2" charset="0"/>
                <a:ea typeface="Times New Roman" panose="02020603050405020304" pitchFamily="18" charset="0"/>
                <a:cs typeface="Times New Roman" panose="02020603050405020304" pitchFamily="18" charset="0"/>
              </a:rPr>
              <a:t>Communication</a:t>
            </a:r>
            <a:r>
              <a:rPr lang="en-GB" sz="4000" u="sng" dirty="0">
                <a:solidFill>
                  <a:srgbClr val="0070C0"/>
                </a:solidFill>
                <a:effectLst/>
                <a:latin typeface="Roboto" panose="02000000000000000000" pitchFamily="2" charset="0"/>
                <a:ea typeface="Times New Roman" panose="02020603050405020304" pitchFamily="18" charset="0"/>
                <a:cs typeface="Times New Roman" panose="02020603050405020304" pitchFamily="18" charset="0"/>
              </a:rPr>
              <a:t> </a:t>
            </a:r>
          </a:p>
          <a:p>
            <a:pPr marL="0" indent="0">
              <a:lnSpc>
                <a:spcPts val="2400"/>
              </a:lnSpc>
              <a:spcAft>
                <a:spcPts val="800"/>
              </a:spcAft>
              <a:buNone/>
            </a:pPr>
            <a:r>
              <a:rPr lang="en-GB" dirty="0">
                <a:solidFill>
                  <a:srgbClr val="02020B"/>
                </a:solidFill>
                <a:effectLst/>
                <a:latin typeface="Roboto" panose="02000000000000000000" pitchFamily="2" charset="0"/>
                <a:ea typeface="Times New Roman" panose="02020603050405020304" pitchFamily="18" charset="0"/>
                <a:cs typeface="Times New Roman" panose="02020603050405020304" pitchFamily="18" charset="0"/>
              </a:rPr>
              <a:t>Through the use of emails, the internet has enabled faster</a:t>
            </a:r>
          </a:p>
          <a:p>
            <a:pPr marL="0" indent="0">
              <a:lnSpc>
                <a:spcPts val="2400"/>
              </a:lnSpc>
              <a:spcAft>
                <a:spcPts val="800"/>
              </a:spcAft>
              <a:buNone/>
            </a:pPr>
            <a:r>
              <a:rPr lang="en-GB" dirty="0">
                <a:solidFill>
                  <a:srgbClr val="02020B"/>
                </a:solidFill>
                <a:effectLst/>
                <a:latin typeface="Roboto" panose="02000000000000000000" pitchFamily="2" charset="0"/>
                <a:ea typeface="Times New Roman" panose="02020603050405020304" pitchFamily="18" charset="0"/>
                <a:cs typeface="Times New Roman" panose="02020603050405020304" pitchFamily="18" charset="0"/>
              </a:rPr>
              <a:t>communication between people in various parts of the world.</a:t>
            </a:r>
          </a:p>
          <a:p>
            <a:pPr marL="0" indent="0">
              <a:lnSpc>
                <a:spcPts val="2400"/>
              </a:lnSpc>
              <a:spcAft>
                <a:spcPts val="800"/>
              </a:spcAft>
              <a:buNone/>
            </a:pPr>
            <a:r>
              <a:rPr lang="en-GB" dirty="0">
                <a:solidFill>
                  <a:srgbClr val="02020B"/>
                </a:solidFill>
                <a:effectLst/>
                <a:latin typeface="Roboto" panose="02000000000000000000" pitchFamily="2" charset="0"/>
                <a:ea typeface="Times New Roman" panose="02020603050405020304" pitchFamily="18" charset="0"/>
                <a:cs typeface="Times New Roman" panose="02020603050405020304" pitchFamily="18" charset="0"/>
              </a:rPr>
              <a:t>The speed and convenience of sending messages instantly has</a:t>
            </a:r>
          </a:p>
          <a:p>
            <a:pPr marL="0" indent="0">
              <a:lnSpc>
                <a:spcPts val="2400"/>
              </a:lnSpc>
              <a:spcAft>
                <a:spcPts val="800"/>
              </a:spcAft>
              <a:buNone/>
            </a:pPr>
            <a:r>
              <a:rPr lang="en-GB" dirty="0">
                <a:solidFill>
                  <a:srgbClr val="02020B"/>
                </a:solidFill>
                <a:effectLst/>
                <a:latin typeface="Roboto" panose="02000000000000000000" pitchFamily="2" charset="0"/>
                <a:ea typeface="Times New Roman" panose="02020603050405020304" pitchFamily="18" charset="0"/>
                <a:cs typeface="Times New Roman" panose="02020603050405020304" pitchFamily="18" charset="0"/>
              </a:rPr>
              <a:t> contributed to the expansion of businesses and trade.</a:t>
            </a:r>
          </a:p>
          <a:p>
            <a:pPr marL="0" indent="0">
              <a:lnSpc>
                <a:spcPts val="2400"/>
              </a:lnSpc>
              <a:spcAft>
                <a:spcPts val="800"/>
              </a:spcAft>
              <a:buNone/>
            </a:pPr>
            <a:r>
              <a:rPr lang="en-GB" dirty="0">
                <a:solidFill>
                  <a:srgbClr val="02020B"/>
                </a:solidFill>
                <a:effectLst/>
                <a:latin typeface="Roboto" panose="02000000000000000000" pitchFamily="2" charset="0"/>
                <a:ea typeface="Times New Roman" panose="02020603050405020304" pitchFamily="18" charset="0"/>
                <a:cs typeface="Times New Roman" panose="02020603050405020304" pitchFamily="18" charset="0"/>
              </a:rPr>
              <a:t>Furthermore, video conferencing, chat rooms and voice-over-</a:t>
            </a:r>
          </a:p>
          <a:p>
            <a:pPr marL="0" indent="0">
              <a:lnSpc>
                <a:spcPts val="2400"/>
              </a:lnSpc>
              <a:spcAft>
                <a:spcPts val="800"/>
              </a:spcAft>
              <a:buNone/>
            </a:pPr>
            <a:r>
              <a:rPr lang="en-GB" dirty="0">
                <a:solidFill>
                  <a:srgbClr val="02020B"/>
                </a:solidFill>
                <a:effectLst/>
                <a:latin typeface="Roboto" panose="02000000000000000000" pitchFamily="2" charset="0"/>
                <a:ea typeface="Times New Roman" panose="02020603050405020304" pitchFamily="18" charset="0"/>
                <a:cs typeface="Times New Roman" panose="02020603050405020304" pitchFamily="18" charset="0"/>
              </a:rPr>
              <a:t>internet protocol are some of the widely used real-time </a:t>
            </a:r>
          </a:p>
          <a:p>
            <a:pPr marL="0" indent="0">
              <a:lnSpc>
                <a:spcPts val="2400"/>
              </a:lnSpc>
              <a:spcAft>
                <a:spcPts val="800"/>
              </a:spcAft>
              <a:buNone/>
            </a:pPr>
            <a:r>
              <a:rPr lang="en-GB" dirty="0">
                <a:solidFill>
                  <a:srgbClr val="02020B"/>
                </a:solidFill>
                <a:effectLst/>
                <a:latin typeface="Roboto" panose="02000000000000000000" pitchFamily="2" charset="0"/>
                <a:ea typeface="Times New Roman" panose="02020603050405020304" pitchFamily="18" charset="0"/>
                <a:cs typeface="Times New Roman" panose="02020603050405020304" pitchFamily="18" charset="0"/>
              </a:rPr>
              <a:t>communication options over the internet.</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86235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FB358-7F76-4647-96F9-343F0995F664}"/>
              </a:ext>
            </a:extLst>
          </p:cNvPr>
          <p:cNvSpPr>
            <a:spLocks noGrp="1"/>
          </p:cNvSpPr>
          <p:nvPr>
            <p:ph type="title"/>
          </p:nvPr>
        </p:nvSpPr>
        <p:spPr/>
        <p:txBody>
          <a:bodyPr/>
          <a:lstStyle/>
          <a:p>
            <a:r>
              <a:rPr kumimoji="0" lang="en-GB" sz="4800" b="1" i="0" u="sng" strike="noStrike" kern="1200" cap="none" spc="0" normalizeH="0" baseline="0" noProof="0" dirty="0">
                <a:ln>
                  <a:noFill/>
                </a:ln>
                <a:solidFill>
                  <a:prstClr val="black"/>
                </a:solidFill>
                <a:effectLst/>
                <a:uLnTx/>
                <a:uFillTx/>
                <a:latin typeface="Calibri Light" panose="020F0302020204030204"/>
                <a:ea typeface="+mj-ea"/>
                <a:cs typeface="+mj-cs"/>
              </a:rPr>
              <a:t>COMMUNICATION TECHNOLOGY</a:t>
            </a:r>
            <a:endParaRPr lang="en-GB" dirty="0"/>
          </a:p>
        </p:txBody>
      </p:sp>
      <p:sp>
        <p:nvSpPr>
          <p:cNvPr id="3" name="Content Placeholder 2">
            <a:extLst>
              <a:ext uri="{FF2B5EF4-FFF2-40B4-BE49-F238E27FC236}">
                <a16:creationId xmlns:a16="http://schemas.microsoft.com/office/drawing/2014/main" id="{AAD82890-BC47-4A27-A734-23546FFB7E9C}"/>
              </a:ext>
            </a:extLst>
          </p:cNvPr>
          <p:cNvSpPr>
            <a:spLocks noGrp="1"/>
          </p:cNvSpPr>
          <p:nvPr>
            <p:ph idx="1"/>
          </p:nvPr>
        </p:nvSpPr>
        <p:spPr/>
        <p:txBody>
          <a:bodyPr/>
          <a:lstStyle/>
          <a:p>
            <a:pPr marL="0" indent="0">
              <a:buNone/>
            </a:pPr>
            <a:r>
              <a:rPr lang="en-GB" sz="4000" b="1" dirty="0">
                <a:solidFill>
                  <a:srgbClr val="0070C0"/>
                </a:solidFill>
                <a:effectLst/>
                <a:latin typeface="Roboto" panose="02000000000000000000" pitchFamily="2" charset="0"/>
                <a:ea typeface="Times New Roman" panose="02020603050405020304" pitchFamily="18" charset="0"/>
                <a:cs typeface="Times New Roman" panose="02020603050405020304" pitchFamily="18" charset="0"/>
              </a:rPr>
              <a:t>3.</a:t>
            </a:r>
            <a:r>
              <a:rPr lang="en-GB" sz="4000" b="1" u="sng" dirty="0">
                <a:solidFill>
                  <a:srgbClr val="0070C0"/>
                </a:solidFill>
                <a:effectLst/>
                <a:latin typeface="Roboto" panose="02000000000000000000" pitchFamily="2" charset="0"/>
                <a:ea typeface="Times New Roman" panose="02020603050405020304" pitchFamily="18" charset="0"/>
                <a:cs typeface="Times New Roman" panose="02020603050405020304" pitchFamily="18" charset="0"/>
              </a:rPr>
              <a:t>Social Media</a:t>
            </a:r>
          </a:p>
          <a:p>
            <a:pPr marL="0" indent="0">
              <a:buNone/>
            </a:pPr>
            <a:r>
              <a:rPr lang="en-GB" sz="4000" dirty="0">
                <a:solidFill>
                  <a:srgbClr val="02020B"/>
                </a:solidFill>
                <a:effectLst/>
                <a:latin typeface="Roboto" panose="02000000000000000000" pitchFamily="2" charset="0"/>
                <a:ea typeface="Times New Roman" panose="02020603050405020304" pitchFamily="18" charset="0"/>
                <a:cs typeface="Times New Roman" panose="02020603050405020304" pitchFamily="18" charset="0"/>
              </a:rPr>
              <a:t>The internet has  also led to the growth of social media. Through websites like Facebook, Twitter and Instagram, the internet has enabled friends, relatives and co-workers to stay in touch over long distances.</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14129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1CF39-7232-44D1-9046-4579A5B4B53D}"/>
              </a:ext>
            </a:extLst>
          </p:cNvPr>
          <p:cNvSpPr>
            <a:spLocks noGrp="1"/>
          </p:cNvSpPr>
          <p:nvPr>
            <p:ph type="title"/>
          </p:nvPr>
        </p:nvSpPr>
        <p:spPr/>
        <p:txBody>
          <a:bodyPr/>
          <a:lstStyle/>
          <a:p>
            <a:r>
              <a:rPr kumimoji="0" lang="en-GB" sz="4800" b="1" i="0" u="sng" strike="noStrike" kern="1200" cap="none" spc="0" normalizeH="0" baseline="0" noProof="0" dirty="0">
                <a:ln>
                  <a:noFill/>
                </a:ln>
                <a:solidFill>
                  <a:prstClr val="black"/>
                </a:solidFill>
                <a:effectLst/>
                <a:uLnTx/>
                <a:uFillTx/>
                <a:latin typeface="Calibri Light" panose="020F0302020204030204"/>
                <a:ea typeface="+mj-ea"/>
                <a:cs typeface="+mj-cs"/>
              </a:rPr>
              <a:t>COMMUNICATION TECHNOLOGY</a:t>
            </a:r>
            <a:endParaRPr lang="en-GB" dirty="0"/>
          </a:p>
        </p:txBody>
      </p:sp>
      <p:sp>
        <p:nvSpPr>
          <p:cNvPr id="3" name="Content Placeholder 2">
            <a:extLst>
              <a:ext uri="{FF2B5EF4-FFF2-40B4-BE49-F238E27FC236}">
                <a16:creationId xmlns:a16="http://schemas.microsoft.com/office/drawing/2014/main" id="{BA8209ED-68AF-483D-8BA9-FE24616F667D}"/>
              </a:ext>
            </a:extLst>
          </p:cNvPr>
          <p:cNvSpPr>
            <a:spLocks noGrp="1"/>
          </p:cNvSpPr>
          <p:nvPr>
            <p:ph idx="1"/>
          </p:nvPr>
        </p:nvSpPr>
        <p:spPr/>
        <p:txBody>
          <a:bodyPr/>
          <a:lstStyle/>
          <a:p>
            <a:pPr marL="0" indent="0">
              <a:buNone/>
            </a:pPr>
            <a:r>
              <a:rPr lang="en-GB" sz="4000" b="1" dirty="0">
                <a:solidFill>
                  <a:srgbClr val="0070C0"/>
                </a:solidFill>
                <a:effectLst/>
                <a:latin typeface="Roboto" panose="02000000000000000000" pitchFamily="2" charset="0"/>
                <a:ea typeface="Times New Roman" panose="02020603050405020304" pitchFamily="18" charset="0"/>
                <a:cs typeface="Times New Roman" panose="02020603050405020304" pitchFamily="18" charset="0"/>
              </a:rPr>
              <a:t>4.</a:t>
            </a:r>
            <a:r>
              <a:rPr lang="en-GB" sz="4000" b="1" u="sng" dirty="0">
                <a:solidFill>
                  <a:srgbClr val="0070C0"/>
                </a:solidFill>
                <a:effectLst/>
                <a:latin typeface="Roboto" panose="02000000000000000000" pitchFamily="2" charset="0"/>
                <a:ea typeface="Times New Roman" panose="02020603050405020304" pitchFamily="18" charset="0"/>
                <a:cs typeface="Times New Roman" panose="02020603050405020304" pitchFamily="18" charset="0"/>
              </a:rPr>
              <a:t>E-Commerce</a:t>
            </a:r>
            <a:r>
              <a:rPr lang="en-GB" sz="4000" u="sng" dirty="0">
                <a:solidFill>
                  <a:srgbClr val="0070C0"/>
                </a:solidFill>
                <a:effectLst/>
                <a:latin typeface="Roboto" panose="02000000000000000000" pitchFamily="2" charset="0"/>
                <a:ea typeface="Times New Roman" panose="02020603050405020304" pitchFamily="18" charset="0"/>
                <a:cs typeface="Times New Roman" panose="02020603050405020304" pitchFamily="18" charset="0"/>
              </a:rPr>
              <a:t> </a:t>
            </a:r>
          </a:p>
          <a:p>
            <a:pPr marL="0" indent="0">
              <a:buNone/>
            </a:pPr>
            <a:r>
              <a:rPr lang="en-GB" sz="3600" dirty="0">
                <a:solidFill>
                  <a:srgbClr val="02020B"/>
                </a:solidFill>
                <a:effectLst/>
                <a:latin typeface="Roboto" panose="02000000000000000000" pitchFamily="2" charset="0"/>
                <a:ea typeface="Times New Roman" panose="02020603050405020304" pitchFamily="18" charset="0"/>
                <a:cs typeface="Times New Roman" panose="02020603050405020304" pitchFamily="18" charset="0"/>
              </a:rPr>
              <a:t>The internet has facilitated online businesses by linking potential buyers to sellers. With just a computer or smartphone, a buyer can search for a specific product, review its features, order it online and pay for it. This is convenient for both the buyer and the vendor and contributes to market efficiency.</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703824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A11E9-65E0-4945-9B93-C4B7151A2A32}"/>
              </a:ext>
            </a:extLst>
          </p:cNvPr>
          <p:cNvSpPr>
            <a:spLocks noGrp="1"/>
          </p:cNvSpPr>
          <p:nvPr>
            <p:ph type="title"/>
          </p:nvPr>
        </p:nvSpPr>
        <p:spPr/>
        <p:txBody>
          <a:bodyPr/>
          <a:lstStyle/>
          <a:p>
            <a:r>
              <a:rPr kumimoji="0" lang="en-GB" sz="4800" b="1" i="0" u="sng" strike="noStrike" kern="1200" cap="none" spc="0" normalizeH="0" baseline="0" noProof="0" dirty="0">
                <a:ln>
                  <a:noFill/>
                </a:ln>
                <a:solidFill>
                  <a:prstClr val="black"/>
                </a:solidFill>
                <a:effectLst/>
                <a:uLnTx/>
                <a:uFillTx/>
                <a:latin typeface="Calibri Light" panose="020F0302020204030204"/>
                <a:ea typeface="+mj-ea"/>
                <a:cs typeface="+mj-cs"/>
              </a:rPr>
              <a:t>COMMUNICATION TECHNOLOGY</a:t>
            </a:r>
            <a:endParaRPr lang="en-GB" dirty="0"/>
          </a:p>
        </p:txBody>
      </p:sp>
      <p:sp>
        <p:nvSpPr>
          <p:cNvPr id="3" name="Content Placeholder 2">
            <a:extLst>
              <a:ext uri="{FF2B5EF4-FFF2-40B4-BE49-F238E27FC236}">
                <a16:creationId xmlns:a16="http://schemas.microsoft.com/office/drawing/2014/main" id="{DC1B4C83-3F9D-4F78-9132-2D068F395036}"/>
              </a:ext>
            </a:extLst>
          </p:cNvPr>
          <p:cNvSpPr>
            <a:spLocks noGrp="1"/>
          </p:cNvSpPr>
          <p:nvPr>
            <p:ph idx="1"/>
          </p:nvPr>
        </p:nvSpPr>
        <p:spPr/>
        <p:txBody>
          <a:bodyPr/>
          <a:lstStyle/>
          <a:p>
            <a:pPr marL="0" indent="0">
              <a:buNone/>
            </a:pPr>
            <a:r>
              <a:rPr lang="en-GB" sz="4000" b="1" dirty="0">
                <a:solidFill>
                  <a:srgbClr val="0070C0"/>
                </a:solidFill>
                <a:effectLst/>
                <a:latin typeface="Roboto" panose="02000000000000000000" pitchFamily="2" charset="0"/>
                <a:ea typeface="Times New Roman" panose="02020603050405020304" pitchFamily="18" charset="0"/>
                <a:cs typeface="Times New Roman" panose="02020603050405020304" pitchFamily="18" charset="0"/>
              </a:rPr>
              <a:t>5</a:t>
            </a:r>
            <a:r>
              <a:rPr lang="en-GB" sz="4000" b="1" dirty="0">
                <a:solidFill>
                  <a:srgbClr val="02020B"/>
                </a:solidFill>
                <a:effectLst/>
                <a:latin typeface="Roboto" panose="02000000000000000000" pitchFamily="2" charset="0"/>
                <a:ea typeface="Times New Roman" panose="02020603050405020304" pitchFamily="18" charset="0"/>
                <a:cs typeface="Times New Roman" panose="02020603050405020304" pitchFamily="18" charset="0"/>
              </a:rPr>
              <a:t>.</a:t>
            </a:r>
            <a:r>
              <a:rPr lang="en-GB" sz="4000" b="1" u="sng" dirty="0">
                <a:solidFill>
                  <a:srgbClr val="0070C0"/>
                </a:solidFill>
                <a:effectLst/>
                <a:latin typeface="Roboto" panose="02000000000000000000" pitchFamily="2" charset="0"/>
                <a:ea typeface="Times New Roman" panose="02020603050405020304" pitchFamily="18" charset="0"/>
                <a:cs typeface="Times New Roman" panose="02020603050405020304" pitchFamily="18" charset="0"/>
              </a:rPr>
              <a:t>Entertainment</a:t>
            </a:r>
          </a:p>
          <a:p>
            <a:pPr marL="0" indent="0">
              <a:buNone/>
            </a:pPr>
            <a:endParaRPr lang="en-GB" sz="4000" b="1" u="sng" dirty="0">
              <a:solidFill>
                <a:srgbClr val="0070C0"/>
              </a:solidFill>
              <a:effectLst/>
              <a:latin typeface="Roboto" panose="02000000000000000000" pitchFamily="2" charset="0"/>
              <a:ea typeface="Times New Roman" panose="02020603050405020304" pitchFamily="18" charset="0"/>
              <a:cs typeface="Times New Roman" panose="02020603050405020304" pitchFamily="18" charset="0"/>
            </a:endParaRPr>
          </a:p>
          <a:p>
            <a:pPr marL="0" indent="0">
              <a:buNone/>
            </a:pPr>
            <a:r>
              <a:rPr lang="en-GB" sz="4000" dirty="0">
                <a:solidFill>
                  <a:srgbClr val="02020B"/>
                </a:solidFill>
                <a:effectLst/>
                <a:latin typeface="Roboto" panose="02000000000000000000" pitchFamily="2" charset="0"/>
                <a:ea typeface="Times New Roman" panose="02020603050405020304" pitchFamily="18" charset="0"/>
                <a:cs typeface="Times New Roman" panose="02020603050405020304" pitchFamily="18" charset="0"/>
              </a:rPr>
              <a:t> Entertainment is one of the major advantages of the Internet. Internet users can watch movies, stream live events, listen to music and play online games.</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07633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D152F-1436-42DB-8076-0F5E7384D95D}"/>
              </a:ext>
            </a:extLst>
          </p:cNvPr>
          <p:cNvSpPr>
            <a:spLocks noGrp="1"/>
          </p:cNvSpPr>
          <p:nvPr>
            <p:ph type="title"/>
          </p:nvPr>
        </p:nvSpPr>
        <p:spPr/>
        <p:txBody>
          <a:bodyPr/>
          <a:lstStyle/>
          <a:p>
            <a:r>
              <a:rPr kumimoji="0" lang="en-GB" sz="4800" b="1" i="0" u="sng" strike="noStrike" kern="1200" cap="none" spc="0" normalizeH="0" baseline="0" noProof="0" dirty="0">
                <a:ln>
                  <a:noFill/>
                </a:ln>
                <a:solidFill>
                  <a:prstClr val="black"/>
                </a:solidFill>
                <a:effectLst/>
                <a:uLnTx/>
                <a:uFillTx/>
                <a:latin typeface="Calibri Light" panose="020F0302020204030204"/>
                <a:ea typeface="+mj-ea"/>
                <a:cs typeface="+mj-cs"/>
              </a:rPr>
              <a:t>COMMUNICATION TECHNOLOGY</a:t>
            </a:r>
            <a:endParaRPr lang="en-GB" dirty="0"/>
          </a:p>
        </p:txBody>
      </p:sp>
      <p:sp>
        <p:nvSpPr>
          <p:cNvPr id="3" name="Content Placeholder 2">
            <a:extLst>
              <a:ext uri="{FF2B5EF4-FFF2-40B4-BE49-F238E27FC236}">
                <a16:creationId xmlns:a16="http://schemas.microsoft.com/office/drawing/2014/main" id="{14D678A7-AB48-43AB-BD1C-5F300DA54982}"/>
              </a:ext>
            </a:extLst>
          </p:cNvPr>
          <p:cNvSpPr>
            <a:spLocks noGrp="1"/>
          </p:cNvSpPr>
          <p:nvPr>
            <p:ph idx="1"/>
          </p:nvPr>
        </p:nvSpPr>
        <p:spPr/>
        <p:txBody>
          <a:bodyPr/>
          <a:lstStyle/>
          <a:p>
            <a:pPr marL="0" indent="0">
              <a:buNone/>
            </a:pPr>
            <a:r>
              <a:rPr lang="en-GB" sz="4000" b="1" dirty="0">
                <a:solidFill>
                  <a:srgbClr val="0070C0"/>
                </a:solidFill>
                <a:effectLst/>
                <a:latin typeface="Roboto" panose="02000000000000000000" pitchFamily="2" charset="0"/>
                <a:ea typeface="Times New Roman" panose="02020603050405020304" pitchFamily="18" charset="0"/>
                <a:cs typeface="Times New Roman" panose="02020603050405020304" pitchFamily="18" charset="0"/>
              </a:rPr>
              <a:t>6.</a:t>
            </a:r>
            <a:r>
              <a:rPr lang="en-GB" sz="4000" b="1" u="sng" dirty="0">
                <a:solidFill>
                  <a:srgbClr val="0070C0"/>
                </a:solidFill>
                <a:effectLst/>
                <a:latin typeface="Roboto" panose="02000000000000000000" pitchFamily="2" charset="0"/>
                <a:ea typeface="Times New Roman" panose="02020603050405020304" pitchFamily="18" charset="0"/>
                <a:cs typeface="Times New Roman" panose="02020603050405020304" pitchFamily="18" charset="0"/>
              </a:rPr>
              <a:t>Address Mapping</a:t>
            </a:r>
            <a:r>
              <a:rPr lang="en-GB" sz="4000" u="sng" dirty="0">
                <a:solidFill>
                  <a:srgbClr val="0070C0"/>
                </a:solidFill>
                <a:effectLst/>
                <a:latin typeface="Roboto" panose="02000000000000000000" pitchFamily="2" charset="0"/>
                <a:ea typeface="Times New Roman" panose="02020603050405020304" pitchFamily="18" charset="0"/>
                <a:cs typeface="Times New Roman" panose="02020603050405020304" pitchFamily="18" charset="0"/>
              </a:rPr>
              <a:t> </a:t>
            </a:r>
          </a:p>
          <a:p>
            <a:pPr marL="0" indent="0">
              <a:buNone/>
            </a:pPr>
            <a:r>
              <a:rPr lang="en-GB" sz="4000" dirty="0">
                <a:solidFill>
                  <a:srgbClr val="02020B"/>
                </a:solidFill>
                <a:effectLst/>
                <a:latin typeface="Roboto" panose="02000000000000000000" pitchFamily="2" charset="0"/>
                <a:ea typeface="Times New Roman" panose="02020603050405020304" pitchFamily="18" charset="0"/>
                <a:cs typeface="Times New Roman" panose="02020603050405020304" pitchFamily="18" charset="0"/>
              </a:rPr>
              <a:t>With the help of the GPS technology, the internet enables navigation through unfamiliar areas. This technology helps to give directions, and pinpoint landmarks and physical features.</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055077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F3FB4-BBD2-410C-A53D-BB5FE348F2AD}"/>
              </a:ext>
            </a:extLst>
          </p:cNvPr>
          <p:cNvSpPr>
            <a:spLocks noGrp="1"/>
          </p:cNvSpPr>
          <p:nvPr>
            <p:ph type="title"/>
          </p:nvPr>
        </p:nvSpPr>
        <p:spPr/>
        <p:txBody>
          <a:bodyPr/>
          <a:lstStyle/>
          <a:p>
            <a:r>
              <a:rPr kumimoji="0" lang="en-GB" sz="4800" b="1" i="0" u="sng" strike="noStrike" kern="1200" cap="none" spc="0" normalizeH="0" baseline="0" noProof="0" dirty="0">
                <a:ln>
                  <a:noFill/>
                </a:ln>
                <a:solidFill>
                  <a:prstClr val="black"/>
                </a:solidFill>
                <a:effectLst/>
                <a:uLnTx/>
                <a:uFillTx/>
                <a:latin typeface="Calibri Light" panose="020F0302020204030204"/>
                <a:ea typeface="+mj-ea"/>
                <a:cs typeface="+mj-cs"/>
              </a:rPr>
              <a:t>COMMUNICATION TECHNOLOGY</a:t>
            </a:r>
            <a:endParaRPr lang="en-GB" dirty="0"/>
          </a:p>
        </p:txBody>
      </p:sp>
      <p:sp>
        <p:nvSpPr>
          <p:cNvPr id="3" name="Content Placeholder 2">
            <a:extLst>
              <a:ext uri="{FF2B5EF4-FFF2-40B4-BE49-F238E27FC236}">
                <a16:creationId xmlns:a16="http://schemas.microsoft.com/office/drawing/2014/main" id="{229CADE7-DD38-413B-AAFF-4D6859781B63}"/>
              </a:ext>
            </a:extLst>
          </p:cNvPr>
          <p:cNvSpPr>
            <a:spLocks noGrp="1"/>
          </p:cNvSpPr>
          <p:nvPr>
            <p:ph idx="1"/>
          </p:nvPr>
        </p:nvSpPr>
        <p:spPr/>
        <p:txBody>
          <a:bodyPr/>
          <a:lstStyle/>
          <a:p>
            <a:pPr marL="0" indent="0">
              <a:buNone/>
            </a:pPr>
            <a:r>
              <a:rPr lang="en-GB" sz="4000" b="1" u="sng" dirty="0">
                <a:solidFill>
                  <a:srgbClr val="0070C0"/>
                </a:solidFill>
                <a:effectLst/>
                <a:latin typeface="Roboto" panose="02000000000000000000" pitchFamily="2" charset="0"/>
                <a:ea typeface="Times New Roman" panose="02020603050405020304" pitchFamily="18" charset="0"/>
                <a:cs typeface="Times New Roman" panose="02020603050405020304" pitchFamily="18" charset="0"/>
              </a:rPr>
              <a:t>7.Creation of Employment</a:t>
            </a:r>
            <a:r>
              <a:rPr lang="en-GB" sz="4000" u="sng" dirty="0">
                <a:solidFill>
                  <a:srgbClr val="0070C0"/>
                </a:solidFill>
                <a:effectLst/>
                <a:latin typeface="Roboto" panose="02000000000000000000" pitchFamily="2" charset="0"/>
                <a:ea typeface="Times New Roman" panose="02020603050405020304" pitchFamily="18" charset="0"/>
                <a:cs typeface="Times New Roman" panose="02020603050405020304" pitchFamily="18" charset="0"/>
              </a:rPr>
              <a:t> </a:t>
            </a:r>
          </a:p>
          <a:p>
            <a:r>
              <a:rPr lang="en-GB" sz="4000" dirty="0">
                <a:solidFill>
                  <a:srgbClr val="02020B"/>
                </a:solidFill>
                <a:effectLst/>
                <a:latin typeface="Roboto" panose="02000000000000000000" pitchFamily="2" charset="0"/>
                <a:ea typeface="Times New Roman" panose="02020603050405020304" pitchFamily="18" charset="0"/>
                <a:cs typeface="Times New Roman" panose="02020603050405020304" pitchFamily="18" charset="0"/>
              </a:rPr>
              <a:t>The internet has created thousands of high paying jobs in the technology sector. Individuals can work remotely from their computer and if a company is based in one place, it may employ individuals who live across the globe. </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850404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588EF-D584-45A1-93B7-657A4669F6EF}"/>
              </a:ext>
            </a:extLst>
          </p:cNvPr>
          <p:cNvSpPr>
            <a:spLocks noGrp="1"/>
          </p:cNvSpPr>
          <p:nvPr>
            <p:ph type="title"/>
          </p:nvPr>
        </p:nvSpPr>
        <p:spPr/>
        <p:txBody>
          <a:bodyPr>
            <a:normAutofit fontScale="90000"/>
          </a:bodyPr>
          <a:lstStyle/>
          <a:p>
            <a:r>
              <a:rPr kumimoji="0" lang="en-GB" sz="4800" b="1" i="0" u="sng" strike="noStrike" kern="1200" cap="none" spc="0" normalizeH="0" baseline="0" noProof="0" dirty="0">
                <a:ln>
                  <a:noFill/>
                </a:ln>
                <a:solidFill>
                  <a:prstClr val="black"/>
                </a:solidFill>
                <a:effectLst/>
                <a:uLnTx/>
                <a:uFillTx/>
                <a:latin typeface="Calibri Light" panose="020F0302020204030204"/>
                <a:ea typeface="+mj-ea"/>
                <a:cs typeface="+mj-cs"/>
              </a:rPr>
              <a:t>COMMUNICATION TECHNOLOGY </a:t>
            </a:r>
            <a:r>
              <a:rPr kumimoji="0" lang="en-GB" sz="4800" b="1" i="1" u="sng" strike="noStrike" kern="1200" cap="none" spc="0" normalizeH="0" baseline="0" noProof="0" dirty="0">
                <a:ln>
                  <a:noFill/>
                </a:ln>
                <a:effectLst/>
                <a:uLnTx/>
                <a:uFillTx/>
                <a:latin typeface="Calibri Light" panose="020F0302020204030204"/>
                <a:ea typeface="+mj-ea"/>
                <a:cs typeface="+mj-cs"/>
              </a:rPr>
              <a:t>(DISADVANTAGES)</a:t>
            </a:r>
            <a:endParaRPr lang="en-GB" i="1" dirty="0"/>
          </a:p>
        </p:txBody>
      </p:sp>
      <p:sp>
        <p:nvSpPr>
          <p:cNvPr id="3" name="Content Placeholder 2">
            <a:extLst>
              <a:ext uri="{FF2B5EF4-FFF2-40B4-BE49-F238E27FC236}">
                <a16:creationId xmlns:a16="http://schemas.microsoft.com/office/drawing/2014/main" id="{F5CAE060-3D25-4B93-8CA4-3E0CB02B9F47}"/>
              </a:ext>
            </a:extLst>
          </p:cNvPr>
          <p:cNvSpPr>
            <a:spLocks noGrp="1"/>
          </p:cNvSpPr>
          <p:nvPr>
            <p:ph idx="1"/>
          </p:nvPr>
        </p:nvSpPr>
        <p:spPr/>
        <p:txBody>
          <a:bodyPr>
            <a:normAutofit lnSpcReduction="10000"/>
          </a:bodyPr>
          <a:lstStyle/>
          <a:p>
            <a:pPr marL="0" indent="0">
              <a:buNone/>
            </a:pPr>
            <a:r>
              <a:rPr lang="en-GB" sz="4000" u="sng" dirty="0"/>
              <a:t>1.</a:t>
            </a:r>
            <a:r>
              <a:rPr lang="en-GB" sz="4000" b="1" u="sng" dirty="0">
                <a:solidFill>
                  <a:srgbClr val="FF0000"/>
                </a:solidFill>
              </a:rPr>
              <a:t>Invasion of Privacy</a:t>
            </a:r>
          </a:p>
          <a:p>
            <a:pPr marL="0" indent="0">
              <a:buNone/>
            </a:pPr>
            <a:r>
              <a:rPr lang="en-GB" sz="3200" dirty="0">
                <a:effectLst/>
                <a:latin typeface="PT Sans" panose="020B0503020203020204" pitchFamily="34" charset="0"/>
                <a:ea typeface="Times New Roman" panose="02020603050405020304" pitchFamily="18" charset="0"/>
                <a:cs typeface="Times New Roman" panose="02020603050405020304" pitchFamily="18" charset="0"/>
              </a:rPr>
              <a:t>Although communication technology allows people to share information with friends and others around the globe, many people are unaware of how their privacy is being eroded (Yiga,2017).</a:t>
            </a:r>
          </a:p>
          <a:p>
            <a:pPr marL="0" indent="0">
              <a:buNone/>
            </a:pPr>
            <a:r>
              <a:rPr lang="en-GB" sz="3200" dirty="0">
                <a:effectLst/>
                <a:latin typeface="PT Sans" panose="020B0503020203020204" pitchFamily="34" charset="0"/>
                <a:ea typeface="Times New Roman" panose="02020603050405020304" pitchFamily="18" charset="0"/>
                <a:cs typeface="Times New Roman" panose="02020603050405020304" pitchFamily="18" charset="0"/>
              </a:rPr>
              <a:t> Everyday, people’s privacy rights are being taken advantage of and can be attacked by a hacker or a virus which leads to financial losses and loss to personal life (Ahmad, 2016). </a:t>
            </a:r>
            <a:endParaRPr lang="en-GB" sz="3200" dirty="0"/>
          </a:p>
        </p:txBody>
      </p:sp>
    </p:spTree>
    <p:extLst>
      <p:ext uri="{BB962C8B-B14F-4D97-AF65-F5344CB8AC3E}">
        <p14:creationId xmlns:p14="http://schemas.microsoft.com/office/powerpoint/2010/main" val="72692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A5502-DAD3-4F64-9DA2-E63DFC586532}"/>
              </a:ext>
            </a:extLst>
          </p:cNvPr>
          <p:cNvSpPr>
            <a:spLocks noGrp="1"/>
          </p:cNvSpPr>
          <p:nvPr>
            <p:ph type="title"/>
          </p:nvPr>
        </p:nvSpPr>
        <p:spPr/>
        <p:txBody>
          <a:bodyPr/>
          <a:lstStyle/>
          <a:p>
            <a:r>
              <a:rPr kumimoji="0" lang="en-GB" sz="4400" b="1" i="0" u="sng" strike="noStrike" kern="1200" cap="none" spc="0" normalizeH="0" baseline="0" noProof="0" dirty="0">
                <a:ln>
                  <a:noFill/>
                </a:ln>
                <a:solidFill>
                  <a:prstClr val="black"/>
                </a:solidFill>
                <a:effectLst/>
                <a:uLnTx/>
                <a:uFillTx/>
                <a:latin typeface="Calibri Light" panose="020F0302020204030204"/>
                <a:ea typeface="+mj-ea"/>
                <a:cs typeface="+mj-cs"/>
              </a:rPr>
              <a:t>COMMUNICATION TECHNOLOGY</a:t>
            </a:r>
            <a:endParaRPr lang="en-GB" dirty="0"/>
          </a:p>
        </p:txBody>
      </p:sp>
      <p:sp>
        <p:nvSpPr>
          <p:cNvPr id="3" name="Content Placeholder 2">
            <a:extLst>
              <a:ext uri="{FF2B5EF4-FFF2-40B4-BE49-F238E27FC236}">
                <a16:creationId xmlns:a16="http://schemas.microsoft.com/office/drawing/2014/main" id="{88F72738-10D5-479C-9C00-30275C0DDAD6}"/>
              </a:ext>
            </a:extLst>
          </p:cNvPr>
          <p:cNvSpPr>
            <a:spLocks noGrp="1"/>
          </p:cNvSpPr>
          <p:nvPr>
            <p:ph idx="1"/>
          </p:nvPr>
        </p:nvSpPr>
        <p:spPr/>
        <p:txBody>
          <a:bodyPr>
            <a:normAutofit lnSpcReduction="10000"/>
          </a:bodyPr>
          <a:lstStyle/>
          <a:p>
            <a:r>
              <a:rPr lang="en-GB" sz="4000" b="1" dirty="0"/>
              <a:t>Disadvantages</a:t>
            </a:r>
          </a:p>
          <a:p>
            <a:r>
              <a:rPr lang="en-GB" sz="4000" b="1" dirty="0">
                <a:solidFill>
                  <a:srgbClr val="FF0000"/>
                </a:solidFill>
              </a:rPr>
              <a:t>2. </a:t>
            </a:r>
            <a:r>
              <a:rPr lang="en-GB" sz="4000" b="1" u="sng" dirty="0">
                <a:solidFill>
                  <a:srgbClr val="FF0000"/>
                </a:solidFill>
              </a:rPr>
              <a:t>Reducing Face-to-face Communication</a:t>
            </a:r>
          </a:p>
          <a:p>
            <a:pPr marL="0" indent="0">
              <a:buNone/>
            </a:pPr>
            <a:r>
              <a:rPr lang="en-GB" sz="4000" dirty="0">
                <a:effectLst/>
                <a:latin typeface="PT Sans" panose="020B0503020203020204" pitchFamily="34" charset="0"/>
                <a:ea typeface="Times New Roman" panose="02020603050405020304" pitchFamily="18" charset="0"/>
                <a:cs typeface="Times New Roman" panose="02020603050405020304" pitchFamily="18" charset="0"/>
              </a:rPr>
              <a:t>The access that people have on the internet, and social media specifically, has become too easy. People are glued to their phones which has made the language lazy and also made people uninterested in meeting others face-to-face. </a:t>
            </a:r>
            <a:endParaRPr lang="en-GB" sz="4000" b="1" dirty="0"/>
          </a:p>
        </p:txBody>
      </p:sp>
    </p:spTree>
    <p:extLst>
      <p:ext uri="{BB962C8B-B14F-4D97-AF65-F5344CB8AC3E}">
        <p14:creationId xmlns:p14="http://schemas.microsoft.com/office/powerpoint/2010/main" val="1502176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6DC7C-969F-38E7-B294-F76EE87B758F}"/>
              </a:ext>
            </a:extLst>
          </p:cNvPr>
          <p:cNvSpPr>
            <a:spLocks noGrp="1"/>
          </p:cNvSpPr>
          <p:nvPr>
            <p:ph type="title"/>
          </p:nvPr>
        </p:nvSpPr>
        <p:spPr/>
        <p:txBody>
          <a:bodyPr/>
          <a:lstStyle/>
          <a:p>
            <a:r>
              <a:rPr kumimoji="0" lang="en-GB" sz="4400" b="1" i="0" u="sng" strike="noStrike" kern="1200" cap="none" spc="0" normalizeH="0" baseline="0" noProof="0" dirty="0">
                <a:ln>
                  <a:noFill/>
                </a:ln>
                <a:solidFill>
                  <a:prstClr val="black"/>
                </a:solidFill>
                <a:effectLst/>
                <a:uLnTx/>
                <a:uFillTx/>
                <a:latin typeface="Calibri Light" panose="020F0302020204030204"/>
                <a:ea typeface="+mj-ea"/>
                <a:cs typeface="+mj-cs"/>
              </a:rPr>
              <a:t>COMMUNICATION TECHNOLOGY</a:t>
            </a:r>
            <a:endParaRPr lang="en-GB" dirty="0"/>
          </a:p>
        </p:txBody>
      </p:sp>
      <p:sp>
        <p:nvSpPr>
          <p:cNvPr id="3" name="Content Placeholder 2">
            <a:extLst>
              <a:ext uri="{FF2B5EF4-FFF2-40B4-BE49-F238E27FC236}">
                <a16:creationId xmlns:a16="http://schemas.microsoft.com/office/drawing/2014/main" id="{E01E281A-C4EE-31CA-E84B-9DFA1A559A26}"/>
              </a:ext>
            </a:extLst>
          </p:cNvPr>
          <p:cNvSpPr>
            <a:spLocks noGrp="1"/>
          </p:cNvSpPr>
          <p:nvPr>
            <p:ph idx="1"/>
          </p:nvPr>
        </p:nvSpPr>
        <p:spPr/>
        <p:txBody>
          <a:bodyPr>
            <a:normAutofit lnSpcReduction="10000"/>
          </a:bodyPr>
          <a:lstStyle/>
          <a:p>
            <a:r>
              <a:rPr lang="en-GB" sz="4000" b="1" i="1" dirty="0"/>
              <a:t>DISADVANTAGES</a:t>
            </a:r>
          </a:p>
          <a:p>
            <a:r>
              <a:rPr lang="en-GB" sz="3200" b="1" i="1" u="sng" dirty="0">
                <a:solidFill>
                  <a:srgbClr val="FF0000"/>
                </a:solidFill>
              </a:rPr>
              <a:t>This reduction in Face-to-face contact can lead to</a:t>
            </a:r>
          </a:p>
          <a:p>
            <a:r>
              <a:rPr lang="en-GB" sz="3200" b="1" i="1" u="sng" dirty="0">
                <a:solidFill>
                  <a:srgbClr val="FF0000"/>
                </a:solidFill>
              </a:rPr>
              <a:t>PHYSICAL and PSYCHOLOGICAL PROBLEMS, such as:</a:t>
            </a:r>
          </a:p>
          <a:p>
            <a:r>
              <a:rPr lang="en-GB" sz="3200" b="1" u="sng" dirty="0"/>
              <a:t>Depression and anxiety</a:t>
            </a:r>
          </a:p>
          <a:p>
            <a:r>
              <a:rPr lang="en-GB" sz="3200" b="1" u="sng" dirty="0"/>
              <a:t>Lack of Confidence</a:t>
            </a:r>
          </a:p>
          <a:p>
            <a:r>
              <a:rPr lang="en-GB" sz="3200" b="1" u="sng" dirty="0"/>
              <a:t>Eye-strain</a:t>
            </a:r>
          </a:p>
          <a:p>
            <a:r>
              <a:rPr lang="en-GB" sz="3200" b="1" u="sng" dirty="0"/>
              <a:t>Poor posture</a:t>
            </a:r>
          </a:p>
          <a:p>
            <a:r>
              <a:rPr lang="en-GB" sz="3200" b="1" i="1" u="sng" dirty="0">
                <a:solidFill>
                  <a:srgbClr val="FF0000"/>
                </a:solidFill>
              </a:rPr>
              <a:t>(</a:t>
            </a:r>
            <a:r>
              <a:rPr lang="en-GB" sz="3200" b="1" i="1" u="sng" dirty="0">
                <a:solidFill>
                  <a:srgbClr val="0070C0"/>
                </a:solidFill>
              </a:rPr>
              <a:t>Johnson, 2020)</a:t>
            </a:r>
          </a:p>
        </p:txBody>
      </p:sp>
    </p:spTree>
    <p:extLst>
      <p:ext uri="{BB962C8B-B14F-4D97-AF65-F5344CB8AC3E}">
        <p14:creationId xmlns:p14="http://schemas.microsoft.com/office/powerpoint/2010/main" val="14710895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FCC38-A6B3-4E5E-9C86-B1B31C7B78F2}"/>
              </a:ext>
            </a:extLst>
          </p:cNvPr>
          <p:cNvSpPr>
            <a:spLocks noGrp="1"/>
          </p:cNvSpPr>
          <p:nvPr>
            <p:ph type="title"/>
          </p:nvPr>
        </p:nvSpPr>
        <p:spPr/>
        <p:txBody>
          <a:bodyPr/>
          <a:lstStyle/>
          <a:p>
            <a:r>
              <a:rPr kumimoji="0" lang="en-GB" sz="4400" b="1" i="0" u="sng" strike="noStrike" kern="1200" cap="none" spc="0" normalizeH="0" baseline="0" noProof="0" dirty="0">
                <a:ln>
                  <a:noFill/>
                </a:ln>
                <a:solidFill>
                  <a:prstClr val="black"/>
                </a:solidFill>
                <a:effectLst/>
                <a:uLnTx/>
                <a:uFillTx/>
                <a:latin typeface="Calibri Light" panose="020F0302020204030204"/>
                <a:ea typeface="+mj-ea"/>
                <a:cs typeface="+mj-cs"/>
              </a:rPr>
              <a:t>COMMUNICATION TECHNOLOGY</a:t>
            </a:r>
            <a:endParaRPr lang="en-GB" dirty="0"/>
          </a:p>
        </p:txBody>
      </p:sp>
      <p:sp>
        <p:nvSpPr>
          <p:cNvPr id="3" name="Content Placeholder 2">
            <a:extLst>
              <a:ext uri="{FF2B5EF4-FFF2-40B4-BE49-F238E27FC236}">
                <a16:creationId xmlns:a16="http://schemas.microsoft.com/office/drawing/2014/main" id="{A1F1C943-695D-4BF1-B7D9-CE1088463A79}"/>
              </a:ext>
            </a:extLst>
          </p:cNvPr>
          <p:cNvSpPr>
            <a:spLocks noGrp="1"/>
          </p:cNvSpPr>
          <p:nvPr>
            <p:ph idx="1"/>
          </p:nvPr>
        </p:nvSpPr>
        <p:spPr/>
        <p:txBody>
          <a:bodyPr>
            <a:normAutofit fontScale="92500" lnSpcReduction="20000"/>
          </a:bodyPr>
          <a:lstStyle/>
          <a:p>
            <a:pPr marL="0" indent="0">
              <a:buNone/>
            </a:pPr>
            <a:r>
              <a:rPr lang="en-GB" sz="4000" b="1" i="1" u="sng" dirty="0">
                <a:latin typeface="PT Sans" panose="020B0503020203020204" pitchFamily="34" charset="0"/>
                <a:ea typeface="Times New Roman" panose="02020603050405020304" pitchFamily="18" charset="0"/>
                <a:cs typeface="Times New Roman" panose="02020603050405020304" pitchFamily="18" charset="0"/>
              </a:rPr>
              <a:t>DISADVANTAGES</a:t>
            </a:r>
            <a:endParaRPr lang="en-GB" sz="4000" b="1" i="1" u="sng" dirty="0">
              <a:effectLst/>
              <a:latin typeface="PT Sans" panose="020B0503020203020204" pitchFamily="34" charset="0"/>
              <a:ea typeface="Times New Roman" panose="02020603050405020304" pitchFamily="18" charset="0"/>
              <a:cs typeface="Times New Roman" panose="02020603050405020304" pitchFamily="18" charset="0"/>
            </a:endParaRPr>
          </a:p>
          <a:p>
            <a:pPr marL="0" indent="0">
              <a:buNone/>
            </a:pPr>
            <a:r>
              <a:rPr lang="en-GB" sz="4000" b="1" u="sng" dirty="0">
                <a:effectLst/>
                <a:latin typeface="PT Sans" panose="020B0503020203020204" pitchFamily="34" charset="0"/>
                <a:ea typeface="Times New Roman" panose="02020603050405020304" pitchFamily="18" charset="0"/>
                <a:cs typeface="Times New Roman" panose="02020603050405020304" pitchFamily="18" charset="0"/>
              </a:rPr>
              <a:t>3. </a:t>
            </a:r>
            <a:r>
              <a:rPr lang="en-GB" sz="4000" b="1" u="sng" dirty="0">
                <a:solidFill>
                  <a:srgbClr val="FF0000"/>
                </a:solidFill>
                <a:effectLst/>
                <a:latin typeface="PT Sans" panose="020B0503020203020204" pitchFamily="34" charset="0"/>
                <a:ea typeface="Times New Roman" panose="02020603050405020304" pitchFamily="18" charset="0"/>
                <a:cs typeface="Times New Roman" panose="02020603050405020304" pitchFamily="18" charset="0"/>
              </a:rPr>
              <a:t>On-line Bullying</a:t>
            </a:r>
            <a:endParaRPr lang="en-GB" sz="4000" u="sng" dirty="0">
              <a:solidFill>
                <a:srgbClr val="FF0000"/>
              </a:solidFill>
              <a:effectLst/>
              <a:latin typeface="PT Sans" panose="020B0503020203020204" pitchFamily="34" charset="0"/>
              <a:ea typeface="Times New Roman" panose="02020603050405020304" pitchFamily="18" charset="0"/>
              <a:cs typeface="Times New Roman" panose="02020603050405020304" pitchFamily="18" charset="0"/>
            </a:endParaRPr>
          </a:p>
          <a:p>
            <a:pPr marL="0" indent="0">
              <a:buNone/>
            </a:pPr>
            <a:r>
              <a:rPr lang="en-GB" sz="4000" dirty="0">
                <a:effectLst/>
                <a:latin typeface="PT Sans" panose="020B0503020203020204" pitchFamily="34" charset="0"/>
                <a:ea typeface="Times New Roman" panose="02020603050405020304" pitchFamily="18" charset="0"/>
                <a:cs typeface="Times New Roman" panose="02020603050405020304" pitchFamily="18" charset="0"/>
              </a:rPr>
              <a:t>Bullies have been around forever, but the use of communication technology, more specifically social media, are now giving them a whole new platform for their actions. </a:t>
            </a:r>
            <a:r>
              <a:rPr lang="en-GB" sz="3900" dirty="0">
                <a:effectLst/>
                <a:latin typeface="PT Sans" panose="020B0503020203020204" pitchFamily="34" charset="0"/>
                <a:ea typeface="Times New Roman" panose="02020603050405020304" pitchFamily="18" charset="0"/>
                <a:cs typeface="Times New Roman" panose="02020603050405020304" pitchFamily="18" charset="0"/>
              </a:rPr>
              <a:t>Cyberbullies have used this to threaten people anonymously because bullies are able to create fake accounts and go undercover (Ahmad, 2016). Cyber bullying is a major </a:t>
            </a:r>
            <a:r>
              <a:rPr lang="en-GB" sz="3900" dirty="0">
                <a:latin typeface="PT Sans" panose="020B0503020203020204" pitchFamily="34" charset="0"/>
                <a:ea typeface="Times New Roman" panose="02020603050405020304" pitchFamily="18" charset="0"/>
                <a:cs typeface="Times New Roman" panose="02020603050405020304" pitchFamily="18" charset="0"/>
              </a:rPr>
              <a:t>threat, especially </a:t>
            </a:r>
            <a:r>
              <a:rPr lang="en-GB" sz="3900" dirty="0">
                <a:effectLst/>
                <a:latin typeface="PT Sans" panose="020B0503020203020204" pitchFamily="34" charset="0"/>
                <a:ea typeface="Times New Roman" panose="02020603050405020304" pitchFamily="18" charset="0"/>
                <a:cs typeface="Times New Roman" panose="02020603050405020304" pitchFamily="18" charset="0"/>
              </a:rPr>
              <a:t>to young people.</a:t>
            </a:r>
            <a:endParaRPr lang="en-GB" sz="3900" dirty="0"/>
          </a:p>
          <a:p>
            <a:endParaRPr lang="en-GB" dirty="0"/>
          </a:p>
          <a:p>
            <a:endParaRPr lang="en-GB" dirty="0"/>
          </a:p>
        </p:txBody>
      </p:sp>
    </p:spTree>
    <p:extLst>
      <p:ext uri="{BB962C8B-B14F-4D97-AF65-F5344CB8AC3E}">
        <p14:creationId xmlns:p14="http://schemas.microsoft.com/office/powerpoint/2010/main" val="32802853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969BE-5802-4AA2-A7A4-DC8FA3C083A9}"/>
              </a:ext>
            </a:extLst>
          </p:cNvPr>
          <p:cNvSpPr>
            <a:spLocks noGrp="1"/>
          </p:cNvSpPr>
          <p:nvPr>
            <p:ph type="title"/>
          </p:nvPr>
        </p:nvSpPr>
        <p:spPr/>
        <p:txBody>
          <a:bodyPr/>
          <a:lstStyle/>
          <a:p>
            <a:r>
              <a:rPr kumimoji="0" lang="en-GB" sz="4400" b="1" i="0" u="sng" strike="noStrike" kern="1200" cap="none" spc="0" normalizeH="0" baseline="0" noProof="0" dirty="0">
                <a:ln>
                  <a:noFill/>
                </a:ln>
                <a:solidFill>
                  <a:prstClr val="black"/>
                </a:solidFill>
                <a:effectLst/>
                <a:uLnTx/>
                <a:uFillTx/>
                <a:latin typeface="Calibri Light" panose="020F0302020204030204"/>
                <a:ea typeface="+mj-ea"/>
                <a:cs typeface="+mj-cs"/>
              </a:rPr>
              <a:t>COMMUNICATION TECHNOLOGY</a:t>
            </a:r>
            <a:endParaRPr lang="en-GB" dirty="0"/>
          </a:p>
        </p:txBody>
      </p:sp>
      <p:sp>
        <p:nvSpPr>
          <p:cNvPr id="3" name="Content Placeholder 2">
            <a:extLst>
              <a:ext uri="{FF2B5EF4-FFF2-40B4-BE49-F238E27FC236}">
                <a16:creationId xmlns:a16="http://schemas.microsoft.com/office/drawing/2014/main" id="{9D35594A-9F70-4E89-9C5B-57E07442ACD6}"/>
              </a:ext>
            </a:extLst>
          </p:cNvPr>
          <p:cNvSpPr>
            <a:spLocks noGrp="1"/>
          </p:cNvSpPr>
          <p:nvPr>
            <p:ph idx="1"/>
          </p:nvPr>
        </p:nvSpPr>
        <p:spPr/>
        <p:txBody>
          <a:bodyPr/>
          <a:lstStyle/>
          <a:p>
            <a:r>
              <a:rPr lang="en-GB" u="sng" dirty="0"/>
              <a:t>REFERENCES</a:t>
            </a:r>
          </a:p>
          <a:p>
            <a:endParaRPr lang="en-GB" u="sng" dirty="0"/>
          </a:p>
          <a:p>
            <a:pPr marL="0" marR="0" lvl="0" indent="0" algn="l" defTabSz="914400" rtl="0" eaLnBrk="1" fontAlgn="auto" latinLnBrk="0" hangingPunct="1">
              <a:lnSpc>
                <a:spcPct val="107000"/>
              </a:lnSpc>
              <a:spcBef>
                <a:spcPts val="0"/>
              </a:spcBef>
              <a:spcAft>
                <a:spcPts val="105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PT Sans" panose="020B0503020203020204" pitchFamily="34" charset="0"/>
                <a:ea typeface="Times New Roman" panose="02020603050405020304" pitchFamily="18" charset="0"/>
                <a:cs typeface="Times New Roman" panose="02020603050405020304" pitchFamily="18" charset="0"/>
              </a:rPr>
              <a:t>Ahmad, B. (2016) “10 advantages and disadvantages of social media for society”. Retrieved December 19, 2017 from </a:t>
            </a:r>
            <a:r>
              <a:rPr kumimoji="0" lang="en-GB" sz="1800" b="0" i="0" u="none" strike="noStrike" kern="1200" cap="none" spc="0" normalizeH="0" baseline="0" noProof="0" dirty="0">
                <a:ln>
                  <a:noFill/>
                </a:ln>
                <a:solidFill>
                  <a:srgbClr val="0087BE"/>
                </a:solidFill>
                <a:effectLst/>
                <a:uLnTx/>
                <a:uFillTx/>
                <a:latin typeface="PT Sans" panose="020B0503020203020204" pitchFamily="34" charset="0"/>
                <a:ea typeface="Times New Roman" panose="02020603050405020304" pitchFamily="18" charset="0"/>
                <a:cs typeface="Times New Roman" panose="02020603050405020304" pitchFamily="18" charset="0"/>
                <a:hlinkClick r:id="rId2"/>
              </a:rPr>
              <a:t>https://www.techmaish.com/advantages-and-disadvantages-of-social-media-for-society/</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105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PT Sans" panose="020B0503020203020204" pitchFamily="34" charset="0"/>
                <a:ea typeface="Times New Roman" panose="02020603050405020304" pitchFamily="18" charset="0"/>
                <a:cs typeface="Times New Roman" panose="02020603050405020304" pitchFamily="18" charset="0"/>
              </a:rPr>
              <a:t>Ismail, N. (2017) “Modern technology: advantages and disadvantages” Retrieved December 19, 2018 from </a:t>
            </a:r>
            <a:r>
              <a:rPr kumimoji="0" lang="en-GB" sz="1800" b="0" i="0" u="none" strike="noStrike" kern="1200" cap="none" spc="0" normalizeH="0" baseline="0" noProof="0" dirty="0">
                <a:ln>
                  <a:noFill/>
                </a:ln>
                <a:solidFill>
                  <a:srgbClr val="0087BE"/>
                </a:solidFill>
                <a:effectLst/>
                <a:uLnTx/>
                <a:uFillTx/>
                <a:latin typeface="PT Sans" panose="020B0503020203020204" pitchFamily="34" charset="0"/>
                <a:ea typeface="Times New Roman" panose="02020603050405020304" pitchFamily="18" charset="0"/>
                <a:cs typeface="Times New Roman" panose="02020603050405020304" pitchFamily="18" charset="0"/>
                <a:hlinkClick r:id="rId3"/>
              </a:rPr>
              <a:t>http://www.information-age.com/modern-technology-advantages-disadvantages-123465637/</a:t>
            </a:r>
            <a:endParaRPr kumimoji="0" lang="en-GB" sz="1800" b="0" i="0" u="none" strike="noStrike" kern="1200" cap="none" spc="0" normalizeH="0" baseline="0" noProof="0" dirty="0">
              <a:ln>
                <a:noFill/>
              </a:ln>
              <a:solidFill>
                <a:srgbClr val="0087BE"/>
              </a:solidFill>
              <a:effectLst/>
              <a:uLnTx/>
              <a:uFillTx/>
              <a:latin typeface="PT Sans" panose="020B050302020302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105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endParaRPr lang="en-GB" u="sng" dirty="0"/>
          </a:p>
        </p:txBody>
      </p:sp>
    </p:spTree>
    <p:extLst>
      <p:ext uri="{BB962C8B-B14F-4D97-AF65-F5344CB8AC3E}">
        <p14:creationId xmlns:p14="http://schemas.microsoft.com/office/powerpoint/2010/main" val="15378928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7AE60-2BDB-40E2-9173-56DCE9C16C76}"/>
              </a:ext>
            </a:extLst>
          </p:cNvPr>
          <p:cNvSpPr>
            <a:spLocks noGrp="1"/>
          </p:cNvSpPr>
          <p:nvPr>
            <p:ph type="title"/>
          </p:nvPr>
        </p:nvSpPr>
        <p:spPr/>
        <p:txBody>
          <a:bodyPr/>
          <a:lstStyle/>
          <a:p>
            <a:r>
              <a:rPr lang="en-GB" b="1" dirty="0"/>
              <a:t>COMMUNICATION TECHNOLOGY</a:t>
            </a:r>
          </a:p>
        </p:txBody>
      </p:sp>
      <p:sp>
        <p:nvSpPr>
          <p:cNvPr id="3" name="Content Placeholder 2">
            <a:extLst>
              <a:ext uri="{FF2B5EF4-FFF2-40B4-BE49-F238E27FC236}">
                <a16:creationId xmlns:a16="http://schemas.microsoft.com/office/drawing/2014/main" id="{2139A624-9132-4D1B-B492-6DE8B8C299F2}"/>
              </a:ext>
            </a:extLst>
          </p:cNvPr>
          <p:cNvSpPr>
            <a:spLocks noGrp="1"/>
          </p:cNvSpPr>
          <p:nvPr>
            <p:ph idx="1"/>
          </p:nvPr>
        </p:nvSpPr>
        <p:spPr/>
        <p:txBody>
          <a:bodyPr/>
          <a:lstStyle/>
          <a:p>
            <a:pPr marL="0" indent="0">
              <a:lnSpc>
                <a:spcPct val="107000"/>
              </a:lnSpc>
              <a:spcAft>
                <a:spcPts val="1050"/>
              </a:spcAft>
              <a:buNone/>
            </a:pPr>
            <a:r>
              <a:rPr lang="en-GB" sz="1800" b="1" dirty="0">
                <a:effectLst/>
                <a:latin typeface="PT Sans" panose="020B0503020203020204" pitchFamily="34" charset="0"/>
                <a:ea typeface="Times New Roman" panose="02020603050405020304" pitchFamily="18" charset="0"/>
                <a:cs typeface="Times New Roman" panose="02020603050405020304" pitchFamily="18" charset="0"/>
              </a:rPr>
              <a:t>REFERENCES</a:t>
            </a:r>
          </a:p>
          <a:p>
            <a:pPr>
              <a:lnSpc>
                <a:spcPct val="107000"/>
              </a:lnSpc>
              <a:spcAft>
                <a:spcPts val="1050"/>
              </a:spcAft>
            </a:pPr>
            <a:r>
              <a:rPr lang="en-GB" sz="1800" dirty="0" err="1">
                <a:effectLst/>
                <a:latin typeface="PT Sans" panose="020B0503020203020204" pitchFamily="34" charset="0"/>
                <a:ea typeface="Times New Roman" panose="02020603050405020304" pitchFamily="18" charset="0"/>
                <a:cs typeface="Times New Roman" panose="02020603050405020304" pitchFamily="18" charset="0"/>
              </a:rPr>
              <a:t>Yiga</a:t>
            </a:r>
            <a:r>
              <a:rPr lang="en-GB" sz="1800" dirty="0">
                <a:effectLst/>
                <a:latin typeface="PT Sans" panose="020B0503020203020204" pitchFamily="34" charset="0"/>
                <a:ea typeface="Times New Roman" panose="02020603050405020304" pitchFamily="18" charset="0"/>
                <a:cs typeface="Times New Roman" panose="02020603050405020304" pitchFamily="18" charset="0"/>
              </a:rPr>
              <a:t>, P. (2017) “Advantages and disadvantages of communication technology in an organization”. Retrieved December 19, 2017 from </a:t>
            </a:r>
            <a:r>
              <a:rPr lang="en-GB" sz="1800" u="sng" dirty="0">
                <a:solidFill>
                  <a:srgbClr val="0087BE"/>
                </a:solidFill>
                <a:effectLst/>
                <a:latin typeface="PT Sans" panose="020B0503020203020204" pitchFamily="34" charset="0"/>
                <a:ea typeface="Times New Roman" panose="02020603050405020304" pitchFamily="18" charset="0"/>
                <a:cs typeface="Times New Roman" panose="02020603050405020304" pitchFamily="18" charset="0"/>
                <a:hlinkClick r:id="rId2"/>
              </a:rPr>
              <a:t>https://www.yosaki.com/advantages-and-disadvantages-of-communication-technology-in-an-organization/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1050"/>
              </a:spcAft>
            </a:pPr>
            <a:r>
              <a:rPr lang="en-GB" sz="1800" dirty="0">
                <a:effectLst/>
                <a:latin typeface="PT Sans" panose="020B0503020203020204" pitchFamily="34" charset="0"/>
                <a:ea typeface="Times New Roman" panose="02020603050405020304" pitchFamily="18" charset="0"/>
                <a:cs typeface="Times New Roman" panose="02020603050405020304" pitchFamily="18" charset="0"/>
              </a:rPr>
              <a:t>Ramey, K. (2012) “Advantages and disadvantages of communication technology in an organization”. Retrieved December 19, 2017 from </a:t>
            </a:r>
            <a:r>
              <a:rPr lang="en-GB" sz="1800" u="sng" dirty="0">
                <a:solidFill>
                  <a:srgbClr val="0087BE"/>
                </a:solidFill>
                <a:effectLst/>
                <a:latin typeface="PT Sans" panose="020B0503020203020204" pitchFamily="34" charset="0"/>
                <a:ea typeface="Times New Roman" panose="02020603050405020304" pitchFamily="18" charset="0"/>
                <a:cs typeface="Times New Roman" panose="02020603050405020304" pitchFamily="18" charset="0"/>
                <a:hlinkClick r:id="rId3"/>
              </a:rPr>
              <a:t>https://www.useoftechnology.com/advantages-disadvantages-communication-technology-organization/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    Johnson. J. </a:t>
            </a:r>
            <a:r>
              <a:rPr lang="en-GB" sz="1800" dirty="0">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(2020) </a:t>
            </a:r>
            <a:r>
              <a:rPr lang="en-GB" sz="1800"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a:t>
            </a:r>
            <a:r>
              <a:rPr lang="en-GB" sz="18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Negative effects of technology: Psychological, social, and health.’’ Available @     </a:t>
            </a:r>
          </a:p>
          <a:p>
            <a:pPr marL="0" indent="0">
              <a:lnSpc>
                <a:spcPct val="107000"/>
              </a:lnSpc>
              <a:spcAft>
                <a:spcPts val="800"/>
              </a:spcAft>
              <a:buNone/>
            </a:pPr>
            <a:r>
              <a:rPr lang="en-GB" sz="1800"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     </a:t>
            </a:r>
            <a:r>
              <a:rPr lang="en-GB" sz="18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(medicalnewstoday.com)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537522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C96CD-6780-4FCB-82F1-BC023092FBAC}"/>
              </a:ext>
            </a:extLst>
          </p:cNvPr>
          <p:cNvSpPr>
            <a:spLocks noGrp="1"/>
          </p:cNvSpPr>
          <p:nvPr>
            <p:ph type="title"/>
          </p:nvPr>
        </p:nvSpPr>
        <p:spPr/>
        <p:txBody>
          <a:bodyPr/>
          <a:lstStyle/>
          <a:p>
            <a:r>
              <a:rPr kumimoji="0" lang="en-GB" sz="4400" b="1" i="0" u="sng" strike="noStrike" kern="1200" cap="none" spc="0" normalizeH="0" baseline="0" noProof="0" dirty="0">
                <a:ln>
                  <a:noFill/>
                </a:ln>
                <a:solidFill>
                  <a:prstClr val="black"/>
                </a:solidFill>
                <a:effectLst/>
                <a:uLnTx/>
                <a:uFillTx/>
                <a:latin typeface="Calibri Light" panose="020F0302020204030204"/>
                <a:ea typeface="+mj-ea"/>
                <a:cs typeface="+mj-cs"/>
              </a:rPr>
              <a:t>COMMUNICATION TECHNOLOGY</a:t>
            </a:r>
            <a:endParaRPr lang="en-GB" dirty="0"/>
          </a:p>
        </p:txBody>
      </p:sp>
      <p:sp>
        <p:nvSpPr>
          <p:cNvPr id="3" name="Content Placeholder 2">
            <a:extLst>
              <a:ext uri="{FF2B5EF4-FFF2-40B4-BE49-F238E27FC236}">
                <a16:creationId xmlns:a16="http://schemas.microsoft.com/office/drawing/2014/main" id="{689ED471-72E7-4BAA-BB27-3AF0CF36BE53}"/>
              </a:ext>
            </a:extLst>
          </p:cNvPr>
          <p:cNvSpPr>
            <a:spLocks noGrp="1"/>
          </p:cNvSpPr>
          <p:nvPr>
            <p:ph idx="1"/>
          </p:nvPr>
        </p:nvSpPr>
        <p:spPr>
          <a:xfrm>
            <a:off x="536359" y="1932157"/>
            <a:ext cx="10515600" cy="4351338"/>
          </a:xfrm>
        </p:spPr>
        <p:txBody>
          <a:bodyPr/>
          <a:lstStyle/>
          <a:p>
            <a:r>
              <a:rPr lang="en-GB" b="1" u="sng" dirty="0">
                <a:solidFill>
                  <a:srgbClr val="FF0000"/>
                </a:solidFill>
              </a:rPr>
              <a:t>HOW HAS COMMUNICATION TECHNOLOGY AFFECTED STUDENTS?</a:t>
            </a:r>
          </a:p>
          <a:p>
            <a:pPr marL="0" indent="0">
              <a:buNone/>
            </a:pPr>
            <a:r>
              <a:rPr lang="en-GB" b="1" u="sng" dirty="0">
                <a:solidFill>
                  <a:srgbClr val="0070C0"/>
                </a:solidFill>
              </a:rPr>
              <a:t>Advantages</a:t>
            </a:r>
          </a:p>
          <a:p>
            <a:pPr marL="0" indent="0">
              <a:buNone/>
            </a:pPr>
            <a:r>
              <a:rPr lang="en-GB" dirty="0">
                <a:latin typeface="Arial" panose="020B0604020202020204" pitchFamily="34" charset="0"/>
                <a:ea typeface="Calibri" panose="020F0502020204030204" pitchFamily="34" charset="0"/>
              </a:rPr>
              <a:t>T</a:t>
            </a:r>
            <a:r>
              <a:rPr lang="en-GB" dirty="0">
                <a:effectLst/>
                <a:latin typeface="Arial" panose="020B0604020202020204" pitchFamily="34" charset="0"/>
                <a:ea typeface="Calibri" panose="020F0502020204030204" pitchFamily="34" charset="0"/>
              </a:rPr>
              <a:t>he internet is a tool which can be exploited to take discussions beyond the classroom. Students can use social media, for example, for online discussion, or to create a course blog. Currently, students keep in touch with their classmates or teachers by email, and it enables them to clarify doubts during weekends, public holidays, or any other moment when, in the past, they would have to wait for the next class. </a:t>
            </a:r>
            <a:r>
              <a:rPr lang="en-GB" u="sng" dirty="0">
                <a:effectLst/>
                <a:latin typeface="Arial" panose="020B0604020202020204" pitchFamily="34" charset="0"/>
                <a:ea typeface="Calibri" panose="020F0502020204030204" pitchFamily="34" charset="0"/>
              </a:rPr>
              <a:t>It widely known that it is possible to find everything on the worldwide web. </a:t>
            </a:r>
            <a:endParaRPr lang="en-GB" b="1" u="sng" dirty="0">
              <a:solidFill>
                <a:srgbClr val="FF0000"/>
              </a:solidFill>
            </a:endParaRPr>
          </a:p>
        </p:txBody>
      </p:sp>
    </p:spTree>
    <p:extLst>
      <p:ext uri="{BB962C8B-B14F-4D97-AF65-F5344CB8AC3E}">
        <p14:creationId xmlns:p14="http://schemas.microsoft.com/office/powerpoint/2010/main" val="2639289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314EC-6437-449E-9854-214753154586}"/>
              </a:ext>
            </a:extLst>
          </p:cNvPr>
          <p:cNvSpPr>
            <a:spLocks noGrp="1"/>
          </p:cNvSpPr>
          <p:nvPr>
            <p:ph type="title"/>
          </p:nvPr>
        </p:nvSpPr>
        <p:spPr/>
        <p:txBody>
          <a:bodyPr/>
          <a:lstStyle/>
          <a:p>
            <a:r>
              <a:rPr kumimoji="0" lang="en-GB" sz="4400" b="1" i="0" u="sng" strike="noStrike" kern="1200" cap="none" spc="0" normalizeH="0" baseline="0" noProof="0" dirty="0">
                <a:ln>
                  <a:noFill/>
                </a:ln>
                <a:solidFill>
                  <a:prstClr val="black"/>
                </a:solidFill>
                <a:effectLst/>
                <a:uLnTx/>
                <a:uFillTx/>
                <a:latin typeface="Calibri Light" panose="020F0302020204030204"/>
                <a:ea typeface="+mj-ea"/>
                <a:cs typeface="+mj-cs"/>
              </a:rPr>
              <a:t>COMMUNICATION TECHNOLOGY</a:t>
            </a:r>
            <a:endParaRPr lang="en-GB" dirty="0"/>
          </a:p>
        </p:txBody>
      </p:sp>
      <p:sp>
        <p:nvSpPr>
          <p:cNvPr id="3" name="Content Placeholder 2">
            <a:extLst>
              <a:ext uri="{FF2B5EF4-FFF2-40B4-BE49-F238E27FC236}">
                <a16:creationId xmlns:a16="http://schemas.microsoft.com/office/drawing/2014/main" id="{6B79841A-FBDC-4454-A5EF-523B2191121B}"/>
              </a:ext>
            </a:extLst>
          </p:cNvPr>
          <p:cNvSpPr>
            <a:spLocks noGrp="1"/>
          </p:cNvSpPr>
          <p:nvPr>
            <p:ph idx="1"/>
          </p:nvPr>
        </p:nvSpPr>
        <p:spPr/>
        <p:txBody>
          <a:bodyPr/>
          <a:lstStyle/>
          <a:p>
            <a:r>
              <a:rPr lang="en-GB" sz="3200" b="1" u="sng" dirty="0">
                <a:solidFill>
                  <a:srgbClr val="0070C0"/>
                </a:solidFill>
              </a:rPr>
              <a:t>Advantages</a:t>
            </a:r>
          </a:p>
          <a:p>
            <a:pPr marL="0" indent="0">
              <a:buNone/>
            </a:pPr>
            <a:endParaRPr lang="en-GB" sz="32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3200" dirty="0">
                <a:effectLst/>
                <a:latin typeface="Arial" panose="020B0604020202020204" pitchFamily="34" charset="0"/>
                <a:ea typeface="Calibri" panose="020F0502020204030204" pitchFamily="34" charset="0"/>
                <a:cs typeface="Times New Roman" panose="02020603050405020304" pitchFamily="18" charset="0"/>
              </a:rPr>
              <a:t>For any subject that a student needs to study or research, he or she can search online and find many different views on the same subject, different ideas pertaining to the same subject, and different sources related to the subject. Students can go further than studying only in the classroom with the numerous possibilities of the internet.</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5328676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CB6D5-DCA2-47BC-8698-1F245463B075}"/>
              </a:ext>
            </a:extLst>
          </p:cNvPr>
          <p:cNvSpPr>
            <a:spLocks noGrp="1"/>
          </p:cNvSpPr>
          <p:nvPr>
            <p:ph type="title"/>
          </p:nvPr>
        </p:nvSpPr>
        <p:spPr/>
        <p:txBody>
          <a:bodyPr/>
          <a:lstStyle/>
          <a:p>
            <a:r>
              <a:rPr kumimoji="0" lang="en-GB" sz="4400" b="1" i="0" u="sng" strike="noStrike" kern="1200" cap="none" spc="0" normalizeH="0" baseline="0" noProof="0" dirty="0">
                <a:ln>
                  <a:noFill/>
                </a:ln>
                <a:solidFill>
                  <a:prstClr val="black"/>
                </a:solidFill>
                <a:effectLst/>
                <a:uLnTx/>
                <a:uFillTx/>
                <a:latin typeface="Calibri Light" panose="020F0302020204030204"/>
                <a:ea typeface="+mj-ea"/>
                <a:cs typeface="+mj-cs"/>
              </a:rPr>
              <a:t>COMMUNICATION TECHNOLOGY</a:t>
            </a:r>
            <a:endParaRPr lang="en-GB" dirty="0"/>
          </a:p>
        </p:txBody>
      </p:sp>
      <p:sp>
        <p:nvSpPr>
          <p:cNvPr id="3" name="Content Placeholder 2">
            <a:extLst>
              <a:ext uri="{FF2B5EF4-FFF2-40B4-BE49-F238E27FC236}">
                <a16:creationId xmlns:a16="http://schemas.microsoft.com/office/drawing/2014/main" id="{E615F1A8-C590-4D23-9CDE-6D5DF1CAC90D}"/>
              </a:ext>
            </a:extLst>
          </p:cNvPr>
          <p:cNvSpPr>
            <a:spLocks noGrp="1"/>
          </p:cNvSpPr>
          <p:nvPr>
            <p:ph idx="1"/>
          </p:nvPr>
        </p:nvSpPr>
        <p:spPr/>
        <p:txBody>
          <a:bodyPr>
            <a:normAutofit/>
          </a:bodyPr>
          <a:lstStyle/>
          <a:p>
            <a:r>
              <a:rPr lang="en-GB" sz="4000" b="1" u="sng" dirty="0">
                <a:solidFill>
                  <a:srgbClr val="0070C0"/>
                </a:solidFill>
              </a:rPr>
              <a:t>Disadvantages</a:t>
            </a:r>
          </a:p>
          <a:p>
            <a:pPr marL="0" indent="0">
              <a:buNone/>
            </a:pPr>
            <a:r>
              <a:rPr lang="en-GB" sz="4000" dirty="0"/>
              <a:t>However, </a:t>
            </a:r>
            <a:r>
              <a:rPr lang="en-GB" sz="4000" dirty="0">
                <a:effectLst/>
                <a:latin typeface="Arial" panose="020B0604020202020204" pitchFamily="34" charset="0"/>
                <a:ea typeface="Calibri" panose="020F0502020204030204" pitchFamily="34" charset="0"/>
              </a:rPr>
              <a:t>the internet has created opportunities for people who are not concerned about moral and ethical principles. Nowadays, the use of the internet for unfair practice worries all universities in the UK. </a:t>
            </a:r>
          </a:p>
          <a:p>
            <a:pPr marL="0" indent="0">
              <a:buNone/>
            </a:pPr>
            <a:r>
              <a:rPr lang="en-GB" sz="4000" dirty="0">
                <a:effectLst/>
                <a:latin typeface="Arial" panose="020B0604020202020204" pitchFamily="34" charset="0"/>
                <a:ea typeface="Calibri" panose="020F0502020204030204" pitchFamily="34" charset="0"/>
                <a:cs typeface="Times New Roman" panose="02020603050405020304" pitchFamily="18" charset="0"/>
              </a:rPr>
              <a:t>.</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3600" dirty="0"/>
          </a:p>
        </p:txBody>
      </p:sp>
    </p:spTree>
    <p:extLst>
      <p:ext uri="{BB962C8B-B14F-4D97-AF65-F5344CB8AC3E}">
        <p14:creationId xmlns:p14="http://schemas.microsoft.com/office/powerpoint/2010/main" val="41253135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6D3F9-3F16-4649-ADA2-0FF1DE68C698}"/>
              </a:ext>
            </a:extLst>
          </p:cNvPr>
          <p:cNvSpPr>
            <a:spLocks noGrp="1"/>
          </p:cNvSpPr>
          <p:nvPr>
            <p:ph type="title"/>
          </p:nvPr>
        </p:nvSpPr>
        <p:spPr/>
        <p:txBody>
          <a:bodyPr/>
          <a:lstStyle/>
          <a:p>
            <a:r>
              <a:rPr kumimoji="0" lang="en-GB" sz="4400" b="1" i="0" u="sng" strike="noStrike" kern="1200" cap="none" spc="0" normalizeH="0" baseline="0" noProof="0" dirty="0">
                <a:ln>
                  <a:noFill/>
                </a:ln>
                <a:solidFill>
                  <a:prstClr val="black"/>
                </a:solidFill>
                <a:effectLst/>
                <a:uLnTx/>
                <a:uFillTx/>
                <a:latin typeface="Calibri Light" panose="020F0302020204030204"/>
                <a:ea typeface="+mj-ea"/>
                <a:cs typeface="+mj-cs"/>
              </a:rPr>
              <a:t>COMMUNICATION TECHNOLOGY</a:t>
            </a:r>
            <a:endParaRPr lang="en-GB" dirty="0"/>
          </a:p>
        </p:txBody>
      </p:sp>
      <p:sp>
        <p:nvSpPr>
          <p:cNvPr id="3" name="Content Placeholder 2">
            <a:extLst>
              <a:ext uri="{FF2B5EF4-FFF2-40B4-BE49-F238E27FC236}">
                <a16:creationId xmlns:a16="http://schemas.microsoft.com/office/drawing/2014/main" id="{12F0718C-9556-4DF4-9BF4-95FCEBEA3426}"/>
              </a:ext>
            </a:extLst>
          </p:cNvPr>
          <p:cNvSpPr>
            <a:spLocks noGrp="1"/>
          </p:cNvSpPr>
          <p:nvPr>
            <p:ph idx="1"/>
          </p:nvPr>
        </p:nvSpPr>
        <p:spPr/>
        <p:txBody>
          <a:bodyPr/>
          <a:lstStyle/>
          <a:p>
            <a:r>
              <a:rPr lang="en-GB" sz="3600" b="1" u="sng" dirty="0">
                <a:solidFill>
                  <a:srgbClr val="FF0000"/>
                </a:solidFill>
              </a:rPr>
              <a:t>Disadvantages</a:t>
            </a:r>
          </a:p>
          <a:p>
            <a:pPr marL="0" indent="0">
              <a:buNone/>
            </a:pPr>
            <a:r>
              <a:rPr lang="en-GB" sz="3600" dirty="0">
                <a:effectLst/>
                <a:latin typeface="Arial" panose="020B0604020202020204" pitchFamily="34" charset="0"/>
                <a:ea typeface="Calibri" panose="020F0502020204030204" pitchFamily="34" charset="0"/>
                <a:cs typeface="Times New Roman" panose="02020603050405020304" pitchFamily="18" charset="0"/>
              </a:rPr>
              <a:t>The sharp increase in academic misconduct among students that has happened throughout the last decade is specifically caused by factors directly related to the internet. The possibilities on the internet are numerous, and dishonest individuals can always find new methods to use this remarkable tool unfairly.</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05318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512A7-412B-4684-99B1-C8D9F16BD53A}"/>
              </a:ext>
            </a:extLst>
          </p:cNvPr>
          <p:cNvSpPr>
            <a:spLocks noGrp="1"/>
          </p:cNvSpPr>
          <p:nvPr>
            <p:ph type="title"/>
          </p:nvPr>
        </p:nvSpPr>
        <p:spPr/>
        <p:txBody>
          <a:bodyPr/>
          <a:lstStyle/>
          <a:p>
            <a:r>
              <a:rPr kumimoji="0" lang="en-GB" sz="4400" b="1" i="0" u="sng" strike="noStrike" kern="1200" cap="none" spc="0" normalizeH="0" baseline="0" noProof="0" dirty="0">
                <a:ln>
                  <a:noFill/>
                </a:ln>
                <a:solidFill>
                  <a:prstClr val="black"/>
                </a:solidFill>
                <a:effectLst/>
                <a:uLnTx/>
                <a:uFillTx/>
                <a:latin typeface="Calibri Light" panose="020F0302020204030204"/>
                <a:ea typeface="+mj-ea"/>
                <a:cs typeface="+mj-cs"/>
              </a:rPr>
              <a:t>COMMUNICATION TECHNOLOGY</a:t>
            </a:r>
            <a:endParaRPr lang="en-GB" dirty="0"/>
          </a:p>
        </p:txBody>
      </p:sp>
      <p:sp>
        <p:nvSpPr>
          <p:cNvPr id="3" name="Content Placeholder 2">
            <a:extLst>
              <a:ext uri="{FF2B5EF4-FFF2-40B4-BE49-F238E27FC236}">
                <a16:creationId xmlns:a16="http://schemas.microsoft.com/office/drawing/2014/main" id="{2E674417-0C2A-41CA-BCA5-3447F8A57EC0}"/>
              </a:ext>
            </a:extLst>
          </p:cNvPr>
          <p:cNvSpPr>
            <a:spLocks noGrp="1"/>
          </p:cNvSpPr>
          <p:nvPr>
            <p:ph idx="1"/>
          </p:nvPr>
        </p:nvSpPr>
        <p:spPr>
          <a:xfrm>
            <a:off x="838200" y="2543174"/>
            <a:ext cx="10515600" cy="4137327"/>
          </a:xfrm>
        </p:spPr>
        <p:txBody>
          <a:bodyPr>
            <a:normAutofit lnSpcReduction="10000"/>
          </a:bodyPr>
          <a:lstStyle/>
          <a:p>
            <a:r>
              <a:rPr lang="en-GB" sz="3600" b="1" u="sng" dirty="0">
                <a:solidFill>
                  <a:srgbClr val="FF0000"/>
                </a:solidFill>
              </a:rPr>
              <a:t>Disadvantages</a:t>
            </a:r>
          </a:p>
          <a:p>
            <a:pPr marL="0" indent="0">
              <a:buNone/>
            </a:pPr>
            <a:r>
              <a:rPr lang="en-GB" sz="3600" dirty="0">
                <a:effectLst/>
                <a:latin typeface="Arial" panose="020B0604020202020204" pitchFamily="34" charset="0"/>
                <a:ea typeface="Calibri" panose="020F0502020204030204" pitchFamily="34" charset="0"/>
                <a:cs typeface="Times New Roman" panose="02020603050405020304" pitchFamily="18" charset="0"/>
              </a:rPr>
              <a:t>Very often, students in Britain are caught plagiarising texts from the internet or getting essay-writing companies or individuals to do their work.</a:t>
            </a:r>
          </a:p>
          <a:p>
            <a:pPr marL="0" indent="0">
              <a:buNone/>
            </a:pPr>
            <a:r>
              <a:rPr lang="en-GB" sz="3600" dirty="0">
                <a:latin typeface="Arial" panose="020B0604020202020204" pitchFamily="34" charset="0"/>
                <a:ea typeface="Calibri" panose="020F0502020204030204" pitchFamily="34" charset="0"/>
                <a:cs typeface="Times New Roman" panose="02020603050405020304" pitchFamily="18" charset="0"/>
              </a:rPr>
              <a:t>However, universities have developed a range of tools and methods </a:t>
            </a:r>
            <a:r>
              <a:rPr lang="en-GB" sz="3600" b="1" i="1" u="sng" dirty="0">
                <a:latin typeface="Arial" panose="020B0604020202020204" pitchFamily="34" charset="0"/>
                <a:ea typeface="Calibri" panose="020F0502020204030204" pitchFamily="34" charset="0"/>
                <a:cs typeface="Times New Roman" panose="02020603050405020304" pitchFamily="18" charset="0"/>
              </a:rPr>
              <a:t>to detect and prevent</a:t>
            </a:r>
            <a:r>
              <a:rPr lang="en-GB" sz="3600" dirty="0">
                <a:latin typeface="Arial" panose="020B0604020202020204" pitchFamily="34" charset="0"/>
                <a:ea typeface="Calibri" panose="020F0502020204030204" pitchFamily="34" charset="0"/>
                <a:cs typeface="Times New Roman" panose="02020603050405020304" pitchFamily="18" charset="0"/>
              </a:rPr>
              <a:t> such fraud.</a:t>
            </a:r>
          </a:p>
          <a:p>
            <a:pPr marL="0" indent="0">
              <a:buNone/>
            </a:pPr>
            <a:endParaRPr lang="en-GB" dirty="0"/>
          </a:p>
        </p:txBody>
      </p:sp>
    </p:spTree>
    <p:extLst>
      <p:ext uri="{BB962C8B-B14F-4D97-AF65-F5344CB8AC3E}">
        <p14:creationId xmlns:p14="http://schemas.microsoft.com/office/powerpoint/2010/main" val="24735783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419DD-7DC4-43FB-A16E-06EEA0DFC2EF}"/>
              </a:ext>
            </a:extLst>
          </p:cNvPr>
          <p:cNvSpPr>
            <a:spLocks noGrp="1"/>
          </p:cNvSpPr>
          <p:nvPr>
            <p:ph type="title"/>
          </p:nvPr>
        </p:nvSpPr>
        <p:spPr/>
        <p:txBody>
          <a:bodyPr/>
          <a:lstStyle/>
          <a:p>
            <a:r>
              <a:rPr lang="en-GB" b="1" dirty="0">
                <a:solidFill>
                  <a:srgbClr val="FF0000"/>
                </a:solidFill>
              </a:rPr>
              <a:t>Academic Misconduct is not worth it!</a:t>
            </a:r>
            <a:br>
              <a:rPr lang="en-GB" b="1" dirty="0">
                <a:solidFill>
                  <a:srgbClr val="FF0000"/>
                </a:solidFill>
              </a:rPr>
            </a:br>
            <a:endParaRPr lang="en-GB" b="1" dirty="0">
              <a:solidFill>
                <a:srgbClr val="FF0000"/>
              </a:solidFill>
            </a:endParaRPr>
          </a:p>
        </p:txBody>
      </p:sp>
      <p:pic>
        <p:nvPicPr>
          <p:cNvPr id="2050" name="Picture 2" descr="See the source image">
            <a:extLst>
              <a:ext uri="{FF2B5EF4-FFF2-40B4-BE49-F238E27FC236}">
                <a16:creationId xmlns:a16="http://schemas.microsoft.com/office/drawing/2014/main" id="{2DAFE9D3-0C6F-4B85-9419-4DB568BB95A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85850" y="1690688"/>
            <a:ext cx="8820150" cy="4481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55966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66D9E-EF01-40EA-89A1-4C605E9490F5}"/>
              </a:ext>
            </a:extLst>
          </p:cNvPr>
          <p:cNvSpPr>
            <a:spLocks noGrp="1"/>
          </p:cNvSpPr>
          <p:nvPr>
            <p:ph type="title"/>
          </p:nvPr>
        </p:nvSpPr>
        <p:spPr/>
        <p:txBody>
          <a:bodyPr/>
          <a:lstStyle/>
          <a:p>
            <a:r>
              <a:rPr lang="en-GB" dirty="0"/>
              <a:t> </a:t>
            </a:r>
            <a:r>
              <a:rPr kumimoji="0" lang="en-GB" sz="4400" b="1" i="0" u="sng" strike="noStrike" kern="1200" cap="none" spc="0" normalizeH="0" baseline="0" noProof="0" dirty="0">
                <a:ln>
                  <a:noFill/>
                </a:ln>
                <a:solidFill>
                  <a:prstClr val="black"/>
                </a:solidFill>
                <a:effectLst/>
                <a:uLnTx/>
                <a:uFillTx/>
                <a:latin typeface="Calibri Light" panose="020F0302020204030204"/>
                <a:ea typeface="+mj-ea"/>
                <a:cs typeface="+mj-cs"/>
              </a:rPr>
              <a:t>COMMUNICATION TECHNOLOGY</a:t>
            </a:r>
            <a:endParaRPr lang="en-GB" dirty="0"/>
          </a:p>
        </p:txBody>
      </p:sp>
      <p:sp>
        <p:nvSpPr>
          <p:cNvPr id="3" name="Content Placeholder 2">
            <a:extLst>
              <a:ext uri="{FF2B5EF4-FFF2-40B4-BE49-F238E27FC236}">
                <a16:creationId xmlns:a16="http://schemas.microsoft.com/office/drawing/2014/main" id="{1AF5D18B-254C-4CDF-88B7-3A6F68911408}"/>
              </a:ext>
            </a:extLst>
          </p:cNvPr>
          <p:cNvSpPr>
            <a:spLocks noGrp="1"/>
          </p:cNvSpPr>
          <p:nvPr>
            <p:ph idx="1"/>
          </p:nvPr>
        </p:nvSpPr>
        <p:spPr/>
        <p:txBody>
          <a:bodyPr>
            <a:normAutofit/>
          </a:bodyPr>
          <a:lstStyle/>
          <a:p>
            <a:r>
              <a:rPr lang="en-GB" sz="4300" b="1" u="sng" dirty="0"/>
              <a:t>COMMUNICATION ACTIVITY </a:t>
            </a:r>
          </a:p>
          <a:p>
            <a:r>
              <a:rPr lang="en-GB" sz="4800" dirty="0"/>
              <a:t>Choose 1 technology we use for communication and prepare and deliver a 5 minute presentation which covers the key advantages and disadvantages of it. </a:t>
            </a:r>
          </a:p>
          <a:p>
            <a:endParaRPr lang="en-GB" dirty="0"/>
          </a:p>
        </p:txBody>
      </p:sp>
    </p:spTree>
    <p:extLst>
      <p:ext uri="{BB962C8B-B14F-4D97-AF65-F5344CB8AC3E}">
        <p14:creationId xmlns:p14="http://schemas.microsoft.com/office/powerpoint/2010/main" val="30865493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219</TotalTime>
  <Words>1231</Words>
  <Application>Microsoft Office PowerPoint</Application>
  <PresentationFormat>Widescreen</PresentationFormat>
  <Paragraphs>99</Paragraphs>
  <Slides>23</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23</vt:i4>
      </vt:variant>
    </vt:vector>
  </HeadingPairs>
  <TitlesOfParts>
    <vt:vector size="30" baseType="lpstr">
      <vt:lpstr>Arial</vt:lpstr>
      <vt:lpstr>Calibri</vt:lpstr>
      <vt:lpstr>Calibri Light</vt:lpstr>
      <vt:lpstr>PT Sans</vt:lpstr>
      <vt:lpstr>Roboto</vt:lpstr>
      <vt:lpstr>Office Theme</vt:lpstr>
      <vt:lpstr>Holding PAge</vt:lpstr>
      <vt:lpstr>PowerPoint Presentation</vt:lpstr>
      <vt:lpstr>COMMUNICATION TECHNOLOGY</vt:lpstr>
      <vt:lpstr>COMMUNICATION TECHNOLOGY</vt:lpstr>
      <vt:lpstr>COMMUNICATION TECHNOLOGY (ADVANTAGES)</vt:lpstr>
      <vt:lpstr>COMMUNICATION TECHNOLOGY</vt:lpstr>
      <vt:lpstr>COMMUNICATION TECHNOLOGY</vt:lpstr>
      <vt:lpstr>COMMUNICATION TECHNOLOGY</vt:lpstr>
      <vt:lpstr>COMMUNICATION TECHNOLOGY</vt:lpstr>
      <vt:lpstr>COMMUNICATION TECHNOLOGY</vt:lpstr>
      <vt:lpstr>COMMUNICATION TECHNOLOGY</vt:lpstr>
      <vt:lpstr>COMMUNICATION TECHNOLOGY (DISADVANTAGES)</vt:lpstr>
      <vt:lpstr>COMMUNICATION TECHNOLOGY</vt:lpstr>
      <vt:lpstr>COMMUNICATION TECHNOLOGY</vt:lpstr>
      <vt:lpstr>COMMUNICATION TECHNOLOGY</vt:lpstr>
      <vt:lpstr>COMMUNICATION TECHNOLOGY</vt:lpstr>
      <vt:lpstr>COMMUNICATION TECHNOLOGY</vt:lpstr>
      <vt:lpstr>COMMUNICATION TECHNOLOGY</vt:lpstr>
      <vt:lpstr>COMMUNICATION TECHNOLOGY</vt:lpstr>
      <vt:lpstr>COMMUNICATION TECHNOLOGY</vt:lpstr>
      <vt:lpstr>COMMUNICATION TECHNOLOGY</vt:lpstr>
      <vt:lpstr>COMMUNICATION TECHNOLOGY</vt:lpstr>
      <vt:lpstr>Academic Misconduct is not worth it! </vt:lpstr>
      <vt:lpstr> COMMUNICATION TECHNOLOGY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Lloyd Beharry</dc:creator>
  <cp:lastModifiedBy>Lloyd Beharry</cp:lastModifiedBy>
  <cp:revision>30</cp:revision>
  <dcterms:created xsi:type="dcterms:W3CDTF">2022-03-03T09:06:44Z</dcterms:created>
  <dcterms:modified xsi:type="dcterms:W3CDTF">2022-06-04T11:07:28Z</dcterms:modified>
</cp:coreProperties>
</file>