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299" r:id="rId6"/>
    <p:sldId id="305" r:id="rId7"/>
    <p:sldId id="300" r:id="rId8"/>
    <p:sldId id="301" r:id="rId9"/>
    <p:sldId id="302" r:id="rId10"/>
    <p:sldId id="30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Comparison of weekly capacity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'Dionne''s DS2 Assignment'!$G$45</c:f>
              <c:strCache>
                <c:ptCount val="1"/>
                <c:pt idx="0">
                  <c:v>Skin cancer weekly total/Daily total</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'Dionne''s DS2 Assignment'!$G$46:$G$50</c:f>
              <c:numCache>
                <c:formatCode>0%</c:formatCode>
                <c:ptCount val="5"/>
                <c:pt idx="0">
                  <c:v>0.90784044016506193</c:v>
                </c:pt>
                <c:pt idx="1">
                  <c:v>0.67947019867549674</c:v>
                </c:pt>
                <c:pt idx="2">
                  <c:v>1.168141592920354</c:v>
                </c:pt>
                <c:pt idx="3">
                  <c:v>1.0662358642972536</c:v>
                </c:pt>
                <c:pt idx="4">
                  <c:v>0.80586080586080588</c:v>
                </c:pt>
              </c:numCache>
            </c:numRef>
          </c:val>
          <c:extLst>
            <c:ext xmlns:c16="http://schemas.microsoft.com/office/drawing/2014/chart" uri="{C3380CC4-5D6E-409C-BE32-E72D297353CC}">
              <c16:uniqueId val="{00000000-870D-446D-8BDF-640BC8CDE391}"/>
            </c:ext>
          </c:extLst>
        </c:ser>
        <c:ser>
          <c:idx val="1"/>
          <c:order val="1"/>
          <c:tx>
            <c:strRef>
              <c:f>'Dionne''s DS2 Assignment'!$H$45</c:f>
              <c:strCache>
                <c:ptCount val="1"/>
                <c:pt idx="0">
                  <c:v>General Derm weekly total/Daily total</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'Dionne''s DS2 Assignment'!$H$46:$H$50</c:f>
              <c:numCache>
                <c:formatCode>0%</c:formatCode>
                <c:ptCount val="5"/>
                <c:pt idx="0">
                  <c:v>0.70563961485557081</c:v>
                </c:pt>
                <c:pt idx="1">
                  <c:v>0.67947019867549674</c:v>
                </c:pt>
                <c:pt idx="2">
                  <c:v>0.90796460176991145</c:v>
                </c:pt>
                <c:pt idx="3">
                  <c:v>0.82875605815831987</c:v>
                </c:pt>
                <c:pt idx="4">
                  <c:v>0.62637362637362637</c:v>
                </c:pt>
              </c:numCache>
            </c:numRef>
          </c:val>
          <c:extLst>
            <c:ext xmlns:c16="http://schemas.microsoft.com/office/drawing/2014/chart" uri="{C3380CC4-5D6E-409C-BE32-E72D297353CC}">
              <c16:uniqueId val="{00000001-870D-446D-8BDF-640BC8CDE391}"/>
            </c:ext>
          </c:extLst>
        </c:ser>
        <c:dLbls>
          <c:dLblPos val="outEnd"/>
          <c:showLegendKey val="0"/>
          <c:showVal val="1"/>
          <c:showCatName val="0"/>
          <c:showSerName val="0"/>
          <c:showPercent val="0"/>
          <c:showBubbleSize val="0"/>
        </c:dLbls>
        <c:gapWidth val="182"/>
        <c:axId val="1777559200"/>
        <c:axId val="1777556800"/>
      </c:barChart>
      <c:catAx>
        <c:axId val="177755920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77556800"/>
        <c:crosses val="autoZero"/>
        <c:auto val="1"/>
        <c:lblAlgn val="ctr"/>
        <c:lblOffset val="100"/>
        <c:noMultiLvlLbl val="0"/>
      </c:catAx>
      <c:valAx>
        <c:axId val="1777556800"/>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775592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8/11/2026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8/11/2026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8/11/2026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8/11/2026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8/11/2026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8/11/2026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8/11/2026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8/11/2026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8/11/2026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8/11/2026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5">
            <a:extLst>
              <a:ext uri="{FF2B5EF4-FFF2-40B4-BE49-F238E27FC236}">
                <a16:creationId xmlns:a16="http://schemas.microsoft.com/office/drawing/2014/main" id="{B884A0C2-5336-5002-1479-8C02070AD3C2}"/>
              </a:ext>
            </a:extLst>
          </p:cNvPr>
          <p:cNvSpPr>
            <a:spLocks noGrp="1"/>
          </p:cNvSpPr>
          <p:nvPr>
            <p:ph type="ctrTitle"/>
          </p:nvPr>
        </p:nvSpPr>
        <p:spPr>
          <a:xfrm>
            <a:off x="404735" y="758952"/>
            <a:ext cx="11422504" cy="3566160"/>
          </a:xfrm>
        </p:spPr>
        <p:txBody>
          <a:bodyPr/>
          <a:lstStyle/>
          <a:p>
            <a:r>
              <a:rPr lang="en-GB" dirty="0"/>
              <a:t>DS3 Assignment Final</a:t>
            </a:r>
            <a:endParaRPr lang="en-US" dirty="0"/>
          </a:p>
        </p:txBody>
      </p:sp>
      <p:sp>
        <p:nvSpPr>
          <p:cNvPr id="8" name="Subtitle 7">
            <a:extLst>
              <a:ext uri="{FF2B5EF4-FFF2-40B4-BE49-F238E27FC236}">
                <a16:creationId xmlns:a16="http://schemas.microsoft.com/office/drawing/2014/main" id="{EDA8E829-AD27-1E9D-CB12-503192B3D416}"/>
              </a:ext>
            </a:extLst>
          </p:cNvPr>
          <p:cNvSpPr>
            <a:spLocks noGrp="1"/>
          </p:cNvSpPr>
          <p:nvPr>
            <p:ph type="subTitle" idx="1"/>
          </p:nvPr>
        </p:nvSpPr>
        <p:spPr>
          <a:xfrm>
            <a:off x="1100051" y="4645151"/>
            <a:ext cx="10448482" cy="1428529"/>
          </a:xfrm>
        </p:spPr>
        <p:txBody>
          <a:bodyPr/>
          <a:lstStyle/>
          <a:p>
            <a:r>
              <a:rPr lang="en-GB" dirty="0"/>
              <a:t>								d. a. WILLIAMS  						</a:t>
            </a:r>
            <a:endParaRPr lang="en-US" dirty="0">
              <a:solidFill>
                <a:srgbClr val="FF0000"/>
              </a:solidFill>
            </a:endParaRPr>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4D1F951-E48C-BA2F-6E97-51C09BAA64A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8978" y="1266092"/>
            <a:ext cx="5753688" cy="4290646"/>
          </a:xfrm>
          <a:prstGeom prst="rect">
            <a:avLst/>
          </a:prstGeom>
          <a:noFill/>
          <a:ln>
            <a:noFill/>
          </a:ln>
        </p:spPr>
      </p:pic>
      <p:sp>
        <p:nvSpPr>
          <p:cNvPr id="3" name="TextBox 2">
            <a:extLst>
              <a:ext uri="{FF2B5EF4-FFF2-40B4-BE49-F238E27FC236}">
                <a16:creationId xmlns:a16="http://schemas.microsoft.com/office/drawing/2014/main" id="{46818E2D-4A64-FB8D-DDDD-D76E713C536A}"/>
              </a:ext>
            </a:extLst>
          </p:cNvPr>
          <p:cNvSpPr txBox="1"/>
          <p:nvPr/>
        </p:nvSpPr>
        <p:spPr>
          <a:xfrm>
            <a:off x="6682154" y="956603"/>
            <a:ext cx="5092504" cy="3243004"/>
          </a:xfrm>
          <a:prstGeom prst="rect">
            <a:avLst/>
          </a:prstGeom>
          <a:noFill/>
        </p:spPr>
        <p:txBody>
          <a:bodyPr wrap="square" rtlCol="0">
            <a:spAutoFit/>
          </a:bodyPr>
          <a:lstStyle/>
          <a:p>
            <a:pPr algn="just">
              <a:lnSpc>
                <a:spcPct val="107000"/>
              </a:lnSpc>
              <a:spcAft>
                <a:spcPts val="800"/>
              </a:spcAft>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The use of excel in the attached table helped me to analyse and present the dermatology booking data, in a clear and readable way; which highlighted differences in demand between clinics and across the working week for the Integrated Medicine </a:t>
            </a:r>
            <a:r>
              <a:rPr lang="en-GB" sz="1600" kern="100" dirty="0">
                <a:latin typeface="Times New Roman" panose="02020603050405020304" pitchFamily="18" charset="0"/>
                <a:ea typeface="Aptos" panose="020B0004020202020204" pitchFamily="34" charset="0"/>
                <a:cs typeface="Times New Roman" panose="02020603050405020304" pitchFamily="18" charset="0"/>
              </a:rPr>
              <a:t>Department</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The analysis underlined that Skin Cancer and General Dermatology clinics generated the largest number of appointments by capacity, demand and that Friday clinics overall experienced the highest inclusive booking volume across the sector. These findings support decisions in aiding results relating to workforce planning, service/staff capacity management and clinic scheduling.</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51326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F88CFBF-B479-2CF4-5669-0FDF4FE99E33}"/>
              </a:ext>
            </a:extLst>
          </p:cNvPr>
          <p:cNvPicPr>
            <a:picLocks noGrp="1" noChangeAspect="1"/>
          </p:cNvPicPr>
          <p:nvPr>
            <p:ph idx="1"/>
          </p:nvPr>
        </p:nvPicPr>
        <p:blipFill>
          <a:blip r:embed="rId2"/>
          <a:stretch>
            <a:fillRect/>
          </a:stretch>
        </p:blipFill>
        <p:spPr>
          <a:xfrm>
            <a:off x="6551633" y="812800"/>
            <a:ext cx="3743285" cy="5294313"/>
          </a:xfrm>
          <a:prstGeom prst="rect">
            <a:avLst/>
          </a:prstGeom>
        </p:spPr>
      </p:pic>
      <p:sp>
        <p:nvSpPr>
          <p:cNvPr id="4" name="Text Placeholder 3">
            <a:extLst>
              <a:ext uri="{FF2B5EF4-FFF2-40B4-BE49-F238E27FC236}">
                <a16:creationId xmlns:a16="http://schemas.microsoft.com/office/drawing/2014/main" id="{ED507BCC-E2B5-2AC5-EA64-BB3CDEFEBB27}"/>
              </a:ext>
            </a:extLst>
          </p:cNvPr>
          <p:cNvSpPr>
            <a:spLocks noGrp="1"/>
          </p:cNvSpPr>
          <p:nvPr>
            <p:ph type="body" sz="half" idx="2"/>
          </p:nvPr>
        </p:nvSpPr>
        <p:spPr>
          <a:xfrm>
            <a:off x="643465" y="812800"/>
            <a:ext cx="3517567" cy="5294755"/>
          </a:xfrm>
        </p:spPr>
        <p:txBody>
          <a:bodyPr>
            <a:normAutofit/>
          </a:bodyPr>
          <a:lstStyle/>
          <a:p>
            <a:pPr algn="just"/>
            <a:r>
              <a:rPr lang="en-GB" sz="1600" dirty="0">
                <a:latin typeface="Times New Roman" panose="02020603050405020304" pitchFamily="18" charset="0"/>
                <a:cs typeface="Times New Roman" panose="02020603050405020304" pitchFamily="18" charset="0"/>
              </a:rPr>
              <a:t>This image displays me having an adequate range of digital skills capability in being able to create and present the necessary information clearly and professionally. </a:t>
            </a:r>
          </a:p>
          <a:p>
            <a:pPr algn="just"/>
            <a:r>
              <a:rPr lang="en-GB" sz="1600" dirty="0">
                <a:latin typeface="Times New Roman" panose="02020603050405020304" pitchFamily="18" charset="0"/>
                <a:cs typeface="Times New Roman" panose="02020603050405020304" pitchFamily="18" charset="0"/>
              </a:rPr>
              <a:t>It shows my adaptability in using different Microsoft platforms  to create, design and display this promotional poster using different shapes, the use of textbox, adding images for better subject matter related details, being able to organize the details and the use of different colours in contrast to the materials provided. </a:t>
            </a:r>
          </a:p>
          <a:p>
            <a:pPr algn="just"/>
            <a:r>
              <a:rPr lang="en-GB" sz="1600" dirty="0">
                <a:latin typeface="Times New Roman" panose="02020603050405020304" pitchFamily="18" charset="0"/>
                <a:cs typeface="Times New Roman" panose="02020603050405020304" pitchFamily="18" charset="0"/>
              </a:rPr>
              <a:t>The image itself shows consideration to the different target audience, therefore making choices more attractable and easily recognisable. </a:t>
            </a:r>
          </a:p>
        </p:txBody>
      </p:sp>
    </p:spTree>
    <p:extLst>
      <p:ext uri="{BB962C8B-B14F-4D97-AF65-F5344CB8AC3E}">
        <p14:creationId xmlns:p14="http://schemas.microsoft.com/office/powerpoint/2010/main" val="3809610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D2E513A9-E89B-BB5E-6B3B-BA6AB0ACF00A}"/>
              </a:ext>
            </a:extLst>
          </p:cNvPr>
          <p:cNvGraphicFramePr/>
          <p:nvPr>
            <p:extLst>
              <p:ext uri="{D42A27DB-BD31-4B8C-83A1-F6EECF244321}">
                <p14:modId xmlns:p14="http://schemas.microsoft.com/office/powerpoint/2010/main" val="2032307123"/>
              </p:ext>
            </p:extLst>
          </p:nvPr>
        </p:nvGraphicFramePr>
        <p:xfrm>
          <a:off x="880940" y="1321948"/>
          <a:ext cx="5773077" cy="3418864"/>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AEA42D5D-9A08-7FD1-CB74-B97215635616}"/>
              </a:ext>
            </a:extLst>
          </p:cNvPr>
          <p:cNvSpPr txBox="1"/>
          <p:nvPr/>
        </p:nvSpPr>
        <p:spPr>
          <a:xfrm>
            <a:off x="6907237" y="858130"/>
            <a:ext cx="4867421" cy="4031873"/>
          </a:xfrm>
          <a:prstGeom prst="rect">
            <a:avLst/>
          </a:prstGeom>
          <a:noFill/>
        </p:spPr>
        <p:txBody>
          <a:bodyPr wrap="square" rtlCol="0">
            <a:spAutoFit/>
          </a:bodyPr>
          <a:lstStyle/>
          <a:p>
            <a:pPr algn="just"/>
            <a:r>
              <a:rPr lang="en-GB" sz="1600" dirty="0">
                <a:latin typeface="Times New Roman" panose="02020603050405020304" pitchFamily="18" charset="0"/>
                <a:cs typeface="Times New Roman" panose="02020603050405020304" pitchFamily="18" charset="0"/>
              </a:rPr>
              <a:t>My table attached was improved using Microsoft Excel to organise, calculate, and evaluate the dermatology booking data competently. The use of excel formulas ensured that daily and weekly totals were calculated correctly, reducing the risk of labour-intensive errors. </a:t>
            </a:r>
          </a:p>
          <a:p>
            <a:pPr algn="just"/>
            <a:endParaRPr lang="en-GB" sz="1600" dirty="0">
              <a:latin typeface="Times New Roman" panose="02020603050405020304" pitchFamily="18" charset="0"/>
              <a:cs typeface="Times New Roman" panose="02020603050405020304" pitchFamily="18" charset="0"/>
            </a:endParaRPr>
          </a:p>
          <a:p>
            <a:pPr algn="just"/>
            <a:r>
              <a:rPr lang="en-GB" sz="1600" dirty="0">
                <a:latin typeface="Times New Roman" panose="02020603050405020304" pitchFamily="18" charset="0"/>
                <a:cs typeface="Times New Roman" panose="02020603050405020304" pitchFamily="18" charset="0"/>
              </a:rPr>
              <a:t>The structured table made it easier to compare booking volumes between clinics, cross site departments and across different days of the week. This enabled trends and peak demand periods to be recognized quickly and effortlessly. By using formatting and clear presentation also improved the legibility of the data, making the findings easier to interpret and supporting evidence-based conclusions for workforce planning, staff allocation and resources that were clear and well presented to higher management immediately. </a:t>
            </a:r>
          </a:p>
        </p:txBody>
      </p:sp>
    </p:spTree>
    <p:extLst>
      <p:ext uri="{BB962C8B-B14F-4D97-AF65-F5344CB8AC3E}">
        <p14:creationId xmlns:p14="http://schemas.microsoft.com/office/powerpoint/2010/main" val="2320014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E6D100-05B5-BD43-2187-576AF25716BF}"/>
              </a:ext>
            </a:extLst>
          </p:cNvPr>
          <p:cNvPicPr>
            <a:picLocks noChangeAspect="1"/>
          </p:cNvPicPr>
          <p:nvPr/>
        </p:nvPicPr>
        <p:blipFill>
          <a:blip r:embed="rId2"/>
          <a:srcRect l="11843" t="35353" r="28501" b="24127"/>
          <a:stretch>
            <a:fillRect/>
          </a:stretch>
        </p:blipFill>
        <p:spPr>
          <a:xfrm>
            <a:off x="858129" y="562708"/>
            <a:ext cx="4135902" cy="5045454"/>
          </a:xfrm>
          <a:prstGeom prst="rect">
            <a:avLst/>
          </a:prstGeom>
        </p:spPr>
      </p:pic>
      <p:sp>
        <p:nvSpPr>
          <p:cNvPr id="6" name="TextBox 5">
            <a:extLst>
              <a:ext uri="{FF2B5EF4-FFF2-40B4-BE49-F238E27FC236}">
                <a16:creationId xmlns:a16="http://schemas.microsoft.com/office/drawing/2014/main" id="{0643A8E2-65BD-C236-6D57-931AE2072FCE}"/>
              </a:ext>
            </a:extLst>
          </p:cNvPr>
          <p:cNvSpPr txBox="1"/>
          <p:nvPr/>
        </p:nvSpPr>
        <p:spPr>
          <a:xfrm>
            <a:off x="7737232" y="984738"/>
            <a:ext cx="3376246" cy="424731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 this photo, it displays the use of digital skills in me being able to manage dual monitors in a professional environment with the use of a proper workstation setup. </a:t>
            </a:r>
          </a:p>
          <a:p>
            <a:r>
              <a:rPr lang="en-GB" dirty="0">
                <a:latin typeface="Times New Roman" panose="02020603050405020304" pitchFamily="18" charset="0"/>
                <a:cs typeface="Times New Roman" panose="02020603050405020304" pitchFamily="18" charset="0"/>
              </a:rPr>
              <a:t>The image simultaneously adds to the user’s proficiency in being able to multitask and adequately accessing different platforms effectively.  The use of this workstation allows me to work smarter and more efficiently being able to switch between programs to deliver the best possible outcome in my daily work task. </a:t>
            </a:r>
          </a:p>
        </p:txBody>
      </p:sp>
    </p:spTree>
    <p:extLst>
      <p:ext uri="{BB962C8B-B14F-4D97-AF65-F5344CB8AC3E}">
        <p14:creationId xmlns:p14="http://schemas.microsoft.com/office/powerpoint/2010/main" val="2855552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88E7AE-CF16-0A0A-850D-BDF5DB90E248}"/>
              </a:ext>
            </a:extLst>
          </p:cNvPr>
          <p:cNvPicPr>
            <a:picLocks noChangeAspect="1"/>
          </p:cNvPicPr>
          <p:nvPr/>
        </p:nvPicPr>
        <p:blipFill>
          <a:blip r:embed="rId2"/>
          <a:srcRect l="11456" t="15913" r="10295" b="26592"/>
          <a:stretch>
            <a:fillRect/>
          </a:stretch>
        </p:blipFill>
        <p:spPr>
          <a:xfrm>
            <a:off x="1237956" y="1026940"/>
            <a:ext cx="2841674" cy="2954217"/>
          </a:xfrm>
          <a:prstGeom prst="rect">
            <a:avLst/>
          </a:prstGeom>
        </p:spPr>
      </p:pic>
      <p:sp>
        <p:nvSpPr>
          <p:cNvPr id="4" name="TextBox 3">
            <a:extLst>
              <a:ext uri="{FF2B5EF4-FFF2-40B4-BE49-F238E27FC236}">
                <a16:creationId xmlns:a16="http://schemas.microsoft.com/office/drawing/2014/main" id="{04B725AE-DCA8-82B0-CDD0-31348E127BBC}"/>
              </a:ext>
            </a:extLst>
          </p:cNvPr>
          <p:cNvSpPr txBox="1"/>
          <p:nvPr/>
        </p:nvSpPr>
        <p:spPr>
          <a:xfrm>
            <a:off x="6907237" y="914400"/>
            <a:ext cx="4046807" cy="2554545"/>
          </a:xfrm>
          <a:prstGeom prst="rect">
            <a:avLst/>
          </a:prstGeom>
          <a:noFill/>
        </p:spPr>
        <p:txBody>
          <a:bodyPr wrap="square" rtlCol="0">
            <a:spAutoFit/>
          </a:bodyPr>
          <a:lstStyle/>
          <a:p>
            <a:pPr algn="just"/>
            <a:r>
              <a:rPr lang="en-GB" sz="1600" dirty="0">
                <a:latin typeface="Times New Roman" panose="02020603050405020304" pitchFamily="18" charset="0"/>
                <a:cs typeface="Times New Roman" panose="02020603050405020304" pitchFamily="18" charset="0"/>
              </a:rPr>
              <a:t>The image attached validates my digital skills through effective use of my mobile technology applications making a payment using apple pay. I am displaying my proficient use of a smart phone in my ability to access digital information or in the capacity to complete a digital transaction, hence showing my ability to confidently navigate my mobile applications and the use of technology in normal circumstances. </a:t>
            </a:r>
          </a:p>
        </p:txBody>
      </p:sp>
    </p:spTree>
    <p:extLst>
      <p:ext uri="{BB962C8B-B14F-4D97-AF65-F5344CB8AC3E}">
        <p14:creationId xmlns:p14="http://schemas.microsoft.com/office/powerpoint/2010/main" val="3178300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A886FD-E965-560C-4B00-9F9507C7293C}"/>
              </a:ext>
            </a:extLst>
          </p:cNvPr>
          <p:cNvSpPr txBox="1"/>
          <p:nvPr/>
        </p:nvSpPr>
        <p:spPr>
          <a:xfrm>
            <a:off x="3784209" y="1720840"/>
            <a:ext cx="4037428" cy="3416320"/>
          </a:xfrm>
          <a:prstGeom prst="rect">
            <a:avLst/>
          </a:prstGeom>
          <a:noFill/>
        </p:spPr>
        <p:txBody>
          <a:bodyPr wrap="square" rtlCol="0">
            <a:spAutoFit/>
          </a:bodyPr>
          <a:lstStyle/>
          <a:p>
            <a:pPr algn="just"/>
            <a:r>
              <a:rPr lang="en-GB" dirty="0"/>
              <a:t>I choose the use of power point to complete my digital skills assignment 3  because of its effectiveness, like excel in presenting details in a clear, presentable and easy to follow way.</a:t>
            </a:r>
          </a:p>
          <a:p>
            <a:endParaRPr lang="en-GB" dirty="0"/>
          </a:p>
          <a:p>
            <a:r>
              <a:rPr lang="en-GB" dirty="0"/>
              <a:t>The organisational structure it provides is easy as it allows various visual way to display your work and additional details like charts, pictures, icons, etc all appear in a structured and professional way. </a:t>
            </a:r>
          </a:p>
        </p:txBody>
      </p:sp>
    </p:spTree>
    <p:extLst>
      <p:ext uri="{BB962C8B-B14F-4D97-AF65-F5344CB8AC3E}">
        <p14:creationId xmlns:p14="http://schemas.microsoft.com/office/powerpoint/2010/main" val="3101238690"/>
      </p:ext>
    </p:extLst>
  </p:cSld>
  <p:clrMapOvr>
    <a:masterClrMapping/>
  </p:clrMapOvr>
</p:sld>
</file>

<file path=ppt/theme/theme1.xml><?xml version="1.0" encoding="utf-8"?>
<a:theme xmlns:a="http://schemas.openxmlformats.org/drawingml/2006/main" name="Custom">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F5B7AB07-F859-4656-A1C1-DAFCFA0ACA4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8a2088b2-7a8a-49c4-bd4d-4f64ab524d9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A9B3F35B8C9DF44BF7C965BA57FD3E5" ma:contentTypeVersion="5" ma:contentTypeDescription="Create a new document." ma:contentTypeScope="" ma:versionID="8d6f789b8e7a77e9eedac6d4b16473d9">
  <xsd:schema xmlns:xsd="http://www.w3.org/2001/XMLSchema" xmlns:xs="http://www.w3.org/2001/XMLSchema" xmlns:p="http://schemas.microsoft.com/office/2006/metadata/properties" xmlns:ns3="8a2088b2-7a8a-49c4-bd4d-4f64ab524d9e" targetNamespace="http://schemas.microsoft.com/office/2006/metadata/properties" ma:root="true" ma:fieldsID="6c9758f09584b42c680f4d74b9aabd8c" ns3:_="">
    <xsd:import namespace="8a2088b2-7a8a-49c4-bd4d-4f64ab524d9e"/>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2088b2-7a8a-49c4-bd4d-4f64ab524d9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A03EEFF0-FB57-4CB4-8BFC-DF397689E2ED}">
  <ds:schemaRefs>
    <ds:schemaRef ds:uri="http://schemas.microsoft.com/office/infopath/2007/PartnerControls"/>
    <ds:schemaRef ds:uri="http://www.w3.org/XML/1998/namespace"/>
    <ds:schemaRef ds:uri="http://schemas.microsoft.com/office/2006/metadata/properties"/>
    <ds:schemaRef ds:uri="http://purl.org/dc/elements/1.1/"/>
    <ds:schemaRef ds:uri="8a2088b2-7a8a-49c4-bd4d-4f64ab524d9e"/>
    <ds:schemaRef ds:uri="http://schemas.microsoft.com/office/2006/documentManagement/types"/>
    <ds:schemaRef ds:uri="http://purl.org/dc/term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D3387104-B6E4-4A25-AF1D-E6C7708467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2088b2-7a8a-49c4-bd4d-4f64ab524d9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
  <TotalTime>125</TotalTime>
  <Words>574</Words>
  <Application>Microsoft Office PowerPoint</Application>
  <PresentationFormat>Widescreen</PresentationFormat>
  <Paragraphs>16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Bookman Old Style</vt:lpstr>
      <vt:lpstr>Calibri</vt:lpstr>
      <vt:lpstr>Franklin Gothic Book</vt:lpstr>
      <vt:lpstr>Times New Roman</vt:lpstr>
      <vt:lpstr>Custom</vt:lpstr>
      <vt:lpstr>DS3 Assignment Final</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DS3 Assignment</dc:title>
  <dc:creator>Dionne Alliza Williams (2543745)</dc:creator>
  <cp:lastModifiedBy>WILLIAMS, Dionne (GUY'S AND ST THOMAS' NHS FOUNDATION TRUST)</cp:lastModifiedBy>
  <cp:revision>5</cp:revision>
  <dcterms:created xsi:type="dcterms:W3CDTF">2026-08-04T08:25:41Z</dcterms:created>
  <dcterms:modified xsi:type="dcterms:W3CDTF">2026-08-11T14:45:49Z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0x0101008A9B3F35B8C9DF44BF7C965BA57FD3E5</vt:lpwstr>
  </property>
</Properties>
</file>