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p:scale>
          <a:sx n="90" d="100"/>
          <a:sy n="90" d="100"/>
        </p:scale>
        <p:origin x="94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2445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32701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2465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56089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878736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717341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360458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3137437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54443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613272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20/05/2019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970412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20/05/2019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11973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smtClean="0"/>
              <a:t>Minoan </a:t>
            </a:r>
            <a:r>
              <a:rPr lang="en-GB" dirty="0"/>
              <a:t>and Mycenaean legacies?</a:t>
            </a:r>
            <a:endParaRPr lang="en-GB" dirty="0" smtClean="0"/>
          </a:p>
          <a:p>
            <a:r>
              <a:rPr lang="en-GB" dirty="0" smtClean="0"/>
              <a:t>(HPAH4002)</a:t>
            </a:r>
            <a:endParaRPr lang="en-GB" dirty="0"/>
          </a:p>
        </p:txBody>
      </p:sp>
    </p:spTree>
    <p:extLst>
      <p:ext uri="{BB962C8B-B14F-4D97-AF65-F5344CB8AC3E}">
        <p14:creationId xmlns:p14="http://schemas.microsoft.com/office/powerpoint/2010/main" val="19649036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Crete</a:t>
            </a:r>
            <a:endParaRPr lang="en-GB" b="1" dirty="0"/>
          </a:p>
        </p:txBody>
      </p:sp>
      <p:sp>
        <p:nvSpPr>
          <p:cNvPr id="3" name="Content Placeholder 2"/>
          <p:cNvSpPr>
            <a:spLocks noGrp="1"/>
          </p:cNvSpPr>
          <p:nvPr>
            <p:ph idx="1"/>
          </p:nvPr>
        </p:nvSpPr>
        <p:spPr>
          <a:xfrm>
            <a:off x="176646" y="3013591"/>
            <a:ext cx="4270663" cy="3616036"/>
          </a:xfrm>
        </p:spPr>
        <p:txBody>
          <a:bodyPr>
            <a:normAutofit/>
          </a:bodyPr>
          <a:lstStyle/>
          <a:p>
            <a:pPr>
              <a:buFont typeface="Arial" panose="020B0604020202020204" pitchFamily="34" charset="0"/>
              <a:buChar char="•"/>
            </a:pPr>
            <a:r>
              <a:rPr lang="en-GB" dirty="0" smtClean="0"/>
              <a:t> Centre </a:t>
            </a:r>
            <a:r>
              <a:rPr lang="en-GB" dirty="0"/>
              <a:t>of Minoan </a:t>
            </a:r>
            <a:r>
              <a:rPr lang="en-GB" dirty="0" smtClean="0"/>
              <a:t>culture</a:t>
            </a:r>
          </a:p>
          <a:p>
            <a:pPr lvl="1">
              <a:buFont typeface="Arial" panose="020B0604020202020204" pitchFamily="34" charset="0"/>
              <a:buChar char="•"/>
            </a:pPr>
            <a:r>
              <a:rPr lang="en-GB" dirty="0"/>
              <a:t>Bronze age civilization on Crete (c. 3500-1100 BCE)</a:t>
            </a:r>
          </a:p>
          <a:p>
            <a:pPr lvl="1">
              <a:buFont typeface="Arial" panose="020B0604020202020204" pitchFamily="34" charset="0"/>
              <a:buChar char="•"/>
            </a:pPr>
            <a:r>
              <a:rPr lang="en-GB" dirty="0"/>
              <a:t>Structures called ‘palaces’ in some of the cities</a:t>
            </a:r>
          </a:p>
          <a:p>
            <a:pPr lvl="1">
              <a:buFont typeface="Arial" panose="020B0604020202020204" pitchFamily="34" charset="0"/>
              <a:buChar char="•"/>
            </a:pPr>
            <a:r>
              <a:rPr lang="en-GB" dirty="0"/>
              <a:t>Archaeological evidence suggests these buildings were associated with ritual practices</a:t>
            </a:r>
          </a:p>
          <a:p>
            <a:pPr lvl="1">
              <a:buFont typeface="Arial" panose="020B0604020202020204" pitchFamily="34" charset="0"/>
              <a:buChar char="•"/>
            </a:pPr>
            <a:r>
              <a:rPr lang="en-GB" dirty="0"/>
              <a:t>During c. 1470-1100 BCE the use of Linear B indicates Mycenaean Greeks had taken over control of Crete</a:t>
            </a:r>
          </a:p>
          <a:p>
            <a:pPr lvl="1">
              <a:buFont typeface="Arial" panose="020B0604020202020204" pitchFamily="34" charset="0"/>
              <a:buChar char="•"/>
            </a:pPr>
            <a:endParaRPr lang="en-GB" dirty="0"/>
          </a:p>
          <a:p>
            <a:endParaRPr lang="en-GB" dirty="0"/>
          </a:p>
        </p:txBody>
      </p:sp>
      <p:pic>
        <p:nvPicPr>
          <p:cNvPr id="4" name="Picture 3"/>
          <p:cNvPicPr>
            <a:picLocks noChangeAspect="1"/>
          </p:cNvPicPr>
          <p:nvPr/>
        </p:nvPicPr>
        <p:blipFill>
          <a:blip r:embed="rId2"/>
          <a:stretch>
            <a:fillRect/>
          </a:stretch>
        </p:blipFill>
        <p:spPr>
          <a:xfrm>
            <a:off x="4491775" y="3345873"/>
            <a:ext cx="4532516" cy="2757281"/>
          </a:xfrm>
          <a:prstGeom prst="rect">
            <a:avLst/>
          </a:prstGeom>
        </p:spPr>
      </p:pic>
      <p:sp>
        <p:nvSpPr>
          <p:cNvPr id="5" name="Rectangle 4"/>
          <p:cNvSpPr/>
          <p:nvPr/>
        </p:nvSpPr>
        <p:spPr>
          <a:xfrm>
            <a:off x="83127" y="1863852"/>
            <a:ext cx="8884228" cy="1102866"/>
          </a:xfrm>
          <a:prstGeom prst="rect">
            <a:avLst/>
          </a:prstGeom>
        </p:spPr>
        <p:txBody>
          <a:bodyPr wrap="square">
            <a:spAutoFit/>
          </a:bodyPr>
          <a:lstStyle/>
          <a:p>
            <a:pPr marL="91440" lvl="0" indent="-91440">
              <a:lnSpc>
                <a:spcPct val="90000"/>
              </a:lnSpc>
              <a:spcBef>
                <a:spcPts val="1200"/>
              </a:spcBef>
              <a:spcAft>
                <a:spcPts val="200"/>
              </a:spcAft>
              <a:buClr>
                <a:srgbClr val="E48312"/>
              </a:buClr>
              <a:buSzPct val="100000"/>
              <a:buFont typeface="Arial" panose="020B0604020202020204" pitchFamily="34" charset="0"/>
              <a:buChar char="•"/>
            </a:pPr>
            <a:r>
              <a:rPr lang="en-GB" sz="2000" dirty="0" smtClean="0">
                <a:solidFill>
                  <a:srgbClr val="000000">
                    <a:lumMod val="75000"/>
                    <a:lumOff val="25000"/>
                  </a:srgbClr>
                </a:solidFill>
              </a:rPr>
              <a:t> Large </a:t>
            </a:r>
            <a:r>
              <a:rPr lang="en-GB" sz="2000" dirty="0">
                <a:solidFill>
                  <a:srgbClr val="000000">
                    <a:lumMod val="75000"/>
                    <a:lumOff val="25000"/>
                  </a:srgbClr>
                </a:solidFill>
              </a:rPr>
              <a:t>island south of mainland Greece and key location in trading routes in the Mediterranean</a:t>
            </a:r>
          </a:p>
          <a:p>
            <a:pPr marL="91440" lvl="0" indent="-91440">
              <a:lnSpc>
                <a:spcPct val="90000"/>
              </a:lnSpc>
              <a:spcBef>
                <a:spcPts val="1200"/>
              </a:spcBef>
              <a:spcAft>
                <a:spcPts val="200"/>
              </a:spcAft>
              <a:buClr>
                <a:srgbClr val="E48312"/>
              </a:buClr>
              <a:buSzPct val="100000"/>
              <a:buFont typeface="Arial" panose="020B0604020202020204" pitchFamily="34" charset="0"/>
              <a:buChar char="•"/>
            </a:pPr>
            <a:r>
              <a:rPr lang="en-GB" sz="2000" dirty="0">
                <a:solidFill>
                  <a:srgbClr val="000000">
                    <a:lumMod val="75000"/>
                    <a:lumOff val="25000"/>
                  </a:srgbClr>
                </a:solidFill>
              </a:rPr>
              <a:t> Point of transmission of art/technology/information</a:t>
            </a:r>
          </a:p>
        </p:txBody>
      </p:sp>
      <p:pic>
        <p:nvPicPr>
          <p:cNvPr id="6" name="Picture 5"/>
          <p:cNvPicPr>
            <a:picLocks noChangeAspect="1"/>
          </p:cNvPicPr>
          <p:nvPr/>
        </p:nvPicPr>
        <p:blipFill>
          <a:blip r:embed="rId3"/>
          <a:stretch>
            <a:fillRect/>
          </a:stretch>
        </p:blipFill>
        <p:spPr>
          <a:xfrm>
            <a:off x="5095319" y="2944061"/>
            <a:ext cx="3797392" cy="3159093"/>
          </a:xfrm>
          <a:prstGeom prst="rect">
            <a:avLst/>
          </a:prstGeom>
        </p:spPr>
      </p:pic>
      <p:sp>
        <p:nvSpPr>
          <p:cNvPr id="7" name="TextBox 6"/>
          <p:cNvSpPr txBox="1"/>
          <p:nvPr/>
        </p:nvSpPr>
        <p:spPr>
          <a:xfrm>
            <a:off x="5361709" y="5779988"/>
            <a:ext cx="3366655"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Bronze bull-leaper, 1600-1450 BC, Crete, British Museum</a:t>
            </a:r>
            <a:endParaRPr lang="en-GB" dirty="0"/>
          </a:p>
        </p:txBody>
      </p:sp>
      <p:pic>
        <p:nvPicPr>
          <p:cNvPr id="8" name="Picture 7"/>
          <p:cNvPicPr>
            <a:picLocks noChangeAspect="1"/>
          </p:cNvPicPr>
          <p:nvPr/>
        </p:nvPicPr>
        <p:blipFill>
          <a:blip r:embed="rId4"/>
          <a:stretch>
            <a:fillRect/>
          </a:stretch>
        </p:blipFill>
        <p:spPr>
          <a:xfrm>
            <a:off x="168121" y="211909"/>
            <a:ext cx="5339194" cy="3133964"/>
          </a:xfrm>
          <a:prstGeom prst="rect">
            <a:avLst/>
          </a:prstGeom>
        </p:spPr>
      </p:pic>
      <p:sp>
        <p:nvSpPr>
          <p:cNvPr id="9" name="TextBox 8"/>
          <p:cNvSpPr txBox="1"/>
          <p:nvPr/>
        </p:nvSpPr>
        <p:spPr>
          <a:xfrm>
            <a:off x="5310687" y="745087"/>
            <a:ext cx="3366655"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Bull-leaper image, 17-15</a:t>
            </a:r>
            <a:r>
              <a:rPr lang="en-GB" baseline="30000" dirty="0" smtClean="0"/>
              <a:t>th</a:t>
            </a:r>
            <a:r>
              <a:rPr lang="en-GB" dirty="0" smtClean="0"/>
              <a:t> centuries BC, from the Palace of Knossos, </a:t>
            </a:r>
            <a:r>
              <a:rPr lang="en-GB" dirty="0" err="1" smtClean="0"/>
              <a:t>Herakleon</a:t>
            </a:r>
            <a:r>
              <a:rPr lang="en-GB" dirty="0" smtClean="0"/>
              <a:t> Museum</a:t>
            </a:r>
            <a:endParaRPr lang="en-GB" dirty="0"/>
          </a:p>
        </p:txBody>
      </p:sp>
      <p:pic>
        <p:nvPicPr>
          <p:cNvPr id="10" name="Picture 9"/>
          <p:cNvPicPr>
            <a:picLocks noChangeAspect="1"/>
          </p:cNvPicPr>
          <p:nvPr/>
        </p:nvPicPr>
        <p:blipFill rotWithShape="1">
          <a:blip r:embed="rId5"/>
          <a:srcRect l="11886" t="9940" r="11349" b="10486"/>
          <a:stretch/>
        </p:blipFill>
        <p:spPr>
          <a:xfrm>
            <a:off x="2660073" y="3472363"/>
            <a:ext cx="2139319" cy="3268819"/>
          </a:xfrm>
          <a:prstGeom prst="rect">
            <a:avLst/>
          </a:prstGeom>
        </p:spPr>
      </p:pic>
      <p:sp>
        <p:nvSpPr>
          <p:cNvPr id="11" name="TextBox 10"/>
          <p:cNvSpPr txBox="1"/>
          <p:nvPr/>
        </p:nvSpPr>
        <p:spPr>
          <a:xfrm>
            <a:off x="523049" y="4124348"/>
            <a:ext cx="2137024"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smtClean="0"/>
              <a:t>Rhyton</a:t>
            </a:r>
            <a:r>
              <a:rPr lang="en-GB" dirty="0" smtClean="0"/>
              <a:t> (vessel for pouring libations), c. 1500 BC, Knossos, </a:t>
            </a:r>
            <a:r>
              <a:rPr lang="en-GB" dirty="0" err="1" smtClean="0"/>
              <a:t>Herakleon</a:t>
            </a:r>
            <a:r>
              <a:rPr lang="en-GB" dirty="0" smtClean="0"/>
              <a:t> Museum</a:t>
            </a:r>
            <a:endParaRPr lang="en-GB" dirty="0"/>
          </a:p>
        </p:txBody>
      </p:sp>
    </p:spTree>
    <p:extLst>
      <p:ext uri="{BB962C8B-B14F-4D97-AF65-F5344CB8AC3E}">
        <p14:creationId xmlns:p14="http://schemas.microsoft.com/office/powerpoint/2010/main" val="769380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arn(inVertical)">
                                      <p:cBhvr>
                                        <p:cTn id="13" dur="500"/>
                                        <p:tgtEl>
                                          <p:spTgt spid="11"/>
                                        </p:tgtEl>
                                      </p:cBhvr>
                                    </p:animEffect>
                                  </p:childTnLst>
                                </p:cTn>
                              </p:par>
                              <p:par>
                                <p:cTn id="14" presetID="16" presetClass="entr" presetSubtype="21" fill="hold"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barn(inVertical)">
                                      <p:cBhvr>
                                        <p:cTn id="16" dur="500"/>
                                        <p:tgtEl>
                                          <p:spTgt spid="8"/>
                                        </p:tgtEl>
                                      </p:cBhvr>
                                    </p:animEffect>
                                  </p:childTnLst>
                                </p:cTn>
                              </p:par>
                              <p:par>
                                <p:cTn id="17" presetID="16" presetClass="entr" presetSubtype="21" fill="hold" nodeType="with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barn(inVertical)">
                                      <p:cBhvr>
                                        <p:cTn id="19" dur="500"/>
                                        <p:tgtEl>
                                          <p:spTgt spid="10"/>
                                        </p:tgtEl>
                                      </p:cBhvr>
                                    </p:animEffect>
                                  </p:childTnLst>
                                </p:cTn>
                              </p:par>
                              <p:par>
                                <p:cTn id="20" presetID="16" presetClass="entr" presetSubtype="21" fill="hold"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Europa</a:t>
            </a:r>
            <a:endParaRPr lang="en-GB" b="1" dirty="0"/>
          </a:p>
        </p:txBody>
      </p:sp>
      <p:sp>
        <p:nvSpPr>
          <p:cNvPr id="3" name="Content Placeholder 2"/>
          <p:cNvSpPr>
            <a:spLocks noGrp="1"/>
          </p:cNvSpPr>
          <p:nvPr>
            <p:ph idx="1"/>
          </p:nvPr>
        </p:nvSpPr>
        <p:spPr>
          <a:xfrm>
            <a:off x="93518" y="1845734"/>
            <a:ext cx="3306707" cy="4937840"/>
          </a:xfrm>
        </p:spPr>
        <p:txBody>
          <a:bodyPr>
            <a:normAutofit/>
          </a:bodyPr>
          <a:lstStyle/>
          <a:p>
            <a:pPr>
              <a:buFont typeface="Arial" panose="020B0604020202020204" pitchFamily="34" charset="0"/>
              <a:buChar char="•"/>
            </a:pPr>
            <a:r>
              <a:rPr lang="en-GB" sz="2400" dirty="0" smtClean="0"/>
              <a:t> Sister of Cadmus</a:t>
            </a:r>
          </a:p>
          <a:p>
            <a:pPr lvl="1"/>
            <a:r>
              <a:rPr lang="en-GB" dirty="0" err="1" smtClean="0"/>
              <a:t>Phonecian</a:t>
            </a:r>
            <a:r>
              <a:rPr lang="en-GB" dirty="0" smtClean="0"/>
              <a:t> </a:t>
            </a:r>
          </a:p>
          <a:p>
            <a:pPr>
              <a:buFont typeface="Arial" panose="020B0604020202020204" pitchFamily="34" charset="0"/>
              <a:buChar char="•"/>
            </a:pPr>
            <a:r>
              <a:rPr lang="en-GB" dirty="0" smtClean="0"/>
              <a:t> </a:t>
            </a:r>
            <a:r>
              <a:rPr lang="en-GB" sz="2400" dirty="0" smtClean="0"/>
              <a:t>Abducted by Zeus in the form of a bull, which swam across to Crete.</a:t>
            </a:r>
          </a:p>
          <a:p>
            <a:pPr>
              <a:buFont typeface="Arial" panose="020B0604020202020204" pitchFamily="34" charset="0"/>
              <a:buChar char="•"/>
            </a:pPr>
            <a:r>
              <a:rPr lang="en-GB" sz="2400" dirty="0" smtClean="0"/>
              <a:t> Zeus and Europa had three children:</a:t>
            </a:r>
          </a:p>
          <a:p>
            <a:pPr lvl="1"/>
            <a:r>
              <a:rPr lang="en-GB" dirty="0" smtClean="0"/>
              <a:t>Minos</a:t>
            </a:r>
          </a:p>
          <a:p>
            <a:pPr lvl="1"/>
            <a:r>
              <a:rPr lang="en-GB" dirty="0" err="1" smtClean="0"/>
              <a:t>Rhadimanthys</a:t>
            </a:r>
            <a:endParaRPr lang="en-GB" dirty="0" smtClean="0"/>
          </a:p>
          <a:p>
            <a:pPr lvl="1"/>
            <a:r>
              <a:rPr lang="en-GB" dirty="0" err="1" smtClean="0"/>
              <a:t>Sarpedon</a:t>
            </a:r>
            <a:endParaRPr lang="en-GB" dirty="0" smtClean="0"/>
          </a:p>
          <a:p>
            <a:pPr>
              <a:buFont typeface="Arial" panose="020B0604020202020204" pitchFamily="34" charset="0"/>
              <a:buChar char="•"/>
            </a:pPr>
            <a:r>
              <a:rPr lang="en-GB" dirty="0" smtClean="0"/>
              <a:t> </a:t>
            </a:r>
            <a:r>
              <a:rPr lang="en-GB" sz="2400" dirty="0" smtClean="0"/>
              <a:t>Europe later married the king of Crete, </a:t>
            </a:r>
            <a:r>
              <a:rPr lang="en-GB" sz="2400" dirty="0" err="1" smtClean="0"/>
              <a:t>Asterius</a:t>
            </a:r>
            <a:r>
              <a:rPr lang="en-GB" sz="2400" dirty="0" smtClean="0"/>
              <a:t>.</a:t>
            </a:r>
            <a:endParaRPr lang="en-GB" sz="2400" dirty="0"/>
          </a:p>
        </p:txBody>
      </p:sp>
      <p:pic>
        <p:nvPicPr>
          <p:cNvPr id="4" name="Picture 3"/>
          <p:cNvPicPr>
            <a:picLocks noChangeAspect="1"/>
          </p:cNvPicPr>
          <p:nvPr/>
        </p:nvPicPr>
        <p:blipFill>
          <a:blip r:embed="rId2"/>
          <a:stretch>
            <a:fillRect/>
          </a:stretch>
        </p:blipFill>
        <p:spPr>
          <a:xfrm>
            <a:off x="4711294" y="55290"/>
            <a:ext cx="4366146" cy="3364142"/>
          </a:xfrm>
          <a:prstGeom prst="rect">
            <a:avLst/>
          </a:prstGeom>
        </p:spPr>
      </p:pic>
      <p:sp>
        <p:nvSpPr>
          <p:cNvPr id="5" name="TextBox 4"/>
          <p:cNvSpPr txBox="1"/>
          <p:nvPr/>
        </p:nvSpPr>
        <p:spPr>
          <a:xfrm>
            <a:off x="2373498" y="274941"/>
            <a:ext cx="3439391"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Apulian red figure, 330-320 BC, </a:t>
            </a:r>
            <a:r>
              <a:rPr lang="en-GB" dirty="0" err="1" smtClean="0"/>
              <a:t>Kunsthistorisches</a:t>
            </a:r>
            <a:r>
              <a:rPr lang="en-GB" dirty="0" smtClean="0"/>
              <a:t> Museum Wien </a:t>
            </a:r>
          </a:p>
        </p:txBody>
      </p:sp>
      <p:pic>
        <p:nvPicPr>
          <p:cNvPr id="6" name="Picture 5"/>
          <p:cNvPicPr>
            <a:picLocks noChangeAspect="1"/>
          </p:cNvPicPr>
          <p:nvPr/>
        </p:nvPicPr>
        <p:blipFill>
          <a:blip r:embed="rId3"/>
          <a:stretch>
            <a:fillRect/>
          </a:stretch>
        </p:blipFill>
        <p:spPr>
          <a:xfrm>
            <a:off x="5463640" y="3501736"/>
            <a:ext cx="3613800" cy="2731934"/>
          </a:xfrm>
          <a:prstGeom prst="rect">
            <a:avLst/>
          </a:prstGeom>
        </p:spPr>
      </p:pic>
      <p:sp>
        <p:nvSpPr>
          <p:cNvPr id="7" name="TextBox 6"/>
          <p:cNvSpPr txBox="1"/>
          <p:nvPr/>
        </p:nvSpPr>
        <p:spPr>
          <a:xfrm>
            <a:off x="5663045" y="6137243"/>
            <a:ext cx="332719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smtClean="0"/>
              <a:t>Boetian</a:t>
            </a:r>
            <a:r>
              <a:rPr lang="en-GB" dirty="0" smtClean="0"/>
              <a:t> terracotta, height 13cm, c. 450 BC, British Museum</a:t>
            </a:r>
          </a:p>
        </p:txBody>
      </p:sp>
      <p:pic>
        <p:nvPicPr>
          <p:cNvPr id="8" name="Picture 7"/>
          <p:cNvPicPr>
            <a:picLocks noChangeAspect="1"/>
          </p:cNvPicPr>
          <p:nvPr/>
        </p:nvPicPr>
        <p:blipFill>
          <a:blip r:embed="rId4"/>
          <a:stretch>
            <a:fillRect/>
          </a:stretch>
        </p:blipFill>
        <p:spPr>
          <a:xfrm>
            <a:off x="3487431" y="3236506"/>
            <a:ext cx="2447725" cy="2818433"/>
          </a:xfrm>
          <a:prstGeom prst="rect">
            <a:avLst/>
          </a:prstGeom>
        </p:spPr>
      </p:pic>
      <p:sp>
        <p:nvSpPr>
          <p:cNvPr id="9" name="TextBox 8"/>
          <p:cNvSpPr txBox="1"/>
          <p:nvPr/>
        </p:nvSpPr>
        <p:spPr>
          <a:xfrm>
            <a:off x="3275331" y="1223363"/>
            <a:ext cx="1883448" cy="203132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Seleucid/Parthian </a:t>
            </a:r>
            <a:r>
              <a:rPr lang="en-GB" dirty="0" err="1" smtClean="0"/>
              <a:t>terraoctta</a:t>
            </a:r>
            <a:r>
              <a:rPr lang="en-GB" dirty="0" smtClean="0"/>
              <a:t>, found in Babylon, 3rd-2nd century BC to 1st century AD, 18x16 cm,</a:t>
            </a:r>
          </a:p>
          <a:p>
            <a:r>
              <a:rPr lang="en-GB" dirty="0" smtClean="0"/>
              <a:t>British Museum </a:t>
            </a:r>
          </a:p>
        </p:txBody>
      </p:sp>
      <p:pic>
        <p:nvPicPr>
          <p:cNvPr id="10" name="Picture 9"/>
          <p:cNvPicPr>
            <a:picLocks noChangeAspect="1"/>
          </p:cNvPicPr>
          <p:nvPr/>
        </p:nvPicPr>
        <p:blipFill>
          <a:blip r:embed="rId5"/>
          <a:stretch>
            <a:fillRect/>
          </a:stretch>
        </p:blipFill>
        <p:spPr>
          <a:xfrm>
            <a:off x="192522" y="1150627"/>
            <a:ext cx="4281798" cy="5707373"/>
          </a:xfrm>
          <a:prstGeom prst="rect">
            <a:avLst/>
          </a:prstGeom>
        </p:spPr>
      </p:pic>
      <p:sp>
        <p:nvSpPr>
          <p:cNvPr id="17" name="TextBox 16"/>
          <p:cNvSpPr txBox="1"/>
          <p:nvPr/>
        </p:nvSpPr>
        <p:spPr>
          <a:xfrm>
            <a:off x="1828800" y="6155235"/>
            <a:ext cx="3732208"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Red-figure krater, c. 340 BC, National Archaeological Museum Paestum. </a:t>
            </a:r>
            <a:endParaRPr lang="en-GB" dirty="0" smtClean="0"/>
          </a:p>
        </p:txBody>
      </p:sp>
      <p:pic>
        <p:nvPicPr>
          <p:cNvPr id="18" name="Picture 17"/>
          <p:cNvPicPr>
            <a:picLocks noChangeAspect="1"/>
          </p:cNvPicPr>
          <p:nvPr/>
        </p:nvPicPr>
        <p:blipFill>
          <a:blip r:embed="rId6"/>
          <a:stretch>
            <a:fillRect/>
          </a:stretch>
        </p:blipFill>
        <p:spPr>
          <a:xfrm>
            <a:off x="334433" y="522255"/>
            <a:ext cx="8691529" cy="5794353"/>
          </a:xfrm>
          <a:prstGeom prst="rect">
            <a:avLst/>
          </a:prstGeom>
        </p:spPr>
      </p:pic>
      <p:sp>
        <p:nvSpPr>
          <p:cNvPr id="19" name="TextBox 18"/>
          <p:cNvSpPr txBox="1"/>
          <p:nvPr/>
        </p:nvSpPr>
        <p:spPr>
          <a:xfrm>
            <a:off x="438970" y="5614265"/>
            <a:ext cx="846951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
            </a:r>
            <a:r>
              <a:rPr lang="en-GB" dirty="0" err="1" smtClean="0"/>
              <a:t>Euphronios</a:t>
            </a:r>
            <a:r>
              <a:rPr lang="en-GB" dirty="0" smtClean="0"/>
              <a:t> krater”, Attic red-figured calyx-krater, </a:t>
            </a:r>
            <a:r>
              <a:rPr lang="en-GB" dirty="0" err="1" smtClean="0"/>
              <a:t>Sarpedon’s</a:t>
            </a:r>
            <a:r>
              <a:rPr lang="en-GB" dirty="0" smtClean="0"/>
              <a:t> body carried by Hypnos and Thanatos (Sleep and Death), while Hermes watches, c. 515 BC, Rome</a:t>
            </a:r>
          </a:p>
        </p:txBody>
      </p:sp>
      <p:pic>
        <p:nvPicPr>
          <p:cNvPr id="20" name="Picture 19"/>
          <p:cNvPicPr>
            <a:picLocks noChangeAspect="1"/>
          </p:cNvPicPr>
          <p:nvPr/>
        </p:nvPicPr>
        <p:blipFill>
          <a:blip r:embed="rId7"/>
          <a:stretch>
            <a:fillRect/>
          </a:stretch>
        </p:blipFill>
        <p:spPr>
          <a:xfrm>
            <a:off x="36922" y="59277"/>
            <a:ext cx="4919898" cy="4255377"/>
          </a:xfrm>
          <a:prstGeom prst="rect">
            <a:avLst/>
          </a:prstGeom>
        </p:spPr>
      </p:pic>
      <p:pic>
        <p:nvPicPr>
          <p:cNvPr id="21" name="Picture 20"/>
          <p:cNvPicPr>
            <a:picLocks noChangeAspect="1"/>
          </p:cNvPicPr>
          <p:nvPr/>
        </p:nvPicPr>
        <p:blipFill>
          <a:blip r:embed="rId8"/>
          <a:stretch>
            <a:fillRect/>
          </a:stretch>
        </p:blipFill>
        <p:spPr>
          <a:xfrm>
            <a:off x="5351945" y="86649"/>
            <a:ext cx="3749365" cy="6041660"/>
          </a:xfrm>
          <a:prstGeom prst="rect">
            <a:avLst/>
          </a:prstGeom>
        </p:spPr>
      </p:pic>
      <p:sp>
        <p:nvSpPr>
          <p:cNvPr id="22" name="TextBox 21"/>
          <p:cNvSpPr txBox="1"/>
          <p:nvPr/>
        </p:nvSpPr>
        <p:spPr>
          <a:xfrm>
            <a:off x="438970" y="4240302"/>
            <a:ext cx="3849115" cy="258532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‘Here Rhadamanthus, king of Cnossos, holds sway with his unbending laws, chastising men, hearing all the frauds they have practiced and forcing them to confess the undiscovered crimes they have gloated over in the upper world – foolishly, for they have only delayed the day of atonement till after death.’ - </a:t>
            </a:r>
            <a:r>
              <a:rPr lang="en-GB" b="1" dirty="0" smtClean="0"/>
              <a:t>Virgil </a:t>
            </a:r>
            <a:r>
              <a:rPr lang="en-GB" b="1" i="1" dirty="0" smtClean="0"/>
              <a:t>Aeneid</a:t>
            </a:r>
            <a:r>
              <a:rPr lang="en-GB" b="1" dirty="0" smtClean="0"/>
              <a:t> 6.566-570</a:t>
            </a:r>
            <a:endParaRPr lang="en-GB" b="1" dirty="0"/>
          </a:p>
        </p:txBody>
      </p:sp>
      <p:sp>
        <p:nvSpPr>
          <p:cNvPr id="23" name="TextBox 22"/>
          <p:cNvSpPr txBox="1"/>
          <p:nvPr/>
        </p:nvSpPr>
        <p:spPr>
          <a:xfrm>
            <a:off x="4326694" y="5902295"/>
            <a:ext cx="5135345"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The Underworld Painter, Apulian red figure, representation of </a:t>
            </a:r>
            <a:r>
              <a:rPr lang="en-GB" dirty="0" err="1" smtClean="0"/>
              <a:t>Rhadamanthys</a:t>
            </a:r>
            <a:r>
              <a:rPr lang="en-GB" dirty="0" smtClean="0"/>
              <a:t>, Minos and </a:t>
            </a:r>
            <a:r>
              <a:rPr lang="en-GB" dirty="0" err="1" smtClean="0"/>
              <a:t>Aiakos</a:t>
            </a:r>
            <a:r>
              <a:rPr lang="en-GB" dirty="0" smtClean="0"/>
              <a:t> (above), c. 330-310 BC, </a:t>
            </a:r>
            <a:r>
              <a:rPr lang="en-GB" dirty="0" err="1" smtClean="0"/>
              <a:t>Antikensammlungen</a:t>
            </a:r>
            <a:r>
              <a:rPr lang="en-GB" dirty="0" smtClean="0"/>
              <a:t>, Munich</a:t>
            </a:r>
          </a:p>
        </p:txBody>
      </p:sp>
    </p:spTree>
    <p:extLst>
      <p:ext uri="{BB962C8B-B14F-4D97-AF65-F5344CB8AC3E}">
        <p14:creationId xmlns:p14="http://schemas.microsoft.com/office/powerpoint/2010/main" val="11637943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anim calcmode="lin" valueType="num">
                                      <p:cBhvr additive="base">
                                        <p:cTn id="11" dur="500" fill="hold"/>
                                        <p:tgtEl>
                                          <p:spTgt spid="17"/>
                                        </p:tgtEl>
                                        <p:attrNameLst>
                                          <p:attrName>ppt_x</p:attrName>
                                        </p:attrNameLst>
                                      </p:cBhvr>
                                      <p:tavLst>
                                        <p:tav tm="0">
                                          <p:val>
                                            <p:strVal val="#ppt_x"/>
                                          </p:val>
                                        </p:tav>
                                        <p:tav tm="100000">
                                          <p:val>
                                            <p:strVal val="#ppt_x"/>
                                          </p:val>
                                        </p:tav>
                                      </p:tavLst>
                                    </p:anim>
                                    <p:anim calcmode="lin" valueType="num">
                                      <p:cBhvr additive="base">
                                        <p:cTn id="1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wipe(down)">
                                      <p:cBhvr>
                                        <p:cTn id="17" dur="500"/>
                                        <p:tgtEl>
                                          <p:spTgt spid="19"/>
                                        </p:tgtEl>
                                      </p:cBhvr>
                                    </p:animEffect>
                                  </p:childTnLst>
                                </p:cTn>
                              </p:par>
                              <p:par>
                                <p:cTn id="18" presetID="22" presetClass="entr" presetSubtype="4" fill="hold" nodeType="withEffect">
                                  <p:stCondLst>
                                    <p:cond delay="0"/>
                                  </p:stCondLst>
                                  <p:childTnLst>
                                    <p:set>
                                      <p:cBhvr>
                                        <p:cTn id="19" dur="1" fill="hold">
                                          <p:stCondLst>
                                            <p:cond delay="0"/>
                                          </p:stCondLst>
                                        </p:cTn>
                                        <p:tgtEl>
                                          <p:spTgt spid="18"/>
                                        </p:tgtEl>
                                        <p:attrNameLst>
                                          <p:attrName>style.visibility</p:attrName>
                                        </p:attrNameLst>
                                      </p:cBhvr>
                                      <p:to>
                                        <p:strVal val="visible"/>
                                      </p:to>
                                    </p:set>
                                    <p:animEffect transition="in" filter="wipe(down)">
                                      <p:cBhvr>
                                        <p:cTn id="20" dur="500"/>
                                        <p:tgtEl>
                                          <p:spTgt spid="18"/>
                                        </p:tgtEl>
                                      </p:cBhvr>
                                    </p:animEffect>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wheel(1)">
                                      <p:cBhvr>
                                        <p:cTn id="25" dur="2000"/>
                                        <p:tgtEl>
                                          <p:spTgt spid="23"/>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wheel(1)">
                                      <p:cBhvr>
                                        <p:cTn id="28" dur="2000"/>
                                        <p:tgtEl>
                                          <p:spTgt spid="22"/>
                                        </p:tgtEl>
                                      </p:cBhvr>
                                    </p:animEffect>
                                  </p:childTnLst>
                                </p:cTn>
                              </p:par>
                              <p:par>
                                <p:cTn id="29" presetID="21" presetClass="entr" presetSubtype="1" fill="hold" nodeType="with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wheel(1)">
                                      <p:cBhvr>
                                        <p:cTn id="31" dur="2000"/>
                                        <p:tgtEl>
                                          <p:spTgt spid="20"/>
                                        </p:tgtEl>
                                      </p:cBhvr>
                                    </p:animEffect>
                                  </p:childTnLst>
                                </p:cTn>
                              </p:par>
                              <p:par>
                                <p:cTn id="32" presetID="21" presetClass="entr" presetSubtype="1" fill="hold" nodeType="with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wheel(1)">
                                      <p:cBhvr>
                                        <p:cTn id="34" dur="2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9" grpId="0" animBg="1"/>
      <p:bldP spid="22" grpId="0" animBg="1"/>
      <p:bldP spid="2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026207"/>
            <a:ext cx="7886700" cy="718550"/>
          </a:xfrm>
        </p:spPr>
        <p:txBody>
          <a:bodyPr>
            <a:normAutofit/>
          </a:bodyPr>
          <a:lstStyle/>
          <a:p>
            <a:r>
              <a:rPr lang="en-GB" b="1" dirty="0" smtClean="0"/>
              <a:t>Minos</a:t>
            </a:r>
            <a:endParaRPr lang="en-GB" b="1" dirty="0"/>
          </a:p>
        </p:txBody>
      </p:sp>
      <p:sp>
        <p:nvSpPr>
          <p:cNvPr id="3" name="Content Placeholder 2"/>
          <p:cNvSpPr>
            <a:spLocks noGrp="1"/>
          </p:cNvSpPr>
          <p:nvPr>
            <p:ph idx="1"/>
          </p:nvPr>
        </p:nvSpPr>
        <p:spPr>
          <a:xfrm>
            <a:off x="218209" y="1952574"/>
            <a:ext cx="8769926" cy="4905425"/>
          </a:xfrm>
        </p:spPr>
        <p:txBody>
          <a:bodyPr>
            <a:normAutofit/>
          </a:bodyPr>
          <a:lstStyle/>
          <a:p>
            <a:pPr>
              <a:buFont typeface="Arial" panose="020B0604020202020204" pitchFamily="34" charset="0"/>
              <a:buChar char="•"/>
            </a:pPr>
            <a:r>
              <a:rPr lang="en-GB" dirty="0" smtClean="0"/>
              <a:t> </a:t>
            </a:r>
            <a:r>
              <a:rPr lang="en-GB" sz="2200" dirty="0" smtClean="0"/>
              <a:t>Son of Zeus and Europa</a:t>
            </a:r>
          </a:p>
          <a:p>
            <a:pPr lvl="1"/>
            <a:r>
              <a:rPr lang="en-GB" dirty="0" smtClean="0"/>
              <a:t>Or son of </a:t>
            </a:r>
            <a:r>
              <a:rPr lang="en-GB" dirty="0" err="1" smtClean="0"/>
              <a:t>Asterius</a:t>
            </a:r>
            <a:r>
              <a:rPr lang="en-GB" dirty="0" smtClean="0"/>
              <a:t>.</a:t>
            </a:r>
          </a:p>
          <a:p>
            <a:pPr>
              <a:buFont typeface="Arial" panose="020B0604020202020204" pitchFamily="34" charset="0"/>
              <a:buChar char="•"/>
            </a:pPr>
            <a:r>
              <a:rPr lang="en-GB" dirty="0" smtClean="0"/>
              <a:t> </a:t>
            </a:r>
            <a:r>
              <a:rPr lang="en-GB" sz="2200" dirty="0" smtClean="0"/>
              <a:t>In a contest for kingship, he prayed for Poseidon to send a bull out of the sea for sacrifice.</a:t>
            </a:r>
          </a:p>
          <a:p>
            <a:pPr lvl="1"/>
            <a:r>
              <a:rPr lang="en-GB" dirty="0" smtClean="0"/>
              <a:t>But he did not sacrifice this bull, so Poseidon made his wife, Pasiphae, fall in love with it</a:t>
            </a:r>
          </a:p>
          <a:p>
            <a:pPr lvl="1"/>
            <a:r>
              <a:rPr lang="en-GB" dirty="0" err="1" smtClean="0"/>
              <a:t>Paisphae</a:t>
            </a:r>
            <a:r>
              <a:rPr lang="en-GB" dirty="0" smtClean="0"/>
              <a:t>, with the help of a fake cow built by Daedalus, became pregnant by the bull, and gave birth to the Minotaur</a:t>
            </a:r>
          </a:p>
          <a:p>
            <a:pPr>
              <a:buFont typeface="Arial" panose="020B0604020202020204" pitchFamily="34" charset="0"/>
              <a:buChar char="•"/>
            </a:pPr>
            <a:r>
              <a:rPr lang="en-GB" dirty="0" smtClean="0"/>
              <a:t> </a:t>
            </a:r>
            <a:r>
              <a:rPr lang="en-GB" sz="2200" dirty="0" smtClean="0"/>
              <a:t>His son, </a:t>
            </a:r>
            <a:r>
              <a:rPr lang="en-GB" sz="2200" dirty="0" err="1" smtClean="0"/>
              <a:t>Androgeos</a:t>
            </a:r>
            <a:r>
              <a:rPr lang="en-GB" sz="2200" dirty="0" smtClean="0"/>
              <a:t>, died in Attica</a:t>
            </a:r>
          </a:p>
          <a:p>
            <a:pPr lvl="1"/>
            <a:r>
              <a:rPr lang="en-GB" dirty="0" smtClean="0"/>
              <a:t>Either killed by defeated opponents in the </a:t>
            </a:r>
            <a:r>
              <a:rPr lang="en-GB" dirty="0" err="1" smtClean="0"/>
              <a:t>Panathanaic</a:t>
            </a:r>
            <a:r>
              <a:rPr lang="en-GB" dirty="0" smtClean="0"/>
              <a:t> Games</a:t>
            </a:r>
          </a:p>
          <a:p>
            <a:pPr lvl="1"/>
            <a:r>
              <a:rPr lang="en-GB" dirty="0" smtClean="0"/>
              <a:t>Or when </a:t>
            </a:r>
            <a:r>
              <a:rPr lang="en-GB" dirty="0" err="1" smtClean="0"/>
              <a:t>Aegeas</a:t>
            </a:r>
            <a:r>
              <a:rPr lang="en-GB" dirty="0" smtClean="0"/>
              <a:t>, Theseus’ father, sent him against the </a:t>
            </a:r>
            <a:r>
              <a:rPr lang="en-GB" dirty="0" err="1" smtClean="0"/>
              <a:t>Marathonian</a:t>
            </a:r>
            <a:r>
              <a:rPr lang="en-GB" dirty="0" smtClean="0"/>
              <a:t> Bull</a:t>
            </a:r>
          </a:p>
          <a:p>
            <a:pPr lvl="1"/>
            <a:r>
              <a:rPr lang="en-GB" dirty="0" smtClean="0"/>
              <a:t>In revenge Minos required seven young men and seven young women to be sent as tribute from Athens</a:t>
            </a:r>
            <a:endParaRPr lang="en-GB" dirty="0"/>
          </a:p>
        </p:txBody>
      </p:sp>
    </p:spTree>
    <p:extLst>
      <p:ext uri="{BB962C8B-B14F-4D97-AF65-F5344CB8AC3E}">
        <p14:creationId xmlns:p14="http://schemas.microsoft.com/office/powerpoint/2010/main" val="11954974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Pasiphae</a:t>
            </a:r>
            <a:endParaRPr lang="en-GB" b="1" dirty="0"/>
          </a:p>
        </p:txBody>
      </p:sp>
      <p:sp>
        <p:nvSpPr>
          <p:cNvPr id="3" name="Content Placeholder 2"/>
          <p:cNvSpPr>
            <a:spLocks noGrp="1"/>
          </p:cNvSpPr>
          <p:nvPr>
            <p:ph idx="1"/>
          </p:nvPr>
        </p:nvSpPr>
        <p:spPr>
          <a:xfrm>
            <a:off x="353291" y="1845734"/>
            <a:ext cx="3144821" cy="4448740"/>
          </a:xfrm>
        </p:spPr>
        <p:txBody>
          <a:bodyPr>
            <a:normAutofit/>
          </a:bodyPr>
          <a:lstStyle/>
          <a:p>
            <a:pPr>
              <a:buFont typeface="Arial" panose="020B0604020202020204" pitchFamily="34" charset="0"/>
              <a:buChar char="•"/>
            </a:pPr>
            <a:r>
              <a:rPr lang="en-GB" sz="2800" dirty="0" smtClean="0"/>
              <a:t> We don’t have many images of Minos</a:t>
            </a:r>
            <a:r>
              <a:rPr lang="en-GB" sz="2800" dirty="0" smtClean="0"/>
              <a:t>.</a:t>
            </a:r>
          </a:p>
          <a:p>
            <a:pPr>
              <a:buFont typeface="Arial" panose="020B0604020202020204" pitchFamily="34" charset="0"/>
              <a:buChar char="•"/>
            </a:pPr>
            <a:endParaRPr lang="en-GB" sz="500" dirty="0" smtClean="0"/>
          </a:p>
          <a:p>
            <a:pPr>
              <a:buFont typeface="Arial" panose="020B0604020202020204" pitchFamily="34" charset="0"/>
              <a:buChar char="•"/>
            </a:pPr>
            <a:r>
              <a:rPr lang="en-GB" dirty="0" smtClean="0"/>
              <a:t> </a:t>
            </a:r>
            <a:r>
              <a:rPr lang="en-GB" sz="2800" dirty="0" smtClean="0"/>
              <a:t>But we do have several of his wife</a:t>
            </a:r>
            <a:r>
              <a:rPr lang="en-GB" sz="2800" dirty="0" smtClean="0"/>
              <a:t>.</a:t>
            </a:r>
          </a:p>
          <a:p>
            <a:pPr>
              <a:buFont typeface="Arial" panose="020B0604020202020204" pitchFamily="34" charset="0"/>
              <a:buChar char="•"/>
            </a:pPr>
            <a:endParaRPr lang="en-GB" sz="500" dirty="0" smtClean="0"/>
          </a:p>
          <a:p>
            <a:pPr>
              <a:buFont typeface="Arial" panose="020B0604020202020204" pitchFamily="34" charset="0"/>
              <a:buChar char="•"/>
            </a:pPr>
            <a:r>
              <a:rPr lang="en-GB" dirty="0" smtClean="0"/>
              <a:t> </a:t>
            </a:r>
            <a:r>
              <a:rPr lang="en-GB" sz="2800" dirty="0" smtClean="0"/>
              <a:t>Reminiscent of the previous generation of the family: Europa and the bull.</a:t>
            </a:r>
          </a:p>
          <a:p>
            <a:endParaRPr lang="en-GB" dirty="0"/>
          </a:p>
        </p:txBody>
      </p:sp>
      <p:pic>
        <p:nvPicPr>
          <p:cNvPr id="4" name="Picture 3"/>
          <p:cNvPicPr>
            <a:picLocks noChangeAspect="1"/>
          </p:cNvPicPr>
          <p:nvPr/>
        </p:nvPicPr>
        <p:blipFill>
          <a:blip r:embed="rId2"/>
          <a:stretch>
            <a:fillRect/>
          </a:stretch>
        </p:blipFill>
        <p:spPr>
          <a:xfrm>
            <a:off x="3963628" y="519546"/>
            <a:ext cx="5066072" cy="5527964"/>
          </a:xfrm>
          <a:prstGeom prst="rect">
            <a:avLst/>
          </a:prstGeom>
        </p:spPr>
      </p:pic>
      <p:sp>
        <p:nvSpPr>
          <p:cNvPr id="5" name="TextBox 4"/>
          <p:cNvSpPr txBox="1"/>
          <p:nvPr/>
        </p:nvSpPr>
        <p:spPr>
          <a:xfrm>
            <a:off x="3963628" y="5818787"/>
            <a:ext cx="5066072"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Daedalus is showing a wooden cow made by him for Pasiphae, House of the </a:t>
            </a:r>
            <a:r>
              <a:rPr lang="en-GB" dirty="0" err="1" smtClean="0"/>
              <a:t>Vettii</a:t>
            </a:r>
            <a:r>
              <a:rPr lang="en-GB" dirty="0" smtClean="0"/>
              <a:t>, Pompeii, AD 60-79</a:t>
            </a:r>
            <a:endParaRPr lang="en-GB" dirty="0"/>
          </a:p>
        </p:txBody>
      </p:sp>
      <p:pic>
        <p:nvPicPr>
          <p:cNvPr id="8" name="Picture 7"/>
          <p:cNvPicPr>
            <a:picLocks noChangeAspect="1"/>
          </p:cNvPicPr>
          <p:nvPr/>
        </p:nvPicPr>
        <p:blipFill>
          <a:blip r:embed="rId3"/>
          <a:stretch>
            <a:fillRect/>
          </a:stretch>
        </p:blipFill>
        <p:spPr>
          <a:xfrm>
            <a:off x="3402418" y="563443"/>
            <a:ext cx="5627282" cy="4968229"/>
          </a:xfrm>
          <a:prstGeom prst="rect">
            <a:avLst/>
          </a:prstGeom>
        </p:spPr>
      </p:pic>
      <p:sp>
        <p:nvSpPr>
          <p:cNvPr id="9" name="TextBox 8"/>
          <p:cNvSpPr txBox="1"/>
          <p:nvPr/>
        </p:nvSpPr>
        <p:spPr>
          <a:xfrm>
            <a:off x="3925465" y="5392801"/>
            <a:ext cx="514239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fr-FR" dirty="0" err="1" smtClean="0"/>
              <a:t>Attic</a:t>
            </a:r>
            <a:r>
              <a:rPr lang="fr-FR" dirty="0" smtClean="0"/>
              <a:t> Kylix, 340-320 BC, Bibliothèque national de France</a:t>
            </a:r>
            <a:endParaRPr lang="fr-FR" dirty="0"/>
          </a:p>
        </p:txBody>
      </p:sp>
    </p:spTree>
    <p:extLst>
      <p:ext uri="{BB962C8B-B14F-4D97-AF65-F5344CB8AC3E}">
        <p14:creationId xmlns:p14="http://schemas.microsoft.com/office/powerpoint/2010/main" val="35855245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wipe(down)">
                                      <p:cBhvr>
                                        <p:cTn id="23" dur="580">
                                          <p:stCondLst>
                                            <p:cond delay="0"/>
                                          </p:stCondLst>
                                        </p:cTn>
                                        <p:tgtEl>
                                          <p:spTgt spid="9"/>
                                        </p:tgtEl>
                                      </p:cBhvr>
                                    </p:animEffect>
                                    <p:anim calcmode="lin" valueType="num">
                                      <p:cBhvr>
                                        <p:cTn id="24"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29" dur="26">
                                          <p:stCondLst>
                                            <p:cond delay="650"/>
                                          </p:stCondLst>
                                        </p:cTn>
                                        <p:tgtEl>
                                          <p:spTgt spid="9"/>
                                        </p:tgtEl>
                                      </p:cBhvr>
                                      <p:to x="100000" y="60000"/>
                                    </p:animScale>
                                    <p:animScale>
                                      <p:cBhvr>
                                        <p:cTn id="30" dur="166" decel="50000">
                                          <p:stCondLst>
                                            <p:cond delay="676"/>
                                          </p:stCondLst>
                                        </p:cTn>
                                        <p:tgtEl>
                                          <p:spTgt spid="9"/>
                                        </p:tgtEl>
                                      </p:cBhvr>
                                      <p:to x="100000" y="100000"/>
                                    </p:animScale>
                                    <p:animScale>
                                      <p:cBhvr>
                                        <p:cTn id="31" dur="26">
                                          <p:stCondLst>
                                            <p:cond delay="1312"/>
                                          </p:stCondLst>
                                        </p:cTn>
                                        <p:tgtEl>
                                          <p:spTgt spid="9"/>
                                        </p:tgtEl>
                                      </p:cBhvr>
                                      <p:to x="100000" y="80000"/>
                                    </p:animScale>
                                    <p:animScale>
                                      <p:cBhvr>
                                        <p:cTn id="32" dur="166" decel="50000">
                                          <p:stCondLst>
                                            <p:cond delay="1338"/>
                                          </p:stCondLst>
                                        </p:cTn>
                                        <p:tgtEl>
                                          <p:spTgt spid="9"/>
                                        </p:tgtEl>
                                      </p:cBhvr>
                                      <p:to x="100000" y="100000"/>
                                    </p:animScale>
                                    <p:animScale>
                                      <p:cBhvr>
                                        <p:cTn id="33" dur="26">
                                          <p:stCondLst>
                                            <p:cond delay="1642"/>
                                          </p:stCondLst>
                                        </p:cTn>
                                        <p:tgtEl>
                                          <p:spTgt spid="9"/>
                                        </p:tgtEl>
                                      </p:cBhvr>
                                      <p:to x="100000" y="90000"/>
                                    </p:animScale>
                                    <p:animScale>
                                      <p:cBhvr>
                                        <p:cTn id="34" dur="166" decel="50000">
                                          <p:stCondLst>
                                            <p:cond delay="1668"/>
                                          </p:stCondLst>
                                        </p:cTn>
                                        <p:tgtEl>
                                          <p:spTgt spid="9"/>
                                        </p:tgtEl>
                                      </p:cBhvr>
                                      <p:to x="100000" y="100000"/>
                                    </p:animScale>
                                    <p:animScale>
                                      <p:cBhvr>
                                        <p:cTn id="35" dur="26">
                                          <p:stCondLst>
                                            <p:cond delay="1808"/>
                                          </p:stCondLst>
                                        </p:cTn>
                                        <p:tgtEl>
                                          <p:spTgt spid="9"/>
                                        </p:tgtEl>
                                      </p:cBhvr>
                                      <p:to x="100000" y="95000"/>
                                    </p:animScale>
                                    <p:animScale>
                                      <p:cBhvr>
                                        <p:cTn id="36"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7363" y="286604"/>
            <a:ext cx="8188035" cy="1450757"/>
          </a:xfrm>
        </p:spPr>
        <p:txBody>
          <a:bodyPr/>
          <a:lstStyle/>
          <a:p>
            <a:r>
              <a:rPr lang="en-US" b="1" dirty="0" smtClean="0"/>
              <a:t>The Minotaur and the Labyrinth</a:t>
            </a:r>
            <a:endParaRPr lang="en-US" b="1" dirty="0"/>
          </a:p>
        </p:txBody>
      </p:sp>
      <p:sp>
        <p:nvSpPr>
          <p:cNvPr id="3" name="Content Placeholder 2"/>
          <p:cNvSpPr>
            <a:spLocks noGrp="1"/>
          </p:cNvSpPr>
          <p:nvPr>
            <p:ph idx="1"/>
          </p:nvPr>
        </p:nvSpPr>
        <p:spPr>
          <a:xfrm>
            <a:off x="228602" y="1845734"/>
            <a:ext cx="3553690" cy="4804448"/>
          </a:xfrm>
        </p:spPr>
        <p:txBody>
          <a:bodyPr/>
          <a:lstStyle/>
          <a:p>
            <a:pPr>
              <a:buFont typeface="Arial" panose="020B0604020202020204" pitchFamily="34" charset="0"/>
              <a:buChar char="•"/>
            </a:pPr>
            <a:r>
              <a:rPr lang="en-US" dirty="0" smtClean="0"/>
              <a:t> Already seen the ways that the Minotaur has been portrayed:</a:t>
            </a:r>
          </a:p>
          <a:p>
            <a:pPr lvl="1"/>
            <a:r>
              <a:rPr lang="en-US" dirty="0" smtClean="0"/>
              <a:t>human/animal</a:t>
            </a:r>
          </a:p>
          <a:p>
            <a:pPr lvl="1"/>
            <a:r>
              <a:rPr lang="en-US" dirty="0" smtClean="0"/>
              <a:t>dangerous/pathetic</a:t>
            </a:r>
          </a:p>
          <a:p>
            <a:pPr lvl="1"/>
            <a:endParaRPr lang="en-US" sz="100" dirty="0" smtClean="0"/>
          </a:p>
          <a:p>
            <a:pPr>
              <a:buFont typeface="Arial" panose="020B0604020202020204" pitchFamily="34" charset="0"/>
              <a:buChar char="•"/>
            </a:pPr>
            <a:r>
              <a:rPr lang="en-US" dirty="0" smtClean="0"/>
              <a:t> Key feature of the narrative around the Minotaur is the labyrinth</a:t>
            </a:r>
          </a:p>
          <a:p>
            <a:pPr lvl="1"/>
            <a:r>
              <a:rPr lang="en-US" dirty="0" smtClean="0"/>
              <a:t>Theseus’ descent into a space that is supposed to be impossible to escape and inhabited by monsters is reminiscent of a </a:t>
            </a:r>
            <a:r>
              <a:rPr lang="en-US" i="1" dirty="0" err="1" smtClean="0"/>
              <a:t>katabasis</a:t>
            </a:r>
            <a:r>
              <a:rPr lang="en-US" i="1" dirty="0" smtClean="0"/>
              <a:t> </a:t>
            </a:r>
            <a:r>
              <a:rPr lang="en-US" dirty="0" smtClean="0"/>
              <a:t>(journey to the underworld)</a:t>
            </a:r>
          </a:p>
          <a:p>
            <a:pPr lvl="1"/>
            <a:r>
              <a:rPr lang="en-US" dirty="0" smtClean="0"/>
              <a:t>Major heroic feat</a:t>
            </a:r>
          </a:p>
          <a:p>
            <a:pPr lvl="2"/>
            <a:r>
              <a:rPr lang="en-US" dirty="0" err="1" smtClean="0"/>
              <a:t>Herakles</a:t>
            </a:r>
            <a:r>
              <a:rPr lang="en-US" dirty="0" smtClean="0"/>
              <a:t>, Orpheus, Odysseus, Aeneas</a:t>
            </a:r>
          </a:p>
          <a:p>
            <a:pPr lvl="1"/>
            <a:endParaRPr lang="en-US" dirty="0"/>
          </a:p>
        </p:txBody>
      </p:sp>
      <p:sp>
        <p:nvSpPr>
          <p:cNvPr id="4" name="Rectangle 3"/>
          <p:cNvSpPr/>
          <p:nvPr/>
        </p:nvSpPr>
        <p:spPr>
          <a:xfrm>
            <a:off x="3875809" y="1766917"/>
            <a:ext cx="5122718" cy="2308324"/>
          </a:xfrm>
          <a:prstGeom prst="rect">
            <a:avLst/>
          </a:prstGeom>
        </p:spPr>
        <p:txBody>
          <a:bodyPr wrap="square">
            <a:spAutoFit/>
          </a:bodyPr>
          <a:lstStyle/>
          <a:p>
            <a:r>
              <a:rPr lang="en-GB" dirty="0" smtClean="0"/>
              <a:t>‘Minos ordered them to send seven boys and seven girls, all unarmed, to serve as food for the Minotaur. Now the Minotaur was confined to a labyrinth, and anyone who entered it found it impossible to escape, for its maze of winding ways ensured that the way out remained undiscoverable. It was constructed by </a:t>
            </a:r>
            <a:r>
              <a:rPr lang="en-GB" dirty="0" err="1" smtClean="0"/>
              <a:t>Daidalos</a:t>
            </a:r>
            <a:r>
              <a:rPr lang="en-GB" dirty="0" smtClean="0"/>
              <a:t>, son of </a:t>
            </a:r>
            <a:r>
              <a:rPr lang="en-GB" dirty="0" err="1" smtClean="0"/>
              <a:t>Eupalamos</a:t>
            </a:r>
            <a:r>
              <a:rPr lang="en-GB" dirty="0" smtClean="0"/>
              <a:t>, son of </a:t>
            </a:r>
            <a:r>
              <a:rPr lang="en-GB" dirty="0" err="1" smtClean="0"/>
              <a:t>Metion</a:t>
            </a:r>
            <a:r>
              <a:rPr lang="en-GB" dirty="0" smtClean="0"/>
              <a:t> and </a:t>
            </a:r>
            <a:r>
              <a:rPr lang="en-GB" dirty="0" err="1" smtClean="0"/>
              <a:t>Alcippe</a:t>
            </a:r>
            <a:r>
              <a:rPr lang="en-GB" dirty="0" smtClean="0"/>
              <a:t>.’ – </a:t>
            </a:r>
            <a:r>
              <a:rPr lang="en-GB" b="1" dirty="0" err="1" smtClean="0"/>
              <a:t>Apollodorus</a:t>
            </a:r>
            <a:r>
              <a:rPr lang="en-GB" b="1" dirty="0" smtClean="0"/>
              <a:t> </a:t>
            </a:r>
            <a:r>
              <a:rPr lang="en-GB" b="1" i="1" dirty="0" smtClean="0"/>
              <a:t>Bibliotheca</a:t>
            </a:r>
            <a:r>
              <a:rPr lang="en-GB" b="1" dirty="0" smtClean="0"/>
              <a:t> 3.15.8</a:t>
            </a:r>
            <a:r>
              <a:rPr lang="en-GB" dirty="0" smtClean="0"/>
              <a:t>.</a:t>
            </a:r>
            <a:endParaRPr lang="en-GB" b="1" dirty="0"/>
          </a:p>
        </p:txBody>
      </p:sp>
      <p:pic>
        <p:nvPicPr>
          <p:cNvPr id="6" name="Picture 5"/>
          <p:cNvPicPr>
            <a:picLocks noChangeAspect="1"/>
          </p:cNvPicPr>
          <p:nvPr/>
        </p:nvPicPr>
        <p:blipFill>
          <a:blip r:embed="rId2"/>
          <a:stretch>
            <a:fillRect/>
          </a:stretch>
        </p:blipFill>
        <p:spPr>
          <a:xfrm>
            <a:off x="6159884" y="4075241"/>
            <a:ext cx="2755514" cy="2755514"/>
          </a:xfrm>
          <a:prstGeom prst="rect">
            <a:avLst/>
          </a:prstGeom>
        </p:spPr>
      </p:pic>
      <p:sp>
        <p:nvSpPr>
          <p:cNvPr id="7" name="TextBox 6"/>
          <p:cNvSpPr txBox="1"/>
          <p:nvPr/>
        </p:nvSpPr>
        <p:spPr>
          <a:xfrm>
            <a:off x="3994878" y="4389041"/>
            <a:ext cx="2079036"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Attic red figure Kylix, c. 420-410 BC</a:t>
            </a:r>
            <a:endParaRPr lang="en-GB" dirty="0"/>
          </a:p>
        </p:txBody>
      </p:sp>
    </p:spTree>
    <p:extLst>
      <p:ext uri="{BB962C8B-B14F-4D97-AF65-F5344CB8AC3E}">
        <p14:creationId xmlns:p14="http://schemas.microsoft.com/office/powerpoint/2010/main" val="5461914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Daedalus and Icarus</a:t>
            </a:r>
            <a:endParaRPr lang="en-GB" b="1" dirty="0"/>
          </a:p>
        </p:txBody>
      </p:sp>
      <p:sp>
        <p:nvSpPr>
          <p:cNvPr id="3" name="Content Placeholder 2"/>
          <p:cNvSpPr>
            <a:spLocks noGrp="1"/>
          </p:cNvSpPr>
          <p:nvPr>
            <p:ph idx="1"/>
          </p:nvPr>
        </p:nvSpPr>
        <p:spPr>
          <a:xfrm>
            <a:off x="238992" y="1737361"/>
            <a:ext cx="3377044" cy="4638193"/>
          </a:xfrm>
        </p:spPr>
        <p:txBody>
          <a:bodyPr/>
          <a:lstStyle/>
          <a:p>
            <a:pPr>
              <a:buFont typeface="Arial" panose="020B0604020202020204" pitchFamily="34" charset="0"/>
              <a:buChar char="•"/>
            </a:pPr>
            <a:r>
              <a:rPr lang="en-GB" dirty="0" smtClean="0"/>
              <a:t> Daedalus</a:t>
            </a:r>
          </a:p>
          <a:p>
            <a:pPr lvl="1"/>
            <a:r>
              <a:rPr lang="en-GB" dirty="0" smtClean="0"/>
              <a:t>Inventor</a:t>
            </a:r>
          </a:p>
          <a:p>
            <a:pPr lvl="2"/>
            <a:r>
              <a:rPr lang="en-GB" dirty="0" smtClean="0"/>
              <a:t>Labyrinth</a:t>
            </a:r>
          </a:p>
          <a:p>
            <a:pPr lvl="2"/>
            <a:r>
              <a:rPr lang="en-GB" dirty="0" smtClean="0"/>
              <a:t>Statues</a:t>
            </a:r>
          </a:p>
          <a:p>
            <a:pPr lvl="2"/>
            <a:r>
              <a:rPr lang="en-GB" dirty="0" smtClean="0"/>
              <a:t>The cow used by Pasiphae</a:t>
            </a:r>
          </a:p>
          <a:p>
            <a:pPr lvl="2"/>
            <a:r>
              <a:rPr lang="en-GB" dirty="0" smtClean="0"/>
              <a:t>Wings for him and Icarus</a:t>
            </a:r>
          </a:p>
          <a:p>
            <a:pPr lvl="2">
              <a:spcBef>
                <a:spcPts val="100"/>
              </a:spcBef>
              <a:spcAft>
                <a:spcPts val="200"/>
              </a:spcAft>
            </a:pPr>
            <a:endParaRPr lang="en-GB" sz="100" dirty="0" smtClean="0"/>
          </a:p>
          <a:p>
            <a:pPr>
              <a:buFont typeface="Arial" panose="020B0604020202020204" pitchFamily="34" charset="0"/>
              <a:buChar char="•"/>
            </a:pPr>
            <a:r>
              <a:rPr lang="en-GB" dirty="0" smtClean="0"/>
              <a:t> Inventions associated with transitions between categories.</a:t>
            </a:r>
          </a:p>
          <a:p>
            <a:pPr lvl="1"/>
            <a:endParaRPr lang="en-GB" dirty="0"/>
          </a:p>
        </p:txBody>
      </p:sp>
      <p:sp>
        <p:nvSpPr>
          <p:cNvPr id="4" name="Content Placeholder 2"/>
          <p:cNvSpPr txBox="1">
            <a:spLocks/>
          </p:cNvSpPr>
          <p:nvPr/>
        </p:nvSpPr>
        <p:spPr>
          <a:xfrm>
            <a:off x="114300" y="4312228"/>
            <a:ext cx="8801100" cy="2389908"/>
          </a:xfrm>
          <a:prstGeom prst="rect">
            <a:avLst/>
          </a:prstGeom>
        </p:spPr>
        <p:txBody>
          <a:bodyPr vert="horz" lIns="0" tIns="45720" rIns="0" bIns="45720" rtlCol="0">
            <a:normAutofit fontScale="925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US" dirty="0" smtClean="0"/>
              <a:t>When Minos learned that </a:t>
            </a:r>
            <a:r>
              <a:rPr lang="en-US" dirty="0" err="1" smtClean="0"/>
              <a:t>Thesus</a:t>
            </a:r>
            <a:r>
              <a:rPr lang="en-US" dirty="0" smtClean="0"/>
              <a:t> and his companions had escaped, he enclosed </a:t>
            </a:r>
            <a:r>
              <a:rPr lang="en-US" dirty="0" err="1" smtClean="0"/>
              <a:t>Daidalos</a:t>
            </a:r>
            <a:r>
              <a:rPr lang="en-US" dirty="0" smtClean="0"/>
              <a:t>—who was to blame for it—in the Labyrinth, together with his son </a:t>
            </a:r>
            <a:r>
              <a:rPr lang="en-US" dirty="0" err="1" smtClean="0"/>
              <a:t>Icaros</a:t>
            </a:r>
            <a:r>
              <a:rPr lang="en-US" dirty="0" smtClean="0"/>
              <a:t> (who had been borne to him by </a:t>
            </a:r>
            <a:r>
              <a:rPr lang="en-US" dirty="0" err="1" smtClean="0"/>
              <a:t>Naucrate</a:t>
            </a:r>
            <a:r>
              <a:rPr lang="en-US" dirty="0" smtClean="0"/>
              <a:t>, a slave of Minos). But </a:t>
            </a:r>
            <a:r>
              <a:rPr lang="en-US" dirty="0" err="1" smtClean="0"/>
              <a:t>Daidalos</a:t>
            </a:r>
            <a:r>
              <a:rPr lang="en-US" dirty="0" smtClean="0"/>
              <a:t> constructed wings for himself and his son; and as his son took flight, he warned him not to fly too high, for fear that the glue would be melted by the sun and the wings would come loose, nor to fly too close to the sea, for fear that they would come loose because of the moisture. But </a:t>
            </a:r>
            <a:r>
              <a:rPr lang="en-US" dirty="0" err="1" smtClean="0"/>
              <a:t>Icaros</a:t>
            </a:r>
            <a:r>
              <a:rPr lang="en-US" dirty="0" smtClean="0"/>
              <a:t> disregarded his father’s instructions and in his elation soared higher and higher; and when the glue melted, he plunged into the sea which is named the Icarian Sea because of him, and perished. – </a:t>
            </a:r>
            <a:r>
              <a:rPr lang="en-US" b="1" dirty="0" err="1" smtClean="0"/>
              <a:t>Apollodorus</a:t>
            </a:r>
            <a:r>
              <a:rPr lang="en-US" b="1" dirty="0" smtClean="0"/>
              <a:t> </a:t>
            </a:r>
            <a:r>
              <a:rPr lang="en-US" b="1" i="1" dirty="0" smtClean="0"/>
              <a:t>Epitome </a:t>
            </a:r>
            <a:r>
              <a:rPr lang="en-US" b="1" dirty="0" smtClean="0"/>
              <a:t>1.12-13</a:t>
            </a:r>
            <a:r>
              <a:rPr lang="en-US" dirty="0" smtClean="0"/>
              <a:t>.</a:t>
            </a:r>
            <a:endParaRPr lang="en-US" b="1" dirty="0"/>
          </a:p>
        </p:txBody>
      </p:sp>
      <p:pic>
        <p:nvPicPr>
          <p:cNvPr id="5" name="Picture 4"/>
          <p:cNvPicPr>
            <a:picLocks noChangeAspect="1"/>
          </p:cNvPicPr>
          <p:nvPr/>
        </p:nvPicPr>
        <p:blipFill>
          <a:blip r:embed="rId2"/>
          <a:stretch>
            <a:fillRect/>
          </a:stretch>
        </p:blipFill>
        <p:spPr>
          <a:xfrm>
            <a:off x="6041819" y="124690"/>
            <a:ext cx="2873581" cy="4010891"/>
          </a:xfrm>
          <a:prstGeom prst="rect">
            <a:avLst/>
          </a:prstGeom>
        </p:spPr>
      </p:pic>
      <p:sp>
        <p:nvSpPr>
          <p:cNvPr id="6" name="TextBox 5"/>
          <p:cNvSpPr txBox="1"/>
          <p:nvPr/>
        </p:nvSpPr>
        <p:spPr>
          <a:xfrm>
            <a:off x="5943601" y="3489250"/>
            <a:ext cx="3096492"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Greek bronze, approx. 10 cm tall, c. 430 BC, British Museum</a:t>
            </a:r>
            <a:endParaRPr lang="en-GB" dirty="0"/>
          </a:p>
        </p:txBody>
      </p:sp>
      <p:pic>
        <p:nvPicPr>
          <p:cNvPr id="7" name="Picture 6"/>
          <p:cNvPicPr>
            <a:picLocks noChangeAspect="1"/>
          </p:cNvPicPr>
          <p:nvPr/>
        </p:nvPicPr>
        <p:blipFill>
          <a:blip r:embed="rId3"/>
          <a:stretch>
            <a:fillRect/>
          </a:stretch>
        </p:blipFill>
        <p:spPr>
          <a:xfrm>
            <a:off x="3662770" y="1737361"/>
            <a:ext cx="2214869" cy="2398220"/>
          </a:xfrm>
          <a:prstGeom prst="rect">
            <a:avLst/>
          </a:prstGeom>
        </p:spPr>
      </p:pic>
      <p:sp>
        <p:nvSpPr>
          <p:cNvPr id="8" name="TextBox 7"/>
          <p:cNvSpPr txBox="1"/>
          <p:nvPr/>
        </p:nvSpPr>
        <p:spPr>
          <a:xfrm>
            <a:off x="1548245" y="1806969"/>
            <a:ext cx="2400300"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1st-3rd cent. AD</a:t>
            </a:r>
          </a:p>
          <a:p>
            <a:r>
              <a:rPr lang="en-GB" dirty="0" smtClean="0"/>
              <a:t>Roman gem (glass paste), British Museum</a:t>
            </a:r>
            <a:endParaRPr lang="en-GB" dirty="0"/>
          </a:p>
        </p:txBody>
      </p:sp>
      <p:pic>
        <p:nvPicPr>
          <p:cNvPr id="9" name="Picture 8"/>
          <p:cNvPicPr>
            <a:picLocks noChangeAspect="1"/>
          </p:cNvPicPr>
          <p:nvPr/>
        </p:nvPicPr>
        <p:blipFill>
          <a:blip r:embed="rId4"/>
          <a:stretch>
            <a:fillRect/>
          </a:stretch>
        </p:blipFill>
        <p:spPr>
          <a:xfrm>
            <a:off x="171690" y="2361104"/>
            <a:ext cx="4323708" cy="4218709"/>
          </a:xfrm>
          <a:prstGeom prst="rect">
            <a:avLst/>
          </a:prstGeom>
        </p:spPr>
      </p:pic>
      <p:sp>
        <p:nvSpPr>
          <p:cNvPr id="10" name="TextBox 9"/>
          <p:cNvSpPr txBox="1"/>
          <p:nvPr/>
        </p:nvSpPr>
        <p:spPr>
          <a:xfrm>
            <a:off x="191142" y="6052388"/>
            <a:ext cx="4275858"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Apulian red figure. attributed to the Black Fury Group, 390-380 BC, British Museum</a:t>
            </a:r>
            <a:endParaRPr lang="en-GB" dirty="0"/>
          </a:p>
        </p:txBody>
      </p:sp>
      <p:sp>
        <p:nvSpPr>
          <p:cNvPr id="12" name="TextBox 11"/>
          <p:cNvSpPr txBox="1"/>
          <p:nvPr/>
        </p:nvSpPr>
        <p:spPr>
          <a:xfrm>
            <a:off x="6426255" y="365651"/>
            <a:ext cx="261383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dirty="0" smtClean="0"/>
              <a:t>Roman lamp, c. AD 30-70, British Museum</a:t>
            </a:r>
          </a:p>
        </p:txBody>
      </p:sp>
      <p:pic>
        <p:nvPicPr>
          <p:cNvPr id="13" name="Picture 12"/>
          <p:cNvPicPr>
            <a:picLocks noChangeAspect="1"/>
          </p:cNvPicPr>
          <p:nvPr/>
        </p:nvPicPr>
        <p:blipFill>
          <a:blip r:embed="rId5"/>
          <a:stretch>
            <a:fillRect/>
          </a:stretch>
        </p:blipFill>
        <p:spPr>
          <a:xfrm>
            <a:off x="4639541" y="2605863"/>
            <a:ext cx="4171949" cy="4117055"/>
          </a:xfrm>
          <a:prstGeom prst="rect">
            <a:avLst/>
          </a:prstGeom>
        </p:spPr>
      </p:pic>
      <p:sp>
        <p:nvSpPr>
          <p:cNvPr id="14" name="TextBox 13"/>
          <p:cNvSpPr txBox="1"/>
          <p:nvPr/>
        </p:nvSpPr>
        <p:spPr>
          <a:xfrm>
            <a:off x="5296505" y="6164910"/>
            <a:ext cx="2613837"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Pompeii wall-painting, AD 50-75, British Museum</a:t>
            </a:r>
          </a:p>
        </p:txBody>
      </p:sp>
      <p:pic>
        <p:nvPicPr>
          <p:cNvPr id="15" name="Picture 14"/>
          <p:cNvPicPr>
            <a:picLocks noChangeAspect="1"/>
          </p:cNvPicPr>
          <p:nvPr/>
        </p:nvPicPr>
        <p:blipFill rotWithShape="1">
          <a:blip r:embed="rId6"/>
          <a:srcRect l="10498" t="4677" r="10767" b="7614"/>
          <a:stretch/>
        </p:blipFill>
        <p:spPr>
          <a:xfrm>
            <a:off x="3413051" y="5382"/>
            <a:ext cx="2682362" cy="3279610"/>
          </a:xfrm>
          <a:prstGeom prst="rect">
            <a:avLst/>
          </a:prstGeom>
        </p:spPr>
      </p:pic>
    </p:spTree>
    <p:extLst>
      <p:ext uri="{BB962C8B-B14F-4D97-AF65-F5344CB8AC3E}">
        <p14:creationId xmlns:p14="http://schemas.microsoft.com/office/powerpoint/2010/main" val="13598428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p:cTn id="17" dur="500" fill="hold"/>
                                        <p:tgtEl>
                                          <p:spTgt spid="14"/>
                                        </p:tgtEl>
                                        <p:attrNameLst>
                                          <p:attrName>ppt_w</p:attrName>
                                        </p:attrNameLst>
                                      </p:cBhvr>
                                      <p:tavLst>
                                        <p:tav tm="0">
                                          <p:val>
                                            <p:fltVal val="0"/>
                                          </p:val>
                                        </p:tav>
                                        <p:tav tm="100000">
                                          <p:val>
                                            <p:strVal val="#ppt_w"/>
                                          </p:val>
                                        </p:tav>
                                      </p:tavLst>
                                    </p:anim>
                                    <p:anim calcmode="lin" valueType="num">
                                      <p:cBhvr>
                                        <p:cTn id="18" dur="500" fill="hold"/>
                                        <p:tgtEl>
                                          <p:spTgt spid="14"/>
                                        </p:tgtEl>
                                        <p:attrNameLst>
                                          <p:attrName>ppt_h</p:attrName>
                                        </p:attrNameLst>
                                      </p:cBhvr>
                                      <p:tavLst>
                                        <p:tav tm="0">
                                          <p:val>
                                            <p:fltVal val="0"/>
                                          </p:val>
                                        </p:tav>
                                        <p:tav tm="100000">
                                          <p:val>
                                            <p:strVal val="#ppt_h"/>
                                          </p:val>
                                        </p:tav>
                                      </p:tavLst>
                                    </p:anim>
                                    <p:animEffect transition="in" filter="fade">
                                      <p:cBhvr>
                                        <p:cTn id="19" dur="500"/>
                                        <p:tgtEl>
                                          <p:spTgt spid="14"/>
                                        </p:tgtEl>
                                      </p:cBhvr>
                                    </p:animEffect>
                                  </p:childTnLst>
                                </p:cTn>
                              </p:par>
                              <p:par>
                                <p:cTn id="20" presetID="53" presetClass="entr" presetSubtype="16" fill="hold" nodeType="withEffect">
                                  <p:stCondLst>
                                    <p:cond delay="0"/>
                                  </p:stCondLst>
                                  <p:childTnLst>
                                    <p:set>
                                      <p:cBhvr>
                                        <p:cTn id="21" dur="1" fill="hold">
                                          <p:stCondLst>
                                            <p:cond delay="0"/>
                                          </p:stCondLst>
                                        </p:cTn>
                                        <p:tgtEl>
                                          <p:spTgt spid="13"/>
                                        </p:tgtEl>
                                        <p:attrNameLst>
                                          <p:attrName>style.visibility</p:attrName>
                                        </p:attrNameLst>
                                      </p:cBhvr>
                                      <p:to>
                                        <p:strVal val="visible"/>
                                      </p:to>
                                    </p:set>
                                    <p:anim calcmode="lin" valueType="num">
                                      <p:cBhvr>
                                        <p:cTn id="22" dur="500" fill="hold"/>
                                        <p:tgtEl>
                                          <p:spTgt spid="13"/>
                                        </p:tgtEl>
                                        <p:attrNameLst>
                                          <p:attrName>ppt_w</p:attrName>
                                        </p:attrNameLst>
                                      </p:cBhvr>
                                      <p:tavLst>
                                        <p:tav tm="0">
                                          <p:val>
                                            <p:fltVal val="0"/>
                                          </p:val>
                                        </p:tav>
                                        <p:tav tm="100000">
                                          <p:val>
                                            <p:strVal val="#ppt_w"/>
                                          </p:val>
                                        </p:tav>
                                      </p:tavLst>
                                    </p:anim>
                                    <p:anim calcmode="lin" valueType="num">
                                      <p:cBhvr>
                                        <p:cTn id="23" dur="500" fill="hold"/>
                                        <p:tgtEl>
                                          <p:spTgt spid="13"/>
                                        </p:tgtEl>
                                        <p:attrNameLst>
                                          <p:attrName>ppt_h</p:attrName>
                                        </p:attrNameLst>
                                      </p:cBhvr>
                                      <p:tavLst>
                                        <p:tav tm="0">
                                          <p:val>
                                            <p:fltVal val="0"/>
                                          </p:val>
                                        </p:tav>
                                        <p:tav tm="100000">
                                          <p:val>
                                            <p:strVal val="#ppt_h"/>
                                          </p:val>
                                        </p:tav>
                                      </p:tavLst>
                                    </p:anim>
                                    <p:animEffect transition="in" filter="fade">
                                      <p:cBhvr>
                                        <p:cTn id="24" dur="500"/>
                                        <p:tgtEl>
                                          <p:spTgt spid="13"/>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p:cTn id="27" dur="500" fill="hold"/>
                                        <p:tgtEl>
                                          <p:spTgt spid="12"/>
                                        </p:tgtEl>
                                        <p:attrNameLst>
                                          <p:attrName>ppt_w</p:attrName>
                                        </p:attrNameLst>
                                      </p:cBhvr>
                                      <p:tavLst>
                                        <p:tav tm="0">
                                          <p:val>
                                            <p:fltVal val="0"/>
                                          </p:val>
                                        </p:tav>
                                        <p:tav tm="100000">
                                          <p:val>
                                            <p:strVal val="#ppt_w"/>
                                          </p:val>
                                        </p:tav>
                                      </p:tavLst>
                                    </p:anim>
                                    <p:anim calcmode="lin" valueType="num">
                                      <p:cBhvr>
                                        <p:cTn id="28" dur="500" fill="hold"/>
                                        <p:tgtEl>
                                          <p:spTgt spid="12"/>
                                        </p:tgtEl>
                                        <p:attrNameLst>
                                          <p:attrName>ppt_h</p:attrName>
                                        </p:attrNameLst>
                                      </p:cBhvr>
                                      <p:tavLst>
                                        <p:tav tm="0">
                                          <p:val>
                                            <p:fltVal val="0"/>
                                          </p:val>
                                        </p:tav>
                                        <p:tav tm="100000">
                                          <p:val>
                                            <p:strVal val="#ppt_h"/>
                                          </p:val>
                                        </p:tav>
                                      </p:tavLst>
                                    </p:anim>
                                    <p:animEffect transition="in" filter="fade">
                                      <p:cBhvr>
                                        <p:cTn id="29" dur="500"/>
                                        <p:tgtEl>
                                          <p:spTgt spid="12"/>
                                        </p:tgtEl>
                                      </p:cBhvr>
                                    </p:animEffect>
                                  </p:childTnLst>
                                </p:cTn>
                              </p:par>
                              <p:par>
                                <p:cTn id="30" presetID="53" presetClass="entr" presetSubtype="16" fill="hold" nodeType="with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p:cTn id="32" dur="500" fill="hold"/>
                                        <p:tgtEl>
                                          <p:spTgt spid="15"/>
                                        </p:tgtEl>
                                        <p:attrNameLst>
                                          <p:attrName>ppt_w</p:attrName>
                                        </p:attrNameLst>
                                      </p:cBhvr>
                                      <p:tavLst>
                                        <p:tav tm="0">
                                          <p:val>
                                            <p:fltVal val="0"/>
                                          </p:val>
                                        </p:tav>
                                        <p:tav tm="100000">
                                          <p:val>
                                            <p:strVal val="#ppt_w"/>
                                          </p:val>
                                        </p:tav>
                                      </p:tavLst>
                                    </p:anim>
                                    <p:anim calcmode="lin" valueType="num">
                                      <p:cBhvr>
                                        <p:cTn id="33" dur="500" fill="hold"/>
                                        <p:tgtEl>
                                          <p:spTgt spid="15"/>
                                        </p:tgtEl>
                                        <p:attrNameLst>
                                          <p:attrName>ppt_h</p:attrName>
                                        </p:attrNameLst>
                                      </p:cBhvr>
                                      <p:tavLst>
                                        <p:tav tm="0">
                                          <p:val>
                                            <p:fltVal val="0"/>
                                          </p:val>
                                        </p:tav>
                                        <p:tav tm="100000">
                                          <p:val>
                                            <p:strVal val="#ppt_h"/>
                                          </p:val>
                                        </p:tav>
                                      </p:tavLst>
                                    </p:anim>
                                    <p:animEffect transition="in" filter="fade">
                                      <p:cBhvr>
                                        <p:cTn id="34"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2"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914400" y="2888488"/>
            <a:ext cx="7568737"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b="1" dirty="0"/>
              <a:t>The </a:t>
            </a:r>
            <a:r>
              <a:rPr lang="en-GB" b="1" dirty="0" smtClean="0"/>
              <a:t>Argive / Mycenaean Saga </a:t>
            </a:r>
            <a:endParaRPr lang="en-GB" b="1" dirty="0"/>
          </a:p>
        </p:txBody>
      </p:sp>
    </p:spTree>
    <p:extLst>
      <p:ext uri="{BB962C8B-B14F-4D97-AF65-F5344CB8AC3E}">
        <p14:creationId xmlns:p14="http://schemas.microsoft.com/office/powerpoint/2010/main" val="17778963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generations</a:t>
            </a:r>
            <a:endParaRPr lang="en-GB" b="1" dirty="0"/>
          </a:p>
        </p:txBody>
      </p:sp>
      <p:sp>
        <p:nvSpPr>
          <p:cNvPr id="3" name="Content Placeholder 2"/>
          <p:cNvSpPr>
            <a:spLocks noGrp="1"/>
          </p:cNvSpPr>
          <p:nvPr>
            <p:ph sz="quarter" idx="1"/>
          </p:nvPr>
        </p:nvSpPr>
        <p:spPr>
          <a:xfrm>
            <a:off x="374074" y="1963880"/>
            <a:ext cx="3782290" cy="4686301"/>
          </a:xfrm>
        </p:spPr>
        <p:txBody>
          <a:bodyPr>
            <a:normAutofit/>
          </a:bodyPr>
          <a:lstStyle/>
          <a:p>
            <a:r>
              <a:rPr lang="en-GB" dirty="0" smtClean="0"/>
              <a:t>Various generational stages in the “Mycenaean saga” – from Tantalus and Pelops to Orestes.</a:t>
            </a:r>
          </a:p>
          <a:p>
            <a:endParaRPr lang="en-GB" sz="100" dirty="0" smtClean="0"/>
          </a:p>
          <a:p>
            <a:r>
              <a:rPr lang="en-GB" dirty="0" smtClean="0"/>
              <a:t>Close look at several instantiations of parts of the saga</a:t>
            </a:r>
          </a:p>
          <a:p>
            <a:pPr lvl="1"/>
            <a:r>
              <a:rPr lang="en-GB" dirty="0" smtClean="0"/>
              <a:t>Tantalus and his relationship with the gods</a:t>
            </a:r>
          </a:p>
          <a:p>
            <a:pPr lvl="1"/>
            <a:r>
              <a:rPr lang="en-GB" dirty="0" smtClean="0"/>
              <a:t>Pelops and </a:t>
            </a:r>
            <a:r>
              <a:rPr lang="en-GB" dirty="0" err="1" smtClean="0"/>
              <a:t>Hippodamia</a:t>
            </a:r>
            <a:endParaRPr lang="en-GB" dirty="0" smtClean="0"/>
          </a:p>
          <a:p>
            <a:pPr lvl="1"/>
            <a:r>
              <a:rPr lang="en-GB" dirty="0" smtClean="0"/>
              <a:t>Atreus and Thyestes </a:t>
            </a:r>
          </a:p>
          <a:p>
            <a:pPr lvl="1"/>
            <a:r>
              <a:rPr lang="en-GB" dirty="0" smtClean="0"/>
              <a:t>The sacrifice of Iphigenia</a:t>
            </a:r>
          </a:p>
          <a:p>
            <a:pPr lvl="1"/>
            <a:r>
              <a:rPr lang="en-GB" dirty="0" smtClean="0"/>
              <a:t>The murder of Agamemnon</a:t>
            </a:r>
          </a:p>
          <a:p>
            <a:pPr lvl="1">
              <a:buNone/>
            </a:pPr>
            <a:endParaRPr lang="en-GB" sz="100" dirty="0" smtClean="0"/>
          </a:p>
        </p:txBody>
      </p:sp>
      <p:pic>
        <p:nvPicPr>
          <p:cNvPr id="4" name="Picture 3"/>
          <p:cNvPicPr>
            <a:picLocks noChangeAspect="1"/>
          </p:cNvPicPr>
          <p:nvPr/>
        </p:nvPicPr>
        <p:blipFill>
          <a:blip r:embed="rId2"/>
          <a:stretch>
            <a:fillRect/>
          </a:stretch>
        </p:blipFill>
        <p:spPr>
          <a:xfrm>
            <a:off x="4337639" y="1963881"/>
            <a:ext cx="4640105" cy="4072234"/>
          </a:xfrm>
          <a:prstGeom prst="rect">
            <a:avLst/>
          </a:prstGeom>
        </p:spPr>
      </p:pic>
    </p:spTree>
    <p:extLst>
      <p:ext uri="{BB962C8B-B14F-4D97-AF65-F5344CB8AC3E}">
        <p14:creationId xmlns:p14="http://schemas.microsoft.com/office/powerpoint/2010/main" val="30746053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Tantalus </a:t>
            </a:r>
            <a:endParaRPr lang="en-GB" b="1" dirty="0"/>
          </a:p>
        </p:txBody>
      </p:sp>
      <p:sp>
        <p:nvSpPr>
          <p:cNvPr id="4" name="Content Placeholder 3"/>
          <p:cNvSpPr>
            <a:spLocks noGrp="1"/>
          </p:cNvSpPr>
          <p:nvPr>
            <p:ph sz="half" idx="1"/>
          </p:nvPr>
        </p:nvSpPr>
        <p:spPr>
          <a:xfrm>
            <a:off x="207818" y="1845733"/>
            <a:ext cx="4364181" cy="3557540"/>
          </a:xfrm>
        </p:spPr>
        <p:txBody>
          <a:bodyPr>
            <a:normAutofit/>
          </a:bodyPr>
          <a:lstStyle/>
          <a:p>
            <a:pPr>
              <a:buFont typeface="Arial" panose="020B0604020202020204" pitchFamily="34" charset="0"/>
              <a:buChar char="•"/>
            </a:pPr>
            <a:r>
              <a:rPr lang="en-GB" dirty="0" smtClean="0"/>
              <a:t> In the time of Tantalus and his son Pelops there was more frequent interaction between mortals and gods.</a:t>
            </a:r>
          </a:p>
          <a:p>
            <a:pPr>
              <a:buFont typeface="Arial" panose="020B0604020202020204" pitchFamily="34" charset="0"/>
              <a:buChar char="•"/>
            </a:pPr>
            <a:endParaRPr lang="en-GB" sz="100" dirty="0"/>
          </a:p>
          <a:p>
            <a:pPr>
              <a:buFont typeface="Arial" panose="020B0604020202020204" pitchFamily="34" charset="0"/>
              <a:buChar char="•"/>
            </a:pPr>
            <a:r>
              <a:rPr lang="en-GB" dirty="0" smtClean="0"/>
              <a:t> Tantalus’ abuse of friendship with the gods (variants): </a:t>
            </a:r>
          </a:p>
          <a:p>
            <a:pPr lvl="1">
              <a:buFont typeface="Arial" panose="020B0604020202020204" pitchFamily="34" charset="0"/>
              <a:buChar char="•"/>
            </a:pPr>
            <a:r>
              <a:rPr lang="en-GB" dirty="0" smtClean="0"/>
              <a:t>Cuts up his son Pelops and attempts to feed him to the gods at a banquet. </a:t>
            </a:r>
          </a:p>
          <a:p>
            <a:pPr lvl="1">
              <a:buFont typeface="Arial" panose="020B0604020202020204" pitchFamily="34" charset="0"/>
              <a:buChar char="•"/>
            </a:pPr>
            <a:r>
              <a:rPr lang="en-GB" dirty="0" smtClean="0"/>
              <a:t>Tantalus stole the food of the gods. </a:t>
            </a:r>
          </a:p>
          <a:p>
            <a:pPr lvl="2">
              <a:buFont typeface="Arial" panose="020B0604020202020204" pitchFamily="34" charset="0"/>
              <a:buChar char="•"/>
            </a:pPr>
            <a:r>
              <a:rPr lang="en-GB" dirty="0" smtClean="0"/>
              <a:t>Pelops form the world to be the lover of Poseidon before being sent back to the mortal world.  </a:t>
            </a:r>
          </a:p>
          <a:p>
            <a:pPr lvl="1">
              <a:buFont typeface="Arial" panose="020B0604020202020204" pitchFamily="34" charset="0"/>
              <a:buChar char="•"/>
            </a:pPr>
            <a:endParaRPr lang="en-GB" dirty="0"/>
          </a:p>
        </p:txBody>
      </p:sp>
      <p:sp>
        <p:nvSpPr>
          <p:cNvPr id="5" name="Content Placeholder 4"/>
          <p:cNvSpPr>
            <a:spLocks noGrp="1"/>
          </p:cNvSpPr>
          <p:nvPr>
            <p:ph sz="half" idx="2"/>
          </p:nvPr>
        </p:nvSpPr>
        <p:spPr>
          <a:xfrm>
            <a:off x="4663439" y="1845736"/>
            <a:ext cx="4283133" cy="4825228"/>
          </a:xfrm>
        </p:spPr>
        <p:txBody>
          <a:bodyPr>
            <a:normAutofit/>
          </a:bodyPr>
          <a:lstStyle/>
          <a:p>
            <a:r>
              <a:rPr lang="en-GB" dirty="0" smtClean="0"/>
              <a:t>‘And </a:t>
            </a:r>
            <a:r>
              <a:rPr lang="en-GB" dirty="0"/>
              <a:t>I saw Tantalus enduring his agony. He was standing in a lake which came up to his chin. He was thirsty and always ready to drink, but he could not reach the water. Every time the old man bent down in his urge to drink, the water would be sucked away and vanish: a god would dry all up, and the dark earth would show at his feet. And high leafy trees had fruit hanging from their tops – pears and pomegranates, bright-fruited apple trees, sweet figs and flourishing olives. But whenever the old man reached up to take the fruit in his hands, the wind would toss it up towards the shadowing clouds.’ – </a:t>
            </a:r>
            <a:r>
              <a:rPr lang="en-GB" b="1" i="1" dirty="0"/>
              <a:t>Od</a:t>
            </a:r>
            <a:r>
              <a:rPr lang="en-GB" b="1" dirty="0"/>
              <a:t>. </a:t>
            </a:r>
            <a:r>
              <a:rPr lang="en-GB" b="1" dirty="0" smtClean="0"/>
              <a:t>11.582-592</a:t>
            </a:r>
            <a:r>
              <a:rPr lang="en-GB" dirty="0" smtClean="0"/>
              <a:t>.</a:t>
            </a:r>
            <a:endParaRPr lang="en-GB" dirty="0"/>
          </a:p>
          <a:p>
            <a:endParaRPr lang="en-GB" dirty="0"/>
          </a:p>
        </p:txBody>
      </p:sp>
      <p:sp>
        <p:nvSpPr>
          <p:cNvPr id="6" name="Rectangle 5"/>
          <p:cNvSpPr/>
          <p:nvPr/>
        </p:nvSpPr>
        <p:spPr>
          <a:xfrm>
            <a:off x="103908" y="5039748"/>
            <a:ext cx="4572000" cy="1631216"/>
          </a:xfrm>
          <a:prstGeom prst="rect">
            <a:avLst/>
          </a:prstGeom>
        </p:spPr>
        <p:txBody>
          <a:bodyPr wrap="square">
            <a:spAutoFit/>
          </a:bodyPr>
          <a:lstStyle/>
          <a:p>
            <a:r>
              <a:rPr lang="en-GB" sz="2000" dirty="0" smtClean="0"/>
              <a:t>‘It </a:t>
            </a:r>
            <a:r>
              <a:rPr lang="en-GB" sz="2000" dirty="0"/>
              <a:t>is said by some that he suffers this punishment because he divulged the secrets of the gods to men and tried to share ambrosia with his friends.’ – </a:t>
            </a:r>
            <a:r>
              <a:rPr lang="en-GB" sz="2000" b="1" dirty="0" err="1"/>
              <a:t>Apollod</a:t>
            </a:r>
            <a:r>
              <a:rPr lang="en-GB" sz="2000" b="1" dirty="0"/>
              <a:t>. </a:t>
            </a:r>
            <a:r>
              <a:rPr lang="en-GB" sz="2000" b="1" i="1" dirty="0" err="1"/>
              <a:t>Epit</a:t>
            </a:r>
            <a:r>
              <a:rPr lang="en-GB" sz="2000" b="1" dirty="0"/>
              <a:t>. </a:t>
            </a:r>
            <a:r>
              <a:rPr lang="en-GB" sz="2000" b="1" dirty="0" smtClean="0"/>
              <a:t>2.2</a:t>
            </a:r>
            <a:r>
              <a:rPr lang="en-GB" sz="2000" dirty="0" smtClean="0"/>
              <a:t>.</a:t>
            </a:r>
            <a:endParaRPr lang="en-GB" sz="2000" dirty="0"/>
          </a:p>
        </p:txBody>
      </p:sp>
      <p:sp>
        <p:nvSpPr>
          <p:cNvPr id="8" name="TextBox 7"/>
          <p:cNvSpPr txBox="1"/>
          <p:nvPr/>
        </p:nvSpPr>
        <p:spPr>
          <a:xfrm>
            <a:off x="4919575" y="3624503"/>
            <a:ext cx="3770858" cy="120032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Roman sarcophagus with image of the punishments of Sisyphus (left), Ixion (centre) and Tantalus (right), AD 160-170, Vatican Museum.   </a:t>
            </a:r>
            <a:endParaRPr lang="en-GB" dirty="0"/>
          </a:p>
        </p:txBody>
      </p:sp>
      <p:pic>
        <p:nvPicPr>
          <p:cNvPr id="9" name="Picture 8"/>
          <p:cNvPicPr>
            <a:picLocks noChangeAspect="1"/>
          </p:cNvPicPr>
          <p:nvPr/>
        </p:nvPicPr>
        <p:blipFill>
          <a:blip r:embed="rId2"/>
          <a:stretch>
            <a:fillRect/>
          </a:stretch>
        </p:blipFill>
        <p:spPr>
          <a:xfrm>
            <a:off x="5069723" y="99752"/>
            <a:ext cx="3470563" cy="3470563"/>
          </a:xfrm>
          <a:prstGeom prst="rect">
            <a:avLst/>
          </a:prstGeom>
        </p:spPr>
      </p:pic>
      <p:pic>
        <p:nvPicPr>
          <p:cNvPr id="10" name="Picture 9"/>
          <p:cNvPicPr>
            <a:picLocks noChangeAspect="1"/>
          </p:cNvPicPr>
          <p:nvPr/>
        </p:nvPicPr>
        <p:blipFill>
          <a:blip r:embed="rId3"/>
          <a:stretch>
            <a:fillRect/>
          </a:stretch>
        </p:blipFill>
        <p:spPr>
          <a:xfrm>
            <a:off x="356278" y="1924213"/>
            <a:ext cx="4234035" cy="3707805"/>
          </a:xfrm>
          <a:prstGeom prst="rect">
            <a:avLst/>
          </a:prstGeom>
        </p:spPr>
      </p:pic>
      <p:sp>
        <p:nvSpPr>
          <p:cNvPr id="11" name="TextBox 10"/>
          <p:cNvSpPr txBox="1"/>
          <p:nvPr/>
        </p:nvSpPr>
        <p:spPr>
          <a:xfrm>
            <a:off x="432974" y="5710498"/>
            <a:ext cx="4080641"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Tantalus, </a:t>
            </a:r>
            <a:r>
              <a:rPr lang="en-GB" dirty="0"/>
              <a:t>by Joseph Heinz the Elder, 1535</a:t>
            </a:r>
          </a:p>
        </p:txBody>
      </p:sp>
    </p:spTree>
    <p:extLst>
      <p:ext uri="{BB962C8B-B14F-4D97-AF65-F5344CB8AC3E}">
        <p14:creationId xmlns:p14="http://schemas.microsoft.com/office/powerpoint/2010/main" val="265290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 calcmode="lin" valueType="num">
                                      <p:cBhvr>
                                        <p:cTn id="12" dur="500" fill="hold"/>
                                        <p:tgtEl>
                                          <p:spTgt spid="11"/>
                                        </p:tgtEl>
                                        <p:attrNameLst>
                                          <p:attrName>ppt_w</p:attrName>
                                        </p:attrNameLst>
                                      </p:cBhvr>
                                      <p:tavLst>
                                        <p:tav tm="0">
                                          <p:val>
                                            <p:fltVal val="0"/>
                                          </p:val>
                                        </p:tav>
                                        <p:tav tm="100000">
                                          <p:val>
                                            <p:strVal val="#ppt_w"/>
                                          </p:val>
                                        </p:tav>
                                      </p:tavLst>
                                    </p:anim>
                                    <p:anim calcmode="lin" valueType="num">
                                      <p:cBhvr>
                                        <p:cTn id="13" dur="500" fill="hold"/>
                                        <p:tgtEl>
                                          <p:spTgt spid="11"/>
                                        </p:tgtEl>
                                        <p:attrNameLst>
                                          <p:attrName>ppt_h</p:attrName>
                                        </p:attrNameLst>
                                      </p:cBhvr>
                                      <p:tavLst>
                                        <p:tav tm="0">
                                          <p:val>
                                            <p:fltVal val="0"/>
                                          </p:val>
                                        </p:tav>
                                        <p:tav tm="100000">
                                          <p:val>
                                            <p:strVal val="#ppt_h"/>
                                          </p:val>
                                        </p:tav>
                                      </p:tavLst>
                                    </p:anim>
                                    <p:animEffect transition="in" filter="fade">
                                      <p:cBhvr>
                                        <p:cTn id="14" dur="500"/>
                                        <p:tgtEl>
                                          <p:spTgt spid="11"/>
                                        </p:tgtEl>
                                      </p:cBhvr>
                                    </p:animEffect>
                                  </p:childTnLst>
                                </p:cTn>
                              </p:par>
                              <p:par>
                                <p:cTn id="15" presetID="53" presetClass="entr" presetSubtype="16"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animEffect transition="in" filter="fade">
                                      <p:cBhvr>
                                        <p:cTn id="19" dur="500"/>
                                        <p:tgtEl>
                                          <p:spTgt spid="10"/>
                                        </p:tgtEl>
                                      </p:cBhvr>
                                    </p:animEffect>
                                  </p:childTnLst>
                                </p:cTn>
                              </p:par>
                              <p:par>
                                <p:cTn id="20" presetID="53" presetClass="entr" presetSubtype="16" fill="hold" nodeType="withEffect">
                                  <p:stCondLst>
                                    <p:cond delay="0"/>
                                  </p:stCondLst>
                                  <p:childTnLst>
                                    <p:set>
                                      <p:cBhvr>
                                        <p:cTn id="21" dur="1" fill="hold">
                                          <p:stCondLst>
                                            <p:cond delay="0"/>
                                          </p:stCondLst>
                                        </p:cTn>
                                        <p:tgtEl>
                                          <p:spTgt spid="9"/>
                                        </p:tgtEl>
                                        <p:attrNameLst>
                                          <p:attrName>style.visibility</p:attrName>
                                        </p:attrNameLst>
                                      </p:cBhvr>
                                      <p:to>
                                        <p:strVal val="visible"/>
                                      </p:to>
                                    </p:set>
                                    <p:anim calcmode="lin" valueType="num">
                                      <p:cBhvr>
                                        <p:cTn id="22" dur="500" fill="hold"/>
                                        <p:tgtEl>
                                          <p:spTgt spid="9"/>
                                        </p:tgtEl>
                                        <p:attrNameLst>
                                          <p:attrName>ppt_w</p:attrName>
                                        </p:attrNameLst>
                                      </p:cBhvr>
                                      <p:tavLst>
                                        <p:tav tm="0">
                                          <p:val>
                                            <p:fltVal val="0"/>
                                          </p:val>
                                        </p:tav>
                                        <p:tav tm="100000">
                                          <p:val>
                                            <p:strVal val="#ppt_w"/>
                                          </p:val>
                                        </p:tav>
                                      </p:tavLst>
                                    </p:anim>
                                    <p:anim calcmode="lin" valueType="num">
                                      <p:cBhvr>
                                        <p:cTn id="23" dur="500" fill="hold"/>
                                        <p:tgtEl>
                                          <p:spTgt spid="9"/>
                                        </p:tgtEl>
                                        <p:attrNameLst>
                                          <p:attrName>ppt_h</p:attrName>
                                        </p:attrNameLst>
                                      </p:cBhvr>
                                      <p:tavLst>
                                        <p:tav tm="0">
                                          <p:val>
                                            <p:fltVal val="0"/>
                                          </p:val>
                                        </p:tav>
                                        <p:tav tm="100000">
                                          <p:val>
                                            <p:strVal val="#ppt_h"/>
                                          </p:val>
                                        </p:tav>
                                      </p:tavLst>
                                    </p:anim>
                                    <p:animEffect transition="in" filter="fade">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491" y="763010"/>
            <a:ext cx="7467600" cy="939784"/>
          </a:xfrm>
        </p:spPr>
        <p:txBody>
          <a:bodyPr>
            <a:normAutofit fontScale="90000"/>
          </a:bodyPr>
          <a:lstStyle/>
          <a:p>
            <a:r>
              <a:rPr lang="en-GB" b="1" dirty="0" err="1" smtClean="0"/>
              <a:t>Mythemes</a:t>
            </a:r>
            <a:r>
              <a:rPr lang="en-GB" b="1" dirty="0" smtClean="0"/>
              <a:t> of the Tantalus story</a:t>
            </a:r>
            <a:endParaRPr lang="en-GB" b="1" dirty="0"/>
          </a:p>
        </p:txBody>
      </p:sp>
      <p:sp>
        <p:nvSpPr>
          <p:cNvPr id="3" name="Content Placeholder 2"/>
          <p:cNvSpPr>
            <a:spLocks noGrp="1"/>
          </p:cNvSpPr>
          <p:nvPr>
            <p:ph sz="quarter" idx="1"/>
          </p:nvPr>
        </p:nvSpPr>
        <p:spPr>
          <a:xfrm>
            <a:off x="457200" y="2036618"/>
            <a:ext cx="8343900" cy="4437334"/>
          </a:xfrm>
        </p:spPr>
        <p:txBody>
          <a:bodyPr/>
          <a:lstStyle/>
          <a:p>
            <a:r>
              <a:rPr lang="en-GB" sz="2800" b="1" dirty="0" err="1" smtClean="0"/>
              <a:t>Mythemes</a:t>
            </a:r>
            <a:r>
              <a:rPr lang="en-GB" sz="2800" b="1" dirty="0" smtClean="0"/>
              <a:t>: the building blocks of myth</a:t>
            </a:r>
          </a:p>
          <a:p>
            <a:pPr lvl="1"/>
            <a:r>
              <a:rPr lang="en-GB" dirty="0" err="1" smtClean="0"/>
              <a:t>Structuralist</a:t>
            </a:r>
            <a:r>
              <a:rPr lang="en-GB" dirty="0" smtClean="0"/>
              <a:t> theory; Levi-Strauss</a:t>
            </a:r>
          </a:p>
          <a:p>
            <a:pPr lvl="1">
              <a:buNone/>
            </a:pPr>
            <a:endParaRPr lang="en-GB" sz="100" dirty="0" smtClean="0"/>
          </a:p>
          <a:p>
            <a:pPr>
              <a:buFont typeface="Arial" panose="020B0604020202020204" pitchFamily="34" charset="0"/>
              <a:buChar char="•"/>
            </a:pPr>
            <a:r>
              <a:rPr lang="en-GB" dirty="0" smtClean="0"/>
              <a:t> </a:t>
            </a:r>
            <a:r>
              <a:rPr lang="en-GB" sz="2400" dirty="0" smtClean="0"/>
              <a:t>Human associating with gods</a:t>
            </a:r>
          </a:p>
          <a:p>
            <a:pPr lvl="1"/>
            <a:r>
              <a:rPr lang="en-GB" dirty="0" smtClean="0"/>
              <a:t>Other myths: Prometheus</a:t>
            </a:r>
          </a:p>
          <a:p>
            <a:pPr>
              <a:buFont typeface="Arial" panose="020B0604020202020204" pitchFamily="34" charset="0"/>
              <a:buChar char="•"/>
            </a:pPr>
            <a:r>
              <a:rPr lang="en-GB" dirty="0" smtClean="0"/>
              <a:t> </a:t>
            </a:r>
            <a:r>
              <a:rPr lang="en-GB" sz="2400" dirty="0" smtClean="0"/>
              <a:t>Eternal punishment of mortal by vengeful gods</a:t>
            </a:r>
          </a:p>
          <a:p>
            <a:pPr lvl="1"/>
            <a:r>
              <a:rPr lang="en-GB" dirty="0" smtClean="0"/>
              <a:t>Other myths: Prometheus, Sisyphus, </a:t>
            </a:r>
            <a:r>
              <a:rPr lang="en-GB" dirty="0" err="1" smtClean="0"/>
              <a:t>Ixion</a:t>
            </a:r>
            <a:endParaRPr lang="en-GB" dirty="0" smtClean="0"/>
          </a:p>
          <a:p>
            <a:pPr>
              <a:buFont typeface="Arial" panose="020B0604020202020204" pitchFamily="34" charset="0"/>
              <a:buChar char="•"/>
            </a:pPr>
            <a:r>
              <a:rPr lang="en-GB" sz="2400" dirty="0" smtClean="0"/>
              <a:t> Parent killing child</a:t>
            </a:r>
          </a:p>
          <a:p>
            <a:pPr lvl="1"/>
            <a:r>
              <a:rPr lang="en-GB" dirty="0" smtClean="0"/>
              <a:t>Other myths: </a:t>
            </a:r>
            <a:r>
              <a:rPr lang="en-GB" dirty="0" err="1" smtClean="0"/>
              <a:t>Medea</a:t>
            </a:r>
            <a:endParaRPr lang="en-GB" dirty="0" smtClean="0"/>
          </a:p>
          <a:p>
            <a:pPr>
              <a:buFont typeface="Arial" panose="020B0604020202020204" pitchFamily="34" charset="0"/>
              <a:buChar char="•"/>
            </a:pPr>
            <a:r>
              <a:rPr lang="en-GB" dirty="0" smtClean="0"/>
              <a:t> </a:t>
            </a:r>
            <a:r>
              <a:rPr lang="en-GB" sz="2400" dirty="0" smtClean="0"/>
              <a:t>Unknowingly eating human flesh</a:t>
            </a:r>
          </a:p>
          <a:p>
            <a:pPr lvl="1"/>
            <a:r>
              <a:rPr lang="en-GB" dirty="0" smtClean="0"/>
              <a:t>Recurs later in the </a:t>
            </a:r>
            <a:r>
              <a:rPr lang="en-GB" dirty="0" err="1" smtClean="0"/>
              <a:t>Argive</a:t>
            </a:r>
            <a:r>
              <a:rPr lang="en-GB" dirty="0" smtClean="0"/>
              <a:t> cycle: Thyestes</a:t>
            </a:r>
          </a:p>
          <a:p>
            <a:pPr lvl="1"/>
            <a:endParaRPr lang="en-GB" dirty="0" smtClean="0"/>
          </a:p>
          <a:p>
            <a:endParaRPr lang="en-GB" dirty="0"/>
          </a:p>
        </p:txBody>
      </p:sp>
    </p:spTree>
    <p:extLst>
      <p:ext uri="{BB962C8B-B14F-4D97-AF65-F5344CB8AC3E}">
        <p14:creationId xmlns:p14="http://schemas.microsoft.com/office/powerpoint/2010/main" val="10289578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Pelops</a:t>
            </a:r>
            <a:endParaRPr lang="en-GB" b="1" dirty="0"/>
          </a:p>
        </p:txBody>
      </p:sp>
      <p:sp>
        <p:nvSpPr>
          <p:cNvPr id="4" name="Content Placeholder 3"/>
          <p:cNvSpPr>
            <a:spLocks noGrp="1"/>
          </p:cNvSpPr>
          <p:nvPr>
            <p:ph sz="half" idx="1"/>
          </p:nvPr>
        </p:nvSpPr>
        <p:spPr>
          <a:xfrm>
            <a:off x="157941" y="1984664"/>
            <a:ext cx="4517968" cy="3884430"/>
          </a:xfrm>
        </p:spPr>
        <p:txBody>
          <a:bodyPr/>
          <a:lstStyle/>
          <a:p>
            <a:pPr>
              <a:buFont typeface="Arial" panose="020B0604020202020204" pitchFamily="34" charset="0"/>
              <a:buChar char="•"/>
            </a:pPr>
            <a:r>
              <a:rPr lang="en-GB" dirty="0" smtClean="0"/>
              <a:t> </a:t>
            </a:r>
            <a:r>
              <a:rPr lang="en-GB" sz="2200" dirty="0" smtClean="0"/>
              <a:t>Children of Tantalus</a:t>
            </a:r>
            <a:r>
              <a:rPr lang="en-GB" sz="2200" dirty="0"/>
              <a:t>: Niobe and Pelops</a:t>
            </a:r>
          </a:p>
          <a:p>
            <a:pPr>
              <a:buFont typeface="Arial" panose="020B0604020202020204" pitchFamily="34" charset="0"/>
              <a:buChar char="•"/>
            </a:pPr>
            <a:r>
              <a:rPr lang="en-GB" sz="2100" dirty="0" smtClean="0"/>
              <a:t> </a:t>
            </a:r>
            <a:r>
              <a:rPr lang="en-GB" sz="2200" dirty="0" smtClean="0"/>
              <a:t>Pelops </a:t>
            </a:r>
            <a:r>
              <a:rPr lang="en-GB" sz="2200" dirty="0"/>
              <a:t>restored to life by the gods</a:t>
            </a:r>
          </a:p>
          <a:p>
            <a:pPr>
              <a:buFont typeface="Arial" panose="020B0604020202020204" pitchFamily="34" charset="0"/>
              <a:buChar char="•"/>
            </a:pPr>
            <a:r>
              <a:rPr lang="en-GB" sz="2100" dirty="0" smtClean="0"/>
              <a:t> </a:t>
            </a:r>
            <a:r>
              <a:rPr lang="en-GB" sz="2200" dirty="0" smtClean="0"/>
              <a:t>He </a:t>
            </a:r>
            <a:r>
              <a:rPr lang="en-GB" sz="2200" dirty="0"/>
              <a:t>courts </a:t>
            </a:r>
            <a:r>
              <a:rPr lang="en-GB" sz="2200" dirty="0" err="1"/>
              <a:t>Hippodamia</a:t>
            </a:r>
            <a:r>
              <a:rPr lang="en-GB" sz="2200" dirty="0"/>
              <a:t>, daughter of </a:t>
            </a:r>
            <a:r>
              <a:rPr lang="en-GB" sz="2200" dirty="0" err="1" smtClean="0"/>
              <a:t>Oenomaüs</a:t>
            </a:r>
            <a:r>
              <a:rPr lang="en-GB" sz="2200" dirty="0" smtClean="0"/>
              <a:t> </a:t>
            </a:r>
            <a:r>
              <a:rPr lang="en-GB" sz="2200" dirty="0"/>
              <a:t>of Pisa (</a:t>
            </a:r>
            <a:r>
              <a:rPr lang="en-GB" sz="2200" dirty="0" err="1" smtClean="0"/>
              <a:t>Pisatis</a:t>
            </a:r>
            <a:r>
              <a:rPr lang="en-GB" sz="2200" dirty="0" smtClean="0"/>
              <a:t>; territory of what will become Elis and Olympia)</a:t>
            </a:r>
            <a:endParaRPr lang="en-GB" sz="2200" dirty="0"/>
          </a:p>
          <a:p>
            <a:pPr>
              <a:buFont typeface="Arial" panose="020B0604020202020204" pitchFamily="34" charset="0"/>
              <a:buChar char="•"/>
            </a:pPr>
            <a:r>
              <a:rPr lang="en-GB" sz="2100" dirty="0" smtClean="0"/>
              <a:t> </a:t>
            </a:r>
            <a:r>
              <a:rPr lang="en-GB" sz="2200" dirty="0" smtClean="0"/>
              <a:t>The </a:t>
            </a:r>
            <a:r>
              <a:rPr lang="en-GB" sz="2200" dirty="0"/>
              <a:t>chariot race: Pelops </a:t>
            </a:r>
            <a:r>
              <a:rPr lang="en-GB" sz="2200" dirty="0" smtClean="0"/>
              <a:t>wins through </a:t>
            </a:r>
            <a:r>
              <a:rPr lang="en-GB" sz="2200" dirty="0"/>
              <a:t>the aid of </a:t>
            </a:r>
            <a:r>
              <a:rPr lang="en-GB" sz="2200" dirty="0" smtClean="0"/>
              <a:t>Poseidon; by cheating – </a:t>
            </a:r>
            <a:r>
              <a:rPr lang="en-GB" sz="2200" dirty="0" err="1" smtClean="0"/>
              <a:t>Myrtilus</a:t>
            </a:r>
            <a:r>
              <a:rPr lang="en-GB" sz="2200" dirty="0" smtClean="0"/>
              <a:t> (curse on the house of Atreus)</a:t>
            </a:r>
          </a:p>
          <a:p>
            <a:endParaRPr lang="en-GB" dirty="0"/>
          </a:p>
        </p:txBody>
      </p:sp>
      <p:sp>
        <p:nvSpPr>
          <p:cNvPr id="5" name="Content Placeholder 4"/>
          <p:cNvSpPr>
            <a:spLocks noGrp="1"/>
          </p:cNvSpPr>
          <p:nvPr>
            <p:ph sz="half" idx="2"/>
          </p:nvPr>
        </p:nvSpPr>
        <p:spPr>
          <a:xfrm>
            <a:off x="85205" y="5172902"/>
            <a:ext cx="8873837" cy="1886989"/>
          </a:xfrm>
        </p:spPr>
        <p:txBody>
          <a:bodyPr>
            <a:normAutofit/>
          </a:bodyPr>
          <a:lstStyle/>
          <a:p>
            <a:r>
              <a:rPr lang="en-GB" sz="2200" dirty="0" smtClean="0"/>
              <a:t>‘If the dear gifts of Love, Poseidon, can be turned to good, shackle the brazen spear of </a:t>
            </a:r>
            <a:r>
              <a:rPr lang="en-GB" sz="2200" dirty="0" err="1" smtClean="0"/>
              <a:t>Oenoma</a:t>
            </a:r>
            <a:r>
              <a:rPr lang="en-GB" sz="2200" dirty="0" err="1" smtClean="0">
                <a:cs typeface="Times New Roman" panose="02020603050405020304" pitchFamily="18" charset="0"/>
              </a:rPr>
              <a:t>üs</a:t>
            </a:r>
            <a:r>
              <a:rPr lang="en-GB" sz="2200" dirty="0" smtClean="0">
                <a:cs typeface="Times New Roman" panose="02020603050405020304" pitchFamily="18" charset="0"/>
              </a:rPr>
              <a:t>… honouring him [Pelops] the gods gave him a golden chariot and tireless winged horses.’ – Pindar </a:t>
            </a:r>
            <a:r>
              <a:rPr lang="en-GB" sz="2200" b="1" i="1" dirty="0" smtClean="0">
                <a:cs typeface="Times New Roman" panose="02020603050405020304" pitchFamily="18" charset="0"/>
              </a:rPr>
              <a:t>Olympian Ode </a:t>
            </a:r>
            <a:r>
              <a:rPr lang="en-GB" sz="2200" b="1" dirty="0" smtClean="0">
                <a:cs typeface="Times New Roman" panose="02020603050405020304" pitchFamily="18" charset="0"/>
              </a:rPr>
              <a:t>1.75 ff</a:t>
            </a:r>
            <a:r>
              <a:rPr lang="en-GB" sz="2200" dirty="0" smtClean="0">
                <a:cs typeface="Times New Roman" panose="02020603050405020304" pitchFamily="18" charset="0"/>
              </a:rPr>
              <a:t>.</a:t>
            </a:r>
            <a:endParaRPr lang="en-GB" sz="2200" dirty="0"/>
          </a:p>
        </p:txBody>
      </p:sp>
      <p:pic>
        <p:nvPicPr>
          <p:cNvPr id="6" name="Picture 5"/>
          <p:cNvPicPr>
            <a:picLocks noChangeAspect="1"/>
          </p:cNvPicPr>
          <p:nvPr/>
        </p:nvPicPr>
        <p:blipFill>
          <a:blip r:embed="rId2"/>
          <a:stretch>
            <a:fillRect/>
          </a:stretch>
        </p:blipFill>
        <p:spPr>
          <a:xfrm>
            <a:off x="4948107" y="1870363"/>
            <a:ext cx="4010935" cy="2646544"/>
          </a:xfrm>
          <a:prstGeom prst="rect">
            <a:avLst/>
          </a:prstGeom>
        </p:spPr>
      </p:pic>
      <p:sp>
        <p:nvSpPr>
          <p:cNvPr id="7" name="TextBox 6"/>
          <p:cNvSpPr txBox="1"/>
          <p:nvPr/>
        </p:nvSpPr>
        <p:spPr>
          <a:xfrm>
            <a:off x="4948106" y="4649909"/>
            <a:ext cx="4010935" cy="36933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East pediment – Zeus’ temple at Olympia</a:t>
            </a:r>
            <a:endParaRPr lang="en-GB" dirty="0"/>
          </a:p>
        </p:txBody>
      </p:sp>
      <p:sp>
        <p:nvSpPr>
          <p:cNvPr id="8" name="Rectangle 7"/>
          <p:cNvSpPr/>
          <p:nvPr/>
        </p:nvSpPr>
        <p:spPr>
          <a:xfrm>
            <a:off x="4438951" y="1524540"/>
            <a:ext cx="1571636"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Hippodamia</a:t>
            </a:r>
            <a:endParaRPr lang="en-GB" dirty="0"/>
          </a:p>
        </p:txBody>
      </p:sp>
      <p:sp>
        <p:nvSpPr>
          <p:cNvPr id="9" name="Rectangle 8"/>
          <p:cNvSpPr/>
          <p:nvPr/>
        </p:nvSpPr>
        <p:spPr>
          <a:xfrm>
            <a:off x="6243900" y="1586850"/>
            <a:ext cx="1214446" cy="3571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Pelops</a:t>
            </a:r>
            <a:endParaRPr lang="en-GB" dirty="0"/>
          </a:p>
        </p:txBody>
      </p:sp>
      <p:sp>
        <p:nvSpPr>
          <p:cNvPr id="10" name="Rectangle 9"/>
          <p:cNvSpPr/>
          <p:nvPr/>
        </p:nvSpPr>
        <p:spPr>
          <a:xfrm>
            <a:off x="7673407" y="1524540"/>
            <a:ext cx="1357322" cy="428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err="1" smtClean="0"/>
              <a:t>Oinomaus</a:t>
            </a:r>
            <a:endParaRPr lang="en-GB" dirty="0"/>
          </a:p>
        </p:txBody>
      </p:sp>
      <p:cxnSp>
        <p:nvCxnSpPr>
          <p:cNvPr id="11" name="Straight Arrow Connector 10"/>
          <p:cNvCxnSpPr/>
          <p:nvPr/>
        </p:nvCxnSpPr>
        <p:spPr>
          <a:xfrm>
            <a:off x="5656534" y="1999672"/>
            <a:ext cx="587366" cy="39368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6767479" y="1953168"/>
            <a:ext cx="33331" cy="30549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7557702" y="1999672"/>
            <a:ext cx="703071" cy="41407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pic>
        <p:nvPicPr>
          <p:cNvPr id="19" name="Picture 18"/>
          <p:cNvPicPr>
            <a:picLocks noChangeAspect="1"/>
          </p:cNvPicPr>
          <p:nvPr/>
        </p:nvPicPr>
        <p:blipFill>
          <a:blip r:embed="rId3"/>
          <a:stretch>
            <a:fillRect/>
          </a:stretch>
        </p:blipFill>
        <p:spPr>
          <a:xfrm>
            <a:off x="4333036" y="804164"/>
            <a:ext cx="4697693" cy="5159633"/>
          </a:xfrm>
          <a:prstGeom prst="rect">
            <a:avLst/>
          </a:prstGeom>
        </p:spPr>
      </p:pic>
      <p:sp>
        <p:nvSpPr>
          <p:cNvPr id="20" name="TextBox 19"/>
          <p:cNvSpPr txBox="1"/>
          <p:nvPr/>
        </p:nvSpPr>
        <p:spPr>
          <a:xfrm>
            <a:off x="420501" y="2002071"/>
            <a:ext cx="3770713" cy="369331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buFont typeface="Arial" panose="020B0604020202020204" pitchFamily="34" charset="0"/>
              <a:buChar char="•"/>
            </a:pPr>
            <a:r>
              <a:rPr lang="en-GB" dirty="0"/>
              <a:t>Pelops worshipped at Olympia alongside Zeus and </a:t>
            </a:r>
            <a:r>
              <a:rPr lang="en-GB" dirty="0" smtClean="0"/>
              <a:t>Hera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Hero cults common all over the Greek world from the 10th/8th century </a:t>
            </a:r>
            <a:r>
              <a:rPr lang="en-GB" dirty="0" smtClean="0"/>
              <a:t>BC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Cult (including sacrifices) often centred around the presumed tomb of the </a:t>
            </a:r>
            <a:r>
              <a:rPr lang="en-GB" dirty="0" smtClean="0"/>
              <a:t>hero</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Often characters from Homer and similar, sometimes real-life </a:t>
            </a:r>
            <a:r>
              <a:rPr lang="en-GB" dirty="0" smtClean="0"/>
              <a:t>people</a:t>
            </a:r>
            <a:endParaRPr lang="en-GB" dirty="0"/>
          </a:p>
        </p:txBody>
      </p:sp>
    </p:spTree>
    <p:extLst>
      <p:ext uri="{BB962C8B-B14F-4D97-AF65-F5344CB8AC3E}">
        <p14:creationId xmlns:p14="http://schemas.microsoft.com/office/powerpoint/2010/main" val="4078272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down)">
                                      <p:cBhvr>
                                        <p:cTn id="7" dur="580">
                                          <p:stCondLst>
                                            <p:cond delay="0"/>
                                          </p:stCondLst>
                                        </p:cTn>
                                        <p:tgtEl>
                                          <p:spTgt spid="20"/>
                                        </p:tgtEl>
                                      </p:cBhvr>
                                    </p:animEffect>
                                    <p:anim calcmode="lin" valueType="num">
                                      <p:cBhvr>
                                        <p:cTn id="8" dur="1822" tmFilter="0,0; 0.14,0.36; 0.43,0.73; 0.71,0.91; 1.0,1.0">
                                          <p:stCondLst>
                                            <p:cond delay="0"/>
                                          </p:stCondLst>
                                        </p:cTn>
                                        <p:tgtEl>
                                          <p:spTgt spid="2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
                                        </p:tgtEl>
                                        <p:attrNameLst>
                                          <p:attrName>ppt_y</p:attrName>
                                        </p:attrNameLst>
                                      </p:cBhvr>
                                      <p:tavLst>
                                        <p:tav tm="0" fmla="#ppt_y-sin(pi*$)/81">
                                          <p:val>
                                            <p:fltVal val="0"/>
                                          </p:val>
                                        </p:tav>
                                        <p:tav tm="100000">
                                          <p:val>
                                            <p:fltVal val="1"/>
                                          </p:val>
                                        </p:tav>
                                      </p:tavLst>
                                    </p:anim>
                                    <p:animScale>
                                      <p:cBhvr>
                                        <p:cTn id="13" dur="26">
                                          <p:stCondLst>
                                            <p:cond delay="650"/>
                                          </p:stCondLst>
                                        </p:cTn>
                                        <p:tgtEl>
                                          <p:spTgt spid="20"/>
                                        </p:tgtEl>
                                      </p:cBhvr>
                                      <p:to x="100000" y="60000"/>
                                    </p:animScale>
                                    <p:animScale>
                                      <p:cBhvr>
                                        <p:cTn id="14" dur="166" decel="50000">
                                          <p:stCondLst>
                                            <p:cond delay="676"/>
                                          </p:stCondLst>
                                        </p:cTn>
                                        <p:tgtEl>
                                          <p:spTgt spid="20"/>
                                        </p:tgtEl>
                                      </p:cBhvr>
                                      <p:to x="100000" y="100000"/>
                                    </p:animScale>
                                    <p:animScale>
                                      <p:cBhvr>
                                        <p:cTn id="15" dur="26">
                                          <p:stCondLst>
                                            <p:cond delay="1312"/>
                                          </p:stCondLst>
                                        </p:cTn>
                                        <p:tgtEl>
                                          <p:spTgt spid="20"/>
                                        </p:tgtEl>
                                      </p:cBhvr>
                                      <p:to x="100000" y="80000"/>
                                    </p:animScale>
                                    <p:animScale>
                                      <p:cBhvr>
                                        <p:cTn id="16" dur="166" decel="50000">
                                          <p:stCondLst>
                                            <p:cond delay="1338"/>
                                          </p:stCondLst>
                                        </p:cTn>
                                        <p:tgtEl>
                                          <p:spTgt spid="20"/>
                                        </p:tgtEl>
                                      </p:cBhvr>
                                      <p:to x="100000" y="100000"/>
                                    </p:animScale>
                                    <p:animScale>
                                      <p:cBhvr>
                                        <p:cTn id="17" dur="26">
                                          <p:stCondLst>
                                            <p:cond delay="1642"/>
                                          </p:stCondLst>
                                        </p:cTn>
                                        <p:tgtEl>
                                          <p:spTgt spid="20"/>
                                        </p:tgtEl>
                                      </p:cBhvr>
                                      <p:to x="100000" y="90000"/>
                                    </p:animScale>
                                    <p:animScale>
                                      <p:cBhvr>
                                        <p:cTn id="18" dur="166" decel="50000">
                                          <p:stCondLst>
                                            <p:cond delay="1668"/>
                                          </p:stCondLst>
                                        </p:cTn>
                                        <p:tgtEl>
                                          <p:spTgt spid="20"/>
                                        </p:tgtEl>
                                      </p:cBhvr>
                                      <p:to x="100000" y="100000"/>
                                    </p:animScale>
                                    <p:animScale>
                                      <p:cBhvr>
                                        <p:cTn id="19" dur="26">
                                          <p:stCondLst>
                                            <p:cond delay="1808"/>
                                          </p:stCondLst>
                                        </p:cTn>
                                        <p:tgtEl>
                                          <p:spTgt spid="20"/>
                                        </p:tgtEl>
                                      </p:cBhvr>
                                      <p:to x="100000" y="95000"/>
                                    </p:animScale>
                                    <p:animScale>
                                      <p:cBhvr>
                                        <p:cTn id="20" dur="166" decel="50000">
                                          <p:stCondLst>
                                            <p:cond delay="1834"/>
                                          </p:stCondLst>
                                        </p:cTn>
                                        <p:tgtEl>
                                          <p:spTgt spid="20"/>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wipe(down)">
                                      <p:cBhvr>
                                        <p:cTn id="23" dur="580">
                                          <p:stCondLst>
                                            <p:cond delay="0"/>
                                          </p:stCondLst>
                                        </p:cTn>
                                        <p:tgtEl>
                                          <p:spTgt spid="19"/>
                                        </p:tgtEl>
                                      </p:cBhvr>
                                    </p:animEffect>
                                    <p:anim calcmode="lin" valueType="num">
                                      <p:cBhvr>
                                        <p:cTn id="24" dur="1822" tmFilter="0,0; 0.14,0.36; 0.43,0.73; 0.71,0.91; 1.0,1.0">
                                          <p:stCondLst>
                                            <p:cond delay="0"/>
                                          </p:stCondLst>
                                        </p:cTn>
                                        <p:tgtEl>
                                          <p:spTgt spid="19"/>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19"/>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19"/>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19"/>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19"/>
                                        </p:tgtEl>
                                        <p:attrNameLst>
                                          <p:attrName>ppt_y</p:attrName>
                                        </p:attrNameLst>
                                      </p:cBhvr>
                                      <p:tavLst>
                                        <p:tav tm="0" fmla="#ppt_y-sin(pi*$)/81">
                                          <p:val>
                                            <p:fltVal val="0"/>
                                          </p:val>
                                        </p:tav>
                                        <p:tav tm="100000">
                                          <p:val>
                                            <p:fltVal val="1"/>
                                          </p:val>
                                        </p:tav>
                                      </p:tavLst>
                                    </p:anim>
                                    <p:animScale>
                                      <p:cBhvr>
                                        <p:cTn id="29" dur="26">
                                          <p:stCondLst>
                                            <p:cond delay="650"/>
                                          </p:stCondLst>
                                        </p:cTn>
                                        <p:tgtEl>
                                          <p:spTgt spid="19"/>
                                        </p:tgtEl>
                                      </p:cBhvr>
                                      <p:to x="100000" y="60000"/>
                                    </p:animScale>
                                    <p:animScale>
                                      <p:cBhvr>
                                        <p:cTn id="30" dur="166" decel="50000">
                                          <p:stCondLst>
                                            <p:cond delay="676"/>
                                          </p:stCondLst>
                                        </p:cTn>
                                        <p:tgtEl>
                                          <p:spTgt spid="19"/>
                                        </p:tgtEl>
                                      </p:cBhvr>
                                      <p:to x="100000" y="100000"/>
                                    </p:animScale>
                                    <p:animScale>
                                      <p:cBhvr>
                                        <p:cTn id="31" dur="26">
                                          <p:stCondLst>
                                            <p:cond delay="1312"/>
                                          </p:stCondLst>
                                        </p:cTn>
                                        <p:tgtEl>
                                          <p:spTgt spid="19"/>
                                        </p:tgtEl>
                                      </p:cBhvr>
                                      <p:to x="100000" y="80000"/>
                                    </p:animScale>
                                    <p:animScale>
                                      <p:cBhvr>
                                        <p:cTn id="32" dur="166" decel="50000">
                                          <p:stCondLst>
                                            <p:cond delay="1338"/>
                                          </p:stCondLst>
                                        </p:cTn>
                                        <p:tgtEl>
                                          <p:spTgt spid="19"/>
                                        </p:tgtEl>
                                      </p:cBhvr>
                                      <p:to x="100000" y="100000"/>
                                    </p:animScale>
                                    <p:animScale>
                                      <p:cBhvr>
                                        <p:cTn id="33" dur="26">
                                          <p:stCondLst>
                                            <p:cond delay="1642"/>
                                          </p:stCondLst>
                                        </p:cTn>
                                        <p:tgtEl>
                                          <p:spTgt spid="19"/>
                                        </p:tgtEl>
                                      </p:cBhvr>
                                      <p:to x="100000" y="90000"/>
                                    </p:animScale>
                                    <p:animScale>
                                      <p:cBhvr>
                                        <p:cTn id="34" dur="166" decel="50000">
                                          <p:stCondLst>
                                            <p:cond delay="1668"/>
                                          </p:stCondLst>
                                        </p:cTn>
                                        <p:tgtEl>
                                          <p:spTgt spid="19"/>
                                        </p:tgtEl>
                                      </p:cBhvr>
                                      <p:to x="100000" y="100000"/>
                                    </p:animScale>
                                    <p:animScale>
                                      <p:cBhvr>
                                        <p:cTn id="35" dur="26">
                                          <p:stCondLst>
                                            <p:cond delay="1808"/>
                                          </p:stCondLst>
                                        </p:cTn>
                                        <p:tgtEl>
                                          <p:spTgt spid="19"/>
                                        </p:tgtEl>
                                      </p:cBhvr>
                                      <p:to x="100000" y="95000"/>
                                    </p:animScale>
                                    <p:animScale>
                                      <p:cBhvr>
                                        <p:cTn id="36" dur="166" decel="50000">
                                          <p:stCondLst>
                                            <p:cond delay="1834"/>
                                          </p:stCondLst>
                                        </p:cTn>
                                        <p:tgtEl>
                                          <p:spTgt spid="1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a:t>
            </a:r>
            <a:r>
              <a:rPr lang="en-GB" b="1" dirty="0"/>
              <a:t>sons Atreus and Thyestes</a:t>
            </a:r>
          </a:p>
        </p:txBody>
      </p:sp>
      <p:sp>
        <p:nvSpPr>
          <p:cNvPr id="4" name="Content Placeholder 3"/>
          <p:cNvSpPr>
            <a:spLocks noGrp="1"/>
          </p:cNvSpPr>
          <p:nvPr>
            <p:ph sz="half" idx="1"/>
          </p:nvPr>
        </p:nvSpPr>
        <p:spPr>
          <a:xfrm>
            <a:off x="270164" y="1845734"/>
            <a:ext cx="4229100" cy="4596630"/>
          </a:xfrm>
        </p:spPr>
        <p:txBody>
          <a:bodyPr>
            <a:normAutofit lnSpcReduction="10000"/>
          </a:bodyPr>
          <a:lstStyle/>
          <a:p>
            <a:pPr>
              <a:buFont typeface="Arial" panose="020B0604020202020204" pitchFamily="34" charset="0"/>
              <a:buChar char="•"/>
            </a:pPr>
            <a:r>
              <a:rPr lang="en-GB" dirty="0" smtClean="0"/>
              <a:t> Thyestes </a:t>
            </a:r>
            <a:r>
              <a:rPr lang="en-GB" dirty="0"/>
              <a:t>is caught trying to deceive Atreus out of the kingship of Mycenae (</a:t>
            </a:r>
            <a:r>
              <a:rPr lang="en-GB" dirty="0" err="1"/>
              <a:t>Aerope</a:t>
            </a:r>
            <a:r>
              <a:rPr lang="en-GB" dirty="0" smtClean="0"/>
              <a:t>).</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Atreus</a:t>
            </a:r>
            <a:r>
              <a:rPr lang="en-GB" dirty="0"/>
              <a:t>’ revenge: faking a banquet, tricking Thyestes into devouring the flesh of his own slain </a:t>
            </a:r>
            <a:r>
              <a:rPr lang="en-GB" dirty="0" smtClean="0"/>
              <a:t>sons.</a:t>
            </a:r>
          </a:p>
          <a:p>
            <a:pPr lvl="1">
              <a:buFont typeface="Arial" panose="020B0604020202020204" pitchFamily="34" charset="0"/>
              <a:buChar char="•"/>
            </a:pPr>
            <a:r>
              <a:rPr lang="en-GB" dirty="0" smtClean="0"/>
              <a:t>In Seneca’s tragedy </a:t>
            </a:r>
            <a:r>
              <a:rPr lang="en-GB" i="1" dirty="0" smtClean="0"/>
              <a:t>Thyestes </a:t>
            </a:r>
            <a:r>
              <a:rPr lang="en-GB" dirty="0" err="1" smtClean="0"/>
              <a:t>Agememnon</a:t>
            </a:r>
            <a:r>
              <a:rPr lang="en-GB" dirty="0" smtClean="0"/>
              <a:t> and Menelaus are said to aid their father Atreus.</a:t>
            </a:r>
          </a:p>
          <a:p>
            <a:pPr>
              <a:buFont typeface="Arial" panose="020B0604020202020204" pitchFamily="34" charset="0"/>
              <a:buChar char="•"/>
            </a:pPr>
            <a:endParaRPr lang="en-GB" sz="100" dirty="0"/>
          </a:p>
          <a:p>
            <a:pPr>
              <a:buFont typeface="Arial" panose="020B0604020202020204" pitchFamily="34" charset="0"/>
              <a:buChar char="•"/>
            </a:pPr>
            <a:r>
              <a:rPr lang="en-GB" dirty="0" smtClean="0"/>
              <a:t> Thyestes </a:t>
            </a:r>
            <a:r>
              <a:rPr lang="en-GB" dirty="0"/>
              <a:t>is exiled but curses Atreus’ </a:t>
            </a:r>
            <a:r>
              <a:rPr lang="en-GB" dirty="0" smtClean="0"/>
              <a:t>family.</a:t>
            </a:r>
          </a:p>
          <a:p>
            <a:pPr>
              <a:buFont typeface="Arial" panose="020B0604020202020204" pitchFamily="34" charset="0"/>
              <a:buChar char="•"/>
            </a:pPr>
            <a:endParaRPr lang="en-GB" sz="100" dirty="0"/>
          </a:p>
          <a:p>
            <a:pPr>
              <a:buFont typeface="Arial" panose="020B0604020202020204" pitchFamily="34" charset="0"/>
              <a:buChar char="•"/>
            </a:pPr>
            <a:r>
              <a:rPr lang="en-GB" dirty="0" smtClean="0"/>
              <a:t> In </a:t>
            </a:r>
            <a:r>
              <a:rPr lang="en-GB" dirty="0"/>
              <a:t>exile, he becomes the father of </a:t>
            </a:r>
            <a:r>
              <a:rPr lang="en-GB" dirty="0" err="1" smtClean="0"/>
              <a:t>Aegisthus</a:t>
            </a:r>
            <a:r>
              <a:rPr lang="en-GB" dirty="0" smtClean="0"/>
              <a:t>.</a:t>
            </a:r>
            <a:endParaRPr lang="en-GB" dirty="0"/>
          </a:p>
          <a:p>
            <a:endParaRPr lang="en-GB" dirty="0"/>
          </a:p>
        </p:txBody>
      </p:sp>
      <p:sp>
        <p:nvSpPr>
          <p:cNvPr id="5" name="Content Placeholder 4"/>
          <p:cNvSpPr>
            <a:spLocks noGrp="1"/>
          </p:cNvSpPr>
          <p:nvPr>
            <p:ph sz="half" idx="2"/>
          </p:nvPr>
        </p:nvSpPr>
        <p:spPr>
          <a:xfrm>
            <a:off x="4738255" y="1845736"/>
            <a:ext cx="4000499" cy="4023359"/>
          </a:xfrm>
        </p:spPr>
        <p:txBody>
          <a:bodyPr>
            <a:normAutofit lnSpcReduction="10000"/>
          </a:bodyPr>
          <a:lstStyle/>
          <a:p>
            <a:pPr>
              <a:buFont typeface="Arial" panose="020B0604020202020204" pitchFamily="34" charset="0"/>
              <a:buChar char="•"/>
            </a:pPr>
            <a:r>
              <a:rPr lang="en-GB" dirty="0" smtClean="0"/>
              <a:t> Atreus</a:t>
            </a:r>
            <a:r>
              <a:rPr lang="en-GB" dirty="0"/>
              <a:t>’ son Agamemnon king of </a:t>
            </a:r>
            <a:r>
              <a:rPr lang="en-GB" dirty="0" smtClean="0"/>
              <a:t>Mycenae.</a:t>
            </a:r>
          </a:p>
          <a:p>
            <a:pPr>
              <a:buFont typeface="Arial" panose="020B0604020202020204" pitchFamily="34" charset="0"/>
              <a:buChar char="•"/>
            </a:pPr>
            <a:endParaRPr lang="en-GB" sz="100" dirty="0"/>
          </a:p>
          <a:p>
            <a:pPr>
              <a:buFont typeface="Arial" panose="020B0604020202020204" pitchFamily="34" charset="0"/>
              <a:buChar char="•"/>
            </a:pPr>
            <a:r>
              <a:rPr lang="en-GB" dirty="0" smtClean="0"/>
              <a:t> Marries </a:t>
            </a:r>
            <a:r>
              <a:rPr lang="en-GB" dirty="0"/>
              <a:t>Helen’s (half-) sister </a:t>
            </a:r>
            <a:r>
              <a:rPr lang="en-GB" dirty="0" smtClean="0"/>
              <a:t>Clytemnestra.</a:t>
            </a:r>
          </a:p>
          <a:p>
            <a:pPr>
              <a:buFont typeface="Arial" panose="020B0604020202020204" pitchFamily="34" charset="0"/>
              <a:buChar char="•"/>
            </a:pPr>
            <a:endParaRPr lang="en-GB" sz="100" dirty="0"/>
          </a:p>
          <a:p>
            <a:pPr>
              <a:buFont typeface="Arial" panose="020B0604020202020204" pitchFamily="34" charset="0"/>
              <a:buChar char="•"/>
            </a:pPr>
            <a:r>
              <a:rPr lang="en-GB" dirty="0" smtClean="0"/>
              <a:t> Children</a:t>
            </a:r>
            <a:r>
              <a:rPr lang="en-GB" dirty="0"/>
              <a:t>: Orestes, Iphigenia, Elektra</a:t>
            </a:r>
          </a:p>
          <a:p>
            <a:endParaRPr lang="en-GB" dirty="0"/>
          </a:p>
        </p:txBody>
      </p:sp>
      <p:sp>
        <p:nvSpPr>
          <p:cNvPr id="6" name="Rectangle 5"/>
          <p:cNvSpPr/>
          <p:nvPr/>
        </p:nvSpPr>
        <p:spPr>
          <a:xfrm>
            <a:off x="4594860" y="4250760"/>
            <a:ext cx="4258195" cy="1938992"/>
          </a:xfrm>
          <a:prstGeom prst="rect">
            <a:avLst/>
          </a:prstGeom>
        </p:spPr>
        <p:txBody>
          <a:bodyPr wrap="square">
            <a:spAutoFit/>
          </a:bodyPr>
          <a:lstStyle/>
          <a:p>
            <a:r>
              <a:rPr lang="en-GB" sz="2000" dirty="0" smtClean="0"/>
              <a:t>‘The </a:t>
            </a:r>
            <a:r>
              <a:rPr lang="en-GB" sz="2000" dirty="0"/>
              <a:t>pipe, servant of the Muses, made of lotus reed, spread about its sweet airs and everywhere people sang songs of praise for the lamb with the golden fleece which they said belonged to </a:t>
            </a:r>
            <a:r>
              <a:rPr lang="en-GB" sz="2000" dirty="0" smtClean="0"/>
              <a:t>Thyestes.’ – </a:t>
            </a:r>
            <a:r>
              <a:rPr lang="en-GB" sz="2000" b="1" dirty="0" smtClean="0"/>
              <a:t>Euripides </a:t>
            </a:r>
            <a:r>
              <a:rPr lang="en-GB" sz="2000" b="1" i="1" dirty="0" smtClean="0"/>
              <a:t>Electra </a:t>
            </a:r>
            <a:r>
              <a:rPr lang="en-GB" sz="2000" b="1" dirty="0" smtClean="0"/>
              <a:t>715 ff</a:t>
            </a:r>
            <a:r>
              <a:rPr lang="en-GB" sz="2000" dirty="0" smtClean="0"/>
              <a:t>.</a:t>
            </a:r>
            <a:endParaRPr lang="en-GB" sz="2000" dirty="0"/>
          </a:p>
        </p:txBody>
      </p:sp>
      <p:pic>
        <p:nvPicPr>
          <p:cNvPr id="7" name="Picture 6"/>
          <p:cNvPicPr>
            <a:picLocks noChangeAspect="1"/>
          </p:cNvPicPr>
          <p:nvPr/>
        </p:nvPicPr>
        <p:blipFill>
          <a:blip r:embed="rId2"/>
          <a:stretch>
            <a:fillRect/>
          </a:stretch>
        </p:blipFill>
        <p:spPr>
          <a:xfrm>
            <a:off x="3686580" y="161913"/>
            <a:ext cx="5363902" cy="6571396"/>
          </a:xfrm>
          <a:prstGeom prst="rect">
            <a:avLst/>
          </a:prstGeom>
        </p:spPr>
      </p:pic>
      <p:sp>
        <p:nvSpPr>
          <p:cNvPr id="8" name="TextBox 7"/>
          <p:cNvSpPr txBox="1"/>
          <p:nvPr/>
        </p:nvSpPr>
        <p:spPr>
          <a:xfrm>
            <a:off x="270163" y="2024564"/>
            <a:ext cx="3302115" cy="39703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Apulian red-figure krater, Darius painter, c. 325 BC. A scene from the lost tragedy </a:t>
            </a:r>
            <a:r>
              <a:rPr lang="en-GB" i="1" dirty="0" smtClean="0"/>
              <a:t>Thyestes</a:t>
            </a:r>
            <a:r>
              <a:rPr lang="en-GB" dirty="0" smtClean="0"/>
              <a:t> by Sophocles. [lover register] </a:t>
            </a:r>
            <a:r>
              <a:rPr lang="en-GB" dirty="0" err="1" smtClean="0"/>
              <a:t>Adrastus</a:t>
            </a:r>
            <a:r>
              <a:rPr lang="en-GB" dirty="0" smtClean="0"/>
              <a:t> the king of Sicyon commands Thyestes to give up the baby </a:t>
            </a:r>
            <a:r>
              <a:rPr lang="en-GB" dirty="0" err="1" smtClean="0"/>
              <a:t>Aegisthus</a:t>
            </a:r>
            <a:r>
              <a:rPr lang="en-GB" dirty="0" smtClean="0"/>
              <a:t> to the huntsman; [top register] Apollo sites looking to a Fury on his right, for he had commanded the incest of </a:t>
            </a:r>
            <a:r>
              <a:rPr lang="en-GB" dirty="0" err="1" smtClean="0"/>
              <a:t>Pelopia</a:t>
            </a:r>
            <a:r>
              <a:rPr lang="en-GB" dirty="0" smtClean="0"/>
              <a:t> and Thyestes to further the curse on the house of Atreus – on the left Artemis orders Pan to protect the child. </a:t>
            </a:r>
            <a:endParaRPr lang="en-GB" dirty="0"/>
          </a:p>
        </p:txBody>
      </p:sp>
    </p:spTree>
    <p:extLst>
      <p:ext uri="{BB962C8B-B14F-4D97-AF65-F5344CB8AC3E}">
        <p14:creationId xmlns:p14="http://schemas.microsoft.com/office/powerpoint/2010/main" val="594683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164" y="286604"/>
            <a:ext cx="8096596" cy="1450757"/>
          </a:xfrm>
        </p:spPr>
        <p:txBody>
          <a:bodyPr/>
          <a:lstStyle/>
          <a:p>
            <a:r>
              <a:rPr lang="en-GB" b="1" dirty="0" smtClean="0"/>
              <a:t>Sacrifice of Iphigenia </a:t>
            </a:r>
            <a:endParaRPr lang="en-GB" b="1" dirty="0"/>
          </a:p>
        </p:txBody>
      </p:sp>
      <p:sp>
        <p:nvSpPr>
          <p:cNvPr id="3" name="Content Placeholder 2"/>
          <p:cNvSpPr>
            <a:spLocks noGrp="1"/>
          </p:cNvSpPr>
          <p:nvPr>
            <p:ph idx="1"/>
          </p:nvPr>
        </p:nvSpPr>
        <p:spPr>
          <a:xfrm>
            <a:off x="166256" y="1845734"/>
            <a:ext cx="2753589" cy="4023360"/>
          </a:xfrm>
        </p:spPr>
        <p:txBody>
          <a:bodyPr/>
          <a:lstStyle/>
          <a:p>
            <a:pPr>
              <a:buFont typeface="Arial" panose="020B0604020202020204" pitchFamily="34" charset="0"/>
              <a:buChar char="•"/>
            </a:pPr>
            <a:r>
              <a:rPr lang="en-GB" dirty="0" smtClean="0"/>
              <a:t> Iphigenia </a:t>
            </a:r>
            <a:r>
              <a:rPr lang="en-GB" dirty="0"/>
              <a:t>sacrificed by her father, so that the Greeks may set out against Troy</a:t>
            </a:r>
          </a:p>
          <a:p>
            <a:pPr lvl="1">
              <a:buFont typeface="Arial" panose="020B0604020202020204" pitchFamily="34" charset="0"/>
              <a:buChar char="•"/>
            </a:pPr>
            <a:r>
              <a:rPr lang="en-GB" dirty="0" smtClean="0"/>
              <a:t>Euripides </a:t>
            </a:r>
            <a:r>
              <a:rPr lang="en-GB" i="1" dirty="0"/>
              <a:t>Iphigenia in Aulis</a:t>
            </a:r>
          </a:p>
          <a:p>
            <a:pPr>
              <a:buFont typeface="Arial" panose="020B0604020202020204" pitchFamily="34" charset="0"/>
              <a:buChar char="•"/>
            </a:pPr>
            <a:endParaRPr lang="en-GB" dirty="0"/>
          </a:p>
        </p:txBody>
      </p:sp>
      <p:sp>
        <p:nvSpPr>
          <p:cNvPr id="4" name="Rectangle 3"/>
          <p:cNvSpPr/>
          <p:nvPr/>
        </p:nvSpPr>
        <p:spPr>
          <a:xfrm>
            <a:off x="166255" y="3737366"/>
            <a:ext cx="8343900" cy="2554545"/>
          </a:xfrm>
          <a:prstGeom prst="rect">
            <a:avLst/>
          </a:prstGeom>
        </p:spPr>
        <p:txBody>
          <a:bodyPr wrap="square">
            <a:spAutoFit/>
          </a:bodyPr>
          <a:lstStyle/>
          <a:p>
            <a:pPr lvl="0" algn="just">
              <a:spcBef>
                <a:spcPts val="600"/>
              </a:spcBef>
              <a:buClr>
                <a:srgbClr val="F07F09"/>
              </a:buClr>
              <a:buSzPct val="70000"/>
            </a:pPr>
            <a:r>
              <a:rPr lang="en-GB" sz="2000" dirty="0">
                <a:solidFill>
                  <a:prstClr val="black"/>
                </a:solidFill>
              </a:rPr>
              <a:t>while the people shed </a:t>
            </a:r>
            <a:r>
              <a:rPr lang="en-GB" sz="2000" b="1" dirty="0">
                <a:solidFill>
                  <a:prstClr val="black"/>
                </a:solidFill>
              </a:rPr>
              <a:t>tears</a:t>
            </a:r>
            <a:r>
              <a:rPr lang="en-GB" sz="2000" dirty="0">
                <a:solidFill>
                  <a:prstClr val="black"/>
                </a:solidFill>
              </a:rPr>
              <a:t> at the sight of her. Dumb with fear she fell to the ground on her knees. At such a moment little help to her in her misery was it that she had been his first </a:t>
            </a:r>
            <a:r>
              <a:rPr lang="en-GB" sz="2000" b="1" dirty="0">
                <a:solidFill>
                  <a:prstClr val="black"/>
                </a:solidFill>
              </a:rPr>
              <a:t>child</a:t>
            </a:r>
            <a:r>
              <a:rPr lang="en-GB" sz="2000" dirty="0">
                <a:solidFill>
                  <a:prstClr val="black"/>
                </a:solidFill>
              </a:rPr>
              <a:t>, that she had first bestowed upon the king the name of the </a:t>
            </a:r>
            <a:r>
              <a:rPr lang="en-GB" sz="2000" b="1" dirty="0">
                <a:solidFill>
                  <a:prstClr val="black"/>
                </a:solidFill>
              </a:rPr>
              <a:t>father</a:t>
            </a:r>
            <a:r>
              <a:rPr lang="en-GB" sz="2000" dirty="0">
                <a:solidFill>
                  <a:prstClr val="black"/>
                </a:solidFill>
              </a:rPr>
              <a:t>. The hands of men brought her trembling to the altar, not that she might perform the customary ritual of </a:t>
            </a:r>
            <a:r>
              <a:rPr lang="en-GB" sz="2000" b="1" dirty="0">
                <a:solidFill>
                  <a:prstClr val="black"/>
                </a:solidFill>
              </a:rPr>
              <a:t>marriage</a:t>
            </a:r>
            <a:r>
              <a:rPr lang="en-GB" sz="2000" dirty="0">
                <a:solidFill>
                  <a:prstClr val="black"/>
                </a:solidFill>
              </a:rPr>
              <a:t> to the </a:t>
            </a:r>
            <a:r>
              <a:rPr lang="en-GB" sz="2000" u="sng" dirty="0">
                <a:solidFill>
                  <a:prstClr val="black"/>
                </a:solidFill>
              </a:rPr>
              <a:t>clear-ringing</a:t>
            </a:r>
            <a:r>
              <a:rPr lang="en-GB" sz="2000" dirty="0">
                <a:solidFill>
                  <a:prstClr val="black"/>
                </a:solidFill>
              </a:rPr>
              <a:t> songs of </a:t>
            </a:r>
            <a:r>
              <a:rPr lang="en-GB" sz="2000" b="1" dirty="0">
                <a:solidFill>
                  <a:prstClr val="black"/>
                </a:solidFill>
              </a:rPr>
              <a:t>Hymen</a:t>
            </a:r>
            <a:r>
              <a:rPr lang="en-GB" sz="2000" dirty="0">
                <a:solidFill>
                  <a:prstClr val="black"/>
                </a:solidFill>
              </a:rPr>
              <a:t>, but that at the very time for her wedding she might fall a sad and sinless </a:t>
            </a:r>
            <a:r>
              <a:rPr lang="en-GB" sz="2000" u="sng" dirty="0">
                <a:solidFill>
                  <a:prstClr val="black"/>
                </a:solidFill>
              </a:rPr>
              <a:t>victim</a:t>
            </a:r>
            <a:r>
              <a:rPr lang="en-GB" sz="2000" dirty="0">
                <a:solidFill>
                  <a:prstClr val="black"/>
                </a:solidFill>
              </a:rPr>
              <a:t>, sinfully butchered by her own </a:t>
            </a:r>
            <a:r>
              <a:rPr lang="en-GB" sz="2000" u="sng" dirty="0">
                <a:solidFill>
                  <a:prstClr val="black"/>
                </a:solidFill>
              </a:rPr>
              <a:t>father</a:t>
            </a:r>
            <a:r>
              <a:rPr lang="en-GB" sz="2000" dirty="0">
                <a:solidFill>
                  <a:prstClr val="black"/>
                </a:solidFill>
              </a:rPr>
              <a:t>, all for the happy and auspicious departure of the fleet. </a:t>
            </a:r>
            <a:r>
              <a:rPr lang="en-GB" sz="2000" dirty="0" smtClean="0">
                <a:solidFill>
                  <a:prstClr val="black"/>
                </a:solidFill>
              </a:rPr>
              <a:t>– </a:t>
            </a:r>
            <a:r>
              <a:rPr lang="en-GB" sz="2000" b="1" dirty="0" err="1" smtClean="0">
                <a:solidFill>
                  <a:prstClr val="black"/>
                </a:solidFill>
              </a:rPr>
              <a:t>Lucr</a:t>
            </a:r>
            <a:r>
              <a:rPr lang="en-GB" sz="2000" b="1" dirty="0">
                <a:solidFill>
                  <a:prstClr val="black"/>
                </a:solidFill>
              </a:rPr>
              <a:t>. </a:t>
            </a:r>
            <a:r>
              <a:rPr lang="en-GB" sz="2000" b="1" i="1" dirty="0">
                <a:solidFill>
                  <a:prstClr val="black"/>
                </a:solidFill>
              </a:rPr>
              <a:t>On the Nature of </a:t>
            </a:r>
            <a:r>
              <a:rPr lang="en-GB" sz="2000" b="1" i="1" dirty="0" smtClean="0">
                <a:solidFill>
                  <a:prstClr val="black"/>
                </a:solidFill>
              </a:rPr>
              <a:t>Things</a:t>
            </a:r>
            <a:r>
              <a:rPr lang="en-GB" sz="2000" b="1" dirty="0" smtClean="0">
                <a:solidFill>
                  <a:prstClr val="black"/>
                </a:solidFill>
              </a:rPr>
              <a:t> 1.84-100</a:t>
            </a:r>
            <a:r>
              <a:rPr lang="en-GB" sz="2000" dirty="0" smtClean="0">
                <a:solidFill>
                  <a:prstClr val="black"/>
                </a:solidFill>
              </a:rPr>
              <a:t>. </a:t>
            </a:r>
            <a:endParaRPr lang="en-GB" sz="2000" dirty="0">
              <a:solidFill>
                <a:prstClr val="black"/>
              </a:solidFill>
            </a:endParaRPr>
          </a:p>
        </p:txBody>
      </p:sp>
      <p:pic>
        <p:nvPicPr>
          <p:cNvPr id="6" name="Picture 5"/>
          <p:cNvPicPr>
            <a:picLocks noChangeAspect="1"/>
          </p:cNvPicPr>
          <p:nvPr/>
        </p:nvPicPr>
        <p:blipFill>
          <a:blip r:embed="rId2"/>
          <a:stretch>
            <a:fillRect/>
          </a:stretch>
        </p:blipFill>
        <p:spPr>
          <a:xfrm>
            <a:off x="5377466" y="1118397"/>
            <a:ext cx="3350898" cy="2510596"/>
          </a:xfrm>
          <a:prstGeom prst="rect">
            <a:avLst/>
          </a:prstGeom>
        </p:spPr>
      </p:pic>
      <p:sp>
        <p:nvSpPr>
          <p:cNvPr id="7" name="TextBox 6"/>
          <p:cNvSpPr txBox="1"/>
          <p:nvPr/>
        </p:nvSpPr>
        <p:spPr>
          <a:xfrm>
            <a:off x="2919845" y="1948840"/>
            <a:ext cx="2275610"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Red-figure volute krater, c. 370–350 </a:t>
            </a:r>
            <a:r>
              <a:rPr lang="en-GB" dirty="0"/>
              <a:t>BC, </a:t>
            </a:r>
            <a:r>
              <a:rPr lang="en-GB" dirty="0" err="1" smtClean="0"/>
              <a:t>Iliupersis</a:t>
            </a:r>
            <a:r>
              <a:rPr lang="en-GB" dirty="0" smtClean="0"/>
              <a:t> Painter</a:t>
            </a:r>
            <a:r>
              <a:rPr lang="en-GB" dirty="0"/>
              <a:t>, </a:t>
            </a:r>
            <a:r>
              <a:rPr lang="en-GB" dirty="0" smtClean="0"/>
              <a:t>Iphigenia being led to the altar.</a:t>
            </a:r>
            <a:endParaRPr lang="en-GB" dirty="0"/>
          </a:p>
        </p:txBody>
      </p:sp>
      <p:pic>
        <p:nvPicPr>
          <p:cNvPr id="8" name="Picture 7"/>
          <p:cNvPicPr>
            <a:picLocks noChangeAspect="1"/>
          </p:cNvPicPr>
          <p:nvPr/>
        </p:nvPicPr>
        <p:blipFill>
          <a:blip r:embed="rId3"/>
          <a:stretch>
            <a:fillRect/>
          </a:stretch>
        </p:blipFill>
        <p:spPr>
          <a:xfrm>
            <a:off x="3950710" y="660677"/>
            <a:ext cx="5016645" cy="5016645"/>
          </a:xfrm>
          <a:prstGeom prst="rect">
            <a:avLst/>
          </a:prstGeom>
        </p:spPr>
      </p:pic>
      <p:sp>
        <p:nvSpPr>
          <p:cNvPr id="9" name="TextBox 8"/>
          <p:cNvSpPr txBox="1"/>
          <p:nvPr/>
        </p:nvSpPr>
        <p:spPr>
          <a:xfrm>
            <a:off x="3950711" y="5354156"/>
            <a:ext cx="5016644"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Pompeii fresco, c. </a:t>
            </a:r>
            <a:r>
              <a:rPr lang="en-GB" sz="1600" dirty="0"/>
              <a:t>first century AD, National Archaeological Museum of </a:t>
            </a:r>
            <a:r>
              <a:rPr lang="en-GB" sz="1600" dirty="0" smtClean="0"/>
              <a:t>Naples, sacrifice of Iphigenia </a:t>
            </a:r>
            <a:endParaRPr lang="en-GB" sz="1600" dirty="0"/>
          </a:p>
        </p:txBody>
      </p:sp>
      <p:sp>
        <p:nvSpPr>
          <p:cNvPr id="10" name="TextBox 9"/>
          <p:cNvSpPr txBox="1"/>
          <p:nvPr/>
        </p:nvSpPr>
        <p:spPr>
          <a:xfrm>
            <a:off x="166255" y="1948840"/>
            <a:ext cx="3602444" cy="424731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it-IT" b="1" dirty="0"/>
              <a:t>Structuralism in Lucretius’ Iphigenia </a:t>
            </a:r>
            <a:r>
              <a:rPr lang="it-IT" b="1" dirty="0" smtClean="0"/>
              <a:t>tale</a:t>
            </a:r>
          </a:p>
          <a:p>
            <a:pPr marL="285750" indent="-285750">
              <a:buFont typeface="Arial" panose="020B0604020202020204" pitchFamily="34" charset="0"/>
              <a:buChar char="•"/>
            </a:pPr>
            <a:r>
              <a:rPr lang="en-GB" dirty="0"/>
              <a:t>Meaning arises from the combination of words or events, not from the words </a:t>
            </a:r>
            <a:r>
              <a:rPr lang="en-GB" dirty="0" smtClean="0"/>
              <a:t>themselves.</a:t>
            </a:r>
          </a:p>
          <a:p>
            <a:pPr marL="285750" indent="-285750">
              <a:buFont typeface="Arial" panose="020B0604020202020204" pitchFamily="34" charset="0"/>
              <a:buChar char="•"/>
            </a:pPr>
            <a:r>
              <a:rPr lang="en-GB" dirty="0"/>
              <a:t>Oppositions:</a:t>
            </a:r>
          </a:p>
          <a:p>
            <a:pPr marL="742950" lvl="1" indent="-285750">
              <a:buFont typeface="Arial" panose="020B0604020202020204" pitchFamily="34" charset="0"/>
              <a:buChar char="•"/>
            </a:pPr>
            <a:r>
              <a:rPr lang="en-GB" dirty="0"/>
              <a:t>Virgin – Defiled</a:t>
            </a:r>
          </a:p>
          <a:p>
            <a:pPr marL="742950" lvl="1" indent="-285750">
              <a:buFont typeface="Arial" panose="020B0604020202020204" pitchFamily="34" charset="0"/>
              <a:buChar char="•"/>
            </a:pPr>
            <a:r>
              <a:rPr lang="en-GB" dirty="0"/>
              <a:t>Hymen – Artemis (polar opposites!)</a:t>
            </a:r>
          </a:p>
          <a:p>
            <a:pPr marL="742950" lvl="1" indent="-285750">
              <a:buFont typeface="Arial" panose="020B0604020202020204" pitchFamily="34" charset="0"/>
              <a:buChar char="•"/>
            </a:pPr>
            <a:r>
              <a:rPr lang="en-GB" dirty="0"/>
              <a:t>Wedding – Human sacrifice</a:t>
            </a:r>
          </a:p>
          <a:p>
            <a:pPr marL="742950" lvl="1" indent="-285750">
              <a:buFont typeface="Arial" panose="020B0604020202020204" pitchFamily="34" charset="0"/>
              <a:buChar char="•"/>
            </a:pPr>
            <a:r>
              <a:rPr lang="en-GB" dirty="0"/>
              <a:t>Father – Child </a:t>
            </a:r>
          </a:p>
          <a:p>
            <a:pPr marL="742950" lvl="1" indent="-285750">
              <a:buFont typeface="Arial" panose="020B0604020202020204" pitchFamily="34" charset="0"/>
              <a:buChar char="•"/>
            </a:pPr>
            <a:r>
              <a:rPr lang="en-GB" dirty="0"/>
              <a:t>Gifts given: name of father / death</a:t>
            </a:r>
          </a:p>
          <a:p>
            <a:pPr marL="742950" lvl="1" indent="-285750">
              <a:buFont typeface="Arial" panose="020B0604020202020204" pitchFamily="34" charset="0"/>
              <a:buChar char="•"/>
            </a:pPr>
            <a:r>
              <a:rPr lang="en-GB" dirty="0"/>
              <a:t>Similarities: </a:t>
            </a:r>
          </a:p>
          <a:p>
            <a:pPr marL="742950" lvl="1" indent="-285750">
              <a:buFont typeface="Arial" panose="020B0604020202020204" pitchFamily="34" charset="0"/>
              <a:buChar char="•"/>
            </a:pPr>
            <a:r>
              <a:rPr lang="en-GB" dirty="0"/>
              <a:t>chosen leaders / first </a:t>
            </a:r>
            <a:r>
              <a:rPr lang="en-GB" dirty="0" smtClean="0"/>
              <a:t>child</a:t>
            </a:r>
            <a:endParaRPr lang="en-GB" dirty="0"/>
          </a:p>
        </p:txBody>
      </p:sp>
    </p:spTree>
    <p:extLst>
      <p:ext uri="{BB962C8B-B14F-4D97-AF65-F5344CB8AC3E}">
        <p14:creationId xmlns:p14="http://schemas.microsoft.com/office/powerpoint/2010/main" val="1177448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2" presetClass="entr" presetSubtype="4"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down)">
                                      <p:cBhvr>
                                        <p:cTn id="10" dur="500"/>
                                        <p:tgtEl>
                                          <p:spTgt spid="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wipe(down)">
                                      <p:cBhvr>
                                        <p:cTn id="1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return</a:t>
            </a:r>
            <a:endParaRPr lang="en-GB" b="1" dirty="0"/>
          </a:p>
        </p:txBody>
      </p:sp>
      <p:sp>
        <p:nvSpPr>
          <p:cNvPr id="3" name="Content Placeholder 2"/>
          <p:cNvSpPr>
            <a:spLocks noGrp="1"/>
          </p:cNvSpPr>
          <p:nvPr>
            <p:ph idx="1"/>
          </p:nvPr>
        </p:nvSpPr>
        <p:spPr>
          <a:xfrm>
            <a:off x="103909" y="1845733"/>
            <a:ext cx="3740727" cy="4700539"/>
          </a:xfrm>
        </p:spPr>
        <p:txBody>
          <a:bodyPr>
            <a:normAutofit fontScale="92500" lnSpcReduction="20000"/>
          </a:bodyPr>
          <a:lstStyle/>
          <a:p>
            <a:pPr>
              <a:buFont typeface="Arial" panose="020B0604020202020204" pitchFamily="34" charset="0"/>
              <a:buChar char="•"/>
            </a:pPr>
            <a:r>
              <a:rPr lang="en-GB" dirty="0" smtClean="0"/>
              <a:t> During </a:t>
            </a:r>
            <a:r>
              <a:rPr lang="en-GB" dirty="0"/>
              <a:t>the war</a:t>
            </a:r>
          </a:p>
          <a:p>
            <a:pPr lvl="1">
              <a:buFont typeface="Arial" panose="020B0604020202020204" pitchFamily="34" charset="0"/>
              <a:buChar char="•"/>
            </a:pPr>
            <a:r>
              <a:rPr lang="en-GB" dirty="0"/>
              <a:t>In Mycenae: </a:t>
            </a:r>
            <a:r>
              <a:rPr lang="en-GB" dirty="0" smtClean="0"/>
              <a:t>Clytemnestra </a:t>
            </a:r>
            <a:r>
              <a:rPr lang="en-GB" dirty="0"/>
              <a:t>and </a:t>
            </a:r>
            <a:r>
              <a:rPr lang="en-GB" dirty="0" err="1" smtClean="0"/>
              <a:t>Aegisthus</a:t>
            </a:r>
            <a:endParaRPr lang="en-GB" dirty="0"/>
          </a:p>
          <a:p>
            <a:pPr lvl="1">
              <a:buFont typeface="Arial" panose="020B0604020202020204" pitchFamily="34" charset="0"/>
              <a:buChar char="•"/>
            </a:pPr>
            <a:r>
              <a:rPr lang="en-GB" dirty="0" smtClean="0"/>
              <a:t> At </a:t>
            </a:r>
            <a:r>
              <a:rPr lang="en-GB" dirty="0"/>
              <a:t>Troy: Agamemnon and Cassandra, the </a:t>
            </a:r>
            <a:r>
              <a:rPr lang="en-GB" dirty="0" smtClean="0"/>
              <a:t>seer</a:t>
            </a:r>
          </a:p>
          <a:p>
            <a:pPr lvl="1">
              <a:buFont typeface="Arial" panose="020B0604020202020204" pitchFamily="34" charset="0"/>
              <a:buChar char="•"/>
            </a:pPr>
            <a:endParaRPr lang="en-GB" sz="100" dirty="0"/>
          </a:p>
          <a:p>
            <a:pPr>
              <a:buFont typeface="Arial" panose="020B0604020202020204" pitchFamily="34" charset="0"/>
              <a:buChar char="•"/>
            </a:pPr>
            <a:r>
              <a:rPr lang="en-GB" dirty="0" smtClean="0"/>
              <a:t> Agamemnon </a:t>
            </a:r>
            <a:r>
              <a:rPr lang="en-GB" dirty="0"/>
              <a:t>is murdered by </a:t>
            </a:r>
            <a:r>
              <a:rPr lang="en-GB" dirty="0" err="1" smtClean="0"/>
              <a:t>Aegisthus</a:t>
            </a:r>
            <a:r>
              <a:rPr lang="en-GB" dirty="0" smtClean="0"/>
              <a:t> </a:t>
            </a:r>
            <a:r>
              <a:rPr lang="en-GB" dirty="0"/>
              <a:t>(and </a:t>
            </a:r>
            <a:r>
              <a:rPr lang="en-GB" dirty="0" smtClean="0"/>
              <a:t>Clytemnestra); </a:t>
            </a:r>
            <a:r>
              <a:rPr lang="en-GB" dirty="0"/>
              <a:t>various versions on how and who</a:t>
            </a:r>
            <a:r>
              <a:rPr lang="en-GB" dirty="0" smtClean="0"/>
              <a:t>!</a:t>
            </a:r>
          </a:p>
          <a:p>
            <a:pPr>
              <a:spcBef>
                <a:spcPts val="200"/>
              </a:spcBef>
              <a:buFont typeface="Arial" panose="020B0604020202020204" pitchFamily="34" charset="0"/>
              <a:buChar char="•"/>
            </a:pPr>
            <a:endParaRPr lang="en-GB" sz="100" dirty="0"/>
          </a:p>
          <a:p>
            <a:pPr>
              <a:buFont typeface="Arial" panose="020B0604020202020204" pitchFamily="34" charset="0"/>
              <a:buChar char="•"/>
            </a:pPr>
            <a:r>
              <a:rPr lang="en-GB" dirty="0" smtClean="0"/>
              <a:t> Literary versions:</a:t>
            </a:r>
          </a:p>
          <a:p>
            <a:pPr lvl="1">
              <a:buFont typeface="Arial" panose="020B0604020202020204" pitchFamily="34" charset="0"/>
              <a:buChar char="•"/>
            </a:pPr>
            <a:r>
              <a:rPr lang="en-GB" i="1" dirty="0" smtClean="0"/>
              <a:t>Odyssey</a:t>
            </a:r>
            <a:r>
              <a:rPr lang="en-GB" dirty="0" smtClean="0"/>
              <a:t> </a:t>
            </a:r>
            <a:r>
              <a:rPr lang="en-GB" dirty="0"/>
              <a:t>– Agamemnon and </a:t>
            </a:r>
            <a:r>
              <a:rPr lang="en-GB" dirty="0" smtClean="0"/>
              <a:t>Clytemnestra </a:t>
            </a:r>
            <a:r>
              <a:rPr lang="en-GB" dirty="0"/>
              <a:t>become an important foil for Odysseus and Penelope </a:t>
            </a:r>
          </a:p>
          <a:p>
            <a:pPr lvl="1">
              <a:buFont typeface="Arial" panose="020B0604020202020204" pitchFamily="34" charset="0"/>
              <a:buChar char="•"/>
            </a:pPr>
            <a:r>
              <a:rPr lang="en-GB" dirty="0" smtClean="0"/>
              <a:t>Aeschylus </a:t>
            </a:r>
            <a:r>
              <a:rPr lang="en-GB" i="1" dirty="0"/>
              <a:t>Oresteia</a:t>
            </a:r>
            <a:r>
              <a:rPr lang="en-GB" dirty="0"/>
              <a:t>:</a:t>
            </a:r>
          </a:p>
          <a:p>
            <a:pPr lvl="2">
              <a:buFont typeface="Arial" panose="020B0604020202020204" pitchFamily="34" charset="0"/>
              <a:buChar char="•"/>
            </a:pPr>
            <a:r>
              <a:rPr lang="en-GB" i="1" dirty="0"/>
              <a:t>Agamemnon</a:t>
            </a:r>
          </a:p>
          <a:p>
            <a:pPr lvl="2">
              <a:buFont typeface="Arial" panose="020B0604020202020204" pitchFamily="34" charset="0"/>
              <a:buChar char="•"/>
            </a:pPr>
            <a:r>
              <a:rPr lang="en-GB" i="1" dirty="0"/>
              <a:t>The Libation Bearers</a:t>
            </a:r>
          </a:p>
          <a:p>
            <a:pPr lvl="2">
              <a:buFont typeface="Arial" panose="020B0604020202020204" pitchFamily="34" charset="0"/>
              <a:buChar char="•"/>
            </a:pPr>
            <a:r>
              <a:rPr lang="en-GB" i="1" dirty="0"/>
              <a:t>The </a:t>
            </a:r>
            <a:r>
              <a:rPr lang="en-GB" i="1" dirty="0" smtClean="0"/>
              <a:t>Eumenides</a:t>
            </a:r>
          </a:p>
          <a:p>
            <a:pPr lvl="1">
              <a:buFont typeface="Arial" panose="020B0604020202020204" pitchFamily="34" charset="0"/>
              <a:buChar char="•"/>
            </a:pPr>
            <a:r>
              <a:rPr lang="en-GB" dirty="0"/>
              <a:t>Sophocles </a:t>
            </a:r>
            <a:r>
              <a:rPr lang="en-GB" i="1" dirty="0"/>
              <a:t>Elektra</a:t>
            </a:r>
          </a:p>
          <a:p>
            <a:pPr lvl="1">
              <a:buFont typeface="Arial" panose="020B0604020202020204" pitchFamily="34" charset="0"/>
              <a:buChar char="•"/>
            </a:pPr>
            <a:r>
              <a:rPr lang="en-GB" dirty="0"/>
              <a:t>Euripides </a:t>
            </a:r>
            <a:r>
              <a:rPr lang="en-GB" i="1" dirty="0"/>
              <a:t>Orestes</a:t>
            </a:r>
          </a:p>
          <a:p>
            <a:pPr lvl="1">
              <a:buFont typeface="Arial" panose="020B0604020202020204" pitchFamily="34" charset="0"/>
              <a:buChar char="•"/>
            </a:pPr>
            <a:endParaRPr lang="en-GB" dirty="0"/>
          </a:p>
          <a:p>
            <a:pPr>
              <a:buFont typeface="Arial" panose="020B0604020202020204" pitchFamily="34" charset="0"/>
              <a:buChar char="•"/>
            </a:pPr>
            <a:endParaRPr lang="en-GB" dirty="0"/>
          </a:p>
          <a:p>
            <a:endParaRPr lang="en-GB" dirty="0"/>
          </a:p>
        </p:txBody>
      </p:sp>
      <p:sp>
        <p:nvSpPr>
          <p:cNvPr id="4" name="Rectangle 3"/>
          <p:cNvSpPr/>
          <p:nvPr/>
        </p:nvSpPr>
        <p:spPr>
          <a:xfrm>
            <a:off x="3979718" y="1845733"/>
            <a:ext cx="5164282" cy="1754326"/>
          </a:xfrm>
          <a:prstGeom prst="rect">
            <a:avLst/>
          </a:prstGeom>
        </p:spPr>
        <p:txBody>
          <a:bodyPr wrap="square">
            <a:spAutoFit/>
          </a:bodyPr>
          <a:lstStyle/>
          <a:p>
            <a:r>
              <a:rPr lang="en-GB" dirty="0"/>
              <a:t>Pairs and oppositions interesting to </a:t>
            </a:r>
            <a:r>
              <a:rPr lang="en-GB" dirty="0" smtClean="0"/>
              <a:t>structuralism </a:t>
            </a:r>
            <a:r>
              <a:rPr lang="en-GB" dirty="0"/>
              <a:t>theorists may also be </a:t>
            </a:r>
            <a:r>
              <a:rPr lang="en-GB" dirty="0" smtClean="0"/>
              <a:t>metaphorical (Aeschylus’s </a:t>
            </a:r>
            <a:r>
              <a:rPr lang="en-GB" i="1" dirty="0" smtClean="0"/>
              <a:t>Agamemnon</a:t>
            </a:r>
            <a:r>
              <a:rPr lang="en-GB" dirty="0" smtClean="0"/>
              <a:t>):</a:t>
            </a:r>
            <a:endParaRPr lang="en-GB" dirty="0"/>
          </a:p>
          <a:p>
            <a:pPr marL="285750" indent="-285750">
              <a:buFont typeface="Arial" panose="020B0604020202020204" pitchFamily="34" charset="0"/>
              <a:buChar char="•"/>
            </a:pPr>
            <a:r>
              <a:rPr lang="en-GB" dirty="0"/>
              <a:t>The seer seeing ahead but having nothing ahead</a:t>
            </a:r>
          </a:p>
          <a:p>
            <a:pPr marL="285750" indent="-285750">
              <a:buFont typeface="Arial" panose="020B0604020202020204" pitchFamily="34" charset="0"/>
              <a:buChar char="•"/>
            </a:pPr>
            <a:r>
              <a:rPr lang="en-GB" dirty="0"/>
              <a:t>Sharing a bed (fertility) but dying</a:t>
            </a:r>
          </a:p>
          <a:p>
            <a:pPr marL="285750" indent="-285750">
              <a:buFont typeface="Arial" panose="020B0604020202020204" pitchFamily="34" charset="0"/>
              <a:buChar char="•"/>
            </a:pPr>
            <a:r>
              <a:rPr lang="en-GB" dirty="0"/>
              <a:t>Woman (potential mother) bringing death</a:t>
            </a:r>
          </a:p>
        </p:txBody>
      </p:sp>
      <p:sp>
        <p:nvSpPr>
          <p:cNvPr id="5" name="Rectangle 4"/>
          <p:cNvSpPr/>
          <p:nvPr/>
        </p:nvSpPr>
        <p:spPr>
          <a:xfrm>
            <a:off x="3844636" y="3600059"/>
            <a:ext cx="5164282" cy="3077766"/>
          </a:xfrm>
          <a:prstGeom prst="rect">
            <a:avLst/>
          </a:prstGeom>
        </p:spPr>
        <p:txBody>
          <a:bodyPr wrap="square">
            <a:spAutoFit/>
          </a:bodyPr>
          <a:lstStyle/>
          <a:p>
            <a:r>
              <a:rPr lang="en-GB" sz="1600" b="1" dirty="0"/>
              <a:t>Orestes and </a:t>
            </a:r>
            <a:r>
              <a:rPr lang="en-GB" sz="1600" b="1" dirty="0" smtClean="0"/>
              <a:t>Electra</a:t>
            </a:r>
            <a:r>
              <a:rPr lang="en-GB" sz="1600" dirty="0" smtClean="0"/>
              <a:t>: ‘But </a:t>
            </a:r>
            <a:r>
              <a:rPr lang="en-GB" sz="1600" dirty="0"/>
              <a:t>Electra, one of the daughters of Agamemnon, stole away her brother Orestes, and entrusted him to </a:t>
            </a:r>
            <a:r>
              <a:rPr lang="en-GB" sz="1600" dirty="0" err="1"/>
              <a:t>Strophios</a:t>
            </a:r>
            <a:r>
              <a:rPr lang="en-GB" sz="1600" dirty="0"/>
              <a:t> the </a:t>
            </a:r>
            <a:r>
              <a:rPr lang="en-GB" sz="1600" dirty="0" err="1"/>
              <a:t>Phocian</a:t>
            </a:r>
            <a:r>
              <a:rPr lang="en-GB" sz="1600" dirty="0"/>
              <a:t> to rear; and he brought him up with his own son, </a:t>
            </a:r>
            <a:r>
              <a:rPr lang="en-GB" sz="1600" dirty="0" err="1"/>
              <a:t>Pylades</a:t>
            </a:r>
            <a:r>
              <a:rPr lang="en-GB" sz="1600" dirty="0"/>
              <a:t>. On reaching manhood, Orestes went to Delphi to ask the god whether he should take vengeance on his father’s murderers. When this was authorised by the god, he left Mycenae in secret, accompanied by </a:t>
            </a:r>
            <a:r>
              <a:rPr lang="en-GB" sz="1600" dirty="0" err="1"/>
              <a:t>Pylades</a:t>
            </a:r>
            <a:r>
              <a:rPr lang="en-GB" sz="1600" dirty="0"/>
              <a:t>, and killed his mother and </a:t>
            </a:r>
            <a:r>
              <a:rPr lang="en-GB" sz="1600" dirty="0" err="1"/>
              <a:t>Aegistheus</a:t>
            </a:r>
            <a:r>
              <a:rPr lang="en-GB" sz="1600" dirty="0"/>
              <a:t>. Not long afterwards, he was struck by madness, and pursued by the Furies, he went to Athens, where he was put on trial in the </a:t>
            </a:r>
            <a:r>
              <a:rPr lang="en-GB" sz="1600" dirty="0" err="1"/>
              <a:t>Aereopagus</a:t>
            </a:r>
            <a:r>
              <a:rPr lang="en-GB" sz="1600" dirty="0" smtClean="0"/>
              <a:t>.’ – </a:t>
            </a:r>
            <a:r>
              <a:rPr lang="en-GB" sz="1600" b="1" dirty="0" err="1" smtClean="0"/>
              <a:t>Apollod</a:t>
            </a:r>
            <a:r>
              <a:rPr lang="en-GB" sz="1600" b="1" dirty="0"/>
              <a:t>. </a:t>
            </a:r>
            <a:r>
              <a:rPr lang="en-GB" sz="1600" b="1" i="1" dirty="0" err="1"/>
              <a:t>Epit</a:t>
            </a:r>
            <a:r>
              <a:rPr lang="en-GB" sz="1600" b="1" dirty="0"/>
              <a:t>. </a:t>
            </a:r>
            <a:r>
              <a:rPr lang="en-GB" sz="1600" b="1" dirty="0" smtClean="0"/>
              <a:t>6</a:t>
            </a:r>
            <a:r>
              <a:rPr lang="en-GB" sz="1600" dirty="0" smtClean="0"/>
              <a:t>.</a:t>
            </a:r>
            <a:endParaRPr lang="en-GB" sz="1600" dirty="0"/>
          </a:p>
          <a:p>
            <a:endParaRPr lang="en-GB" dirty="0"/>
          </a:p>
        </p:txBody>
      </p:sp>
      <p:pic>
        <p:nvPicPr>
          <p:cNvPr id="6" name="Picture 5"/>
          <p:cNvPicPr>
            <a:picLocks noChangeAspect="1"/>
          </p:cNvPicPr>
          <p:nvPr/>
        </p:nvPicPr>
        <p:blipFill>
          <a:blip r:embed="rId2"/>
          <a:stretch>
            <a:fillRect/>
          </a:stretch>
        </p:blipFill>
        <p:spPr>
          <a:xfrm>
            <a:off x="117515" y="1845733"/>
            <a:ext cx="3592039" cy="3803072"/>
          </a:xfrm>
          <a:prstGeom prst="rect">
            <a:avLst/>
          </a:prstGeom>
        </p:spPr>
      </p:pic>
      <p:sp>
        <p:nvSpPr>
          <p:cNvPr id="7" name="TextBox 6"/>
          <p:cNvSpPr txBox="1"/>
          <p:nvPr/>
        </p:nvSpPr>
        <p:spPr>
          <a:xfrm>
            <a:off x="43170" y="5377594"/>
            <a:ext cx="3740727"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err="1"/>
              <a:t>Paestan</a:t>
            </a:r>
            <a:r>
              <a:rPr lang="en-GB" dirty="0"/>
              <a:t> red-figure bell krater, </a:t>
            </a:r>
            <a:r>
              <a:rPr lang="en-GB" dirty="0" smtClean="0"/>
              <a:t>Orestes</a:t>
            </a:r>
            <a:r>
              <a:rPr lang="en-GB" dirty="0"/>
              <a:t>, Apollo and the Erinyes at </a:t>
            </a:r>
            <a:r>
              <a:rPr lang="en-GB" dirty="0" smtClean="0"/>
              <a:t>Delphi, c. fourth century BC, British Museum   </a:t>
            </a:r>
            <a:endParaRPr lang="en-GB" dirty="0"/>
          </a:p>
        </p:txBody>
      </p:sp>
    </p:spTree>
    <p:extLst>
      <p:ext uri="{BB962C8B-B14F-4D97-AF65-F5344CB8AC3E}">
        <p14:creationId xmlns:p14="http://schemas.microsoft.com/office/powerpoint/2010/main" val="1482270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682" y="866919"/>
            <a:ext cx="8666018" cy="796908"/>
          </a:xfrm>
        </p:spPr>
        <p:txBody>
          <a:bodyPr>
            <a:noAutofit/>
          </a:bodyPr>
          <a:lstStyle/>
          <a:p>
            <a:r>
              <a:rPr lang="en-GB" sz="3800" b="1" dirty="0" smtClean="0"/>
              <a:t>Overarching themes of the Mycenaean Saga</a:t>
            </a:r>
            <a:endParaRPr lang="en-GB" sz="3800" b="1" dirty="0"/>
          </a:p>
        </p:txBody>
      </p:sp>
      <p:sp>
        <p:nvSpPr>
          <p:cNvPr id="3" name="Content Placeholder 2"/>
          <p:cNvSpPr>
            <a:spLocks noGrp="1"/>
          </p:cNvSpPr>
          <p:nvPr>
            <p:ph sz="quarter" idx="1"/>
          </p:nvPr>
        </p:nvSpPr>
        <p:spPr>
          <a:xfrm>
            <a:off x="280555" y="1932708"/>
            <a:ext cx="8562109" cy="4810992"/>
          </a:xfrm>
        </p:spPr>
        <p:txBody>
          <a:bodyPr>
            <a:normAutofit/>
          </a:bodyPr>
          <a:lstStyle/>
          <a:p>
            <a:r>
              <a:rPr lang="en-GB" sz="2400" b="1" dirty="0" smtClean="0"/>
              <a:t>Right vs wrong</a:t>
            </a:r>
            <a:r>
              <a:rPr lang="en-GB" sz="2400" dirty="0" smtClean="0"/>
              <a:t>: this opposition highlights how myths may be used to discuss moral dilemmas well removed from the distant mythological world;</a:t>
            </a:r>
          </a:p>
          <a:p>
            <a:pPr lvl="1"/>
            <a:r>
              <a:rPr lang="en-GB" dirty="0" smtClean="0"/>
              <a:t>Note that Orestes’ </a:t>
            </a:r>
            <a:r>
              <a:rPr lang="en-GB" b="1" dirty="0" smtClean="0"/>
              <a:t>vengeance</a:t>
            </a:r>
            <a:r>
              <a:rPr lang="en-GB" dirty="0" smtClean="0"/>
              <a:t>, the murder of </a:t>
            </a:r>
            <a:r>
              <a:rPr lang="en-GB" dirty="0" err="1" smtClean="0"/>
              <a:t>Clytaemnestra</a:t>
            </a:r>
            <a:r>
              <a:rPr lang="en-GB" dirty="0" smtClean="0"/>
              <a:t> is </a:t>
            </a:r>
            <a:r>
              <a:rPr lang="en-GB" b="1" dirty="0" smtClean="0"/>
              <a:t>authorised</a:t>
            </a:r>
            <a:r>
              <a:rPr lang="en-GB" dirty="0" smtClean="0"/>
              <a:t> by the god; even a non-literary text like </a:t>
            </a:r>
            <a:r>
              <a:rPr lang="en-GB" dirty="0" err="1" smtClean="0"/>
              <a:t>Apollodorus</a:t>
            </a:r>
            <a:r>
              <a:rPr lang="en-GB" dirty="0" smtClean="0"/>
              <a:t> hints strongly at the moral conflict at stake here.</a:t>
            </a:r>
          </a:p>
          <a:p>
            <a:pPr>
              <a:buNone/>
            </a:pPr>
            <a:endParaRPr lang="en-GB" sz="100" dirty="0" smtClean="0"/>
          </a:p>
          <a:p>
            <a:r>
              <a:rPr lang="en-GB" sz="2400" b="1" dirty="0" smtClean="0"/>
              <a:t>Male vs female</a:t>
            </a:r>
            <a:r>
              <a:rPr lang="en-GB" sz="2400" dirty="0" smtClean="0"/>
              <a:t> (worlds and values): Myths used to reassert normative gender roles;</a:t>
            </a:r>
          </a:p>
          <a:p>
            <a:pPr lvl="1"/>
            <a:r>
              <a:rPr lang="en-GB" dirty="0" smtClean="0"/>
              <a:t>Note how Agamemnon’s destruction takes place where he is </a:t>
            </a:r>
            <a:r>
              <a:rPr lang="en-GB" i="1" dirty="0" smtClean="0"/>
              <a:t>out</a:t>
            </a:r>
            <a:r>
              <a:rPr lang="en-GB" dirty="0" smtClean="0"/>
              <a:t> of place (in the home, in the female sphere, in many versions when literally stripped of all his armour); how Orestes is at a loss while under Electra’s influence and before he comes of age, but how he eventually is absolved in a male-dominated </a:t>
            </a:r>
            <a:r>
              <a:rPr lang="en-GB" i="1" dirty="0" smtClean="0"/>
              <a:t>public</a:t>
            </a:r>
            <a:r>
              <a:rPr lang="en-GB" dirty="0" smtClean="0"/>
              <a:t> setting.</a:t>
            </a:r>
            <a:endParaRPr lang="en-GB" dirty="0"/>
          </a:p>
        </p:txBody>
      </p:sp>
    </p:spTree>
    <p:extLst>
      <p:ext uri="{BB962C8B-B14F-4D97-AF65-F5344CB8AC3E}">
        <p14:creationId xmlns:p14="http://schemas.microsoft.com/office/powerpoint/2010/main" val="42498710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r>
              <a:rPr lang="en-GB" dirty="0" smtClean="0"/>
              <a:t> </a:t>
            </a:r>
            <a:endParaRPr lang="en-GB" dirty="0"/>
          </a:p>
        </p:txBody>
      </p:sp>
      <p:sp>
        <p:nvSpPr>
          <p:cNvPr id="3" name="Content Placeholder 2"/>
          <p:cNvSpPr>
            <a:spLocks noGrp="1"/>
          </p:cNvSpPr>
          <p:nvPr>
            <p:ph idx="1"/>
          </p:nvPr>
        </p:nvSpPr>
        <p:spPr>
          <a:xfrm>
            <a:off x="822959" y="2003367"/>
            <a:ext cx="7543801" cy="4131425"/>
          </a:xfrm>
        </p:spPr>
        <p:txBody>
          <a:bodyPr/>
          <a:lstStyle/>
          <a:p>
            <a:pPr>
              <a:buFont typeface="Arial" panose="020B0604020202020204" pitchFamily="34" charset="0"/>
              <a:buChar char="•"/>
            </a:pPr>
            <a:r>
              <a:rPr lang="en-GB" sz="2400" dirty="0"/>
              <a:t>  </a:t>
            </a:r>
            <a:r>
              <a:rPr lang="en-GB" sz="2400" dirty="0" err="1" smtClean="0"/>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r>
              <a:rPr lang="en-GB" sz="2400" dirty="0" smtClean="0"/>
              <a:t>.</a:t>
            </a:r>
          </a:p>
          <a:p>
            <a:pPr>
              <a:buFont typeface="Arial" panose="020B0604020202020204" pitchFamily="34" charset="0"/>
              <a:buChar char="•"/>
            </a:pPr>
            <a:endParaRPr lang="en-GB" dirty="0"/>
          </a:p>
          <a:p>
            <a:pPr>
              <a:buFont typeface="Arial" panose="020B0604020202020204" pitchFamily="34" charset="0"/>
              <a:buChar char="•"/>
            </a:pPr>
            <a:r>
              <a:rPr lang="en-GB" dirty="0"/>
              <a:t> </a:t>
            </a:r>
            <a:r>
              <a:rPr lang="en-GB" sz="2400" dirty="0" err="1"/>
              <a:t>Murgatroyd</a:t>
            </a:r>
            <a:r>
              <a:rPr lang="en-GB" sz="2400" dirty="0"/>
              <a:t>, P. (2013) </a:t>
            </a:r>
            <a:r>
              <a:rPr lang="en-GB" sz="2400" i="1" dirty="0"/>
              <a:t>Mythical monsters in classical literature</a:t>
            </a:r>
            <a:r>
              <a:rPr lang="en-GB" sz="2400" dirty="0"/>
              <a:t>. London: Bloomsbury. </a:t>
            </a:r>
          </a:p>
          <a:p>
            <a:pPr>
              <a:buFont typeface="Arial" panose="020B0604020202020204" pitchFamily="34" charset="0"/>
              <a:buChar char="•"/>
            </a:pPr>
            <a:endParaRPr lang="en-GB" dirty="0" smtClean="0"/>
          </a:p>
          <a:p>
            <a:pPr>
              <a:buFont typeface="Arial" panose="020B0604020202020204" pitchFamily="34" charset="0"/>
              <a:buChar char="•"/>
            </a:pPr>
            <a:r>
              <a:rPr lang="en-GB" dirty="0" smtClean="0"/>
              <a:t> </a:t>
            </a:r>
            <a:r>
              <a:rPr lang="en-GB" sz="2400" dirty="0" smtClean="0"/>
              <a:t>Slater, W. J. (1989) ‘Pelops at Olympia’, </a:t>
            </a:r>
            <a:r>
              <a:rPr lang="en-GB" sz="2400" i="1" dirty="0" smtClean="0"/>
              <a:t>Greek, Roman &amp; Byzantine </a:t>
            </a:r>
            <a:r>
              <a:rPr lang="en-GB" sz="2400" dirty="0" smtClean="0"/>
              <a:t>Studies 30: 485-502.</a:t>
            </a:r>
            <a:endParaRPr lang="en-GB" sz="2400"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2632053501"/>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445</TotalTime>
  <Words>2472</Words>
  <Application>Microsoft Office PowerPoint</Application>
  <PresentationFormat>On-screen Show (4:3)</PresentationFormat>
  <Paragraphs>192</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Retrospect</vt:lpstr>
      <vt:lpstr>Myth and Art</vt:lpstr>
      <vt:lpstr>Crete</vt:lpstr>
      <vt:lpstr>Europa</vt:lpstr>
      <vt:lpstr>Minos</vt:lpstr>
      <vt:lpstr>Pasiphae</vt:lpstr>
      <vt:lpstr>The Minotaur and the Labyrinth</vt:lpstr>
      <vt:lpstr>Daedalus and Icarus</vt:lpstr>
      <vt:lpstr>PowerPoint Presentation</vt:lpstr>
      <vt:lpstr>The generations</vt:lpstr>
      <vt:lpstr>Tantalus </vt:lpstr>
      <vt:lpstr>Mythemes of the Tantalus story</vt:lpstr>
      <vt:lpstr>Pelops</vt:lpstr>
      <vt:lpstr>The sons Atreus and Thyestes</vt:lpstr>
      <vt:lpstr>Sacrifice of Iphigenia </vt:lpstr>
      <vt:lpstr>The return</vt:lpstr>
      <vt:lpstr>Overarching themes of the Mycenaean Saga</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dc:creator>
  <cp:lastModifiedBy>Matt</cp:lastModifiedBy>
  <cp:revision>88</cp:revision>
  <dcterms:created xsi:type="dcterms:W3CDTF">2019-04-26T19:23:07Z</dcterms:created>
  <dcterms:modified xsi:type="dcterms:W3CDTF">2019-05-20T21:15:58Z</dcterms:modified>
</cp:coreProperties>
</file>