
<file path=[Content_Types].xml><?xml version="1.0" encoding="utf-8"?>
<Types xmlns="http://schemas.openxmlformats.org/package/2006/content-types">
  <Default Extension="bmp" ContentType="image/bmp"/>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4"/>
  </p:sldMasterIdLst>
  <p:notesMasterIdLst>
    <p:notesMasterId r:id="rId18"/>
  </p:notesMasterIdLst>
  <p:handoutMasterIdLst>
    <p:handoutMasterId r:id="rId19"/>
  </p:handoutMasterIdLst>
  <p:sldIdLst>
    <p:sldId id="256" r:id="rId5"/>
    <p:sldId id="263" r:id="rId6"/>
    <p:sldId id="262" r:id="rId7"/>
    <p:sldId id="264" r:id="rId8"/>
    <p:sldId id="265" r:id="rId9"/>
    <p:sldId id="266" r:id="rId10"/>
    <p:sldId id="267" r:id="rId11"/>
    <p:sldId id="268" r:id="rId12"/>
    <p:sldId id="269" r:id="rId13"/>
    <p:sldId id="270" r:id="rId14"/>
    <p:sldId id="271" r:id="rId15"/>
    <p:sldId id="272" r:id="rId16"/>
    <p:sldId id="26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E2DC45-B912-44BA-9064-E3A1EFE0EEDB}" v="49" dt="2023-11-13T11:13:32.9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7178" autoAdjust="0"/>
  </p:normalViewPr>
  <p:slideViewPr>
    <p:cSldViewPr snapToGrid="0">
      <p:cViewPr>
        <p:scale>
          <a:sx n="65" d="100"/>
          <a:sy n="65" d="100"/>
        </p:scale>
        <p:origin x="724" y="-944"/>
      </p:cViewPr>
      <p:guideLst/>
    </p:cSldViewPr>
  </p:slideViewPr>
  <p:notesTextViewPr>
    <p:cViewPr>
      <p:scale>
        <a:sx n="100" d="100"/>
        <a:sy n="100" d="100"/>
      </p:scale>
      <p:origin x="0" y="-96"/>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itya Sharma" userId="4851e793492e34ab" providerId="LiveId" clId="{DFE2DC45-B912-44BA-9064-E3A1EFE0EEDB}"/>
    <pc:docChg chg="undo custSel addSld delSld modSld">
      <pc:chgData name="Aditya Sharma" userId="4851e793492e34ab" providerId="LiveId" clId="{DFE2DC45-B912-44BA-9064-E3A1EFE0EEDB}" dt="2023-11-13T11:19:06.594" v="894" actId="20577"/>
      <pc:docMkLst>
        <pc:docMk/>
      </pc:docMkLst>
      <pc:sldChg chg="del">
        <pc:chgData name="Aditya Sharma" userId="4851e793492e34ab" providerId="LiveId" clId="{DFE2DC45-B912-44BA-9064-E3A1EFE0EEDB}" dt="2023-11-13T05:57:48.989" v="20" actId="47"/>
        <pc:sldMkLst>
          <pc:docMk/>
          <pc:sldMk cId="4112772953" sldId="259"/>
        </pc:sldMkLst>
      </pc:sldChg>
      <pc:sldChg chg="addSp delSp modSp mod">
        <pc:chgData name="Aditya Sharma" userId="4851e793492e34ab" providerId="LiveId" clId="{DFE2DC45-B912-44BA-9064-E3A1EFE0EEDB}" dt="2023-11-13T10:46:10.854" v="575" actId="1076"/>
        <pc:sldMkLst>
          <pc:docMk/>
          <pc:sldMk cId="3782906153" sldId="260"/>
        </pc:sldMkLst>
        <pc:spChg chg="mod">
          <ac:chgData name="Aditya Sharma" userId="4851e793492e34ab" providerId="LiveId" clId="{DFE2DC45-B912-44BA-9064-E3A1EFE0EEDB}" dt="2023-11-13T10:46:10.854" v="575" actId="1076"/>
          <ac:spMkLst>
            <pc:docMk/>
            <pc:sldMk cId="3782906153" sldId="260"/>
            <ac:spMk id="2" creationId="{722BAEBB-B897-4E2E-8BE7-753F1060BEA5}"/>
          </ac:spMkLst>
        </pc:spChg>
        <pc:spChg chg="del">
          <ac:chgData name="Aditya Sharma" userId="4851e793492e34ab" providerId="LiveId" clId="{DFE2DC45-B912-44BA-9064-E3A1EFE0EEDB}" dt="2023-11-13T10:45:50.242" v="573" actId="478"/>
          <ac:spMkLst>
            <pc:docMk/>
            <pc:sldMk cId="3782906153" sldId="260"/>
            <ac:spMk id="3" creationId="{459DEA66-4826-47AE-AD32-B06226F8ECC6}"/>
          </ac:spMkLst>
        </pc:spChg>
        <pc:spChg chg="add del mod">
          <ac:chgData name="Aditya Sharma" userId="4851e793492e34ab" providerId="LiveId" clId="{DFE2DC45-B912-44BA-9064-E3A1EFE0EEDB}" dt="2023-11-13T10:46:04.008" v="574" actId="478"/>
          <ac:spMkLst>
            <pc:docMk/>
            <pc:sldMk cId="3782906153" sldId="260"/>
            <ac:spMk id="5" creationId="{02632FA8-12BD-1AAA-7605-E7FE263F587F}"/>
          </ac:spMkLst>
        </pc:spChg>
      </pc:sldChg>
      <pc:sldChg chg="addSp delSp modSp mod modNotesTx">
        <pc:chgData name="Aditya Sharma" userId="4851e793492e34ab" providerId="LiveId" clId="{DFE2DC45-B912-44BA-9064-E3A1EFE0EEDB}" dt="2023-11-13T11:15:32.961" v="720" actId="20577"/>
        <pc:sldMkLst>
          <pc:docMk/>
          <pc:sldMk cId="491186029" sldId="262"/>
        </pc:sldMkLst>
        <pc:spChg chg="mod">
          <ac:chgData name="Aditya Sharma" userId="4851e793492e34ab" providerId="LiveId" clId="{DFE2DC45-B912-44BA-9064-E3A1EFE0EEDB}" dt="2023-11-13T06:08:07.431" v="84" actId="1076"/>
          <ac:spMkLst>
            <pc:docMk/>
            <pc:sldMk cId="491186029" sldId="262"/>
            <ac:spMk id="2" creationId="{2FBE61F3-2745-486A-9B37-D1351783A8A7}"/>
          </ac:spMkLst>
        </pc:spChg>
        <pc:spChg chg="add mod">
          <ac:chgData name="Aditya Sharma" userId="4851e793492e34ab" providerId="LiveId" clId="{DFE2DC45-B912-44BA-9064-E3A1EFE0EEDB}" dt="2023-11-13T06:04:14.035" v="71" actId="27636"/>
          <ac:spMkLst>
            <pc:docMk/>
            <pc:sldMk cId="491186029" sldId="262"/>
            <ac:spMk id="4" creationId="{68C60997-E20E-AEB8-9CFE-59720463B275}"/>
          </ac:spMkLst>
        </pc:spChg>
        <pc:graphicFrameChg chg="del">
          <ac:chgData name="Aditya Sharma" userId="4851e793492e34ab" providerId="LiveId" clId="{DFE2DC45-B912-44BA-9064-E3A1EFE0EEDB}" dt="2023-11-13T05:57:56.261" v="21" actId="478"/>
          <ac:graphicFrameMkLst>
            <pc:docMk/>
            <pc:sldMk cId="491186029" sldId="262"/>
            <ac:graphicFrameMk id="10" creationId="{D4F03EC1-D08C-45FA-AC9F-7C43CAF52CB1}"/>
          </ac:graphicFrameMkLst>
        </pc:graphicFrameChg>
      </pc:sldChg>
      <pc:sldChg chg="addSp modSp mod modNotesTx">
        <pc:chgData name="Aditya Sharma" userId="4851e793492e34ab" providerId="LiveId" clId="{DFE2DC45-B912-44BA-9064-E3A1EFE0EEDB}" dt="2023-11-13T11:14:18.439" v="661" actId="20577"/>
        <pc:sldMkLst>
          <pc:docMk/>
          <pc:sldMk cId="691589837" sldId="263"/>
        </pc:sldMkLst>
        <pc:spChg chg="mod">
          <ac:chgData name="Aditya Sharma" userId="4851e793492e34ab" providerId="LiveId" clId="{DFE2DC45-B912-44BA-9064-E3A1EFE0EEDB}" dt="2023-11-13T05:57:41.546" v="19" actId="14100"/>
          <ac:spMkLst>
            <pc:docMk/>
            <pc:sldMk cId="691589837" sldId="263"/>
            <ac:spMk id="2" creationId="{84A7854E-FAE5-CD87-121D-A046205C2022}"/>
          </ac:spMkLst>
        </pc:spChg>
        <pc:spChg chg="mod">
          <ac:chgData name="Aditya Sharma" userId="4851e793492e34ab" providerId="LiveId" clId="{DFE2DC45-B912-44BA-9064-E3A1EFE0EEDB}" dt="2023-11-13T05:56:59.963" v="9" actId="255"/>
          <ac:spMkLst>
            <pc:docMk/>
            <pc:sldMk cId="691589837" sldId="263"/>
            <ac:spMk id="4" creationId="{FFE1A619-1FF5-1A8E-3DAB-F9FB4E8AA80A}"/>
          </ac:spMkLst>
        </pc:spChg>
        <pc:picChg chg="add mod">
          <ac:chgData name="Aditya Sharma" userId="4851e793492e34ab" providerId="LiveId" clId="{DFE2DC45-B912-44BA-9064-E3A1EFE0EEDB}" dt="2023-11-13T05:57:35.715" v="18" actId="1440"/>
          <ac:picMkLst>
            <pc:docMk/>
            <pc:sldMk cId="691589837" sldId="263"/>
            <ac:picMk id="6" creationId="{BACA0D37-5D5D-3FE3-E774-17B20CCD1CCE}"/>
          </ac:picMkLst>
        </pc:picChg>
      </pc:sldChg>
      <pc:sldChg chg="addSp modSp new mod modNotesTx">
        <pc:chgData name="Aditya Sharma" userId="4851e793492e34ab" providerId="LiveId" clId="{DFE2DC45-B912-44BA-9064-E3A1EFE0EEDB}" dt="2023-11-13T11:09:30.911" v="613"/>
        <pc:sldMkLst>
          <pc:docMk/>
          <pc:sldMk cId="1367692996" sldId="264"/>
        </pc:sldMkLst>
        <pc:spChg chg="mod">
          <ac:chgData name="Aditya Sharma" userId="4851e793492e34ab" providerId="LiveId" clId="{DFE2DC45-B912-44BA-9064-E3A1EFE0EEDB}" dt="2023-11-13T06:16:39.805" v="125" actId="1076"/>
          <ac:spMkLst>
            <pc:docMk/>
            <pc:sldMk cId="1367692996" sldId="264"/>
            <ac:spMk id="2" creationId="{519005D6-E933-146B-EF41-950A2EC35B81}"/>
          </ac:spMkLst>
        </pc:spChg>
        <pc:spChg chg="mod">
          <ac:chgData name="Aditya Sharma" userId="4851e793492e34ab" providerId="LiveId" clId="{DFE2DC45-B912-44BA-9064-E3A1EFE0EEDB}" dt="2023-11-13T06:12:46.487" v="119" actId="14100"/>
          <ac:spMkLst>
            <pc:docMk/>
            <pc:sldMk cId="1367692996" sldId="264"/>
            <ac:spMk id="3" creationId="{AF13E421-D6EF-9233-5561-D8FD7417D4EB}"/>
          </ac:spMkLst>
        </pc:spChg>
        <pc:picChg chg="add mod">
          <ac:chgData name="Aditya Sharma" userId="4851e793492e34ab" providerId="LiveId" clId="{DFE2DC45-B912-44BA-9064-E3A1EFE0EEDB}" dt="2023-11-13T06:16:53.569" v="129"/>
          <ac:picMkLst>
            <pc:docMk/>
            <pc:sldMk cId="1367692996" sldId="264"/>
            <ac:picMk id="5" creationId="{B219D5D1-499E-49B9-9104-785774D3B411}"/>
          </ac:picMkLst>
        </pc:picChg>
      </pc:sldChg>
      <pc:sldChg chg="addSp modSp new mod modNotesTx">
        <pc:chgData name="Aditya Sharma" userId="4851e793492e34ab" providerId="LiveId" clId="{DFE2DC45-B912-44BA-9064-E3A1EFE0EEDB}" dt="2023-11-13T11:15:11.159" v="701" actId="20577"/>
        <pc:sldMkLst>
          <pc:docMk/>
          <pc:sldMk cId="351056214" sldId="265"/>
        </pc:sldMkLst>
        <pc:spChg chg="mod">
          <ac:chgData name="Aditya Sharma" userId="4851e793492e34ab" providerId="LiveId" clId="{DFE2DC45-B912-44BA-9064-E3A1EFE0EEDB}" dt="2023-11-13T06:26:57.023" v="180" actId="1076"/>
          <ac:spMkLst>
            <pc:docMk/>
            <pc:sldMk cId="351056214" sldId="265"/>
            <ac:spMk id="2" creationId="{F0840A09-63C2-8CCE-D84A-9A466099A4A0}"/>
          </ac:spMkLst>
        </pc:spChg>
        <pc:spChg chg="mod">
          <ac:chgData name="Aditya Sharma" userId="4851e793492e34ab" providerId="LiveId" clId="{DFE2DC45-B912-44BA-9064-E3A1EFE0EEDB}" dt="2023-11-13T06:27:00.715" v="182" actId="27636"/>
          <ac:spMkLst>
            <pc:docMk/>
            <pc:sldMk cId="351056214" sldId="265"/>
            <ac:spMk id="3" creationId="{FC118586-C49B-7268-6BA1-F5AD9E2E1C96}"/>
          </ac:spMkLst>
        </pc:spChg>
        <pc:picChg chg="add mod">
          <ac:chgData name="Aditya Sharma" userId="4851e793492e34ab" providerId="LiveId" clId="{DFE2DC45-B912-44BA-9064-E3A1EFE0EEDB}" dt="2023-11-13T06:27:14.845" v="186" actId="14100"/>
          <ac:picMkLst>
            <pc:docMk/>
            <pc:sldMk cId="351056214" sldId="265"/>
            <ac:picMk id="5" creationId="{5417EA47-29E9-F095-97C3-25105053BB78}"/>
          </ac:picMkLst>
        </pc:picChg>
      </pc:sldChg>
      <pc:sldChg chg="addSp delSp modSp new mod modNotesTx">
        <pc:chgData name="Aditya Sharma" userId="4851e793492e34ab" providerId="LiveId" clId="{DFE2DC45-B912-44BA-9064-E3A1EFE0EEDB}" dt="2023-11-13T11:16:10.622" v="755" actId="20577"/>
        <pc:sldMkLst>
          <pc:docMk/>
          <pc:sldMk cId="3777537720" sldId="266"/>
        </pc:sldMkLst>
        <pc:spChg chg="mod">
          <ac:chgData name="Aditya Sharma" userId="4851e793492e34ab" providerId="LiveId" clId="{DFE2DC45-B912-44BA-9064-E3A1EFE0EEDB}" dt="2023-11-13T06:32:31.889" v="211" actId="1076"/>
          <ac:spMkLst>
            <pc:docMk/>
            <pc:sldMk cId="3777537720" sldId="266"/>
            <ac:spMk id="2" creationId="{1E143485-2779-97AE-F0EB-C47F08563AF9}"/>
          </ac:spMkLst>
        </pc:spChg>
        <pc:spChg chg="del mod">
          <ac:chgData name="Aditya Sharma" userId="4851e793492e34ab" providerId="LiveId" clId="{DFE2DC45-B912-44BA-9064-E3A1EFE0EEDB}" dt="2023-11-13T06:32:11.263" v="206" actId="931"/>
          <ac:spMkLst>
            <pc:docMk/>
            <pc:sldMk cId="3777537720" sldId="266"/>
            <ac:spMk id="3" creationId="{D3C0A1AD-EDE2-A220-E2C8-BD108B73FEB2}"/>
          </ac:spMkLst>
        </pc:spChg>
        <pc:spChg chg="add mod">
          <ac:chgData name="Aditya Sharma" userId="4851e793492e34ab" providerId="LiveId" clId="{DFE2DC45-B912-44BA-9064-E3A1EFE0EEDB}" dt="2023-11-13T06:34:00.094" v="228" actId="113"/>
          <ac:spMkLst>
            <pc:docMk/>
            <pc:sldMk cId="3777537720" sldId="266"/>
            <ac:spMk id="7" creationId="{DA71A97E-C2AA-CBF5-8CDC-610661F8D7F7}"/>
          </ac:spMkLst>
        </pc:spChg>
        <pc:picChg chg="add mod">
          <ac:chgData name="Aditya Sharma" userId="4851e793492e34ab" providerId="LiveId" clId="{DFE2DC45-B912-44BA-9064-E3A1EFE0EEDB}" dt="2023-11-13T06:32:50.930" v="218"/>
          <ac:picMkLst>
            <pc:docMk/>
            <pc:sldMk cId="3777537720" sldId="266"/>
            <ac:picMk id="5" creationId="{5FE0500C-1AD3-942F-8ECD-96C8C2B0C758}"/>
          </ac:picMkLst>
        </pc:picChg>
      </pc:sldChg>
      <pc:sldChg chg="addSp delSp modSp new mod modNotesTx">
        <pc:chgData name="Aditya Sharma" userId="4851e793492e34ab" providerId="LiveId" clId="{DFE2DC45-B912-44BA-9064-E3A1EFE0EEDB}" dt="2023-11-13T11:17:05.592" v="807" actId="20577"/>
        <pc:sldMkLst>
          <pc:docMk/>
          <pc:sldMk cId="828115143" sldId="267"/>
        </pc:sldMkLst>
        <pc:spChg chg="del mod">
          <ac:chgData name="Aditya Sharma" userId="4851e793492e34ab" providerId="LiveId" clId="{DFE2DC45-B912-44BA-9064-E3A1EFE0EEDB}" dt="2023-11-13T07:49:35.947" v="276" actId="478"/>
          <ac:spMkLst>
            <pc:docMk/>
            <pc:sldMk cId="828115143" sldId="267"/>
            <ac:spMk id="2" creationId="{DF6E9A05-A345-44DF-AD21-394ED124033A}"/>
          </ac:spMkLst>
        </pc:spChg>
        <pc:spChg chg="mod">
          <ac:chgData name="Aditya Sharma" userId="4851e793492e34ab" providerId="LiveId" clId="{DFE2DC45-B912-44BA-9064-E3A1EFE0EEDB}" dt="2023-11-13T07:49:59.617" v="286" actId="20577"/>
          <ac:spMkLst>
            <pc:docMk/>
            <pc:sldMk cId="828115143" sldId="267"/>
            <ac:spMk id="3" creationId="{AF3AC92C-A915-2318-FD6A-CABCEE6BD120}"/>
          </ac:spMkLst>
        </pc:spChg>
        <pc:spChg chg="add del mod">
          <ac:chgData name="Aditya Sharma" userId="4851e793492e34ab" providerId="LiveId" clId="{DFE2DC45-B912-44BA-9064-E3A1EFE0EEDB}" dt="2023-11-13T07:49:39.425" v="277" actId="478"/>
          <ac:spMkLst>
            <pc:docMk/>
            <pc:sldMk cId="828115143" sldId="267"/>
            <ac:spMk id="7" creationId="{284C0FB9-5F28-F59A-0691-447C55AEE2E5}"/>
          </ac:spMkLst>
        </pc:spChg>
        <pc:picChg chg="add mod">
          <ac:chgData name="Aditya Sharma" userId="4851e793492e34ab" providerId="LiveId" clId="{DFE2DC45-B912-44BA-9064-E3A1EFE0EEDB}" dt="2023-11-13T07:49:24.057" v="275"/>
          <ac:picMkLst>
            <pc:docMk/>
            <pc:sldMk cId="828115143" sldId="267"/>
            <ac:picMk id="5" creationId="{966C348A-58AC-0546-6D23-1387BB5A18A6}"/>
          </ac:picMkLst>
        </pc:picChg>
      </pc:sldChg>
      <pc:sldChg chg="addSp delSp modSp new mod modNotesTx">
        <pc:chgData name="Aditya Sharma" userId="4851e793492e34ab" providerId="LiveId" clId="{DFE2DC45-B912-44BA-9064-E3A1EFE0EEDB}" dt="2023-11-13T11:17:50.610" v="846" actId="20577"/>
        <pc:sldMkLst>
          <pc:docMk/>
          <pc:sldMk cId="869410599" sldId="268"/>
        </pc:sldMkLst>
        <pc:spChg chg="del mod">
          <ac:chgData name="Aditya Sharma" userId="4851e793492e34ab" providerId="LiveId" clId="{DFE2DC45-B912-44BA-9064-E3A1EFE0EEDB}" dt="2023-11-13T07:53:24.588" v="292" actId="478"/>
          <ac:spMkLst>
            <pc:docMk/>
            <pc:sldMk cId="869410599" sldId="268"/>
            <ac:spMk id="2" creationId="{C3C74ECE-D1C7-F89C-7E71-FDC933554718}"/>
          </ac:spMkLst>
        </pc:spChg>
        <pc:spChg chg="del mod">
          <ac:chgData name="Aditya Sharma" userId="4851e793492e34ab" providerId="LiveId" clId="{DFE2DC45-B912-44BA-9064-E3A1EFE0EEDB}" dt="2023-11-13T07:53:43.195" v="296" actId="931"/>
          <ac:spMkLst>
            <pc:docMk/>
            <pc:sldMk cId="869410599" sldId="268"/>
            <ac:spMk id="3" creationId="{867326B3-FBFB-CEE7-5C18-CF4CAD5CDF6A}"/>
          </ac:spMkLst>
        </pc:spChg>
        <pc:graphicFrameChg chg="add del mod">
          <ac:chgData name="Aditya Sharma" userId="4851e793492e34ab" providerId="LiveId" clId="{DFE2DC45-B912-44BA-9064-E3A1EFE0EEDB}" dt="2023-11-13T07:54:31.707" v="307" actId="3680"/>
          <ac:graphicFrameMkLst>
            <pc:docMk/>
            <pc:sldMk cId="869410599" sldId="268"/>
            <ac:graphicFrameMk id="6" creationId="{A4588386-B1D0-1A63-665B-B9B2CABAC73E}"/>
          </ac:graphicFrameMkLst>
        </pc:graphicFrameChg>
        <pc:graphicFrameChg chg="add mod modGraphic">
          <ac:chgData name="Aditya Sharma" userId="4851e793492e34ab" providerId="LiveId" clId="{DFE2DC45-B912-44BA-9064-E3A1EFE0EEDB}" dt="2023-11-13T07:58:16.860" v="347" actId="14100"/>
          <ac:graphicFrameMkLst>
            <pc:docMk/>
            <pc:sldMk cId="869410599" sldId="268"/>
            <ac:graphicFrameMk id="7" creationId="{E5A92E12-97D4-B4AC-AAFA-AA5A83FF2225}"/>
          </ac:graphicFrameMkLst>
        </pc:graphicFrameChg>
        <pc:picChg chg="add mod">
          <ac:chgData name="Aditya Sharma" userId="4851e793492e34ab" providerId="LiveId" clId="{DFE2DC45-B912-44BA-9064-E3A1EFE0EEDB}" dt="2023-11-13T07:58:13.020" v="346" actId="1076"/>
          <ac:picMkLst>
            <pc:docMk/>
            <pc:sldMk cId="869410599" sldId="268"/>
            <ac:picMk id="5" creationId="{0C9A6035-9FF1-5FB0-ED68-CF4DA8A24354}"/>
          </ac:picMkLst>
        </pc:picChg>
      </pc:sldChg>
      <pc:sldChg chg="addSp delSp modSp new mod modNotesTx">
        <pc:chgData name="Aditya Sharma" userId="4851e793492e34ab" providerId="LiveId" clId="{DFE2DC45-B912-44BA-9064-E3A1EFE0EEDB}" dt="2023-11-13T11:11:46.018" v="627"/>
        <pc:sldMkLst>
          <pc:docMk/>
          <pc:sldMk cId="2418496294" sldId="269"/>
        </pc:sldMkLst>
        <pc:spChg chg="mod">
          <ac:chgData name="Aditya Sharma" userId="4851e793492e34ab" providerId="LiveId" clId="{DFE2DC45-B912-44BA-9064-E3A1EFE0EEDB}" dt="2023-11-13T08:01:30.473" v="374"/>
          <ac:spMkLst>
            <pc:docMk/>
            <pc:sldMk cId="2418496294" sldId="269"/>
            <ac:spMk id="2" creationId="{A08D288A-AF56-533B-1881-1B1F89DCD66A}"/>
          </ac:spMkLst>
        </pc:spChg>
        <pc:spChg chg="add del mod">
          <ac:chgData name="Aditya Sharma" userId="4851e793492e34ab" providerId="LiveId" clId="{DFE2DC45-B912-44BA-9064-E3A1EFE0EEDB}" dt="2023-11-13T08:03:27.940" v="401" actId="478"/>
          <ac:spMkLst>
            <pc:docMk/>
            <pc:sldMk cId="2418496294" sldId="269"/>
            <ac:spMk id="3" creationId="{450860C7-675B-0154-8763-4791FF861C37}"/>
          </ac:spMkLst>
        </pc:spChg>
        <pc:spChg chg="add del">
          <ac:chgData name="Aditya Sharma" userId="4851e793492e34ab" providerId="LiveId" clId="{DFE2DC45-B912-44BA-9064-E3A1EFE0EEDB}" dt="2023-11-13T08:01:55.681" v="378"/>
          <ac:spMkLst>
            <pc:docMk/>
            <pc:sldMk cId="2418496294" sldId="269"/>
            <ac:spMk id="5" creationId="{CBDA32BF-9562-8A6E-C3AE-97537D427652}"/>
          </ac:spMkLst>
        </pc:spChg>
        <pc:spChg chg="add mod">
          <ac:chgData name="Aditya Sharma" userId="4851e793492e34ab" providerId="LiveId" clId="{DFE2DC45-B912-44BA-9064-E3A1EFE0EEDB}" dt="2023-11-13T08:04:24.133" v="412" actId="20577"/>
          <ac:spMkLst>
            <pc:docMk/>
            <pc:sldMk cId="2418496294" sldId="269"/>
            <ac:spMk id="7" creationId="{5B042E23-463F-4A7F-77A6-F674C4D646A6}"/>
          </ac:spMkLst>
        </pc:spChg>
        <pc:spChg chg="add mod">
          <ac:chgData name="Aditya Sharma" userId="4851e793492e34ab" providerId="LiveId" clId="{DFE2DC45-B912-44BA-9064-E3A1EFE0EEDB}" dt="2023-11-13T08:05:27.467" v="422" actId="20577"/>
          <ac:spMkLst>
            <pc:docMk/>
            <pc:sldMk cId="2418496294" sldId="269"/>
            <ac:spMk id="9" creationId="{896AC669-2DA1-61BA-2D4B-08B11DBFE5B1}"/>
          </ac:spMkLst>
        </pc:spChg>
        <pc:graphicFrameChg chg="add del mod">
          <ac:chgData name="Aditya Sharma" userId="4851e793492e34ab" providerId="LiveId" clId="{DFE2DC45-B912-44BA-9064-E3A1EFE0EEDB}" dt="2023-11-13T08:01:55.681" v="378"/>
          <ac:graphicFrameMkLst>
            <pc:docMk/>
            <pc:sldMk cId="2418496294" sldId="269"/>
            <ac:graphicFrameMk id="4" creationId="{80684396-DA4C-BB09-B3DB-30984ACC64F8}"/>
          </ac:graphicFrameMkLst>
        </pc:graphicFrameChg>
        <pc:graphicFrameChg chg="add mod modGraphic">
          <ac:chgData name="Aditya Sharma" userId="4851e793492e34ab" providerId="LiveId" clId="{DFE2DC45-B912-44BA-9064-E3A1EFE0EEDB}" dt="2023-11-13T08:03:36.208" v="404" actId="14100"/>
          <ac:graphicFrameMkLst>
            <pc:docMk/>
            <pc:sldMk cId="2418496294" sldId="269"/>
            <ac:graphicFrameMk id="6" creationId="{396FC4BA-0E31-CB07-1B86-B2C408D12837}"/>
          </ac:graphicFrameMkLst>
        </pc:graphicFrameChg>
        <pc:graphicFrameChg chg="add mod modGraphic">
          <ac:chgData name="Aditya Sharma" userId="4851e793492e34ab" providerId="LiveId" clId="{DFE2DC45-B912-44BA-9064-E3A1EFE0EEDB}" dt="2023-11-13T08:05:02.100" v="418" actId="12385"/>
          <ac:graphicFrameMkLst>
            <pc:docMk/>
            <pc:sldMk cId="2418496294" sldId="269"/>
            <ac:graphicFrameMk id="8" creationId="{44CE42B0-8180-2548-57E6-632EA14E9A3A}"/>
          </ac:graphicFrameMkLst>
        </pc:graphicFrameChg>
      </pc:sldChg>
      <pc:sldChg chg="addSp delSp modSp new mod modNotesTx">
        <pc:chgData name="Aditya Sharma" userId="4851e793492e34ab" providerId="LiveId" clId="{DFE2DC45-B912-44BA-9064-E3A1EFE0EEDB}" dt="2023-11-13T11:19:06.594" v="894" actId="20577"/>
        <pc:sldMkLst>
          <pc:docMk/>
          <pc:sldMk cId="1433743450" sldId="270"/>
        </pc:sldMkLst>
        <pc:spChg chg="mod">
          <ac:chgData name="Aditya Sharma" userId="4851e793492e34ab" providerId="LiveId" clId="{DFE2DC45-B912-44BA-9064-E3A1EFE0EEDB}" dt="2023-11-13T10:34:43.283" v="449" actId="27636"/>
          <ac:spMkLst>
            <pc:docMk/>
            <pc:sldMk cId="1433743450" sldId="270"/>
            <ac:spMk id="2" creationId="{7382ADFD-D603-A1B6-B1F9-F63CC006964A}"/>
          </ac:spMkLst>
        </pc:spChg>
        <pc:spChg chg="del mod">
          <ac:chgData name="Aditya Sharma" userId="4851e793492e34ab" providerId="LiveId" clId="{DFE2DC45-B912-44BA-9064-E3A1EFE0EEDB}" dt="2023-11-13T10:35:01.855" v="451" actId="478"/>
          <ac:spMkLst>
            <pc:docMk/>
            <pc:sldMk cId="1433743450" sldId="270"/>
            <ac:spMk id="3" creationId="{8583A887-8138-9B2C-CC8A-C3FC27F586AC}"/>
          </ac:spMkLst>
        </pc:spChg>
        <pc:spChg chg="add mod">
          <ac:chgData name="Aditya Sharma" userId="4851e793492e34ab" providerId="LiveId" clId="{DFE2DC45-B912-44BA-9064-E3A1EFE0EEDB}" dt="2023-11-13T10:36:44.511" v="469" actId="1076"/>
          <ac:spMkLst>
            <pc:docMk/>
            <pc:sldMk cId="1433743450" sldId="270"/>
            <ac:spMk id="5" creationId="{8ECFA947-A485-C56B-E9CC-B5EC59316240}"/>
          </ac:spMkLst>
        </pc:spChg>
        <pc:graphicFrameChg chg="add mod modGraphic">
          <ac:chgData name="Aditya Sharma" userId="4851e793492e34ab" providerId="LiveId" clId="{DFE2DC45-B912-44BA-9064-E3A1EFE0EEDB}" dt="2023-11-13T10:36:06.488" v="463" actId="1076"/>
          <ac:graphicFrameMkLst>
            <pc:docMk/>
            <pc:sldMk cId="1433743450" sldId="270"/>
            <ac:graphicFrameMk id="4" creationId="{37332DE3-4B78-0206-AF88-3215077E31A6}"/>
          </ac:graphicFrameMkLst>
        </pc:graphicFrameChg>
      </pc:sldChg>
      <pc:sldChg chg="addSp delSp modSp new mod modNotesTx">
        <pc:chgData name="Aditya Sharma" userId="4851e793492e34ab" providerId="LiveId" clId="{DFE2DC45-B912-44BA-9064-E3A1EFE0EEDB}" dt="2023-11-13T11:12:21.813" v="631" actId="20577"/>
        <pc:sldMkLst>
          <pc:docMk/>
          <pc:sldMk cId="504830320" sldId="271"/>
        </pc:sldMkLst>
        <pc:spChg chg="mod">
          <ac:chgData name="Aditya Sharma" userId="4851e793492e34ab" providerId="LiveId" clId="{DFE2DC45-B912-44BA-9064-E3A1EFE0EEDB}" dt="2023-11-13T10:40:04.135" v="493" actId="14100"/>
          <ac:spMkLst>
            <pc:docMk/>
            <pc:sldMk cId="504830320" sldId="271"/>
            <ac:spMk id="2" creationId="{E6A0956F-83E4-9A6E-03C1-58CD6ED29FD5}"/>
          </ac:spMkLst>
        </pc:spChg>
        <pc:spChg chg="del">
          <ac:chgData name="Aditya Sharma" userId="4851e793492e34ab" providerId="LiveId" clId="{DFE2DC45-B912-44BA-9064-E3A1EFE0EEDB}" dt="2023-11-13T10:40:14.197" v="494" actId="478"/>
          <ac:spMkLst>
            <pc:docMk/>
            <pc:sldMk cId="504830320" sldId="271"/>
            <ac:spMk id="3" creationId="{1CA267D1-2ACC-DE39-FB14-3BD8E05E638F}"/>
          </ac:spMkLst>
        </pc:spChg>
        <pc:spChg chg="add mod">
          <ac:chgData name="Aditya Sharma" userId="4851e793492e34ab" providerId="LiveId" clId="{DFE2DC45-B912-44BA-9064-E3A1EFE0EEDB}" dt="2023-11-13T10:41:36.188" v="512" actId="113"/>
          <ac:spMkLst>
            <pc:docMk/>
            <pc:sldMk cId="504830320" sldId="271"/>
            <ac:spMk id="5" creationId="{45474A96-6AB3-5F49-B3E5-BAE9CEAD8F8B}"/>
          </ac:spMkLst>
        </pc:spChg>
        <pc:graphicFrameChg chg="add mod modGraphic">
          <ac:chgData name="Aditya Sharma" userId="4851e793492e34ab" providerId="LiveId" clId="{DFE2DC45-B912-44BA-9064-E3A1EFE0EEDB}" dt="2023-11-13T10:40:56.604" v="505" actId="1076"/>
          <ac:graphicFrameMkLst>
            <pc:docMk/>
            <pc:sldMk cId="504830320" sldId="271"/>
            <ac:graphicFrameMk id="4" creationId="{BEBB1431-53B1-D23F-BC6A-3EC54AB4B08A}"/>
          </ac:graphicFrameMkLst>
        </pc:graphicFrameChg>
      </pc:sldChg>
      <pc:sldChg chg="modSp new mod">
        <pc:chgData name="Aditya Sharma" userId="4851e793492e34ab" providerId="LiveId" clId="{DFE2DC45-B912-44BA-9064-E3A1EFE0EEDB}" dt="2023-11-13T10:45:26.787" v="559" actId="1076"/>
        <pc:sldMkLst>
          <pc:docMk/>
          <pc:sldMk cId="4229380304" sldId="272"/>
        </pc:sldMkLst>
        <pc:spChg chg="mod">
          <ac:chgData name="Aditya Sharma" userId="4851e793492e34ab" providerId="LiveId" clId="{DFE2DC45-B912-44BA-9064-E3A1EFE0EEDB}" dt="2023-11-13T10:44:21.075" v="547" actId="1076"/>
          <ac:spMkLst>
            <pc:docMk/>
            <pc:sldMk cId="4229380304" sldId="272"/>
            <ac:spMk id="2" creationId="{FE9DEDA0-211F-CED8-EB24-3B28FE058644}"/>
          </ac:spMkLst>
        </pc:spChg>
        <pc:spChg chg="mod">
          <ac:chgData name="Aditya Sharma" userId="4851e793492e34ab" providerId="LiveId" clId="{DFE2DC45-B912-44BA-9064-E3A1EFE0EEDB}" dt="2023-11-13T10:45:26.787" v="559" actId="1076"/>
          <ac:spMkLst>
            <pc:docMk/>
            <pc:sldMk cId="4229380304" sldId="272"/>
            <ac:spMk id="3" creationId="{5F87CE73-04C1-7717-680E-ADD1C9275BF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8F4EA64-D5E8-4450-BC30-7DFC4EBD38F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6641F71-C740-4CC1-840C-5FB23C8519F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CD963B1-226B-4B24-8975-7DD28730789D}" type="datetimeFigureOut">
              <a:rPr lang="en-US" smtClean="0"/>
              <a:t>11/13/2023</a:t>
            </a:fld>
            <a:endParaRPr lang="en-US" dirty="0"/>
          </a:p>
        </p:txBody>
      </p:sp>
      <p:sp>
        <p:nvSpPr>
          <p:cNvPr id="4" name="Footer Placeholder 3">
            <a:extLst>
              <a:ext uri="{FF2B5EF4-FFF2-40B4-BE49-F238E27FC236}">
                <a16:creationId xmlns:a16="http://schemas.microsoft.com/office/drawing/2014/main" id="{C1BCE577-AAC9-4588-9221-506DA251D45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49921CD-9C42-44C5-B535-5F5FA40227C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FA9CF0-FE85-40E5-A3E4-9D8D4A205BC2}" type="slidenum">
              <a:rPr lang="en-US" smtClean="0"/>
              <a:t>‹#›</a:t>
            </a:fld>
            <a:endParaRPr lang="en-US" dirty="0"/>
          </a:p>
        </p:txBody>
      </p:sp>
    </p:spTree>
    <p:extLst>
      <p:ext uri="{BB962C8B-B14F-4D97-AF65-F5344CB8AC3E}">
        <p14:creationId xmlns:p14="http://schemas.microsoft.com/office/powerpoint/2010/main" val="14096780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C0BE83-1F76-412F-817F-6B87541A62B7}" type="datetimeFigureOut">
              <a:rPr lang="en-US" smtClean="0"/>
              <a:t>11/13/2023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B54AA9-D1C5-4A71-8BC1-393246244DDE}" type="slidenum">
              <a:rPr lang="en-US" smtClean="0"/>
              <a:t>‹#›</a:t>
            </a:fld>
            <a:endParaRPr lang="en-US" dirty="0"/>
          </a:p>
        </p:txBody>
      </p:sp>
    </p:spTree>
    <p:extLst>
      <p:ext uri="{BB962C8B-B14F-4D97-AF65-F5344CB8AC3E}">
        <p14:creationId xmlns:p14="http://schemas.microsoft.com/office/powerpoint/2010/main" val="1341209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CB54AA9-D1C5-4A71-8BC1-393246244DDE}" type="slidenum">
              <a:rPr lang="en-US" smtClean="0"/>
              <a:t>1</a:t>
            </a:fld>
            <a:endParaRPr lang="en-US" dirty="0"/>
          </a:p>
        </p:txBody>
      </p:sp>
    </p:spTree>
    <p:extLst>
      <p:ext uri="{BB962C8B-B14F-4D97-AF65-F5344CB8AC3E}">
        <p14:creationId xmlns:p14="http://schemas.microsoft.com/office/powerpoint/2010/main" val="1610098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Green Rooftop Gardens &amp; Renewable Energy (GRGRE) represents a pioneering step towards harmonizing urban development with environmental consciousness. This innovative model combines the benefits of urban agriculture with the efficiency of renewable energy, creating a unique solution for modern cities facing the challenge of limited green spaces and escalating pollution levels (</a:t>
            </a:r>
            <a:r>
              <a:rPr lang="en-GB" sz="1800" dirty="0" err="1">
                <a:effectLst/>
                <a:latin typeface="Times New Roman" panose="02020603050405020304" pitchFamily="18" charset="0"/>
                <a:ea typeface="Calibri" panose="020F0502020204030204" pitchFamily="34" charset="0"/>
              </a:rPr>
              <a:t>Borràs</a:t>
            </a:r>
            <a:r>
              <a:rPr lang="en-GB" sz="1800" dirty="0">
                <a:effectLst/>
                <a:latin typeface="Times New Roman" panose="02020603050405020304" pitchFamily="18" charset="0"/>
                <a:ea typeface="Calibri" panose="020F0502020204030204" pitchFamily="34" charset="0"/>
              </a:rPr>
              <a:t> et al., 2022)</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t>
            </a:r>
          </a:p>
          <a:p>
            <a:pPr algn="just">
              <a:lnSpc>
                <a:spcPct val="15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At the heart of this concept lies the transformation of underutilized urban spaces, specifically rooftops, into vibrant green oases. These spaces, previously barren or used for non-productive purposes, are reimagined as productive gardens. These gardens not only enhance the visual appeal of urban landscapes but also contribute significantly to environmental improvement by acting as natural air purifiers and combating the urban heat island effect.</a:t>
            </a:r>
          </a:p>
          <a:p>
            <a:pPr algn="just">
              <a:lnSpc>
                <a:spcPct val="15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integration of renewable energy sources is another cornerstone of GRGRE's approach. By embedding energy solutions such as micro-hydro rainwater turbines and discreet solar panels within the garden infrastructure, GRGRE ensures that these urban green spaces are not just aesthetically pleasing but also function as hubs of sustainable energy generation. This unique blend addresses two critical urban issues simultaneously: the need for green spaces and the demand for renewable energy (</a:t>
            </a:r>
            <a:r>
              <a:rPr lang="en-GB" sz="1800" dirty="0">
                <a:effectLst/>
                <a:latin typeface="Times New Roman" panose="02020603050405020304" pitchFamily="18" charset="0"/>
                <a:ea typeface="Calibri" panose="020F0502020204030204" pitchFamily="34" charset="0"/>
              </a:rPr>
              <a:t>Bevilacqua, 2021)</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t>
            </a:r>
          </a:p>
          <a:p>
            <a:pPr algn="just">
              <a:lnSpc>
                <a:spcPct val="15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benefits of this innovative approach extend beyond environmental improvements. They include fostering a sense of community among urban dwellers, promoting healthier lifestyles through access to fresh, organically grown produce, and contributing to the global effort of reducing carbon footprints.</a:t>
            </a:r>
          </a:p>
        </p:txBody>
      </p:sp>
      <p:sp>
        <p:nvSpPr>
          <p:cNvPr id="4" name="Slide Number Placeholder 3"/>
          <p:cNvSpPr>
            <a:spLocks noGrp="1"/>
          </p:cNvSpPr>
          <p:nvPr>
            <p:ph type="sldNum" sz="quarter" idx="5"/>
          </p:nvPr>
        </p:nvSpPr>
        <p:spPr/>
        <p:txBody>
          <a:bodyPr/>
          <a:lstStyle/>
          <a:p>
            <a:fld id="{6CB54AA9-D1C5-4A71-8BC1-393246244DDE}" type="slidenum">
              <a:rPr lang="en-US" smtClean="0"/>
              <a:t>2</a:t>
            </a:fld>
            <a:endParaRPr lang="en-US" dirty="0"/>
          </a:p>
        </p:txBody>
      </p:sp>
    </p:spTree>
    <p:extLst>
      <p:ext uri="{BB962C8B-B14F-4D97-AF65-F5344CB8AC3E}">
        <p14:creationId xmlns:p14="http://schemas.microsoft.com/office/powerpoint/2010/main" val="23918435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Urbanization, a global phenomenon, brings with it a multitude of challenges, most notably its impact on the environment and human well-being. The relentless expansion of urban areas often results in a significant reduction of natural green spaces. This decline not only affects the aesthetic appeal of cities but also leads to serious environmental degradation, including increased pollution and the exacerbation of the urban heat island effect.</a:t>
            </a:r>
          </a:p>
          <a:p>
            <a:pPr algn="just"/>
            <a:r>
              <a:rPr lang="en-US" dirty="0"/>
              <a:t>As concrete structures replace natural landscapes, cities face escalating levels of air and noise pollution. Plants filter pollutants and provide oxygen, therefore a lack of vegetation lowers air quality. Urban people' health and quality of life are directly affected by environmental degradation, which increases respiratory and stress-related disorders (</a:t>
            </a:r>
            <a:r>
              <a:rPr lang="en-GB" sz="1800" dirty="0">
                <a:effectLst/>
                <a:latin typeface="Times New Roman" panose="02020603050405020304" pitchFamily="18" charset="0"/>
                <a:ea typeface="Calibri" panose="020F0502020204030204" pitchFamily="34" charset="0"/>
              </a:rPr>
              <a:t>Huang and Chang, 2021)</a:t>
            </a:r>
            <a:r>
              <a:rPr lang="en-US" dirty="0"/>
              <a:t>.</a:t>
            </a:r>
          </a:p>
          <a:p>
            <a:pPr algn="just"/>
            <a:r>
              <a:rPr lang="en-US" dirty="0"/>
              <a:t>The urban heat island effect, another impact of less vegetation, raises metropolitan temperatures. Hotter cities are caused by concrete and asphalt absorbing and retaining heat. This greatly increases cooling energy use and city inhabitants' discomfort.</a:t>
            </a:r>
          </a:p>
          <a:p>
            <a:pPr algn="just"/>
            <a:r>
              <a:rPr lang="en-US" dirty="0"/>
              <a:t>Urbanization brings new difficulties that need sustainable answers. Innovative methods to reintroduce nature into cities are needed to improve environmental conditions and resident well-being. Eco-friendly urban development that stresses green areas and sustainable practices is needed to create healthier, more livable cities (</a:t>
            </a:r>
            <a:r>
              <a:rPr lang="en-GB" sz="1800" dirty="0" err="1">
                <a:effectLst/>
                <a:latin typeface="Times New Roman" panose="02020603050405020304" pitchFamily="18" charset="0"/>
                <a:ea typeface="Calibri" panose="020F0502020204030204" pitchFamily="34" charset="0"/>
              </a:rPr>
              <a:t>Manso</a:t>
            </a:r>
            <a:r>
              <a:rPr lang="en-GB" sz="1800" dirty="0">
                <a:effectLst/>
                <a:latin typeface="Times New Roman" panose="02020603050405020304" pitchFamily="18" charset="0"/>
                <a:ea typeface="Calibri" panose="020F0502020204030204" pitchFamily="34" charset="0"/>
              </a:rPr>
              <a:t> et al., 2021)</a:t>
            </a:r>
            <a:r>
              <a:rPr lang="en-US" dirty="0"/>
              <a:t>.</a:t>
            </a:r>
          </a:p>
        </p:txBody>
      </p:sp>
      <p:sp>
        <p:nvSpPr>
          <p:cNvPr id="4" name="Slide Number Placeholder 3"/>
          <p:cNvSpPr>
            <a:spLocks noGrp="1"/>
          </p:cNvSpPr>
          <p:nvPr>
            <p:ph type="sldNum" sz="quarter" idx="5"/>
          </p:nvPr>
        </p:nvSpPr>
        <p:spPr/>
        <p:txBody>
          <a:bodyPr/>
          <a:lstStyle/>
          <a:p>
            <a:fld id="{6CB54AA9-D1C5-4A71-8BC1-393246244DDE}" type="slidenum">
              <a:rPr lang="en-US" smtClean="0"/>
              <a:t>3</a:t>
            </a:fld>
            <a:endParaRPr lang="en-US" dirty="0"/>
          </a:p>
        </p:txBody>
      </p:sp>
    </p:spTree>
    <p:extLst>
      <p:ext uri="{BB962C8B-B14F-4D97-AF65-F5344CB8AC3E}">
        <p14:creationId xmlns:p14="http://schemas.microsoft.com/office/powerpoint/2010/main" val="22488963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Green Rooftop Gardens &amp; Renewable Energy (GRGRE) answer to urbanization is rooftop gardens and renewable energy systems.</a:t>
            </a:r>
          </a:p>
          <a:p>
            <a:pPr algn="just"/>
            <a:r>
              <a:rPr lang="en-US" dirty="0"/>
              <a:t>Transforming unused rooftop spaces into lush, productive green spaces is the first step. These gardens combine aesthetics and practicality. They provide farm-to-table experiences to cities by growing edible plants, herbs, and minor crops. This improves air quality, urban biodiversity, and the urban heat island effect.</a:t>
            </a:r>
          </a:p>
          <a:p>
            <a:pPr algn="just"/>
            <a:r>
              <a:rPr lang="en-US" dirty="0"/>
              <a:t>Renewable energy technology and green places are essential to this approach. Micro-hydro rainwater turbines and solar panels blend into the landscape design. These renewable energy sources are useful and intended to mix with garden aesthetics, preserving the value of green places. Solar panels gather sunlight for reliable electricity, while micro-hydro turbines generate energy from urban rainfall.</a:t>
            </a:r>
          </a:p>
          <a:p>
            <a:pPr algn="just"/>
            <a:r>
              <a:rPr lang="en-US" dirty="0"/>
              <a:t>This rooftop garden-renewable energy system design is unique and comprehensive to urban sustainability. It shows how cities may be reinvented to promote eco-friendly living, decreasing building carbon footprints and improving urban people' quality of life. This novel approach enables a greener, cleaner, and more sustainable urban future.</a:t>
            </a:r>
          </a:p>
          <a:p>
            <a:pPr algn="just"/>
            <a:endParaRPr lang="en-IN" dirty="0"/>
          </a:p>
        </p:txBody>
      </p:sp>
      <p:sp>
        <p:nvSpPr>
          <p:cNvPr id="4" name="Slide Number Placeholder 3"/>
          <p:cNvSpPr>
            <a:spLocks noGrp="1"/>
          </p:cNvSpPr>
          <p:nvPr>
            <p:ph type="sldNum" sz="quarter" idx="5"/>
          </p:nvPr>
        </p:nvSpPr>
        <p:spPr/>
        <p:txBody>
          <a:bodyPr/>
          <a:lstStyle/>
          <a:p>
            <a:fld id="{6CB54AA9-D1C5-4A71-8BC1-393246244DDE}" type="slidenum">
              <a:rPr lang="en-US" smtClean="0"/>
              <a:t>4</a:t>
            </a:fld>
            <a:endParaRPr lang="en-US" dirty="0"/>
          </a:p>
        </p:txBody>
      </p:sp>
    </p:spTree>
    <p:extLst>
      <p:ext uri="{BB962C8B-B14F-4D97-AF65-F5344CB8AC3E}">
        <p14:creationId xmlns:p14="http://schemas.microsoft.com/office/powerpoint/2010/main" val="40122451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Green Rooftop Gardens &amp; Renewable Energy (GRGRE) has a market gap and potential due to shifting urban landscapes and values. Urban green spaces are in demand. Urban gardening and greenery in city design are becoming more popular as citizens seek nature in denser cities. Along with green places, renewable energy knowledge and enthusiasm are rising. This transition is caused by worldwide awareness of sustainability and climate change. Urbanites are increasingly aware of their carbon footprints and actively exploring solutions to build a sustainable future. This involves preferring renewable energy sources like solar and hydro power to reduce fossil fuel use and environmental impact. Sustainability is becoming a lifestyle choice. Urban agriculture is developing because city inhabitants want to cultivate and eat local food. This preserves freshness, reduces food miles, and fosters food source awareness. Urban regions need energy-efficient solutions. Buildings contribute significantly to carbon emissions, thus solutions that cut emissions and energy costs are needed. This is important given growing energy costs and economic pressures. GRGRE's creative solutions thrive when these aspects come together. Green rooftop gardens and integrated renewable energy systems meet the rising need for sustainable, efficient, and ecologically friendly urban living. This offers a great chance to improve urban surroundings while fulfilling citizens' changing requirements (</a:t>
            </a:r>
            <a:r>
              <a:rPr lang="en-GB" sz="1800" dirty="0">
                <a:effectLst/>
                <a:latin typeface="Times New Roman" panose="02020603050405020304" pitchFamily="18" charset="0"/>
                <a:ea typeface="Calibri" panose="020F0502020204030204" pitchFamily="34" charset="0"/>
              </a:rPr>
              <a:t>Joshi and Teller, 2021)</a:t>
            </a:r>
            <a:r>
              <a:rPr lang="en-US" dirty="0"/>
              <a:t>.</a:t>
            </a:r>
            <a:endParaRPr lang="en-IN" dirty="0"/>
          </a:p>
        </p:txBody>
      </p:sp>
      <p:sp>
        <p:nvSpPr>
          <p:cNvPr id="4" name="Slide Number Placeholder 3"/>
          <p:cNvSpPr>
            <a:spLocks noGrp="1"/>
          </p:cNvSpPr>
          <p:nvPr>
            <p:ph type="sldNum" sz="quarter" idx="5"/>
          </p:nvPr>
        </p:nvSpPr>
        <p:spPr/>
        <p:txBody>
          <a:bodyPr/>
          <a:lstStyle/>
          <a:p>
            <a:fld id="{6CB54AA9-D1C5-4A71-8BC1-393246244DDE}" type="slidenum">
              <a:rPr lang="en-US" smtClean="0"/>
              <a:t>5</a:t>
            </a:fld>
            <a:endParaRPr lang="en-US" dirty="0"/>
          </a:p>
        </p:txBody>
      </p:sp>
    </p:spTree>
    <p:extLst>
      <p:ext uri="{BB962C8B-B14F-4D97-AF65-F5344CB8AC3E}">
        <p14:creationId xmlns:p14="http://schemas.microsoft.com/office/powerpoint/2010/main" val="39406734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Green Rooftop Gardens &amp; Renewable Energy (GRGRE) targets a variety of urban buildings with different reasons and advantages for adopting this creative approach.</a:t>
            </a:r>
          </a:p>
          <a:p>
            <a:pPr algn="just"/>
            <a:r>
              <a:rPr lang="en-US" dirty="0"/>
              <a:t>Due to corporate sustainability efforts, commercial buildings are targets. Companies want to show their eco-friendliness as they become more environmentally conscious. These buildings lower their carbon footprint and improve their corporate citizenship by combining rooftop gardens and renewable energy sources. Green areas also improve employee well-being and productivity and provide a peaceful escape from metropolitan life.</a:t>
            </a:r>
          </a:p>
          <a:p>
            <a:pPr algn="just"/>
            <a:r>
              <a:rPr lang="en-US" dirty="0"/>
              <a:t>Other major markets include residential complexes. To improve air quality, aesthetics, and connection to the environment, urbanites are incorporating nature into their homes. Residents may enjoy rooftop gardens and locally produced vegetables, while integrated renewable energy systems can save utility bills and promote energy independence (</a:t>
            </a:r>
            <a:r>
              <a:rPr lang="en-GB" sz="1800" dirty="0">
                <a:effectLst/>
                <a:latin typeface="Times New Roman" panose="02020603050405020304" pitchFamily="18" charset="0"/>
                <a:ea typeface="Calibri" panose="020F0502020204030204" pitchFamily="34" charset="0"/>
              </a:rPr>
              <a:t>Khan et al., 2022)</a:t>
            </a:r>
            <a:r>
              <a:rPr lang="en-US" dirty="0"/>
              <a:t>.</a:t>
            </a:r>
          </a:p>
          <a:p>
            <a:pPr algn="just"/>
            <a:r>
              <a:rPr lang="en-US" dirty="0"/>
              <a:t>Universities and schools provide a unique chance. Renewable energy projects and rooftop gardens may be hands-on instructional tools for these institutions. Interactive learning about sustainable practices, urban agriculture, and renewable energy technology promotes environmental responsibility among students.</a:t>
            </a:r>
          </a:p>
          <a:p>
            <a:pPr algn="just"/>
            <a:r>
              <a:rPr lang="en-US" dirty="0"/>
              <a:t>Also ideal for GRGRE's solutions are hospitals. Health-promoting settings are hospitals' goal. Staff and patients may rest on green rooftops. Renewable energy may lower hospital operating expenses and improve sustainability.</a:t>
            </a:r>
          </a:p>
          <a:p>
            <a:pPr algn="just"/>
            <a:r>
              <a:rPr lang="en-US" dirty="0"/>
              <a:t>GRGRE targets a diverse market. Following urban sustainability and environmental responsibility trends, each sector has distinct reasons to embrace rooftop gardens and renewable energy solutions (</a:t>
            </a:r>
            <a:r>
              <a:rPr lang="en-GB" sz="1800" dirty="0">
                <a:effectLst/>
                <a:latin typeface="Times New Roman" panose="02020603050405020304" pitchFamily="18" charset="0"/>
                <a:ea typeface="Calibri" panose="020F0502020204030204" pitchFamily="34" charset="0"/>
              </a:rPr>
              <a:t>Meng et al., 2023)</a:t>
            </a:r>
            <a:r>
              <a:rPr lang="en-US" dirty="0"/>
              <a:t>.</a:t>
            </a:r>
          </a:p>
        </p:txBody>
      </p:sp>
      <p:sp>
        <p:nvSpPr>
          <p:cNvPr id="4" name="Slide Number Placeholder 3"/>
          <p:cNvSpPr>
            <a:spLocks noGrp="1"/>
          </p:cNvSpPr>
          <p:nvPr>
            <p:ph type="sldNum" sz="quarter" idx="5"/>
          </p:nvPr>
        </p:nvSpPr>
        <p:spPr/>
        <p:txBody>
          <a:bodyPr/>
          <a:lstStyle/>
          <a:p>
            <a:fld id="{6CB54AA9-D1C5-4A71-8BC1-393246244DDE}" type="slidenum">
              <a:rPr lang="en-US" smtClean="0"/>
              <a:t>6</a:t>
            </a:fld>
            <a:endParaRPr lang="en-US" dirty="0"/>
          </a:p>
        </p:txBody>
      </p:sp>
    </p:spTree>
    <p:extLst>
      <p:ext uri="{BB962C8B-B14F-4D97-AF65-F5344CB8AC3E}">
        <p14:creationId xmlns:p14="http://schemas.microsoft.com/office/powerpoint/2010/main" val="3902367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t>The Green Rooftop Gardens &amp; Renewable Energy (GRGRE) business strategy engages clients and generates money from many sources.</a:t>
            </a:r>
          </a:p>
          <a:p>
            <a:pPr algn="just">
              <a:lnSpc>
                <a:spcPct val="150000"/>
              </a:lnSpc>
            </a:pPr>
            <a:r>
              <a:rPr lang="en-US" dirty="0"/>
              <a:t>Rooftop gardens and renewable energy installations generate most money. This involves designing, installing, and integrating garden areas with energy-generating features like solar panels and micro-hydro turbines. GRGRE's services appeal to residential complexes and big business buildings since these installations are customized (</a:t>
            </a:r>
            <a:r>
              <a:rPr lang="en-GB" sz="1800" dirty="0" err="1">
                <a:effectLst/>
                <a:latin typeface="Times New Roman" panose="02020603050405020304" pitchFamily="18" charset="0"/>
                <a:ea typeface="Calibri" panose="020F0502020204030204" pitchFamily="34" charset="0"/>
              </a:rPr>
              <a:t>Nolden</a:t>
            </a:r>
            <a:r>
              <a:rPr lang="en-GB" sz="1800" dirty="0">
                <a:effectLst/>
                <a:latin typeface="Times New Roman" panose="02020603050405020304" pitchFamily="18" charset="0"/>
                <a:ea typeface="Calibri" panose="020F0502020204030204" pitchFamily="34" charset="0"/>
              </a:rPr>
              <a:t> et al., 2020)</a:t>
            </a:r>
            <a:r>
              <a:rPr lang="en-US" dirty="0"/>
              <a:t>.</a:t>
            </a:r>
          </a:p>
          <a:p>
            <a:pPr algn="just">
              <a:lnSpc>
                <a:spcPct val="150000"/>
              </a:lnSpc>
            </a:pPr>
            <a:r>
              <a:rPr lang="en-US" dirty="0"/>
              <a:t>Another major income source is maintenance contracts. Rooftop gardens and renewable energy installations need regular upkeep to survive. Offering specialized maintenance services not only provides a steady income but also ensures continued customer engagement and satisfaction. Energy sales present an innovative revenue opportunity. Surplus energy generated by the renewable systems can be sold back to the grid, creating an additional income stream while promoting sustainable energy use (</a:t>
            </a:r>
            <a:r>
              <a:rPr lang="en-GB" sz="1800" dirty="0">
                <a:effectLst/>
                <a:latin typeface="Times New Roman" panose="02020603050405020304" pitchFamily="18" charset="0"/>
                <a:ea typeface="Calibri" panose="020F0502020204030204" pitchFamily="34" charset="0"/>
              </a:rPr>
              <a:t>Muñoz-</a:t>
            </a:r>
            <a:r>
              <a:rPr lang="en-GB" sz="1800" dirty="0" err="1">
                <a:effectLst/>
                <a:latin typeface="Times New Roman" panose="02020603050405020304" pitchFamily="18" charset="0"/>
                <a:ea typeface="Calibri" panose="020F0502020204030204" pitchFamily="34" charset="0"/>
              </a:rPr>
              <a:t>Liesa</a:t>
            </a:r>
            <a:r>
              <a:rPr lang="en-GB" sz="1800" dirty="0">
                <a:effectLst/>
                <a:latin typeface="Times New Roman" panose="02020603050405020304" pitchFamily="18" charset="0"/>
                <a:ea typeface="Calibri" panose="020F0502020204030204" pitchFamily="34" charset="0"/>
              </a:rPr>
              <a:t> et al., 2020)</a:t>
            </a:r>
            <a:r>
              <a:rPr lang="en-US" dirty="0"/>
              <a:t>.</a:t>
            </a:r>
          </a:p>
          <a:p>
            <a:pPr algn="just">
              <a:lnSpc>
                <a:spcPct val="150000"/>
              </a:lnSpc>
            </a:pPr>
            <a:r>
              <a:rPr lang="en-US" dirty="0"/>
              <a:t>Customer engagement is a key focus. Providing personalized consultations and tailored designs helps meet specific client needs, fostering strong relationships. Conducting energy efficiency assessments for potential clients serves as both a valuable service and a powerful engagement tool. Forming partnerships with environmental organizations and urban planners expands GRGRE's reach and credibility. These collaborations can open doors to new markets and provide endorsements that bolster the brand's image.</a:t>
            </a:r>
          </a:p>
          <a:p>
            <a:pPr algn="just">
              <a:lnSpc>
                <a:spcPct val="150000"/>
              </a:lnSpc>
            </a:pPr>
            <a:r>
              <a:rPr lang="en-US" dirty="0"/>
              <a:t>Community involvement through workshops and seminars positions GRGRE as a thought leader in urban sustainability, while digital marketing campaigns and showcasing client testimonials help in reaching a broader audience. Achieving and promoting eco-friendly certifications further strengthens GRGRE's market position as an environmentally responsible and innovative service provider. Overall, the business model is structured to ensure diversified revenue streams, strong customer relationships, and a solid market presence, paving the way for long-term success and growth (</a:t>
            </a:r>
            <a:r>
              <a:rPr lang="en-GB" sz="1800" dirty="0" err="1">
                <a:effectLst/>
                <a:latin typeface="Times New Roman" panose="02020603050405020304" pitchFamily="18" charset="0"/>
                <a:ea typeface="Calibri" panose="020F0502020204030204" pitchFamily="34" charset="0"/>
              </a:rPr>
              <a:t>Mutani</a:t>
            </a:r>
            <a:r>
              <a:rPr lang="en-GB" sz="1800" dirty="0">
                <a:effectLst/>
                <a:latin typeface="Times New Roman" panose="02020603050405020304" pitchFamily="18" charset="0"/>
                <a:ea typeface="Calibri" panose="020F0502020204030204" pitchFamily="34" charset="0"/>
              </a:rPr>
              <a:t> et al., 2020)</a:t>
            </a:r>
            <a:r>
              <a:rPr lang="en-US" dirty="0"/>
              <a:t>.</a:t>
            </a:r>
            <a:endParaRPr lang="en-IN" dirty="0"/>
          </a:p>
        </p:txBody>
      </p:sp>
      <p:sp>
        <p:nvSpPr>
          <p:cNvPr id="4" name="Slide Number Placeholder 3"/>
          <p:cNvSpPr>
            <a:spLocks noGrp="1"/>
          </p:cNvSpPr>
          <p:nvPr>
            <p:ph type="sldNum" sz="quarter" idx="5"/>
          </p:nvPr>
        </p:nvSpPr>
        <p:spPr/>
        <p:txBody>
          <a:bodyPr/>
          <a:lstStyle/>
          <a:p>
            <a:fld id="{6CB54AA9-D1C5-4A71-8BC1-393246244DDE}" type="slidenum">
              <a:rPr lang="en-US" smtClean="0"/>
              <a:t>7</a:t>
            </a:fld>
            <a:endParaRPr lang="en-US" dirty="0"/>
          </a:p>
        </p:txBody>
      </p:sp>
    </p:spTree>
    <p:extLst>
      <p:ext uri="{BB962C8B-B14F-4D97-AF65-F5344CB8AC3E}">
        <p14:creationId xmlns:p14="http://schemas.microsoft.com/office/powerpoint/2010/main" val="7403191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t>The SWOT analysis for Green Rooftop Gardens &amp; Renewable Energy (GRGRE) highlights the potential and challenges of this innovative venture.</a:t>
            </a:r>
          </a:p>
          <a:p>
            <a:pPr algn="just">
              <a:lnSpc>
                <a:spcPct val="150000"/>
              </a:lnSpc>
            </a:pPr>
            <a:endParaRPr lang="en-US" dirty="0"/>
          </a:p>
          <a:p>
            <a:pPr algn="just">
              <a:lnSpc>
                <a:spcPct val="150000"/>
              </a:lnSpc>
            </a:pPr>
            <a:r>
              <a:rPr lang="en-US" dirty="0"/>
              <a:t>Strengths lie in the uniqueness of the GRGRE concept, combining urban agriculture with renewable energy, a rare blend in the market. This integration not only enhances urban aesthetics but also contributes significantly to environmental sustainability. By reducing urban heat islands and carbon emissions, these rooftop gardens directly benefit urban ecosystems. Additionally, they contribute to the health and well-being of urban residents by providing green, tranquil spaces in dense cityscapes (</a:t>
            </a:r>
            <a:r>
              <a:rPr lang="en-GB" sz="1800" dirty="0">
                <a:effectLst/>
                <a:latin typeface="Times New Roman" panose="02020603050405020304" pitchFamily="18" charset="0"/>
                <a:ea typeface="Calibri" panose="020F0502020204030204" pitchFamily="34" charset="0"/>
              </a:rPr>
              <a:t>Shafique et al., 2020)</a:t>
            </a:r>
            <a:r>
              <a:rPr lang="en-US" dirty="0"/>
              <a:t>.</a:t>
            </a:r>
          </a:p>
          <a:p>
            <a:pPr algn="just">
              <a:lnSpc>
                <a:spcPct val="150000"/>
              </a:lnSpc>
            </a:pPr>
            <a:r>
              <a:rPr lang="en-US" dirty="0"/>
              <a:t>However, weaknesses include the high initial costs associated with setting up rooftop gardens and renewable energy systems. These costs might be prohibitive for some clients. Furthermore, the need for regular maintenance and technical expertise for both the gardens and energy systems can be a challenge, requiring ongoing commitment from clients.</a:t>
            </a:r>
          </a:p>
          <a:p>
            <a:pPr algn="just">
              <a:lnSpc>
                <a:spcPct val="150000"/>
              </a:lnSpc>
            </a:pPr>
            <a:r>
              <a:rPr lang="en-US" dirty="0"/>
              <a:t>Opportunities for GRGRE are ample, especially with the increasing global consciousness about environmental issues. The growing demand for eco-friendly urban solutions opens up vast market potential. Government incentives for sustainable projects and green energy also present opportunities for financial support and partnerships. Moreover, the scalable nature of GRGRE's model allows for expansion into various urban areas, adapting to different settings and client needs.</a:t>
            </a:r>
          </a:p>
          <a:p>
            <a:pPr algn="just">
              <a:lnSpc>
                <a:spcPct val="150000"/>
              </a:lnSpc>
            </a:pPr>
            <a:endParaRPr lang="en-US" dirty="0"/>
          </a:p>
          <a:p>
            <a:pPr algn="just">
              <a:lnSpc>
                <a:spcPct val="150000"/>
              </a:lnSpc>
            </a:pPr>
            <a:r>
              <a:rPr lang="en-US" dirty="0"/>
              <a:t>Threats to the business include weather-related risks, as rooftop gardens and energy installations can be vulnerable to extreme weather conditions. Navigating the complex regulatory landscape of urban planning and building codes also poses a challenge. Additionally, the competitive landscape with established players in both the green energy and urban gardening sectors means GRGRE needs to differentiate itself effectively to capture market share (</a:t>
            </a:r>
            <a:r>
              <a:rPr lang="en-GB" sz="1800" dirty="0" err="1">
                <a:effectLst/>
                <a:latin typeface="Times New Roman" panose="02020603050405020304" pitchFamily="18" charset="0"/>
                <a:ea typeface="Calibri" panose="020F0502020204030204" pitchFamily="34" charset="0"/>
              </a:rPr>
              <a:t>Teotónio</a:t>
            </a:r>
            <a:r>
              <a:rPr lang="en-GB" sz="1800" dirty="0">
                <a:effectLst/>
                <a:latin typeface="Times New Roman" panose="02020603050405020304" pitchFamily="18" charset="0"/>
                <a:ea typeface="Calibri" panose="020F0502020204030204" pitchFamily="34" charset="0"/>
              </a:rPr>
              <a:t> et al., 2021)</a:t>
            </a:r>
            <a:r>
              <a:rPr lang="en-US" dirty="0"/>
              <a:t>.</a:t>
            </a:r>
            <a:endParaRPr lang="en-IN" dirty="0"/>
          </a:p>
        </p:txBody>
      </p:sp>
      <p:sp>
        <p:nvSpPr>
          <p:cNvPr id="4" name="Slide Number Placeholder 3"/>
          <p:cNvSpPr>
            <a:spLocks noGrp="1"/>
          </p:cNvSpPr>
          <p:nvPr>
            <p:ph type="sldNum" sz="quarter" idx="5"/>
          </p:nvPr>
        </p:nvSpPr>
        <p:spPr/>
        <p:txBody>
          <a:bodyPr/>
          <a:lstStyle/>
          <a:p>
            <a:fld id="{6CB54AA9-D1C5-4A71-8BC1-393246244DDE}" type="slidenum">
              <a:rPr lang="en-US" smtClean="0"/>
              <a:t>8</a:t>
            </a:fld>
            <a:endParaRPr lang="en-US" dirty="0"/>
          </a:p>
        </p:txBody>
      </p:sp>
    </p:spTree>
    <p:extLst>
      <p:ext uri="{BB962C8B-B14F-4D97-AF65-F5344CB8AC3E}">
        <p14:creationId xmlns:p14="http://schemas.microsoft.com/office/powerpoint/2010/main" val="32063364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Green Rooftop Gardens &amp; Renewable Energy (GRGRE)'s financial plan shows its feasibility and development potential by stating the initial cash needed and predicted financial performance over the following five years.</a:t>
            </a:r>
          </a:p>
          <a:p>
            <a:pPr algn="just"/>
            <a:endParaRPr lang="en-US" dirty="0"/>
          </a:p>
          <a:p>
            <a:pPr algn="just"/>
            <a:r>
              <a:rPr lang="en-US" dirty="0"/>
              <a:t>The startup capital is £2 million. Equipment and installation for rooftop gardens and renewable energy systems cost £1.2 million. GRGRE's marketing and promotion get £200,000 to launch and position it. In the first year, a £400,000 operating buffer covers payroll, maintenance, and other ongoing expenditures. A £200,000 contingency reserve covers unexpected costs, guaranteeing financial resiliency.</a:t>
            </a:r>
          </a:p>
          <a:p>
            <a:pPr algn="just"/>
            <a:endParaRPr lang="en-US" dirty="0"/>
          </a:p>
          <a:p>
            <a:pPr algn="just"/>
            <a:r>
              <a:rPr lang="en-US" dirty="0"/>
              <a:t>The five-year financial forecast shows continuous growth. The first year is expected to generate £800,000 in revenue and £50,000 in profit. Market penetration and customer acquisition began with this modest start. Revenue is predicted to double to £1.6 million with a profit of £320,000 in the second year, proving the business's scalability and demand. Revenue is expected to climb 56% to £2.5 million with £600,000 in profit by the third year. The fourth and fifth years are predicted to rise, with sales of £3.2 million and £4 million and earnings of £880,000 and £1.1 million.</a:t>
            </a:r>
          </a:p>
        </p:txBody>
      </p:sp>
      <p:sp>
        <p:nvSpPr>
          <p:cNvPr id="4" name="Slide Number Placeholder 3"/>
          <p:cNvSpPr>
            <a:spLocks noGrp="1"/>
          </p:cNvSpPr>
          <p:nvPr>
            <p:ph type="sldNum" sz="quarter" idx="5"/>
          </p:nvPr>
        </p:nvSpPr>
        <p:spPr/>
        <p:txBody>
          <a:bodyPr/>
          <a:lstStyle/>
          <a:p>
            <a:fld id="{6CB54AA9-D1C5-4A71-8BC1-393246244DDE}" type="slidenum">
              <a:rPr lang="en-US" smtClean="0"/>
              <a:t>9</a:t>
            </a:fld>
            <a:endParaRPr lang="en-US" dirty="0"/>
          </a:p>
        </p:txBody>
      </p:sp>
    </p:spTree>
    <p:extLst>
      <p:ext uri="{BB962C8B-B14F-4D97-AF65-F5344CB8AC3E}">
        <p14:creationId xmlns:p14="http://schemas.microsoft.com/office/powerpoint/2010/main" val="5266705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Green Rooftop Gardens &amp; Renewable Energy (GRGRE) is financing itself using a combination of government subsidies, angel investors, and crowdsourcing, each of which provides special advantages that match the goals and expansion strategies of the enterprise (</a:t>
            </a:r>
            <a:r>
              <a:rPr lang="en-GB" sz="1800">
                <a:effectLst/>
                <a:latin typeface="Times New Roman" panose="02020603050405020304" pitchFamily="18" charset="0"/>
                <a:ea typeface="Calibri" panose="020F0502020204030204" pitchFamily="34" charset="0"/>
              </a:rPr>
              <a:t>Zhang and </a:t>
            </a:r>
            <a:r>
              <a:rPr lang="en-GB" sz="1800" dirty="0">
                <a:effectLst/>
                <a:latin typeface="Times New Roman" panose="02020603050405020304" pitchFamily="18" charset="0"/>
                <a:ea typeface="Calibri" panose="020F0502020204030204" pitchFamily="34" charset="0"/>
              </a:rPr>
              <a:t>He, 2021)</a:t>
            </a:r>
            <a:r>
              <a:rPr lang="en-US" dirty="0"/>
              <a:t>.</a:t>
            </a:r>
          </a:p>
          <a:p>
            <a:pPr algn="just"/>
            <a:r>
              <a:rPr lang="en-US" dirty="0"/>
              <a:t>A vital part of the finance plan are grants from the government. These grants are especially alluring as they usually don't need repayment, which eases the financial strain on the company. Through alignment with both national and local sustainability objectives, GRGRE may use these funds to increase its market credibility and get financial assistance. Projects with government support often enjoy greater levels of credibility and reputation, which may be helpful in drawing in more funding and attention from clients (</a:t>
            </a:r>
            <a:r>
              <a:rPr lang="en-GB" sz="1800" dirty="0" err="1">
                <a:effectLst/>
                <a:latin typeface="Times New Roman" panose="02020603050405020304" pitchFamily="18" charset="0"/>
                <a:ea typeface="Calibri" panose="020F0502020204030204" pitchFamily="34" charset="0"/>
              </a:rPr>
              <a:t>Susca</a:t>
            </a:r>
            <a:r>
              <a:rPr lang="en-GB" sz="1800" dirty="0">
                <a:effectLst/>
                <a:latin typeface="Times New Roman" panose="02020603050405020304" pitchFamily="18" charset="0"/>
                <a:ea typeface="Calibri" panose="020F0502020204030204" pitchFamily="34" charset="0"/>
              </a:rPr>
              <a:t>, 2019)</a:t>
            </a:r>
            <a:r>
              <a:rPr lang="en-US" dirty="0"/>
              <a:t>.</a:t>
            </a:r>
          </a:p>
          <a:p>
            <a:pPr algn="just"/>
            <a:r>
              <a:rPr lang="en-US" dirty="0"/>
              <a:t>Angel investors are yet another essential source of finance. Angel investors often provide a plethora of strategic knowledge and insightful business perspectives in addition to a large financial infusion. Their participation may lead to networking possibilities and provide them access to connections in the sector, possible business partners, and more financing sources. Their knowledge and direction may be quite helpful in navigating the first phases of company growth and expanding operations.</a:t>
            </a:r>
          </a:p>
          <a:p>
            <a:pPr algn="just"/>
            <a:r>
              <a:rPr lang="en-US" dirty="0"/>
              <a:t>The decision was made to use crowdfunding as it can include the community and verify the market. Initiating a crowdsourcing campaign serves the dual purposes of raising funds and evaluating the commercial viability of GRGRE's idea. It provides a forum for community involvement, enabling people to support and feel invested in the </a:t>
            </a:r>
            <a:r>
              <a:rPr lang="en-US" dirty="0" err="1"/>
              <a:t>endeavour’s</a:t>
            </a:r>
            <a:r>
              <a:rPr lang="en-US" dirty="0"/>
              <a:t> goal. Furthermore, crowdsourcing expands the pool of potential investors, distributing financial risk and creating a network of backers who have a stake in the project's success (</a:t>
            </a:r>
            <a:r>
              <a:rPr lang="en-GB" sz="1800" dirty="0">
                <a:effectLst/>
                <a:latin typeface="Times New Roman" panose="02020603050405020304" pitchFamily="18" charset="0"/>
                <a:ea typeface="Calibri" panose="020F0502020204030204" pitchFamily="34" charset="0"/>
              </a:rPr>
              <a:t>Valencia et al., 2022)</a:t>
            </a:r>
            <a:r>
              <a:rPr lang="en-US" dirty="0"/>
              <a:t>.</a:t>
            </a:r>
          </a:p>
        </p:txBody>
      </p:sp>
      <p:sp>
        <p:nvSpPr>
          <p:cNvPr id="4" name="Slide Number Placeholder 3"/>
          <p:cNvSpPr>
            <a:spLocks noGrp="1"/>
          </p:cNvSpPr>
          <p:nvPr>
            <p:ph type="sldNum" sz="quarter" idx="5"/>
          </p:nvPr>
        </p:nvSpPr>
        <p:spPr/>
        <p:txBody>
          <a:bodyPr/>
          <a:lstStyle/>
          <a:p>
            <a:fld id="{6CB54AA9-D1C5-4A71-8BC1-393246244DDE}" type="slidenum">
              <a:rPr lang="en-US" smtClean="0"/>
              <a:t>10</a:t>
            </a:fld>
            <a:endParaRPr lang="en-US" dirty="0"/>
          </a:p>
        </p:txBody>
      </p:sp>
    </p:spTree>
    <p:extLst>
      <p:ext uri="{BB962C8B-B14F-4D97-AF65-F5344CB8AC3E}">
        <p14:creationId xmlns:p14="http://schemas.microsoft.com/office/powerpoint/2010/main" val="28423142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t>Green Rooftop Gardens &amp; Renewable Energy (GRGRE) has high ambitions and strategic scaling up strategies. GRGRE aims to be a global leader in sustainable urban development.</a:t>
            </a:r>
          </a:p>
          <a:p>
            <a:pPr algn="just">
              <a:lnSpc>
                <a:spcPct val="150000"/>
              </a:lnSpc>
            </a:pPr>
            <a:r>
              <a:rPr lang="en-US" dirty="0"/>
              <a:t>Geographic growth is a priority. Starting with London, the goal is to create a significant UK presence and expand to other important cities. Future growth might provide rooftop gardens and integrated renewable energy to global cities. Each region's environmental, regulatory, and commercial considerations will be considered while planning this development.</a:t>
            </a:r>
          </a:p>
          <a:p>
            <a:pPr algn="just">
              <a:lnSpc>
                <a:spcPct val="150000"/>
              </a:lnSpc>
            </a:pPr>
            <a:r>
              <a:rPr lang="en-US" dirty="0"/>
              <a:t>Technological advances are also important. Continuous research and development will allow GRGRE to use the newest rooftop gardening and renewable energy technology. This will improve product efficiency and attractiveness, keeping GRGRE at the forefront of innovation.</a:t>
            </a:r>
          </a:p>
          <a:p>
            <a:pPr algn="just">
              <a:lnSpc>
                <a:spcPct val="150000"/>
              </a:lnSpc>
            </a:pPr>
            <a:r>
              <a:rPr lang="en-US" dirty="0"/>
              <a:t>Strategic alliances will drive growth. Collaboration with environmental authorities, urban developers, and educational institutions will expand market opportunities. These partnerships will enable information exchange, collaborative ventures, and market development.</a:t>
            </a:r>
          </a:p>
          <a:p>
            <a:pPr algn="just">
              <a:lnSpc>
                <a:spcPct val="150000"/>
              </a:lnSpc>
            </a:pPr>
            <a:r>
              <a:rPr lang="en-US" dirty="0"/>
              <a:t>Products will be diversified to expand the portfolio. This may involve creating DIY garden kits for homeowners and energy-efficient business construction solutions.</a:t>
            </a:r>
          </a:p>
          <a:p>
            <a:pPr algn="just">
              <a:lnSpc>
                <a:spcPct val="150000"/>
              </a:lnSpc>
            </a:pPr>
            <a:r>
              <a:rPr lang="en-US" dirty="0"/>
              <a:t>Finally, GRGRE will prioritize community involvement. Participating in local community initiatives and educational activities will improve society and enhance GRGRE's dedication to sustainable urban living. This will boost brand awareness and build community trust.</a:t>
            </a:r>
          </a:p>
        </p:txBody>
      </p:sp>
      <p:sp>
        <p:nvSpPr>
          <p:cNvPr id="4" name="Slide Number Placeholder 3"/>
          <p:cNvSpPr>
            <a:spLocks noGrp="1"/>
          </p:cNvSpPr>
          <p:nvPr>
            <p:ph type="sldNum" sz="quarter" idx="5"/>
          </p:nvPr>
        </p:nvSpPr>
        <p:spPr/>
        <p:txBody>
          <a:bodyPr/>
          <a:lstStyle/>
          <a:p>
            <a:fld id="{6CB54AA9-D1C5-4A71-8BC1-393246244DDE}" type="slidenum">
              <a:rPr lang="en-US" smtClean="0"/>
              <a:t>11</a:t>
            </a:fld>
            <a:endParaRPr lang="en-US" dirty="0"/>
          </a:p>
        </p:txBody>
      </p:sp>
    </p:spTree>
    <p:extLst>
      <p:ext uri="{BB962C8B-B14F-4D97-AF65-F5344CB8AC3E}">
        <p14:creationId xmlns:p14="http://schemas.microsoft.com/office/powerpoint/2010/main" val="37822646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CB54AA9-D1C5-4A71-8BC1-393246244DDE}" type="slidenum">
              <a:rPr lang="en-US" smtClean="0"/>
              <a:t>13</a:t>
            </a:fld>
            <a:endParaRPr lang="en-US" dirty="0"/>
          </a:p>
        </p:txBody>
      </p:sp>
    </p:spTree>
    <p:extLst>
      <p:ext uri="{BB962C8B-B14F-4D97-AF65-F5344CB8AC3E}">
        <p14:creationId xmlns:p14="http://schemas.microsoft.com/office/powerpoint/2010/main" val="6143339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03FCE02C-6EC6-4E09-BC2C-9FDED4DE236E}" type="datetimeFigureOut">
              <a:rPr lang="en-US" dirty="0"/>
              <a:t>11/13/2023</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4D8F36E1-9596-4E98-8786-4A17C5D29C65}" type="datetimeFigureOut">
              <a:rPr lang="en-US" dirty="0"/>
              <a:pPr/>
              <a:t>11/13/2023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EE4D1A55-63BC-4BA2-9538-7DDEADA10621}" type="datetimeFigureOut">
              <a:rPr lang="en-US" dirty="0"/>
              <a:t>11/13/2023</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66D01ABB-8821-4BF5-97A9-E1A66ACAEAA9}" type="datetimeFigureOut">
              <a:rPr lang="en-US" dirty="0"/>
              <a:pPr/>
              <a:t>11/13/2023</a:t>
            </a:fld>
            <a:endParaRPr lang="en-US" dirty="0"/>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20C37B1C-D4A1-4A4F-A470-80868146AFC5}" type="datetimeFigureOut">
              <a:rPr lang="en-US" dirty="0"/>
              <a:pPr/>
              <a:t>11/13/2023</a:t>
            </a:fld>
            <a:endParaRPr lang="en-US" dirty="0"/>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6D31D1B9-F39E-471E-80A9-595CAA5664AD}" type="datetimeFigureOut">
              <a:rPr lang="en-US" dirty="0"/>
              <a:pPr/>
              <a:t>11/13/2023</a:t>
            </a:fld>
            <a:endParaRPr lang="en-US" dirty="0"/>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33FCEABC-E2B9-4606-A74F-CB06AF596887}" type="datetimeFigureOut">
              <a:rPr lang="en-US" dirty="0"/>
              <a:pPr/>
              <a:t>11/13/2023</a:t>
            </a:fld>
            <a:endParaRPr lang="en-US" dirty="0"/>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dirty="0"/>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FA8850A0-01A3-4F4E-AA52-F716A9BFD4EB}" type="datetimeFigureOut">
              <a:rPr lang="en-US" dirty="0"/>
              <a:pPr/>
              <a:t>11/13/2023</a:t>
            </a:fld>
            <a:endParaRPr lang="en-US" dirty="0"/>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4FAB73BC-B049-4115-A692-8D63A059BFB8}" type="slidenum">
              <a:rPr lang="en-US" dirty="0"/>
              <a:pPr/>
              <a:t>‹#›</a:t>
            </a:fld>
            <a:endParaRPr lang="en-US" dirty="0"/>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E5811CCA-BB49-46C7-A0E2-F42339750F9A}" type="datetimeFigureOut">
              <a:rPr lang="en-US" dirty="0"/>
              <a:t>11/13/2023</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FB075A7A-4A9A-410F-B848-AB998ACC9419}" type="datetimeFigureOut">
              <a:rPr lang="en-US" dirty="0"/>
              <a:pPr/>
              <a:t>11/13/2023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AA5F3E88-2D66-4D17-B0FA-EA13CB20B2FF}" type="datetimeFigureOut">
              <a:rPr lang="en-US" dirty="0"/>
              <a:pPr/>
              <a:t>11/13/2023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17205CAA-4E5A-4223-BD55-C5D2841AC9EF}" type="datetimeFigureOut">
              <a:rPr lang="en-US" dirty="0"/>
              <a:t>11/13/2023</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4FAB73BC-B049-4115-A692-8D63A059BFB8}"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3.wdp"/></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4.wdp"/></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microsoft.com/office/2007/relationships/hdphoto" Target="../media/hdphoto5.wdp"/></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microsoft.com/office/2007/relationships/hdphoto" Target="../media/hdphoto6.wdp"/></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microsoft.com/office/2007/relationships/hdphoto" Target="../media/hdphoto7.wdp"/></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bmp"/><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image" Target="../media/image1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93BFCDB3-13C4-4D69-848D-3F1F4D6B8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CC2B9599-6E7A-4DD2-B13A-B4F68A135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3E377648-1ED1-4112-805B-16C14CE99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909241" cy="5571072"/>
          </a:xfrm>
          <a:prstGeom prst="rect">
            <a:avLst/>
          </a:prstGeom>
          <a:solidFill>
            <a:schemeClr val="tx1"/>
          </a:solidFill>
          <a:ln w="6350" cap="flat" cmpd="sng" algn="ctr">
            <a:solidFill>
              <a:schemeClr val="tx1"/>
            </a:solidFill>
            <a:prstDash val="solid"/>
          </a:ln>
          <a:effectLst>
            <a:outerShdw blurRad="63500" algn="ctr" rotWithShape="0">
              <a:prstClr val="black">
                <a:alpha val="40000"/>
              </a:prstClr>
            </a:outerShdw>
            <a:softEdge rad="0"/>
          </a:effectLst>
        </p:spPr>
      </p:sp>
      <p:sp>
        <p:nvSpPr>
          <p:cNvPr id="30" name="Rectangle 29">
            <a:extLst>
              <a:ext uri="{FF2B5EF4-FFF2-40B4-BE49-F238E27FC236}">
                <a16:creationId xmlns:a16="http://schemas.microsoft.com/office/drawing/2014/main" id="{D63B59CB-289C-4850-A932-358B9E412B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877" y="806752"/>
            <a:ext cx="6570161" cy="5244497"/>
          </a:xfrm>
          <a:prstGeom prst="rect">
            <a:avLst/>
          </a:prstGeom>
          <a:solidFill>
            <a:schemeClr val="tx1"/>
          </a:solidFill>
          <a:ln w="6350" cap="sq" cmpd="sng" algn="ctr">
            <a:solidFill>
              <a:schemeClr val="bg2"/>
            </a:solidFill>
            <a:prstDash val="solid"/>
            <a:miter lim="800000"/>
          </a:ln>
          <a:effectLst/>
        </p:spPr>
      </p:sp>
      <p:sp>
        <p:nvSpPr>
          <p:cNvPr id="32" name="Rectangle 31">
            <a:extLst>
              <a:ext uri="{FF2B5EF4-FFF2-40B4-BE49-F238E27FC236}">
                <a16:creationId xmlns:a16="http://schemas.microsoft.com/office/drawing/2014/main" id="{98867647-07B7-4265-832F-DE0E80979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837" y="640856"/>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cxnSp>
        <p:nvCxnSpPr>
          <p:cNvPr id="34" name="Straight Connector 33">
            <a:extLst>
              <a:ext uri="{FF2B5EF4-FFF2-40B4-BE49-F238E27FC236}">
                <a16:creationId xmlns:a16="http://schemas.microsoft.com/office/drawing/2014/main" id="{516AC468-2C3D-4337-A9A2-81175F6D54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A873262-74DB-4FD1-9625-E4616CF01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3777"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9F3D15D-CB95-47AD-87F5-9CFF84F615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1286150"/>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D90EC3D-482A-4E73-B198-E8341A0D0973}"/>
              </a:ext>
            </a:extLst>
          </p:cNvPr>
          <p:cNvSpPr>
            <a:spLocks noGrp="1"/>
          </p:cNvSpPr>
          <p:nvPr>
            <p:ph type="ctrTitle"/>
          </p:nvPr>
        </p:nvSpPr>
        <p:spPr>
          <a:xfrm>
            <a:off x="8560024" y="1442916"/>
            <a:ext cx="3238829" cy="3252231"/>
          </a:xfrm>
        </p:spPr>
        <p:txBody>
          <a:bodyPr>
            <a:normAutofit/>
          </a:bodyPr>
          <a:lstStyle/>
          <a:p>
            <a:r>
              <a:rPr lang="en-US" sz="2500" dirty="0">
                <a:solidFill>
                  <a:srgbClr val="FFFFFF"/>
                </a:solidFill>
              </a:rPr>
              <a:t>Green Rooftop Gardens &amp; Renewable Energy (GRGRE)</a:t>
            </a:r>
          </a:p>
        </p:txBody>
      </p:sp>
      <p:sp>
        <p:nvSpPr>
          <p:cNvPr id="7" name="Subtitle 6">
            <a:extLst>
              <a:ext uri="{FF2B5EF4-FFF2-40B4-BE49-F238E27FC236}">
                <a16:creationId xmlns:a16="http://schemas.microsoft.com/office/drawing/2014/main" id="{2048EE7C-B77F-4E59-88A7-DD66337BB69C}"/>
              </a:ext>
            </a:extLst>
          </p:cNvPr>
          <p:cNvSpPr>
            <a:spLocks noGrp="1"/>
          </p:cNvSpPr>
          <p:nvPr>
            <p:ph type="subTitle" idx="1"/>
          </p:nvPr>
        </p:nvSpPr>
        <p:spPr>
          <a:xfrm>
            <a:off x="8560024" y="4708186"/>
            <a:ext cx="3238829" cy="476289"/>
          </a:xfrm>
        </p:spPr>
        <p:txBody>
          <a:bodyPr>
            <a:normAutofit/>
          </a:bodyPr>
          <a:lstStyle/>
          <a:p>
            <a:r>
              <a:rPr lang="en-US" sz="1400" dirty="0">
                <a:solidFill>
                  <a:srgbClr val="FFFFFF"/>
                </a:solidFill>
                <a:effectLst>
                  <a:outerShdw blurRad="38100" dist="38100" dir="2700000" algn="tl">
                    <a:srgbClr val="000000">
                      <a:alpha val="43137"/>
                    </a:srgbClr>
                  </a:outerShdw>
                </a:effectLst>
              </a:rPr>
              <a:t>Student ID:</a:t>
            </a:r>
          </a:p>
        </p:txBody>
      </p:sp>
      <p:pic>
        <p:nvPicPr>
          <p:cNvPr id="4" name="Picture 3">
            <a:extLst>
              <a:ext uri="{FF2B5EF4-FFF2-40B4-BE49-F238E27FC236}">
                <a16:creationId xmlns:a16="http://schemas.microsoft.com/office/drawing/2014/main" id="{074DB408-A462-E8A6-6AFD-7752C8DB870E}"/>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812876" y="1371462"/>
            <a:ext cx="6570155" cy="4680702"/>
          </a:xfrm>
          <a:prstGeom prst="rect">
            <a:avLst/>
          </a:prstGeom>
          <a:ln>
            <a:noFill/>
          </a:ln>
          <a:effectLst>
            <a:softEdge rad="112500"/>
          </a:effectLst>
        </p:spPr>
      </p:pic>
    </p:spTree>
    <p:extLst>
      <p:ext uri="{BB962C8B-B14F-4D97-AF65-F5344CB8AC3E}">
        <p14:creationId xmlns:p14="http://schemas.microsoft.com/office/powerpoint/2010/main" val="755769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7854E-FAE5-CD87-121D-A046205C2022}"/>
              </a:ext>
            </a:extLst>
          </p:cNvPr>
          <p:cNvSpPr>
            <a:spLocks noGrp="1"/>
          </p:cNvSpPr>
          <p:nvPr>
            <p:ph type="title"/>
          </p:nvPr>
        </p:nvSpPr>
        <p:spPr>
          <a:xfrm>
            <a:off x="623454" y="573998"/>
            <a:ext cx="10460182" cy="909115"/>
          </a:xfrm>
        </p:spPr>
        <p:txBody>
          <a:bodyPr/>
          <a:lstStyle/>
          <a:p>
            <a:pPr algn="ctr"/>
            <a:r>
              <a:rPr lang="en-US" dirty="0">
                <a:effectLst>
                  <a:outerShdw blurRad="38100" dist="38100" dir="2700000" algn="tl">
                    <a:srgbClr val="000000">
                      <a:alpha val="43137"/>
                    </a:srgbClr>
                  </a:outerShdw>
                </a:effectLst>
              </a:rPr>
              <a:t>Introduction to GRGRE</a:t>
            </a:r>
            <a:endParaRPr lang="en-IN"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FFE1A619-1FF5-1A8E-3DAB-F9FB4E8AA80A}"/>
              </a:ext>
            </a:extLst>
          </p:cNvPr>
          <p:cNvSpPr txBox="1"/>
          <p:nvPr/>
        </p:nvSpPr>
        <p:spPr>
          <a:xfrm>
            <a:off x="512618" y="1302326"/>
            <a:ext cx="6165273" cy="4636269"/>
          </a:xfrm>
          <a:prstGeom prst="rect">
            <a:avLst/>
          </a:prstGeom>
          <a:noFill/>
        </p:spPr>
        <p:txBody>
          <a:bodyPr wrap="square" rtlCol="0">
            <a:spAutoFit/>
          </a:bodyPr>
          <a:lstStyle/>
          <a:p>
            <a:pPr marL="285750" indent="-285750" algn="just">
              <a:lnSpc>
                <a:spcPct val="200000"/>
              </a:lnSpc>
              <a:buFont typeface="Wingdings" panose="05000000000000000000" pitchFamily="2" charset="2"/>
              <a:buChar char="q"/>
            </a:pPr>
            <a:r>
              <a:rPr lang="en-IN" sz="1500" b="1" dirty="0"/>
              <a:t>Innovative Integration:</a:t>
            </a:r>
            <a:r>
              <a:rPr lang="en-IN" sz="1500" dirty="0"/>
              <a:t> Merging urban agriculture with renewable energy.</a:t>
            </a:r>
          </a:p>
          <a:p>
            <a:pPr marL="285750" indent="-285750" algn="just">
              <a:lnSpc>
                <a:spcPct val="200000"/>
              </a:lnSpc>
              <a:buFont typeface="Wingdings" panose="05000000000000000000" pitchFamily="2" charset="2"/>
              <a:buChar char="q"/>
            </a:pPr>
            <a:r>
              <a:rPr lang="en-IN" sz="1500" b="1" dirty="0"/>
              <a:t>Urban Challenges Addressed: </a:t>
            </a:r>
            <a:r>
              <a:rPr lang="en-IN" sz="1500" dirty="0"/>
              <a:t>Combating limited green spaces and high pollution in cities.</a:t>
            </a:r>
          </a:p>
          <a:p>
            <a:pPr marL="285750" indent="-285750" algn="just">
              <a:lnSpc>
                <a:spcPct val="200000"/>
              </a:lnSpc>
              <a:buFont typeface="Wingdings" panose="05000000000000000000" pitchFamily="2" charset="2"/>
              <a:buChar char="q"/>
            </a:pPr>
            <a:r>
              <a:rPr lang="en-IN" sz="1500" b="1" dirty="0"/>
              <a:t>Dual Benefits: </a:t>
            </a:r>
            <a:r>
              <a:rPr lang="en-IN" sz="1500" dirty="0"/>
              <a:t>Enhancing urban aesthetics and promoting environmental sustainability.</a:t>
            </a:r>
          </a:p>
          <a:p>
            <a:pPr marL="285750" indent="-285750" algn="just">
              <a:lnSpc>
                <a:spcPct val="200000"/>
              </a:lnSpc>
              <a:buFont typeface="Wingdings" panose="05000000000000000000" pitchFamily="2" charset="2"/>
              <a:buChar char="q"/>
            </a:pPr>
            <a:r>
              <a:rPr lang="en-IN" sz="1500" b="1" dirty="0"/>
              <a:t>GRGRE's Unique Approach: </a:t>
            </a:r>
            <a:r>
              <a:rPr lang="en-IN" sz="1500" dirty="0"/>
              <a:t>Utilizing unused rooftop spaces for green oases and energy generation.</a:t>
            </a:r>
          </a:p>
          <a:p>
            <a:pPr marL="285750" indent="-285750" algn="just">
              <a:lnSpc>
                <a:spcPct val="200000"/>
              </a:lnSpc>
              <a:buFont typeface="Wingdings" panose="05000000000000000000" pitchFamily="2" charset="2"/>
              <a:buChar char="q"/>
            </a:pPr>
            <a:r>
              <a:rPr lang="en-IN" sz="1500" b="1" dirty="0"/>
              <a:t>Environment-Friendly Urban Development: </a:t>
            </a:r>
            <a:r>
              <a:rPr lang="en-IN" sz="1500" dirty="0"/>
              <a:t>Bridging the gap between modern urban living and nature preservation.</a:t>
            </a:r>
          </a:p>
        </p:txBody>
      </p:sp>
      <p:pic>
        <p:nvPicPr>
          <p:cNvPr id="6" name="Picture 5">
            <a:extLst>
              <a:ext uri="{FF2B5EF4-FFF2-40B4-BE49-F238E27FC236}">
                <a16:creationId xmlns:a16="http://schemas.microsoft.com/office/drawing/2014/main" id="{BACA0D37-5D5D-3FE3-E774-17B20CCD1CCE}"/>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6868223" y="1483113"/>
            <a:ext cx="4717076" cy="4372742"/>
          </a:xfrm>
          <a:prstGeom prst="rect">
            <a:avLst/>
          </a:prstGeom>
          <a:ln>
            <a:noFill/>
          </a:ln>
          <a:effectLst>
            <a:softEdge rad="112500"/>
          </a:effectLst>
        </p:spPr>
      </p:pic>
    </p:spTree>
    <p:extLst>
      <p:ext uri="{BB962C8B-B14F-4D97-AF65-F5344CB8AC3E}">
        <p14:creationId xmlns:p14="http://schemas.microsoft.com/office/powerpoint/2010/main" val="691589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alpha val="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A4D183E-A455-400F-B558-5EF3C42F6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solidFill>
            <a:schemeClr val="tx2"/>
          </a:solidFill>
          <a:ln w="6350" cap="sq" cmpd="sng" algn="ctr">
            <a:noFill/>
            <a:prstDash val="solid"/>
            <a:miter lim="800000"/>
          </a:ln>
          <a:effectLst/>
        </p:spPr>
      </p:sp>
      <p:sp>
        <p:nvSpPr>
          <p:cNvPr id="23" name="Rectangle 22">
            <a:extLst>
              <a:ext uri="{FF2B5EF4-FFF2-40B4-BE49-F238E27FC236}">
                <a16:creationId xmlns:a16="http://schemas.microsoft.com/office/drawing/2014/main" id="{46EC6A0A-8EDD-4CAD-8301-B0613EFB6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2175" y="1005675"/>
            <a:ext cx="4800601" cy="4870174"/>
          </a:xfrm>
          <a:prstGeom prst="rect">
            <a:avLst/>
          </a:prstGeom>
          <a:solidFill>
            <a:schemeClr val="tx1"/>
          </a:solidFill>
          <a:ln w="6350" cap="sq" cmpd="sng" algn="ctr">
            <a:noFill/>
            <a:prstDash val="solid"/>
            <a:miter lim="800000"/>
          </a:ln>
          <a:effectLst/>
        </p:spPr>
      </p:sp>
      <p:pic>
        <p:nvPicPr>
          <p:cNvPr id="7" name="Content Placeholder 3" descr="Planting">
            <a:extLst>
              <a:ext uri="{FF2B5EF4-FFF2-40B4-BE49-F238E27FC236}">
                <a16:creationId xmlns:a16="http://schemas.microsoft.com/office/drawing/2014/main" id="{36C5320A-DFA9-4A31-8D7F-EE05D1E3801F}"/>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1304515" y="1328394"/>
            <a:ext cx="4188221" cy="4227415"/>
          </a:xfrm>
          <a:prstGeom prst="rect">
            <a:avLst/>
          </a:prstGeom>
        </p:spPr>
      </p:pic>
      <p:sp>
        <p:nvSpPr>
          <p:cNvPr id="2" name="Title 1">
            <a:extLst>
              <a:ext uri="{FF2B5EF4-FFF2-40B4-BE49-F238E27FC236}">
                <a16:creationId xmlns:a16="http://schemas.microsoft.com/office/drawing/2014/main" id="{2FBE61F3-2745-486A-9B37-D1351783A8A7}"/>
              </a:ext>
            </a:extLst>
          </p:cNvPr>
          <p:cNvSpPr>
            <a:spLocks noGrp="1"/>
          </p:cNvSpPr>
          <p:nvPr>
            <p:ph type="title"/>
          </p:nvPr>
        </p:nvSpPr>
        <p:spPr>
          <a:xfrm>
            <a:off x="6252268" y="494812"/>
            <a:ext cx="4810815" cy="1371600"/>
          </a:xfrm>
        </p:spPr>
        <p:txBody>
          <a:bodyPr>
            <a:normAutofit/>
          </a:bodyPr>
          <a:lstStyle/>
          <a:p>
            <a:pPr algn="ctr"/>
            <a:r>
              <a:rPr lang="en-US" dirty="0">
                <a:effectLst>
                  <a:outerShdw blurRad="38100" dist="38100" dir="2700000" algn="tl">
                    <a:srgbClr val="000000">
                      <a:alpha val="43137"/>
                    </a:srgbClr>
                  </a:outerShdw>
                </a:effectLst>
              </a:rPr>
              <a:t>The Problem</a:t>
            </a:r>
          </a:p>
        </p:txBody>
      </p:sp>
      <p:sp>
        <p:nvSpPr>
          <p:cNvPr id="4" name="Content Placeholder 3">
            <a:extLst>
              <a:ext uri="{FF2B5EF4-FFF2-40B4-BE49-F238E27FC236}">
                <a16:creationId xmlns:a16="http://schemas.microsoft.com/office/drawing/2014/main" id="{68C60997-E20E-AEB8-9CFE-59720463B275}"/>
              </a:ext>
            </a:extLst>
          </p:cNvPr>
          <p:cNvSpPr>
            <a:spLocks noGrp="1"/>
          </p:cNvSpPr>
          <p:nvPr>
            <p:ph idx="1"/>
          </p:nvPr>
        </p:nvSpPr>
        <p:spPr>
          <a:xfrm>
            <a:off x="6232073" y="1779847"/>
            <a:ext cx="5378035" cy="4209458"/>
          </a:xfrm>
        </p:spPr>
        <p:txBody>
          <a:bodyPr>
            <a:normAutofit fontScale="92500" lnSpcReduction="10000"/>
          </a:bodyPr>
          <a:lstStyle/>
          <a:p>
            <a:pPr algn="just">
              <a:lnSpc>
                <a:spcPct val="150000"/>
              </a:lnSpc>
              <a:buFont typeface="Wingdings" panose="05000000000000000000" pitchFamily="2" charset="2"/>
              <a:buChar char="q"/>
            </a:pPr>
            <a:r>
              <a:rPr lang="en-US" b="1" dirty="0"/>
              <a:t> Rapid Urbanization: </a:t>
            </a:r>
            <a:r>
              <a:rPr lang="en-US" dirty="0"/>
              <a:t>Escalating urban sprawl and its environmental impact.</a:t>
            </a:r>
          </a:p>
          <a:p>
            <a:pPr algn="just">
              <a:lnSpc>
                <a:spcPct val="150000"/>
              </a:lnSpc>
              <a:buFont typeface="Wingdings" panose="05000000000000000000" pitchFamily="2" charset="2"/>
              <a:buChar char="q"/>
            </a:pPr>
            <a:r>
              <a:rPr lang="en-US" b="1" dirty="0"/>
              <a:t> Decline in Green Spaces: </a:t>
            </a:r>
            <a:r>
              <a:rPr lang="en-US" dirty="0"/>
              <a:t>Increasing concrete landscapes, diminishing natural areas.</a:t>
            </a:r>
          </a:p>
          <a:p>
            <a:pPr algn="just">
              <a:lnSpc>
                <a:spcPct val="150000"/>
              </a:lnSpc>
              <a:buFont typeface="Wingdings" panose="05000000000000000000" pitchFamily="2" charset="2"/>
              <a:buChar char="q"/>
            </a:pPr>
            <a:r>
              <a:rPr lang="en-US" b="1" dirty="0"/>
              <a:t> Environmental Degradation: </a:t>
            </a:r>
            <a:r>
              <a:rPr lang="en-US" dirty="0"/>
              <a:t>Growing pollution and urban heat island effect.</a:t>
            </a:r>
          </a:p>
          <a:p>
            <a:pPr algn="just">
              <a:lnSpc>
                <a:spcPct val="150000"/>
              </a:lnSpc>
              <a:buFont typeface="Wingdings" panose="05000000000000000000" pitchFamily="2" charset="2"/>
              <a:buChar char="q"/>
            </a:pPr>
            <a:r>
              <a:rPr lang="en-US" b="1" dirty="0"/>
              <a:t> Health Concerns:</a:t>
            </a:r>
            <a:r>
              <a:rPr lang="en-US" dirty="0"/>
              <a:t> Impact of reduced greenery on urban population's well-being.</a:t>
            </a:r>
          </a:p>
          <a:p>
            <a:pPr algn="just">
              <a:lnSpc>
                <a:spcPct val="150000"/>
              </a:lnSpc>
              <a:buFont typeface="Wingdings" panose="05000000000000000000" pitchFamily="2" charset="2"/>
              <a:buChar char="q"/>
            </a:pPr>
            <a:r>
              <a:rPr lang="en-US" b="1" dirty="0"/>
              <a:t> Sustainability Challenges: </a:t>
            </a:r>
            <a:r>
              <a:rPr lang="en-US" dirty="0"/>
              <a:t>Need for eco-friendly urban development.</a:t>
            </a:r>
            <a:endParaRPr lang="en-IN" dirty="0"/>
          </a:p>
        </p:txBody>
      </p:sp>
    </p:spTree>
    <p:extLst>
      <p:ext uri="{BB962C8B-B14F-4D97-AF65-F5344CB8AC3E}">
        <p14:creationId xmlns:p14="http://schemas.microsoft.com/office/powerpoint/2010/main" val="491186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005D6-E933-146B-EF41-950A2EC35B81}"/>
              </a:ext>
            </a:extLst>
          </p:cNvPr>
          <p:cNvSpPr>
            <a:spLocks noGrp="1"/>
          </p:cNvSpPr>
          <p:nvPr>
            <p:ph type="title"/>
          </p:nvPr>
        </p:nvSpPr>
        <p:spPr>
          <a:xfrm>
            <a:off x="513773" y="642594"/>
            <a:ext cx="6576291" cy="1047661"/>
          </a:xfrm>
        </p:spPr>
        <p:txBody>
          <a:bodyPr/>
          <a:lstStyle/>
          <a:p>
            <a:pPr algn="ctr"/>
            <a:r>
              <a:rPr lang="en-US" dirty="0">
                <a:effectLst>
                  <a:outerShdw blurRad="38100" dist="38100" dir="2700000" algn="tl">
                    <a:srgbClr val="000000">
                      <a:alpha val="43137"/>
                    </a:srgbClr>
                  </a:outerShdw>
                </a:effectLst>
              </a:rPr>
              <a:t>Our Solution</a:t>
            </a:r>
            <a:endParaRPr lang="en-IN"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AF13E421-D6EF-9233-5561-D8FD7417D4EB}"/>
              </a:ext>
            </a:extLst>
          </p:cNvPr>
          <p:cNvSpPr>
            <a:spLocks noGrp="1"/>
          </p:cNvSpPr>
          <p:nvPr>
            <p:ph idx="1"/>
          </p:nvPr>
        </p:nvSpPr>
        <p:spPr>
          <a:xfrm>
            <a:off x="683491" y="1690255"/>
            <a:ext cx="6576291" cy="4344785"/>
          </a:xfrm>
        </p:spPr>
        <p:txBody>
          <a:bodyPr>
            <a:normAutofit fontScale="92500" lnSpcReduction="10000"/>
          </a:bodyPr>
          <a:lstStyle/>
          <a:p>
            <a:pPr algn="just">
              <a:lnSpc>
                <a:spcPct val="150000"/>
              </a:lnSpc>
              <a:buFont typeface="Wingdings" panose="05000000000000000000" pitchFamily="2" charset="2"/>
              <a:buChar char="q"/>
            </a:pPr>
            <a:r>
              <a:rPr lang="en-IN" dirty="0"/>
              <a:t> </a:t>
            </a:r>
            <a:r>
              <a:rPr lang="en-IN" b="1" dirty="0"/>
              <a:t>Rooftop Gardens: </a:t>
            </a:r>
            <a:r>
              <a:rPr lang="en-IN" dirty="0"/>
              <a:t>Transforming unused rooftops into vibrant green spaces.</a:t>
            </a:r>
          </a:p>
          <a:p>
            <a:pPr algn="just">
              <a:lnSpc>
                <a:spcPct val="150000"/>
              </a:lnSpc>
              <a:buFont typeface="Wingdings" panose="05000000000000000000" pitchFamily="2" charset="2"/>
              <a:buChar char="q"/>
            </a:pPr>
            <a:r>
              <a:rPr lang="en-IN" dirty="0"/>
              <a:t> </a:t>
            </a:r>
            <a:r>
              <a:rPr lang="en-IN" b="1" dirty="0"/>
              <a:t>Diverse Plant Cultivation: </a:t>
            </a:r>
            <a:r>
              <a:rPr lang="en-IN" dirty="0"/>
              <a:t>Growing edible plants, herbs, and small-scale crops.</a:t>
            </a:r>
          </a:p>
          <a:p>
            <a:pPr algn="just">
              <a:lnSpc>
                <a:spcPct val="150000"/>
              </a:lnSpc>
              <a:buFont typeface="Wingdings" panose="05000000000000000000" pitchFamily="2" charset="2"/>
              <a:buChar char="q"/>
            </a:pPr>
            <a:r>
              <a:rPr lang="en-IN" dirty="0"/>
              <a:t> </a:t>
            </a:r>
            <a:r>
              <a:rPr lang="en-IN" b="1" dirty="0"/>
              <a:t>Renewable Energy Integration: </a:t>
            </a:r>
            <a:r>
              <a:rPr lang="en-IN" dirty="0"/>
              <a:t>Implementing solar panels and micro-hydro rainwater turbines.</a:t>
            </a:r>
          </a:p>
          <a:p>
            <a:pPr algn="just">
              <a:lnSpc>
                <a:spcPct val="150000"/>
              </a:lnSpc>
              <a:buFont typeface="Wingdings" panose="05000000000000000000" pitchFamily="2" charset="2"/>
              <a:buChar char="q"/>
            </a:pPr>
            <a:r>
              <a:rPr lang="en-IN" dirty="0"/>
              <a:t> </a:t>
            </a:r>
            <a:r>
              <a:rPr lang="en-IN" b="1" dirty="0"/>
              <a:t>Dual-Purpose Design: </a:t>
            </a:r>
            <a:r>
              <a:rPr lang="en-IN" dirty="0"/>
              <a:t>Combining aesthetic appeal with functional energy generation.</a:t>
            </a:r>
          </a:p>
          <a:p>
            <a:pPr algn="just">
              <a:lnSpc>
                <a:spcPct val="150000"/>
              </a:lnSpc>
              <a:buFont typeface="Wingdings" panose="05000000000000000000" pitchFamily="2" charset="2"/>
              <a:buChar char="q"/>
            </a:pPr>
            <a:r>
              <a:rPr lang="en-IN" dirty="0"/>
              <a:t> </a:t>
            </a:r>
            <a:r>
              <a:rPr lang="en-IN" b="1" dirty="0"/>
              <a:t>Sustainable Urban Living: </a:t>
            </a:r>
            <a:r>
              <a:rPr lang="en-IN" dirty="0"/>
              <a:t>Promoting eco-friendly lifestyles in urban settings.</a:t>
            </a:r>
          </a:p>
        </p:txBody>
      </p:sp>
      <p:pic>
        <p:nvPicPr>
          <p:cNvPr id="5" name="Picture 4">
            <a:extLst>
              <a:ext uri="{FF2B5EF4-FFF2-40B4-BE49-F238E27FC236}">
                <a16:creationId xmlns:a16="http://schemas.microsoft.com/office/drawing/2014/main" id="{B219D5D1-499E-49B9-9104-785774D3B411}"/>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7429500" y="932873"/>
            <a:ext cx="4256231" cy="4987635"/>
          </a:xfrm>
          <a:prstGeom prst="rect">
            <a:avLst/>
          </a:prstGeom>
          <a:ln>
            <a:noFill/>
          </a:ln>
          <a:effectLst>
            <a:softEdge rad="112500"/>
          </a:effectLst>
        </p:spPr>
      </p:pic>
    </p:spTree>
    <p:extLst>
      <p:ext uri="{BB962C8B-B14F-4D97-AF65-F5344CB8AC3E}">
        <p14:creationId xmlns:p14="http://schemas.microsoft.com/office/powerpoint/2010/main" val="1367692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40A09-63C2-8CCE-D84A-9A466099A4A0}"/>
              </a:ext>
            </a:extLst>
          </p:cNvPr>
          <p:cNvSpPr>
            <a:spLocks noGrp="1"/>
          </p:cNvSpPr>
          <p:nvPr>
            <p:ph type="title"/>
          </p:nvPr>
        </p:nvSpPr>
        <p:spPr>
          <a:xfrm>
            <a:off x="5289755" y="627844"/>
            <a:ext cx="7025148" cy="1371600"/>
          </a:xfrm>
        </p:spPr>
        <p:txBody>
          <a:bodyPr>
            <a:normAutofit fontScale="90000"/>
          </a:bodyPr>
          <a:lstStyle/>
          <a:p>
            <a:pPr algn="ctr"/>
            <a:r>
              <a:rPr lang="en-IN" dirty="0">
                <a:effectLst>
                  <a:outerShdw blurRad="38100" dist="38100" dir="2700000" algn="tl">
                    <a:srgbClr val="000000">
                      <a:alpha val="43137"/>
                    </a:srgbClr>
                  </a:outerShdw>
                </a:effectLst>
              </a:rPr>
              <a:t>Market Gap and Opportunity</a:t>
            </a:r>
          </a:p>
        </p:txBody>
      </p:sp>
      <p:sp>
        <p:nvSpPr>
          <p:cNvPr id="3" name="Content Placeholder 2">
            <a:extLst>
              <a:ext uri="{FF2B5EF4-FFF2-40B4-BE49-F238E27FC236}">
                <a16:creationId xmlns:a16="http://schemas.microsoft.com/office/drawing/2014/main" id="{FC118586-C49B-7268-6BA1-F5AD9E2E1C96}"/>
              </a:ext>
            </a:extLst>
          </p:cNvPr>
          <p:cNvSpPr>
            <a:spLocks noGrp="1"/>
          </p:cNvSpPr>
          <p:nvPr>
            <p:ph idx="1"/>
          </p:nvPr>
        </p:nvSpPr>
        <p:spPr>
          <a:xfrm>
            <a:off x="6322141" y="2014194"/>
            <a:ext cx="5220927" cy="4215962"/>
          </a:xfrm>
        </p:spPr>
        <p:txBody>
          <a:bodyPr>
            <a:normAutofit fontScale="70000" lnSpcReduction="20000"/>
          </a:bodyPr>
          <a:lstStyle/>
          <a:p>
            <a:pPr algn="just">
              <a:lnSpc>
                <a:spcPct val="200000"/>
              </a:lnSpc>
              <a:buFont typeface="Wingdings" panose="05000000000000000000" pitchFamily="2" charset="2"/>
              <a:buChar char="q"/>
            </a:pPr>
            <a:r>
              <a:rPr lang="en-US" dirty="0"/>
              <a:t> </a:t>
            </a:r>
            <a:r>
              <a:rPr lang="en-US" b="1" dirty="0"/>
              <a:t>Demand for Urban Green Spaces: </a:t>
            </a:r>
            <a:r>
              <a:rPr lang="en-US" dirty="0"/>
              <a:t>Rising need for natural areas in cityscapes.</a:t>
            </a:r>
          </a:p>
          <a:p>
            <a:pPr algn="just">
              <a:lnSpc>
                <a:spcPct val="200000"/>
              </a:lnSpc>
              <a:buFont typeface="Wingdings" panose="05000000000000000000" pitchFamily="2" charset="2"/>
              <a:buChar char="q"/>
            </a:pPr>
            <a:r>
              <a:rPr lang="en-US" dirty="0"/>
              <a:t> </a:t>
            </a:r>
            <a:r>
              <a:rPr lang="en-US" b="1" dirty="0"/>
              <a:t>Renewable Energy Awareness: </a:t>
            </a:r>
            <a:r>
              <a:rPr lang="en-US" dirty="0"/>
              <a:t>Growing interest in sustainable energy sources.</a:t>
            </a:r>
          </a:p>
          <a:p>
            <a:pPr algn="just">
              <a:lnSpc>
                <a:spcPct val="200000"/>
              </a:lnSpc>
              <a:buFont typeface="Wingdings" panose="05000000000000000000" pitchFamily="2" charset="2"/>
              <a:buChar char="q"/>
            </a:pPr>
            <a:r>
              <a:rPr lang="en-US" dirty="0"/>
              <a:t> </a:t>
            </a:r>
            <a:r>
              <a:rPr lang="en-US" b="1" dirty="0"/>
              <a:t>Sustainability as a Lifestyle Choice: </a:t>
            </a:r>
            <a:r>
              <a:rPr lang="en-US" dirty="0"/>
              <a:t>Increasing preference for eco-friendly living among urban dwellers.</a:t>
            </a:r>
          </a:p>
          <a:p>
            <a:pPr algn="just">
              <a:lnSpc>
                <a:spcPct val="200000"/>
              </a:lnSpc>
              <a:buFont typeface="Wingdings" panose="05000000000000000000" pitchFamily="2" charset="2"/>
              <a:buChar char="q"/>
            </a:pPr>
            <a:r>
              <a:rPr lang="en-US" dirty="0"/>
              <a:t> </a:t>
            </a:r>
            <a:r>
              <a:rPr lang="en-US" b="1" dirty="0"/>
              <a:t>Urban Agriculture Trend: </a:t>
            </a:r>
            <a:r>
              <a:rPr lang="en-US" dirty="0"/>
              <a:t>Emergence of local food production in cities.</a:t>
            </a:r>
          </a:p>
          <a:p>
            <a:pPr algn="just">
              <a:lnSpc>
                <a:spcPct val="200000"/>
              </a:lnSpc>
              <a:buFont typeface="Wingdings" panose="05000000000000000000" pitchFamily="2" charset="2"/>
              <a:buChar char="q"/>
            </a:pPr>
            <a:r>
              <a:rPr lang="en-US" dirty="0"/>
              <a:t> </a:t>
            </a:r>
            <a:r>
              <a:rPr lang="en-US" b="1" dirty="0"/>
              <a:t>Energy-Efficiency Goals: </a:t>
            </a:r>
            <a:r>
              <a:rPr lang="en-US" dirty="0"/>
              <a:t>Need for solutions that reduce carbon footprints and utility costs.</a:t>
            </a:r>
            <a:endParaRPr lang="en-IN" dirty="0"/>
          </a:p>
        </p:txBody>
      </p:sp>
      <p:pic>
        <p:nvPicPr>
          <p:cNvPr id="5" name="Picture 4">
            <a:extLst>
              <a:ext uri="{FF2B5EF4-FFF2-40B4-BE49-F238E27FC236}">
                <a16:creationId xmlns:a16="http://schemas.microsoft.com/office/drawing/2014/main" id="{5417EA47-29E9-F095-97C3-25105053BB78}"/>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544242" y="535856"/>
            <a:ext cx="5551758" cy="5694300"/>
          </a:xfrm>
          <a:prstGeom prst="rect">
            <a:avLst/>
          </a:prstGeom>
          <a:ln>
            <a:noFill/>
          </a:ln>
          <a:effectLst>
            <a:softEdge rad="112500"/>
          </a:effectLst>
        </p:spPr>
      </p:pic>
    </p:spTree>
    <p:extLst>
      <p:ext uri="{BB962C8B-B14F-4D97-AF65-F5344CB8AC3E}">
        <p14:creationId xmlns:p14="http://schemas.microsoft.com/office/powerpoint/2010/main" val="3510562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3485-2779-97AE-F0EB-C47F08563AF9}"/>
              </a:ext>
            </a:extLst>
          </p:cNvPr>
          <p:cNvSpPr>
            <a:spLocks noGrp="1"/>
          </p:cNvSpPr>
          <p:nvPr>
            <p:ph type="title"/>
          </p:nvPr>
        </p:nvSpPr>
        <p:spPr>
          <a:xfrm>
            <a:off x="481781" y="455782"/>
            <a:ext cx="5805948" cy="1087883"/>
          </a:xfrm>
        </p:spPr>
        <p:txBody>
          <a:bodyPr/>
          <a:lstStyle/>
          <a:p>
            <a:pPr algn="ctr"/>
            <a:r>
              <a:rPr lang="en-US" dirty="0">
                <a:effectLst>
                  <a:outerShdw blurRad="38100" dist="38100" dir="2700000" algn="tl">
                    <a:srgbClr val="000000">
                      <a:alpha val="43137"/>
                    </a:srgbClr>
                  </a:outerShdw>
                </a:effectLst>
              </a:rPr>
              <a:t>Target Market</a:t>
            </a:r>
            <a:endParaRPr lang="en-IN" dirty="0">
              <a:effectLst>
                <a:outerShdw blurRad="38100" dist="38100" dir="2700000" algn="tl">
                  <a:srgbClr val="000000">
                    <a:alpha val="43137"/>
                  </a:srgbClr>
                </a:outerShdw>
              </a:effectLst>
            </a:endParaRPr>
          </a:p>
        </p:txBody>
      </p:sp>
      <p:pic>
        <p:nvPicPr>
          <p:cNvPr id="5" name="Content Placeholder 4">
            <a:extLst>
              <a:ext uri="{FF2B5EF4-FFF2-40B4-BE49-F238E27FC236}">
                <a16:creationId xmlns:a16="http://schemas.microsoft.com/office/drawing/2014/main" id="{5FE0500C-1AD3-942F-8ECD-96C8C2B0C758}"/>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6459794" y="1288026"/>
            <a:ext cx="4990821" cy="4542503"/>
          </a:xfrm>
          <a:prstGeom prst="rect">
            <a:avLst/>
          </a:prstGeom>
          <a:ln>
            <a:noFill/>
          </a:ln>
          <a:effectLst>
            <a:softEdge rad="112500"/>
          </a:effectLst>
        </p:spPr>
      </p:pic>
      <p:sp>
        <p:nvSpPr>
          <p:cNvPr id="7" name="TextBox 6">
            <a:extLst>
              <a:ext uri="{FF2B5EF4-FFF2-40B4-BE49-F238E27FC236}">
                <a16:creationId xmlns:a16="http://schemas.microsoft.com/office/drawing/2014/main" id="{DA71A97E-C2AA-CBF5-8CDC-610661F8D7F7}"/>
              </a:ext>
            </a:extLst>
          </p:cNvPr>
          <p:cNvSpPr txBox="1"/>
          <p:nvPr/>
        </p:nvSpPr>
        <p:spPr>
          <a:xfrm>
            <a:off x="550607" y="1543665"/>
            <a:ext cx="5805948" cy="4437048"/>
          </a:xfrm>
          <a:prstGeom prst="rect">
            <a:avLst/>
          </a:prstGeom>
          <a:noFill/>
        </p:spPr>
        <p:txBody>
          <a:bodyPr wrap="square">
            <a:spAutoFit/>
          </a:bodyPr>
          <a:lstStyle/>
          <a:p>
            <a:pPr marL="285750" indent="-285750" algn="just">
              <a:lnSpc>
                <a:spcPct val="200000"/>
              </a:lnSpc>
              <a:buFont typeface="Wingdings" panose="05000000000000000000" pitchFamily="2" charset="2"/>
              <a:buChar char="q"/>
            </a:pPr>
            <a:r>
              <a:rPr lang="en-US" b="1" dirty="0"/>
              <a:t>Commercial Buildings: </a:t>
            </a:r>
            <a:r>
              <a:rPr lang="en-US" dirty="0"/>
              <a:t>Showcasing corporate sustainability.</a:t>
            </a:r>
          </a:p>
          <a:p>
            <a:pPr marL="285750" indent="-285750" algn="just">
              <a:lnSpc>
                <a:spcPct val="200000"/>
              </a:lnSpc>
              <a:buFont typeface="Wingdings" panose="05000000000000000000" pitchFamily="2" charset="2"/>
              <a:buChar char="q"/>
            </a:pPr>
            <a:r>
              <a:rPr lang="en-US" b="1" dirty="0"/>
              <a:t>Residential Complexes: </a:t>
            </a:r>
            <a:r>
              <a:rPr lang="en-US" dirty="0"/>
              <a:t>Enhancing living spaces with greenery and energy efficiency.</a:t>
            </a:r>
          </a:p>
          <a:p>
            <a:pPr marL="285750" indent="-285750" algn="just">
              <a:lnSpc>
                <a:spcPct val="200000"/>
              </a:lnSpc>
              <a:buFont typeface="Wingdings" panose="05000000000000000000" pitchFamily="2" charset="2"/>
              <a:buChar char="q"/>
            </a:pPr>
            <a:r>
              <a:rPr lang="en-US" b="1" dirty="0"/>
              <a:t>Educational Institutions: </a:t>
            </a:r>
            <a:r>
              <a:rPr lang="en-US" dirty="0"/>
              <a:t>Creating learning spaces for sustainability and agriculture.</a:t>
            </a:r>
          </a:p>
          <a:p>
            <a:pPr marL="285750" indent="-285750" algn="just">
              <a:lnSpc>
                <a:spcPct val="200000"/>
              </a:lnSpc>
              <a:buFont typeface="Wingdings" panose="05000000000000000000" pitchFamily="2" charset="2"/>
              <a:buChar char="q"/>
            </a:pPr>
            <a:r>
              <a:rPr lang="en-US" b="1" dirty="0"/>
              <a:t>Hospitals: </a:t>
            </a:r>
            <a:r>
              <a:rPr lang="en-US" dirty="0"/>
              <a:t>Promoting wellness and energy-efficient operations.</a:t>
            </a:r>
            <a:endParaRPr lang="en-IN" dirty="0"/>
          </a:p>
        </p:txBody>
      </p:sp>
    </p:spTree>
    <p:extLst>
      <p:ext uri="{BB962C8B-B14F-4D97-AF65-F5344CB8AC3E}">
        <p14:creationId xmlns:p14="http://schemas.microsoft.com/office/powerpoint/2010/main" val="37775377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3AC92C-A915-2318-FD6A-CABCEE6BD120}"/>
              </a:ext>
            </a:extLst>
          </p:cNvPr>
          <p:cNvSpPr>
            <a:spLocks noGrp="1"/>
          </p:cNvSpPr>
          <p:nvPr>
            <p:ph idx="1"/>
          </p:nvPr>
        </p:nvSpPr>
        <p:spPr>
          <a:xfrm>
            <a:off x="5348748" y="727587"/>
            <a:ext cx="6169742" cy="5487819"/>
          </a:xfrm>
        </p:spPr>
        <p:txBody>
          <a:bodyPr>
            <a:normAutofit fontScale="92500" lnSpcReduction="20000"/>
          </a:bodyPr>
          <a:lstStyle/>
          <a:p>
            <a:pPr algn="just">
              <a:lnSpc>
                <a:spcPct val="210000"/>
              </a:lnSpc>
              <a:buFont typeface="Wingdings" panose="05000000000000000000" pitchFamily="2" charset="2"/>
              <a:buChar char="q"/>
            </a:pPr>
            <a:r>
              <a:rPr lang="en-US" b="1" dirty="0"/>
              <a:t> Revenue Streams: </a:t>
            </a:r>
            <a:r>
              <a:rPr lang="en-US" dirty="0"/>
              <a:t>Installation services, maintenance contracts, energy sales.</a:t>
            </a:r>
          </a:p>
          <a:p>
            <a:pPr algn="just">
              <a:lnSpc>
                <a:spcPct val="210000"/>
              </a:lnSpc>
              <a:buFont typeface="Wingdings" panose="05000000000000000000" pitchFamily="2" charset="2"/>
              <a:buChar char="q"/>
            </a:pPr>
            <a:r>
              <a:rPr lang="en-US" b="1" dirty="0"/>
              <a:t> Customer Engagement: </a:t>
            </a:r>
            <a:r>
              <a:rPr lang="en-US" dirty="0"/>
              <a:t>Consultations, tailored garden designs, energy efficiency assessments.</a:t>
            </a:r>
          </a:p>
          <a:p>
            <a:pPr algn="just">
              <a:lnSpc>
                <a:spcPct val="210000"/>
              </a:lnSpc>
              <a:buFont typeface="Wingdings" panose="05000000000000000000" pitchFamily="2" charset="2"/>
              <a:buChar char="q"/>
            </a:pPr>
            <a:r>
              <a:rPr lang="en-US" b="1" dirty="0"/>
              <a:t> Partnerships: </a:t>
            </a:r>
            <a:r>
              <a:rPr lang="en-US" dirty="0"/>
              <a:t>Collaborations with environmental organizations and urban planners.</a:t>
            </a:r>
          </a:p>
          <a:p>
            <a:pPr algn="just">
              <a:lnSpc>
                <a:spcPct val="210000"/>
              </a:lnSpc>
              <a:buFont typeface="Wingdings" panose="05000000000000000000" pitchFamily="2" charset="2"/>
              <a:buChar char="q"/>
            </a:pPr>
            <a:r>
              <a:rPr lang="en-US" b="1" dirty="0"/>
              <a:t> Community Involvement: </a:t>
            </a:r>
            <a:r>
              <a:rPr lang="en-US" dirty="0"/>
              <a:t>Workshops and seminars on urban sustainability.</a:t>
            </a:r>
          </a:p>
          <a:p>
            <a:pPr algn="just">
              <a:lnSpc>
                <a:spcPct val="210000"/>
              </a:lnSpc>
              <a:buFont typeface="Wingdings" panose="05000000000000000000" pitchFamily="2" charset="2"/>
              <a:buChar char="q"/>
            </a:pPr>
            <a:r>
              <a:rPr lang="en-US" b="1" dirty="0"/>
              <a:t> Marketing Strategies: </a:t>
            </a:r>
            <a:r>
              <a:rPr lang="en-US" dirty="0"/>
              <a:t>Digital campaigns, testimonials, eco-friendly certifications.</a:t>
            </a:r>
            <a:endParaRPr lang="en-IN" dirty="0"/>
          </a:p>
        </p:txBody>
      </p:sp>
      <p:pic>
        <p:nvPicPr>
          <p:cNvPr id="5" name="Picture 4">
            <a:extLst>
              <a:ext uri="{FF2B5EF4-FFF2-40B4-BE49-F238E27FC236}">
                <a16:creationId xmlns:a16="http://schemas.microsoft.com/office/drawing/2014/main" id="{966C348A-58AC-0546-6D23-1387BB5A18A6}"/>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673510" y="1114542"/>
            <a:ext cx="4547419" cy="4814309"/>
          </a:xfrm>
          <a:prstGeom prst="rect">
            <a:avLst/>
          </a:prstGeom>
          <a:ln>
            <a:noFill/>
          </a:ln>
          <a:effectLst>
            <a:softEdge rad="112500"/>
          </a:effectLst>
        </p:spPr>
      </p:pic>
    </p:spTree>
    <p:extLst>
      <p:ext uri="{BB962C8B-B14F-4D97-AF65-F5344CB8AC3E}">
        <p14:creationId xmlns:p14="http://schemas.microsoft.com/office/powerpoint/2010/main" val="828115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C9A6035-9FF1-5FB0-ED68-CF4DA8A24354}"/>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7638460" y="1176040"/>
            <a:ext cx="4145500" cy="4505920"/>
          </a:xfrm>
          <a:prstGeom prst="rect">
            <a:avLst/>
          </a:prstGeom>
          <a:ln>
            <a:noFill/>
          </a:ln>
          <a:effectLst>
            <a:softEdge rad="112500"/>
          </a:effectLst>
        </p:spPr>
      </p:pic>
      <p:graphicFrame>
        <p:nvGraphicFramePr>
          <p:cNvPr id="7" name="Table 6">
            <a:extLst>
              <a:ext uri="{FF2B5EF4-FFF2-40B4-BE49-F238E27FC236}">
                <a16:creationId xmlns:a16="http://schemas.microsoft.com/office/drawing/2014/main" id="{E5A92E12-97D4-B4AC-AAFA-AA5A83FF2225}"/>
              </a:ext>
            </a:extLst>
          </p:cNvPr>
          <p:cNvGraphicFramePr>
            <a:graphicFrameLocks noGrp="1"/>
          </p:cNvGraphicFramePr>
          <p:nvPr>
            <p:extLst>
              <p:ext uri="{D42A27DB-BD31-4B8C-83A1-F6EECF244321}">
                <p14:modId xmlns:p14="http://schemas.microsoft.com/office/powerpoint/2010/main" val="1262328069"/>
              </p:ext>
            </p:extLst>
          </p:nvPr>
        </p:nvGraphicFramePr>
        <p:xfrm>
          <a:off x="742336" y="552074"/>
          <a:ext cx="6631858" cy="5753852"/>
        </p:xfrm>
        <a:graphic>
          <a:graphicData uri="http://schemas.openxmlformats.org/drawingml/2006/table">
            <a:tbl>
              <a:tblPr firstRow="1" bandRow="1">
                <a:tableStyleId>{E269D01E-BC32-4049-B463-5C60D7B0CCD2}</a:tableStyleId>
              </a:tblPr>
              <a:tblGrid>
                <a:gridCol w="3315929">
                  <a:extLst>
                    <a:ext uri="{9D8B030D-6E8A-4147-A177-3AD203B41FA5}">
                      <a16:colId xmlns:a16="http://schemas.microsoft.com/office/drawing/2014/main" val="4273776162"/>
                    </a:ext>
                  </a:extLst>
                </a:gridCol>
                <a:gridCol w="3315929">
                  <a:extLst>
                    <a:ext uri="{9D8B030D-6E8A-4147-A177-3AD203B41FA5}">
                      <a16:colId xmlns:a16="http://schemas.microsoft.com/office/drawing/2014/main" val="1825771934"/>
                    </a:ext>
                  </a:extLst>
                </a:gridCol>
              </a:tblGrid>
              <a:tr h="2876926">
                <a:tc>
                  <a:txBody>
                    <a:bodyPr/>
                    <a:lstStyle/>
                    <a:p>
                      <a:r>
                        <a:rPr lang="en-US" b="1" dirty="0"/>
                        <a:t>Strengths:</a:t>
                      </a:r>
                    </a:p>
                    <a:p>
                      <a:endParaRPr lang="en-US" b="1" dirty="0"/>
                    </a:p>
                    <a:p>
                      <a:pPr marL="171450" indent="-171450" algn="just">
                        <a:buFont typeface="Wingdings" panose="05000000000000000000" pitchFamily="2" charset="2"/>
                        <a:buChar char="§"/>
                      </a:pPr>
                      <a:r>
                        <a:rPr lang="en-US" sz="1200" b="0" dirty="0"/>
                        <a:t>Innovative Solution: Unique blend of urban agriculture and renewable energy.</a:t>
                      </a:r>
                    </a:p>
                    <a:p>
                      <a:pPr marL="171450" indent="-171450" algn="just">
                        <a:buFont typeface="Wingdings" panose="05000000000000000000" pitchFamily="2" charset="2"/>
                        <a:buChar char="§"/>
                      </a:pPr>
                      <a:r>
                        <a:rPr lang="en-US" sz="1200" b="0" dirty="0"/>
                        <a:t>Environmental Impact: Reduction in urban heat island effect and carbon footprint.</a:t>
                      </a:r>
                    </a:p>
                    <a:p>
                      <a:pPr marL="171450" indent="-171450" algn="just">
                        <a:buFont typeface="Wingdings" panose="05000000000000000000" pitchFamily="2" charset="2"/>
                        <a:buChar char="§"/>
                      </a:pPr>
                      <a:r>
                        <a:rPr lang="en-US" sz="1200" b="0" dirty="0"/>
                        <a:t>Health and Well-being: Enhanced quality of life through green spaces.</a:t>
                      </a:r>
                      <a:endParaRPr lang="en-IN" sz="1200" b="0" dirty="0"/>
                    </a:p>
                  </a:txBody>
                  <a:tcPr/>
                </a:tc>
                <a:tc>
                  <a:txBody>
                    <a:bodyPr/>
                    <a:lstStyle/>
                    <a:p>
                      <a:r>
                        <a:rPr lang="en-US" b="1" dirty="0"/>
                        <a:t>Weaknesses:</a:t>
                      </a:r>
                    </a:p>
                    <a:p>
                      <a:endParaRPr lang="en-US" b="1" dirty="0"/>
                    </a:p>
                    <a:p>
                      <a:pPr marL="171450" indent="-171450" algn="just">
                        <a:lnSpc>
                          <a:spcPct val="100000"/>
                        </a:lnSpc>
                        <a:buFont typeface="Arial" panose="020B0604020202020204" pitchFamily="34" charset="0"/>
                        <a:buChar char="•"/>
                      </a:pPr>
                      <a:r>
                        <a:rPr lang="en-US" sz="1200" b="0" dirty="0"/>
                        <a:t>High Initial Costs: Substantial investment required for setup.</a:t>
                      </a:r>
                    </a:p>
                    <a:p>
                      <a:pPr marL="171450" indent="-171450" algn="just">
                        <a:lnSpc>
                          <a:spcPct val="100000"/>
                        </a:lnSpc>
                        <a:buFont typeface="Arial" panose="020B0604020202020204" pitchFamily="34" charset="0"/>
                        <a:buChar char="•"/>
                      </a:pPr>
                      <a:r>
                        <a:rPr lang="en-US" sz="1200" b="0" dirty="0"/>
                        <a:t>Maintenance Needs: Regular care and expertise required for gardens and energy systems.</a:t>
                      </a:r>
                    </a:p>
                    <a:p>
                      <a:pPr marL="171450" indent="-171450" algn="just">
                        <a:lnSpc>
                          <a:spcPct val="100000"/>
                        </a:lnSpc>
                        <a:buFont typeface="Arial" panose="020B0604020202020204" pitchFamily="34" charset="0"/>
                        <a:buChar char="•"/>
                      </a:pPr>
                      <a:r>
                        <a:rPr lang="en-US" sz="1200" b="0" dirty="0"/>
                        <a:t>Market Penetration Challenges: Overcoming skepticism in conservative markets.</a:t>
                      </a:r>
                      <a:endParaRPr lang="en-IN" sz="1200" b="0" dirty="0"/>
                    </a:p>
                  </a:txBody>
                  <a:tcPr/>
                </a:tc>
                <a:extLst>
                  <a:ext uri="{0D108BD9-81ED-4DB2-BD59-A6C34878D82A}">
                    <a16:rowId xmlns:a16="http://schemas.microsoft.com/office/drawing/2014/main" val="2703909916"/>
                  </a:ext>
                </a:extLst>
              </a:tr>
              <a:tr h="2876926">
                <a:tc>
                  <a:txBody>
                    <a:bodyPr/>
                    <a:lstStyle/>
                    <a:p>
                      <a:r>
                        <a:rPr lang="en-IN" b="1" dirty="0"/>
                        <a:t>Opportunities:</a:t>
                      </a:r>
                    </a:p>
                    <a:p>
                      <a:endParaRPr lang="en-IN" b="1" dirty="0"/>
                    </a:p>
                    <a:p>
                      <a:pPr marL="171450" indent="-171450" algn="just">
                        <a:buFont typeface="Arial" panose="020B0604020202020204" pitchFamily="34" charset="0"/>
                        <a:buChar char="•"/>
                      </a:pPr>
                      <a:r>
                        <a:rPr lang="en-IN" sz="1200" b="0" dirty="0"/>
                        <a:t>Growing Eco-consciousness: Rising demand for sustainable urban solutions.</a:t>
                      </a:r>
                    </a:p>
                    <a:p>
                      <a:pPr marL="171450" indent="-171450" algn="just">
                        <a:buFont typeface="Arial" panose="020B0604020202020204" pitchFamily="34" charset="0"/>
                        <a:buChar char="•"/>
                      </a:pPr>
                      <a:r>
                        <a:rPr lang="en-IN" sz="1200" b="0" dirty="0"/>
                        <a:t>Government Incentives: Potential for grants and subsidies in green energy.</a:t>
                      </a:r>
                    </a:p>
                    <a:p>
                      <a:pPr marL="171450" indent="-171450" algn="just">
                        <a:buFont typeface="Arial" panose="020B0604020202020204" pitchFamily="34" charset="0"/>
                        <a:buChar char="•"/>
                      </a:pPr>
                      <a:r>
                        <a:rPr lang="en-IN" sz="1200" b="0" dirty="0"/>
                        <a:t>Expansion Possibilities: Scalable model adaptable to various urban settings.</a:t>
                      </a:r>
                    </a:p>
                  </a:txBody>
                  <a:tcPr/>
                </a:tc>
                <a:tc>
                  <a:txBody>
                    <a:bodyPr/>
                    <a:lstStyle/>
                    <a:p>
                      <a:r>
                        <a:rPr lang="en-US" b="1" dirty="0"/>
                        <a:t>Threats:</a:t>
                      </a:r>
                    </a:p>
                    <a:p>
                      <a:endParaRPr lang="en-US" b="1" dirty="0"/>
                    </a:p>
                    <a:p>
                      <a:pPr marL="285750" indent="-285750" algn="just">
                        <a:buFont typeface="Wingdings" panose="05000000000000000000" pitchFamily="2" charset="2"/>
                        <a:buChar char="§"/>
                      </a:pPr>
                      <a:r>
                        <a:rPr lang="en-US" sz="1200" b="0" dirty="0"/>
                        <a:t>Weather-Related Risks: Potential damage from extreme weather conditions.</a:t>
                      </a:r>
                    </a:p>
                    <a:p>
                      <a:pPr marL="285750" indent="-285750" algn="just">
                        <a:buFont typeface="Wingdings" panose="05000000000000000000" pitchFamily="2" charset="2"/>
                        <a:buChar char="§"/>
                      </a:pPr>
                      <a:r>
                        <a:rPr lang="en-US" sz="1200" b="0" dirty="0"/>
                        <a:t>Regulatory Hurdles: Navigating complex urban planning and building codes.</a:t>
                      </a:r>
                    </a:p>
                    <a:p>
                      <a:pPr marL="285750" indent="-285750" algn="just">
                        <a:buFont typeface="Wingdings" panose="05000000000000000000" pitchFamily="2" charset="2"/>
                        <a:buChar char="§"/>
                      </a:pPr>
                      <a:r>
                        <a:rPr lang="en-US" sz="1200" b="0" dirty="0"/>
                        <a:t>Competition: Established players in the green energy and urban gardening sectors.</a:t>
                      </a:r>
                      <a:endParaRPr lang="en-IN" sz="1200" b="0" dirty="0"/>
                    </a:p>
                  </a:txBody>
                  <a:tcPr/>
                </a:tc>
                <a:extLst>
                  <a:ext uri="{0D108BD9-81ED-4DB2-BD59-A6C34878D82A}">
                    <a16:rowId xmlns:a16="http://schemas.microsoft.com/office/drawing/2014/main" val="1617592866"/>
                  </a:ext>
                </a:extLst>
              </a:tr>
            </a:tbl>
          </a:graphicData>
        </a:graphic>
      </p:graphicFrame>
    </p:spTree>
    <p:extLst>
      <p:ext uri="{BB962C8B-B14F-4D97-AF65-F5344CB8AC3E}">
        <p14:creationId xmlns:p14="http://schemas.microsoft.com/office/powerpoint/2010/main" val="869410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D288A-AF56-533B-1881-1B1F89DCD66A}"/>
              </a:ext>
            </a:extLst>
          </p:cNvPr>
          <p:cNvSpPr>
            <a:spLocks noGrp="1"/>
          </p:cNvSpPr>
          <p:nvPr>
            <p:ph type="title"/>
          </p:nvPr>
        </p:nvSpPr>
        <p:spPr>
          <a:xfrm>
            <a:off x="1066800" y="642594"/>
            <a:ext cx="10058400" cy="851909"/>
          </a:xfrm>
        </p:spPr>
        <p:txBody>
          <a:bodyPr/>
          <a:lstStyle/>
          <a:p>
            <a:pPr algn="ctr"/>
            <a:r>
              <a:rPr lang="en-US" dirty="0">
                <a:effectLst>
                  <a:outerShdw blurRad="38100" dist="38100" dir="2700000" algn="tl">
                    <a:srgbClr val="000000">
                      <a:alpha val="43137"/>
                    </a:srgbClr>
                  </a:outerShdw>
                </a:effectLst>
              </a:rPr>
              <a:t>Financial Blueprint</a:t>
            </a:r>
            <a:endParaRPr lang="en-IN" dirty="0">
              <a:effectLst>
                <a:outerShdw blurRad="38100" dist="38100" dir="2700000" algn="tl">
                  <a:srgbClr val="000000">
                    <a:alpha val="43137"/>
                  </a:srgbClr>
                </a:outerShdw>
              </a:effectLst>
            </a:endParaRPr>
          </a:p>
        </p:txBody>
      </p:sp>
      <p:graphicFrame>
        <p:nvGraphicFramePr>
          <p:cNvPr id="6" name="Table 5">
            <a:extLst>
              <a:ext uri="{FF2B5EF4-FFF2-40B4-BE49-F238E27FC236}">
                <a16:creationId xmlns:a16="http://schemas.microsoft.com/office/drawing/2014/main" id="{396FC4BA-0E31-CB07-1B86-B2C408D12837}"/>
              </a:ext>
            </a:extLst>
          </p:cNvPr>
          <p:cNvGraphicFramePr>
            <a:graphicFrameLocks noGrp="1"/>
          </p:cNvGraphicFramePr>
          <p:nvPr>
            <p:extLst>
              <p:ext uri="{D42A27DB-BD31-4B8C-83A1-F6EECF244321}">
                <p14:modId xmlns:p14="http://schemas.microsoft.com/office/powerpoint/2010/main" val="1452927743"/>
              </p:ext>
            </p:extLst>
          </p:nvPr>
        </p:nvGraphicFramePr>
        <p:xfrm>
          <a:off x="742336" y="1645920"/>
          <a:ext cx="4803058" cy="4223939"/>
        </p:xfrm>
        <a:graphic>
          <a:graphicData uri="http://schemas.openxmlformats.org/drawingml/2006/table">
            <a:tbl>
              <a:tblPr>
                <a:tableStyleId>{775DCB02-9BB8-47FD-8907-85C794F793BA}</a:tableStyleId>
              </a:tblPr>
              <a:tblGrid>
                <a:gridCol w="2401529">
                  <a:extLst>
                    <a:ext uri="{9D8B030D-6E8A-4147-A177-3AD203B41FA5}">
                      <a16:colId xmlns:a16="http://schemas.microsoft.com/office/drawing/2014/main" val="170477894"/>
                    </a:ext>
                  </a:extLst>
                </a:gridCol>
                <a:gridCol w="2401529">
                  <a:extLst>
                    <a:ext uri="{9D8B030D-6E8A-4147-A177-3AD203B41FA5}">
                      <a16:colId xmlns:a16="http://schemas.microsoft.com/office/drawing/2014/main" val="2919570043"/>
                    </a:ext>
                  </a:extLst>
                </a:gridCol>
              </a:tblGrid>
              <a:tr h="433224">
                <a:tc>
                  <a:txBody>
                    <a:bodyPr/>
                    <a:lstStyle/>
                    <a:p>
                      <a:pPr fontAlgn="b"/>
                      <a:r>
                        <a:rPr lang="en-IN" b="1" dirty="0">
                          <a:effectLst/>
                        </a:rPr>
                        <a:t>Item</a:t>
                      </a:r>
                    </a:p>
                  </a:txBody>
                  <a:tcPr anchor="b"/>
                </a:tc>
                <a:tc>
                  <a:txBody>
                    <a:bodyPr/>
                    <a:lstStyle/>
                    <a:p>
                      <a:pPr fontAlgn="b"/>
                      <a:r>
                        <a:rPr lang="en-IN" b="1" dirty="0">
                          <a:effectLst/>
                        </a:rPr>
                        <a:t>Amount (£)</a:t>
                      </a:r>
                    </a:p>
                  </a:txBody>
                  <a:tcPr anchor="b"/>
                </a:tc>
                <a:extLst>
                  <a:ext uri="{0D108BD9-81ED-4DB2-BD59-A6C34878D82A}">
                    <a16:rowId xmlns:a16="http://schemas.microsoft.com/office/drawing/2014/main" val="495058464"/>
                  </a:ext>
                </a:extLst>
              </a:tr>
              <a:tr h="758143">
                <a:tc>
                  <a:txBody>
                    <a:bodyPr/>
                    <a:lstStyle/>
                    <a:p>
                      <a:pPr fontAlgn="base"/>
                      <a:r>
                        <a:rPr lang="en-IN" dirty="0">
                          <a:effectLst/>
                        </a:rPr>
                        <a:t>Equipment &amp; Installation</a:t>
                      </a:r>
                    </a:p>
                  </a:txBody>
                  <a:tcPr anchor="ctr"/>
                </a:tc>
                <a:tc>
                  <a:txBody>
                    <a:bodyPr/>
                    <a:lstStyle/>
                    <a:p>
                      <a:pPr fontAlgn="base"/>
                      <a:r>
                        <a:rPr lang="en-IN" dirty="0">
                          <a:effectLst/>
                        </a:rPr>
                        <a:t>1.2 million</a:t>
                      </a:r>
                    </a:p>
                  </a:txBody>
                  <a:tcPr anchor="ctr"/>
                </a:tc>
                <a:extLst>
                  <a:ext uri="{0D108BD9-81ED-4DB2-BD59-A6C34878D82A}">
                    <a16:rowId xmlns:a16="http://schemas.microsoft.com/office/drawing/2014/main" val="642342912"/>
                  </a:ext>
                </a:extLst>
              </a:tr>
              <a:tr h="758143">
                <a:tc>
                  <a:txBody>
                    <a:bodyPr/>
                    <a:lstStyle/>
                    <a:p>
                      <a:pPr fontAlgn="base"/>
                      <a:r>
                        <a:rPr lang="en-IN">
                          <a:effectLst/>
                        </a:rPr>
                        <a:t>Marketing &amp; Promotion</a:t>
                      </a:r>
                    </a:p>
                  </a:txBody>
                  <a:tcPr anchor="ctr"/>
                </a:tc>
                <a:tc>
                  <a:txBody>
                    <a:bodyPr/>
                    <a:lstStyle/>
                    <a:p>
                      <a:pPr fontAlgn="base"/>
                      <a:r>
                        <a:rPr lang="en-IN">
                          <a:effectLst/>
                        </a:rPr>
                        <a:t>200,000</a:t>
                      </a:r>
                    </a:p>
                  </a:txBody>
                  <a:tcPr anchor="ctr"/>
                </a:tc>
                <a:extLst>
                  <a:ext uri="{0D108BD9-81ED-4DB2-BD59-A6C34878D82A}">
                    <a16:rowId xmlns:a16="http://schemas.microsoft.com/office/drawing/2014/main" val="1316294863"/>
                  </a:ext>
                </a:extLst>
              </a:tr>
              <a:tr h="758143">
                <a:tc>
                  <a:txBody>
                    <a:bodyPr/>
                    <a:lstStyle/>
                    <a:p>
                      <a:pPr fontAlgn="base"/>
                      <a:r>
                        <a:rPr lang="en-IN">
                          <a:effectLst/>
                        </a:rPr>
                        <a:t>Operational Buffer</a:t>
                      </a:r>
                    </a:p>
                  </a:txBody>
                  <a:tcPr anchor="ctr"/>
                </a:tc>
                <a:tc>
                  <a:txBody>
                    <a:bodyPr/>
                    <a:lstStyle/>
                    <a:p>
                      <a:pPr fontAlgn="base"/>
                      <a:r>
                        <a:rPr lang="en-IN">
                          <a:effectLst/>
                        </a:rPr>
                        <a:t>400,000</a:t>
                      </a:r>
                    </a:p>
                  </a:txBody>
                  <a:tcPr anchor="ctr"/>
                </a:tc>
                <a:extLst>
                  <a:ext uri="{0D108BD9-81ED-4DB2-BD59-A6C34878D82A}">
                    <a16:rowId xmlns:a16="http://schemas.microsoft.com/office/drawing/2014/main" val="4213722457"/>
                  </a:ext>
                </a:extLst>
              </a:tr>
              <a:tr h="758143">
                <a:tc>
                  <a:txBody>
                    <a:bodyPr/>
                    <a:lstStyle/>
                    <a:p>
                      <a:pPr fontAlgn="base"/>
                      <a:r>
                        <a:rPr lang="en-IN">
                          <a:effectLst/>
                        </a:rPr>
                        <a:t>Contingency Fund</a:t>
                      </a:r>
                    </a:p>
                  </a:txBody>
                  <a:tcPr anchor="ctr"/>
                </a:tc>
                <a:tc>
                  <a:txBody>
                    <a:bodyPr/>
                    <a:lstStyle/>
                    <a:p>
                      <a:pPr fontAlgn="base"/>
                      <a:r>
                        <a:rPr lang="en-IN">
                          <a:effectLst/>
                        </a:rPr>
                        <a:t>200,000</a:t>
                      </a:r>
                    </a:p>
                  </a:txBody>
                  <a:tcPr anchor="ctr"/>
                </a:tc>
                <a:extLst>
                  <a:ext uri="{0D108BD9-81ED-4DB2-BD59-A6C34878D82A}">
                    <a16:rowId xmlns:a16="http://schemas.microsoft.com/office/drawing/2014/main" val="1588157452"/>
                  </a:ext>
                </a:extLst>
              </a:tr>
              <a:tr h="758143">
                <a:tc>
                  <a:txBody>
                    <a:bodyPr/>
                    <a:lstStyle/>
                    <a:p>
                      <a:pPr fontAlgn="base"/>
                      <a:r>
                        <a:rPr lang="en-IN" b="1" dirty="0">
                          <a:effectLst/>
                        </a:rPr>
                        <a:t>Total Initial Capital</a:t>
                      </a:r>
                      <a:endParaRPr lang="en-IN" dirty="0">
                        <a:effectLst/>
                      </a:endParaRPr>
                    </a:p>
                  </a:txBody>
                  <a:tcPr anchor="ctr"/>
                </a:tc>
                <a:tc>
                  <a:txBody>
                    <a:bodyPr/>
                    <a:lstStyle/>
                    <a:p>
                      <a:pPr fontAlgn="base"/>
                      <a:r>
                        <a:rPr lang="en-IN" b="1" dirty="0">
                          <a:effectLst/>
                        </a:rPr>
                        <a:t>2 million</a:t>
                      </a:r>
                      <a:endParaRPr lang="en-IN" dirty="0">
                        <a:effectLst/>
                      </a:endParaRPr>
                    </a:p>
                  </a:txBody>
                  <a:tcPr anchor="ctr"/>
                </a:tc>
                <a:extLst>
                  <a:ext uri="{0D108BD9-81ED-4DB2-BD59-A6C34878D82A}">
                    <a16:rowId xmlns:a16="http://schemas.microsoft.com/office/drawing/2014/main" val="3288748805"/>
                  </a:ext>
                </a:extLst>
              </a:tr>
            </a:tbl>
          </a:graphicData>
        </a:graphic>
      </p:graphicFrame>
      <p:sp>
        <p:nvSpPr>
          <p:cNvPr id="7" name="TextBox 6">
            <a:extLst>
              <a:ext uri="{FF2B5EF4-FFF2-40B4-BE49-F238E27FC236}">
                <a16:creationId xmlns:a16="http://schemas.microsoft.com/office/drawing/2014/main" id="{5B042E23-463F-4A7F-77A6-F674C4D646A6}"/>
              </a:ext>
            </a:extLst>
          </p:cNvPr>
          <p:cNvSpPr txBox="1"/>
          <p:nvPr/>
        </p:nvSpPr>
        <p:spPr>
          <a:xfrm>
            <a:off x="742336" y="6021276"/>
            <a:ext cx="4660490" cy="292388"/>
          </a:xfrm>
          <a:prstGeom prst="rect">
            <a:avLst/>
          </a:prstGeom>
          <a:noFill/>
        </p:spPr>
        <p:txBody>
          <a:bodyPr wrap="square" rtlCol="0">
            <a:spAutoFit/>
          </a:bodyPr>
          <a:lstStyle/>
          <a:p>
            <a:pPr algn="ctr"/>
            <a:r>
              <a:rPr lang="en-US" sz="1300" b="1" dirty="0"/>
              <a:t>Initial Capital Requirement &amp; Expense Breakdown </a:t>
            </a:r>
            <a:endParaRPr lang="en-IN" sz="1300" b="1" dirty="0"/>
          </a:p>
        </p:txBody>
      </p:sp>
      <p:graphicFrame>
        <p:nvGraphicFramePr>
          <p:cNvPr id="8" name="Table 7">
            <a:extLst>
              <a:ext uri="{FF2B5EF4-FFF2-40B4-BE49-F238E27FC236}">
                <a16:creationId xmlns:a16="http://schemas.microsoft.com/office/drawing/2014/main" id="{44CE42B0-8180-2548-57E6-632EA14E9A3A}"/>
              </a:ext>
            </a:extLst>
          </p:cNvPr>
          <p:cNvGraphicFramePr>
            <a:graphicFrameLocks noGrp="1"/>
          </p:cNvGraphicFramePr>
          <p:nvPr>
            <p:extLst>
              <p:ext uri="{D42A27DB-BD31-4B8C-83A1-F6EECF244321}">
                <p14:modId xmlns:p14="http://schemas.microsoft.com/office/powerpoint/2010/main" val="1048095024"/>
              </p:ext>
            </p:extLst>
          </p:nvPr>
        </p:nvGraphicFramePr>
        <p:xfrm>
          <a:off x="6375785" y="1645920"/>
          <a:ext cx="5255776" cy="4223938"/>
        </p:xfrm>
        <a:graphic>
          <a:graphicData uri="http://schemas.openxmlformats.org/drawingml/2006/table">
            <a:tbl>
              <a:tblPr>
                <a:tableStyleId>{775DCB02-9BB8-47FD-8907-85C794F793BA}</a:tableStyleId>
              </a:tblPr>
              <a:tblGrid>
                <a:gridCol w="1313944">
                  <a:extLst>
                    <a:ext uri="{9D8B030D-6E8A-4147-A177-3AD203B41FA5}">
                      <a16:colId xmlns:a16="http://schemas.microsoft.com/office/drawing/2014/main" val="4101107167"/>
                    </a:ext>
                  </a:extLst>
                </a:gridCol>
                <a:gridCol w="1313944">
                  <a:extLst>
                    <a:ext uri="{9D8B030D-6E8A-4147-A177-3AD203B41FA5}">
                      <a16:colId xmlns:a16="http://schemas.microsoft.com/office/drawing/2014/main" val="712009899"/>
                    </a:ext>
                  </a:extLst>
                </a:gridCol>
                <a:gridCol w="1313944">
                  <a:extLst>
                    <a:ext uri="{9D8B030D-6E8A-4147-A177-3AD203B41FA5}">
                      <a16:colId xmlns:a16="http://schemas.microsoft.com/office/drawing/2014/main" val="1141368003"/>
                    </a:ext>
                  </a:extLst>
                </a:gridCol>
                <a:gridCol w="1313944">
                  <a:extLst>
                    <a:ext uri="{9D8B030D-6E8A-4147-A177-3AD203B41FA5}">
                      <a16:colId xmlns:a16="http://schemas.microsoft.com/office/drawing/2014/main" val="3146111323"/>
                    </a:ext>
                  </a:extLst>
                </a:gridCol>
              </a:tblGrid>
              <a:tr h="1220249">
                <a:tc>
                  <a:txBody>
                    <a:bodyPr/>
                    <a:lstStyle/>
                    <a:p>
                      <a:pPr fontAlgn="b"/>
                      <a:r>
                        <a:rPr lang="en-IN" sz="1700" b="1" dirty="0">
                          <a:effectLst/>
                        </a:rPr>
                        <a:t>Year</a:t>
                      </a:r>
                    </a:p>
                  </a:txBody>
                  <a:tcPr marL="87383" marR="87383" marT="43692" marB="43692" anchor="b"/>
                </a:tc>
                <a:tc>
                  <a:txBody>
                    <a:bodyPr/>
                    <a:lstStyle/>
                    <a:p>
                      <a:pPr fontAlgn="b"/>
                      <a:r>
                        <a:rPr lang="en-IN" sz="1700" b="1">
                          <a:effectLst/>
                        </a:rPr>
                        <a:t>Revenue (£)</a:t>
                      </a:r>
                    </a:p>
                  </a:txBody>
                  <a:tcPr marL="87383" marR="87383" marT="43692" marB="43692" anchor="b"/>
                </a:tc>
                <a:tc>
                  <a:txBody>
                    <a:bodyPr/>
                    <a:lstStyle/>
                    <a:p>
                      <a:pPr fontAlgn="b"/>
                      <a:r>
                        <a:rPr lang="en-IN" sz="1700" b="1">
                          <a:effectLst/>
                        </a:rPr>
                        <a:t>Profit (£)</a:t>
                      </a:r>
                    </a:p>
                  </a:txBody>
                  <a:tcPr marL="87383" marR="87383" marT="43692" marB="43692" anchor="b"/>
                </a:tc>
                <a:tc>
                  <a:txBody>
                    <a:bodyPr/>
                    <a:lstStyle/>
                    <a:p>
                      <a:pPr fontAlgn="b"/>
                      <a:r>
                        <a:rPr lang="en-IN" sz="1700" b="1">
                          <a:effectLst/>
                        </a:rPr>
                        <a:t>Projected Growth (%)</a:t>
                      </a:r>
                    </a:p>
                  </a:txBody>
                  <a:tcPr marL="87383" marR="87383" marT="43692" marB="43692" anchor="b"/>
                </a:tc>
                <a:extLst>
                  <a:ext uri="{0D108BD9-81ED-4DB2-BD59-A6C34878D82A}">
                    <a16:rowId xmlns:a16="http://schemas.microsoft.com/office/drawing/2014/main" val="1399122838"/>
                  </a:ext>
                </a:extLst>
              </a:tr>
              <a:tr h="375461">
                <a:tc>
                  <a:txBody>
                    <a:bodyPr/>
                    <a:lstStyle/>
                    <a:p>
                      <a:pPr fontAlgn="base"/>
                      <a:r>
                        <a:rPr lang="en-IN" sz="1700">
                          <a:effectLst/>
                        </a:rPr>
                        <a:t>1</a:t>
                      </a:r>
                    </a:p>
                  </a:txBody>
                  <a:tcPr marL="87383" marR="87383" marT="43692" marB="43692" anchor="ctr"/>
                </a:tc>
                <a:tc>
                  <a:txBody>
                    <a:bodyPr/>
                    <a:lstStyle/>
                    <a:p>
                      <a:pPr fontAlgn="base"/>
                      <a:r>
                        <a:rPr lang="en-IN" sz="1700">
                          <a:effectLst/>
                        </a:rPr>
                        <a:t>800,000</a:t>
                      </a:r>
                    </a:p>
                  </a:txBody>
                  <a:tcPr marL="87383" marR="87383" marT="43692" marB="43692" anchor="ctr"/>
                </a:tc>
                <a:tc>
                  <a:txBody>
                    <a:bodyPr/>
                    <a:lstStyle/>
                    <a:p>
                      <a:pPr fontAlgn="base"/>
                      <a:r>
                        <a:rPr lang="en-IN" sz="1700">
                          <a:effectLst/>
                        </a:rPr>
                        <a:t>50,000</a:t>
                      </a:r>
                    </a:p>
                  </a:txBody>
                  <a:tcPr marL="87383" marR="87383" marT="43692" marB="43692" anchor="ctr"/>
                </a:tc>
                <a:tc>
                  <a:txBody>
                    <a:bodyPr/>
                    <a:lstStyle/>
                    <a:p>
                      <a:pPr fontAlgn="base"/>
                      <a:r>
                        <a:rPr lang="en-IN" sz="1700">
                          <a:effectLst/>
                        </a:rPr>
                        <a:t>-</a:t>
                      </a:r>
                    </a:p>
                  </a:txBody>
                  <a:tcPr marL="87383" marR="87383" marT="43692" marB="43692" anchor="ctr"/>
                </a:tc>
                <a:extLst>
                  <a:ext uri="{0D108BD9-81ED-4DB2-BD59-A6C34878D82A}">
                    <a16:rowId xmlns:a16="http://schemas.microsoft.com/office/drawing/2014/main" val="162012968"/>
                  </a:ext>
                </a:extLst>
              </a:tr>
              <a:tr h="657057">
                <a:tc>
                  <a:txBody>
                    <a:bodyPr/>
                    <a:lstStyle/>
                    <a:p>
                      <a:pPr fontAlgn="base"/>
                      <a:r>
                        <a:rPr lang="en-IN" sz="1700">
                          <a:effectLst/>
                        </a:rPr>
                        <a:t>2</a:t>
                      </a:r>
                    </a:p>
                  </a:txBody>
                  <a:tcPr marL="87383" marR="87383" marT="43692" marB="43692" anchor="ctr"/>
                </a:tc>
                <a:tc>
                  <a:txBody>
                    <a:bodyPr/>
                    <a:lstStyle/>
                    <a:p>
                      <a:pPr fontAlgn="base"/>
                      <a:r>
                        <a:rPr lang="en-IN" sz="1700">
                          <a:effectLst/>
                        </a:rPr>
                        <a:t>1,600,000</a:t>
                      </a:r>
                    </a:p>
                  </a:txBody>
                  <a:tcPr marL="87383" marR="87383" marT="43692" marB="43692" anchor="ctr"/>
                </a:tc>
                <a:tc>
                  <a:txBody>
                    <a:bodyPr/>
                    <a:lstStyle/>
                    <a:p>
                      <a:pPr fontAlgn="base"/>
                      <a:r>
                        <a:rPr lang="en-IN" sz="1700">
                          <a:effectLst/>
                        </a:rPr>
                        <a:t>320,000</a:t>
                      </a:r>
                    </a:p>
                  </a:txBody>
                  <a:tcPr marL="87383" marR="87383" marT="43692" marB="43692" anchor="ctr"/>
                </a:tc>
                <a:tc>
                  <a:txBody>
                    <a:bodyPr/>
                    <a:lstStyle/>
                    <a:p>
                      <a:pPr fontAlgn="base"/>
                      <a:r>
                        <a:rPr lang="en-IN" sz="1700">
                          <a:effectLst/>
                        </a:rPr>
                        <a:t>100</a:t>
                      </a:r>
                    </a:p>
                  </a:txBody>
                  <a:tcPr marL="87383" marR="87383" marT="43692" marB="43692" anchor="ctr"/>
                </a:tc>
                <a:extLst>
                  <a:ext uri="{0D108BD9-81ED-4DB2-BD59-A6C34878D82A}">
                    <a16:rowId xmlns:a16="http://schemas.microsoft.com/office/drawing/2014/main" val="1406713688"/>
                  </a:ext>
                </a:extLst>
              </a:tr>
              <a:tr h="657057">
                <a:tc>
                  <a:txBody>
                    <a:bodyPr/>
                    <a:lstStyle/>
                    <a:p>
                      <a:pPr fontAlgn="base"/>
                      <a:r>
                        <a:rPr lang="en-IN" sz="1700">
                          <a:effectLst/>
                        </a:rPr>
                        <a:t>3</a:t>
                      </a:r>
                    </a:p>
                  </a:txBody>
                  <a:tcPr marL="87383" marR="87383" marT="43692" marB="43692" anchor="ctr"/>
                </a:tc>
                <a:tc>
                  <a:txBody>
                    <a:bodyPr/>
                    <a:lstStyle/>
                    <a:p>
                      <a:pPr fontAlgn="base"/>
                      <a:r>
                        <a:rPr lang="en-IN" sz="1700">
                          <a:effectLst/>
                        </a:rPr>
                        <a:t>2,500,000</a:t>
                      </a:r>
                    </a:p>
                  </a:txBody>
                  <a:tcPr marL="87383" marR="87383" marT="43692" marB="43692" anchor="ctr"/>
                </a:tc>
                <a:tc>
                  <a:txBody>
                    <a:bodyPr/>
                    <a:lstStyle/>
                    <a:p>
                      <a:pPr fontAlgn="base"/>
                      <a:r>
                        <a:rPr lang="en-IN" sz="1700">
                          <a:effectLst/>
                        </a:rPr>
                        <a:t>600,000</a:t>
                      </a:r>
                    </a:p>
                  </a:txBody>
                  <a:tcPr marL="87383" marR="87383" marT="43692" marB="43692" anchor="ctr"/>
                </a:tc>
                <a:tc>
                  <a:txBody>
                    <a:bodyPr/>
                    <a:lstStyle/>
                    <a:p>
                      <a:pPr fontAlgn="base"/>
                      <a:r>
                        <a:rPr lang="en-IN" sz="1700">
                          <a:effectLst/>
                        </a:rPr>
                        <a:t>56</a:t>
                      </a:r>
                    </a:p>
                  </a:txBody>
                  <a:tcPr marL="87383" marR="87383" marT="43692" marB="43692" anchor="ctr"/>
                </a:tc>
                <a:extLst>
                  <a:ext uri="{0D108BD9-81ED-4DB2-BD59-A6C34878D82A}">
                    <a16:rowId xmlns:a16="http://schemas.microsoft.com/office/drawing/2014/main" val="2148451703"/>
                  </a:ext>
                </a:extLst>
              </a:tr>
              <a:tr h="657057">
                <a:tc>
                  <a:txBody>
                    <a:bodyPr/>
                    <a:lstStyle/>
                    <a:p>
                      <a:pPr fontAlgn="base"/>
                      <a:r>
                        <a:rPr lang="en-IN" sz="1700">
                          <a:effectLst/>
                        </a:rPr>
                        <a:t>4</a:t>
                      </a:r>
                    </a:p>
                  </a:txBody>
                  <a:tcPr marL="87383" marR="87383" marT="43692" marB="43692" anchor="ctr"/>
                </a:tc>
                <a:tc>
                  <a:txBody>
                    <a:bodyPr/>
                    <a:lstStyle/>
                    <a:p>
                      <a:pPr fontAlgn="base"/>
                      <a:r>
                        <a:rPr lang="en-IN" sz="1700">
                          <a:effectLst/>
                        </a:rPr>
                        <a:t>3,200,000</a:t>
                      </a:r>
                    </a:p>
                  </a:txBody>
                  <a:tcPr marL="87383" marR="87383" marT="43692" marB="43692" anchor="ctr"/>
                </a:tc>
                <a:tc>
                  <a:txBody>
                    <a:bodyPr/>
                    <a:lstStyle/>
                    <a:p>
                      <a:pPr fontAlgn="base"/>
                      <a:r>
                        <a:rPr lang="en-IN" sz="1700">
                          <a:effectLst/>
                        </a:rPr>
                        <a:t>880,000</a:t>
                      </a:r>
                    </a:p>
                  </a:txBody>
                  <a:tcPr marL="87383" marR="87383" marT="43692" marB="43692" anchor="ctr"/>
                </a:tc>
                <a:tc>
                  <a:txBody>
                    <a:bodyPr/>
                    <a:lstStyle/>
                    <a:p>
                      <a:pPr fontAlgn="base"/>
                      <a:r>
                        <a:rPr lang="en-IN" sz="1700">
                          <a:effectLst/>
                        </a:rPr>
                        <a:t>28</a:t>
                      </a:r>
                    </a:p>
                  </a:txBody>
                  <a:tcPr marL="87383" marR="87383" marT="43692" marB="43692" anchor="ctr"/>
                </a:tc>
                <a:extLst>
                  <a:ext uri="{0D108BD9-81ED-4DB2-BD59-A6C34878D82A}">
                    <a16:rowId xmlns:a16="http://schemas.microsoft.com/office/drawing/2014/main" val="4079618633"/>
                  </a:ext>
                </a:extLst>
              </a:tr>
              <a:tr h="657057">
                <a:tc>
                  <a:txBody>
                    <a:bodyPr/>
                    <a:lstStyle/>
                    <a:p>
                      <a:pPr fontAlgn="base"/>
                      <a:r>
                        <a:rPr lang="en-IN" sz="1700">
                          <a:effectLst/>
                        </a:rPr>
                        <a:t>5</a:t>
                      </a:r>
                    </a:p>
                  </a:txBody>
                  <a:tcPr marL="87383" marR="87383" marT="43692" marB="43692" anchor="ctr"/>
                </a:tc>
                <a:tc>
                  <a:txBody>
                    <a:bodyPr/>
                    <a:lstStyle/>
                    <a:p>
                      <a:pPr fontAlgn="base"/>
                      <a:r>
                        <a:rPr lang="en-IN" sz="1700">
                          <a:effectLst/>
                        </a:rPr>
                        <a:t>4,000,000</a:t>
                      </a:r>
                    </a:p>
                  </a:txBody>
                  <a:tcPr marL="87383" marR="87383" marT="43692" marB="43692" anchor="ctr"/>
                </a:tc>
                <a:tc>
                  <a:txBody>
                    <a:bodyPr/>
                    <a:lstStyle/>
                    <a:p>
                      <a:pPr fontAlgn="base"/>
                      <a:r>
                        <a:rPr lang="en-IN" sz="1700">
                          <a:effectLst/>
                        </a:rPr>
                        <a:t>1,100,000</a:t>
                      </a:r>
                    </a:p>
                  </a:txBody>
                  <a:tcPr marL="87383" marR="87383" marT="43692" marB="43692" anchor="ctr"/>
                </a:tc>
                <a:tc>
                  <a:txBody>
                    <a:bodyPr/>
                    <a:lstStyle/>
                    <a:p>
                      <a:pPr fontAlgn="base"/>
                      <a:r>
                        <a:rPr lang="en-IN" sz="1700" dirty="0">
                          <a:effectLst/>
                        </a:rPr>
                        <a:t>25</a:t>
                      </a:r>
                    </a:p>
                  </a:txBody>
                  <a:tcPr marL="87383" marR="87383" marT="43692" marB="43692" anchor="ctr"/>
                </a:tc>
                <a:extLst>
                  <a:ext uri="{0D108BD9-81ED-4DB2-BD59-A6C34878D82A}">
                    <a16:rowId xmlns:a16="http://schemas.microsoft.com/office/drawing/2014/main" val="3806932279"/>
                  </a:ext>
                </a:extLst>
              </a:tr>
            </a:tbl>
          </a:graphicData>
        </a:graphic>
      </p:graphicFrame>
      <p:sp>
        <p:nvSpPr>
          <p:cNvPr id="9" name="TextBox 8">
            <a:extLst>
              <a:ext uri="{FF2B5EF4-FFF2-40B4-BE49-F238E27FC236}">
                <a16:creationId xmlns:a16="http://schemas.microsoft.com/office/drawing/2014/main" id="{896AC669-2DA1-61BA-2D4B-08B11DBFE5B1}"/>
              </a:ext>
            </a:extLst>
          </p:cNvPr>
          <p:cNvSpPr txBox="1"/>
          <p:nvPr/>
        </p:nvSpPr>
        <p:spPr>
          <a:xfrm>
            <a:off x="6673428" y="6021275"/>
            <a:ext cx="4660490" cy="292388"/>
          </a:xfrm>
          <a:prstGeom prst="rect">
            <a:avLst/>
          </a:prstGeom>
          <a:noFill/>
        </p:spPr>
        <p:txBody>
          <a:bodyPr wrap="square" rtlCol="0">
            <a:spAutoFit/>
          </a:bodyPr>
          <a:lstStyle/>
          <a:p>
            <a:pPr algn="ctr"/>
            <a:r>
              <a:rPr lang="en-US" sz="1300" b="1" dirty="0"/>
              <a:t>Five-Year Financial Projection</a:t>
            </a:r>
            <a:endParaRPr lang="en-IN" sz="1300" b="1" dirty="0"/>
          </a:p>
        </p:txBody>
      </p:sp>
    </p:spTree>
    <p:extLst>
      <p:ext uri="{BB962C8B-B14F-4D97-AF65-F5344CB8AC3E}">
        <p14:creationId xmlns:p14="http://schemas.microsoft.com/office/powerpoint/2010/main" val="2418496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2ADFD-D603-A1B6-B1F9-F63CC006964A}"/>
              </a:ext>
            </a:extLst>
          </p:cNvPr>
          <p:cNvSpPr>
            <a:spLocks noGrp="1"/>
          </p:cNvSpPr>
          <p:nvPr>
            <p:ph type="title"/>
          </p:nvPr>
        </p:nvSpPr>
        <p:spPr>
          <a:xfrm>
            <a:off x="1066800" y="642594"/>
            <a:ext cx="10058400" cy="1038722"/>
          </a:xfrm>
        </p:spPr>
        <p:txBody>
          <a:bodyPr>
            <a:normAutofit/>
          </a:bodyPr>
          <a:lstStyle/>
          <a:p>
            <a:pPr algn="ctr"/>
            <a:r>
              <a:rPr lang="en-US" dirty="0">
                <a:effectLst>
                  <a:outerShdw blurRad="38100" dist="38100" dir="2700000" algn="tl">
                    <a:srgbClr val="000000">
                      <a:alpha val="43137"/>
                    </a:srgbClr>
                  </a:outerShdw>
                </a:effectLst>
              </a:rPr>
              <a:t>Funding Strategies</a:t>
            </a:r>
            <a:endParaRPr lang="en-IN" dirty="0">
              <a:effectLst>
                <a:outerShdw blurRad="38100" dist="38100" dir="2700000" algn="tl">
                  <a:srgbClr val="000000">
                    <a:alpha val="43137"/>
                  </a:srgbClr>
                </a:outerShdw>
              </a:effectLst>
            </a:endParaRPr>
          </a:p>
        </p:txBody>
      </p:sp>
      <p:graphicFrame>
        <p:nvGraphicFramePr>
          <p:cNvPr id="4" name="Table 3">
            <a:extLst>
              <a:ext uri="{FF2B5EF4-FFF2-40B4-BE49-F238E27FC236}">
                <a16:creationId xmlns:a16="http://schemas.microsoft.com/office/drawing/2014/main" id="{37332DE3-4B78-0206-AF88-3215077E31A6}"/>
              </a:ext>
            </a:extLst>
          </p:cNvPr>
          <p:cNvGraphicFramePr>
            <a:graphicFrameLocks noGrp="1"/>
          </p:cNvGraphicFramePr>
          <p:nvPr>
            <p:extLst>
              <p:ext uri="{D42A27DB-BD31-4B8C-83A1-F6EECF244321}">
                <p14:modId xmlns:p14="http://schemas.microsoft.com/office/powerpoint/2010/main" val="2356041808"/>
              </p:ext>
            </p:extLst>
          </p:nvPr>
        </p:nvGraphicFramePr>
        <p:xfrm>
          <a:off x="1858297" y="1681316"/>
          <a:ext cx="8170606" cy="4227889"/>
        </p:xfrm>
        <a:graphic>
          <a:graphicData uri="http://schemas.openxmlformats.org/drawingml/2006/table">
            <a:tbl>
              <a:tblPr>
                <a:tableStyleId>{69C7853C-536D-4A76-A0AE-DD22124D55A5}</a:tableStyleId>
              </a:tblPr>
              <a:tblGrid>
                <a:gridCol w="4085303">
                  <a:extLst>
                    <a:ext uri="{9D8B030D-6E8A-4147-A177-3AD203B41FA5}">
                      <a16:colId xmlns:a16="http://schemas.microsoft.com/office/drawing/2014/main" val="2168862686"/>
                    </a:ext>
                  </a:extLst>
                </a:gridCol>
                <a:gridCol w="4085303">
                  <a:extLst>
                    <a:ext uri="{9D8B030D-6E8A-4147-A177-3AD203B41FA5}">
                      <a16:colId xmlns:a16="http://schemas.microsoft.com/office/drawing/2014/main" val="3788473944"/>
                    </a:ext>
                  </a:extLst>
                </a:gridCol>
              </a:tblGrid>
              <a:tr h="271189">
                <a:tc>
                  <a:txBody>
                    <a:bodyPr/>
                    <a:lstStyle/>
                    <a:p>
                      <a:pPr algn="just" fontAlgn="b">
                        <a:lnSpc>
                          <a:spcPct val="150000"/>
                        </a:lnSpc>
                      </a:pPr>
                      <a:r>
                        <a:rPr lang="en-IN" sz="1800" b="1" dirty="0">
                          <a:effectLst/>
                        </a:rPr>
                        <a:t>Funding Source</a:t>
                      </a:r>
                    </a:p>
                  </a:txBody>
                  <a:tcPr marL="67797" marR="67797" marT="33899" marB="33899" anchor="b"/>
                </a:tc>
                <a:tc>
                  <a:txBody>
                    <a:bodyPr/>
                    <a:lstStyle/>
                    <a:p>
                      <a:pPr algn="just" fontAlgn="b">
                        <a:lnSpc>
                          <a:spcPct val="150000"/>
                        </a:lnSpc>
                      </a:pPr>
                      <a:r>
                        <a:rPr lang="en-IN" sz="1800" b="1">
                          <a:effectLst/>
                        </a:rPr>
                        <a:t>Benefits</a:t>
                      </a:r>
                    </a:p>
                  </a:txBody>
                  <a:tcPr marL="67797" marR="67797" marT="33899" marB="33899" anchor="b"/>
                </a:tc>
                <a:extLst>
                  <a:ext uri="{0D108BD9-81ED-4DB2-BD59-A6C34878D82A}">
                    <a16:rowId xmlns:a16="http://schemas.microsoft.com/office/drawing/2014/main" val="3648556410"/>
                  </a:ext>
                </a:extLst>
              </a:tr>
              <a:tr h="1491538">
                <a:tc>
                  <a:txBody>
                    <a:bodyPr/>
                    <a:lstStyle/>
                    <a:p>
                      <a:pPr algn="just" fontAlgn="base">
                        <a:lnSpc>
                          <a:spcPct val="150000"/>
                        </a:lnSpc>
                      </a:pPr>
                      <a:r>
                        <a:rPr lang="en-IN" sz="1800">
                          <a:effectLst/>
                        </a:rPr>
                        <a:t>Government Grants</a:t>
                      </a:r>
                    </a:p>
                  </a:txBody>
                  <a:tcPr marL="67797" marR="67797" marT="33899" marB="33899" anchor="ctr"/>
                </a:tc>
                <a:tc>
                  <a:txBody>
                    <a:bodyPr/>
                    <a:lstStyle/>
                    <a:p>
                      <a:pPr algn="just" fontAlgn="base">
                        <a:lnSpc>
                          <a:spcPct val="150000"/>
                        </a:lnSpc>
                      </a:pPr>
                      <a:r>
                        <a:rPr lang="en-US" sz="1800" dirty="0">
                          <a:effectLst/>
                        </a:rPr>
                        <a:t>Non-repayable funds, credibility enhancement, alignment with national sustainability goals</a:t>
                      </a:r>
                    </a:p>
                  </a:txBody>
                  <a:tcPr marL="67797" marR="67797" marT="33899" marB="33899" anchor="ctr"/>
                </a:tc>
                <a:extLst>
                  <a:ext uri="{0D108BD9-81ED-4DB2-BD59-A6C34878D82A}">
                    <a16:rowId xmlns:a16="http://schemas.microsoft.com/office/drawing/2014/main" val="3780004642"/>
                  </a:ext>
                </a:extLst>
              </a:tr>
              <a:tr h="1084755">
                <a:tc>
                  <a:txBody>
                    <a:bodyPr/>
                    <a:lstStyle/>
                    <a:p>
                      <a:pPr algn="just" fontAlgn="base">
                        <a:lnSpc>
                          <a:spcPct val="150000"/>
                        </a:lnSpc>
                      </a:pPr>
                      <a:r>
                        <a:rPr lang="en-IN" sz="1800">
                          <a:effectLst/>
                        </a:rPr>
                        <a:t>Angel Investors</a:t>
                      </a:r>
                    </a:p>
                  </a:txBody>
                  <a:tcPr marL="67797" marR="67797" marT="33899" marB="33899" anchor="ctr"/>
                </a:tc>
                <a:tc>
                  <a:txBody>
                    <a:bodyPr/>
                    <a:lstStyle/>
                    <a:p>
                      <a:pPr algn="just" fontAlgn="base">
                        <a:lnSpc>
                          <a:spcPct val="150000"/>
                        </a:lnSpc>
                      </a:pPr>
                      <a:r>
                        <a:rPr lang="en-US" sz="1800">
                          <a:effectLst/>
                        </a:rPr>
                        <a:t>Capital injection, strategic expertise, networking opportunities</a:t>
                      </a:r>
                    </a:p>
                  </a:txBody>
                  <a:tcPr marL="67797" marR="67797" marT="33899" marB="33899" anchor="ctr"/>
                </a:tc>
                <a:extLst>
                  <a:ext uri="{0D108BD9-81ED-4DB2-BD59-A6C34878D82A}">
                    <a16:rowId xmlns:a16="http://schemas.microsoft.com/office/drawing/2014/main" val="631787968"/>
                  </a:ext>
                </a:extLst>
              </a:tr>
              <a:tr h="1084755">
                <a:tc>
                  <a:txBody>
                    <a:bodyPr/>
                    <a:lstStyle/>
                    <a:p>
                      <a:pPr algn="just" fontAlgn="base">
                        <a:lnSpc>
                          <a:spcPct val="150000"/>
                        </a:lnSpc>
                      </a:pPr>
                      <a:r>
                        <a:rPr lang="en-IN" sz="1800">
                          <a:effectLst/>
                        </a:rPr>
                        <a:t>Crowdfunding</a:t>
                      </a:r>
                    </a:p>
                  </a:txBody>
                  <a:tcPr marL="67797" marR="67797" marT="33899" marB="33899" anchor="ctr"/>
                </a:tc>
                <a:tc>
                  <a:txBody>
                    <a:bodyPr/>
                    <a:lstStyle/>
                    <a:p>
                      <a:pPr algn="just" fontAlgn="base">
                        <a:lnSpc>
                          <a:spcPct val="150000"/>
                        </a:lnSpc>
                      </a:pPr>
                      <a:r>
                        <a:rPr lang="en-IN" sz="1800" dirty="0">
                          <a:effectLst/>
                        </a:rPr>
                        <a:t>Market validation, community engagement, diversified investor base</a:t>
                      </a:r>
                    </a:p>
                  </a:txBody>
                  <a:tcPr marL="67797" marR="67797" marT="33899" marB="33899" anchor="ctr"/>
                </a:tc>
                <a:extLst>
                  <a:ext uri="{0D108BD9-81ED-4DB2-BD59-A6C34878D82A}">
                    <a16:rowId xmlns:a16="http://schemas.microsoft.com/office/drawing/2014/main" val="3868147849"/>
                  </a:ext>
                </a:extLst>
              </a:tr>
            </a:tbl>
          </a:graphicData>
        </a:graphic>
      </p:graphicFrame>
      <p:sp>
        <p:nvSpPr>
          <p:cNvPr id="5" name="TextBox 4">
            <a:extLst>
              <a:ext uri="{FF2B5EF4-FFF2-40B4-BE49-F238E27FC236}">
                <a16:creationId xmlns:a16="http://schemas.microsoft.com/office/drawing/2014/main" id="{8ECFA947-A485-C56B-E9CC-B5EC59316240}"/>
              </a:ext>
            </a:extLst>
          </p:cNvPr>
          <p:cNvSpPr txBox="1"/>
          <p:nvPr/>
        </p:nvSpPr>
        <p:spPr>
          <a:xfrm>
            <a:off x="2684207" y="5928869"/>
            <a:ext cx="6253316" cy="383458"/>
          </a:xfrm>
          <a:prstGeom prst="rect">
            <a:avLst/>
          </a:prstGeom>
          <a:noFill/>
        </p:spPr>
        <p:txBody>
          <a:bodyPr wrap="square" rtlCol="0">
            <a:spAutoFit/>
          </a:bodyPr>
          <a:lstStyle/>
          <a:p>
            <a:pPr algn="ctr"/>
            <a:r>
              <a:rPr lang="en-IN" b="1" dirty="0"/>
              <a:t>Funding Sources &amp; Their Benefits</a:t>
            </a:r>
          </a:p>
        </p:txBody>
      </p:sp>
    </p:spTree>
    <p:extLst>
      <p:ext uri="{BB962C8B-B14F-4D97-AF65-F5344CB8AC3E}">
        <p14:creationId xmlns:p14="http://schemas.microsoft.com/office/powerpoint/2010/main" val="1433743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0956F-83E4-9A6E-03C1-58CD6ED29FD5}"/>
              </a:ext>
            </a:extLst>
          </p:cNvPr>
          <p:cNvSpPr>
            <a:spLocks noGrp="1"/>
          </p:cNvSpPr>
          <p:nvPr>
            <p:ph type="title"/>
          </p:nvPr>
        </p:nvSpPr>
        <p:spPr>
          <a:xfrm>
            <a:off x="1066800" y="642594"/>
            <a:ext cx="10058400" cy="1028890"/>
          </a:xfrm>
        </p:spPr>
        <p:txBody>
          <a:bodyPr/>
          <a:lstStyle/>
          <a:p>
            <a:pPr algn="ctr"/>
            <a:r>
              <a:rPr lang="en-US" dirty="0">
                <a:effectLst>
                  <a:outerShdw blurRad="38100" dist="38100" dir="2700000" algn="tl">
                    <a:srgbClr val="000000">
                      <a:alpha val="43137"/>
                    </a:srgbClr>
                  </a:outerShdw>
                </a:effectLst>
              </a:rPr>
              <a:t>The Road Ahead</a:t>
            </a:r>
            <a:endParaRPr lang="en-IN" dirty="0">
              <a:effectLst>
                <a:outerShdw blurRad="38100" dist="38100" dir="2700000" algn="tl">
                  <a:srgbClr val="000000">
                    <a:alpha val="43137"/>
                  </a:srgbClr>
                </a:outerShdw>
              </a:effectLst>
            </a:endParaRPr>
          </a:p>
        </p:txBody>
      </p:sp>
      <p:graphicFrame>
        <p:nvGraphicFramePr>
          <p:cNvPr id="4" name="Table 3">
            <a:extLst>
              <a:ext uri="{FF2B5EF4-FFF2-40B4-BE49-F238E27FC236}">
                <a16:creationId xmlns:a16="http://schemas.microsoft.com/office/drawing/2014/main" id="{BEBB1431-53B1-D23F-BC6A-3EC54AB4B08A}"/>
              </a:ext>
            </a:extLst>
          </p:cNvPr>
          <p:cNvGraphicFramePr>
            <a:graphicFrameLocks noGrp="1"/>
          </p:cNvGraphicFramePr>
          <p:nvPr>
            <p:extLst>
              <p:ext uri="{D42A27DB-BD31-4B8C-83A1-F6EECF244321}">
                <p14:modId xmlns:p14="http://schemas.microsoft.com/office/powerpoint/2010/main" val="3536513131"/>
              </p:ext>
            </p:extLst>
          </p:nvPr>
        </p:nvGraphicFramePr>
        <p:xfrm>
          <a:off x="1288026" y="1465007"/>
          <a:ext cx="9837174" cy="4593719"/>
        </p:xfrm>
        <a:graphic>
          <a:graphicData uri="http://schemas.openxmlformats.org/drawingml/2006/table">
            <a:tbl>
              <a:tblPr>
                <a:tableStyleId>{3C2FFA5D-87B4-456A-9821-1D502468CF0F}</a:tableStyleId>
              </a:tblPr>
              <a:tblGrid>
                <a:gridCol w="4918587">
                  <a:extLst>
                    <a:ext uri="{9D8B030D-6E8A-4147-A177-3AD203B41FA5}">
                      <a16:colId xmlns:a16="http://schemas.microsoft.com/office/drawing/2014/main" val="2201095576"/>
                    </a:ext>
                  </a:extLst>
                </a:gridCol>
                <a:gridCol w="4918587">
                  <a:extLst>
                    <a:ext uri="{9D8B030D-6E8A-4147-A177-3AD203B41FA5}">
                      <a16:colId xmlns:a16="http://schemas.microsoft.com/office/drawing/2014/main" val="2890312295"/>
                    </a:ext>
                  </a:extLst>
                </a:gridCol>
              </a:tblGrid>
              <a:tr h="181841">
                <a:tc>
                  <a:txBody>
                    <a:bodyPr/>
                    <a:lstStyle/>
                    <a:p>
                      <a:pPr algn="just" fontAlgn="b">
                        <a:lnSpc>
                          <a:spcPct val="150000"/>
                        </a:lnSpc>
                      </a:pPr>
                      <a:r>
                        <a:rPr lang="en-IN" sz="1500" b="1" dirty="0">
                          <a:effectLst/>
                        </a:rPr>
                        <a:t>Objectives</a:t>
                      </a:r>
                    </a:p>
                  </a:txBody>
                  <a:tcPr marL="40961" marR="40961" marT="20480" marB="20480" anchor="b"/>
                </a:tc>
                <a:tc>
                  <a:txBody>
                    <a:bodyPr/>
                    <a:lstStyle/>
                    <a:p>
                      <a:pPr algn="just" fontAlgn="b">
                        <a:lnSpc>
                          <a:spcPct val="150000"/>
                        </a:lnSpc>
                      </a:pPr>
                      <a:r>
                        <a:rPr lang="en-IN" sz="1500" b="1">
                          <a:effectLst/>
                        </a:rPr>
                        <a:t>Description</a:t>
                      </a:r>
                    </a:p>
                  </a:txBody>
                  <a:tcPr marL="40961" marR="40961" marT="20480" marB="20480" anchor="b"/>
                </a:tc>
                <a:extLst>
                  <a:ext uri="{0D108BD9-81ED-4DB2-BD59-A6C34878D82A}">
                    <a16:rowId xmlns:a16="http://schemas.microsoft.com/office/drawing/2014/main" val="4047857479"/>
                  </a:ext>
                </a:extLst>
              </a:tr>
              <a:tr h="590984">
                <a:tc>
                  <a:txBody>
                    <a:bodyPr/>
                    <a:lstStyle/>
                    <a:p>
                      <a:pPr algn="just" fontAlgn="base">
                        <a:lnSpc>
                          <a:spcPct val="150000"/>
                        </a:lnSpc>
                      </a:pPr>
                      <a:r>
                        <a:rPr lang="en-IN" sz="1500">
                          <a:effectLst/>
                        </a:rPr>
                        <a:t>Geographic Expansion</a:t>
                      </a:r>
                    </a:p>
                  </a:txBody>
                  <a:tcPr marL="40961" marR="40961" marT="20480" marB="20480" anchor="ctr"/>
                </a:tc>
                <a:tc>
                  <a:txBody>
                    <a:bodyPr/>
                    <a:lstStyle/>
                    <a:p>
                      <a:pPr algn="just" fontAlgn="base">
                        <a:lnSpc>
                          <a:spcPct val="150000"/>
                        </a:lnSpc>
                      </a:pPr>
                      <a:r>
                        <a:rPr lang="en-US" sz="1500" dirty="0">
                          <a:effectLst/>
                        </a:rPr>
                        <a:t>Extend services to other major cities in the UK and globally</a:t>
                      </a:r>
                    </a:p>
                  </a:txBody>
                  <a:tcPr marL="40961" marR="40961" marT="20480" marB="20480" anchor="ctr"/>
                </a:tc>
                <a:extLst>
                  <a:ext uri="{0D108BD9-81ED-4DB2-BD59-A6C34878D82A}">
                    <a16:rowId xmlns:a16="http://schemas.microsoft.com/office/drawing/2014/main" val="1958700275"/>
                  </a:ext>
                </a:extLst>
              </a:tr>
              <a:tr h="863746">
                <a:tc>
                  <a:txBody>
                    <a:bodyPr/>
                    <a:lstStyle/>
                    <a:p>
                      <a:pPr algn="just" fontAlgn="base">
                        <a:lnSpc>
                          <a:spcPct val="150000"/>
                        </a:lnSpc>
                      </a:pPr>
                      <a:r>
                        <a:rPr lang="en-IN" sz="1500" dirty="0">
                          <a:effectLst/>
                        </a:rPr>
                        <a:t>Technological Advancements</a:t>
                      </a:r>
                    </a:p>
                  </a:txBody>
                  <a:tcPr marL="40961" marR="40961" marT="20480" marB="20480" anchor="ctr"/>
                </a:tc>
                <a:tc>
                  <a:txBody>
                    <a:bodyPr/>
                    <a:lstStyle/>
                    <a:p>
                      <a:pPr algn="just" fontAlgn="base">
                        <a:lnSpc>
                          <a:spcPct val="150000"/>
                        </a:lnSpc>
                      </a:pPr>
                      <a:r>
                        <a:rPr lang="en-US" sz="1500" dirty="0">
                          <a:effectLst/>
                        </a:rPr>
                        <a:t>Invest in cutting-edge technologies for garden and energy system enhancements</a:t>
                      </a:r>
                    </a:p>
                  </a:txBody>
                  <a:tcPr marL="40961" marR="40961" marT="20480" marB="20480" anchor="ctr"/>
                </a:tc>
                <a:extLst>
                  <a:ext uri="{0D108BD9-81ED-4DB2-BD59-A6C34878D82A}">
                    <a16:rowId xmlns:a16="http://schemas.microsoft.com/office/drawing/2014/main" val="921988062"/>
                  </a:ext>
                </a:extLst>
              </a:tr>
              <a:tr h="1000128">
                <a:tc>
                  <a:txBody>
                    <a:bodyPr/>
                    <a:lstStyle/>
                    <a:p>
                      <a:pPr algn="just" fontAlgn="base">
                        <a:lnSpc>
                          <a:spcPct val="150000"/>
                        </a:lnSpc>
                      </a:pPr>
                      <a:r>
                        <a:rPr lang="en-IN" sz="1500" dirty="0">
                          <a:effectLst/>
                        </a:rPr>
                        <a:t>Partnerships</a:t>
                      </a:r>
                    </a:p>
                  </a:txBody>
                  <a:tcPr marL="40961" marR="40961" marT="20480" marB="20480" anchor="ctr"/>
                </a:tc>
                <a:tc>
                  <a:txBody>
                    <a:bodyPr/>
                    <a:lstStyle/>
                    <a:p>
                      <a:pPr algn="just" fontAlgn="base">
                        <a:lnSpc>
                          <a:spcPct val="150000"/>
                        </a:lnSpc>
                      </a:pPr>
                      <a:r>
                        <a:rPr lang="en-US" sz="1500">
                          <a:effectLst/>
                        </a:rPr>
                        <a:t>Forge alliances with environmental agencies, urban developers, and educational institutions</a:t>
                      </a:r>
                    </a:p>
                  </a:txBody>
                  <a:tcPr marL="40961" marR="40961" marT="20480" marB="20480" anchor="ctr"/>
                </a:tc>
                <a:extLst>
                  <a:ext uri="{0D108BD9-81ED-4DB2-BD59-A6C34878D82A}">
                    <a16:rowId xmlns:a16="http://schemas.microsoft.com/office/drawing/2014/main" val="2708715900"/>
                  </a:ext>
                </a:extLst>
              </a:tr>
              <a:tr h="863746">
                <a:tc>
                  <a:txBody>
                    <a:bodyPr/>
                    <a:lstStyle/>
                    <a:p>
                      <a:pPr algn="just" fontAlgn="base">
                        <a:lnSpc>
                          <a:spcPct val="150000"/>
                        </a:lnSpc>
                      </a:pPr>
                      <a:r>
                        <a:rPr lang="en-IN" sz="1500">
                          <a:effectLst/>
                        </a:rPr>
                        <a:t>Product Diversification</a:t>
                      </a:r>
                    </a:p>
                  </a:txBody>
                  <a:tcPr marL="40961" marR="40961" marT="20480" marB="20480" anchor="ctr"/>
                </a:tc>
                <a:tc>
                  <a:txBody>
                    <a:bodyPr/>
                    <a:lstStyle/>
                    <a:p>
                      <a:pPr algn="just" fontAlgn="base">
                        <a:lnSpc>
                          <a:spcPct val="150000"/>
                        </a:lnSpc>
                      </a:pPr>
                      <a:r>
                        <a:rPr lang="en-US" sz="1500">
                          <a:effectLst/>
                        </a:rPr>
                        <a:t>Develop new offerings, such as DIY garden kits and energy-efficient building solutions</a:t>
                      </a:r>
                    </a:p>
                  </a:txBody>
                  <a:tcPr marL="40961" marR="40961" marT="20480" marB="20480" anchor="ctr"/>
                </a:tc>
                <a:extLst>
                  <a:ext uri="{0D108BD9-81ED-4DB2-BD59-A6C34878D82A}">
                    <a16:rowId xmlns:a16="http://schemas.microsoft.com/office/drawing/2014/main" val="3802958558"/>
                  </a:ext>
                </a:extLst>
              </a:tr>
              <a:tr h="863746">
                <a:tc>
                  <a:txBody>
                    <a:bodyPr/>
                    <a:lstStyle/>
                    <a:p>
                      <a:pPr algn="just" fontAlgn="base">
                        <a:lnSpc>
                          <a:spcPct val="150000"/>
                        </a:lnSpc>
                      </a:pPr>
                      <a:r>
                        <a:rPr lang="en-IN" sz="1500" dirty="0">
                          <a:effectLst/>
                        </a:rPr>
                        <a:t>Community Engagement</a:t>
                      </a:r>
                    </a:p>
                  </a:txBody>
                  <a:tcPr marL="40961" marR="40961" marT="20480" marB="20480" anchor="ctr"/>
                </a:tc>
                <a:tc>
                  <a:txBody>
                    <a:bodyPr/>
                    <a:lstStyle/>
                    <a:p>
                      <a:pPr algn="just" fontAlgn="base">
                        <a:lnSpc>
                          <a:spcPct val="150000"/>
                        </a:lnSpc>
                      </a:pPr>
                      <a:r>
                        <a:rPr lang="en-US" sz="1500" dirty="0">
                          <a:effectLst/>
                        </a:rPr>
                        <a:t>Increase involvement in community projects and educational programs</a:t>
                      </a:r>
                    </a:p>
                  </a:txBody>
                  <a:tcPr marL="40961" marR="40961" marT="20480" marB="20480" anchor="ctr"/>
                </a:tc>
                <a:extLst>
                  <a:ext uri="{0D108BD9-81ED-4DB2-BD59-A6C34878D82A}">
                    <a16:rowId xmlns:a16="http://schemas.microsoft.com/office/drawing/2014/main" val="3264222824"/>
                  </a:ext>
                </a:extLst>
              </a:tr>
            </a:tbl>
          </a:graphicData>
        </a:graphic>
      </p:graphicFrame>
      <p:sp>
        <p:nvSpPr>
          <p:cNvPr id="5" name="TextBox 4">
            <a:extLst>
              <a:ext uri="{FF2B5EF4-FFF2-40B4-BE49-F238E27FC236}">
                <a16:creationId xmlns:a16="http://schemas.microsoft.com/office/drawing/2014/main" id="{45474A96-6AB3-5F49-B3E5-BAE9CEAD8F8B}"/>
              </a:ext>
            </a:extLst>
          </p:cNvPr>
          <p:cNvSpPr txBox="1"/>
          <p:nvPr/>
        </p:nvSpPr>
        <p:spPr>
          <a:xfrm>
            <a:off x="2251587" y="6030740"/>
            <a:ext cx="8032956" cy="369332"/>
          </a:xfrm>
          <a:prstGeom prst="rect">
            <a:avLst/>
          </a:prstGeom>
          <a:noFill/>
        </p:spPr>
        <p:txBody>
          <a:bodyPr wrap="square" rtlCol="0">
            <a:spAutoFit/>
          </a:bodyPr>
          <a:lstStyle/>
          <a:p>
            <a:pPr algn="ctr"/>
            <a:r>
              <a:rPr lang="en-US" b="1" dirty="0"/>
              <a:t>Future Goals &amp; Scaling Up Plans</a:t>
            </a:r>
            <a:endParaRPr lang="en-IN" b="1" dirty="0"/>
          </a:p>
        </p:txBody>
      </p:sp>
    </p:spTree>
    <p:extLst>
      <p:ext uri="{BB962C8B-B14F-4D97-AF65-F5344CB8AC3E}">
        <p14:creationId xmlns:p14="http://schemas.microsoft.com/office/powerpoint/2010/main" val="504830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DEDA0-211F-CED8-EB24-3B28FE058644}"/>
              </a:ext>
            </a:extLst>
          </p:cNvPr>
          <p:cNvSpPr>
            <a:spLocks noGrp="1"/>
          </p:cNvSpPr>
          <p:nvPr>
            <p:ph type="title"/>
          </p:nvPr>
        </p:nvSpPr>
        <p:spPr>
          <a:xfrm>
            <a:off x="1059426" y="327962"/>
            <a:ext cx="10058400" cy="724090"/>
          </a:xfrm>
        </p:spPr>
        <p:txBody>
          <a:bodyPr>
            <a:normAutofit fontScale="90000"/>
          </a:bodyPr>
          <a:lstStyle/>
          <a:p>
            <a:pPr algn="ctr"/>
            <a:r>
              <a:rPr lang="en-US" dirty="0">
                <a:effectLst>
                  <a:outerShdw blurRad="38100" dist="38100" dir="2700000" algn="tl">
                    <a:srgbClr val="000000">
                      <a:alpha val="43137"/>
                    </a:srgbClr>
                  </a:outerShdw>
                </a:effectLst>
              </a:rPr>
              <a:t>References</a:t>
            </a:r>
            <a:endParaRPr lang="en-IN"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5F87CE73-04C1-7717-680E-ADD1C9275BF3}"/>
              </a:ext>
            </a:extLst>
          </p:cNvPr>
          <p:cNvSpPr>
            <a:spLocks noGrp="1"/>
          </p:cNvSpPr>
          <p:nvPr>
            <p:ph idx="1"/>
          </p:nvPr>
        </p:nvSpPr>
        <p:spPr>
          <a:xfrm>
            <a:off x="776749" y="1228049"/>
            <a:ext cx="11051458" cy="3931920"/>
          </a:xfrm>
        </p:spPr>
        <p:txBody>
          <a:bodyPr>
            <a:noAutofit/>
          </a:bodyPr>
          <a:lstStyle/>
          <a:p>
            <a:pPr marL="0" indent="0" algn="just">
              <a:lnSpc>
                <a:spcPct val="200000"/>
              </a:lnSpc>
              <a:spcBef>
                <a:spcPts val="0"/>
              </a:spcBef>
              <a:buNone/>
            </a:pPr>
            <a:r>
              <a:rPr lang="en-GB" sz="800" kern="100" dirty="0">
                <a:effectLst/>
                <a:ea typeface="Calibri" panose="020F0502020204030204" pitchFamily="34" charset="0"/>
                <a:cs typeface="Times New Roman" panose="02020603050405020304" pitchFamily="18" charset="0"/>
              </a:rPr>
              <a:t>Bevilacqua, P., 2021. The effectiveness of green roofs in reducing building energy consumptions across different climates. A summary of literature results. </a:t>
            </a:r>
            <a:r>
              <a:rPr lang="en-GB" sz="800" i="1" kern="100" dirty="0">
                <a:effectLst/>
                <a:ea typeface="Calibri" panose="020F0502020204030204" pitchFamily="34" charset="0"/>
                <a:cs typeface="Times New Roman" panose="02020603050405020304" pitchFamily="18" charset="0"/>
              </a:rPr>
              <a:t>Renewable and Sustainable Energy Reviews</a:t>
            </a:r>
            <a:r>
              <a:rPr lang="en-GB" sz="800" kern="100" dirty="0">
                <a:effectLst/>
                <a:ea typeface="Calibri" panose="020F0502020204030204" pitchFamily="34" charset="0"/>
                <a:cs typeface="Times New Roman" panose="02020603050405020304" pitchFamily="18" charset="0"/>
              </a:rPr>
              <a:t>, </a:t>
            </a:r>
            <a:r>
              <a:rPr lang="en-GB" sz="800" i="1" kern="100" dirty="0">
                <a:effectLst/>
                <a:ea typeface="Calibri" panose="020F0502020204030204" pitchFamily="34" charset="0"/>
                <a:cs typeface="Times New Roman" panose="02020603050405020304" pitchFamily="18" charset="0"/>
              </a:rPr>
              <a:t>151</a:t>
            </a:r>
            <a:r>
              <a:rPr lang="en-GB" sz="800" kern="100" dirty="0">
                <a:effectLst/>
                <a:ea typeface="Calibri" panose="020F0502020204030204" pitchFamily="34" charset="0"/>
                <a:cs typeface="Times New Roman" panose="02020603050405020304" pitchFamily="18" charset="0"/>
              </a:rPr>
              <a:t>, p.111523.</a:t>
            </a:r>
            <a:endParaRPr lang="en-IN" sz="800" kern="100" dirty="0">
              <a:ea typeface="Calibri" panose="020F0502020204030204" pitchFamily="34" charset="0"/>
              <a:cs typeface="Times New Roman" panose="02020603050405020304" pitchFamily="18" charset="0"/>
            </a:endParaRPr>
          </a:p>
          <a:p>
            <a:pPr marL="0" indent="0" algn="just">
              <a:lnSpc>
                <a:spcPct val="200000"/>
              </a:lnSpc>
              <a:spcBef>
                <a:spcPts val="0"/>
              </a:spcBef>
              <a:buNone/>
            </a:pPr>
            <a:r>
              <a:rPr lang="en-GB" sz="800" kern="100" dirty="0" err="1">
                <a:effectLst/>
                <a:ea typeface="Calibri" panose="020F0502020204030204" pitchFamily="34" charset="0"/>
                <a:cs typeface="Times New Roman" panose="02020603050405020304" pitchFamily="18" charset="0"/>
              </a:rPr>
              <a:t>Borràs</a:t>
            </a:r>
            <a:r>
              <a:rPr lang="en-GB" sz="800" kern="100" dirty="0">
                <a:effectLst/>
                <a:ea typeface="Calibri" panose="020F0502020204030204" pitchFamily="34" charset="0"/>
                <a:cs typeface="Times New Roman" panose="02020603050405020304" pitchFamily="18" charset="0"/>
              </a:rPr>
              <a:t>, J.G., Lerma, C., Mas, Á., </a:t>
            </a:r>
            <a:r>
              <a:rPr lang="en-GB" sz="800" kern="100" dirty="0" err="1">
                <a:effectLst/>
                <a:ea typeface="Calibri" panose="020F0502020204030204" pitchFamily="34" charset="0"/>
                <a:cs typeface="Times New Roman" panose="02020603050405020304" pitchFamily="18" charset="0"/>
              </a:rPr>
              <a:t>Vercher</a:t>
            </a:r>
            <a:r>
              <a:rPr lang="en-GB" sz="800" kern="100" dirty="0">
                <a:effectLst/>
                <a:ea typeface="Calibri" panose="020F0502020204030204" pitchFamily="34" charset="0"/>
                <a:cs typeface="Times New Roman" panose="02020603050405020304" pitchFamily="18" charset="0"/>
              </a:rPr>
              <a:t>, J. and Gil, E., 2022. Energy Efficiency Evaluation of Green Roofs as an Intervention Strategy in Residential Buildings in the Field of Spanish Climate. </a:t>
            </a:r>
            <a:r>
              <a:rPr lang="en-GB" sz="800" i="1" kern="100" dirty="0">
                <a:effectLst/>
                <a:ea typeface="Calibri" panose="020F0502020204030204" pitchFamily="34" charset="0"/>
                <a:cs typeface="Times New Roman" panose="02020603050405020304" pitchFamily="18" charset="0"/>
              </a:rPr>
              <a:t>Buildings</a:t>
            </a:r>
            <a:r>
              <a:rPr lang="en-GB" sz="800" kern="100" dirty="0">
                <a:effectLst/>
                <a:ea typeface="Calibri" panose="020F0502020204030204" pitchFamily="34" charset="0"/>
                <a:cs typeface="Times New Roman" panose="02020603050405020304" pitchFamily="18" charset="0"/>
              </a:rPr>
              <a:t>, </a:t>
            </a:r>
            <a:r>
              <a:rPr lang="en-GB" sz="800" i="1" kern="100" dirty="0">
                <a:effectLst/>
                <a:ea typeface="Calibri" panose="020F0502020204030204" pitchFamily="34" charset="0"/>
                <a:cs typeface="Times New Roman" panose="02020603050405020304" pitchFamily="18" charset="0"/>
              </a:rPr>
              <a:t>12</a:t>
            </a:r>
            <a:r>
              <a:rPr lang="en-GB" sz="800" kern="100" dirty="0">
                <a:effectLst/>
                <a:ea typeface="Calibri" panose="020F0502020204030204" pitchFamily="34" charset="0"/>
                <a:cs typeface="Times New Roman" panose="02020603050405020304" pitchFamily="18" charset="0"/>
              </a:rPr>
              <a:t>(7), p.959.</a:t>
            </a:r>
            <a:endParaRPr lang="en-IN" sz="800" kern="100" dirty="0">
              <a:effectLst/>
              <a:ea typeface="Calibri" panose="020F0502020204030204" pitchFamily="34" charset="0"/>
              <a:cs typeface="Times New Roman" panose="02020603050405020304" pitchFamily="18" charset="0"/>
            </a:endParaRPr>
          </a:p>
          <a:p>
            <a:pPr marL="0" indent="0" algn="just">
              <a:lnSpc>
                <a:spcPct val="200000"/>
              </a:lnSpc>
              <a:spcBef>
                <a:spcPts val="0"/>
              </a:spcBef>
              <a:buNone/>
            </a:pPr>
            <a:r>
              <a:rPr lang="en-GB" sz="800" kern="100" dirty="0">
                <a:effectLst/>
                <a:ea typeface="Calibri" panose="020F0502020204030204" pitchFamily="34" charset="0"/>
                <a:cs typeface="Times New Roman" panose="02020603050405020304" pitchFamily="18" charset="0"/>
              </a:rPr>
              <a:t>Huang, A. and Chang, F.J., 2021. Prospects for rooftop farming system dynamics: An action to stimulate water-energy-food nexus synergies toward green cities of tomorrow. </a:t>
            </a:r>
            <a:r>
              <a:rPr lang="en-GB" sz="800" i="1" kern="100" dirty="0">
                <a:effectLst/>
                <a:ea typeface="Calibri" panose="020F0502020204030204" pitchFamily="34" charset="0"/>
                <a:cs typeface="Times New Roman" panose="02020603050405020304" pitchFamily="18" charset="0"/>
              </a:rPr>
              <a:t>Sustainability</a:t>
            </a:r>
            <a:r>
              <a:rPr lang="en-GB" sz="800" kern="100" dirty="0">
                <a:effectLst/>
                <a:ea typeface="Calibri" panose="020F0502020204030204" pitchFamily="34" charset="0"/>
                <a:cs typeface="Times New Roman" panose="02020603050405020304" pitchFamily="18" charset="0"/>
              </a:rPr>
              <a:t>, </a:t>
            </a:r>
            <a:r>
              <a:rPr lang="en-GB" sz="800" i="1" kern="100" dirty="0">
                <a:effectLst/>
                <a:ea typeface="Calibri" panose="020F0502020204030204" pitchFamily="34" charset="0"/>
                <a:cs typeface="Times New Roman" panose="02020603050405020304" pitchFamily="18" charset="0"/>
              </a:rPr>
              <a:t>13</a:t>
            </a:r>
            <a:r>
              <a:rPr lang="en-GB" sz="800" kern="100" dirty="0">
                <a:effectLst/>
                <a:ea typeface="Calibri" panose="020F0502020204030204" pitchFamily="34" charset="0"/>
                <a:cs typeface="Times New Roman" panose="02020603050405020304" pitchFamily="18" charset="0"/>
              </a:rPr>
              <a:t>(16), p.9042.</a:t>
            </a:r>
            <a:endParaRPr lang="en-IN" sz="800" kern="100" dirty="0">
              <a:effectLst/>
              <a:ea typeface="Calibri" panose="020F0502020204030204" pitchFamily="34" charset="0"/>
              <a:cs typeface="Times New Roman" panose="02020603050405020304" pitchFamily="18" charset="0"/>
            </a:endParaRPr>
          </a:p>
          <a:p>
            <a:pPr marL="0" indent="0" algn="just">
              <a:lnSpc>
                <a:spcPct val="200000"/>
              </a:lnSpc>
              <a:spcBef>
                <a:spcPts val="0"/>
              </a:spcBef>
              <a:buNone/>
            </a:pPr>
            <a:r>
              <a:rPr lang="en-GB" sz="800" kern="100" dirty="0">
                <a:effectLst/>
                <a:ea typeface="Calibri" panose="020F0502020204030204" pitchFamily="34" charset="0"/>
                <a:cs typeface="Times New Roman" panose="02020603050405020304" pitchFamily="18" charset="0"/>
              </a:rPr>
              <a:t>Joshi, M.Y. and Teller, J., 2021. Urban integration of green roofs: Current challenges and perspectives. </a:t>
            </a:r>
            <a:r>
              <a:rPr lang="en-GB" sz="800" i="1" kern="100" dirty="0">
                <a:effectLst/>
                <a:ea typeface="Calibri" panose="020F0502020204030204" pitchFamily="34" charset="0"/>
                <a:cs typeface="Times New Roman" panose="02020603050405020304" pitchFamily="18" charset="0"/>
              </a:rPr>
              <a:t>Sustainability</a:t>
            </a:r>
            <a:r>
              <a:rPr lang="en-GB" sz="800" kern="100" dirty="0">
                <a:effectLst/>
                <a:ea typeface="Calibri" panose="020F0502020204030204" pitchFamily="34" charset="0"/>
                <a:cs typeface="Times New Roman" panose="02020603050405020304" pitchFamily="18" charset="0"/>
              </a:rPr>
              <a:t>, </a:t>
            </a:r>
            <a:r>
              <a:rPr lang="en-GB" sz="800" i="1" kern="100" dirty="0">
                <a:effectLst/>
                <a:ea typeface="Calibri" panose="020F0502020204030204" pitchFamily="34" charset="0"/>
                <a:cs typeface="Times New Roman" panose="02020603050405020304" pitchFamily="18" charset="0"/>
              </a:rPr>
              <a:t>13</a:t>
            </a:r>
            <a:r>
              <a:rPr lang="en-GB" sz="800" kern="100" dirty="0">
                <a:effectLst/>
                <a:ea typeface="Calibri" panose="020F0502020204030204" pitchFamily="34" charset="0"/>
                <a:cs typeface="Times New Roman" panose="02020603050405020304" pitchFamily="18" charset="0"/>
              </a:rPr>
              <a:t>(22), p.12378.</a:t>
            </a:r>
            <a:endParaRPr lang="en-IN" sz="800" kern="100" dirty="0">
              <a:effectLst/>
              <a:ea typeface="Calibri" panose="020F0502020204030204" pitchFamily="34" charset="0"/>
              <a:cs typeface="Times New Roman" panose="02020603050405020304" pitchFamily="18" charset="0"/>
            </a:endParaRPr>
          </a:p>
          <a:p>
            <a:pPr marL="0" indent="0" algn="just">
              <a:lnSpc>
                <a:spcPct val="200000"/>
              </a:lnSpc>
              <a:spcBef>
                <a:spcPts val="0"/>
              </a:spcBef>
              <a:buNone/>
            </a:pPr>
            <a:r>
              <a:rPr lang="en-GB" sz="800" kern="100" dirty="0">
                <a:effectLst/>
                <a:ea typeface="Calibri" panose="020F0502020204030204" pitchFamily="34" charset="0"/>
                <a:cs typeface="Times New Roman" panose="02020603050405020304" pitchFamily="18" charset="0"/>
              </a:rPr>
              <a:t>Khan, S.A.R., </a:t>
            </a:r>
            <a:r>
              <a:rPr lang="en-GB" sz="800" kern="100" dirty="0" err="1">
                <a:effectLst/>
                <a:ea typeface="Calibri" panose="020F0502020204030204" pitchFamily="34" charset="0"/>
                <a:cs typeface="Times New Roman" panose="02020603050405020304" pitchFamily="18" charset="0"/>
              </a:rPr>
              <a:t>Godil</a:t>
            </a:r>
            <a:r>
              <a:rPr lang="en-GB" sz="800" kern="100" dirty="0">
                <a:effectLst/>
                <a:ea typeface="Calibri" panose="020F0502020204030204" pitchFamily="34" charset="0"/>
                <a:cs typeface="Times New Roman" panose="02020603050405020304" pitchFamily="18" charset="0"/>
              </a:rPr>
              <a:t>, D.I., Yu, Z., Abbas, F. and Shamim, M.A., 2022. Adoption of renewable energy sources, low‐carbon initiatives, and advanced logistical infrastructure—an step toward integrated global progress. </a:t>
            </a:r>
            <a:r>
              <a:rPr lang="en-GB" sz="800" i="1" kern="100" dirty="0">
                <a:effectLst/>
                <a:ea typeface="Calibri" panose="020F0502020204030204" pitchFamily="34" charset="0"/>
                <a:cs typeface="Times New Roman" panose="02020603050405020304" pitchFamily="18" charset="0"/>
              </a:rPr>
              <a:t>Sustainable Development</a:t>
            </a:r>
            <a:r>
              <a:rPr lang="en-GB" sz="800" kern="100" dirty="0">
                <a:effectLst/>
                <a:ea typeface="Calibri" panose="020F0502020204030204" pitchFamily="34" charset="0"/>
                <a:cs typeface="Times New Roman" panose="02020603050405020304" pitchFamily="18" charset="0"/>
              </a:rPr>
              <a:t>, </a:t>
            </a:r>
            <a:r>
              <a:rPr lang="en-GB" sz="800" i="1" kern="100" dirty="0">
                <a:effectLst/>
                <a:ea typeface="Calibri" panose="020F0502020204030204" pitchFamily="34" charset="0"/>
                <a:cs typeface="Times New Roman" panose="02020603050405020304" pitchFamily="18" charset="0"/>
              </a:rPr>
              <a:t>30</a:t>
            </a:r>
            <a:r>
              <a:rPr lang="en-GB" sz="800" kern="100" dirty="0">
                <a:effectLst/>
                <a:ea typeface="Calibri" panose="020F0502020204030204" pitchFamily="34" charset="0"/>
                <a:cs typeface="Times New Roman" panose="02020603050405020304" pitchFamily="18" charset="0"/>
              </a:rPr>
              <a:t>(1), pp.275-288.</a:t>
            </a:r>
            <a:endParaRPr lang="en-IN" sz="800" kern="100" dirty="0">
              <a:effectLst/>
              <a:ea typeface="Calibri" panose="020F0502020204030204" pitchFamily="34" charset="0"/>
              <a:cs typeface="Times New Roman" panose="02020603050405020304" pitchFamily="18" charset="0"/>
            </a:endParaRPr>
          </a:p>
          <a:p>
            <a:pPr marL="0" indent="0" algn="just">
              <a:lnSpc>
                <a:spcPct val="200000"/>
              </a:lnSpc>
              <a:spcBef>
                <a:spcPts val="0"/>
              </a:spcBef>
              <a:buNone/>
            </a:pPr>
            <a:r>
              <a:rPr lang="en-GB" sz="800" kern="100" dirty="0" err="1">
                <a:effectLst/>
                <a:ea typeface="Calibri" panose="020F0502020204030204" pitchFamily="34" charset="0"/>
                <a:cs typeface="Times New Roman" panose="02020603050405020304" pitchFamily="18" charset="0"/>
              </a:rPr>
              <a:t>Manso</a:t>
            </a:r>
            <a:r>
              <a:rPr lang="en-GB" sz="800" kern="100" dirty="0">
                <a:effectLst/>
                <a:ea typeface="Calibri" panose="020F0502020204030204" pitchFamily="34" charset="0"/>
                <a:cs typeface="Times New Roman" panose="02020603050405020304" pitchFamily="18" charset="0"/>
              </a:rPr>
              <a:t>, M., </a:t>
            </a:r>
            <a:r>
              <a:rPr lang="en-GB" sz="800" kern="100" dirty="0" err="1">
                <a:effectLst/>
                <a:ea typeface="Calibri" panose="020F0502020204030204" pitchFamily="34" charset="0"/>
                <a:cs typeface="Times New Roman" panose="02020603050405020304" pitchFamily="18" charset="0"/>
              </a:rPr>
              <a:t>Teotónio</a:t>
            </a:r>
            <a:r>
              <a:rPr lang="en-GB" sz="800" kern="100" dirty="0">
                <a:effectLst/>
                <a:ea typeface="Calibri" panose="020F0502020204030204" pitchFamily="34" charset="0"/>
                <a:cs typeface="Times New Roman" panose="02020603050405020304" pitchFamily="18" charset="0"/>
              </a:rPr>
              <a:t>, I., Silva, C.M. and Cruz, C.O., 2021. Green roof and green wall benefits and costs: A review of the quantitative evidence. </a:t>
            </a:r>
            <a:r>
              <a:rPr lang="en-GB" sz="800" i="1" kern="100" dirty="0">
                <a:effectLst/>
                <a:ea typeface="Calibri" panose="020F0502020204030204" pitchFamily="34" charset="0"/>
                <a:cs typeface="Times New Roman" panose="02020603050405020304" pitchFamily="18" charset="0"/>
              </a:rPr>
              <a:t>Renewable and Sustainable Energy Reviews</a:t>
            </a:r>
            <a:r>
              <a:rPr lang="en-GB" sz="800" kern="100" dirty="0">
                <a:effectLst/>
                <a:ea typeface="Calibri" panose="020F0502020204030204" pitchFamily="34" charset="0"/>
                <a:cs typeface="Times New Roman" panose="02020603050405020304" pitchFamily="18" charset="0"/>
              </a:rPr>
              <a:t>, </a:t>
            </a:r>
            <a:r>
              <a:rPr lang="en-GB" sz="800" i="1" kern="100" dirty="0">
                <a:effectLst/>
                <a:ea typeface="Calibri" panose="020F0502020204030204" pitchFamily="34" charset="0"/>
                <a:cs typeface="Times New Roman" panose="02020603050405020304" pitchFamily="18" charset="0"/>
              </a:rPr>
              <a:t>135</a:t>
            </a:r>
            <a:r>
              <a:rPr lang="en-GB" sz="800" kern="100" dirty="0">
                <a:effectLst/>
                <a:ea typeface="Calibri" panose="020F0502020204030204" pitchFamily="34" charset="0"/>
                <a:cs typeface="Times New Roman" panose="02020603050405020304" pitchFamily="18" charset="0"/>
              </a:rPr>
              <a:t>, p.110111.</a:t>
            </a:r>
            <a:endParaRPr lang="en-IN" sz="800" kern="100" dirty="0">
              <a:effectLst/>
              <a:ea typeface="Calibri" panose="020F0502020204030204" pitchFamily="34" charset="0"/>
              <a:cs typeface="Times New Roman" panose="02020603050405020304" pitchFamily="18" charset="0"/>
            </a:endParaRPr>
          </a:p>
          <a:p>
            <a:pPr marL="0" indent="0" algn="just">
              <a:lnSpc>
                <a:spcPct val="200000"/>
              </a:lnSpc>
              <a:spcBef>
                <a:spcPts val="0"/>
              </a:spcBef>
              <a:buNone/>
            </a:pPr>
            <a:r>
              <a:rPr lang="en-GB" sz="800" kern="100" dirty="0">
                <a:effectLst/>
                <a:ea typeface="Calibri" panose="020F0502020204030204" pitchFamily="34" charset="0"/>
                <a:cs typeface="Times New Roman" panose="02020603050405020304" pitchFamily="18" charset="0"/>
              </a:rPr>
              <a:t>Meng, F., Yuan, Q., </a:t>
            </a:r>
            <a:r>
              <a:rPr lang="en-GB" sz="800" kern="100" dirty="0" err="1">
                <a:effectLst/>
                <a:ea typeface="Calibri" panose="020F0502020204030204" pitchFamily="34" charset="0"/>
                <a:cs typeface="Times New Roman" panose="02020603050405020304" pitchFamily="18" charset="0"/>
              </a:rPr>
              <a:t>Bellezoni</a:t>
            </a:r>
            <a:r>
              <a:rPr lang="en-GB" sz="800" kern="100" dirty="0">
                <a:effectLst/>
                <a:ea typeface="Calibri" panose="020F0502020204030204" pitchFamily="34" charset="0"/>
                <a:cs typeface="Times New Roman" panose="02020603050405020304" pitchFamily="18" charset="0"/>
              </a:rPr>
              <a:t>, R.A., de Oliveira, J.A.P., Cristiano, S., Shah, A.M., Liu, G., Yang, Z. and </a:t>
            </a:r>
            <a:r>
              <a:rPr lang="en-GB" sz="800" kern="100" dirty="0" err="1">
                <a:effectLst/>
                <a:ea typeface="Calibri" panose="020F0502020204030204" pitchFamily="34" charset="0"/>
                <a:cs typeface="Times New Roman" panose="02020603050405020304" pitchFamily="18" charset="0"/>
              </a:rPr>
              <a:t>Seto</a:t>
            </a:r>
            <a:r>
              <a:rPr lang="en-GB" sz="800" kern="100" dirty="0">
                <a:effectLst/>
                <a:ea typeface="Calibri" panose="020F0502020204030204" pitchFamily="34" charset="0"/>
                <a:cs typeface="Times New Roman" panose="02020603050405020304" pitchFamily="18" charset="0"/>
              </a:rPr>
              <a:t>, K.C., 2023. Quantification of the food-water-energy nexus in urban green and blue infrastructure: A synthesis of the literature. </a:t>
            </a:r>
            <a:r>
              <a:rPr lang="en-GB" sz="800" i="1" kern="100" dirty="0">
                <a:effectLst/>
                <a:ea typeface="Calibri" panose="020F0502020204030204" pitchFamily="34" charset="0"/>
                <a:cs typeface="Times New Roman" panose="02020603050405020304" pitchFamily="18" charset="0"/>
              </a:rPr>
              <a:t>Resources, Conservation and Recycling</a:t>
            </a:r>
            <a:r>
              <a:rPr lang="en-GB" sz="800" kern="100" dirty="0">
                <a:effectLst/>
                <a:ea typeface="Calibri" panose="020F0502020204030204" pitchFamily="34" charset="0"/>
                <a:cs typeface="Times New Roman" panose="02020603050405020304" pitchFamily="18" charset="0"/>
              </a:rPr>
              <a:t>, </a:t>
            </a:r>
            <a:r>
              <a:rPr lang="en-GB" sz="800" i="1" kern="100" dirty="0">
                <a:effectLst/>
                <a:ea typeface="Calibri" panose="020F0502020204030204" pitchFamily="34" charset="0"/>
                <a:cs typeface="Times New Roman" panose="02020603050405020304" pitchFamily="18" charset="0"/>
              </a:rPr>
              <a:t>188</a:t>
            </a:r>
            <a:r>
              <a:rPr lang="en-GB" sz="800" kern="100" dirty="0">
                <a:effectLst/>
                <a:ea typeface="Calibri" panose="020F0502020204030204" pitchFamily="34" charset="0"/>
                <a:cs typeface="Times New Roman" panose="02020603050405020304" pitchFamily="18" charset="0"/>
              </a:rPr>
              <a:t>, p.106658.</a:t>
            </a:r>
            <a:endParaRPr lang="en-IN" sz="800" kern="100" dirty="0">
              <a:effectLst/>
              <a:ea typeface="Calibri" panose="020F0502020204030204" pitchFamily="34" charset="0"/>
              <a:cs typeface="Times New Roman" panose="02020603050405020304" pitchFamily="18" charset="0"/>
            </a:endParaRPr>
          </a:p>
          <a:p>
            <a:pPr marL="0" indent="0" algn="just">
              <a:lnSpc>
                <a:spcPct val="200000"/>
              </a:lnSpc>
              <a:spcBef>
                <a:spcPts val="0"/>
              </a:spcBef>
              <a:buNone/>
            </a:pPr>
            <a:r>
              <a:rPr lang="en-GB" sz="800" kern="100" dirty="0">
                <a:effectLst/>
                <a:ea typeface="Calibri" panose="020F0502020204030204" pitchFamily="34" charset="0"/>
                <a:cs typeface="Times New Roman" panose="02020603050405020304" pitchFamily="18" charset="0"/>
              </a:rPr>
              <a:t>Muñoz-</a:t>
            </a:r>
            <a:r>
              <a:rPr lang="en-GB" sz="800" kern="100" dirty="0" err="1">
                <a:effectLst/>
                <a:ea typeface="Calibri" panose="020F0502020204030204" pitchFamily="34" charset="0"/>
                <a:cs typeface="Times New Roman" panose="02020603050405020304" pitchFamily="18" charset="0"/>
              </a:rPr>
              <a:t>Liesa</a:t>
            </a:r>
            <a:r>
              <a:rPr lang="en-GB" sz="800" kern="100" dirty="0">
                <a:effectLst/>
                <a:ea typeface="Calibri" panose="020F0502020204030204" pitchFamily="34" charset="0"/>
                <a:cs typeface="Times New Roman" panose="02020603050405020304" pitchFamily="18" charset="0"/>
              </a:rPr>
              <a:t>, J., </a:t>
            </a:r>
            <a:r>
              <a:rPr lang="en-GB" sz="800" kern="100" dirty="0" err="1">
                <a:effectLst/>
                <a:ea typeface="Calibri" panose="020F0502020204030204" pitchFamily="34" charset="0"/>
                <a:cs typeface="Times New Roman" panose="02020603050405020304" pitchFamily="18" charset="0"/>
              </a:rPr>
              <a:t>Royapoor</a:t>
            </a:r>
            <a:r>
              <a:rPr lang="en-GB" sz="800" kern="100" dirty="0">
                <a:effectLst/>
                <a:ea typeface="Calibri" panose="020F0502020204030204" pitchFamily="34" charset="0"/>
                <a:cs typeface="Times New Roman" panose="02020603050405020304" pitchFamily="18" charset="0"/>
              </a:rPr>
              <a:t>, M., López-Capel, E., </a:t>
            </a:r>
            <a:r>
              <a:rPr lang="en-GB" sz="800" kern="100" dirty="0" err="1">
                <a:effectLst/>
                <a:ea typeface="Calibri" panose="020F0502020204030204" pitchFamily="34" charset="0"/>
                <a:cs typeface="Times New Roman" panose="02020603050405020304" pitchFamily="18" charset="0"/>
              </a:rPr>
              <a:t>Cuerva</a:t>
            </a:r>
            <a:r>
              <a:rPr lang="en-GB" sz="800" kern="100" dirty="0">
                <a:effectLst/>
                <a:ea typeface="Calibri" panose="020F0502020204030204" pitchFamily="34" charset="0"/>
                <a:cs typeface="Times New Roman" panose="02020603050405020304" pitchFamily="18" charset="0"/>
              </a:rPr>
              <a:t>, E., </a:t>
            </a:r>
            <a:r>
              <a:rPr lang="en-GB" sz="800" kern="100" dirty="0" err="1">
                <a:effectLst/>
                <a:ea typeface="Calibri" panose="020F0502020204030204" pitchFamily="34" charset="0"/>
                <a:cs typeface="Times New Roman" panose="02020603050405020304" pitchFamily="18" charset="0"/>
              </a:rPr>
              <a:t>Rufí-Salís</a:t>
            </a:r>
            <a:r>
              <a:rPr lang="en-GB" sz="800" kern="100" dirty="0">
                <a:effectLst/>
                <a:ea typeface="Calibri" panose="020F0502020204030204" pitchFamily="34" charset="0"/>
                <a:cs typeface="Times New Roman" panose="02020603050405020304" pitchFamily="18" charset="0"/>
              </a:rPr>
              <a:t>, M., </a:t>
            </a:r>
            <a:r>
              <a:rPr lang="en-GB" sz="800" kern="100" dirty="0" err="1">
                <a:effectLst/>
                <a:ea typeface="Calibri" panose="020F0502020204030204" pitchFamily="34" charset="0"/>
                <a:cs typeface="Times New Roman" panose="02020603050405020304" pitchFamily="18" charset="0"/>
              </a:rPr>
              <a:t>Gassó</a:t>
            </a:r>
            <a:r>
              <a:rPr lang="en-GB" sz="800" kern="100" dirty="0">
                <a:effectLst/>
                <a:ea typeface="Calibri" panose="020F0502020204030204" pitchFamily="34" charset="0"/>
                <a:cs typeface="Times New Roman" panose="02020603050405020304" pitchFamily="18" charset="0"/>
              </a:rPr>
              <a:t>-Domingo, S. and </a:t>
            </a:r>
            <a:r>
              <a:rPr lang="en-GB" sz="800" kern="100" dirty="0" err="1">
                <a:effectLst/>
                <a:ea typeface="Calibri" panose="020F0502020204030204" pitchFamily="34" charset="0"/>
                <a:cs typeface="Times New Roman" panose="02020603050405020304" pitchFamily="18" charset="0"/>
              </a:rPr>
              <a:t>Josa</a:t>
            </a:r>
            <a:r>
              <a:rPr lang="en-GB" sz="800" kern="100" dirty="0">
                <a:effectLst/>
                <a:ea typeface="Calibri" panose="020F0502020204030204" pitchFamily="34" charset="0"/>
                <a:cs typeface="Times New Roman" panose="02020603050405020304" pitchFamily="18" charset="0"/>
              </a:rPr>
              <a:t>, A., 2020. Quantifying energy symbiosis of building-integrated agriculture in a mediterranean rooftop greenhouse. </a:t>
            </a:r>
            <a:r>
              <a:rPr lang="en-GB" sz="800" i="1" kern="100" dirty="0">
                <a:effectLst/>
                <a:ea typeface="Calibri" panose="020F0502020204030204" pitchFamily="34" charset="0"/>
                <a:cs typeface="Times New Roman" panose="02020603050405020304" pitchFamily="18" charset="0"/>
              </a:rPr>
              <a:t>Renewable energy</a:t>
            </a:r>
            <a:r>
              <a:rPr lang="en-GB" sz="800" kern="100" dirty="0">
                <a:effectLst/>
                <a:ea typeface="Calibri" panose="020F0502020204030204" pitchFamily="34" charset="0"/>
                <a:cs typeface="Times New Roman" panose="02020603050405020304" pitchFamily="18" charset="0"/>
              </a:rPr>
              <a:t>, </a:t>
            </a:r>
            <a:r>
              <a:rPr lang="en-GB" sz="800" i="1" kern="100" dirty="0">
                <a:effectLst/>
                <a:ea typeface="Calibri" panose="020F0502020204030204" pitchFamily="34" charset="0"/>
                <a:cs typeface="Times New Roman" panose="02020603050405020304" pitchFamily="18" charset="0"/>
              </a:rPr>
              <a:t>156</a:t>
            </a:r>
            <a:r>
              <a:rPr lang="en-GB" sz="800" kern="100" dirty="0">
                <a:effectLst/>
                <a:ea typeface="Calibri" panose="020F0502020204030204" pitchFamily="34" charset="0"/>
                <a:cs typeface="Times New Roman" panose="02020603050405020304" pitchFamily="18" charset="0"/>
              </a:rPr>
              <a:t>, pp.696-709.</a:t>
            </a:r>
            <a:endParaRPr lang="en-IN" sz="800" kern="100" dirty="0">
              <a:effectLst/>
              <a:ea typeface="Calibri" panose="020F0502020204030204" pitchFamily="34" charset="0"/>
              <a:cs typeface="Times New Roman" panose="02020603050405020304" pitchFamily="18" charset="0"/>
            </a:endParaRPr>
          </a:p>
          <a:p>
            <a:pPr marL="0" indent="0" algn="just">
              <a:lnSpc>
                <a:spcPct val="200000"/>
              </a:lnSpc>
              <a:spcBef>
                <a:spcPts val="0"/>
              </a:spcBef>
              <a:buNone/>
            </a:pPr>
            <a:r>
              <a:rPr lang="en-GB" sz="800" kern="100" dirty="0" err="1">
                <a:effectLst/>
                <a:ea typeface="Calibri" panose="020F0502020204030204" pitchFamily="34" charset="0"/>
                <a:cs typeface="Times New Roman" panose="02020603050405020304" pitchFamily="18" charset="0"/>
              </a:rPr>
              <a:t>Mutani</a:t>
            </a:r>
            <a:r>
              <a:rPr lang="en-GB" sz="800" kern="100" dirty="0">
                <a:effectLst/>
                <a:ea typeface="Calibri" panose="020F0502020204030204" pitchFamily="34" charset="0"/>
                <a:cs typeface="Times New Roman" panose="02020603050405020304" pitchFamily="18" charset="0"/>
              </a:rPr>
              <a:t>, G. and </a:t>
            </a:r>
            <a:r>
              <a:rPr lang="en-GB" sz="800" kern="100" dirty="0" err="1">
                <a:effectLst/>
                <a:ea typeface="Calibri" panose="020F0502020204030204" pitchFamily="34" charset="0"/>
                <a:cs typeface="Times New Roman" panose="02020603050405020304" pitchFamily="18" charset="0"/>
              </a:rPr>
              <a:t>Todeschi</a:t>
            </a:r>
            <a:r>
              <a:rPr lang="en-GB" sz="800" kern="100" dirty="0">
                <a:effectLst/>
                <a:ea typeface="Calibri" panose="020F0502020204030204" pitchFamily="34" charset="0"/>
                <a:cs typeface="Times New Roman" panose="02020603050405020304" pitchFamily="18" charset="0"/>
              </a:rPr>
              <a:t>, V., 2020. The effects of green roofs on outdoor thermal comfort, urban heat island mitigation and energy savings. </a:t>
            </a:r>
            <a:r>
              <a:rPr lang="en-GB" sz="800" i="1" kern="100" dirty="0">
                <a:effectLst/>
                <a:ea typeface="Calibri" panose="020F0502020204030204" pitchFamily="34" charset="0"/>
                <a:cs typeface="Times New Roman" panose="02020603050405020304" pitchFamily="18" charset="0"/>
              </a:rPr>
              <a:t>Atmosphere</a:t>
            </a:r>
            <a:r>
              <a:rPr lang="en-GB" sz="800" kern="100" dirty="0">
                <a:effectLst/>
                <a:ea typeface="Calibri" panose="020F0502020204030204" pitchFamily="34" charset="0"/>
                <a:cs typeface="Times New Roman" panose="02020603050405020304" pitchFamily="18" charset="0"/>
              </a:rPr>
              <a:t>, </a:t>
            </a:r>
            <a:r>
              <a:rPr lang="en-GB" sz="800" i="1" kern="100" dirty="0">
                <a:effectLst/>
                <a:ea typeface="Calibri" panose="020F0502020204030204" pitchFamily="34" charset="0"/>
                <a:cs typeface="Times New Roman" panose="02020603050405020304" pitchFamily="18" charset="0"/>
              </a:rPr>
              <a:t>11</a:t>
            </a:r>
            <a:r>
              <a:rPr lang="en-GB" sz="800" kern="100" dirty="0">
                <a:effectLst/>
                <a:ea typeface="Calibri" panose="020F0502020204030204" pitchFamily="34" charset="0"/>
                <a:cs typeface="Times New Roman" panose="02020603050405020304" pitchFamily="18" charset="0"/>
              </a:rPr>
              <a:t>(2), p.123.</a:t>
            </a:r>
            <a:endParaRPr lang="en-IN" sz="800" kern="100" dirty="0">
              <a:effectLst/>
              <a:ea typeface="Calibri" panose="020F0502020204030204" pitchFamily="34" charset="0"/>
              <a:cs typeface="Times New Roman" panose="02020603050405020304" pitchFamily="18" charset="0"/>
            </a:endParaRPr>
          </a:p>
          <a:p>
            <a:pPr marL="0" indent="0" algn="just">
              <a:lnSpc>
                <a:spcPct val="200000"/>
              </a:lnSpc>
              <a:spcBef>
                <a:spcPts val="0"/>
              </a:spcBef>
              <a:buNone/>
            </a:pPr>
            <a:r>
              <a:rPr lang="en-GB" sz="800" kern="100" dirty="0" err="1">
                <a:effectLst/>
                <a:ea typeface="Calibri" panose="020F0502020204030204" pitchFamily="34" charset="0"/>
                <a:cs typeface="Times New Roman" panose="02020603050405020304" pitchFamily="18" charset="0"/>
              </a:rPr>
              <a:t>Nolden</a:t>
            </a:r>
            <a:r>
              <a:rPr lang="en-GB" sz="800" kern="100" dirty="0">
                <a:effectLst/>
                <a:ea typeface="Calibri" panose="020F0502020204030204" pitchFamily="34" charset="0"/>
                <a:cs typeface="Times New Roman" panose="02020603050405020304" pitchFamily="18" charset="0"/>
              </a:rPr>
              <a:t>, C., Barnes, J. and Nicholls, J., 2020. Community energy business model evolution: A review of solar photovoltaic developments in England. </a:t>
            </a:r>
            <a:r>
              <a:rPr lang="en-GB" sz="800" i="1" kern="100" dirty="0">
                <a:effectLst/>
                <a:ea typeface="Calibri" panose="020F0502020204030204" pitchFamily="34" charset="0"/>
                <a:cs typeface="Times New Roman" panose="02020603050405020304" pitchFamily="18" charset="0"/>
              </a:rPr>
              <a:t>Renewable and Sustainable Energy Reviews</a:t>
            </a:r>
            <a:r>
              <a:rPr lang="en-GB" sz="800" kern="100" dirty="0">
                <a:effectLst/>
                <a:ea typeface="Calibri" panose="020F0502020204030204" pitchFamily="34" charset="0"/>
                <a:cs typeface="Times New Roman" panose="02020603050405020304" pitchFamily="18" charset="0"/>
              </a:rPr>
              <a:t>, </a:t>
            </a:r>
            <a:r>
              <a:rPr lang="en-GB" sz="800" i="1" kern="100" dirty="0">
                <a:effectLst/>
                <a:ea typeface="Calibri" panose="020F0502020204030204" pitchFamily="34" charset="0"/>
                <a:cs typeface="Times New Roman" panose="02020603050405020304" pitchFamily="18" charset="0"/>
              </a:rPr>
              <a:t>122</a:t>
            </a:r>
            <a:r>
              <a:rPr lang="en-GB" sz="800" kern="100" dirty="0">
                <a:effectLst/>
                <a:ea typeface="Calibri" panose="020F0502020204030204" pitchFamily="34" charset="0"/>
                <a:cs typeface="Times New Roman" panose="02020603050405020304" pitchFamily="18" charset="0"/>
              </a:rPr>
              <a:t>, p.109722.</a:t>
            </a:r>
            <a:endParaRPr lang="en-IN" sz="800" kern="100" dirty="0">
              <a:effectLst/>
              <a:ea typeface="Calibri" panose="020F0502020204030204" pitchFamily="34" charset="0"/>
              <a:cs typeface="Times New Roman" panose="02020603050405020304" pitchFamily="18" charset="0"/>
            </a:endParaRPr>
          </a:p>
          <a:p>
            <a:pPr marL="0" indent="0" algn="just">
              <a:lnSpc>
                <a:spcPct val="200000"/>
              </a:lnSpc>
              <a:spcBef>
                <a:spcPts val="0"/>
              </a:spcBef>
              <a:buNone/>
            </a:pPr>
            <a:r>
              <a:rPr lang="en-GB" sz="800" kern="100" dirty="0">
                <a:effectLst/>
                <a:ea typeface="Calibri" panose="020F0502020204030204" pitchFamily="34" charset="0"/>
                <a:cs typeface="Times New Roman" panose="02020603050405020304" pitchFamily="18" charset="0"/>
              </a:rPr>
              <a:t>Shafique, M., Azam, A., Rafiq, M., Ateeq, M. and Luo, X., 2020. An overview of life cycle assessment of green roofs. </a:t>
            </a:r>
            <a:r>
              <a:rPr lang="en-GB" sz="800" i="1" kern="100" dirty="0">
                <a:effectLst/>
                <a:ea typeface="Calibri" panose="020F0502020204030204" pitchFamily="34" charset="0"/>
                <a:cs typeface="Times New Roman" panose="02020603050405020304" pitchFamily="18" charset="0"/>
              </a:rPr>
              <a:t>Journal of Cleaner Production</a:t>
            </a:r>
            <a:r>
              <a:rPr lang="en-GB" sz="800" kern="100" dirty="0">
                <a:effectLst/>
                <a:ea typeface="Calibri" panose="020F0502020204030204" pitchFamily="34" charset="0"/>
                <a:cs typeface="Times New Roman" panose="02020603050405020304" pitchFamily="18" charset="0"/>
              </a:rPr>
              <a:t>, </a:t>
            </a:r>
            <a:r>
              <a:rPr lang="en-GB" sz="800" i="1" kern="100" dirty="0">
                <a:effectLst/>
                <a:ea typeface="Calibri" panose="020F0502020204030204" pitchFamily="34" charset="0"/>
                <a:cs typeface="Times New Roman" panose="02020603050405020304" pitchFamily="18" charset="0"/>
              </a:rPr>
              <a:t>250</a:t>
            </a:r>
            <a:r>
              <a:rPr lang="en-GB" sz="800" kern="100" dirty="0">
                <a:effectLst/>
                <a:ea typeface="Calibri" panose="020F0502020204030204" pitchFamily="34" charset="0"/>
                <a:cs typeface="Times New Roman" panose="02020603050405020304" pitchFamily="18" charset="0"/>
              </a:rPr>
              <a:t>, p.119471.</a:t>
            </a:r>
            <a:endParaRPr lang="en-IN" sz="800" kern="100" dirty="0">
              <a:effectLst/>
              <a:ea typeface="Calibri" panose="020F0502020204030204" pitchFamily="34" charset="0"/>
              <a:cs typeface="Times New Roman" panose="02020603050405020304" pitchFamily="18" charset="0"/>
            </a:endParaRPr>
          </a:p>
          <a:p>
            <a:pPr marL="0" indent="0" algn="just">
              <a:lnSpc>
                <a:spcPct val="200000"/>
              </a:lnSpc>
              <a:spcBef>
                <a:spcPts val="0"/>
              </a:spcBef>
              <a:buNone/>
            </a:pPr>
            <a:r>
              <a:rPr lang="en-GB" sz="800" kern="100" dirty="0" err="1">
                <a:effectLst/>
                <a:ea typeface="Calibri" panose="020F0502020204030204" pitchFamily="34" charset="0"/>
                <a:cs typeface="Times New Roman" panose="02020603050405020304" pitchFamily="18" charset="0"/>
              </a:rPr>
              <a:t>Susca</a:t>
            </a:r>
            <a:r>
              <a:rPr lang="en-GB" sz="800" kern="100" dirty="0">
                <a:effectLst/>
                <a:ea typeface="Calibri" panose="020F0502020204030204" pitchFamily="34" charset="0"/>
                <a:cs typeface="Times New Roman" panose="02020603050405020304" pitchFamily="18" charset="0"/>
              </a:rPr>
              <a:t>, T., 2019. Green roofs to reduce building energy use? A review on key structural factors of green roofs and their effects on urban climate. </a:t>
            </a:r>
            <a:r>
              <a:rPr lang="en-GB" sz="800" i="1" kern="100" dirty="0">
                <a:effectLst/>
                <a:ea typeface="Calibri" panose="020F0502020204030204" pitchFamily="34" charset="0"/>
                <a:cs typeface="Times New Roman" panose="02020603050405020304" pitchFamily="18" charset="0"/>
              </a:rPr>
              <a:t>Building and environment</a:t>
            </a:r>
            <a:r>
              <a:rPr lang="en-GB" sz="800" kern="100" dirty="0">
                <a:effectLst/>
                <a:ea typeface="Calibri" panose="020F0502020204030204" pitchFamily="34" charset="0"/>
                <a:cs typeface="Times New Roman" panose="02020603050405020304" pitchFamily="18" charset="0"/>
              </a:rPr>
              <a:t>, </a:t>
            </a:r>
            <a:r>
              <a:rPr lang="en-GB" sz="800" i="1" kern="100" dirty="0">
                <a:effectLst/>
                <a:ea typeface="Calibri" panose="020F0502020204030204" pitchFamily="34" charset="0"/>
                <a:cs typeface="Times New Roman" panose="02020603050405020304" pitchFamily="18" charset="0"/>
              </a:rPr>
              <a:t>162</a:t>
            </a:r>
            <a:r>
              <a:rPr lang="en-GB" sz="800" kern="100" dirty="0">
                <a:effectLst/>
                <a:ea typeface="Calibri" panose="020F0502020204030204" pitchFamily="34" charset="0"/>
                <a:cs typeface="Times New Roman" panose="02020603050405020304" pitchFamily="18" charset="0"/>
              </a:rPr>
              <a:t>, p.106273.</a:t>
            </a:r>
            <a:endParaRPr lang="en-IN" sz="800" kern="100" dirty="0">
              <a:effectLst/>
              <a:ea typeface="Calibri" panose="020F0502020204030204" pitchFamily="34" charset="0"/>
              <a:cs typeface="Times New Roman" panose="02020603050405020304" pitchFamily="18" charset="0"/>
            </a:endParaRPr>
          </a:p>
          <a:p>
            <a:pPr marL="0" indent="0" algn="just">
              <a:lnSpc>
                <a:spcPct val="200000"/>
              </a:lnSpc>
              <a:spcBef>
                <a:spcPts val="0"/>
              </a:spcBef>
              <a:buNone/>
            </a:pPr>
            <a:r>
              <a:rPr lang="en-GB" sz="800" kern="100" dirty="0" err="1">
                <a:effectLst/>
                <a:ea typeface="Calibri" panose="020F0502020204030204" pitchFamily="34" charset="0"/>
                <a:cs typeface="Times New Roman" panose="02020603050405020304" pitchFamily="18" charset="0"/>
              </a:rPr>
              <a:t>Teotónio</a:t>
            </a:r>
            <a:r>
              <a:rPr lang="en-GB" sz="800" kern="100" dirty="0">
                <a:effectLst/>
                <a:ea typeface="Calibri" panose="020F0502020204030204" pitchFamily="34" charset="0"/>
                <a:cs typeface="Times New Roman" panose="02020603050405020304" pitchFamily="18" charset="0"/>
              </a:rPr>
              <a:t>, I., Silva, C.M. and Cruz, C.O., 2021. Economics of green roofs and green walls: A literature review. </a:t>
            </a:r>
            <a:r>
              <a:rPr lang="en-GB" sz="800" i="1" kern="100" dirty="0">
                <a:effectLst/>
                <a:ea typeface="Calibri" panose="020F0502020204030204" pitchFamily="34" charset="0"/>
                <a:cs typeface="Times New Roman" panose="02020603050405020304" pitchFamily="18" charset="0"/>
              </a:rPr>
              <a:t>Sustainable Cities and Society</a:t>
            </a:r>
            <a:r>
              <a:rPr lang="en-GB" sz="800" kern="100" dirty="0">
                <a:effectLst/>
                <a:ea typeface="Calibri" panose="020F0502020204030204" pitchFamily="34" charset="0"/>
                <a:cs typeface="Times New Roman" panose="02020603050405020304" pitchFamily="18" charset="0"/>
              </a:rPr>
              <a:t>, </a:t>
            </a:r>
            <a:r>
              <a:rPr lang="en-GB" sz="800" i="1" kern="100" dirty="0">
                <a:effectLst/>
                <a:ea typeface="Calibri" panose="020F0502020204030204" pitchFamily="34" charset="0"/>
                <a:cs typeface="Times New Roman" panose="02020603050405020304" pitchFamily="18" charset="0"/>
              </a:rPr>
              <a:t>69</a:t>
            </a:r>
            <a:r>
              <a:rPr lang="en-GB" sz="800" kern="100" dirty="0">
                <a:effectLst/>
                <a:ea typeface="Calibri" panose="020F0502020204030204" pitchFamily="34" charset="0"/>
                <a:cs typeface="Times New Roman" panose="02020603050405020304" pitchFamily="18" charset="0"/>
              </a:rPr>
              <a:t>, p.102781.</a:t>
            </a:r>
            <a:endParaRPr lang="en-IN" sz="800" kern="100" dirty="0">
              <a:effectLst/>
              <a:ea typeface="Calibri" panose="020F0502020204030204" pitchFamily="34" charset="0"/>
              <a:cs typeface="Times New Roman" panose="02020603050405020304" pitchFamily="18" charset="0"/>
            </a:endParaRPr>
          </a:p>
          <a:p>
            <a:pPr marL="0" indent="0" algn="just">
              <a:lnSpc>
                <a:spcPct val="200000"/>
              </a:lnSpc>
              <a:spcBef>
                <a:spcPts val="0"/>
              </a:spcBef>
              <a:buNone/>
            </a:pPr>
            <a:r>
              <a:rPr lang="en-GB" sz="800" kern="100" dirty="0">
                <a:effectLst/>
                <a:ea typeface="Calibri" panose="020F0502020204030204" pitchFamily="34" charset="0"/>
                <a:cs typeface="Times New Roman" panose="02020603050405020304" pitchFamily="18" charset="0"/>
              </a:rPr>
              <a:t>Valencia, A., Hossain, M.U. and Chang, N.B., 2022. Building energy retrofit simulation for exploring decarbonization pathways in a community-scale food-energy-water-waste nexus. </a:t>
            </a:r>
            <a:r>
              <a:rPr lang="en-GB" sz="800" i="1" kern="100" dirty="0">
                <a:effectLst/>
                <a:ea typeface="Calibri" panose="020F0502020204030204" pitchFamily="34" charset="0"/>
                <a:cs typeface="Times New Roman" panose="02020603050405020304" pitchFamily="18" charset="0"/>
              </a:rPr>
              <a:t>Sustainable Cities and Society</a:t>
            </a:r>
            <a:r>
              <a:rPr lang="en-GB" sz="800" kern="100" dirty="0">
                <a:effectLst/>
                <a:ea typeface="Calibri" panose="020F0502020204030204" pitchFamily="34" charset="0"/>
                <a:cs typeface="Times New Roman" panose="02020603050405020304" pitchFamily="18" charset="0"/>
              </a:rPr>
              <a:t>, </a:t>
            </a:r>
            <a:r>
              <a:rPr lang="en-GB" sz="800" i="1" kern="100" dirty="0">
                <a:effectLst/>
                <a:ea typeface="Calibri" panose="020F0502020204030204" pitchFamily="34" charset="0"/>
                <a:cs typeface="Times New Roman" panose="02020603050405020304" pitchFamily="18" charset="0"/>
              </a:rPr>
              <a:t>87</a:t>
            </a:r>
            <a:r>
              <a:rPr lang="en-GB" sz="800" kern="100" dirty="0">
                <a:effectLst/>
                <a:ea typeface="Calibri" panose="020F0502020204030204" pitchFamily="34" charset="0"/>
                <a:cs typeface="Times New Roman" panose="02020603050405020304" pitchFamily="18" charset="0"/>
              </a:rPr>
              <a:t>, p.104173.</a:t>
            </a:r>
            <a:endParaRPr lang="en-IN" sz="800" kern="100" dirty="0">
              <a:effectLst/>
              <a:ea typeface="Calibri" panose="020F0502020204030204" pitchFamily="34" charset="0"/>
              <a:cs typeface="Times New Roman" panose="02020603050405020304" pitchFamily="18" charset="0"/>
            </a:endParaRPr>
          </a:p>
          <a:p>
            <a:pPr marL="0" indent="0" algn="just">
              <a:lnSpc>
                <a:spcPct val="200000"/>
              </a:lnSpc>
              <a:spcBef>
                <a:spcPts val="0"/>
              </a:spcBef>
              <a:buNone/>
            </a:pPr>
            <a:r>
              <a:rPr lang="en-GB" sz="800" kern="100" dirty="0">
                <a:effectLst/>
                <a:ea typeface="Calibri" panose="020F0502020204030204" pitchFamily="34" charset="0"/>
                <a:cs typeface="Times New Roman" panose="02020603050405020304" pitchFamily="18" charset="0"/>
              </a:rPr>
              <a:t>Zhang, G. and He, B.J., 2021. Towards green roof implementation: Drivers, motivations, barriers and recommendations. </a:t>
            </a:r>
            <a:r>
              <a:rPr lang="en-GB" sz="800" i="1" kern="100" dirty="0">
                <a:effectLst/>
                <a:ea typeface="Calibri" panose="020F0502020204030204" pitchFamily="34" charset="0"/>
                <a:cs typeface="Times New Roman" panose="02020603050405020304" pitchFamily="18" charset="0"/>
              </a:rPr>
              <a:t>Urban forestry &amp; urban greening</a:t>
            </a:r>
            <a:r>
              <a:rPr lang="en-GB" sz="800" kern="100" dirty="0">
                <a:effectLst/>
                <a:ea typeface="Calibri" panose="020F0502020204030204" pitchFamily="34" charset="0"/>
                <a:cs typeface="Times New Roman" panose="02020603050405020304" pitchFamily="18" charset="0"/>
              </a:rPr>
              <a:t>, </a:t>
            </a:r>
            <a:r>
              <a:rPr lang="en-GB" sz="800" i="1" kern="100" dirty="0">
                <a:effectLst/>
                <a:ea typeface="Calibri" panose="020F0502020204030204" pitchFamily="34" charset="0"/>
                <a:cs typeface="Times New Roman" panose="02020603050405020304" pitchFamily="18" charset="0"/>
              </a:rPr>
              <a:t>58</a:t>
            </a:r>
            <a:r>
              <a:rPr lang="en-GB" sz="800" kern="100" dirty="0">
                <a:effectLst/>
                <a:ea typeface="Calibri" panose="020F0502020204030204" pitchFamily="34" charset="0"/>
                <a:cs typeface="Times New Roman" panose="02020603050405020304" pitchFamily="18" charset="0"/>
              </a:rPr>
              <a:t>, p.126992.</a:t>
            </a:r>
            <a:endParaRPr lang="en-IN" sz="800" kern="100" dirty="0">
              <a:effectLst/>
              <a:ea typeface="Calibri" panose="020F0502020204030204" pitchFamily="34" charset="0"/>
              <a:cs typeface="Times New Roman" panose="02020603050405020304" pitchFamily="18" charset="0"/>
            </a:endParaRPr>
          </a:p>
          <a:p>
            <a:pPr marL="0" indent="0">
              <a:lnSpc>
                <a:spcPct val="200000"/>
              </a:lnSpc>
              <a:spcBef>
                <a:spcPts val="0"/>
              </a:spcBef>
              <a:buNone/>
            </a:pPr>
            <a:endParaRPr lang="en-IN" sz="800" dirty="0"/>
          </a:p>
        </p:txBody>
      </p:sp>
    </p:spTree>
    <p:extLst>
      <p:ext uri="{BB962C8B-B14F-4D97-AF65-F5344CB8AC3E}">
        <p14:creationId xmlns:p14="http://schemas.microsoft.com/office/powerpoint/2010/main" val="42293803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6FF3823-BBAD-4D28-B6DB-E416E2409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3">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0E20F056-0FFD-4EE9-BDCB-8963C7F8BA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8" name="Rectangle 17">
            <a:extLst>
              <a:ext uri="{FF2B5EF4-FFF2-40B4-BE49-F238E27FC236}">
                <a16:creationId xmlns:a16="http://schemas.microsoft.com/office/drawing/2014/main" id="{87507ED7-71D7-4B95-8D4F-7B3E18623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solidFill>
            <a:schemeClr val="bg2"/>
          </a:solidFill>
          <a:ln w="9525" cap="sq" cmpd="sng" algn="ctr">
            <a:noFill/>
            <a:prstDash val="solid"/>
            <a:miter lim="800000"/>
          </a:ln>
          <a:effectLst/>
        </p:spPr>
      </p:sp>
      <p:grpSp>
        <p:nvGrpSpPr>
          <p:cNvPr id="20" name="Group 19">
            <a:extLst>
              <a:ext uri="{FF2B5EF4-FFF2-40B4-BE49-F238E27FC236}">
                <a16:creationId xmlns:a16="http://schemas.microsoft.com/office/drawing/2014/main" id="{AA38E6D2-F0D9-4B69-ABEB-EB70412E8C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35880" y="1267730"/>
            <a:ext cx="1920240" cy="731520"/>
            <a:chOff x="4828372" y="1267730"/>
            <a:chExt cx="2227748" cy="731520"/>
          </a:xfrm>
        </p:grpSpPr>
        <p:sp>
          <p:nvSpPr>
            <p:cNvPr id="21" name="Rectangle 20">
              <a:extLst>
                <a:ext uri="{FF2B5EF4-FFF2-40B4-BE49-F238E27FC236}">
                  <a16:creationId xmlns:a16="http://schemas.microsoft.com/office/drawing/2014/main" id="{025EA075-7728-48F3-B18E-92389160D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22" name="Group 21">
              <a:extLst>
                <a:ext uri="{FF2B5EF4-FFF2-40B4-BE49-F238E27FC236}">
                  <a16:creationId xmlns:a16="http://schemas.microsoft.com/office/drawing/2014/main" id="{1115E6AD-1E2A-40FE-B424-56271D8A89F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23" name="Straight Connector 22">
                <a:extLst>
                  <a:ext uri="{FF2B5EF4-FFF2-40B4-BE49-F238E27FC236}">
                    <a16:creationId xmlns:a16="http://schemas.microsoft.com/office/drawing/2014/main" id="{D2CFBBA0-D70F-4068-8385-B020EA21AA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963F62F-FFD6-43CD-BE0D-00770BB97C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75688F4-0BFA-49D0-92B0-84CBE5508B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grpSp>
      <p:pic>
        <p:nvPicPr>
          <p:cNvPr id="9" name="Picture 8" descr="Bright Flowers">
            <a:extLst>
              <a:ext uri="{FF2B5EF4-FFF2-40B4-BE49-F238E27FC236}">
                <a16:creationId xmlns:a16="http://schemas.microsoft.com/office/drawing/2014/main" id="{E3AED392-F4FF-45D7-9A91-FD20E7E29C46}"/>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7BB58C53-AF1A-4577-9FD9-2A6A3DDEA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9" name="Rectangle 28">
            <a:extLst>
              <a:ext uri="{FF2B5EF4-FFF2-40B4-BE49-F238E27FC236}">
                <a16:creationId xmlns:a16="http://schemas.microsoft.com/office/drawing/2014/main" id="{E5F7F7DE-2DAA-4260-B379-423DEC36F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solidFill>
            <a:schemeClr val="bg2"/>
          </a:solidFill>
          <a:ln w="6350" cap="sq" cmpd="sng" algn="ctr">
            <a:noFill/>
            <a:prstDash val="solid"/>
            <a:miter lim="800000"/>
          </a:ln>
          <a:effectLst/>
        </p:spPr>
      </p:sp>
      <p:sp>
        <p:nvSpPr>
          <p:cNvPr id="2" name="Title 1">
            <a:extLst>
              <a:ext uri="{FF2B5EF4-FFF2-40B4-BE49-F238E27FC236}">
                <a16:creationId xmlns:a16="http://schemas.microsoft.com/office/drawing/2014/main" id="{722BAEBB-B897-4E2E-8BE7-753F1060BEA5}"/>
              </a:ext>
            </a:extLst>
          </p:cNvPr>
          <p:cNvSpPr>
            <a:spLocks noGrp="1"/>
          </p:cNvSpPr>
          <p:nvPr>
            <p:ph type="title"/>
          </p:nvPr>
        </p:nvSpPr>
        <p:spPr>
          <a:xfrm>
            <a:off x="1561707" y="2664513"/>
            <a:ext cx="9068586" cy="1883323"/>
          </a:xfrm>
        </p:spPr>
        <p:txBody>
          <a:bodyPr vert="horz" lIns="91440" tIns="45720" rIns="91440" bIns="45720" rtlCol="0" anchor="ctr">
            <a:normAutofit/>
          </a:bodyPr>
          <a:lstStyle/>
          <a:p>
            <a:r>
              <a:rPr lang="en-US" dirty="0"/>
              <a:t>Thank you…</a:t>
            </a:r>
          </a:p>
        </p:txBody>
      </p:sp>
      <p:sp>
        <p:nvSpPr>
          <p:cNvPr id="31" name="Rectangle 30">
            <a:extLst>
              <a:ext uri="{FF2B5EF4-FFF2-40B4-BE49-F238E27FC236}">
                <a16:creationId xmlns:a16="http://schemas.microsoft.com/office/drawing/2014/main" id="{3C0C984F-4779-40F8-A8DC-59DD7615B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cxnSp>
        <p:nvCxnSpPr>
          <p:cNvPr id="33" name="Straight Connector 32">
            <a:extLst>
              <a:ext uri="{FF2B5EF4-FFF2-40B4-BE49-F238E27FC236}">
                <a16:creationId xmlns:a16="http://schemas.microsoft.com/office/drawing/2014/main" id="{57D5430C-DB52-4EA6-8319-C7AC4C1710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166ECFA-EC1E-4CD9-A9CC-1EBFE29AB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746FE2E-3188-4CA0-96F7-21A68D1B19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29061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9FC83A0-AB98-4659-ACD5-D2185007C703}">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B3949939-2C9E-4399-80BE-3FEFB064CF1C}">
  <ds:schemaRefs>
    <ds:schemaRef ds:uri="http://schemas.microsoft.com/sharepoint/v3/contenttype/forms"/>
  </ds:schemaRefs>
</ds:datastoreItem>
</file>

<file path=customXml/itemProps3.xml><?xml version="1.0" encoding="utf-8"?>
<ds:datastoreItem xmlns:ds="http://schemas.openxmlformats.org/officeDocument/2006/customXml" ds:itemID="{62B7C465-BD8F-4B6A-8925-267AB00CDB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Garden design</Template>
  <TotalTime>370</TotalTime>
  <Words>3976</Words>
  <Application>Microsoft Office PowerPoint</Application>
  <PresentationFormat>Widescreen</PresentationFormat>
  <Paragraphs>194</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Times New Roman</vt:lpstr>
      <vt:lpstr>Wingdings</vt:lpstr>
      <vt:lpstr>Savon</vt:lpstr>
      <vt:lpstr>Green Rooftop Gardens &amp; Renewable Energy (GRGRE)</vt:lpstr>
      <vt:lpstr>Introduction to GRGRE</vt:lpstr>
      <vt:lpstr>The Problem</vt:lpstr>
      <vt:lpstr>Our Solution</vt:lpstr>
      <vt:lpstr>Market Gap and Opportunity</vt:lpstr>
      <vt:lpstr>Target Market</vt:lpstr>
      <vt:lpstr>PowerPoint Presentation</vt:lpstr>
      <vt:lpstr>PowerPoint Presentation</vt:lpstr>
      <vt:lpstr>Financial Blueprint</vt:lpstr>
      <vt:lpstr>Funding Strategies</vt:lpstr>
      <vt:lpstr>The Road Ahead</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Rooftop Gardens &amp; Renewable Energy (GRGRE)</dc:title>
  <dc:creator>Aditya Sharma</dc:creator>
  <cp:lastModifiedBy>Aditya Sharma</cp:lastModifiedBy>
  <cp:revision>1</cp:revision>
  <dcterms:created xsi:type="dcterms:W3CDTF">2023-11-13T05:08:17Z</dcterms:created>
  <dcterms:modified xsi:type="dcterms:W3CDTF">2023-11-13T11:19:08Z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