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78" r:id="rId3"/>
    <p:sldId id="279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62" d="100"/>
          <a:sy n="62" d="100"/>
        </p:scale>
        <p:origin x="1312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windows-server/networking/technologies/dhcp/dhcp-to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Module Code:</a:t>
            </a:r>
            <a:r>
              <a:rPr lang="de-DE" altLang="en-US" b="1" dirty="0">
                <a:solidFill>
                  <a:schemeClr val="accent2"/>
                </a:solidFill>
              </a:rPr>
              <a:t>ACCC5023</a:t>
            </a: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lvl="0" eaLnBrk="1" hangingPunct="1"/>
            <a:r>
              <a:rPr lang="en-GB" altLang="en-US" sz="3600" b="1" dirty="0">
                <a:solidFill>
                  <a:schemeClr val="accent2"/>
                </a:solidFill>
              </a:rPr>
              <a:t>Module Name L: Network Operating Systems </a:t>
            </a:r>
            <a:r>
              <a:rPr lang="en-GB" altLang="en-US" sz="3600" b="1">
                <a:solidFill>
                  <a:schemeClr val="accent2"/>
                </a:solidFill>
              </a:rPr>
              <a:t>and Services </a:t>
            </a:r>
            <a:endParaRPr lang="en-GB" altLang="en-US" sz="3600" b="1" dirty="0">
              <a:solidFill>
                <a:schemeClr val="accent2"/>
              </a:solidFill>
            </a:endParaRPr>
          </a:p>
          <a:p>
            <a:pPr lvl="0" eaLnBrk="1" hangingPunct="1"/>
            <a:endParaRPr lang="en-GB" altLang="en-US" sz="3600" b="1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Lesson 6-Week-5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Topic-DHCP in Network Infrastructure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Topic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Content :</a:t>
            </a:r>
          </a:p>
          <a:p>
            <a:pPr marL="0" indent="0">
              <a:buNone/>
            </a:pPr>
            <a:r>
              <a:rPr lang="en-GB" dirty="0"/>
              <a:t>DHCP in Network Infrastructure </a:t>
            </a:r>
          </a:p>
          <a:p>
            <a:pPr marL="0" indent="0">
              <a:buNone/>
            </a:pPr>
            <a:r>
              <a:rPr lang="en-GB" b="1" dirty="0"/>
              <a:t>Learning Objectives</a:t>
            </a:r>
          </a:p>
          <a:p>
            <a:pPr marL="0" indent="0">
              <a:buNone/>
            </a:pPr>
            <a:r>
              <a:rPr lang="en-US" dirty="0"/>
              <a:t>   Pool of Addresses</a:t>
            </a:r>
            <a:endParaRPr lang="en-GB" dirty="0"/>
          </a:p>
          <a:p>
            <a:r>
              <a:rPr lang="en-US" dirty="0"/>
              <a:t>DHCP Operation</a:t>
            </a:r>
          </a:p>
          <a:p>
            <a:r>
              <a:rPr lang="en-US" dirty="0"/>
              <a:t>Configure DHCP</a:t>
            </a:r>
          </a:p>
          <a:p>
            <a:r>
              <a:rPr lang="en-US" dirty="0"/>
              <a:t>troubleshoot  </a:t>
            </a:r>
            <a:r>
              <a:rPr lang="en-US" spc="5" dirty="0"/>
              <a:t>your </a:t>
            </a:r>
            <a:r>
              <a:rPr lang="en-US" dirty="0"/>
              <a:t>DHCP</a:t>
            </a:r>
            <a:r>
              <a:rPr lang="en-US" spc="-20" dirty="0"/>
              <a:t> </a:t>
            </a:r>
            <a:r>
              <a:rPr lang="en-US" dirty="0"/>
              <a:t>configuration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DHCP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spc="-5" dirty="0"/>
              <a:t>Each Clients </a:t>
            </a:r>
            <a:r>
              <a:rPr lang="en-US" sz="2000" dirty="0"/>
              <a:t>should </a:t>
            </a:r>
            <a:r>
              <a:rPr lang="en-US" sz="2000" spc="-5" dirty="0"/>
              <a:t>require </a:t>
            </a:r>
            <a:r>
              <a:rPr lang="en-US" sz="2000" spc="5" dirty="0"/>
              <a:t>no </a:t>
            </a:r>
            <a:r>
              <a:rPr lang="en-US" sz="2000" spc="-10" dirty="0"/>
              <a:t>manual </a:t>
            </a:r>
            <a:r>
              <a:rPr lang="en-US" sz="2000" dirty="0"/>
              <a:t>configuration by  the </a:t>
            </a:r>
            <a:r>
              <a:rPr lang="en-US" sz="2000" spc="-5" dirty="0"/>
              <a:t>user to connect to the</a:t>
            </a:r>
            <a:r>
              <a:rPr lang="en-US" sz="2000" dirty="0"/>
              <a:t> </a:t>
            </a:r>
            <a:r>
              <a:rPr lang="en-US" sz="2000" spc="-5" dirty="0"/>
              <a:t>network.</a:t>
            </a:r>
          </a:p>
          <a:p>
            <a:pPr marL="562610" marR="17780" indent="-228600">
              <a:lnSpc>
                <a:spcPct val="78300"/>
              </a:lnSpc>
              <a:spcBef>
                <a:spcPts val="830"/>
              </a:spcBef>
              <a:buClr>
                <a:srgbClr val="0E6EC5"/>
              </a:buClr>
              <a:buFont typeface="DejaVu Sans"/>
              <a:buChar char="◦"/>
              <a:tabLst>
                <a:tab pos="562610" algn="l"/>
              </a:tabLst>
            </a:pPr>
            <a:r>
              <a:rPr lang="en-US" sz="2000" spc="-10" dirty="0">
                <a:latin typeface="Nimbus Roman No9 L"/>
                <a:cs typeface="Nimbus Roman No9 L"/>
              </a:rPr>
              <a:t>Each </a:t>
            </a:r>
            <a:r>
              <a:rPr lang="en-US" sz="2000" spc="-5" dirty="0">
                <a:latin typeface="Nimbus Roman No9 L"/>
                <a:cs typeface="Nimbus Roman No9 L"/>
              </a:rPr>
              <a:t>client </a:t>
            </a:r>
            <a:r>
              <a:rPr lang="en-US" sz="2000" dirty="0">
                <a:latin typeface="Nimbus Roman No9 L"/>
                <a:cs typeface="Nimbus Roman No9 L"/>
              </a:rPr>
              <a:t>should </a:t>
            </a:r>
            <a:r>
              <a:rPr lang="en-US" sz="2000" spc="-5" dirty="0">
                <a:latin typeface="Nimbus Roman No9 L"/>
                <a:cs typeface="Nimbus Roman No9 L"/>
              </a:rPr>
              <a:t>be able to discover appropriate  configuration information</a:t>
            </a:r>
            <a:r>
              <a:rPr lang="en-US" sz="2000" spc="10" dirty="0">
                <a:latin typeface="Nimbus Roman No9 L"/>
                <a:cs typeface="Nimbus Roman No9 L"/>
              </a:rPr>
              <a:t> </a:t>
            </a:r>
            <a:r>
              <a:rPr lang="en-US" sz="2000" spc="-5" dirty="0">
                <a:latin typeface="Nimbus Roman No9 L"/>
                <a:cs typeface="Nimbus Roman No9 L"/>
              </a:rPr>
              <a:t>dynamically.</a:t>
            </a:r>
            <a:endParaRPr lang="en-US" sz="2000" dirty="0">
              <a:latin typeface="Nimbus Roman No9 L"/>
              <a:cs typeface="Nimbus Roman No9 L"/>
            </a:endParaRPr>
          </a:p>
          <a:p>
            <a:pPr marL="570865">
              <a:lnSpc>
                <a:spcPts val="2980"/>
              </a:lnSpc>
            </a:pPr>
            <a:r>
              <a:rPr lang="en-US" sz="2000" spc="-1115" dirty="0">
                <a:solidFill>
                  <a:srgbClr val="009CD8"/>
                </a:solidFill>
                <a:latin typeface="DejaVu Sans"/>
                <a:cs typeface="DejaVu Sans"/>
              </a:rPr>
              <a:t></a:t>
            </a:r>
            <a:r>
              <a:rPr lang="en-US" sz="2000" spc="-110" dirty="0">
                <a:solidFill>
                  <a:srgbClr val="009CD8"/>
                </a:solidFill>
                <a:latin typeface="DejaVu Sans"/>
                <a:cs typeface="DejaVu Sans"/>
              </a:rPr>
              <a:t> </a:t>
            </a:r>
            <a:r>
              <a:rPr lang="en-US" sz="2000" spc="-5" dirty="0">
                <a:latin typeface="Nimbus Roman No9 L"/>
                <a:cs typeface="Nimbus Roman No9 L"/>
              </a:rPr>
              <a:t>IP address, DNS servers, WINS </a:t>
            </a:r>
            <a:r>
              <a:rPr lang="en-US" sz="2000" dirty="0">
                <a:latin typeface="Nimbus Roman No9 L"/>
                <a:cs typeface="Nimbus Roman No9 L"/>
              </a:rPr>
              <a:t>servers,</a:t>
            </a:r>
            <a:r>
              <a:rPr lang="en-US" sz="2000" spc="-50" dirty="0">
                <a:latin typeface="Nimbus Roman No9 L"/>
                <a:cs typeface="Nimbus Roman No9 L"/>
              </a:rPr>
              <a:t> </a:t>
            </a:r>
            <a:r>
              <a:rPr lang="en-US" sz="2000" spc="-10" dirty="0">
                <a:latin typeface="Nimbus Roman No9 L"/>
                <a:cs typeface="Nimbus Roman No9 L"/>
              </a:rPr>
              <a:t>etc.</a:t>
            </a:r>
            <a:endParaRPr lang="en-US" sz="2000" dirty="0">
              <a:latin typeface="Nimbus Roman No9 L"/>
              <a:cs typeface="Nimbus Roman No9 L"/>
            </a:endParaRPr>
          </a:p>
          <a:p>
            <a:pPr marL="50800" marR="81915" indent="0">
              <a:lnSpc>
                <a:spcPct val="78300"/>
              </a:lnSpc>
              <a:buClr>
                <a:srgbClr val="0E6EC5"/>
              </a:buClr>
              <a:buSzPct val="67857"/>
              <a:buNone/>
              <a:tabLst>
                <a:tab pos="305435" algn="l"/>
                <a:tab pos="306070" algn="l"/>
              </a:tabLst>
            </a:pPr>
            <a:r>
              <a:rPr lang="en-US" sz="2000" dirty="0">
                <a:latin typeface="Nimbus Roman No9 L"/>
                <a:cs typeface="Nimbus Roman No9 L"/>
              </a:rPr>
              <a:t>   This is </a:t>
            </a:r>
            <a:r>
              <a:rPr lang="en-US" sz="2000" spc="-5" dirty="0">
                <a:latin typeface="Nimbus Roman No9 L"/>
                <a:cs typeface="Nimbus Roman No9 L"/>
              </a:rPr>
              <a:t>normally accomplished </a:t>
            </a:r>
            <a:r>
              <a:rPr lang="en-US" sz="2000" dirty="0">
                <a:latin typeface="Nimbus Roman No9 L"/>
                <a:cs typeface="Nimbus Roman No9 L"/>
              </a:rPr>
              <a:t>through the use of </a:t>
            </a:r>
            <a:r>
              <a:rPr lang="en-US" sz="2000" spc="-5" dirty="0">
                <a:latin typeface="Nimbus Roman No9 L"/>
                <a:cs typeface="Nimbus Roman No9 L"/>
              </a:rPr>
              <a:t>a  Dynamic Host     </a:t>
            </a:r>
            <a:r>
              <a:rPr lang="en-US" sz="2000" dirty="0">
                <a:latin typeface="Nimbus Roman No9 L"/>
                <a:cs typeface="Nimbus Roman No9 L"/>
              </a:rPr>
              <a:t>Configuration</a:t>
            </a:r>
            <a:r>
              <a:rPr lang="en-US" sz="2000" spc="-15" dirty="0">
                <a:latin typeface="Nimbus Roman No9 L"/>
                <a:cs typeface="Nimbus Roman No9 L"/>
              </a:rPr>
              <a:t> </a:t>
            </a:r>
            <a:r>
              <a:rPr lang="en-US" sz="2000" dirty="0">
                <a:latin typeface="Nimbus Roman No9 L"/>
                <a:cs typeface="Nimbus Roman No9 L"/>
              </a:rPr>
              <a:t>Protocol</a:t>
            </a:r>
          </a:p>
          <a:p>
            <a:pPr marL="562610" lvl="1" indent="-228600">
              <a:lnSpc>
                <a:spcPts val="2430"/>
              </a:lnSpc>
              <a:buClr>
                <a:srgbClr val="0E6EC5"/>
              </a:buClr>
              <a:buFont typeface="DejaVu Sans"/>
              <a:buChar char="◦"/>
              <a:tabLst>
                <a:tab pos="562610" algn="l"/>
              </a:tabLst>
            </a:pPr>
            <a:r>
              <a:rPr lang="en-US" sz="2000" spc="-5" dirty="0">
                <a:latin typeface="Nimbus Roman No9 L"/>
                <a:cs typeface="Nimbus Roman No9 L"/>
              </a:rPr>
              <a:t>Uses</a:t>
            </a:r>
            <a:r>
              <a:rPr lang="en-US" sz="2000" spc="-10" dirty="0">
                <a:latin typeface="Nimbus Roman No9 L"/>
                <a:cs typeface="Nimbus Roman No9 L"/>
              </a:rPr>
              <a:t> </a:t>
            </a:r>
            <a:r>
              <a:rPr lang="en-US" sz="2000" spc="-5" dirty="0">
                <a:latin typeface="Nimbus Roman No9 L"/>
                <a:cs typeface="Nimbus Roman No9 L"/>
              </a:rPr>
              <a:t>UDP</a:t>
            </a:r>
            <a:endParaRPr lang="en-US" sz="2000" dirty="0">
              <a:latin typeface="Nimbus Roman No9 L"/>
              <a:cs typeface="Nimbus Roman No9 L"/>
            </a:endParaRPr>
          </a:p>
          <a:p>
            <a:pPr marL="562610" lvl="1" indent="-228600">
              <a:lnSpc>
                <a:spcPts val="2730"/>
              </a:lnSpc>
              <a:buClr>
                <a:srgbClr val="0E6EC5"/>
              </a:buClr>
              <a:buFont typeface="DejaVu Sans"/>
              <a:buChar char="◦"/>
              <a:tabLst>
                <a:tab pos="562610" algn="l"/>
              </a:tabLst>
            </a:pPr>
            <a:r>
              <a:rPr lang="en-US" sz="2000" spc="-5" dirty="0">
                <a:latin typeface="Nimbus Roman No9 L"/>
                <a:cs typeface="Nimbus Roman No9 L"/>
              </a:rPr>
              <a:t>Ports </a:t>
            </a:r>
            <a:r>
              <a:rPr lang="en-US" sz="2000" dirty="0">
                <a:latin typeface="Nimbus Roman No9 L"/>
                <a:cs typeface="Nimbus Roman No9 L"/>
              </a:rPr>
              <a:t>67 and</a:t>
            </a:r>
            <a:r>
              <a:rPr lang="en-US" sz="2000" spc="5" dirty="0">
                <a:latin typeface="Nimbus Roman No9 L"/>
                <a:cs typeface="Nimbus Roman No9 L"/>
              </a:rPr>
              <a:t> </a:t>
            </a:r>
            <a:r>
              <a:rPr lang="en-US" sz="2000" dirty="0">
                <a:latin typeface="Nimbus Roman No9 L"/>
                <a:cs typeface="Nimbus Roman No9 L"/>
              </a:rPr>
              <a:t>68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1684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DHCP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49910" marR="30480" lvl="1" indent="-228600">
              <a:lnSpc>
                <a:spcPct val="78600"/>
              </a:lnSpc>
              <a:spcBef>
                <a:spcPts val="57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Requires </a:t>
            </a:r>
            <a:r>
              <a:rPr lang="en-US" sz="3200" spc="-5" dirty="0">
                <a:latin typeface="Nimbus Roman No9 L"/>
                <a:cs typeface="Nimbus Roman No9 L"/>
              </a:rPr>
              <a:t>little </a:t>
            </a:r>
            <a:r>
              <a:rPr lang="en-US" sz="3200" dirty="0">
                <a:latin typeface="Nimbus Roman No9 L"/>
                <a:cs typeface="Nimbus Roman No9 L"/>
              </a:rPr>
              <a:t>or no administrative overhead,  after initial configurations of </a:t>
            </a:r>
            <a:r>
              <a:rPr lang="en-US" sz="3200" spc="-5" dirty="0">
                <a:latin typeface="Nimbus Roman No9 L"/>
                <a:cs typeface="Nimbus Roman No9 L"/>
              </a:rPr>
              <a:t>the DHCP  </a:t>
            </a:r>
            <a:r>
              <a:rPr lang="en-US" sz="3200" dirty="0">
                <a:latin typeface="Nimbus Roman No9 L"/>
                <a:cs typeface="Nimbus Roman No9 L"/>
              </a:rPr>
              <a:t>server.</a:t>
            </a:r>
          </a:p>
          <a:p>
            <a:pPr marL="549910" marR="766445" lvl="1" indent="-228600">
              <a:lnSpc>
                <a:spcPct val="78600"/>
              </a:lnSpc>
              <a:spcBef>
                <a:spcPts val="32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Dynamically </a:t>
            </a:r>
            <a:r>
              <a:rPr lang="en-US" sz="3200" spc="5" dirty="0">
                <a:latin typeface="Nimbus Roman No9 L"/>
                <a:cs typeface="Nimbus Roman No9 L"/>
              </a:rPr>
              <a:t>maps </a:t>
            </a:r>
            <a:r>
              <a:rPr lang="en-US" sz="3200" dirty="0">
                <a:latin typeface="Nimbus Roman No9 L"/>
                <a:cs typeface="Nimbus Roman No9 L"/>
              </a:rPr>
              <a:t>IP addresses </a:t>
            </a:r>
            <a:r>
              <a:rPr lang="en-US" sz="3200" spc="-10" dirty="0">
                <a:latin typeface="Nimbus Roman No9 L"/>
                <a:cs typeface="Nimbus Roman No9 L"/>
              </a:rPr>
              <a:t>to </a:t>
            </a:r>
            <a:r>
              <a:rPr lang="en-US" sz="3200" spc="-5" dirty="0">
                <a:latin typeface="Nimbus Roman No9 L"/>
                <a:cs typeface="Nimbus Roman No9 L"/>
              </a:rPr>
              <a:t>MAC  </a:t>
            </a:r>
            <a:r>
              <a:rPr lang="en-US" sz="3200" dirty="0">
                <a:latin typeface="Nimbus Roman No9 L"/>
                <a:cs typeface="Nimbus Roman No9 L"/>
              </a:rPr>
              <a:t>addresses.</a:t>
            </a:r>
          </a:p>
          <a:p>
            <a:pPr marL="549910" marR="288290" lvl="1" indent="-228600">
              <a:lnSpc>
                <a:spcPct val="78600"/>
              </a:lnSpc>
              <a:spcBef>
                <a:spcPts val="325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Addresses </a:t>
            </a:r>
            <a:r>
              <a:rPr lang="en-US" sz="3200" spc="5" dirty="0">
                <a:latin typeface="Nimbus Roman No9 L"/>
                <a:cs typeface="Nimbus Roman No9 L"/>
              </a:rPr>
              <a:t>can </a:t>
            </a:r>
            <a:r>
              <a:rPr lang="en-US" sz="3200" dirty="0">
                <a:latin typeface="Nimbus Roman No9 L"/>
                <a:cs typeface="Nimbus Roman No9 L"/>
              </a:rPr>
              <a:t>be leased for </a:t>
            </a:r>
            <a:r>
              <a:rPr lang="en-US" sz="3200" spc="-5" dirty="0">
                <a:latin typeface="Nimbus Roman No9 L"/>
                <a:cs typeface="Nimbus Roman No9 L"/>
              </a:rPr>
              <a:t>a </a:t>
            </a:r>
            <a:r>
              <a:rPr lang="en-US" sz="3200" dirty="0">
                <a:latin typeface="Nimbus Roman No9 L"/>
                <a:cs typeface="Nimbus Roman No9 L"/>
              </a:rPr>
              <a:t>predefined  amount of </a:t>
            </a:r>
            <a:r>
              <a:rPr lang="en-US" sz="3200" spc="-5" dirty="0">
                <a:latin typeface="Nimbus Roman No9 L"/>
                <a:cs typeface="Nimbus Roman No9 L"/>
              </a:rPr>
              <a:t>time </a:t>
            </a:r>
            <a:r>
              <a:rPr lang="en-US" sz="3200" dirty="0">
                <a:latin typeface="Nimbus Roman No9 L"/>
                <a:cs typeface="Nimbus Roman No9 L"/>
              </a:rPr>
              <a:t>before the lease expires and  must be renewed by the</a:t>
            </a:r>
            <a:r>
              <a:rPr lang="en-US" sz="3200" spc="20" dirty="0">
                <a:latin typeface="Nimbus Roman No9 L"/>
                <a:cs typeface="Nimbus Roman No9 L"/>
              </a:rPr>
              <a:t> </a:t>
            </a:r>
            <a:r>
              <a:rPr lang="en-US" sz="3200" dirty="0">
                <a:latin typeface="Nimbus Roman No9 L"/>
                <a:cs typeface="Nimbus Roman No9 L"/>
              </a:rPr>
              <a:t>client.</a:t>
            </a:r>
          </a:p>
          <a:p>
            <a:pPr marL="549910" lvl="1" indent="-229235">
              <a:lnSpc>
                <a:spcPts val="3340"/>
              </a:lnSpc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spc="-5" dirty="0">
                <a:latin typeface="Nimbus Roman No9 L"/>
                <a:cs typeface="Nimbus Roman No9 L"/>
              </a:rPr>
              <a:t>Allows </a:t>
            </a:r>
            <a:r>
              <a:rPr lang="en-US" sz="3200" dirty="0">
                <a:latin typeface="Nimbus Roman No9 L"/>
                <a:cs typeface="Nimbus Roman No9 L"/>
              </a:rPr>
              <a:t>30 configuration</a:t>
            </a:r>
            <a:r>
              <a:rPr lang="en-US" sz="3200" spc="35" dirty="0">
                <a:latin typeface="Nimbus Roman No9 L"/>
                <a:cs typeface="Nimbus Roman No9 L"/>
              </a:rPr>
              <a:t> </a:t>
            </a:r>
            <a:r>
              <a:rPr lang="en-US" sz="3200" dirty="0">
                <a:latin typeface="Nimbus Roman No9 L"/>
                <a:cs typeface="Nimbus Roman No9 L"/>
              </a:rPr>
              <a:t>parameters.</a:t>
            </a: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45991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DHCP Operation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rcRect l="-23603" r="-23603"/>
          <a:stretch>
            <a:fillRect/>
          </a:stretch>
        </p:blipFill>
        <p:spPr/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69414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Easy IP DHCP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8100">
              <a:lnSpc>
                <a:spcPts val="2840"/>
              </a:lnSpc>
              <a:spcBef>
                <a:spcPts val="100"/>
              </a:spcBef>
              <a:buClr>
                <a:srgbClr val="0E6EC5"/>
              </a:buClr>
              <a:buSzPct val="67857"/>
              <a:tabLst>
                <a:tab pos="294005" algn="l"/>
                <a:tab pos="294640" algn="l"/>
              </a:tabLst>
            </a:pPr>
            <a:r>
              <a:rPr lang="en-GB" sz="2800" dirty="0">
                <a:latin typeface="Nimbus Roman No9 L"/>
                <a:cs typeface="Nimbus Roman No9 L"/>
              </a:rPr>
              <a:t> </a:t>
            </a:r>
            <a:r>
              <a:rPr lang="en-GB" sz="1600" dirty="0">
                <a:latin typeface="Nimbus Roman No9 L"/>
                <a:cs typeface="Nimbus Roman No9 L"/>
              </a:rPr>
              <a:t>A </a:t>
            </a:r>
            <a:r>
              <a:rPr lang="en-GB" sz="1600" spc="-10" dirty="0">
                <a:latin typeface="Nimbus Roman No9 L"/>
                <a:cs typeface="Nimbus Roman No9 L"/>
              </a:rPr>
              <a:t>Cisco </a:t>
            </a:r>
            <a:r>
              <a:rPr lang="en-GB" sz="1600" dirty="0">
                <a:latin typeface="Nimbus Roman No9 L"/>
                <a:cs typeface="Nimbus Roman No9 L"/>
              </a:rPr>
              <a:t>router </a:t>
            </a:r>
            <a:r>
              <a:rPr lang="en-GB" sz="1600" spc="-10" dirty="0">
                <a:latin typeface="Nimbus Roman No9 L"/>
                <a:cs typeface="Nimbus Roman No9 L"/>
              </a:rPr>
              <a:t>can</a:t>
            </a:r>
            <a:r>
              <a:rPr lang="en-GB" sz="1600" spc="-3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be</a:t>
            </a:r>
            <a:endParaRPr lang="en-GB" sz="1600" dirty="0">
              <a:latin typeface="Nimbus Roman No9 L"/>
              <a:cs typeface="Nimbus Roman No9 L"/>
            </a:endParaRPr>
          </a:p>
          <a:p>
            <a:pPr marL="294005" marR="513080">
              <a:lnSpc>
                <a:spcPct val="69000"/>
              </a:lnSpc>
              <a:spcBef>
                <a:spcPts val="520"/>
              </a:spcBef>
            </a:pPr>
            <a:r>
              <a:rPr lang="en-GB" sz="1600" spc="-5" dirty="0">
                <a:latin typeface="Nimbus Roman No9 L"/>
                <a:cs typeface="Nimbus Roman No9 L"/>
              </a:rPr>
              <a:t>configured </a:t>
            </a:r>
            <a:r>
              <a:rPr lang="en-GB" sz="1600" spc="-10" dirty="0">
                <a:latin typeface="Nimbus Roman No9 L"/>
                <a:cs typeface="Nimbus Roman No9 L"/>
              </a:rPr>
              <a:t>as </a:t>
            </a:r>
            <a:r>
              <a:rPr lang="en-GB" sz="1600" spc="-5" dirty="0">
                <a:latin typeface="Nimbus Roman No9 L"/>
                <a:cs typeface="Nimbus Roman No9 L"/>
              </a:rPr>
              <a:t>a</a:t>
            </a:r>
            <a:r>
              <a:rPr lang="en-GB" sz="1600" spc="-45" dirty="0">
                <a:latin typeface="Nimbus Roman No9 L"/>
                <a:cs typeface="Nimbus Roman No9 L"/>
              </a:rPr>
              <a:t> </a:t>
            </a:r>
            <a:r>
              <a:rPr lang="en-GB" sz="1600" spc="-10" dirty="0">
                <a:latin typeface="Nimbus Roman No9 L"/>
                <a:cs typeface="Nimbus Roman No9 L"/>
              </a:rPr>
              <a:t>DHCP  </a:t>
            </a:r>
            <a:r>
              <a:rPr lang="en-GB" sz="1600" spc="-5" dirty="0">
                <a:latin typeface="Nimbus Roman No9 L"/>
                <a:cs typeface="Nimbus Roman No9 L"/>
              </a:rPr>
              <a:t>server.</a:t>
            </a:r>
            <a:endParaRPr lang="en-GB" sz="1600" dirty="0">
              <a:latin typeface="Nimbus Roman No9 L"/>
              <a:cs typeface="Nimbus Roman No9 L"/>
            </a:endParaRPr>
          </a:p>
          <a:p>
            <a:pPr marL="549910" marR="648335" lvl="1" indent="-228600">
              <a:lnSpc>
                <a:spcPct val="69000"/>
              </a:lnSpc>
              <a:spcBef>
                <a:spcPts val="33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GB" sz="1600" spc="-5" dirty="0">
                <a:latin typeface="Nimbus Roman No9 L"/>
                <a:cs typeface="Nimbus Roman No9 L"/>
              </a:rPr>
              <a:t>Cisco calls </a:t>
            </a:r>
            <a:r>
              <a:rPr lang="en-GB" sz="1600" dirty="0">
                <a:latin typeface="Nimbus Roman No9 L"/>
                <a:cs typeface="Nimbus Roman No9 L"/>
              </a:rPr>
              <a:t>this</a:t>
            </a:r>
            <a:r>
              <a:rPr lang="en-GB" sz="1600" spc="-8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IOS  feature </a:t>
            </a:r>
            <a:r>
              <a:rPr lang="en-GB" sz="1600" spc="-10" dirty="0">
                <a:latin typeface="Nimbus Roman No9 L"/>
                <a:cs typeface="Nimbus Roman No9 L"/>
              </a:rPr>
              <a:t>“Easy</a:t>
            </a:r>
            <a:r>
              <a:rPr lang="en-GB" sz="1600" spc="-2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IP”</a:t>
            </a:r>
            <a:endParaRPr lang="en-GB" sz="1600" dirty="0">
              <a:latin typeface="Nimbus Roman No9 L"/>
              <a:cs typeface="Nimbus Roman No9 L"/>
            </a:endParaRPr>
          </a:p>
          <a:p>
            <a:pPr marL="549910" lvl="1" indent="-229235">
              <a:lnSpc>
                <a:spcPts val="2120"/>
              </a:lnSpc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GB" sz="1600" spc="-5" dirty="0">
                <a:latin typeface="Nimbus Roman No9 L"/>
                <a:cs typeface="Nimbus Roman No9 L"/>
              </a:rPr>
              <a:t>This feature </a:t>
            </a:r>
            <a:r>
              <a:rPr lang="en-GB" sz="1600" dirty="0">
                <a:latin typeface="Nimbus Roman No9 L"/>
                <a:cs typeface="Nimbus Roman No9 L"/>
              </a:rPr>
              <a:t>is</a:t>
            </a:r>
            <a:r>
              <a:rPr lang="en-GB" sz="1600" spc="-55" dirty="0">
                <a:latin typeface="Nimbus Roman No9 L"/>
                <a:cs typeface="Nimbus Roman No9 L"/>
              </a:rPr>
              <a:t> </a:t>
            </a:r>
            <a:r>
              <a:rPr lang="en-GB" sz="1600" dirty="0">
                <a:latin typeface="Nimbus Roman No9 L"/>
                <a:cs typeface="Nimbus Roman No9 L"/>
              </a:rPr>
              <a:t>helpful</a:t>
            </a:r>
          </a:p>
          <a:p>
            <a:pPr marL="549910">
              <a:lnSpc>
                <a:spcPts val="2325"/>
              </a:lnSpc>
            </a:pPr>
            <a:r>
              <a:rPr lang="en-GB" sz="1600" dirty="0">
                <a:latin typeface="Nimbus Roman No9 L"/>
                <a:cs typeface="Nimbus Roman No9 L"/>
              </a:rPr>
              <a:t>for </a:t>
            </a:r>
            <a:r>
              <a:rPr lang="en-GB" sz="1600" spc="-5" dirty="0">
                <a:latin typeface="Nimbus Roman No9 L"/>
                <a:cs typeface="Nimbus Roman No9 L"/>
              </a:rPr>
              <a:t>small, remote</a:t>
            </a:r>
            <a:r>
              <a:rPr lang="en-GB" sz="1600" spc="-8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LANs</a:t>
            </a:r>
            <a:endParaRPr lang="en-GB" sz="1600" dirty="0">
              <a:latin typeface="Nimbus Roman No9 L"/>
              <a:cs typeface="Nimbus Roman No9 L"/>
            </a:endParaRPr>
          </a:p>
          <a:p>
            <a:pPr marL="549910">
              <a:lnSpc>
                <a:spcPts val="2325"/>
              </a:lnSpc>
            </a:pPr>
            <a:r>
              <a:rPr lang="en-GB" sz="1600" spc="-5" dirty="0">
                <a:latin typeface="Nimbus Roman No9 L"/>
                <a:cs typeface="Nimbus Roman No9 L"/>
              </a:rPr>
              <a:t>such </a:t>
            </a:r>
            <a:r>
              <a:rPr lang="en-GB" sz="1600" spc="-10" dirty="0">
                <a:latin typeface="Nimbus Roman No9 L"/>
                <a:cs typeface="Nimbus Roman No9 L"/>
              </a:rPr>
              <a:t>as </a:t>
            </a:r>
            <a:r>
              <a:rPr lang="en-GB" sz="1600" spc="-5" dirty="0">
                <a:latin typeface="Nimbus Roman No9 L"/>
                <a:cs typeface="Nimbus Roman No9 L"/>
              </a:rPr>
              <a:t>home</a:t>
            </a:r>
            <a:r>
              <a:rPr lang="en-GB" sz="1600" spc="-1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offices</a:t>
            </a:r>
            <a:endParaRPr lang="en-GB" sz="1600" dirty="0">
              <a:latin typeface="Nimbus Roman No9 L"/>
              <a:cs typeface="Nimbus Roman No9 L"/>
            </a:endParaRPr>
          </a:p>
          <a:p>
            <a:pPr marL="549910" marR="565785">
              <a:lnSpc>
                <a:spcPct val="69000"/>
              </a:lnSpc>
              <a:spcBef>
                <a:spcPts val="525"/>
              </a:spcBef>
            </a:pPr>
            <a:r>
              <a:rPr lang="en-GB" sz="1600" spc="-5" dirty="0">
                <a:latin typeface="Nimbus Roman No9 L"/>
                <a:cs typeface="Nimbus Roman No9 L"/>
              </a:rPr>
              <a:t>with </a:t>
            </a:r>
            <a:r>
              <a:rPr lang="en-GB" sz="1600" dirty="0">
                <a:latin typeface="Nimbus Roman No9 L"/>
                <a:cs typeface="Nimbus Roman No9 L"/>
              </a:rPr>
              <a:t>only one</a:t>
            </a:r>
            <a:r>
              <a:rPr lang="en-GB" sz="1600" spc="-6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router  and a few</a:t>
            </a:r>
            <a:r>
              <a:rPr lang="en-GB" sz="1600" spc="-5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clients.</a:t>
            </a:r>
            <a:endParaRPr lang="en-GB" sz="1600" dirty="0">
              <a:latin typeface="Nimbus Roman No9 L"/>
              <a:cs typeface="Nimbus Roman No9 L"/>
            </a:endParaRPr>
          </a:p>
          <a:p>
            <a:pPr marL="549910" lvl="1" indent="-229235">
              <a:lnSpc>
                <a:spcPts val="2125"/>
              </a:lnSpc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GB" sz="1600" spc="-5" dirty="0">
                <a:latin typeface="Nimbus Roman No9 L"/>
                <a:cs typeface="Nimbus Roman No9 L"/>
              </a:rPr>
              <a:t>In a large,</a:t>
            </a:r>
            <a:r>
              <a:rPr lang="en-GB" sz="1600" spc="-2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campus</a:t>
            </a:r>
            <a:endParaRPr lang="en-GB" sz="1600" dirty="0">
              <a:latin typeface="Nimbus Roman No9 L"/>
              <a:cs typeface="Nimbus Roman No9 L"/>
            </a:endParaRPr>
          </a:p>
          <a:p>
            <a:pPr marL="549910">
              <a:lnSpc>
                <a:spcPts val="2325"/>
              </a:lnSpc>
            </a:pPr>
            <a:r>
              <a:rPr lang="en-GB" sz="1600" dirty="0">
                <a:latin typeface="Nimbus Roman No9 L"/>
                <a:cs typeface="Nimbus Roman No9 L"/>
              </a:rPr>
              <a:t>network, you would</a:t>
            </a:r>
            <a:r>
              <a:rPr lang="en-GB" sz="1600" spc="-75" dirty="0">
                <a:latin typeface="Nimbus Roman No9 L"/>
                <a:cs typeface="Nimbus Roman No9 L"/>
              </a:rPr>
              <a:t> </a:t>
            </a:r>
            <a:r>
              <a:rPr lang="en-GB" sz="1600" dirty="0">
                <a:latin typeface="Nimbus Roman No9 L"/>
                <a:cs typeface="Nimbus Roman No9 L"/>
              </a:rPr>
              <a:t>not</a:t>
            </a:r>
          </a:p>
          <a:p>
            <a:pPr marL="549910" marR="30480">
              <a:lnSpc>
                <a:spcPct val="69000"/>
              </a:lnSpc>
              <a:spcBef>
                <a:spcPts val="520"/>
              </a:spcBef>
            </a:pPr>
            <a:r>
              <a:rPr lang="en-GB" sz="1600" spc="-5" dirty="0">
                <a:latin typeface="Nimbus Roman No9 L"/>
                <a:cs typeface="Nimbus Roman No9 L"/>
              </a:rPr>
              <a:t>want to </a:t>
            </a:r>
            <a:r>
              <a:rPr lang="en-GB" sz="1600" dirty="0">
                <a:latin typeface="Nimbus Roman No9 L"/>
                <a:cs typeface="Nimbus Roman No9 L"/>
              </a:rPr>
              <a:t>use </a:t>
            </a:r>
            <a:r>
              <a:rPr lang="en-GB" sz="1600" spc="-5" dirty="0">
                <a:latin typeface="Nimbus Roman No9 L"/>
                <a:cs typeface="Nimbus Roman No9 L"/>
              </a:rPr>
              <a:t>a </a:t>
            </a:r>
            <a:r>
              <a:rPr lang="en-GB" sz="1600" dirty="0">
                <a:latin typeface="Nimbus Roman No9 L"/>
                <a:cs typeface="Nimbus Roman No9 L"/>
              </a:rPr>
              <a:t>router </a:t>
            </a:r>
            <a:r>
              <a:rPr lang="en-GB" sz="1600" spc="-5" dirty="0">
                <a:latin typeface="Nimbus Roman No9 L"/>
                <a:cs typeface="Nimbus Roman No9 L"/>
              </a:rPr>
              <a:t>as</a:t>
            </a:r>
            <a:r>
              <a:rPr lang="en-GB" sz="1600" spc="-120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a  </a:t>
            </a:r>
            <a:r>
              <a:rPr lang="en-GB" sz="1600" spc="-10" dirty="0">
                <a:latin typeface="Nimbus Roman No9 L"/>
                <a:cs typeface="Nimbus Roman No9 L"/>
              </a:rPr>
              <a:t>DHCP</a:t>
            </a:r>
            <a:r>
              <a:rPr lang="en-GB" sz="1600" spc="-15" dirty="0">
                <a:latin typeface="Nimbus Roman No9 L"/>
                <a:cs typeface="Nimbus Roman No9 L"/>
              </a:rPr>
              <a:t> </a:t>
            </a:r>
            <a:r>
              <a:rPr lang="en-GB" sz="1600" spc="-5" dirty="0">
                <a:latin typeface="Nimbus Roman No9 L"/>
                <a:cs typeface="Nimbus Roman No9 L"/>
              </a:rPr>
              <a:t>server.</a:t>
            </a:r>
            <a:endParaRPr lang="en-GB" sz="1600" dirty="0">
              <a:latin typeface="Nimbus Roman No9 L"/>
              <a:cs typeface="Nimbus Roman No9 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6" name="object 4"/>
          <p:cNvSpPr/>
          <p:nvPr/>
        </p:nvSpPr>
        <p:spPr>
          <a:xfrm>
            <a:off x="4748529" y="1946910"/>
            <a:ext cx="3890010" cy="35852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258892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4000" b="1" dirty="0"/>
              <a:t>Configure DHCP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1.Configure </a:t>
            </a:r>
            <a:r>
              <a:rPr lang="en-US" spc="-5" dirty="0"/>
              <a:t>a </a:t>
            </a:r>
            <a:r>
              <a:rPr lang="en-US" dirty="0"/>
              <a:t>named </a:t>
            </a:r>
            <a:r>
              <a:rPr lang="en-US" spc="-5" dirty="0"/>
              <a:t>DHCP</a:t>
            </a:r>
            <a:r>
              <a:rPr lang="en-US" spc="-60" dirty="0"/>
              <a:t> </a:t>
            </a:r>
            <a:r>
              <a:rPr lang="en-US" dirty="0"/>
              <a:t>pool</a:t>
            </a:r>
          </a:p>
          <a:p>
            <a:pPr marL="0" indent="0">
              <a:buNone/>
            </a:pPr>
            <a:r>
              <a:rPr lang="en-US" dirty="0">
                <a:latin typeface="Nimbus Roman No9 L"/>
                <a:cs typeface="Nimbus Roman No9 L"/>
              </a:rPr>
              <a:t>2.Configure network/subnet mask</a:t>
            </a:r>
            <a:r>
              <a:rPr lang="en-US" spc="-10" dirty="0">
                <a:latin typeface="Nimbus Roman No9 L"/>
                <a:cs typeface="Nimbus Roman No9 L"/>
              </a:rPr>
              <a:t> </a:t>
            </a:r>
            <a:r>
              <a:rPr lang="en-US" dirty="0">
                <a:latin typeface="Nimbus Roman No9 L"/>
                <a:cs typeface="Nimbus Roman No9 L"/>
              </a:rPr>
              <a:t>pool</a:t>
            </a:r>
          </a:p>
          <a:p>
            <a:pPr marL="12700" indent="0">
              <a:lnSpc>
                <a:spcPct val="100000"/>
              </a:lnSpc>
              <a:spcBef>
                <a:spcPts val="160"/>
              </a:spcBef>
              <a:buClr>
                <a:srgbClr val="0E6EC5"/>
              </a:buClr>
              <a:buSzPct val="68518"/>
              <a:buNone/>
              <a:tabLst>
                <a:tab pos="507365" algn="l"/>
                <a:tab pos="508000" algn="l"/>
              </a:tabLst>
            </a:pPr>
            <a:r>
              <a:rPr lang="en-US" dirty="0">
                <a:latin typeface="Nimbus Roman No9 L"/>
                <a:cs typeface="Nimbus Roman No9 L"/>
              </a:rPr>
              <a:t>3.Configure the default</a:t>
            </a:r>
            <a:r>
              <a:rPr lang="en-US" spc="-15" dirty="0">
                <a:latin typeface="Nimbus Roman No9 L"/>
                <a:cs typeface="Nimbus Roman No9 L"/>
              </a:rPr>
              <a:t> </a:t>
            </a:r>
            <a:r>
              <a:rPr lang="en-US" spc="-5" dirty="0">
                <a:latin typeface="Nimbus Roman No9 L"/>
                <a:cs typeface="Nimbus Roman No9 L"/>
              </a:rPr>
              <a:t>gateway</a:t>
            </a:r>
            <a:endParaRPr lang="en-US" dirty="0">
              <a:latin typeface="Nimbus Roman No9 L"/>
              <a:cs typeface="Nimbus Roman No9 L"/>
            </a:endParaRPr>
          </a:p>
          <a:p>
            <a:pPr marL="12700" indent="0">
              <a:lnSpc>
                <a:spcPct val="100000"/>
              </a:lnSpc>
              <a:spcBef>
                <a:spcPts val="160"/>
              </a:spcBef>
              <a:buClr>
                <a:srgbClr val="0E6EC5"/>
              </a:buClr>
              <a:buSzPct val="68518"/>
              <a:buNone/>
              <a:tabLst>
                <a:tab pos="507365" algn="l"/>
                <a:tab pos="508000" algn="l"/>
              </a:tabLst>
            </a:pPr>
            <a:r>
              <a:rPr lang="en-US" dirty="0">
                <a:latin typeface="Nimbus Roman No9 L"/>
                <a:cs typeface="Nimbus Roman No9 L"/>
              </a:rPr>
              <a:t>4.Configure addresses to exclude from the </a:t>
            </a:r>
            <a:r>
              <a:rPr lang="en-US" spc="-5" dirty="0">
                <a:latin typeface="Nimbus Roman No9 L"/>
                <a:cs typeface="Nimbus Roman No9 L"/>
              </a:rPr>
              <a:t>DHCP  </a:t>
            </a:r>
            <a:r>
              <a:rPr lang="en-US" dirty="0">
                <a:latin typeface="Nimbus Roman No9 L"/>
                <a:cs typeface="Nimbus Roman No9 L"/>
              </a:rPr>
              <a:t>address pool</a:t>
            </a:r>
          </a:p>
          <a:p>
            <a:pPr marL="12700" indent="0">
              <a:lnSpc>
                <a:spcPct val="100000"/>
              </a:lnSpc>
              <a:spcBef>
                <a:spcPts val="100"/>
              </a:spcBef>
              <a:buClr>
                <a:srgbClr val="0E6EC5"/>
              </a:buClr>
              <a:buSzPct val="68518"/>
              <a:buNone/>
              <a:tabLst>
                <a:tab pos="507365" algn="l"/>
                <a:tab pos="508000" algn="l"/>
              </a:tabLst>
            </a:pPr>
            <a:r>
              <a:rPr lang="en-US" dirty="0">
                <a:latin typeface="Nimbus Roman No9 L"/>
                <a:cs typeface="Nimbus Roman No9 L"/>
              </a:rPr>
              <a:t>5.Configure other needed</a:t>
            </a:r>
            <a:r>
              <a:rPr lang="en-US" spc="-15" dirty="0">
                <a:latin typeface="Nimbus Roman No9 L"/>
                <a:cs typeface="Nimbus Roman No9 L"/>
              </a:rPr>
              <a:t> </a:t>
            </a:r>
            <a:r>
              <a:rPr lang="en-US" dirty="0">
                <a:latin typeface="Nimbus Roman No9 L"/>
                <a:cs typeface="Nimbus Roman No9 L"/>
              </a:rPr>
              <a:t>information</a:t>
            </a:r>
          </a:p>
          <a:p>
            <a:pPr marL="889000" lvl="1" indent="-419734">
              <a:lnSpc>
                <a:spcPct val="100000"/>
              </a:lnSpc>
              <a:spcBef>
                <a:spcPts val="120"/>
              </a:spcBef>
              <a:buClr>
                <a:srgbClr val="0E6EC5"/>
              </a:buClr>
              <a:buFont typeface="DejaVu Sans"/>
              <a:buChar char="◦"/>
              <a:tabLst>
                <a:tab pos="888365" algn="l"/>
                <a:tab pos="88900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Such </a:t>
            </a:r>
            <a:r>
              <a:rPr lang="en-US" sz="3200" spc="-5" dirty="0">
                <a:latin typeface="Nimbus Roman No9 L"/>
                <a:cs typeface="Nimbus Roman No9 L"/>
              </a:rPr>
              <a:t>as </a:t>
            </a:r>
            <a:r>
              <a:rPr lang="en-US" sz="3200" dirty="0">
                <a:latin typeface="Nimbus Roman No9 L"/>
                <a:cs typeface="Nimbus Roman No9 L"/>
              </a:rPr>
              <a:t>DNS </a:t>
            </a:r>
            <a:r>
              <a:rPr lang="en-US" sz="3200" spc="-5" dirty="0">
                <a:latin typeface="Nimbus Roman No9 L"/>
                <a:cs typeface="Nimbus Roman No9 L"/>
              </a:rPr>
              <a:t>server, Domain Name, </a:t>
            </a:r>
            <a:r>
              <a:rPr lang="en-US" sz="3200" dirty="0">
                <a:latin typeface="Nimbus Roman No9 L"/>
                <a:cs typeface="Nimbus Roman No9 L"/>
              </a:rPr>
              <a:t>NetBIOS</a:t>
            </a:r>
            <a:r>
              <a:rPr lang="en-US" sz="3200" spc="25" dirty="0">
                <a:latin typeface="Nimbus Roman No9 L"/>
                <a:cs typeface="Nimbus Roman No9 L"/>
              </a:rPr>
              <a:t> </a:t>
            </a:r>
            <a:r>
              <a:rPr lang="en-US" sz="3200" spc="-5" dirty="0">
                <a:latin typeface="Nimbus Roman No9 L"/>
                <a:cs typeface="Nimbus Roman No9 L"/>
              </a:rPr>
              <a:t>Server</a:t>
            </a:r>
            <a:endParaRPr lang="en-US" sz="3200" dirty="0">
              <a:latin typeface="Nimbus Roman No9 L"/>
              <a:cs typeface="Nimbus Roman No9 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06664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DHCP Pool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6707088" cy="468077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90"/>
              </a:spcBef>
            </a:pPr>
            <a:r>
              <a:rPr sz="2800" b="1" spc="-5" dirty="0">
                <a:latin typeface="Nimbus Mono L"/>
                <a:cs typeface="Nimbus Mono L"/>
              </a:rPr>
              <a:t>Router(config)#ip dhcp pool</a:t>
            </a:r>
            <a:r>
              <a:rPr sz="2800" b="1" spc="-20" dirty="0">
                <a:latin typeface="Nimbus Mono L"/>
                <a:cs typeface="Nimbus Mono L"/>
              </a:rPr>
              <a:t> </a:t>
            </a: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name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395536" y="2564904"/>
            <a:ext cx="8352928" cy="30316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7465" marR="271145">
              <a:lnSpc>
                <a:spcPts val="3000"/>
              </a:lnSpc>
              <a:spcBef>
                <a:spcPts val="400"/>
              </a:spcBef>
              <a:buClr>
                <a:srgbClr val="0E6EC5"/>
              </a:buClr>
              <a:buSzPct val="68518"/>
              <a:tabLst>
                <a:tab pos="292735" algn="l"/>
                <a:tab pos="293370" algn="l"/>
              </a:tabLst>
            </a:pPr>
            <a:r>
              <a:rPr lang="en-US" sz="2700" dirty="0">
                <a:latin typeface="Nimbus Roman No9 L"/>
                <a:cs typeface="Nimbus Roman No9 L"/>
              </a:rPr>
              <a:t> Like </a:t>
            </a:r>
            <a:r>
              <a:rPr lang="en-US" sz="2700" spc="-10" dirty="0">
                <a:latin typeface="Nimbus Roman No9 L"/>
                <a:cs typeface="Nimbus Roman No9 L"/>
              </a:rPr>
              <a:t>NAT, </a:t>
            </a:r>
            <a:r>
              <a:rPr lang="en-US" sz="2700" spc="-5" dirty="0">
                <a:latin typeface="Nimbus Roman No9 L"/>
                <a:cs typeface="Nimbus Roman No9 L"/>
              </a:rPr>
              <a:t>a DHCP </a:t>
            </a:r>
            <a:r>
              <a:rPr lang="en-US" sz="2700" dirty="0">
                <a:latin typeface="Nimbus Roman No9 L"/>
                <a:cs typeface="Nimbus Roman No9 L"/>
              </a:rPr>
              <a:t>pool must </a:t>
            </a:r>
            <a:r>
              <a:rPr lang="en-US" sz="2700" spc="-5" dirty="0">
                <a:latin typeface="Nimbus Roman No9 L"/>
                <a:cs typeface="Nimbus Roman No9 L"/>
              </a:rPr>
              <a:t>be </a:t>
            </a:r>
            <a:r>
              <a:rPr lang="en-US" sz="2700" dirty="0">
                <a:latin typeface="Nimbus Roman No9 L"/>
                <a:cs typeface="Nimbus Roman No9 L"/>
              </a:rPr>
              <a:t>named before you  </a:t>
            </a:r>
            <a:r>
              <a:rPr lang="en-US" sz="2700" spc="-5" dirty="0">
                <a:latin typeface="Nimbus Roman No9 L"/>
                <a:cs typeface="Nimbus Roman No9 L"/>
              </a:rPr>
              <a:t>can </a:t>
            </a:r>
            <a:r>
              <a:rPr lang="en-US" sz="2700" dirty="0">
                <a:latin typeface="Nimbus Roman No9 L"/>
                <a:cs typeface="Nimbus Roman No9 L"/>
              </a:rPr>
              <a:t>enter </a:t>
            </a:r>
            <a:r>
              <a:rPr lang="en-US" sz="2700" spc="-5" dirty="0">
                <a:latin typeface="Nimbus Roman No9 L"/>
                <a:cs typeface="Nimbus Roman No9 L"/>
              </a:rPr>
              <a:t>DHCP </a:t>
            </a:r>
            <a:r>
              <a:rPr lang="en-US" sz="2700" dirty="0">
                <a:latin typeface="Nimbus Roman No9 L"/>
                <a:cs typeface="Nimbus Roman No9 L"/>
              </a:rPr>
              <a:t>configuration</a:t>
            </a:r>
            <a:r>
              <a:rPr lang="en-US" sz="2700" spc="-5" dirty="0">
                <a:latin typeface="Nimbus Roman No9 L"/>
                <a:cs typeface="Nimbus Roman No9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mode.</a:t>
            </a:r>
          </a:p>
          <a:p>
            <a:pPr marL="549910" marR="30480" lvl="1" indent="-228600">
              <a:lnSpc>
                <a:spcPct val="100000"/>
              </a:lnSpc>
              <a:spcBef>
                <a:spcPts val="6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2300" spc="-5" dirty="0">
                <a:latin typeface="Nimbus Roman No9 L"/>
                <a:cs typeface="Nimbus Roman No9 L"/>
              </a:rPr>
              <a:t>The argument </a:t>
            </a:r>
            <a:r>
              <a:rPr lang="en-US" sz="2300" i="1" spc="-5" dirty="0">
                <a:solidFill>
                  <a:srgbClr val="009CD8"/>
                </a:solidFill>
                <a:latin typeface="Nimbus Mono L"/>
                <a:cs typeface="Nimbus Mono L"/>
              </a:rPr>
              <a:t>name </a:t>
            </a:r>
            <a:r>
              <a:rPr lang="en-US" sz="2300" i="1" spc="-810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identifies the </a:t>
            </a:r>
            <a:r>
              <a:rPr lang="en-US" sz="2300" dirty="0">
                <a:latin typeface="Nimbus Roman No9 L"/>
                <a:cs typeface="Nimbus Roman No9 L"/>
              </a:rPr>
              <a:t>DHCP pool </a:t>
            </a:r>
            <a:r>
              <a:rPr lang="en-US" sz="2300" spc="-5" dirty="0">
                <a:latin typeface="Nimbus Roman No9 L"/>
                <a:cs typeface="Nimbus Roman No9 L"/>
              </a:rPr>
              <a:t>in the </a:t>
            </a:r>
            <a:r>
              <a:rPr lang="en-US" sz="2300" dirty="0">
                <a:latin typeface="Nimbus Roman No9 L"/>
                <a:cs typeface="Nimbus Roman No9 L"/>
              </a:rPr>
              <a:t>running  </a:t>
            </a:r>
            <a:r>
              <a:rPr lang="en-US" sz="2300" spc="-5" dirty="0">
                <a:latin typeface="Nimbus Roman No9 L"/>
                <a:cs typeface="Nimbus Roman No9 L"/>
              </a:rPr>
              <a:t>configuration and distinguishes this </a:t>
            </a:r>
            <a:r>
              <a:rPr lang="en-US" sz="2300" dirty="0">
                <a:latin typeface="Nimbus Roman No9 L"/>
                <a:cs typeface="Nimbus Roman No9 L"/>
              </a:rPr>
              <a:t>pool </a:t>
            </a:r>
            <a:r>
              <a:rPr lang="en-US" sz="2300" spc="-5" dirty="0">
                <a:latin typeface="Nimbus Roman No9 L"/>
                <a:cs typeface="Nimbus Roman No9 L"/>
              </a:rPr>
              <a:t>from other</a:t>
            </a:r>
            <a:r>
              <a:rPr lang="en-US" sz="2300" spc="75" dirty="0">
                <a:latin typeface="Nimbus Roman No9 L"/>
                <a:cs typeface="Nimbus Roman No9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pools.</a:t>
            </a:r>
          </a:p>
          <a:p>
            <a:pPr marL="549910" marR="30480" lvl="1" indent="-228600">
              <a:spcBef>
                <a:spcPts val="6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2400" dirty="0">
                <a:latin typeface="Nimbus Roman No9 L"/>
                <a:cs typeface="Nimbus Roman No9 L"/>
              </a:rPr>
              <a:t>More than one </a:t>
            </a:r>
            <a:r>
              <a:rPr lang="en-US" sz="2400" spc="-5" dirty="0">
                <a:latin typeface="Nimbus Roman No9 L"/>
                <a:cs typeface="Nimbus Roman No9 L"/>
              </a:rPr>
              <a:t>DHCP </a:t>
            </a:r>
            <a:r>
              <a:rPr lang="en-US" sz="2400" dirty="0">
                <a:latin typeface="Nimbus Roman No9 L"/>
                <a:cs typeface="Nimbus Roman No9 L"/>
              </a:rPr>
              <a:t>pool </a:t>
            </a:r>
            <a:r>
              <a:rPr lang="en-US" sz="2400" spc="-5" dirty="0">
                <a:latin typeface="Nimbus Roman No9 L"/>
                <a:cs typeface="Nimbus Roman No9 L"/>
              </a:rPr>
              <a:t>can be </a:t>
            </a:r>
            <a:r>
              <a:rPr lang="en-US" sz="2400" dirty="0">
                <a:latin typeface="Nimbus Roman No9 L"/>
                <a:cs typeface="Nimbus Roman No9 L"/>
              </a:rPr>
              <a:t>defined </a:t>
            </a:r>
            <a:r>
              <a:rPr lang="en-US" sz="2400" spc="5" dirty="0">
                <a:latin typeface="Nimbus Roman No9 L"/>
                <a:cs typeface="Nimbus Roman No9 L"/>
              </a:rPr>
              <a:t>on </a:t>
            </a:r>
            <a:r>
              <a:rPr lang="en-US" sz="2400" spc="-5" dirty="0">
                <a:latin typeface="Nimbus Roman No9 L"/>
                <a:cs typeface="Nimbus Roman No9 L"/>
              </a:rPr>
              <a:t>a</a:t>
            </a:r>
            <a:r>
              <a:rPr lang="en-US" sz="2400" spc="60" dirty="0">
                <a:latin typeface="Nimbus Roman No9 L"/>
                <a:cs typeface="Nimbus Roman No9 L"/>
              </a:rPr>
              <a:t> </a:t>
            </a:r>
            <a:r>
              <a:rPr lang="en-US" sz="2400" spc="-5" dirty="0">
                <a:latin typeface="Nimbus Roman No9 L"/>
                <a:cs typeface="Nimbus Roman No9 L"/>
              </a:rPr>
              <a:t>router.</a:t>
            </a:r>
            <a:endParaRPr lang="en-US" sz="2400" dirty="0">
              <a:latin typeface="Nimbus Roman No9 L"/>
              <a:cs typeface="Nimbus Roman No9 L"/>
            </a:endParaRPr>
          </a:p>
          <a:p>
            <a:pPr marL="549910" marR="30480" lvl="1" indent="-228600">
              <a:lnSpc>
                <a:spcPct val="100000"/>
              </a:lnSpc>
              <a:spcBef>
                <a:spcPts val="6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endParaRPr lang="en-US" sz="2300" spc="-5" dirty="0">
              <a:latin typeface="Nimbus Roman No9 L"/>
              <a:cs typeface="Nimbus Roman No9 L"/>
            </a:endParaRPr>
          </a:p>
          <a:p>
            <a:pPr marL="549910" marR="30480" lvl="1" indent="-228600">
              <a:lnSpc>
                <a:spcPct val="100000"/>
              </a:lnSpc>
              <a:spcBef>
                <a:spcPts val="6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endParaRPr lang="en-US" sz="2300" dirty="0">
              <a:latin typeface="Nimbus Roman No9 L"/>
              <a:cs typeface="Nimbus Roman No9 L"/>
            </a:endParaRPr>
          </a:p>
        </p:txBody>
      </p:sp>
    </p:spTree>
    <p:extLst>
      <p:ext uri="{BB962C8B-B14F-4D97-AF65-F5344CB8AC3E}">
        <p14:creationId xmlns:p14="http://schemas.microsoft.com/office/powerpoint/2010/main" val="1691965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Pool of Addresses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7787208" cy="897682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530860" marR="132080" indent="-457200">
              <a:lnSpc>
                <a:spcPct val="100000"/>
              </a:lnSpc>
              <a:spcBef>
                <a:spcPts val="28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Router(dhcp-config)#network </a:t>
            </a: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net_address  subnet_mask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83568" y="2852935"/>
            <a:ext cx="7776864" cy="16595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065" marR="5080">
              <a:lnSpc>
                <a:spcPct val="96100"/>
              </a:lnSpc>
              <a:spcBef>
                <a:spcPts val="225"/>
              </a:spcBef>
              <a:buClr>
                <a:srgbClr val="0E6EC5"/>
              </a:buClr>
              <a:buSzPct val="68518"/>
              <a:tabLst>
                <a:tab pos="267335" algn="l"/>
                <a:tab pos="267970" algn="l"/>
              </a:tabLst>
            </a:pPr>
            <a:r>
              <a:rPr lang="en-US" sz="2700" spc="-5" dirty="0">
                <a:latin typeface="Nimbus Roman No9 L"/>
                <a:cs typeface="Nimbus Roman No9 L"/>
              </a:rPr>
              <a:t>The </a:t>
            </a:r>
            <a:r>
              <a:rPr lang="en-US" sz="27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net_address</a:t>
            </a:r>
            <a:r>
              <a:rPr lang="en-US" sz="2700" i="1" spc="-5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defines </a:t>
            </a:r>
            <a:r>
              <a:rPr lang="en-US" sz="2700" spc="-5" dirty="0">
                <a:latin typeface="Nimbus Roman No9 L"/>
                <a:cs typeface="Nimbus Roman No9 L"/>
              </a:rPr>
              <a:t>a </a:t>
            </a:r>
            <a:r>
              <a:rPr lang="en-US" sz="2700" dirty="0">
                <a:latin typeface="Nimbus Roman No9 L"/>
                <a:cs typeface="Nimbus Roman No9 L"/>
              </a:rPr>
              <a:t>network or subnet that  </a:t>
            </a:r>
            <a:r>
              <a:rPr lang="en-US" sz="2700" spc="-5" dirty="0">
                <a:latin typeface="Nimbus Roman No9 L"/>
                <a:cs typeface="Nimbus Roman No9 L"/>
              </a:rPr>
              <a:t>will be </a:t>
            </a:r>
            <a:r>
              <a:rPr lang="en-US" sz="2700" dirty="0">
                <a:latin typeface="Nimbus Roman No9 L"/>
                <a:cs typeface="Nimbus Roman No9 L"/>
              </a:rPr>
              <a:t>used </a:t>
            </a:r>
            <a:r>
              <a:rPr lang="en-US" sz="2700" spc="5" dirty="0">
                <a:latin typeface="Nimbus Roman No9 L"/>
                <a:cs typeface="Nimbus Roman No9 L"/>
              </a:rPr>
              <a:t>as </a:t>
            </a:r>
            <a:r>
              <a:rPr lang="en-US" sz="2700" spc="-5" dirty="0">
                <a:latin typeface="Nimbus Roman No9 L"/>
                <a:cs typeface="Nimbus Roman No9 L"/>
              </a:rPr>
              <a:t>a </a:t>
            </a:r>
            <a:r>
              <a:rPr lang="en-US" sz="2700" dirty="0">
                <a:latin typeface="Nimbus Roman No9 L"/>
                <a:cs typeface="Nimbus Roman No9 L"/>
              </a:rPr>
              <a:t>pool </a:t>
            </a:r>
            <a:r>
              <a:rPr lang="en-US" sz="2700" spc="5" dirty="0">
                <a:latin typeface="Nimbus Roman No9 L"/>
                <a:cs typeface="Nimbus Roman No9 L"/>
              </a:rPr>
              <a:t>of </a:t>
            </a:r>
            <a:r>
              <a:rPr lang="en-US" sz="2700" dirty="0">
                <a:latin typeface="Nimbus Roman No9 L"/>
                <a:cs typeface="Nimbus Roman No9 L"/>
              </a:rPr>
              <a:t>addresses to assign IP address  to clients.</a:t>
            </a:r>
          </a:p>
          <a:p>
            <a:pPr marL="524510" lvl="1" indent="-229235">
              <a:lnSpc>
                <a:spcPct val="100000"/>
              </a:lnSpc>
              <a:spcBef>
                <a:spcPts val="120"/>
              </a:spcBef>
              <a:buClr>
                <a:srgbClr val="0E6EC5"/>
              </a:buClr>
              <a:buFont typeface="DejaVu Sans"/>
              <a:buChar char="◦"/>
              <a:tabLst>
                <a:tab pos="524510" algn="l"/>
              </a:tabLst>
            </a:pPr>
            <a:r>
              <a:rPr lang="en-US" sz="2300" dirty="0">
                <a:latin typeface="Nimbus Roman No9 L"/>
                <a:cs typeface="Nimbus Roman No9 L"/>
              </a:rPr>
              <a:t>You </a:t>
            </a:r>
            <a:r>
              <a:rPr lang="en-US" sz="2300" spc="-5" dirty="0">
                <a:latin typeface="Nimbus Roman No9 L"/>
                <a:cs typeface="Nimbus Roman No9 L"/>
              </a:rPr>
              <a:t>must also define the subnet</a:t>
            </a:r>
            <a:r>
              <a:rPr lang="en-US" sz="2300" spc="20" dirty="0">
                <a:latin typeface="Nimbus Roman No9 L"/>
                <a:cs typeface="Nimbus Roman No9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mask.</a:t>
            </a:r>
            <a:endParaRPr lang="en-US" sz="2300" dirty="0">
              <a:latin typeface="Nimbus Roman No9 L"/>
              <a:cs typeface="Nimbus Roman No9 L"/>
            </a:endParaRPr>
          </a:p>
        </p:txBody>
      </p:sp>
    </p:spTree>
    <p:extLst>
      <p:ext uri="{BB962C8B-B14F-4D97-AF65-F5344CB8AC3E}">
        <p14:creationId xmlns:p14="http://schemas.microsoft.com/office/powerpoint/2010/main" val="28712603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Default Gateway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8147248" cy="983859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8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Router(dhcp-config)#default-router</a:t>
            </a:r>
            <a:endParaRPr sz="2800" dirty="0">
              <a:latin typeface="Nimbus Mono L"/>
              <a:cs typeface="Nimbus Mono L"/>
            </a:endParaRPr>
          </a:p>
          <a:p>
            <a:pPr marL="53086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ip_address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67544" y="2708920"/>
            <a:ext cx="8208912" cy="25720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2065" marR="277495">
              <a:lnSpc>
                <a:spcPct val="82300"/>
              </a:lnSpc>
              <a:spcBef>
                <a:spcPts val="670"/>
              </a:spcBef>
              <a:buClr>
                <a:srgbClr val="0E6EC5"/>
              </a:buClr>
              <a:buSzPct val="68518"/>
              <a:tabLst>
                <a:tab pos="267335" algn="l"/>
                <a:tab pos="267970" algn="l"/>
              </a:tabLst>
            </a:pPr>
            <a:r>
              <a:rPr lang="en-US" sz="2700" spc="-5" dirty="0">
                <a:latin typeface="Nimbus Roman No9 L"/>
                <a:cs typeface="Nimbus Roman No9 L"/>
              </a:rPr>
              <a:t> The </a:t>
            </a:r>
            <a:r>
              <a:rPr lang="en-US" sz="27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ip_address</a:t>
            </a:r>
            <a:r>
              <a:rPr lang="en-US" sz="2700" i="1" spc="-5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is the address </a:t>
            </a:r>
            <a:r>
              <a:rPr lang="en-US" sz="2700" spc="5" dirty="0">
                <a:latin typeface="Nimbus Roman No9 L"/>
                <a:cs typeface="Nimbus Roman No9 L"/>
              </a:rPr>
              <a:t>of </a:t>
            </a:r>
            <a:r>
              <a:rPr lang="en-US" sz="2700" dirty="0">
                <a:latin typeface="Nimbus Roman No9 L"/>
                <a:cs typeface="Nimbus Roman No9 L"/>
              </a:rPr>
              <a:t>the default  gateway clients </a:t>
            </a:r>
            <a:r>
              <a:rPr lang="en-US" sz="2700" spc="-5" dirty="0">
                <a:latin typeface="Nimbus Roman No9 L"/>
                <a:cs typeface="Nimbus Roman No9 L"/>
              </a:rPr>
              <a:t>will </a:t>
            </a:r>
            <a:r>
              <a:rPr lang="en-US" sz="2700" spc="5" dirty="0">
                <a:latin typeface="Nimbus Roman No9 L"/>
                <a:cs typeface="Nimbus Roman No9 L"/>
              </a:rPr>
              <a:t>use </a:t>
            </a:r>
            <a:r>
              <a:rPr lang="en-US" sz="2700" spc="-5" dirty="0">
                <a:latin typeface="Nimbus Roman No9 L"/>
                <a:cs typeface="Nimbus Roman No9 L"/>
              </a:rPr>
              <a:t>to </a:t>
            </a:r>
            <a:r>
              <a:rPr lang="en-US" sz="2700" dirty="0">
                <a:latin typeface="Nimbus Roman No9 L"/>
                <a:cs typeface="Nimbus Roman No9 L"/>
              </a:rPr>
              <a:t>send packets destined for  remote</a:t>
            </a:r>
            <a:r>
              <a:rPr lang="en-US" sz="2700" spc="-10" dirty="0">
                <a:latin typeface="Nimbus Roman No9 L"/>
                <a:cs typeface="Nimbus Roman No9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networks.</a:t>
            </a:r>
          </a:p>
          <a:p>
            <a:pPr marL="524510" marR="5080" lvl="1" indent="-228600">
              <a:lnSpc>
                <a:spcPct val="78600"/>
              </a:lnSpc>
              <a:spcBef>
                <a:spcPts val="334"/>
              </a:spcBef>
              <a:buClr>
                <a:srgbClr val="0E6EC5"/>
              </a:buClr>
              <a:buFont typeface="DejaVu Sans"/>
              <a:buChar char="◦"/>
              <a:tabLst>
                <a:tab pos="524510" algn="l"/>
              </a:tabLst>
            </a:pPr>
            <a:r>
              <a:rPr lang="en-US" sz="2300" spc="-5" dirty="0">
                <a:latin typeface="Nimbus Roman No9 L"/>
                <a:cs typeface="Nimbus Roman No9 L"/>
              </a:rPr>
              <a:t>In a simple Easy </a:t>
            </a:r>
            <a:r>
              <a:rPr lang="en-US" sz="2300" dirty="0">
                <a:latin typeface="Nimbus Roman No9 L"/>
                <a:cs typeface="Nimbus Roman No9 L"/>
              </a:rPr>
              <a:t>IP </a:t>
            </a:r>
            <a:r>
              <a:rPr lang="en-US" sz="2300" spc="-5" dirty="0">
                <a:latin typeface="Nimbus Roman No9 L"/>
                <a:cs typeface="Nimbus Roman No9 L"/>
              </a:rPr>
              <a:t>configuration, this </a:t>
            </a:r>
            <a:r>
              <a:rPr lang="en-US" sz="2300" dirty="0">
                <a:latin typeface="Nimbus Roman No9 L"/>
                <a:cs typeface="Nimbus Roman No9 L"/>
              </a:rPr>
              <a:t>is </a:t>
            </a:r>
            <a:r>
              <a:rPr lang="en-US" sz="2300" spc="-5" dirty="0">
                <a:latin typeface="Nimbus Roman No9 L"/>
                <a:cs typeface="Nimbus Roman No9 L"/>
              </a:rPr>
              <a:t>the </a:t>
            </a:r>
            <a:r>
              <a:rPr lang="en-US" sz="2300" dirty="0">
                <a:latin typeface="Nimbus Roman No9 L"/>
                <a:cs typeface="Nimbus Roman No9 L"/>
              </a:rPr>
              <a:t>IP </a:t>
            </a:r>
            <a:r>
              <a:rPr lang="en-US" sz="2300" spc="-5" dirty="0">
                <a:latin typeface="Nimbus Roman No9 L"/>
                <a:cs typeface="Nimbus Roman No9 L"/>
              </a:rPr>
              <a:t>address </a:t>
            </a:r>
            <a:r>
              <a:rPr lang="en-US" sz="2300" dirty="0">
                <a:latin typeface="Nimbus Roman No9 L"/>
                <a:cs typeface="Nimbus Roman No9 L"/>
              </a:rPr>
              <a:t>of </a:t>
            </a:r>
            <a:r>
              <a:rPr lang="en-US" sz="2300" spc="-5" dirty="0">
                <a:latin typeface="Nimbus Roman No9 L"/>
                <a:cs typeface="Nimbus Roman No9 L"/>
              </a:rPr>
              <a:t>the  interface that </a:t>
            </a:r>
            <a:r>
              <a:rPr lang="en-US" sz="2300" dirty="0">
                <a:latin typeface="Nimbus Roman No9 L"/>
                <a:cs typeface="Nimbus Roman No9 L"/>
              </a:rPr>
              <a:t>is </a:t>
            </a:r>
            <a:r>
              <a:rPr lang="en-US" sz="2300" spc="-5" dirty="0">
                <a:latin typeface="Nimbus Roman No9 L"/>
                <a:cs typeface="Nimbus Roman No9 L"/>
              </a:rPr>
              <a:t>directly connected </a:t>
            </a:r>
            <a:r>
              <a:rPr lang="en-US" sz="2300" spc="-10" dirty="0">
                <a:latin typeface="Nimbus Roman No9 L"/>
                <a:cs typeface="Nimbus Roman No9 L"/>
              </a:rPr>
              <a:t>to </a:t>
            </a:r>
            <a:r>
              <a:rPr lang="en-US" sz="2300" spc="-5" dirty="0">
                <a:latin typeface="Nimbus Roman No9 L"/>
                <a:cs typeface="Nimbus Roman No9 L"/>
              </a:rPr>
              <a:t>the </a:t>
            </a:r>
            <a:r>
              <a:rPr lang="en-US" sz="2300" dirty="0">
                <a:latin typeface="Nimbus Roman No9 L"/>
                <a:cs typeface="Nimbus Roman No9 L"/>
              </a:rPr>
              <a:t>LAN </a:t>
            </a:r>
            <a:r>
              <a:rPr lang="en-US" sz="2300" spc="-5" dirty="0">
                <a:latin typeface="Nimbus Roman No9 L"/>
                <a:cs typeface="Nimbus Roman No9 L"/>
              </a:rPr>
              <a:t>with clients  needing </a:t>
            </a:r>
            <a:r>
              <a:rPr lang="en-US" sz="2300" dirty="0">
                <a:latin typeface="Nimbus Roman No9 L"/>
                <a:cs typeface="Nimbus Roman No9 L"/>
              </a:rPr>
              <a:t>DHCP</a:t>
            </a:r>
            <a:r>
              <a:rPr lang="en-US" sz="2300" spc="5" dirty="0">
                <a:latin typeface="Nimbus Roman No9 L"/>
                <a:cs typeface="Nimbus Roman No9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service.</a:t>
            </a:r>
            <a:endParaRPr lang="en-US" sz="2300" dirty="0">
              <a:latin typeface="Nimbus Roman No9 L"/>
              <a:cs typeface="Nimbus Roman No9 L"/>
            </a:endParaRPr>
          </a:p>
          <a:p>
            <a:pPr marL="762000" marR="791210" indent="-228600">
              <a:lnSpc>
                <a:spcPts val="2070"/>
              </a:lnSpc>
              <a:spcBef>
                <a:spcPts val="280"/>
              </a:spcBef>
              <a:tabLst>
                <a:tab pos="761365" algn="l"/>
              </a:tabLst>
            </a:pPr>
            <a:r>
              <a:rPr lang="en-US" sz="2100" spc="-840" dirty="0">
                <a:solidFill>
                  <a:srgbClr val="009CD8"/>
                </a:solidFill>
                <a:latin typeface="DejaVu Sans"/>
                <a:cs typeface="DejaVu Sans"/>
              </a:rPr>
              <a:t>	</a:t>
            </a:r>
            <a:r>
              <a:rPr lang="en-US" sz="3150" baseline="1322" dirty="0">
                <a:latin typeface="Nimbus Roman No9 L"/>
                <a:cs typeface="Nimbus Roman No9 L"/>
              </a:rPr>
              <a:t>You </a:t>
            </a:r>
            <a:r>
              <a:rPr lang="en-US" sz="3150" spc="-7" baseline="1322" dirty="0">
                <a:latin typeface="Nimbus Roman No9 L"/>
                <a:cs typeface="Nimbus Roman No9 L"/>
              </a:rPr>
              <a:t>also </a:t>
            </a:r>
            <a:r>
              <a:rPr lang="en-US" sz="3150" baseline="1322" dirty="0">
                <a:latin typeface="Nimbus Roman No9 L"/>
                <a:cs typeface="Nimbus Roman No9 L"/>
              </a:rPr>
              <a:t>need </a:t>
            </a:r>
            <a:r>
              <a:rPr lang="en-US" sz="3150" spc="-7" baseline="1322" dirty="0">
                <a:latin typeface="Nimbus Roman No9 L"/>
                <a:cs typeface="Nimbus Roman No9 L"/>
              </a:rPr>
              <a:t>to </a:t>
            </a:r>
            <a:r>
              <a:rPr lang="en-US" sz="3150" baseline="1322" dirty="0">
                <a:latin typeface="Nimbus Roman No9 L"/>
                <a:cs typeface="Nimbus Roman No9 L"/>
              </a:rPr>
              <a:t>exclude this </a:t>
            </a:r>
            <a:r>
              <a:rPr lang="en-US" sz="3150" spc="-7" baseline="1322" dirty="0">
                <a:latin typeface="Nimbus Roman No9 L"/>
                <a:cs typeface="Nimbus Roman No9 L"/>
              </a:rPr>
              <a:t>IP </a:t>
            </a:r>
            <a:r>
              <a:rPr lang="en-US" sz="3150" baseline="1322" dirty="0">
                <a:latin typeface="Nimbus Roman No9 L"/>
                <a:cs typeface="Nimbus Roman No9 L"/>
              </a:rPr>
              <a:t>address </a:t>
            </a:r>
            <a:r>
              <a:rPr lang="en-US" sz="3150" spc="-7" baseline="1322" dirty="0">
                <a:latin typeface="Nimbus Roman No9 L"/>
                <a:cs typeface="Nimbus Roman No9 L"/>
              </a:rPr>
              <a:t>in </a:t>
            </a:r>
            <a:r>
              <a:rPr lang="en-US" sz="3150" baseline="1322" dirty="0">
                <a:latin typeface="Nimbus Roman No9 L"/>
                <a:cs typeface="Nimbus Roman No9 L"/>
              </a:rPr>
              <a:t>the </a:t>
            </a:r>
            <a:r>
              <a:rPr lang="en-US" sz="3150" spc="-7" baseline="1322" dirty="0" err="1">
                <a:latin typeface="Nimbus Mono L"/>
                <a:cs typeface="Nimbus Mono L"/>
              </a:rPr>
              <a:t>ip</a:t>
            </a:r>
            <a:r>
              <a:rPr lang="en-US" sz="3150" spc="-7" baseline="1322" dirty="0">
                <a:latin typeface="Nimbus Mono L"/>
                <a:cs typeface="Nimbus Mono L"/>
              </a:rPr>
              <a:t> </a:t>
            </a:r>
            <a:r>
              <a:rPr lang="en-US" sz="3150" spc="-7" baseline="1322" dirty="0" err="1">
                <a:latin typeface="Nimbus Mono L"/>
                <a:cs typeface="Nimbus Mono L"/>
              </a:rPr>
              <a:t>dhcp</a:t>
            </a:r>
            <a:r>
              <a:rPr lang="en-US" sz="3150" spc="-7" baseline="1322" dirty="0">
                <a:latin typeface="Nimbus Mono L"/>
                <a:cs typeface="Nimbus Mono L"/>
              </a:rPr>
              <a:t> </a:t>
            </a:r>
            <a:r>
              <a:rPr lang="en-US" sz="2100" spc="-5" dirty="0">
                <a:latin typeface="Nimbus Mono L"/>
                <a:cs typeface="Nimbus Mono L"/>
              </a:rPr>
              <a:t> excluded-address</a:t>
            </a:r>
            <a:r>
              <a:rPr lang="en-US" sz="2100" spc="-740" dirty="0">
                <a:latin typeface="Nimbus Mono L"/>
                <a:cs typeface="Nimbus Mono L"/>
              </a:rPr>
              <a:t> </a:t>
            </a:r>
            <a:r>
              <a:rPr lang="en-US" sz="2100" dirty="0">
                <a:latin typeface="Nimbus Roman No9 L"/>
                <a:cs typeface="Nimbus Roman No9 L"/>
              </a:rPr>
              <a:t>command.</a:t>
            </a:r>
          </a:p>
        </p:txBody>
      </p:sp>
    </p:spTree>
    <p:extLst>
      <p:ext uri="{BB962C8B-B14F-4D97-AF65-F5344CB8AC3E}">
        <p14:creationId xmlns:p14="http://schemas.microsoft.com/office/powerpoint/2010/main" val="5651259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Excluded addresses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8435280" cy="983859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80"/>
              </a:spcBef>
            </a:pPr>
            <a:r>
              <a:rPr sz="2800" b="1" spc="-5" dirty="0">
                <a:latin typeface="Nimbus Mono L"/>
                <a:cs typeface="Nimbus Mono L"/>
              </a:rPr>
              <a:t>Router(config)#ip dhcp</a:t>
            </a:r>
            <a:r>
              <a:rPr sz="2800" b="1" spc="-65" dirty="0">
                <a:latin typeface="Nimbus Mono L"/>
                <a:cs typeface="Nimbus Mono L"/>
              </a:rPr>
              <a:t> </a:t>
            </a:r>
            <a:r>
              <a:rPr sz="2800" b="1" spc="-5" dirty="0">
                <a:latin typeface="Nimbus Mono L"/>
                <a:cs typeface="Nimbus Mono L"/>
              </a:rPr>
              <a:t>excluded-address</a:t>
            </a:r>
            <a:endParaRPr sz="2800" dirty="0">
              <a:latin typeface="Nimbus Mono L"/>
              <a:cs typeface="Nimbus Mono L"/>
            </a:endParaRPr>
          </a:p>
          <a:p>
            <a:pPr marL="53086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address_1</a:t>
            </a:r>
            <a:r>
              <a:rPr sz="2800" b="1" i="1" spc="-10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sz="2800" b="1" spc="-5" dirty="0">
                <a:latin typeface="Nimbus Mono L"/>
                <a:cs typeface="Nimbus Mono L"/>
              </a:rPr>
              <a:t>[</a:t>
            </a: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address_n</a:t>
            </a:r>
            <a:r>
              <a:rPr sz="2800" b="1" spc="-5" dirty="0">
                <a:latin typeface="Nimbus Mono L"/>
                <a:cs typeface="Nimbus Mono L"/>
              </a:rPr>
              <a:t>]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07504" y="3212976"/>
            <a:ext cx="8856984" cy="22714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7465" marR="30480">
              <a:lnSpc>
                <a:spcPct val="78700"/>
              </a:lnSpc>
              <a:spcBef>
                <a:spcPts val="790"/>
              </a:spcBef>
              <a:buClr>
                <a:srgbClr val="0E6EC5"/>
              </a:buClr>
              <a:buSzPct val="68518"/>
              <a:tabLst>
                <a:tab pos="292735" algn="l"/>
                <a:tab pos="293370" algn="l"/>
              </a:tabLst>
            </a:pPr>
            <a:r>
              <a:rPr lang="en-US" sz="2700" spc="-5" dirty="0">
                <a:latin typeface="Nimbus Roman No9 L"/>
                <a:cs typeface="Nimbus Roman No9 L"/>
              </a:rPr>
              <a:t>The </a:t>
            </a:r>
            <a:r>
              <a:rPr lang="en-US" sz="2700" dirty="0">
                <a:latin typeface="Nimbus Roman No9 L"/>
                <a:cs typeface="Nimbus Roman No9 L"/>
              </a:rPr>
              <a:t>address(</a:t>
            </a:r>
            <a:r>
              <a:rPr lang="en-US" sz="2700" dirty="0" err="1">
                <a:latin typeface="Nimbus Roman No9 L"/>
                <a:cs typeface="Nimbus Roman No9 L"/>
              </a:rPr>
              <a:t>es</a:t>
            </a:r>
            <a:r>
              <a:rPr lang="en-US" sz="2700" dirty="0">
                <a:latin typeface="Nimbus Roman No9 L"/>
                <a:cs typeface="Nimbus Roman No9 L"/>
              </a:rPr>
              <a:t>) configured </a:t>
            </a:r>
            <a:r>
              <a:rPr lang="en-US" sz="2700" spc="-5" dirty="0">
                <a:latin typeface="Nimbus Roman No9 L"/>
                <a:cs typeface="Nimbus Roman No9 L"/>
              </a:rPr>
              <a:t>with </a:t>
            </a:r>
            <a:r>
              <a:rPr lang="en-US" sz="2700" dirty="0">
                <a:latin typeface="Nimbus Roman No9 L"/>
                <a:cs typeface="Nimbus Roman No9 L"/>
              </a:rPr>
              <a:t>this command will not  be assigned </a:t>
            </a:r>
            <a:r>
              <a:rPr lang="en-US" sz="2700" spc="5" dirty="0">
                <a:latin typeface="Nimbus Roman No9 L"/>
                <a:cs typeface="Nimbus Roman No9 L"/>
              </a:rPr>
              <a:t>by </a:t>
            </a:r>
            <a:r>
              <a:rPr lang="en-US" sz="2700" spc="-5" dirty="0">
                <a:latin typeface="Nimbus Roman No9 L"/>
                <a:cs typeface="Nimbus Roman No9 L"/>
              </a:rPr>
              <a:t>Easy </a:t>
            </a:r>
            <a:r>
              <a:rPr lang="en-US" sz="2700" dirty="0">
                <a:latin typeface="Nimbus Roman No9 L"/>
                <a:cs typeface="Nimbus Roman No9 L"/>
              </a:rPr>
              <a:t>IP to</a:t>
            </a:r>
            <a:r>
              <a:rPr lang="en-US" sz="2700" spc="-15" dirty="0">
                <a:latin typeface="Nimbus Roman No9 L"/>
                <a:cs typeface="Nimbus Roman No9 L"/>
              </a:rPr>
              <a:t> </a:t>
            </a:r>
            <a:r>
              <a:rPr lang="en-US" sz="2700" dirty="0">
                <a:latin typeface="Nimbus Roman No9 L"/>
                <a:cs typeface="Nimbus Roman No9 L"/>
              </a:rPr>
              <a:t>clients.</a:t>
            </a:r>
          </a:p>
          <a:p>
            <a:pPr marL="549910" marR="189230" lvl="1" indent="-228600">
              <a:lnSpc>
                <a:spcPts val="2360"/>
              </a:lnSpc>
              <a:spcBef>
                <a:spcPts val="120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2300" spc="-5" dirty="0">
                <a:latin typeface="Nimbus Roman No9 L"/>
                <a:cs typeface="Nimbus Roman No9 L"/>
              </a:rPr>
              <a:t>The argument </a:t>
            </a:r>
            <a:r>
              <a:rPr lang="en-US" sz="2300" i="1" spc="-5" dirty="0">
                <a:solidFill>
                  <a:srgbClr val="009CD8"/>
                </a:solidFill>
                <a:latin typeface="Nimbus Mono L"/>
                <a:cs typeface="Nimbus Mono L"/>
              </a:rPr>
              <a:t>address_1</a:t>
            </a:r>
            <a:r>
              <a:rPr lang="en-US" sz="2300" i="1" spc="-765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300" dirty="0">
                <a:latin typeface="Nimbus Roman No9 L"/>
                <a:cs typeface="Nimbus Roman No9 L"/>
              </a:rPr>
              <a:t>is </a:t>
            </a:r>
            <a:r>
              <a:rPr lang="en-US" sz="2300" spc="-5" dirty="0">
                <a:latin typeface="Nimbus Roman No9 L"/>
                <a:cs typeface="Nimbus Roman No9 L"/>
              </a:rPr>
              <a:t>a single </a:t>
            </a:r>
            <a:r>
              <a:rPr lang="en-US" sz="2300" dirty="0">
                <a:latin typeface="Nimbus Roman No9 L"/>
                <a:cs typeface="Nimbus Roman No9 L"/>
              </a:rPr>
              <a:t>IP </a:t>
            </a:r>
            <a:r>
              <a:rPr lang="en-US" sz="2300" spc="-5" dirty="0">
                <a:latin typeface="Nimbus Roman No9 L"/>
                <a:cs typeface="Nimbus Roman No9 L"/>
              </a:rPr>
              <a:t>address that will be  excluded.</a:t>
            </a:r>
            <a:endParaRPr lang="en-US" sz="2300" dirty="0">
              <a:latin typeface="Nimbus Roman No9 L"/>
              <a:cs typeface="Nimbus Roman No9 L"/>
            </a:endParaRPr>
          </a:p>
          <a:p>
            <a:pPr marL="549910" marR="367665" lvl="1" indent="-228600">
              <a:lnSpc>
                <a:spcPct val="81700"/>
              </a:lnSpc>
              <a:spcBef>
                <a:spcPts val="204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2300" spc="-5" dirty="0">
                <a:latin typeface="Nimbus Roman No9 L"/>
                <a:cs typeface="Nimbus Roman No9 L"/>
              </a:rPr>
              <a:t>If configured, the </a:t>
            </a:r>
            <a:r>
              <a:rPr lang="en-US" sz="23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address_n</a:t>
            </a:r>
            <a:r>
              <a:rPr lang="en-US" sz="2300" i="1" spc="-725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optional argument defines a  range </a:t>
            </a:r>
            <a:r>
              <a:rPr lang="en-US" sz="2300" dirty="0">
                <a:latin typeface="Nimbus Roman No9 L"/>
                <a:cs typeface="Nimbus Roman No9 L"/>
              </a:rPr>
              <a:t>of </a:t>
            </a:r>
            <a:r>
              <a:rPr lang="en-US" sz="2300" spc="-5" dirty="0">
                <a:latin typeface="Nimbus Roman No9 L"/>
                <a:cs typeface="Nimbus Roman No9 L"/>
              </a:rPr>
              <a:t>excluded </a:t>
            </a:r>
            <a:r>
              <a:rPr lang="en-US" sz="2300" dirty="0">
                <a:latin typeface="Nimbus Roman No9 L"/>
                <a:cs typeface="Nimbus Roman No9 L"/>
              </a:rPr>
              <a:t>IP </a:t>
            </a:r>
            <a:r>
              <a:rPr lang="en-US" sz="2300" spc="-5" dirty="0">
                <a:latin typeface="Nimbus Roman No9 L"/>
                <a:cs typeface="Nimbus Roman No9 L"/>
              </a:rPr>
              <a:t>addresses between and including </a:t>
            </a:r>
            <a:r>
              <a:rPr lang="en-US" sz="2300" spc="-5" dirty="0">
                <a:solidFill>
                  <a:srgbClr val="009CD8"/>
                </a:solidFill>
                <a:latin typeface="Nimbus Roman No9 L"/>
                <a:cs typeface="Nimbus Roman No9 L"/>
              </a:rPr>
              <a:t> </a:t>
            </a:r>
            <a:r>
              <a:rPr lang="en-US" sz="2300" i="1" spc="-5" dirty="0">
                <a:solidFill>
                  <a:srgbClr val="009CD8"/>
                </a:solidFill>
                <a:latin typeface="Nimbus Mono L"/>
                <a:cs typeface="Nimbus Mono L"/>
              </a:rPr>
              <a:t>argument_1</a:t>
            </a:r>
            <a:r>
              <a:rPr lang="en-US" sz="2300" i="1" spc="-819" dirty="0">
                <a:solidFill>
                  <a:srgbClr val="009CD8"/>
                </a:solidFill>
                <a:latin typeface="Nimbus Mono L"/>
                <a:cs typeface="Nimbus Mono L"/>
              </a:rPr>
              <a:t> </a:t>
            </a:r>
            <a:r>
              <a:rPr lang="en-US" sz="2300" spc="-5" dirty="0">
                <a:latin typeface="Nimbus Roman No9 L"/>
                <a:cs typeface="Nimbus Roman No9 L"/>
              </a:rPr>
              <a:t>to </a:t>
            </a:r>
            <a:r>
              <a:rPr lang="en-US" sz="23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argument_n</a:t>
            </a:r>
            <a:r>
              <a:rPr lang="en-US" sz="2300" spc="-5" dirty="0">
                <a:latin typeface="Nimbus Roman No9 L"/>
                <a:cs typeface="Nimbus Roman No9 L"/>
              </a:rPr>
              <a:t>.</a:t>
            </a:r>
            <a:endParaRPr lang="en-US" sz="2300" dirty="0">
              <a:latin typeface="Nimbus Roman No9 L"/>
              <a:cs typeface="Nimbus Roman No9 L"/>
            </a:endParaRPr>
          </a:p>
        </p:txBody>
      </p:sp>
    </p:spTree>
    <p:extLst>
      <p:ext uri="{BB962C8B-B14F-4D97-AF65-F5344CB8AC3E}">
        <p14:creationId xmlns:p14="http://schemas.microsoft.com/office/powerpoint/2010/main" val="24440336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Other DHCP Optional </a:t>
            </a:r>
            <a:r>
              <a:rPr lang="en-US" dirty="0" err="1"/>
              <a:t>Configuratoions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8" name="object 5"/>
          <p:cNvSpPr/>
          <p:nvPr/>
        </p:nvSpPr>
        <p:spPr>
          <a:xfrm>
            <a:off x="304799" y="2161539"/>
            <a:ext cx="8534400" cy="2651760"/>
          </a:xfrm>
          <a:custGeom>
            <a:avLst/>
            <a:gdLst/>
            <a:ahLst/>
            <a:cxnLst/>
            <a:rect l="l" t="t" r="r" b="b"/>
            <a:pathLst>
              <a:path w="8534400" h="2651760">
                <a:moveTo>
                  <a:pt x="0" y="0"/>
                </a:moveTo>
                <a:lnTo>
                  <a:pt x="8534400" y="0"/>
                </a:lnTo>
                <a:lnTo>
                  <a:pt x="8534400" y="2651760"/>
                </a:lnTo>
                <a:lnTo>
                  <a:pt x="0" y="2651760"/>
                </a:lnTo>
                <a:lnTo>
                  <a:pt x="0" y="0"/>
                </a:lnTo>
                <a:close/>
              </a:path>
            </a:pathLst>
          </a:custGeom>
          <a:ln w="12579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6"/>
          <p:cNvSpPr txBox="1"/>
          <p:nvPr/>
        </p:nvSpPr>
        <p:spPr>
          <a:xfrm>
            <a:off x="365759" y="2185670"/>
            <a:ext cx="8345170" cy="26035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Router(dhcp-config)#dns-server</a:t>
            </a:r>
            <a:endParaRPr sz="2800" dirty="0">
              <a:latin typeface="Nimbus Mono L"/>
              <a:cs typeface="Nimbus Mono L"/>
            </a:endParaRPr>
          </a:p>
          <a:p>
            <a:pPr marL="46990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ip_address</a:t>
            </a:r>
            <a:endParaRPr sz="2800" dirty="0">
              <a:latin typeface="Nimbus Mono L"/>
              <a:cs typeface="Nimbus Mono L"/>
            </a:endParaRPr>
          </a:p>
          <a:p>
            <a:pPr marL="12700">
              <a:lnSpc>
                <a:spcPct val="100000"/>
              </a:lnSpc>
              <a:spcBef>
                <a:spcPts val="175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Router(dhcp-config)#netbios-name-server</a:t>
            </a:r>
            <a:endParaRPr sz="2800" dirty="0">
              <a:latin typeface="Nimbus Mono L"/>
              <a:cs typeface="Nimbus Mono L"/>
            </a:endParaRPr>
          </a:p>
          <a:p>
            <a:pPr marL="46990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ip_address</a:t>
            </a:r>
            <a:endParaRPr sz="2800" dirty="0">
              <a:latin typeface="Nimbus Mono L"/>
              <a:cs typeface="Nimbus Mono L"/>
            </a:endParaRPr>
          </a:p>
          <a:p>
            <a:pPr marL="12700">
              <a:lnSpc>
                <a:spcPct val="100000"/>
              </a:lnSpc>
              <a:spcBef>
                <a:spcPts val="1750"/>
              </a:spcBef>
            </a:pPr>
            <a:r>
              <a:rPr sz="2800" b="1" spc="-5" dirty="0">
                <a:latin typeface="Nimbus Mono L"/>
                <a:cs typeface="Nimbus Mono L"/>
              </a:rPr>
              <a:t>Router(dhcp-config)#domain-name</a:t>
            </a:r>
            <a:r>
              <a:rPr sz="2800" b="1" spc="-20" dirty="0">
                <a:latin typeface="Nimbus Mono L"/>
                <a:cs typeface="Nimbus Mono L"/>
              </a:rPr>
              <a:t> </a:t>
            </a: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name</a:t>
            </a:r>
            <a:endParaRPr sz="2800" dirty="0">
              <a:latin typeface="Nimbus Mono L"/>
              <a:cs typeface="Nimbus Mono L"/>
            </a:endParaRPr>
          </a:p>
        </p:txBody>
      </p:sp>
    </p:spTree>
    <p:extLst>
      <p:ext uri="{BB962C8B-B14F-4D97-AF65-F5344CB8AC3E}">
        <p14:creationId xmlns:p14="http://schemas.microsoft.com/office/powerpoint/2010/main" val="6134094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/>
          <a:lstStyle/>
          <a:p>
            <a:r>
              <a:rPr lang="en-US" sz="3200" dirty="0"/>
              <a:t>DHCP Configuration Example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6" name="object 3"/>
          <p:cNvSpPr txBox="1">
            <a:spLocks noGrp="1"/>
          </p:cNvSpPr>
          <p:nvPr>
            <p:ph idx="1"/>
          </p:nvPr>
        </p:nvSpPr>
        <p:spPr>
          <a:xfrm>
            <a:off x="251520" y="764705"/>
            <a:ext cx="8640960" cy="1653017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556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80"/>
              </a:spcBef>
            </a:pPr>
            <a:r>
              <a:rPr sz="2200" b="1" spc="-5" dirty="0">
                <a:latin typeface="Nimbus Mono L"/>
                <a:cs typeface="Nimbus Mono L"/>
              </a:rPr>
              <a:t>RTA(config)#ip dhcp excluded-address</a:t>
            </a:r>
            <a:r>
              <a:rPr sz="2200" b="1" spc="-35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10.1.1.1</a:t>
            </a:r>
            <a:endParaRPr sz="2200" dirty="0">
              <a:latin typeface="Nimbus Mono L"/>
              <a:cs typeface="Nimbus Mono L"/>
            </a:endParaRPr>
          </a:p>
          <a:p>
            <a:pPr marL="73660">
              <a:lnSpc>
                <a:spcPct val="100000"/>
              </a:lnSpc>
              <a:spcBef>
                <a:spcPts val="680"/>
              </a:spcBef>
            </a:pPr>
            <a:r>
              <a:rPr sz="2200" b="1" spc="-5" dirty="0">
                <a:latin typeface="Nimbus Mono L"/>
                <a:cs typeface="Nimbus Mono L"/>
              </a:rPr>
              <a:t>RTA(config)#ip dhcp pool</a:t>
            </a:r>
            <a:r>
              <a:rPr sz="2200" b="1" spc="-20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RTA_LAN</a:t>
            </a:r>
            <a:endParaRPr sz="2200" dirty="0">
              <a:latin typeface="Nimbus Mono L"/>
              <a:cs typeface="Nimbus Mono L"/>
            </a:endParaRPr>
          </a:p>
          <a:p>
            <a:pPr marL="73660">
              <a:lnSpc>
                <a:spcPct val="100000"/>
              </a:lnSpc>
              <a:spcBef>
                <a:spcPts val="690"/>
              </a:spcBef>
            </a:pPr>
            <a:r>
              <a:rPr sz="2200" b="1" spc="-5" dirty="0">
                <a:latin typeface="Nimbus Mono L"/>
                <a:cs typeface="Nimbus Mono L"/>
              </a:rPr>
              <a:t>RTA(dhcp-config)#network 10.1.1.0</a:t>
            </a:r>
            <a:r>
              <a:rPr sz="2200" b="1" spc="-35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255.255.255.0</a:t>
            </a:r>
            <a:endParaRPr sz="2200" dirty="0">
              <a:latin typeface="Nimbus Mono L"/>
              <a:cs typeface="Nimbus Mono L"/>
            </a:endParaRPr>
          </a:p>
          <a:p>
            <a:pPr marL="73660">
              <a:lnSpc>
                <a:spcPct val="100000"/>
              </a:lnSpc>
              <a:spcBef>
                <a:spcPts val="680"/>
              </a:spcBef>
            </a:pPr>
            <a:r>
              <a:rPr sz="2200" b="1" spc="-5" dirty="0">
                <a:latin typeface="Nimbus Mono L"/>
                <a:cs typeface="Nimbus Mono L"/>
              </a:rPr>
              <a:t>RTA(dhcp-config)#default-router</a:t>
            </a:r>
            <a:r>
              <a:rPr sz="2200" b="1" spc="-15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10.1.1.1</a:t>
            </a:r>
            <a:endParaRPr sz="2200" dirty="0">
              <a:latin typeface="Nimbus Mono L"/>
              <a:cs typeface="Nimbus Mono L"/>
            </a:endParaRPr>
          </a:p>
        </p:txBody>
      </p:sp>
      <p:sp>
        <p:nvSpPr>
          <p:cNvPr id="7" name="object 4"/>
          <p:cNvSpPr/>
          <p:nvPr/>
        </p:nvSpPr>
        <p:spPr>
          <a:xfrm>
            <a:off x="1475656" y="2420888"/>
            <a:ext cx="6192688" cy="316835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6994819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Forwarded DHCP Messages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  <p:sp>
        <p:nvSpPr>
          <p:cNvPr id="6" name="object 4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8291264" cy="985141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90"/>
              </a:spcBef>
            </a:pPr>
            <a:r>
              <a:rPr sz="2800" b="1" spc="-5" dirty="0">
                <a:latin typeface="Nimbus Mono L"/>
                <a:cs typeface="Nimbus Mono L"/>
              </a:rPr>
              <a:t>Router(config)#ip</a:t>
            </a:r>
            <a:r>
              <a:rPr sz="2800" b="1" spc="-15" dirty="0">
                <a:latin typeface="Nimbus Mono L"/>
                <a:cs typeface="Nimbus Mono L"/>
              </a:rPr>
              <a:t> </a:t>
            </a:r>
            <a:r>
              <a:rPr sz="2800" b="1" spc="-5" dirty="0">
                <a:latin typeface="Nimbus Mono L"/>
                <a:cs typeface="Nimbus Mono L"/>
              </a:rPr>
              <a:t>helper-address</a:t>
            </a:r>
            <a:endParaRPr sz="2800" dirty="0">
              <a:latin typeface="Nimbus Mono L"/>
              <a:cs typeface="Nimbus Mono L"/>
            </a:endParaRPr>
          </a:p>
          <a:p>
            <a:pPr marL="530860">
              <a:lnSpc>
                <a:spcPct val="100000"/>
              </a:lnSpc>
            </a:pPr>
            <a:r>
              <a:rPr sz="2800" b="1" i="1" spc="-5" dirty="0">
                <a:solidFill>
                  <a:srgbClr val="009CD8"/>
                </a:solidFill>
                <a:latin typeface="Nimbus Mono L"/>
                <a:cs typeface="Nimbus Mono L"/>
              </a:rPr>
              <a:t>dhcp_server_ip</a:t>
            </a:r>
            <a:endParaRPr sz="2800" dirty="0">
              <a:latin typeface="Nimbus Mono L"/>
              <a:cs typeface="Nimbus Mono L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39552" y="2708920"/>
            <a:ext cx="8604448" cy="24094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94640" marR="685165" indent="-256540">
              <a:lnSpc>
                <a:spcPts val="3550"/>
              </a:lnSpc>
              <a:spcBef>
                <a:spcPts val="459"/>
              </a:spcBef>
              <a:buClr>
                <a:srgbClr val="0E6EC5"/>
              </a:buClr>
              <a:buSzPct val="67187"/>
              <a:buFont typeface="DejaVu Sans"/>
              <a:buChar char=""/>
              <a:tabLst>
                <a:tab pos="29464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Routers normally block all broadcasts,  including </a:t>
            </a:r>
            <a:r>
              <a:rPr lang="en-US" sz="3200" spc="-5" dirty="0">
                <a:latin typeface="Nimbus Roman No9 L"/>
                <a:cs typeface="Nimbus Roman No9 L"/>
              </a:rPr>
              <a:t>a </a:t>
            </a:r>
            <a:r>
              <a:rPr lang="en-US" sz="3200" dirty="0">
                <a:latin typeface="Nimbus Roman No9 L"/>
                <a:cs typeface="Nimbus Roman No9 L"/>
              </a:rPr>
              <a:t>broadcasted </a:t>
            </a:r>
            <a:r>
              <a:rPr lang="en-US" sz="3200" spc="-5" dirty="0">
                <a:latin typeface="Nimbus Roman No9 L"/>
                <a:cs typeface="Nimbus Roman No9 L"/>
              </a:rPr>
              <a:t>DHCP</a:t>
            </a:r>
            <a:r>
              <a:rPr lang="en-US" sz="3200" spc="60" dirty="0">
                <a:latin typeface="Nimbus Roman No9 L"/>
                <a:cs typeface="Nimbus Roman No9 L"/>
              </a:rPr>
              <a:t> </a:t>
            </a:r>
            <a:r>
              <a:rPr lang="en-US" sz="3200" dirty="0">
                <a:latin typeface="Nimbus Roman No9 L"/>
                <a:cs typeface="Nimbus Roman No9 L"/>
              </a:rPr>
              <a:t>message.</a:t>
            </a:r>
          </a:p>
          <a:p>
            <a:pPr marL="549910" marR="30480" lvl="1" indent="-228600">
              <a:lnSpc>
                <a:spcPct val="92600"/>
              </a:lnSpc>
              <a:spcBef>
                <a:spcPts val="254"/>
              </a:spcBef>
              <a:buClr>
                <a:srgbClr val="0E6EC5"/>
              </a:buClr>
              <a:buFont typeface="DejaVu Sans"/>
              <a:buChar char="◦"/>
              <a:tabLst>
                <a:tab pos="549910" algn="l"/>
              </a:tabLst>
            </a:pPr>
            <a:r>
              <a:rPr lang="en-US" sz="3200" dirty="0">
                <a:latin typeface="Nimbus Roman No9 L"/>
                <a:cs typeface="Nimbus Roman No9 L"/>
              </a:rPr>
              <a:t>If </a:t>
            </a:r>
            <a:r>
              <a:rPr lang="en-US" sz="3200" spc="-5" dirty="0">
                <a:latin typeface="Nimbus Roman No9 L"/>
                <a:cs typeface="Nimbus Roman No9 L"/>
              </a:rPr>
              <a:t>the router </a:t>
            </a:r>
            <a:r>
              <a:rPr lang="en-US" sz="3200" dirty="0">
                <a:latin typeface="Nimbus Roman No9 L"/>
                <a:cs typeface="Nimbus Roman No9 L"/>
              </a:rPr>
              <a:t>is not the DHCP server, you  must configure </a:t>
            </a:r>
            <a:r>
              <a:rPr lang="en-US" sz="3200" spc="-5" dirty="0">
                <a:latin typeface="Nimbus Roman No9 L"/>
                <a:cs typeface="Nimbus Roman No9 L"/>
              </a:rPr>
              <a:t>the router to </a:t>
            </a:r>
            <a:r>
              <a:rPr lang="en-US" sz="3200" dirty="0">
                <a:latin typeface="Nimbus Roman No9 L"/>
                <a:cs typeface="Nimbus Roman No9 L"/>
              </a:rPr>
              <a:t>forward </a:t>
            </a:r>
            <a:r>
              <a:rPr lang="en-US" sz="3200" spc="-5" dirty="0">
                <a:latin typeface="Nimbus Roman No9 L"/>
                <a:cs typeface="Nimbus Roman No9 L"/>
              </a:rPr>
              <a:t>the  </a:t>
            </a:r>
            <a:r>
              <a:rPr lang="en-US" sz="3200" dirty="0">
                <a:latin typeface="Nimbus Roman No9 L"/>
                <a:cs typeface="Nimbus Roman No9 L"/>
              </a:rPr>
              <a:t>DHCP messages </a:t>
            </a:r>
            <a:r>
              <a:rPr lang="en-US" sz="3200" spc="-5" dirty="0">
                <a:latin typeface="Nimbus Roman No9 L"/>
                <a:cs typeface="Nimbus Roman No9 L"/>
              </a:rPr>
              <a:t>to a</a:t>
            </a:r>
            <a:r>
              <a:rPr lang="en-US" sz="3200" spc="20" dirty="0">
                <a:latin typeface="Nimbus Roman No9 L"/>
                <a:cs typeface="Nimbus Roman No9 L"/>
              </a:rPr>
              <a:t> </a:t>
            </a:r>
            <a:r>
              <a:rPr lang="en-US" sz="3200" i="1" spc="-5" dirty="0" err="1">
                <a:solidFill>
                  <a:srgbClr val="009CD8"/>
                </a:solidFill>
                <a:latin typeface="Nimbus Mono L"/>
                <a:cs typeface="Nimbus Mono L"/>
              </a:rPr>
              <a:t>dhcp_server_ip</a:t>
            </a:r>
            <a:r>
              <a:rPr lang="en-US" sz="3200" spc="-5" dirty="0">
                <a:latin typeface="Nimbus Roman No9 L"/>
                <a:cs typeface="Nimbus Roman No9 L"/>
              </a:rPr>
              <a:t>.</a:t>
            </a:r>
            <a:endParaRPr lang="en-US" sz="3200" dirty="0">
              <a:latin typeface="Nimbus Roman No9 L"/>
              <a:cs typeface="Nimbus Roman No9 L"/>
            </a:endParaRPr>
          </a:p>
        </p:txBody>
      </p:sp>
    </p:spTree>
    <p:extLst>
      <p:ext uri="{BB962C8B-B14F-4D97-AF65-F5344CB8AC3E}">
        <p14:creationId xmlns:p14="http://schemas.microsoft.com/office/powerpoint/2010/main" val="29408574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DHCP Configuration Example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sp>
        <p:nvSpPr>
          <p:cNvPr id="6" name="object 7"/>
          <p:cNvSpPr txBox="1">
            <a:spLocks noGrp="1"/>
          </p:cNvSpPr>
          <p:nvPr>
            <p:ph idx="1"/>
          </p:nvPr>
        </p:nvSpPr>
        <p:spPr>
          <a:xfrm>
            <a:off x="457200" y="1600201"/>
            <a:ext cx="8507288" cy="375744"/>
          </a:xfrm>
          <a:prstGeom prst="rect">
            <a:avLst/>
          </a:prstGeom>
          <a:solidFill>
            <a:srgbClr val="BFBFBF"/>
          </a:solidFill>
          <a:ln w="12579">
            <a:solidFill>
              <a:srgbClr val="000000"/>
            </a:solidFill>
          </a:ln>
        </p:spPr>
        <p:txBody>
          <a:bodyPr vert="horz" wrap="square" lIns="0" tIns="36830" rIns="0" bIns="0" rtlCol="0">
            <a:spAutoFit/>
          </a:bodyPr>
          <a:lstStyle/>
          <a:p>
            <a:pPr marL="73660">
              <a:lnSpc>
                <a:spcPct val="100000"/>
              </a:lnSpc>
              <a:spcBef>
                <a:spcPts val="290"/>
              </a:spcBef>
            </a:pPr>
            <a:r>
              <a:rPr sz="2200" b="1" spc="-5" dirty="0">
                <a:latin typeface="Nimbus Mono L"/>
                <a:cs typeface="Nimbus Mono L"/>
              </a:rPr>
              <a:t>RTA(config)#ip helper-address</a:t>
            </a:r>
            <a:r>
              <a:rPr sz="2200" b="1" spc="-20" dirty="0">
                <a:latin typeface="Nimbus Mono L"/>
                <a:cs typeface="Nimbus Mono L"/>
              </a:rPr>
              <a:t> </a:t>
            </a:r>
            <a:r>
              <a:rPr sz="2200" b="1" spc="-5" dirty="0">
                <a:latin typeface="Nimbus Mono L"/>
                <a:cs typeface="Nimbus Mono L"/>
              </a:rPr>
              <a:t>10.2.2.5</a:t>
            </a:r>
            <a:endParaRPr sz="2200" dirty="0">
              <a:latin typeface="Nimbus Mono L"/>
              <a:cs typeface="Nimbus Mono L"/>
            </a:endParaRPr>
          </a:p>
        </p:txBody>
      </p:sp>
      <p:sp>
        <p:nvSpPr>
          <p:cNvPr id="7" name="object 4"/>
          <p:cNvSpPr txBox="1"/>
          <p:nvPr/>
        </p:nvSpPr>
        <p:spPr>
          <a:xfrm>
            <a:off x="467544" y="2071370"/>
            <a:ext cx="3816424" cy="3276090"/>
          </a:xfrm>
          <a:prstGeom prst="rect">
            <a:avLst/>
          </a:prstGeom>
        </p:spPr>
        <p:txBody>
          <a:bodyPr vert="horz" wrap="square" lIns="0" tIns="106680" rIns="0" bIns="0" rtlCol="0">
            <a:spAutoFit/>
          </a:bodyPr>
          <a:lstStyle/>
          <a:p>
            <a:pPr marL="12700" marR="926465">
              <a:lnSpc>
                <a:spcPct val="74300"/>
              </a:lnSpc>
              <a:spcBef>
                <a:spcPts val="840"/>
              </a:spcBef>
            </a:pPr>
            <a:r>
              <a:rPr sz="2400" spc="-5" dirty="0">
                <a:latin typeface="Nimbus Roman No9 L"/>
                <a:cs typeface="Nimbus Roman No9 L"/>
              </a:rPr>
              <a:t>The </a:t>
            </a:r>
            <a:r>
              <a:rPr sz="2400" spc="-5" dirty="0">
                <a:latin typeface="Nimbus Mono L"/>
                <a:cs typeface="Nimbus Mono L"/>
              </a:rPr>
              <a:t>ip helper-  address</a:t>
            </a:r>
            <a:r>
              <a:rPr sz="2400" spc="-930" dirty="0">
                <a:latin typeface="Nimbus Mono L"/>
                <a:cs typeface="Nimbus Mono L"/>
              </a:rPr>
              <a:t> </a:t>
            </a:r>
            <a:r>
              <a:rPr sz="2400" dirty="0">
                <a:latin typeface="Nimbus Roman No9 L"/>
                <a:cs typeface="Nimbus Roman No9 L"/>
              </a:rPr>
              <a:t>command</a:t>
            </a:r>
          </a:p>
          <a:p>
            <a:pPr marL="12700" marR="5080">
              <a:lnSpc>
                <a:spcPct val="69100"/>
              </a:lnSpc>
              <a:spcBef>
                <a:spcPts val="200"/>
              </a:spcBef>
            </a:pPr>
            <a:r>
              <a:rPr sz="2400" dirty="0">
                <a:latin typeface="Nimbus Roman No9 L"/>
                <a:cs typeface="Nimbus Roman No9 L"/>
              </a:rPr>
              <a:t>configures </a:t>
            </a:r>
            <a:r>
              <a:rPr sz="2400" spc="-5" dirty="0">
                <a:latin typeface="Nimbus Roman No9 L"/>
                <a:cs typeface="Nimbus Roman No9 L"/>
              </a:rPr>
              <a:t>the </a:t>
            </a:r>
            <a:r>
              <a:rPr sz="2400" dirty="0">
                <a:latin typeface="Nimbus Roman No9 L"/>
                <a:cs typeface="Nimbus Roman No9 L"/>
              </a:rPr>
              <a:t>router to  forward eight </a:t>
            </a:r>
            <a:r>
              <a:rPr sz="2400" spc="-10" dirty="0">
                <a:latin typeface="Nimbus Roman No9 L"/>
                <a:cs typeface="Nimbus Roman No9 L"/>
              </a:rPr>
              <a:t>UDP</a:t>
            </a:r>
            <a:r>
              <a:rPr sz="2400" spc="-70" dirty="0">
                <a:latin typeface="Nimbus Roman No9 L"/>
                <a:cs typeface="Nimbus Roman No9 L"/>
              </a:rPr>
              <a:t> </a:t>
            </a:r>
            <a:r>
              <a:rPr sz="2400" dirty="0">
                <a:latin typeface="Nimbus Roman No9 L"/>
                <a:cs typeface="Nimbus Roman No9 L"/>
              </a:rPr>
              <a:t>services:</a:t>
            </a:r>
          </a:p>
          <a:p>
            <a:pPr marL="267970" indent="-228600">
              <a:lnSpc>
                <a:spcPts val="2035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latin typeface="Nimbus Roman No9 L"/>
                <a:cs typeface="Nimbus Roman No9 L"/>
              </a:rPr>
              <a:t>Time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0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latin typeface="Nimbus Roman No9 L"/>
                <a:cs typeface="Nimbus Roman No9 L"/>
              </a:rPr>
              <a:t>TACACS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5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10" dirty="0">
                <a:latin typeface="Nimbus Roman No9 L"/>
                <a:cs typeface="Nimbus Roman No9 L"/>
              </a:rPr>
              <a:t>DNS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5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solidFill>
                  <a:srgbClr val="009CD8"/>
                </a:solidFill>
                <a:latin typeface="Nimbus Roman No9 L"/>
                <a:cs typeface="Nimbus Roman No9 L"/>
              </a:rPr>
              <a:t>BOOTP/DHCP</a:t>
            </a:r>
            <a:r>
              <a:rPr sz="2400" spc="-20" dirty="0">
                <a:solidFill>
                  <a:srgbClr val="009CD8"/>
                </a:solidFill>
                <a:latin typeface="Nimbus Roman No9 L"/>
                <a:cs typeface="Nimbus Roman No9 L"/>
              </a:rPr>
              <a:t> </a:t>
            </a:r>
            <a:r>
              <a:rPr sz="2400" spc="-5" dirty="0">
                <a:solidFill>
                  <a:srgbClr val="009CD8"/>
                </a:solidFill>
                <a:latin typeface="Nimbus Roman No9 L"/>
                <a:cs typeface="Nimbus Roman No9 L"/>
              </a:rPr>
              <a:t>Server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0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solidFill>
                  <a:srgbClr val="009CD8"/>
                </a:solidFill>
                <a:latin typeface="Nimbus Roman No9 L"/>
                <a:cs typeface="Nimbus Roman No9 L"/>
              </a:rPr>
              <a:t>BOOTP/DHCP</a:t>
            </a:r>
            <a:r>
              <a:rPr sz="2400" spc="-25" dirty="0">
                <a:solidFill>
                  <a:srgbClr val="009CD8"/>
                </a:solidFill>
                <a:latin typeface="Nimbus Roman No9 L"/>
                <a:cs typeface="Nimbus Roman No9 L"/>
              </a:rPr>
              <a:t> </a:t>
            </a:r>
            <a:r>
              <a:rPr sz="2400" dirty="0">
                <a:solidFill>
                  <a:srgbClr val="009CD8"/>
                </a:solidFill>
                <a:latin typeface="Nimbus Roman No9 L"/>
                <a:cs typeface="Nimbus Roman No9 L"/>
              </a:rPr>
              <a:t>Client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315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latin typeface="Nimbus Roman No9 L"/>
                <a:cs typeface="Nimbus Roman No9 L"/>
              </a:rPr>
              <a:t>TFTP</a:t>
            </a:r>
            <a:endParaRPr sz="2400" dirty="0">
              <a:latin typeface="Nimbus Roman No9 L"/>
              <a:cs typeface="Nimbus Roman No9 L"/>
            </a:endParaRPr>
          </a:p>
          <a:p>
            <a:pPr marL="267970" indent="-228600">
              <a:lnSpc>
                <a:spcPts val="2600"/>
              </a:lnSpc>
              <a:buClr>
                <a:srgbClr val="0E6EC5"/>
              </a:buClr>
              <a:buFont typeface="DejaVu Sans"/>
              <a:buChar char="◦"/>
              <a:tabLst>
                <a:tab pos="267970" algn="l"/>
              </a:tabLst>
            </a:pPr>
            <a:r>
              <a:rPr sz="2400" spc="-5" dirty="0">
                <a:latin typeface="Nimbus Roman No9 L"/>
                <a:cs typeface="Nimbus Roman No9 L"/>
              </a:rPr>
              <a:t>NetBIOS Name</a:t>
            </a:r>
            <a:r>
              <a:rPr sz="2400" spc="-20" dirty="0">
                <a:latin typeface="Nimbus Roman No9 L"/>
                <a:cs typeface="Nimbus Roman No9 L"/>
              </a:rPr>
              <a:t> </a:t>
            </a:r>
            <a:r>
              <a:rPr sz="2400" dirty="0">
                <a:latin typeface="Nimbus Roman No9 L"/>
                <a:cs typeface="Nimbus Roman No9 L"/>
              </a:rPr>
              <a:t>Service</a:t>
            </a:r>
          </a:p>
        </p:txBody>
      </p:sp>
      <p:sp>
        <p:nvSpPr>
          <p:cNvPr id="8" name="object 8"/>
          <p:cNvSpPr/>
          <p:nvPr/>
        </p:nvSpPr>
        <p:spPr>
          <a:xfrm>
            <a:off x="4352290" y="1988840"/>
            <a:ext cx="4572000" cy="370711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055095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spc="-5" dirty="0"/>
              <a:t>Use the </a:t>
            </a:r>
            <a:r>
              <a:rPr lang="en-US" sz="3200" dirty="0"/>
              <a:t>following commands </a:t>
            </a:r>
            <a:r>
              <a:rPr lang="en-US" sz="3200" spc="-5" dirty="0"/>
              <a:t>to verify </a:t>
            </a:r>
            <a:r>
              <a:rPr lang="en-US" sz="3200" dirty="0"/>
              <a:t>and troubleshoot  </a:t>
            </a:r>
            <a:r>
              <a:rPr lang="en-US" sz="3200" spc="5" dirty="0"/>
              <a:t>your </a:t>
            </a:r>
            <a:r>
              <a:rPr lang="en-US" sz="3200" dirty="0"/>
              <a:t>DHCP</a:t>
            </a:r>
            <a:r>
              <a:rPr lang="en-US" sz="3200" spc="-20" dirty="0"/>
              <a:t> </a:t>
            </a:r>
            <a:r>
              <a:rPr lang="en-US" sz="3200" dirty="0"/>
              <a:t>configuration: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54000" indent="-228600">
              <a:lnSpc>
                <a:spcPct val="100000"/>
              </a:lnSpc>
              <a:spcBef>
                <a:spcPts val="495"/>
              </a:spcBef>
              <a:buClr>
                <a:srgbClr val="0E6EC5"/>
              </a:buClr>
              <a:buFont typeface="DejaVu Sans"/>
              <a:buChar char="◦"/>
              <a:tabLst>
                <a:tab pos="254000" algn="l"/>
              </a:tabLst>
            </a:pPr>
            <a:r>
              <a:rPr lang="en-US" sz="2200" spc="-5" dirty="0"/>
              <a:t>show</a:t>
            </a:r>
            <a:r>
              <a:rPr lang="en-US" sz="2200" spc="-20" dirty="0"/>
              <a:t> </a:t>
            </a:r>
            <a:r>
              <a:rPr lang="en-US" sz="2200" spc="-5" dirty="0"/>
              <a:t>running-</a:t>
            </a:r>
            <a:r>
              <a:rPr lang="en-US" sz="2200" spc="-5" dirty="0" err="1"/>
              <a:t>config</a:t>
            </a:r>
            <a:endParaRPr lang="en-US" sz="2200" dirty="0"/>
          </a:p>
          <a:p>
            <a:pPr marL="491490" lvl="1" indent="-228600">
              <a:lnSpc>
                <a:spcPts val="2390"/>
              </a:lnSpc>
              <a:spcBef>
                <a:spcPts val="360"/>
              </a:spcBef>
              <a:buClr>
                <a:srgbClr val="009CD8"/>
              </a:buClr>
              <a:buFont typeface="DejaVu Sans"/>
              <a:buChar char=""/>
              <a:tabLst>
                <a:tab pos="490855" algn="l"/>
                <a:tab pos="491490" algn="l"/>
              </a:tabLst>
            </a:pPr>
            <a:r>
              <a:rPr lang="en-US" sz="2000" spc="-5" dirty="0">
                <a:latin typeface="Nimbus Roman No9 L"/>
                <a:cs typeface="Nimbus Roman No9 L"/>
              </a:rPr>
              <a:t>view the </a:t>
            </a:r>
            <a:r>
              <a:rPr lang="en-US" sz="2000" dirty="0">
                <a:latin typeface="Nimbus Roman No9 L"/>
                <a:cs typeface="Nimbus Roman No9 L"/>
              </a:rPr>
              <a:t>DHCP</a:t>
            </a:r>
            <a:r>
              <a:rPr lang="en-US" sz="2000" spc="25" dirty="0">
                <a:latin typeface="Nimbus Roman No9 L"/>
                <a:cs typeface="Nimbus Roman No9 L"/>
              </a:rPr>
              <a:t> </a:t>
            </a:r>
            <a:r>
              <a:rPr lang="en-US" sz="2000" dirty="0">
                <a:latin typeface="Nimbus Roman No9 L"/>
                <a:cs typeface="Nimbus Roman No9 L"/>
              </a:rPr>
              <a:t>configuration</a:t>
            </a:r>
          </a:p>
          <a:p>
            <a:pPr marL="254000" indent="-228600">
              <a:lnSpc>
                <a:spcPts val="2630"/>
              </a:lnSpc>
              <a:buClr>
                <a:srgbClr val="0E6EC5"/>
              </a:buClr>
              <a:buFont typeface="DejaVu Sans"/>
              <a:buChar char="◦"/>
              <a:tabLst>
                <a:tab pos="254000" algn="l"/>
              </a:tabLst>
            </a:pPr>
            <a:r>
              <a:rPr lang="en-US" sz="2200" spc="-5" dirty="0"/>
              <a:t>show </a:t>
            </a:r>
            <a:r>
              <a:rPr lang="en-US" sz="2200" spc="5" dirty="0" err="1"/>
              <a:t>ip</a:t>
            </a:r>
            <a:r>
              <a:rPr lang="en-US" sz="2200" spc="5" dirty="0"/>
              <a:t> </a:t>
            </a:r>
            <a:r>
              <a:rPr lang="en-US" sz="2200" spc="-5" dirty="0" err="1"/>
              <a:t>dhcp</a:t>
            </a:r>
            <a:r>
              <a:rPr lang="en-US" sz="2200" spc="-30" dirty="0"/>
              <a:t> </a:t>
            </a:r>
            <a:r>
              <a:rPr lang="en-US" sz="2200" spc="-5" dirty="0"/>
              <a:t>binding</a:t>
            </a:r>
            <a:endParaRPr lang="en-US" sz="2200" dirty="0"/>
          </a:p>
          <a:p>
            <a:pPr marL="491490" marR="220979" lvl="1" indent="-228600">
              <a:lnSpc>
                <a:spcPts val="2220"/>
              </a:lnSpc>
              <a:spcBef>
                <a:spcPts val="585"/>
              </a:spcBef>
              <a:buClr>
                <a:srgbClr val="009CD8"/>
              </a:buClr>
              <a:buFont typeface="DejaVu Sans"/>
              <a:buChar char=""/>
              <a:tabLst>
                <a:tab pos="490855" algn="l"/>
                <a:tab pos="491490" algn="l"/>
              </a:tabLst>
            </a:pPr>
            <a:r>
              <a:rPr lang="en-US" sz="2000" dirty="0">
                <a:latin typeface="Nimbus Roman No9 L"/>
                <a:cs typeface="Nimbus Roman No9 L"/>
              </a:rPr>
              <a:t>displays IP </a:t>
            </a:r>
            <a:r>
              <a:rPr lang="en-US" sz="2000" spc="-10" dirty="0">
                <a:latin typeface="Nimbus Roman No9 L"/>
                <a:cs typeface="Nimbus Roman No9 L"/>
              </a:rPr>
              <a:t>to </a:t>
            </a:r>
            <a:r>
              <a:rPr lang="en-US" sz="2000" dirty="0">
                <a:latin typeface="Nimbus Roman No9 L"/>
                <a:cs typeface="Nimbus Roman No9 L"/>
              </a:rPr>
              <a:t>MAC address bindings and </a:t>
            </a:r>
            <a:r>
              <a:rPr lang="en-US" sz="2000" spc="-5" dirty="0">
                <a:latin typeface="Nimbus Roman No9 L"/>
                <a:cs typeface="Nimbus Roman No9 L"/>
              </a:rPr>
              <a:t>lease expiration date </a:t>
            </a:r>
            <a:r>
              <a:rPr lang="en-US" sz="2000" dirty="0">
                <a:latin typeface="Nimbus Roman No9 L"/>
                <a:cs typeface="Nimbus Roman No9 L"/>
              </a:rPr>
              <a:t>and  </a:t>
            </a:r>
            <a:r>
              <a:rPr lang="en-US" sz="2000" spc="-10" dirty="0">
                <a:latin typeface="Nimbus Roman No9 L"/>
                <a:cs typeface="Nimbus Roman No9 L"/>
              </a:rPr>
              <a:t>time</a:t>
            </a:r>
            <a:endParaRPr lang="en-US" sz="2000" dirty="0">
              <a:latin typeface="Nimbus Roman No9 L"/>
              <a:cs typeface="Nimbus Roman No9 L"/>
            </a:endParaRPr>
          </a:p>
          <a:p>
            <a:pPr marL="254000" indent="-228600">
              <a:lnSpc>
                <a:spcPts val="2565"/>
              </a:lnSpc>
              <a:buClr>
                <a:srgbClr val="0E6EC5"/>
              </a:buClr>
              <a:buFont typeface="DejaVu Sans"/>
              <a:buChar char="◦"/>
              <a:tabLst>
                <a:tab pos="254000" algn="l"/>
              </a:tabLst>
            </a:pPr>
            <a:r>
              <a:rPr lang="en-US" sz="2200" spc="-5" dirty="0"/>
              <a:t>show </a:t>
            </a:r>
            <a:r>
              <a:rPr lang="en-US" sz="2200" spc="5" dirty="0" err="1"/>
              <a:t>ip</a:t>
            </a:r>
            <a:r>
              <a:rPr lang="en-US" sz="2200" spc="5" dirty="0"/>
              <a:t> </a:t>
            </a:r>
            <a:r>
              <a:rPr lang="en-US" sz="2200" spc="-5" dirty="0" err="1"/>
              <a:t>dhcp</a:t>
            </a:r>
            <a:r>
              <a:rPr lang="en-US" sz="2200" spc="-5" dirty="0"/>
              <a:t> server</a:t>
            </a:r>
            <a:r>
              <a:rPr lang="en-US" sz="2200" spc="-40" dirty="0"/>
              <a:t> </a:t>
            </a:r>
            <a:r>
              <a:rPr lang="en-US" sz="2200" spc="-5" dirty="0"/>
              <a:t>statistics</a:t>
            </a:r>
            <a:endParaRPr lang="en-US" sz="2200" dirty="0"/>
          </a:p>
          <a:p>
            <a:pPr marL="491490" marR="17780" lvl="1" indent="-228600">
              <a:lnSpc>
                <a:spcPts val="2220"/>
              </a:lnSpc>
              <a:spcBef>
                <a:spcPts val="585"/>
              </a:spcBef>
              <a:buClr>
                <a:srgbClr val="009CD8"/>
              </a:buClr>
              <a:buFont typeface="DejaVu Sans"/>
              <a:buChar char=""/>
              <a:tabLst>
                <a:tab pos="490855" algn="l"/>
                <a:tab pos="491490" algn="l"/>
              </a:tabLst>
            </a:pPr>
            <a:r>
              <a:rPr lang="en-US" sz="2000" dirty="0">
                <a:latin typeface="Nimbus Roman No9 L"/>
                <a:cs typeface="Nimbus Roman No9 L"/>
              </a:rPr>
              <a:t>displays </a:t>
            </a:r>
            <a:r>
              <a:rPr lang="en-US" sz="2000" spc="-5" dirty="0">
                <a:latin typeface="Nimbus Roman No9 L"/>
                <a:cs typeface="Nimbus Roman No9 L"/>
              </a:rPr>
              <a:t>a </a:t>
            </a:r>
            <a:r>
              <a:rPr lang="en-US" sz="2000" dirty="0">
                <a:latin typeface="Nimbus Roman No9 L"/>
                <a:cs typeface="Nimbus Roman No9 L"/>
              </a:rPr>
              <a:t>count </a:t>
            </a:r>
            <a:r>
              <a:rPr lang="en-US" sz="2000" spc="5" dirty="0">
                <a:latin typeface="Nimbus Roman No9 L"/>
                <a:cs typeface="Nimbus Roman No9 L"/>
              </a:rPr>
              <a:t>of </a:t>
            </a:r>
            <a:r>
              <a:rPr lang="en-US" sz="2000" spc="-5" dirty="0">
                <a:latin typeface="Nimbus Roman No9 L"/>
                <a:cs typeface="Nimbus Roman No9 L"/>
              </a:rPr>
              <a:t>the </a:t>
            </a:r>
            <a:r>
              <a:rPr lang="en-US" sz="2000" dirty="0">
                <a:latin typeface="Nimbus Roman No9 L"/>
                <a:cs typeface="Nimbus Roman No9 L"/>
              </a:rPr>
              <a:t>number and type </a:t>
            </a:r>
            <a:r>
              <a:rPr lang="en-US" sz="2000" spc="5" dirty="0">
                <a:latin typeface="Nimbus Roman No9 L"/>
                <a:cs typeface="Nimbus Roman No9 L"/>
              </a:rPr>
              <a:t>of </a:t>
            </a:r>
            <a:r>
              <a:rPr lang="en-US" sz="2000" dirty="0">
                <a:latin typeface="Nimbus Roman No9 L"/>
                <a:cs typeface="Nimbus Roman No9 L"/>
              </a:rPr>
              <a:t>DHCP messages </a:t>
            </a:r>
            <a:r>
              <a:rPr lang="en-US" sz="2000" spc="-5" dirty="0">
                <a:latin typeface="Nimbus Roman No9 L"/>
                <a:cs typeface="Nimbus Roman No9 L"/>
              </a:rPr>
              <a:t>sent </a:t>
            </a:r>
            <a:r>
              <a:rPr lang="en-US" sz="2000" dirty="0">
                <a:latin typeface="Nimbus Roman No9 L"/>
                <a:cs typeface="Nimbus Roman No9 L"/>
              </a:rPr>
              <a:t>and  </a:t>
            </a:r>
            <a:r>
              <a:rPr lang="en-US" sz="2000" spc="-5" dirty="0">
                <a:latin typeface="Nimbus Roman No9 L"/>
                <a:cs typeface="Nimbus Roman No9 L"/>
              </a:rPr>
              <a:t>received</a:t>
            </a:r>
            <a:endParaRPr lang="en-US" sz="2000" dirty="0">
              <a:latin typeface="Nimbus Roman No9 L"/>
              <a:cs typeface="Nimbus Roman No9 L"/>
            </a:endParaRPr>
          </a:p>
          <a:p>
            <a:pPr marL="254000" indent="-228600">
              <a:lnSpc>
                <a:spcPts val="2575"/>
              </a:lnSpc>
              <a:buClr>
                <a:srgbClr val="0E6EC5"/>
              </a:buClr>
              <a:buFont typeface="DejaVu Sans"/>
              <a:buChar char="◦"/>
              <a:tabLst>
                <a:tab pos="254000" algn="l"/>
              </a:tabLst>
            </a:pPr>
            <a:r>
              <a:rPr lang="en-US" sz="2200" spc="-5" dirty="0"/>
              <a:t>debug </a:t>
            </a:r>
            <a:r>
              <a:rPr lang="en-US" sz="2200" spc="-5" dirty="0" err="1"/>
              <a:t>ip</a:t>
            </a:r>
            <a:r>
              <a:rPr lang="en-US" sz="2200" spc="-5" dirty="0"/>
              <a:t> </a:t>
            </a:r>
            <a:r>
              <a:rPr lang="en-US" sz="2200" spc="-5" dirty="0" err="1"/>
              <a:t>dhcp</a:t>
            </a:r>
            <a:r>
              <a:rPr lang="en-US" sz="2200" spc="-5" dirty="0"/>
              <a:t> server</a:t>
            </a:r>
            <a:r>
              <a:rPr lang="en-US" sz="2200" spc="-25" dirty="0"/>
              <a:t> </a:t>
            </a:r>
            <a:r>
              <a:rPr lang="en-US" sz="2200" spc="-5" dirty="0"/>
              <a:t>events</a:t>
            </a:r>
            <a:endParaRPr lang="en-US" sz="2200" dirty="0"/>
          </a:p>
          <a:p>
            <a:pPr marL="491490" lvl="1" indent="-228600">
              <a:lnSpc>
                <a:spcPct val="100000"/>
              </a:lnSpc>
              <a:spcBef>
                <a:spcPts val="350"/>
              </a:spcBef>
              <a:buClr>
                <a:srgbClr val="009CD8"/>
              </a:buClr>
              <a:buFont typeface="DejaVu Sans"/>
              <a:buChar char=""/>
              <a:tabLst>
                <a:tab pos="490855" algn="l"/>
                <a:tab pos="491490" algn="l"/>
              </a:tabLst>
            </a:pPr>
            <a:r>
              <a:rPr lang="en-US" sz="2000" spc="-5" dirty="0">
                <a:latin typeface="Nimbus Roman No9 L"/>
                <a:cs typeface="Nimbus Roman No9 L"/>
              </a:rPr>
              <a:t>watch interactions </a:t>
            </a:r>
            <a:r>
              <a:rPr lang="en-US" sz="2000" dirty="0">
                <a:latin typeface="Nimbus Roman No9 L"/>
                <a:cs typeface="Nimbus Roman No9 L"/>
              </a:rPr>
              <a:t>between </a:t>
            </a:r>
            <a:r>
              <a:rPr lang="en-US" sz="2000" spc="-5" dirty="0">
                <a:latin typeface="Nimbus Roman No9 L"/>
                <a:cs typeface="Nimbus Roman No9 L"/>
              </a:rPr>
              <a:t>the </a:t>
            </a:r>
            <a:r>
              <a:rPr lang="en-US" sz="2000" dirty="0">
                <a:latin typeface="Nimbus Roman No9 L"/>
                <a:cs typeface="Nimbus Roman No9 L"/>
              </a:rPr>
              <a:t>DHCP server and</a:t>
            </a:r>
            <a:r>
              <a:rPr lang="en-US" sz="2000" spc="55" dirty="0">
                <a:latin typeface="Nimbus Roman No9 L"/>
                <a:cs typeface="Nimbus Roman No9 L"/>
              </a:rPr>
              <a:t> </a:t>
            </a:r>
            <a:r>
              <a:rPr lang="en-US" sz="2000" spc="-5" dirty="0">
                <a:latin typeface="Nimbus Roman No9 L"/>
                <a:cs typeface="Nimbus Roman No9 L"/>
              </a:rPr>
              <a:t>clients</a:t>
            </a:r>
            <a:endParaRPr lang="en-US" sz="2000" dirty="0">
              <a:latin typeface="Nimbus Roman No9 L"/>
              <a:cs typeface="Nimbus Roman No9 L"/>
            </a:endParaRPr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141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Orin Thomas(2019), Windows Server 2019,Inside Out. Available at https://</a:t>
            </a:r>
            <a:r>
              <a:rPr lang="en-US" sz="2000" dirty="0" err="1"/>
              <a:t>learning.oreilly.com</a:t>
            </a:r>
            <a:r>
              <a:rPr lang="en-US" sz="2000" dirty="0"/>
              <a:t>/home/</a:t>
            </a:r>
          </a:p>
          <a:p>
            <a:r>
              <a:rPr lang="en-US" sz="2000" dirty="0"/>
              <a:t>Jordan Krause,(2019),Mastering Windows Server 2019: The complete guide for IT professionals to install and manage Windows Server 2019 and deploy new capabilities, 2nd Edition.2019</a:t>
            </a:r>
          </a:p>
          <a:p>
            <a:r>
              <a:rPr lang="en-GB" sz="2000" dirty="0"/>
              <a:t>(E-Book) Paul </a:t>
            </a:r>
            <a:r>
              <a:rPr lang="en-GB" sz="2000" dirty="0" err="1"/>
              <a:t>Cobbaut</a:t>
            </a:r>
            <a:r>
              <a:rPr lang="en-GB" sz="2000" dirty="0"/>
              <a:t>, Linux Fundamentals  </a:t>
            </a:r>
            <a:br>
              <a:rPr lang="en-GB" sz="2000" dirty="0"/>
            </a:br>
            <a:r>
              <a:rPr lang="en-GB" sz="2000" dirty="0"/>
              <a:t>http://</a:t>
            </a:r>
            <a:r>
              <a:rPr lang="en-GB" sz="2000" dirty="0" err="1"/>
              <a:t>linux-training.be</a:t>
            </a:r>
            <a:r>
              <a:rPr lang="en-GB" sz="2000" dirty="0"/>
              <a:t>/</a:t>
            </a:r>
            <a:r>
              <a:rPr lang="en-GB" sz="2000" dirty="0" err="1"/>
              <a:t>linuxfun.pdf</a:t>
            </a:r>
            <a:r>
              <a:rPr lang="en-GB" sz="2000" dirty="0"/>
              <a:t>  </a:t>
            </a:r>
          </a:p>
          <a:p>
            <a:r>
              <a:rPr lang="en-US" sz="2000" dirty="0"/>
              <a:t>Andrew S </a:t>
            </a:r>
            <a:r>
              <a:rPr lang="en-US" sz="2000" dirty="0" err="1"/>
              <a:t>Tanenbaum</a:t>
            </a:r>
            <a:r>
              <a:rPr lang="en-US" sz="2000" dirty="0"/>
              <a:t>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>
                <a:hlinkClick r:id="rId2"/>
              </a:rPr>
              <a:t>https://docs.microsoft.com/en-us/windows-server/networking/technologies/dhcp/dhcp-top</a:t>
            </a:r>
            <a:endParaRPr lang="en-US" sz="2000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10/02/2021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36572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2177</TotalTime>
  <Words>892</Words>
  <Application>Microsoft Office PowerPoint</Application>
  <PresentationFormat>On-screen Show (4:3)</PresentationFormat>
  <Paragraphs>141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DejaVu Sans</vt:lpstr>
      <vt:lpstr>Myriad Pro</vt:lpstr>
      <vt:lpstr>Nimbus Mono L</vt:lpstr>
      <vt:lpstr>Nimbus Roman No9 L</vt:lpstr>
      <vt:lpstr>Verdana</vt:lpstr>
      <vt:lpstr>20140311PresentationUWTSDTemplate</vt:lpstr>
      <vt:lpstr>Module Code:ACCC5023</vt:lpstr>
      <vt:lpstr>Topic </vt:lpstr>
      <vt:lpstr>DHCP</vt:lpstr>
      <vt:lpstr>DHCP</vt:lpstr>
      <vt:lpstr>DHCP Operation</vt:lpstr>
      <vt:lpstr>Easy IP DHCP</vt:lpstr>
      <vt:lpstr>Configure DHCP</vt:lpstr>
      <vt:lpstr>DHCP Pool</vt:lpstr>
      <vt:lpstr>Pool of Addresses</vt:lpstr>
      <vt:lpstr>Default Gateway</vt:lpstr>
      <vt:lpstr>Excluded addresses</vt:lpstr>
      <vt:lpstr>Other DHCP Optional Configuratoions</vt:lpstr>
      <vt:lpstr>DHCP Configuration Example</vt:lpstr>
      <vt:lpstr>Forwarded DHCP Messages</vt:lpstr>
      <vt:lpstr>DHCP Configuration Example</vt:lpstr>
      <vt:lpstr>Use the following commands to verify and troubleshoot  your DHCP configuration: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147</cp:revision>
  <cp:lastPrinted>2018-07-09T15:27:01Z</cp:lastPrinted>
  <dcterms:created xsi:type="dcterms:W3CDTF">2002-10-07T19:43:58Z</dcterms:created>
  <dcterms:modified xsi:type="dcterms:W3CDTF">2021-02-10T08:53:41Z</dcterms:modified>
</cp:coreProperties>
</file>