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305" r:id="rId2"/>
    <p:sldId id="306" r:id="rId3"/>
    <p:sldId id="307" r:id="rId4"/>
    <p:sldId id="308" r:id="rId5"/>
    <p:sldId id="309" r:id="rId6"/>
    <p:sldId id="310" r:id="rId7"/>
    <p:sldId id="311" r:id="rId8"/>
    <p:sldId id="312" r:id="rId9"/>
    <p:sldId id="313" r:id="rId10"/>
    <p:sldId id="314" r:id="rId11"/>
    <p:sldId id="315" r:id="rId12"/>
    <p:sldId id="316" r:id="rId13"/>
    <p:sldId id="317" r:id="rId14"/>
    <p:sldId id="318" r:id="rId15"/>
    <p:sldId id="319" r:id="rId16"/>
    <p:sldId id="320" r:id="rId17"/>
    <p:sldId id="321" r:id="rId18"/>
    <p:sldId id="322" r:id="rId19"/>
    <p:sldId id="256" r:id="rId20"/>
    <p:sldId id="287" r:id="rId21"/>
    <p:sldId id="289" r:id="rId22"/>
    <p:sldId id="290" r:id="rId23"/>
    <p:sldId id="291" r:id="rId24"/>
    <p:sldId id="292" r:id="rId25"/>
    <p:sldId id="293" r:id="rId26"/>
    <p:sldId id="294" r:id="rId27"/>
    <p:sldId id="295" r:id="rId28"/>
    <p:sldId id="296" r:id="rId29"/>
    <p:sldId id="297" r:id="rId30"/>
    <p:sldId id="298" r:id="rId31"/>
    <p:sldId id="299" r:id="rId32"/>
    <p:sldId id="300" r:id="rId33"/>
    <p:sldId id="301" r:id="rId34"/>
    <p:sldId id="302" r:id="rId35"/>
    <p:sldId id="303" r:id="rId36"/>
    <p:sldId id="304"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1"/>
    <p:restoredTop sz="93147"/>
  </p:normalViewPr>
  <p:slideViewPr>
    <p:cSldViewPr>
      <p:cViewPr varScale="1">
        <p:scale>
          <a:sx n="80" d="100"/>
          <a:sy n="80" d="100"/>
        </p:scale>
        <p:origin x="1104"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52361E68-8E5D-459A-A359-8C665B9CB1FA}" type="datetimeFigureOut">
              <a:rPr lang="en-GB" smtClean="0"/>
              <a:t>01/12/2017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52361E68-8E5D-459A-A359-8C665B9CB1FA}" type="datetimeFigureOut">
              <a:rPr lang="en-GB" smtClean="0"/>
              <a:t>01/12/2017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2361E68-8E5D-459A-A359-8C665B9CB1FA}" type="datetimeFigureOut">
              <a:rPr lang="en-GB" smtClean="0"/>
              <a:t>01/12/2017</a:t>
            </a:fld>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52361E68-8E5D-459A-A359-8C665B9CB1FA}" type="datetimeFigureOut">
              <a:rPr lang="en-GB" smtClean="0"/>
              <a:t>01/12/2017</a:t>
            </a:fld>
            <a:endParaRPr lang="en-GB"/>
          </a:p>
        </p:txBody>
      </p:sp>
      <p:sp>
        <p:nvSpPr>
          <p:cNvPr id="7" name="Slide Number Placeholder 6"/>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52361E68-8E5D-459A-A359-8C665B9CB1FA}" type="datetimeFigureOut">
              <a:rPr lang="en-GB" smtClean="0"/>
              <a:t>01/12/2017</a:t>
            </a:fld>
            <a:endParaRPr lang="en-GB"/>
          </a:p>
        </p:txBody>
      </p:sp>
      <p:sp>
        <p:nvSpPr>
          <p:cNvPr id="9" name="Slide Number Placeholder 8"/>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52361E68-8E5D-459A-A359-8C665B9CB1FA}" type="datetimeFigureOut">
              <a:rPr lang="en-GB" smtClean="0"/>
              <a:t>01/12/2017</a:t>
            </a:fld>
            <a:endParaRPr lang="en-GB"/>
          </a:p>
        </p:txBody>
      </p:sp>
      <p:sp>
        <p:nvSpPr>
          <p:cNvPr id="5" name="Slide Number Placeholder 4"/>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361E68-8E5D-459A-A359-8C665B9CB1FA}" type="datetimeFigureOut">
              <a:rPr lang="en-GB" smtClean="0"/>
              <a:t>01/12/2017</a:t>
            </a:fld>
            <a:endParaRPr lang="en-GB"/>
          </a:p>
        </p:txBody>
      </p:sp>
      <p:sp>
        <p:nvSpPr>
          <p:cNvPr id="4" name="Slide Number Placeholder 3"/>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2361E68-8E5D-459A-A359-8C665B9CB1FA}" type="datetimeFigureOut">
              <a:rPr lang="en-GB" smtClean="0"/>
              <a:t>01/12/2017</a:t>
            </a:fld>
            <a:endParaRPr lang="en-GB"/>
          </a:p>
        </p:txBody>
      </p:sp>
      <p:sp>
        <p:nvSpPr>
          <p:cNvPr id="7" name="Slide Number Placeholder 6"/>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2361E68-8E5D-459A-A359-8C665B9CB1FA}" type="datetimeFigureOut">
              <a:rPr lang="en-GB" smtClean="0"/>
              <a:t>01/12/2017</a:t>
            </a:fld>
            <a:endParaRPr lang="en-GB"/>
          </a:p>
        </p:txBody>
      </p:sp>
      <p:sp>
        <p:nvSpPr>
          <p:cNvPr id="7" name="Slide Number Placeholder 6"/>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52361E68-8E5D-459A-A359-8C665B9CB1FA}" type="datetimeFigureOut">
              <a:rPr lang="en-GB" smtClean="0"/>
              <a:t>01/12/2017</a:t>
            </a:fld>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52361E68-8E5D-459A-A359-8C665B9CB1FA}" type="datetimeFigureOut">
              <a:rPr lang="en-GB" smtClean="0"/>
              <a:t>01/12/2017</a:t>
            </a:fld>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2361E68-8E5D-459A-A359-8C665B9CB1FA}" type="datetimeFigureOut">
              <a:rPr lang="en-GB" smtClean="0"/>
              <a:t>01/12/2017</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E22F1CB-3B0F-4478-93BF-6D9E3541B3E4}"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SHSS4062 PDP</a:t>
            </a:r>
            <a:endParaRPr lang="en-GB" dirty="0"/>
          </a:p>
        </p:txBody>
      </p:sp>
      <p:sp>
        <p:nvSpPr>
          <p:cNvPr id="3" name="Subtitle 2"/>
          <p:cNvSpPr>
            <a:spLocks noGrp="1"/>
          </p:cNvSpPr>
          <p:nvPr>
            <p:ph type="subTitle" idx="1"/>
          </p:nvPr>
        </p:nvSpPr>
        <p:spPr/>
        <p:txBody>
          <a:bodyPr>
            <a:normAutofit/>
          </a:bodyPr>
          <a:lstStyle/>
          <a:p>
            <a:r>
              <a:rPr lang="en-GB" sz="4000" b="1" dirty="0" err="1">
                <a:solidFill>
                  <a:srgbClr val="FFFFFF"/>
                </a:solidFill>
              </a:rPr>
              <a:t>Ysgrifennu</a:t>
            </a:r>
            <a:r>
              <a:rPr lang="en-GB" sz="4000" b="1" dirty="0">
                <a:solidFill>
                  <a:srgbClr val="FFFFFF"/>
                </a:solidFill>
              </a:rPr>
              <a:t> </a:t>
            </a:r>
            <a:r>
              <a:rPr lang="en-GB" sz="4000" b="1" dirty="0" err="1">
                <a:solidFill>
                  <a:srgbClr val="FFFFFF"/>
                </a:solidFill>
              </a:rPr>
              <a:t>Gwyddonol</a:t>
            </a:r>
            <a:endParaRPr lang="en-GB" sz="4000" b="1" dirty="0" smtClean="0">
              <a:solidFill>
                <a:srgbClr val="FFFFFF"/>
              </a:solidFill>
            </a:endParaRPr>
          </a:p>
        </p:txBody>
      </p:sp>
    </p:spTree>
    <p:extLst>
      <p:ext uri="{BB962C8B-B14F-4D97-AF65-F5344CB8AC3E}">
        <p14:creationId xmlns:p14="http://schemas.microsoft.com/office/powerpoint/2010/main" val="31544636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0"/>
            <a:ext cx="7772400" cy="1143000"/>
          </a:xfrm>
        </p:spPr>
        <p:txBody>
          <a:bodyPr/>
          <a:lstStyle/>
          <a:p>
            <a:r>
              <a:rPr lang="en-GB" altLang="en-US" sz="3200" b="1" dirty="0" err="1" smtClean="0"/>
              <a:t>Ysgrifennu</a:t>
            </a:r>
            <a:r>
              <a:rPr lang="en-GB" altLang="en-US" sz="3200" b="1" dirty="0" smtClean="0"/>
              <a:t> </a:t>
            </a:r>
            <a:r>
              <a:rPr lang="en-GB" altLang="en-US" sz="3200" b="1" dirty="0" err="1"/>
              <a:t>Adroddiad</a:t>
            </a:r>
            <a:r>
              <a:rPr lang="en-GB" altLang="en-US" sz="3200" b="1" dirty="0"/>
              <a:t> </a:t>
            </a:r>
            <a:r>
              <a:rPr lang="en-GB" altLang="en-US" sz="3200" b="1" dirty="0" err="1" smtClean="0"/>
              <a:t>Labordy</a:t>
            </a:r>
            <a:endParaRPr lang="en-GB" altLang="en-US" sz="3200" b="1" dirty="0"/>
          </a:p>
        </p:txBody>
      </p:sp>
      <p:sp>
        <p:nvSpPr>
          <p:cNvPr id="3075" name="Rectangle 3"/>
          <p:cNvSpPr>
            <a:spLocks noGrp="1" noChangeArrowheads="1"/>
          </p:cNvSpPr>
          <p:nvPr>
            <p:ph type="body" idx="1"/>
          </p:nvPr>
        </p:nvSpPr>
        <p:spPr>
          <a:xfrm>
            <a:off x="685800" y="914400"/>
            <a:ext cx="7772400" cy="4800600"/>
          </a:xfrm>
        </p:spPr>
        <p:txBody>
          <a:bodyPr>
            <a:normAutofit fontScale="92500" lnSpcReduction="10000"/>
          </a:bodyPr>
          <a:lstStyle/>
          <a:p>
            <a:r>
              <a:rPr lang="en-GB" altLang="en-US" sz="2400" dirty="0"/>
              <a:t>Mae </a:t>
            </a:r>
            <a:r>
              <a:rPr lang="en-GB" altLang="en-US" sz="2400" dirty="0" err="1"/>
              <a:t>ysgrifennu</a:t>
            </a:r>
            <a:r>
              <a:rPr lang="en-GB" altLang="en-US" sz="2400" dirty="0"/>
              <a:t> </a:t>
            </a:r>
            <a:r>
              <a:rPr lang="en-GB" altLang="en-US" sz="2400" dirty="0" err="1"/>
              <a:t>adroddiad</a:t>
            </a:r>
            <a:r>
              <a:rPr lang="en-GB" altLang="en-US" sz="2400" dirty="0"/>
              <a:t> </a:t>
            </a:r>
            <a:r>
              <a:rPr lang="en-GB" altLang="en-US" sz="2400" dirty="0" err="1"/>
              <a:t>ffeithiol</a:t>
            </a:r>
            <a:r>
              <a:rPr lang="en-GB" altLang="en-US" sz="2400" dirty="0"/>
              <a:t> </a:t>
            </a:r>
            <a:r>
              <a:rPr lang="en-GB" altLang="en-US" sz="2400" dirty="0" err="1"/>
              <a:t>yn</a:t>
            </a:r>
            <a:r>
              <a:rPr lang="en-GB" altLang="en-US" sz="2400" dirty="0"/>
              <a:t> </a:t>
            </a:r>
            <a:r>
              <a:rPr lang="en-GB" altLang="en-US" sz="2400" dirty="0" err="1"/>
              <a:t>sgil</a:t>
            </a:r>
            <a:r>
              <a:rPr lang="en-GB" altLang="en-US" sz="2400" dirty="0"/>
              <a:t> </a:t>
            </a:r>
            <a:r>
              <a:rPr lang="en-GB" altLang="en-US" sz="2400" dirty="0" err="1"/>
              <a:t>bwysig</a:t>
            </a:r>
            <a:r>
              <a:rPr lang="en-GB" altLang="en-US" sz="2400" dirty="0"/>
              <a:t> </a:t>
            </a:r>
            <a:r>
              <a:rPr lang="en-GB" altLang="en-US" sz="2400" dirty="0" err="1"/>
              <a:t>ym</a:t>
            </a:r>
            <a:r>
              <a:rPr lang="en-GB" altLang="en-US" sz="2400" dirty="0"/>
              <a:t> </a:t>
            </a:r>
            <a:r>
              <a:rPr lang="en-GB" altLang="en-US" sz="2400" dirty="0" err="1"/>
              <a:t>mhob</a:t>
            </a:r>
            <a:r>
              <a:rPr lang="en-GB" altLang="en-US" sz="2400" dirty="0"/>
              <a:t> </a:t>
            </a:r>
            <a:r>
              <a:rPr lang="en-GB" altLang="en-US" sz="2400" dirty="0" err="1"/>
              <a:t>rhan</a:t>
            </a:r>
            <a:r>
              <a:rPr lang="en-GB" altLang="en-US" sz="2400" dirty="0"/>
              <a:t> o </a:t>
            </a:r>
            <a:r>
              <a:rPr lang="en-GB" altLang="en-US" sz="2400" dirty="0" err="1"/>
              <a:t>fywyd</a:t>
            </a:r>
            <a:endParaRPr lang="en-GB" altLang="en-US" sz="2400" dirty="0"/>
          </a:p>
          <a:p>
            <a:r>
              <a:rPr lang="en-GB" altLang="en-US" sz="2400" dirty="0"/>
              <a:t>Pam? I </a:t>
            </a:r>
            <a:r>
              <a:rPr lang="en-GB" altLang="en-US" sz="2400" dirty="0" err="1"/>
              <a:t>ddysgu</a:t>
            </a:r>
            <a:r>
              <a:rPr lang="en-GB" altLang="en-US" sz="2400" dirty="0"/>
              <a:t> </a:t>
            </a:r>
            <a:r>
              <a:rPr lang="en-GB" altLang="en-US" sz="2400" dirty="0" err="1"/>
              <a:t>sut</a:t>
            </a:r>
            <a:r>
              <a:rPr lang="en-GB" altLang="en-US" sz="2400" dirty="0"/>
              <a:t> </a:t>
            </a:r>
            <a:r>
              <a:rPr lang="en-GB" altLang="en-US" sz="2400" dirty="0" err="1"/>
              <a:t>i</a:t>
            </a:r>
            <a:r>
              <a:rPr lang="en-GB" altLang="en-US" sz="2400" dirty="0"/>
              <a:t> </a:t>
            </a:r>
            <a:r>
              <a:rPr lang="en-GB" altLang="en-US" sz="2400" dirty="0" err="1"/>
              <a:t>ysgrifennu</a:t>
            </a:r>
            <a:r>
              <a:rPr lang="en-GB" altLang="en-US" sz="2400" dirty="0"/>
              <a:t> </a:t>
            </a:r>
            <a:r>
              <a:rPr lang="en-GB" altLang="en-US" sz="2400" dirty="0" err="1"/>
              <a:t>cyhoeddiad</a:t>
            </a:r>
            <a:r>
              <a:rPr lang="en-GB" altLang="en-US" sz="2400" dirty="0"/>
              <a:t> </a:t>
            </a:r>
            <a:r>
              <a:rPr lang="en-GB" altLang="en-US" sz="2400" dirty="0" err="1"/>
              <a:t>gwyddonol</a:t>
            </a:r>
            <a:endParaRPr lang="en-GB" altLang="en-US" sz="2400" dirty="0"/>
          </a:p>
          <a:p>
            <a:r>
              <a:rPr lang="en-GB" altLang="en-US" sz="2400" dirty="0" err="1"/>
              <a:t>Rheol</a:t>
            </a:r>
            <a:r>
              <a:rPr lang="en-GB" altLang="en-US" sz="2400" dirty="0"/>
              <a:t> </a:t>
            </a:r>
            <a:r>
              <a:rPr lang="en-GB" altLang="en-US" sz="2400" dirty="0" err="1"/>
              <a:t>aur</a:t>
            </a:r>
            <a:r>
              <a:rPr lang="en-GB" altLang="en-US" sz="2400" dirty="0"/>
              <a:t> - </a:t>
            </a:r>
            <a:r>
              <a:rPr lang="en-GB" altLang="en-US" sz="2400" dirty="0" err="1"/>
              <a:t>Anelu</a:t>
            </a:r>
            <a:r>
              <a:rPr lang="en-GB" altLang="en-US" sz="2400" dirty="0"/>
              <a:t> at </a:t>
            </a:r>
            <a:r>
              <a:rPr lang="en-GB" altLang="en-US" sz="2400" dirty="0" err="1"/>
              <a:t>Eglurder</a:t>
            </a:r>
            <a:endParaRPr lang="en-GB" altLang="en-US" sz="2400" dirty="0"/>
          </a:p>
          <a:p>
            <a:r>
              <a:rPr lang="en-GB" altLang="en-US" sz="2400" dirty="0" err="1"/>
              <a:t>Disgwylwch</a:t>
            </a:r>
            <a:r>
              <a:rPr lang="en-GB" altLang="en-US" sz="2400" dirty="0"/>
              <a:t> </a:t>
            </a:r>
            <a:r>
              <a:rPr lang="en-GB" altLang="en-US" sz="2400" dirty="0" err="1"/>
              <a:t>orfod</a:t>
            </a:r>
            <a:r>
              <a:rPr lang="en-GB" altLang="en-US" sz="2400" dirty="0"/>
              <a:t> </a:t>
            </a:r>
            <a:r>
              <a:rPr lang="en-GB" altLang="en-US" sz="2400" dirty="0" err="1"/>
              <a:t>ysgrifennu</a:t>
            </a:r>
            <a:r>
              <a:rPr lang="en-GB" altLang="en-US" sz="2400" dirty="0"/>
              <a:t> o </a:t>
            </a:r>
            <a:r>
              <a:rPr lang="en-GB" altLang="en-US" sz="2400" dirty="0" err="1"/>
              <a:t>leiaf</a:t>
            </a:r>
            <a:r>
              <a:rPr lang="en-GB" altLang="en-US" sz="2400" dirty="0"/>
              <a:t> </a:t>
            </a:r>
            <a:r>
              <a:rPr lang="en-GB" altLang="en-US" sz="2400" dirty="0" err="1"/>
              <a:t>ddau</a:t>
            </a:r>
            <a:r>
              <a:rPr lang="en-GB" altLang="en-US" sz="2400" dirty="0"/>
              <a:t> </a:t>
            </a:r>
            <a:r>
              <a:rPr lang="en-GB" altLang="en-US" sz="2400" dirty="0" err="1"/>
              <a:t>ddrafft</a:t>
            </a:r>
            <a:endParaRPr lang="en-GB" altLang="en-US" sz="2400" dirty="0"/>
          </a:p>
          <a:p>
            <a:r>
              <a:rPr lang="en-GB" altLang="en-US" sz="2400" dirty="0" err="1"/>
              <a:t>Defnyddio</a:t>
            </a:r>
            <a:r>
              <a:rPr lang="en-GB" altLang="en-US" sz="2400" dirty="0"/>
              <a:t> </a:t>
            </a:r>
            <a:r>
              <a:rPr lang="en-GB" altLang="en-US" sz="2400" dirty="0" err="1"/>
              <a:t>Saesneg</a:t>
            </a:r>
            <a:r>
              <a:rPr lang="en-GB" altLang="en-US" sz="2400" dirty="0"/>
              <a:t> da </a:t>
            </a:r>
            <a:r>
              <a:rPr lang="en-GB" altLang="en-US" sz="2400" dirty="0" err="1"/>
              <a:t>trwy'r</a:t>
            </a:r>
            <a:r>
              <a:rPr lang="en-GB" altLang="en-US" sz="2400" dirty="0"/>
              <a:t> </a:t>
            </a:r>
            <a:r>
              <a:rPr lang="en-GB" altLang="en-US" sz="2400" dirty="0" err="1"/>
              <a:t>cyfan</a:t>
            </a:r>
            <a:r>
              <a:rPr lang="en-GB" altLang="en-US" sz="2400" dirty="0"/>
              <a:t>, </a:t>
            </a:r>
            <a:r>
              <a:rPr lang="en-GB" altLang="en-US" sz="2400" dirty="0" err="1"/>
              <a:t>brawddegau</a:t>
            </a:r>
            <a:r>
              <a:rPr lang="en-GB" altLang="en-US" sz="2400" dirty="0"/>
              <a:t> </a:t>
            </a:r>
            <a:r>
              <a:rPr lang="en-GB" altLang="en-US" sz="2400" dirty="0" err="1"/>
              <a:t>cyflawn</a:t>
            </a:r>
            <a:r>
              <a:rPr lang="en-GB" altLang="en-US" sz="2400" dirty="0"/>
              <a:t>, </a:t>
            </a:r>
            <a:r>
              <a:rPr lang="en-GB" altLang="en-US" sz="2400" dirty="0" err="1"/>
              <a:t>paragraffau</a:t>
            </a:r>
            <a:r>
              <a:rPr lang="en-GB" altLang="en-US" sz="2400" dirty="0"/>
              <a:t> ac </a:t>
            </a:r>
            <a:r>
              <a:rPr lang="en-GB" altLang="en-US" sz="2400" dirty="0" err="1"/>
              <a:t>ati</a:t>
            </a:r>
            <a:r>
              <a:rPr lang="en-GB" altLang="en-US" sz="2400" dirty="0"/>
              <a:t>.</a:t>
            </a:r>
          </a:p>
          <a:p>
            <a:r>
              <a:rPr lang="en-GB" altLang="en-US" sz="2400" dirty="0"/>
              <a:t>Ni </a:t>
            </a:r>
            <a:r>
              <a:rPr lang="en-GB" altLang="en-US" sz="2400" dirty="0" err="1"/>
              <a:t>allwn</a:t>
            </a:r>
            <a:r>
              <a:rPr lang="en-GB" altLang="en-US" sz="2400" dirty="0"/>
              <a:t> </a:t>
            </a:r>
            <a:r>
              <a:rPr lang="en-GB" altLang="en-US" sz="2400" dirty="0" err="1"/>
              <a:t>ddweud</a:t>
            </a:r>
            <a:r>
              <a:rPr lang="en-GB" altLang="en-US" sz="2400" dirty="0"/>
              <a:t> </a:t>
            </a:r>
            <a:r>
              <a:rPr lang="en-GB" altLang="en-US" sz="2400" dirty="0" err="1"/>
              <a:t>wrthych</a:t>
            </a:r>
            <a:r>
              <a:rPr lang="en-GB" altLang="en-US" sz="2400" dirty="0"/>
              <a:t> </a:t>
            </a:r>
            <a:r>
              <a:rPr lang="en-GB" altLang="en-US" sz="2400" dirty="0" err="1"/>
              <a:t>yn</a:t>
            </a:r>
            <a:r>
              <a:rPr lang="en-GB" altLang="en-US" sz="2400" dirty="0"/>
              <a:t> union </a:t>
            </a:r>
            <a:r>
              <a:rPr lang="en-GB" altLang="en-US" sz="2400" dirty="0" err="1"/>
              <a:t>sut</a:t>
            </a:r>
            <a:r>
              <a:rPr lang="en-GB" altLang="en-US" sz="2400" dirty="0"/>
              <a:t> </a:t>
            </a:r>
            <a:r>
              <a:rPr lang="en-GB" altLang="en-US" sz="2400" dirty="0" err="1"/>
              <a:t>i</a:t>
            </a:r>
            <a:r>
              <a:rPr lang="en-GB" altLang="en-US" sz="2400" dirty="0"/>
              <a:t> </a:t>
            </a:r>
            <a:r>
              <a:rPr lang="en-GB" altLang="en-US" sz="2400" dirty="0" err="1"/>
              <a:t>ysgrifennu</a:t>
            </a:r>
            <a:r>
              <a:rPr lang="en-GB" altLang="en-US" sz="2400" dirty="0"/>
              <a:t> </a:t>
            </a:r>
            <a:r>
              <a:rPr lang="en-GB" altLang="en-US" sz="2400" dirty="0" err="1"/>
              <a:t>adroddiad</a:t>
            </a:r>
            <a:r>
              <a:rPr lang="en-GB" altLang="en-US" sz="2400" dirty="0"/>
              <a:t> </a:t>
            </a:r>
            <a:r>
              <a:rPr lang="en-GB" altLang="en-US" sz="2400" dirty="0" err="1"/>
              <a:t>labordy</a:t>
            </a:r>
            <a:r>
              <a:rPr lang="en-GB" altLang="en-US" sz="2400" dirty="0"/>
              <a:t> da </a:t>
            </a:r>
            <a:r>
              <a:rPr lang="en-GB" altLang="en-US" sz="2400" dirty="0" err="1"/>
              <a:t>ond</a:t>
            </a:r>
            <a:r>
              <a:rPr lang="en-GB" altLang="en-US" sz="2400" dirty="0"/>
              <a:t> </a:t>
            </a:r>
            <a:r>
              <a:rPr lang="en-GB" altLang="en-US" sz="2400" dirty="0" err="1"/>
              <a:t>gallwn</a:t>
            </a:r>
            <a:r>
              <a:rPr lang="en-GB" altLang="en-US" sz="2400" dirty="0"/>
              <a:t> </a:t>
            </a:r>
            <a:r>
              <a:rPr lang="en-GB" altLang="en-US" sz="2400" dirty="0" err="1"/>
              <a:t>roi</a:t>
            </a:r>
            <a:r>
              <a:rPr lang="en-GB" altLang="en-US" sz="2400" dirty="0"/>
              <a:t> </a:t>
            </a:r>
            <a:r>
              <a:rPr lang="en-GB" altLang="en-US" sz="2400" dirty="0" err="1"/>
              <a:t>rhai</a:t>
            </a:r>
            <a:r>
              <a:rPr lang="en-GB" altLang="en-US" sz="2400" dirty="0"/>
              <a:t> </a:t>
            </a:r>
            <a:r>
              <a:rPr lang="en-GB" altLang="en-US" sz="2400" dirty="0" err="1"/>
              <a:t>canllawiau</a:t>
            </a:r>
            <a:r>
              <a:rPr lang="en-GB" altLang="en-US" sz="2400" dirty="0"/>
              <a:t> </a:t>
            </a:r>
            <a:r>
              <a:rPr lang="en-GB" altLang="en-US" sz="2400" dirty="0" err="1"/>
              <a:t>cyffredinol</a:t>
            </a:r>
            <a:r>
              <a:rPr lang="en-GB" altLang="en-US" sz="2400" dirty="0"/>
              <a:t> a </a:t>
            </a:r>
            <a:r>
              <a:rPr lang="en-GB" altLang="en-US" sz="2400" dirty="0" err="1"/>
              <a:t>pheth</a:t>
            </a:r>
            <a:r>
              <a:rPr lang="en-GB" altLang="en-US" sz="2400" dirty="0"/>
              <a:t> </a:t>
            </a:r>
            <a:r>
              <a:rPr lang="en-GB" altLang="en-US" sz="2400" dirty="0" err="1"/>
              <a:t>cyngor</a:t>
            </a:r>
            <a:r>
              <a:rPr lang="en-GB" altLang="en-US" sz="2400" dirty="0"/>
              <a:t> pendant </a:t>
            </a:r>
            <a:r>
              <a:rPr lang="en-GB" altLang="en-US" sz="2400" dirty="0" err="1"/>
              <a:t>ynghylch</a:t>
            </a:r>
            <a:r>
              <a:rPr lang="en-GB" altLang="en-US" sz="2400" dirty="0"/>
              <a:t> </a:t>
            </a:r>
            <a:r>
              <a:rPr lang="en-GB" altLang="en-US" sz="2400" dirty="0" err="1"/>
              <a:t>beth</a:t>
            </a:r>
            <a:r>
              <a:rPr lang="en-GB" altLang="en-US" sz="2400" dirty="0"/>
              <a:t> </a:t>
            </a:r>
            <a:r>
              <a:rPr lang="en-GB" altLang="en-US" sz="2400" dirty="0" err="1"/>
              <a:t>i'w</a:t>
            </a:r>
            <a:r>
              <a:rPr lang="en-GB" altLang="en-US" sz="2400" dirty="0"/>
              <a:t> </a:t>
            </a:r>
            <a:r>
              <a:rPr lang="en-GB" altLang="en-US" sz="2400" dirty="0" err="1"/>
              <a:t>wneud</a:t>
            </a:r>
            <a:r>
              <a:rPr lang="en-GB" altLang="en-US" sz="2400" dirty="0"/>
              <a:t>.</a:t>
            </a:r>
          </a:p>
          <a:p>
            <a:r>
              <a:rPr lang="en-GB" altLang="en-US" sz="2400" dirty="0" err="1"/>
              <a:t>Edrychwch</a:t>
            </a:r>
            <a:r>
              <a:rPr lang="en-GB" altLang="en-US" sz="2400" dirty="0"/>
              <a:t> </a:t>
            </a:r>
            <a:r>
              <a:rPr lang="en-GB" altLang="en-US" sz="2400" dirty="0" err="1"/>
              <a:t>ar</a:t>
            </a:r>
            <a:r>
              <a:rPr lang="en-GB" altLang="en-US" sz="2400" dirty="0"/>
              <a:t> </a:t>
            </a:r>
            <a:r>
              <a:rPr lang="en-GB" altLang="en-US" sz="2400" dirty="0" err="1"/>
              <a:t>Gylchgronau</a:t>
            </a:r>
            <a:r>
              <a:rPr lang="en-GB" altLang="en-US" sz="2400" dirty="0"/>
              <a:t> </a:t>
            </a:r>
            <a:r>
              <a:rPr lang="en-GB" altLang="en-US" sz="2400" dirty="0" err="1"/>
              <a:t>yn</a:t>
            </a:r>
            <a:r>
              <a:rPr lang="en-GB" altLang="en-US" sz="2400" dirty="0"/>
              <a:t> y </a:t>
            </a:r>
            <a:r>
              <a:rPr lang="en-GB" altLang="en-US" sz="2400" dirty="0" err="1"/>
              <a:t>llyfrgell</a:t>
            </a:r>
            <a:r>
              <a:rPr lang="en-GB" altLang="en-US" sz="2400" dirty="0"/>
              <a:t> / </a:t>
            </a:r>
            <a:r>
              <a:rPr lang="en-GB" altLang="en-US" sz="2400" dirty="0" err="1"/>
              <a:t>ar</a:t>
            </a:r>
            <a:r>
              <a:rPr lang="en-GB" altLang="en-US" sz="2400" dirty="0"/>
              <a:t> y we</a:t>
            </a:r>
          </a:p>
          <a:p>
            <a:pPr lvl="1"/>
            <a:r>
              <a:rPr lang="en-GB" altLang="en-US" sz="2000" dirty="0"/>
              <a:t>Journal of Sports Sciences</a:t>
            </a:r>
            <a:endParaRPr lang="en-GB" altLang="en-US" sz="2000" dirty="0"/>
          </a:p>
          <a:p>
            <a:endParaRPr lang="en-GB" altLang="en-US" sz="2400" b="1" dirty="0"/>
          </a:p>
          <a:p>
            <a:endParaRPr lang="en-GB" altLang="en-US" sz="2400" b="1" dirty="0"/>
          </a:p>
        </p:txBody>
      </p:sp>
    </p:spTree>
    <p:extLst>
      <p:ext uri="{BB962C8B-B14F-4D97-AF65-F5344CB8AC3E}">
        <p14:creationId xmlns:p14="http://schemas.microsoft.com/office/powerpoint/2010/main" val="8594836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sz="3200" b="1" dirty="0" err="1" smtClean="0"/>
              <a:t>Steil</a:t>
            </a:r>
            <a:endParaRPr lang="en-GB" altLang="en-US" sz="3200" b="1" dirty="0"/>
          </a:p>
        </p:txBody>
      </p:sp>
      <p:sp>
        <p:nvSpPr>
          <p:cNvPr id="9219" name="Rectangle 3"/>
          <p:cNvSpPr>
            <a:spLocks noGrp="1" noChangeArrowheads="1"/>
          </p:cNvSpPr>
          <p:nvPr>
            <p:ph type="body" idx="1"/>
          </p:nvPr>
        </p:nvSpPr>
        <p:spPr>
          <a:xfrm>
            <a:off x="457200" y="1642178"/>
            <a:ext cx="8229600" cy="3917032"/>
          </a:xfrm>
        </p:spPr>
        <p:txBody>
          <a:bodyPr/>
          <a:lstStyle/>
          <a:p>
            <a:r>
              <a:rPr lang="en-GB" altLang="en-US" sz="2400" dirty="0" err="1"/>
              <a:t>Anghersonol</a:t>
            </a:r>
            <a:r>
              <a:rPr lang="en-GB" altLang="en-US" sz="2400" dirty="0"/>
              <a:t>, </a:t>
            </a:r>
            <a:r>
              <a:rPr lang="en-GB" altLang="en-US" sz="2400" dirty="0" err="1"/>
              <a:t>osgoi</a:t>
            </a:r>
            <a:r>
              <a:rPr lang="en-GB" altLang="en-US" sz="2400" dirty="0"/>
              <a:t> person </a:t>
            </a:r>
            <a:r>
              <a:rPr lang="en-GB" altLang="en-US" sz="2400" dirty="0" err="1"/>
              <a:t>cyntaf</a:t>
            </a:r>
            <a:r>
              <a:rPr lang="en-GB" altLang="en-US" sz="2400" dirty="0"/>
              <a:t> - mi / </a:t>
            </a:r>
            <a:r>
              <a:rPr lang="en-GB" altLang="en-US" sz="2400" dirty="0" err="1"/>
              <a:t>ni</a:t>
            </a:r>
            <a:endParaRPr lang="en-GB" altLang="en-US" sz="2400" dirty="0"/>
          </a:p>
          <a:p>
            <a:r>
              <a:rPr lang="en-GB" altLang="en-US" sz="2400" dirty="0" err="1"/>
              <a:t>Gorau</a:t>
            </a:r>
            <a:r>
              <a:rPr lang="en-GB" altLang="en-US" sz="2400" dirty="0"/>
              <a:t> </a:t>
            </a:r>
            <a:r>
              <a:rPr lang="en-GB" altLang="en-US" sz="2400" dirty="0" err="1"/>
              <a:t>i'w</a:t>
            </a:r>
            <a:r>
              <a:rPr lang="en-GB" altLang="en-US" sz="2400" dirty="0"/>
              <a:t> </a:t>
            </a:r>
            <a:r>
              <a:rPr lang="en-GB" altLang="en-US" sz="2400" dirty="0" err="1"/>
              <a:t>defnyddio</a:t>
            </a:r>
            <a:r>
              <a:rPr lang="en-GB" altLang="en-US" sz="2400" dirty="0"/>
              <a:t> </a:t>
            </a:r>
            <a:r>
              <a:rPr lang="en-GB" altLang="en-US" sz="2400" dirty="0" err="1"/>
              <a:t>trydydd</a:t>
            </a:r>
            <a:r>
              <a:rPr lang="en-GB" altLang="en-US" sz="2400" dirty="0"/>
              <a:t> person - "</a:t>
            </a:r>
            <a:r>
              <a:rPr lang="en-GB" altLang="en-US" sz="2400" dirty="0" err="1"/>
              <a:t>Roedd</a:t>
            </a:r>
            <a:r>
              <a:rPr lang="en-GB" altLang="en-US" sz="2400" dirty="0"/>
              <a:t> y monitor </a:t>
            </a:r>
            <a:r>
              <a:rPr lang="en-GB" altLang="en-US" sz="2400" dirty="0" err="1"/>
              <a:t>cyfradd</a:t>
            </a:r>
            <a:r>
              <a:rPr lang="en-GB" altLang="en-US" sz="2400" dirty="0"/>
              <a:t> y </a:t>
            </a:r>
            <a:r>
              <a:rPr lang="en-GB" altLang="en-US" sz="2400" dirty="0" err="1"/>
              <a:t>galon</a:t>
            </a:r>
            <a:r>
              <a:rPr lang="en-GB" altLang="en-US" sz="2400" dirty="0"/>
              <a:t> </a:t>
            </a:r>
            <a:r>
              <a:rPr lang="en-GB" altLang="en-US" sz="2400" dirty="0" err="1"/>
              <a:t>wedi'i</a:t>
            </a:r>
            <a:r>
              <a:rPr lang="en-GB" altLang="en-US" sz="2400" dirty="0"/>
              <a:t> </a:t>
            </a:r>
            <a:r>
              <a:rPr lang="en-GB" altLang="en-US" sz="2400" dirty="0" err="1"/>
              <a:t>gysylltu</a:t>
            </a:r>
            <a:r>
              <a:rPr lang="en-GB" altLang="en-US" sz="2400" dirty="0"/>
              <a:t> </a:t>
            </a:r>
            <a:r>
              <a:rPr lang="en-GB" altLang="en-US" sz="2400" dirty="0" err="1"/>
              <a:t>â'r</a:t>
            </a:r>
            <a:r>
              <a:rPr lang="en-GB" altLang="en-US" sz="2400" dirty="0"/>
              <a:t> strap </a:t>
            </a:r>
            <a:r>
              <a:rPr lang="en-GB" altLang="en-US" sz="2400" dirty="0" err="1"/>
              <a:t>trwy</a:t>
            </a:r>
            <a:r>
              <a:rPr lang="en-GB" altLang="en-US" sz="2400" dirty="0"/>
              <a:t> </a:t>
            </a:r>
            <a:r>
              <a:rPr lang="en-GB" altLang="en-US" sz="2400" dirty="0" err="1"/>
              <a:t>bluetooth</a:t>
            </a:r>
            <a:r>
              <a:rPr lang="en-GB" altLang="en-US" sz="2400" dirty="0"/>
              <a:t>" </a:t>
            </a:r>
            <a:r>
              <a:rPr lang="en-GB" altLang="en-US" sz="2400" dirty="0" err="1"/>
              <a:t>yn</a:t>
            </a:r>
            <a:r>
              <a:rPr lang="en-GB" altLang="en-US" sz="2400" dirty="0"/>
              <a:t> </a:t>
            </a:r>
            <a:r>
              <a:rPr lang="en-GB" altLang="en-US" sz="2400" dirty="0" err="1"/>
              <a:t>hytrach</a:t>
            </a:r>
            <a:r>
              <a:rPr lang="en-GB" altLang="en-US" sz="2400" dirty="0"/>
              <a:t> </a:t>
            </a:r>
            <a:r>
              <a:rPr lang="en-GB" altLang="en-US" sz="2400" dirty="0" err="1"/>
              <a:t>na</a:t>
            </a:r>
            <a:r>
              <a:rPr lang="en-GB" altLang="en-US" sz="2400" dirty="0"/>
              <a:t> "</a:t>
            </a:r>
            <a:r>
              <a:rPr lang="en-GB" altLang="en-US" sz="2400" dirty="0" err="1"/>
              <a:t>Rwyf</a:t>
            </a:r>
            <a:r>
              <a:rPr lang="en-GB" altLang="en-US" sz="2400" dirty="0"/>
              <a:t> </a:t>
            </a:r>
            <a:r>
              <a:rPr lang="en-GB" altLang="en-US" sz="2400" dirty="0" err="1"/>
              <a:t>wedi</a:t>
            </a:r>
            <a:r>
              <a:rPr lang="en-GB" altLang="en-US" sz="2400" dirty="0"/>
              <a:t> </a:t>
            </a:r>
            <a:r>
              <a:rPr lang="en-GB" altLang="en-US" sz="2400" dirty="0" err="1"/>
              <a:t>cysylltu</a:t>
            </a:r>
            <a:r>
              <a:rPr lang="en-GB" altLang="en-US" sz="2400" dirty="0"/>
              <a:t> </a:t>
            </a:r>
            <a:r>
              <a:rPr lang="en-GB" altLang="en-US" sz="2400" dirty="0" err="1"/>
              <a:t>monitro</a:t>
            </a:r>
            <a:r>
              <a:rPr lang="en-GB" altLang="en-US" sz="2400" dirty="0"/>
              <a:t> </a:t>
            </a:r>
            <a:r>
              <a:rPr lang="en-GB" altLang="en-US" sz="2400" dirty="0" err="1"/>
              <a:t>cyfradd</a:t>
            </a:r>
            <a:r>
              <a:rPr lang="en-GB" altLang="en-US" sz="2400" dirty="0"/>
              <a:t> y </a:t>
            </a:r>
            <a:r>
              <a:rPr lang="en-GB" altLang="en-US" sz="2400" dirty="0" err="1"/>
              <a:t>galon</a:t>
            </a:r>
            <a:r>
              <a:rPr lang="en-GB" altLang="en-US" sz="2400" dirty="0"/>
              <a:t> </a:t>
            </a:r>
            <a:r>
              <a:rPr lang="en-GB" altLang="en-US" sz="2400" dirty="0" err="1"/>
              <a:t>i'r</a:t>
            </a:r>
            <a:r>
              <a:rPr lang="en-GB" altLang="en-US" sz="2400" dirty="0"/>
              <a:t> ..."</a:t>
            </a:r>
          </a:p>
          <a:p>
            <a:r>
              <a:rPr lang="en-GB" altLang="en-US" sz="2400" dirty="0"/>
              <a:t>Pa </a:t>
            </a:r>
            <a:r>
              <a:rPr lang="en-GB" altLang="en-US" sz="2400" dirty="0" err="1"/>
              <a:t>mor</a:t>
            </a:r>
            <a:r>
              <a:rPr lang="en-GB" altLang="en-US" sz="2400" dirty="0"/>
              <a:t> </a:t>
            </a:r>
            <a:r>
              <a:rPr lang="en-GB" altLang="en-US" sz="2400" dirty="0" err="1"/>
              <a:t>hir</a:t>
            </a:r>
            <a:r>
              <a:rPr lang="en-GB" altLang="en-US" sz="2400" dirty="0"/>
              <a:t> </a:t>
            </a:r>
            <a:r>
              <a:rPr lang="en-GB" altLang="en-US" sz="2400" dirty="0" err="1"/>
              <a:t>ddylai'r</a:t>
            </a:r>
            <a:r>
              <a:rPr lang="en-GB" altLang="en-US" sz="2400" dirty="0"/>
              <a:t> </a:t>
            </a:r>
            <a:r>
              <a:rPr lang="en-GB" altLang="en-US" sz="2400" dirty="0" err="1"/>
              <a:t>adroddiad</a:t>
            </a:r>
            <a:r>
              <a:rPr lang="en-GB" altLang="en-US" sz="2400" dirty="0"/>
              <a:t> </a:t>
            </a:r>
            <a:r>
              <a:rPr lang="en-GB" altLang="en-US" sz="2400" dirty="0" err="1"/>
              <a:t>fod</a:t>
            </a:r>
            <a:r>
              <a:rPr lang="en-GB" altLang="en-US" sz="2400" dirty="0"/>
              <a:t>? </a:t>
            </a:r>
            <a:r>
              <a:rPr lang="en-GB" altLang="en-US" sz="2400" dirty="0" err="1"/>
              <a:t>Fel</a:t>
            </a:r>
            <a:r>
              <a:rPr lang="en-GB" altLang="en-US" sz="2400" dirty="0"/>
              <a:t> y </a:t>
            </a:r>
            <a:r>
              <a:rPr lang="en-GB" altLang="en-US" sz="2400" dirty="0" err="1"/>
              <a:t>nodwyd</a:t>
            </a:r>
            <a:r>
              <a:rPr lang="en-GB" altLang="en-US" sz="2400" dirty="0"/>
              <a:t> </a:t>
            </a:r>
            <a:r>
              <a:rPr lang="en-GB" altLang="en-US" sz="2400" dirty="0" err="1"/>
              <a:t>yn</a:t>
            </a:r>
            <a:r>
              <a:rPr lang="en-GB" altLang="en-US" sz="2400" dirty="0"/>
              <a:t> </a:t>
            </a:r>
            <a:r>
              <a:rPr lang="en-GB" altLang="en-US" sz="2400" dirty="0" err="1"/>
              <a:t>ôl</a:t>
            </a:r>
            <a:r>
              <a:rPr lang="en-GB" altLang="en-US" sz="2400" dirty="0"/>
              <a:t> y </a:t>
            </a:r>
            <a:r>
              <a:rPr lang="en-GB" altLang="en-US" sz="2400" dirty="0" err="1"/>
              <a:t>brîff</a:t>
            </a:r>
            <a:r>
              <a:rPr lang="en-GB" altLang="en-US" sz="2400" dirty="0"/>
              <a:t> </a:t>
            </a:r>
            <a:r>
              <a:rPr lang="en-GB" altLang="en-US" sz="2400" dirty="0" err="1"/>
              <a:t>aseiniad</a:t>
            </a:r>
            <a:r>
              <a:rPr lang="en-GB" altLang="en-US" sz="2400" dirty="0"/>
              <a:t> - </a:t>
            </a:r>
            <a:r>
              <a:rPr lang="en-GB" altLang="en-US" sz="2400" dirty="0" err="1"/>
              <a:t>peidiwch</a:t>
            </a:r>
            <a:r>
              <a:rPr lang="en-GB" altLang="en-US" sz="2400" dirty="0"/>
              <a:t> â </a:t>
            </a:r>
            <a:r>
              <a:rPr lang="en-GB" altLang="en-US" sz="2400" dirty="0" err="1"/>
              <a:t>chodi'n</a:t>
            </a:r>
            <a:r>
              <a:rPr lang="en-GB" altLang="en-US" sz="2400" dirty="0"/>
              <a:t> </a:t>
            </a:r>
            <a:r>
              <a:rPr lang="en-GB" altLang="en-US" sz="2400" dirty="0" err="1"/>
              <a:t>fyr</a:t>
            </a:r>
            <a:r>
              <a:rPr lang="en-GB" altLang="en-US" sz="2400" dirty="0"/>
              <a:t>.</a:t>
            </a:r>
            <a:endParaRPr lang="en-GB" altLang="en-US" sz="2400" dirty="0"/>
          </a:p>
          <a:p>
            <a:endParaRPr lang="en-GB" altLang="en-US" sz="2400" dirty="0"/>
          </a:p>
          <a:p>
            <a:endParaRPr lang="en-GB" altLang="en-US" sz="24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29911" y="336108"/>
            <a:ext cx="2635624" cy="1244600"/>
          </a:xfrm>
          <a:prstGeom prst="rect">
            <a:avLst/>
          </a:prstGeom>
        </p:spPr>
      </p:pic>
    </p:spTree>
    <p:extLst>
      <p:ext uri="{BB962C8B-B14F-4D97-AF65-F5344CB8AC3E}">
        <p14:creationId xmlns:p14="http://schemas.microsoft.com/office/powerpoint/2010/main" val="41424512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381000"/>
            <a:ext cx="7772400" cy="1143000"/>
          </a:xfrm>
        </p:spPr>
        <p:txBody>
          <a:bodyPr/>
          <a:lstStyle/>
          <a:p>
            <a:r>
              <a:rPr lang="en-GB" altLang="en-US" sz="3200" b="1" dirty="0" err="1"/>
              <a:t>Strwythur</a:t>
            </a:r>
            <a:endParaRPr lang="en-GB" altLang="en-US" sz="3200" b="1" dirty="0"/>
          </a:p>
        </p:txBody>
      </p:sp>
      <p:sp>
        <p:nvSpPr>
          <p:cNvPr id="10243" name="Rectangle 3"/>
          <p:cNvSpPr>
            <a:spLocks noGrp="1" noChangeArrowheads="1"/>
          </p:cNvSpPr>
          <p:nvPr>
            <p:ph type="body" idx="1"/>
          </p:nvPr>
        </p:nvSpPr>
        <p:spPr>
          <a:xfrm>
            <a:off x="838200" y="1752600"/>
            <a:ext cx="7772400" cy="4114800"/>
          </a:xfrm>
        </p:spPr>
        <p:txBody>
          <a:bodyPr/>
          <a:lstStyle/>
          <a:p>
            <a:pPr>
              <a:lnSpc>
                <a:spcPct val="90000"/>
              </a:lnSpc>
            </a:pPr>
            <a:r>
              <a:rPr lang="en-GB" altLang="en-US" sz="2400" dirty="0" err="1"/>
              <a:t>Teitl</a:t>
            </a:r>
            <a:endParaRPr lang="en-GB" altLang="en-US" sz="2400" dirty="0"/>
          </a:p>
          <a:p>
            <a:pPr>
              <a:lnSpc>
                <a:spcPct val="90000"/>
              </a:lnSpc>
            </a:pPr>
            <a:r>
              <a:rPr lang="en-GB" altLang="en-US" sz="2400" dirty="0" err="1"/>
              <a:t>Crynodeb</a:t>
            </a:r>
            <a:endParaRPr lang="en-GB" altLang="en-US" sz="2400" dirty="0"/>
          </a:p>
          <a:p>
            <a:pPr>
              <a:lnSpc>
                <a:spcPct val="90000"/>
              </a:lnSpc>
            </a:pPr>
            <a:r>
              <a:rPr lang="en-GB" altLang="en-US" sz="2400" dirty="0" err="1"/>
              <a:t>Cyflwyniad</a:t>
            </a:r>
            <a:endParaRPr lang="en-GB" altLang="en-US" sz="2400" dirty="0"/>
          </a:p>
          <a:p>
            <a:pPr>
              <a:lnSpc>
                <a:spcPct val="90000"/>
              </a:lnSpc>
            </a:pPr>
            <a:r>
              <a:rPr lang="en-GB" altLang="en-US" sz="2400" dirty="0"/>
              <a:t>Dull</a:t>
            </a:r>
          </a:p>
          <a:p>
            <a:pPr>
              <a:lnSpc>
                <a:spcPct val="90000"/>
              </a:lnSpc>
            </a:pPr>
            <a:r>
              <a:rPr lang="en-GB" altLang="en-US" sz="2400" dirty="0" err="1"/>
              <a:t>Canlyniadau</a:t>
            </a:r>
            <a:r>
              <a:rPr lang="en-GB" altLang="en-US" sz="2400" dirty="0"/>
              <a:t>,</a:t>
            </a:r>
          </a:p>
          <a:p>
            <a:pPr>
              <a:lnSpc>
                <a:spcPct val="90000"/>
              </a:lnSpc>
            </a:pPr>
            <a:r>
              <a:rPr lang="en-GB" altLang="en-US" sz="2400" dirty="0" err="1"/>
              <a:t>Trafodaeth</a:t>
            </a:r>
            <a:endParaRPr lang="en-GB" altLang="en-US" sz="2400" dirty="0"/>
          </a:p>
          <a:p>
            <a:pPr>
              <a:lnSpc>
                <a:spcPct val="90000"/>
              </a:lnSpc>
            </a:pPr>
            <a:r>
              <a:rPr lang="en-GB" altLang="en-US" sz="2400" dirty="0" err="1"/>
              <a:t>Casgliad</a:t>
            </a:r>
            <a:endParaRPr lang="en-GB" altLang="en-US" sz="2400" dirty="0"/>
          </a:p>
          <a:p>
            <a:pPr>
              <a:lnSpc>
                <a:spcPct val="90000"/>
              </a:lnSpc>
            </a:pPr>
            <a:r>
              <a:rPr lang="en-GB" altLang="en-US" sz="2400" dirty="0" err="1"/>
              <a:t>Cyfeiriadau</a:t>
            </a:r>
            <a:endParaRPr lang="en-GB" altLang="en-US" sz="2400" dirty="0"/>
          </a:p>
          <a:p>
            <a:pPr>
              <a:lnSpc>
                <a:spcPct val="90000"/>
              </a:lnSpc>
            </a:pPr>
            <a:r>
              <a:rPr lang="en-GB" altLang="en-US" sz="2400" dirty="0" err="1"/>
              <a:t>Atodiadau</a:t>
            </a:r>
            <a:endParaRPr lang="en-GB" altLang="en-US" sz="24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67400" y="350875"/>
            <a:ext cx="2743200" cy="1922780"/>
          </a:xfrm>
          <a:prstGeom prst="rect">
            <a:avLst/>
          </a:prstGeom>
        </p:spPr>
      </p:pic>
    </p:spTree>
    <p:extLst>
      <p:ext uri="{BB962C8B-B14F-4D97-AF65-F5344CB8AC3E}">
        <p14:creationId xmlns:p14="http://schemas.microsoft.com/office/powerpoint/2010/main" val="18275750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85800" y="0"/>
            <a:ext cx="7772400" cy="1143000"/>
          </a:xfrm>
        </p:spPr>
        <p:txBody>
          <a:bodyPr/>
          <a:lstStyle/>
          <a:p>
            <a:r>
              <a:rPr lang="en-GB" altLang="en-US" sz="3200" b="1" dirty="0" err="1" smtClean="0"/>
              <a:t>Crynodeb</a:t>
            </a:r>
            <a:endParaRPr lang="en-GB" altLang="en-US" sz="3200" b="1" dirty="0"/>
          </a:p>
        </p:txBody>
      </p:sp>
      <p:sp>
        <p:nvSpPr>
          <p:cNvPr id="11267" name="Rectangle 3"/>
          <p:cNvSpPr>
            <a:spLocks noGrp="1" noChangeArrowheads="1"/>
          </p:cNvSpPr>
          <p:nvPr>
            <p:ph type="body" idx="1"/>
          </p:nvPr>
        </p:nvSpPr>
        <p:spPr>
          <a:xfrm>
            <a:off x="1181100" y="1371600"/>
            <a:ext cx="6781800" cy="4343400"/>
          </a:xfrm>
        </p:spPr>
        <p:txBody>
          <a:bodyPr/>
          <a:lstStyle/>
          <a:p>
            <a:r>
              <a:rPr lang="en-GB" altLang="en-US" sz="2400" dirty="0" err="1"/>
              <a:t>Er</a:t>
            </a:r>
            <a:r>
              <a:rPr lang="en-GB" altLang="en-US" sz="2400" dirty="0"/>
              <a:t> </a:t>
            </a:r>
            <a:r>
              <a:rPr lang="en-GB" altLang="en-US" sz="2400" dirty="0" err="1"/>
              <a:t>mwyn</a:t>
            </a:r>
            <a:r>
              <a:rPr lang="en-GB" altLang="en-US" sz="2400" dirty="0"/>
              <a:t> </a:t>
            </a:r>
            <a:r>
              <a:rPr lang="en-GB" altLang="en-US" sz="2400" dirty="0" err="1"/>
              <a:t>gwybod</a:t>
            </a:r>
            <a:r>
              <a:rPr lang="en-GB" altLang="en-US" sz="2400" dirty="0"/>
              <a:t> </a:t>
            </a:r>
            <a:r>
              <a:rPr lang="en-GB" altLang="en-US" sz="2400" dirty="0" err="1"/>
              <a:t>sut</a:t>
            </a:r>
            <a:r>
              <a:rPr lang="en-GB" altLang="en-US" sz="2400" dirty="0"/>
              <a:t> </a:t>
            </a:r>
            <a:r>
              <a:rPr lang="en-GB" altLang="en-US" sz="2400" dirty="0" err="1"/>
              <a:t>i</a:t>
            </a:r>
            <a:r>
              <a:rPr lang="en-GB" altLang="en-US" sz="2400" dirty="0"/>
              <a:t> </a:t>
            </a:r>
            <a:r>
              <a:rPr lang="en-GB" altLang="en-US" sz="2400" dirty="0" err="1"/>
              <a:t>ysgrifennu</a:t>
            </a:r>
            <a:r>
              <a:rPr lang="en-GB" altLang="en-US" sz="2400" dirty="0"/>
              <a:t> un, </a:t>
            </a:r>
            <a:r>
              <a:rPr lang="en-GB" altLang="en-US" sz="2400" dirty="0" err="1"/>
              <a:t>mae</a:t>
            </a:r>
            <a:r>
              <a:rPr lang="en-GB" altLang="en-US" sz="2400" dirty="0"/>
              <a:t> </a:t>
            </a:r>
            <a:r>
              <a:rPr lang="en-GB" altLang="en-US" sz="2400" dirty="0" err="1"/>
              <a:t>angen</a:t>
            </a:r>
            <a:r>
              <a:rPr lang="en-GB" altLang="en-US" sz="2400" dirty="0"/>
              <a:t> </a:t>
            </a:r>
            <a:r>
              <a:rPr lang="en-GB" altLang="en-US" sz="2400" dirty="0" err="1"/>
              <a:t>i</a:t>
            </a:r>
            <a:r>
              <a:rPr lang="en-GB" altLang="en-US" sz="2400" dirty="0"/>
              <a:t> chi </a:t>
            </a:r>
            <a:r>
              <a:rPr lang="en-GB" altLang="en-US" sz="2400" dirty="0" err="1"/>
              <a:t>wybod</a:t>
            </a:r>
            <a:r>
              <a:rPr lang="en-GB" altLang="en-US" sz="2400" dirty="0"/>
              <a:t> </a:t>
            </a:r>
            <a:r>
              <a:rPr lang="en-GB" altLang="en-US" sz="2400" dirty="0" err="1"/>
              <a:t>beth</a:t>
            </a:r>
            <a:r>
              <a:rPr lang="en-GB" altLang="en-US" sz="2400" dirty="0"/>
              <a:t> </a:t>
            </a:r>
            <a:r>
              <a:rPr lang="en-GB" altLang="en-US" sz="2400" dirty="0" err="1"/>
              <a:t>ydyn</a:t>
            </a:r>
            <a:r>
              <a:rPr lang="en-GB" altLang="en-US" sz="2400" dirty="0"/>
              <a:t> </a:t>
            </a:r>
            <a:r>
              <a:rPr lang="en-GB" altLang="en-US" sz="2400" dirty="0" err="1"/>
              <a:t>nhw</a:t>
            </a:r>
            <a:r>
              <a:rPr lang="en-GB" altLang="en-US" sz="2400" dirty="0"/>
              <a:t> am!</a:t>
            </a:r>
          </a:p>
          <a:p>
            <a:r>
              <a:rPr lang="en-GB" altLang="en-US" sz="2400" dirty="0"/>
              <a:t>Mae </a:t>
            </a:r>
            <a:r>
              <a:rPr lang="en-GB" altLang="en-US" sz="2400" dirty="0" err="1"/>
              <a:t>pobl</a:t>
            </a:r>
            <a:r>
              <a:rPr lang="en-GB" altLang="en-US" sz="2400" dirty="0"/>
              <a:t> </a:t>
            </a:r>
            <a:r>
              <a:rPr lang="en-GB" altLang="en-US" sz="2400" dirty="0" err="1"/>
              <a:t>yn</a:t>
            </a:r>
            <a:r>
              <a:rPr lang="en-GB" altLang="en-US" sz="2400" dirty="0"/>
              <a:t> </a:t>
            </a:r>
            <a:r>
              <a:rPr lang="en-GB" altLang="en-US" sz="2400" dirty="0" err="1"/>
              <a:t>pori</a:t>
            </a:r>
            <a:r>
              <a:rPr lang="en-GB" altLang="en-US" sz="2400" dirty="0"/>
              <a:t> </a:t>
            </a:r>
            <a:r>
              <a:rPr lang="en-GB" altLang="en-US" sz="2400" dirty="0" err="1"/>
              <a:t>crynodebau</a:t>
            </a:r>
            <a:r>
              <a:rPr lang="en-GB" altLang="en-US" sz="2400" dirty="0"/>
              <a:t> </a:t>
            </a:r>
            <a:r>
              <a:rPr lang="en-GB" altLang="en-US" sz="2400" dirty="0" err="1"/>
              <a:t>i</a:t>
            </a:r>
            <a:r>
              <a:rPr lang="en-GB" altLang="en-US" sz="2400" dirty="0"/>
              <a:t> </a:t>
            </a:r>
            <a:r>
              <a:rPr lang="en-GB" altLang="en-US" sz="2400" dirty="0" err="1"/>
              <a:t>benderfynu</a:t>
            </a:r>
            <a:r>
              <a:rPr lang="en-GB" altLang="en-US" sz="2400" dirty="0"/>
              <a:t> a </a:t>
            </a:r>
            <a:r>
              <a:rPr lang="en-GB" altLang="en-US" sz="2400" dirty="0" err="1"/>
              <a:t>oes</a:t>
            </a:r>
            <a:r>
              <a:rPr lang="en-GB" altLang="en-US" sz="2400" dirty="0"/>
              <a:t> </a:t>
            </a:r>
            <a:r>
              <a:rPr lang="en-GB" altLang="en-US" sz="2400" dirty="0" err="1"/>
              <a:t>ganddynt</a:t>
            </a:r>
            <a:r>
              <a:rPr lang="en-GB" altLang="en-US" sz="2400" dirty="0"/>
              <a:t> </a:t>
            </a:r>
            <a:r>
              <a:rPr lang="en-GB" altLang="en-US" sz="2400" dirty="0" err="1"/>
              <a:t>ddiddordeb</a:t>
            </a:r>
            <a:r>
              <a:rPr lang="en-GB" altLang="en-US" sz="2400" dirty="0"/>
              <a:t> </a:t>
            </a:r>
            <a:r>
              <a:rPr lang="en-GB" altLang="en-US" sz="2400" dirty="0" err="1"/>
              <a:t>yn</a:t>
            </a:r>
            <a:r>
              <a:rPr lang="en-GB" altLang="en-US" sz="2400" dirty="0"/>
              <a:t> </a:t>
            </a:r>
            <a:r>
              <a:rPr lang="en-GB" altLang="en-US" sz="2400" dirty="0" err="1"/>
              <a:t>ddigon</a:t>
            </a:r>
            <a:r>
              <a:rPr lang="en-GB" altLang="en-US" sz="2400" dirty="0"/>
              <a:t> </a:t>
            </a:r>
            <a:r>
              <a:rPr lang="en-GB" altLang="en-US" sz="2400" dirty="0" err="1"/>
              <a:t>i</a:t>
            </a:r>
            <a:r>
              <a:rPr lang="en-GB" altLang="en-US" sz="2400" dirty="0"/>
              <a:t> </a:t>
            </a:r>
            <a:r>
              <a:rPr lang="en-GB" altLang="en-US" sz="2400" dirty="0" err="1"/>
              <a:t>warantu</a:t>
            </a:r>
            <a:r>
              <a:rPr lang="en-GB" altLang="en-US" sz="2400" dirty="0"/>
              <a:t> </a:t>
            </a:r>
            <a:r>
              <a:rPr lang="en-GB" altLang="en-US" sz="2400" dirty="0" err="1"/>
              <a:t>darllen</a:t>
            </a:r>
            <a:r>
              <a:rPr lang="en-GB" altLang="en-US" sz="2400" dirty="0"/>
              <a:t> y </a:t>
            </a:r>
            <a:r>
              <a:rPr lang="en-GB" altLang="en-US" sz="2400" dirty="0" err="1"/>
              <a:t>papur</a:t>
            </a:r>
            <a:r>
              <a:rPr lang="en-GB" altLang="en-US" sz="2400" dirty="0"/>
              <a:t> / </a:t>
            </a:r>
            <a:r>
              <a:rPr lang="en-GB" altLang="en-US" sz="2400" dirty="0" err="1"/>
              <a:t>ymweld</a:t>
            </a:r>
            <a:r>
              <a:rPr lang="en-GB" altLang="en-US" sz="2400" dirty="0"/>
              <a:t> </a:t>
            </a:r>
            <a:r>
              <a:rPr lang="en-GB" altLang="en-US" sz="2400" dirty="0" err="1"/>
              <a:t>â'r</a:t>
            </a:r>
            <a:r>
              <a:rPr lang="en-GB" altLang="en-US" sz="2400" dirty="0"/>
              <a:t> poster / </a:t>
            </a:r>
            <a:r>
              <a:rPr lang="en-GB" altLang="en-US" sz="2400" dirty="0" err="1"/>
              <a:t>mynychu'r</a:t>
            </a:r>
            <a:r>
              <a:rPr lang="en-GB" altLang="en-US" sz="2400" dirty="0"/>
              <a:t> </a:t>
            </a:r>
            <a:r>
              <a:rPr lang="en-GB" altLang="en-US" sz="2400" dirty="0" err="1"/>
              <a:t>sgwrs</a:t>
            </a:r>
            <a:endParaRPr lang="en-GB" altLang="en-US" sz="2400" dirty="0"/>
          </a:p>
          <a:p>
            <a:r>
              <a:rPr lang="en-GB" altLang="en-US" sz="2400" dirty="0" err="1"/>
              <a:t>Maent</a:t>
            </a:r>
            <a:r>
              <a:rPr lang="en-GB" altLang="en-US" sz="2400" dirty="0"/>
              <a:t> </a:t>
            </a:r>
            <a:r>
              <a:rPr lang="en-GB" altLang="en-US" sz="2400" dirty="0" err="1"/>
              <a:t>yn</a:t>
            </a:r>
            <a:r>
              <a:rPr lang="en-GB" altLang="en-US" sz="2400" dirty="0"/>
              <a:t> </a:t>
            </a:r>
            <a:r>
              <a:rPr lang="en-GB" altLang="en-US" sz="2400" dirty="0" err="1"/>
              <a:t>grynodeb</a:t>
            </a:r>
            <a:r>
              <a:rPr lang="en-GB" altLang="en-US" sz="2400" dirty="0"/>
              <a:t> </a:t>
            </a:r>
            <a:r>
              <a:rPr lang="en-GB" altLang="en-US" sz="2400" dirty="0" err="1"/>
              <a:t>byr</a:t>
            </a:r>
            <a:r>
              <a:rPr lang="en-GB" altLang="en-US" sz="2400" dirty="0"/>
              <a:t> </a:t>
            </a:r>
            <a:r>
              <a:rPr lang="en-GB" altLang="en-US" sz="2400" dirty="0" err="1"/>
              <a:t>o'r</a:t>
            </a:r>
            <a:r>
              <a:rPr lang="en-GB" altLang="en-US" sz="2400" dirty="0"/>
              <a:t> </a:t>
            </a:r>
            <a:r>
              <a:rPr lang="en-GB" altLang="en-US" sz="2400" dirty="0" err="1"/>
              <a:t>hyn</a:t>
            </a:r>
            <a:r>
              <a:rPr lang="en-GB" altLang="en-US" sz="2400" dirty="0"/>
              <a:t> a </a:t>
            </a:r>
            <a:r>
              <a:rPr lang="en-GB" altLang="en-US" sz="2400" dirty="0" err="1"/>
              <a:t>wnaed</a:t>
            </a:r>
            <a:r>
              <a:rPr lang="en-GB" altLang="en-US" sz="2400" dirty="0"/>
              <a:t> a </a:t>
            </a:r>
            <a:r>
              <a:rPr lang="en-GB" altLang="en-US" sz="2400" dirty="0" err="1"/>
              <a:t>pha</a:t>
            </a:r>
            <a:r>
              <a:rPr lang="en-GB" altLang="en-US" sz="2400" dirty="0"/>
              <a:t> </a:t>
            </a:r>
            <a:r>
              <a:rPr lang="en-GB" altLang="en-US" sz="2400" dirty="0" err="1"/>
              <a:t>ddull</a:t>
            </a:r>
            <a:r>
              <a:rPr lang="en-GB" altLang="en-US" sz="2400" dirty="0"/>
              <a:t> a </a:t>
            </a:r>
            <a:r>
              <a:rPr lang="en-GB" altLang="en-US" sz="2400" dirty="0" err="1"/>
              <a:t>ddefnyddiwyd</a:t>
            </a:r>
            <a:r>
              <a:rPr lang="en-GB" altLang="en-US" sz="2400" dirty="0"/>
              <a:t>. </a:t>
            </a:r>
            <a:r>
              <a:rPr lang="en-GB" altLang="en-US" sz="2400" dirty="0" err="1"/>
              <a:t>Dylid</a:t>
            </a:r>
            <a:r>
              <a:rPr lang="en-GB" altLang="en-US" sz="2400" dirty="0"/>
              <a:t> </a:t>
            </a:r>
            <a:r>
              <a:rPr lang="en-GB" altLang="en-US" sz="2400" dirty="0" err="1"/>
              <a:t>dyfynnu</a:t>
            </a:r>
            <a:r>
              <a:rPr lang="en-GB" altLang="en-US" sz="2400" dirty="0"/>
              <a:t> </a:t>
            </a:r>
            <a:r>
              <a:rPr lang="en-GB" altLang="en-US" sz="2400" dirty="0" err="1"/>
              <a:t>unrhyw</a:t>
            </a:r>
            <a:r>
              <a:rPr lang="en-GB" altLang="en-US" sz="2400" dirty="0"/>
              <a:t> </a:t>
            </a:r>
            <a:r>
              <a:rPr lang="en-GB" altLang="en-US" sz="2400" dirty="0" err="1"/>
              <a:t>ganlyniadau</a:t>
            </a:r>
            <a:r>
              <a:rPr lang="en-GB" altLang="en-US" sz="2400" dirty="0"/>
              <a:t> </a:t>
            </a:r>
            <a:r>
              <a:rPr lang="en-GB" altLang="en-US" sz="2400" dirty="0" err="1"/>
              <a:t>allweddol</a:t>
            </a:r>
            <a:r>
              <a:rPr lang="en-GB" altLang="en-US" sz="2400" dirty="0"/>
              <a:t> (</a:t>
            </a:r>
            <a:r>
              <a:rPr lang="en-GB" altLang="en-US" sz="2400" dirty="0" err="1"/>
              <a:t>a'u</a:t>
            </a:r>
            <a:r>
              <a:rPr lang="en-GB" altLang="en-US" sz="2400" dirty="0"/>
              <a:t> </a:t>
            </a:r>
            <a:r>
              <a:rPr lang="en-GB" altLang="en-US" sz="2400" dirty="0" err="1"/>
              <a:t>gwallau</a:t>
            </a:r>
            <a:r>
              <a:rPr lang="en-GB" altLang="en-US" sz="2400" dirty="0"/>
              <a:t> </a:t>
            </a:r>
            <a:r>
              <a:rPr lang="en-GB" altLang="en-US" sz="2400" dirty="0" err="1"/>
              <a:t>cysylltiedig</a:t>
            </a:r>
            <a:r>
              <a:rPr lang="en-GB" altLang="en-US" sz="2400" dirty="0"/>
              <a:t>) a </a:t>
            </a:r>
            <a:r>
              <a:rPr lang="en-GB" altLang="en-US" sz="2400" dirty="0" err="1"/>
              <a:t>dylid</a:t>
            </a:r>
            <a:r>
              <a:rPr lang="en-GB" altLang="en-US" sz="2400" dirty="0"/>
              <a:t> </a:t>
            </a:r>
            <a:r>
              <a:rPr lang="en-GB" altLang="en-US" sz="2400" dirty="0" err="1"/>
              <a:t>nodi'r</a:t>
            </a:r>
            <a:r>
              <a:rPr lang="en-GB" altLang="en-US" sz="2400" dirty="0"/>
              <a:t> </a:t>
            </a:r>
            <a:r>
              <a:rPr lang="en-GB" altLang="en-US" sz="2400" dirty="0" err="1"/>
              <a:t>prif</a:t>
            </a:r>
            <a:r>
              <a:rPr lang="en-GB" altLang="en-US" sz="2400" dirty="0"/>
              <a:t> </a:t>
            </a:r>
            <a:r>
              <a:rPr lang="en-GB" altLang="en-US" sz="2400" dirty="0" err="1"/>
              <a:t>gasgliadau</a:t>
            </a:r>
            <a:r>
              <a:rPr lang="en-GB" altLang="en-US" sz="2400" dirty="0"/>
              <a:t>.</a:t>
            </a:r>
            <a:endParaRPr lang="en-GB" altLang="en-US" sz="2400" dirty="0"/>
          </a:p>
        </p:txBody>
      </p:sp>
    </p:spTree>
    <p:extLst>
      <p:ext uri="{BB962C8B-B14F-4D97-AF65-F5344CB8AC3E}">
        <p14:creationId xmlns:p14="http://schemas.microsoft.com/office/powerpoint/2010/main" val="18833594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33400" y="304800"/>
            <a:ext cx="5122270" cy="1143000"/>
          </a:xfrm>
        </p:spPr>
        <p:txBody>
          <a:bodyPr/>
          <a:lstStyle/>
          <a:p>
            <a:r>
              <a:rPr lang="en-GB" altLang="en-US" sz="3200" b="1" dirty="0" err="1"/>
              <a:t>Cyflwyniad</a:t>
            </a:r>
            <a:endParaRPr lang="en-GB" altLang="en-US" sz="3200" b="1" dirty="0"/>
          </a:p>
        </p:txBody>
      </p:sp>
      <p:sp>
        <p:nvSpPr>
          <p:cNvPr id="12291" name="Rectangle 3"/>
          <p:cNvSpPr>
            <a:spLocks noGrp="1" noChangeArrowheads="1"/>
          </p:cNvSpPr>
          <p:nvPr>
            <p:ph type="body" idx="1"/>
          </p:nvPr>
        </p:nvSpPr>
        <p:spPr>
          <a:xfrm>
            <a:off x="533400" y="1447800"/>
            <a:ext cx="7772400" cy="3276600"/>
          </a:xfrm>
        </p:spPr>
        <p:txBody>
          <a:bodyPr>
            <a:normAutofit/>
          </a:bodyPr>
          <a:lstStyle/>
          <a:p>
            <a:r>
              <a:rPr lang="en-GB" altLang="en-US" sz="2400" dirty="0" err="1"/>
              <a:t>Rhowch</a:t>
            </a:r>
            <a:r>
              <a:rPr lang="en-GB" altLang="en-US" sz="2400" dirty="0"/>
              <a:t> </a:t>
            </a:r>
            <a:r>
              <a:rPr lang="en-GB" altLang="en-US" sz="2400" dirty="0" err="1"/>
              <a:t>gefndir</a:t>
            </a:r>
            <a:r>
              <a:rPr lang="en-GB" altLang="en-US" sz="2400" dirty="0"/>
              <a:t> </a:t>
            </a:r>
            <a:r>
              <a:rPr lang="en-GB" altLang="en-US" sz="2400" dirty="0" err="1"/>
              <a:t>i'r</a:t>
            </a:r>
            <a:r>
              <a:rPr lang="en-GB" altLang="en-US" sz="2400" dirty="0"/>
              <a:t> </a:t>
            </a:r>
            <a:r>
              <a:rPr lang="en-GB" altLang="en-US" sz="2400" dirty="0" err="1"/>
              <a:t>hyn</a:t>
            </a:r>
            <a:r>
              <a:rPr lang="en-GB" altLang="en-US" sz="2400" dirty="0"/>
              <a:t> </a:t>
            </a:r>
            <a:r>
              <a:rPr lang="en-GB" altLang="en-US" sz="2400" dirty="0" err="1"/>
              <a:t>rydych</a:t>
            </a:r>
            <a:r>
              <a:rPr lang="en-GB" altLang="en-US" sz="2400" dirty="0"/>
              <a:t> </a:t>
            </a:r>
            <a:r>
              <a:rPr lang="en-GB" altLang="en-US" sz="2400" dirty="0" err="1"/>
              <a:t>chi'n</a:t>
            </a:r>
            <a:r>
              <a:rPr lang="en-GB" altLang="en-US" sz="2400" dirty="0"/>
              <a:t> </a:t>
            </a:r>
            <a:r>
              <a:rPr lang="en-GB" altLang="en-US" sz="2400" dirty="0" err="1"/>
              <a:t>ei</a:t>
            </a:r>
            <a:r>
              <a:rPr lang="en-GB" altLang="en-US" sz="2400" dirty="0"/>
              <a:t> </a:t>
            </a:r>
            <a:r>
              <a:rPr lang="en-GB" altLang="en-US" sz="2400" dirty="0" err="1"/>
              <a:t>wneud</a:t>
            </a:r>
            <a:r>
              <a:rPr lang="en-GB" altLang="en-US" sz="2400" dirty="0"/>
              <a:t> a </a:t>
            </a:r>
            <a:r>
              <a:rPr lang="en-GB" altLang="en-US" sz="2400" dirty="0" err="1"/>
              <a:t>pham</a:t>
            </a:r>
            <a:endParaRPr lang="en-GB" altLang="en-US" sz="2400" dirty="0"/>
          </a:p>
          <a:p>
            <a:r>
              <a:rPr lang="en-GB" altLang="en-US" sz="2400" dirty="0" err="1"/>
              <a:t>Cyflwynwch</a:t>
            </a:r>
            <a:r>
              <a:rPr lang="en-GB" altLang="en-US" sz="2400" dirty="0"/>
              <a:t> y </a:t>
            </a:r>
            <a:r>
              <a:rPr lang="en-GB" altLang="en-US" sz="2400" dirty="0" err="1"/>
              <a:t>syniadau</a:t>
            </a:r>
            <a:r>
              <a:rPr lang="en-GB" altLang="en-US" sz="2400" dirty="0"/>
              <a:t> y </a:t>
            </a:r>
            <a:r>
              <a:rPr lang="en-GB" altLang="en-US" sz="2400" dirty="0" err="1"/>
              <a:t>bydd</a:t>
            </a:r>
            <a:r>
              <a:rPr lang="en-GB" altLang="en-US" sz="2400" dirty="0"/>
              <a:t> </a:t>
            </a:r>
            <a:r>
              <a:rPr lang="en-GB" altLang="en-US" sz="2400" dirty="0" err="1"/>
              <a:t>eu</a:t>
            </a:r>
            <a:r>
              <a:rPr lang="en-GB" altLang="en-US" sz="2400" dirty="0"/>
              <a:t> </a:t>
            </a:r>
            <a:r>
              <a:rPr lang="en-GB" altLang="en-US" sz="2400" dirty="0" err="1"/>
              <a:t>hangen</a:t>
            </a:r>
            <a:r>
              <a:rPr lang="en-GB" altLang="en-US" sz="2400" dirty="0"/>
              <a:t> </a:t>
            </a:r>
            <a:r>
              <a:rPr lang="en-GB" altLang="en-US" sz="2400" dirty="0" err="1"/>
              <a:t>arnoch</a:t>
            </a:r>
            <a:r>
              <a:rPr lang="en-GB" altLang="en-US" sz="2400" dirty="0"/>
              <a:t> </a:t>
            </a:r>
            <a:r>
              <a:rPr lang="en-GB" altLang="en-US" sz="2400" dirty="0" err="1"/>
              <a:t>yn</a:t>
            </a:r>
            <a:r>
              <a:rPr lang="en-GB" altLang="en-US" sz="2400" dirty="0"/>
              <a:t> </a:t>
            </a:r>
            <a:r>
              <a:rPr lang="en-GB" altLang="en-US" sz="2400" dirty="0" err="1"/>
              <a:t>nes</a:t>
            </a:r>
            <a:r>
              <a:rPr lang="en-GB" altLang="en-US" sz="2400" dirty="0"/>
              <a:t> </a:t>
            </a:r>
            <a:r>
              <a:rPr lang="en-GB" altLang="en-US" sz="2400" dirty="0" err="1"/>
              <a:t>ymlaen</a:t>
            </a:r>
            <a:r>
              <a:rPr lang="en-GB" altLang="en-US" sz="2400" dirty="0"/>
              <a:t> </a:t>
            </a:r>
            <a:r>
              <a:rPr lang="en-GB" altLang="en-US" sz="2400" dirty="0" err="1"/>
              <a:t>yn</a:t>
            </a:r>
            <a:r>
              <a:rPr lang="en-GB" altLang="en-US" sz="2400" dirty="0"/>
              <a:t> </a:t>
            </a:r>
            <a:r>
              <a:rPr lang="en-GB" altLang="en-US" sz="2400" dirty="0" err="1"/>
              <a:t>yr</a:t>
            </a:r>
            <a:r>
              <a:rPr lang="en-GB" altLang="en-US" sz="2400" dirty="0"/>
              <a:t> </a:t>
            </a:r>
            <a:r>
              <a:rPr lang="en-GB" altLang="en-US" sz="2400" dirty="0" err="1"/>
              <a:t>adroddiad</a:t>
            </a:r>
            <a:r>
              <a:rPr lang="en-GB" altLang="en-US" sz="2400" dirty="0"/>
              <a:t> </a:t>
            </a:r>
            <a:r>
              <a:rPr lang="en-GB" altLang="en-US" sz="2400" dirty="0" err="1"/>
              <a:t>heb</a:t>
            </a:r>
            <a:r>
              <a:rPr lang="en-GB" altLang="en-US" sz="2400" dirty="0"/>
              <a:t> </a:t>
            </a:r>
            <a:r>
              <a:rPr lang="en-GB" altLang="en-US" sz="2400" dirty="0" err="1"/>
              <a:t>fynd</a:t>
            </a:r>
            <a:r>
              <a:rPr lang="en-GB" altLang="en-US" sz="2400" dirty="0"/>
              <a:t> </a:t>
            </a:r>
            <a:r>
              <a:rPr lang="en-GB" altLang="en-US" sz="2400" dirty="0" err="1"/>
              <a:t>i</a:t>
            </a:r>
            <a:r>
              <a:rPr lang="en-GB" altLang="en-US" sz="2400" dirty="0"/>
              <a:t> </a:t>
            </a:r>
            <a:r>
              <a:rPr lang="en-GB" altLang="en-US" sz="2400" dirty="0" err="1"/>
              <a:t>fanylion</a:t>
            </a:r>
            <a:endParaRPr lang="en-GB" altLang="en-US" sz="2400" dirty="0"/>
          </a:p>
          <a:p>
            <a:r>
              <a:rPr lang="en-GB" altLang="en-US" sz="2400" dirty="0" err="1"/>
              <a:t>Rhowch</a:t>
            </a:r>
            <a:r>
              <a:rPr lang="en-GB" altLang="en-US" sz="2400" dirty="0"/>
              <a:t> </a:t>
            </a:r>
            <a:r>
              <a:rPr lang="en-GB" altLang="en-US" sz="2400" dirty="0" err="1"/>
              <a:t>eich</a:t>
            </a:r>
            <a:r>
              <a:rPr lang="en-GB" altLang="en-US" sz="2400" dirty="0"/>
              <a:t> </a:t>
            </a:r>
            <a:r>
              <a:rPr lang="en-GB" altLang="en-US" sz="2400" dirty="0" err="1"/>
              <a:t>arbrawf</a:t>
            </a:r>
            <a:r>
              <a:rPr lang="en-GB" altLang="en-US" sz="2400" dirty="0"/>
              <a:t> </a:t>
            </a:r>
            <a:r>
              <a:rPr lang="en-GB" altLang="en-US" sz="2400" dirty="0" err="1"/>
              <a:t>mewn</a:t>
            </a:r>
            <a:r>
              <a:rPr lang="en-GB" altLang="en-US" sz="2400" dirty="0"/>
              <a:t> </a:t>
            </a:r>
            <a:r>
              <a:rPr lang="en-GB" altLang="en-US" sz="2400" dirty="0" err="1"/>
              <a:t>cyd-destun</a:t>
            </a:r>
            <a:endParaRPr lang="en-GB" altLang="en-US" sz="2400" dirty="0"/>
          </a:p>
          <a:p>
            <a:r>
              <a:rPr lang="en-GB" altLang="en-US" sz="2400" dirty="0" err="1"/>
              <a:t>Ar</a:t>
            </a:r>
            <a:r>
              <a:rPr lang="en-GB" altLang="en-US" sz="2400" dirty="0"/>
              <a:t> </a:t>
            </a:r>
            <a:r>
              <a:rPr lang="en-GB" altLang="en-US" sz="2400" dirty="0" err="1"/>
              <a:t>ddiwedd</a:t>
            </a:r>
            <a:r>
              <a:rPr lang="en-GB" altLang="en-US" sz="2400" dirty="0"/>
              <a:t> y </a:t>
            </a:r>
            <a:r>
              <a:rPr lang="en-GB" altLang="en-US" sz="2400" dirty="0" err="1"/>
              <a:t>cyflwyniad</a:t>
            </a:r>
            <a:r>
              <a:rPr lang="en-GB" altLang="en-US" sz="2400" dirty="0"/>
              <a:t>, </a:t>
            </a:r>
            <a:r>
              <a:rPr lang="en-GB" altLang="en-US" sz="2400" dirty="0" err="1"/>
              <a:t>dylech</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dymuno</a:t>
            </a:r>
            <a:r>
              <a:rPr lang="en-GB" altLang="en-US" sz="2400" dirty="0"/>
              <a:t> </a:t>
            </a:r>
            <a:r>
              <a:rPr lang="en-GB" altLang="en-US" sz="2400" dirty="0" err="1"/>
              <a:t>cyflogi</a:t>
            </a:r>
            <a:r>
              <a:rPr lang="en-GB" altLang="en-US" sz="2400" dirty="0"/>
              <a:t> </a:t>
            </a:r>
            <a:r>
              <a:rPr lang="en-GB" altLang="en-US" sz="2400" dirty="0" err="1"/>
              <a:t>rhagdybiaeth</a:t>
            </a:r>
            <a:r>
              <a:rPr lang="en-GB" altLang="en-US" sz="2400" dirty="0"/>
              <a:t> </a:t>
            </a:r>
            <a:r>
              <a:rPr lang="en-GB" altLang="en-US" sz="2400" dirty="0" err="1"/>
              <a:t>neu</a:t>
            </a:r>
            <a:r>
              <a:rPr lang="en-GB" altLang="en-US" sz="2400" dirty="0"/>
              <a:t> </a:t>
            </a:r>
            <a:r>
              <a:rPr lang="en-GB" altLang="en-US" sz="2400" dirty="0" err="1"/>
              <a:t>isafswm</a:t>
            </a:r>
            <a:r>
              <a:rPr lang="en-GB" altLang="en-US" sz="2400" dirty="0"/>
              <a:t>, </a:t>
            </a:r>
            <a:r>
              <a:rPr lang="en-GB" altLang="en-US" sz="2400" dirty="0" err="1"/>
              <a:t>i</a:t>
            </a:r>
            <a:r>
              <a:rPr lang="en-GB" altLang="en-US" sz="2400" dirty="0"/>
              <a:t> </a:t>
            </a:r>
            <a:r>
              <a:rPr lang="en-GB" altLang="en-US" sz="2400" dirty="0" err="1"/>
              <a:t>nodi</a:t>
            </a:r>
            <a:r>
              <a:rPr lang="en-GB" altLang="en-US" sz="2400" dirty="0"/>
              <a:t> </a:t>
            </a:r>
            <a:r>
              <a:rPr lang="en-GB" altLang="en-US" sz="2400" dirty="0" err="1"/>
              <a:t>beth</a:t>
            </a:r>
            <a:r>
              <a:rPr lang="en-GB" altLang="en-US" sz="2400" dirty="0"/>
              <a:t> </a:t>
            </a:r>
            <a:r>
              <a:rPr lang="en-GB" altLang="en-US" sz="2400" dirty="0" err="1"/>
              <a:t>yw</a:t>
            </a:r>
            <a:r>
              <a:rPr lang="en-GB" altLang="en-US" sz="2400" dirty="0"/>
              <a:t> '</a:t>
            </a:r>
            <a:r>
              <a:rPr lang="en-GB" altLang="en-US" sz="2400" dirty="0" err="1"/>
              <a:t>diben</a:t>
            </a:r>
            <a:r>
              <a:rPr lang="en-GB" altLang="en-US" sz="2400" dirty="0"/>
              <a:t> </a:t>
            </a:r>
            <a:r>
              <a:rPr lang="en-GB" altLang="en-US" sz="2400" dirty="0" err="1"/>
              <a:t>yr</a:t>
            </a:r>
            <a:r>
              <a:rPr lang="en-GB" altLang="en-US" sz="2400" dirty="0"/>
              <a:t> </a:t>
            </a:r>
            <a:r>
              <a:rPr lang="en-GB" altLang="en-US" sz="2400" dirty="0" err="1"/>
              <a:t>astudiaeth</a:t>
            </a:r>
            <a:r>
              <a:rPr lang="en-GB" altLang="en-US" sz="2400" dirty="0"/>
              <a:t> </a:t>
            </a:r>
            <a:r>
              <a:rPr lang="en-GB" altLang="en-US" sz="2400" dirty="0" err="1"/>
              <a:t>yw</a:t>
            </a:r>
            <a:r>
              <a:rPr lang="en-GB" altLang="en-US" sz="2400" dirty="0"/>
              <a:t> ... ...'</a:t>
            </a:r>
            <a:endParaRPr lang="en-GB" altLang="en-US" sz="2800" dirty="0" smtClean="0"/>
          </a:p>
        </p:txBody>
      </p:sp>
      <p:sp>
        <p:nvSpPr>
          <p:cNvPr id="12292" name="Rectangle 4"/>
          <p:cNvSpPr>
            <a:spLocks noChangeArrowheads="1"/>
          </p:cNvSpPr>
          <p:nvPr/>
        </p:nvSpPr>
        <p:spPr bwMode="auto">
          <a:xfrm>
            <a:off x="685800" y="2667000"/>
            <a:ext cx="7772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2400">
                <a:solidFill>
                  <a:schemeClr val="tx1"/>
                </a:solidFill>
                <a:latin typeface="Times New Roman" charset="0"/>
              </a:defRPr>
            </a:lvl1pPr>
            <a:lvl2pPr>
              <a:defRPr sz="2400">
                <a:solidFill>
                  <a:schemeClr val="tx1"/>
                </a:solidFill>
                <a:latin typeface="Times New Roman" charset="0"/>
              </a:defRPr>
            </a:lvl2pPr>
            <a:lvl3pPr>
              <a:defRPr sz="2400">
                <a:solidFill>
                  <a:schemeClr val="tx1"/>
                </a:solidFill>
                <a:latin typeface="Times New Roman" charset="0"/>
              </a:defRPr>
            </a:lvl3pPr>
            <a:lvl4pPr>
              <a:defRPr sz="2400">
                <a:solidFill>
                  <a:schemeClr val="tx1"/>
                </a:solidFill>
                <a:latin typeface="Times New Roman" charset="0"/>
              </a:defRPr>
            </a:lvl4pPr>
            <a:lvl5pPr>
              <a:defRPr sz="2400">
                <a:solidFill>
                  <a:schemeClr val="tx1"/>
                </a:solidFill>
                <a:latin typeface="Times New Roman" charset="0"/>
              </a:defRPr>
            </a:lvl5pPr>
            <a:lvl6pPr marL="457200" fontAlgn="base">
              <a:spcBef>
                <a:spcPct val="0"/>
              </a:spcBef>
              <a:spcAft>
                <a:spcPct val="0"/>
              </a:spcAft>
              <a:defRPr sz="2400">
                <a:solidFill>
                  <a:schemeClr val="tx1"/>
                </a:solidFill>
                <a:latin typeface="Times New Roman" charset="0"/>
              </a:defRPr>
            </a:lvl6pPr>
            <a:lvl7pPr marL="914400" fontAlgn="base">
              <a:spcBef>
                <a:spcPct val="0"/>
              </a:spcBef>
              <a:spcAft>
                <a:spcPct val="0"/>
              </a:spcAft>
              <a:defRPr sz="2400">
                <a:solidFill>
                  <a:schemeClr val="tx1"/>
                </a:solidFill>
                <a:latin typeface="Times New Roman" charset="0"/>
              </a:defRPr>
            </a:lvl7pPr>
            <a:lvl8pPr marL="1371600" fontAlgn="base">
              <a:spcBef>
                <a:spcPct val="0"/>
              </a:spcBef>
              <a:spcAft>
                <a:spcPct val="0"/>
              </a:spcAft>
              <a:defRPr sz="2400">
                <a:solidFill>
                  <a:schemeClr val="tx1"/>
                </a:solidFill>
                <a:latin typeface="Times New Roman" charset="0"/>
              </a:defRPr>
            </a:lvl8pPr>
            <a:lvl9pPr marL="1828800" fontAlgn="base">
              <a:spcBef>
                <a:spcPct val="0"/>
              </a:spcBef>
              <a:spcAft>
                <a:spcPct val="0"/>
              </a:spcAft>
              <a:defRPr sz="2400">
                <a:solidFill>
                  <a:schemeClr val="tx1"/>
                </a:solidFill>
                <a:latin typeface="Times New Roman" charset="0"/>
              </a:defRPr>
            </a:lvl9pPr>
          </a:lstStyle>
          <a:p>
            <a:pPr algn="ctr"/>
            <a:endParaRPr lang="en-GB" altLang="en-US" sz="3200" b="1" dirty="0">
              <a:solidFill>
                <a:schemeClr val="tx2"/>
              </a:solidFill>
            </a:endParaRPr>
          </a:p>
        </p:txBody>
      </p:sp>
      <p:sp>
        <p:nvSpPr>
          <p:cNvPr id="12293" name="Rectangle 5"/>
          <p:cNvSpPr>
            <a:spLocks noChangeArrowheads="1"/>
          </p:cNvSpPr>
          <p:nvPr/>
        </p:nvSpPr>
        <p:spPr bwMode="auto">
          <a:xfrm>
            <a:off x="914400" y="5448300"/>
            <a:ext cx="77724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fontAlgn="base">
              <a:spcBef>
                <a:spcPct val="0"/>
              </a:spcBef>
              <a:spcAft>
                <a:spcPct val="0"/>
              </a:spcAft>
              <a:defRPr sz="2400">
                <a:solidFill>
                  <a:schemeClr val="tx1"/>
                </a:solidFill>
                <a:latin typeface="Times New Roman" charset="0"/>
              </a:defRPr>
            </a:lvl6pPr>
            <a:lvl7pPr marL="2971800" indent="-228600" fontAlgn="base">
              <a:spcBef>
                <a:spcPct val="0"/>
              </a:spcBef>
              <a:spcAft>
                <a:spcPct val="0"/>
              </a:spcAft>
              <a:defRPr sz="2400">
                <a:solidFill>
                  <a:schemeClr val="tx1"/>
                </a:solidFill>
                <a:latin typeface="Times New Roman" charset="0"/>
              </a:defRPr>
            </a:lvl7pPr>
            <a:lvl8pPr marL="3429000" indent="-228600" fontAlgn="base">
              <a:spcBef>
                <a:spcPct val="0"/>
              </a:spcBef>
              <a:spcAft>
                <a:spcPct val="0"/>
              </a:spcAft>
              <a:defRPr sz="2400">
                <a:solidFill>
                  <a:schemeClr val="tx1"/>
                </a:solidFill>
                <a:latin typeface="Times New Roman" charset="0"/>
              </a:defRPr>
            </a:lvl8pPr>
            <a:lvl9pPr marL="3886200" indent="-228600" fontAlgn="base">
              <a:spcBef>
                <a:spcPct val="0"/>
              </a:spcBef>
              <a:spcAft>
                <a:spcPct val="0"/>
              </a:spcAft>
              <a:defRPr sz="2400">
                <a:solidFill>
                  <a:schemeClr val="tx1"/>
                </a:solidFill>
                <a:latin typeface="Times New Roman" charset="0"/>
              </a:defRPr>
            </a:lvl9pPr>
          </a:lstStyle>
          <a:p>
            <a:pPr>
              <a:spcBef>
                <a:spcPct val="20000"/>
              </a:spcBef>
              <a:buFontTx/>
              <a:buChar char="•"/>
            </a:pPr>
            <a:endParaRPr lang="en-GB" altLang="en-US"/>
          </a:p>
          <a:p>
            <a:pPr>
              <a:spcBef>
                <a:spcPct val="20000"/>
              </a:spcBef>
              <a:buFontTx/>
              <a:buChar char="•"/>
            </a:pPr>
            <a:endParaRPr lang="en-GB" alt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5670" y="278396"/>
            <a:ext cx="2999232" cy="1112520"/>
          </a:xfrm>
          <a:prstGeom prst="rect">
            <a:avLst/>
          </a:prstGeom>
        </p:spPr>
      </p:pic>
    </p:spTree>
    <p:extLst>
      <p:ext uri="{BB962C8B-B14F-4D97-AF65-F5344CB8AC3E}">
        <p14:creationId xmlns:p14="http://schemas.microsoft.com/office/powerpoint/2010/main" val="39200595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762000" y="228600"/>
            <a:ext cx="7772400" cy="1143000"/>
          </a:xfrm>
        </p:spPr>
        <p:txBody>
          <a:bodyPr/>
          <a:lstStyle/>
          <a:p>
            <a:r>
              <a:rPr lang="en-GB" altLang="en-US" sz="3200" b="1" dirty="0"/>
              <a:t>Dull</a:t>
            </a:r>
            <a:endParaRPr lang="en-GB" altLang="en-US" sz="3200" b="1" dirty="0"/>
          </a:p>
        </p:txBody>
      </p:sp>
      <p:sp>
        <p:nvSpPr>
          <p:cNvPr id="13315" name="Rectangle 3"/>
          <p:cNvSpPr>
            <a:spLocks noGrp="1" noChangeArrowheads="1"/>
          </p:cNvSpPr>
          <p:nvPr>
            <p:ph type="body" idx="1"/>
          </p:nvPr>
        </p:nvSpPr>
        <p:spPr>
          <a:xfrm>
            <a:off x="685800" y="1219200"/>
            <a:ext cx="7772400" cy="4114800"/>
          </a:xfrm>
        </p:spPr>
        <p:txBody>
          <a:bodyPr>
            <a:normAutofit fontScale="92500" lnSpcReduction="10000"/>
          </a:bodyPr>
          <a:lstStyle/>
          <a:p>
            <a:pPr algn="just">
              <a:lnSpc>
                <a:spcPct val="90000"/>
              </a:lnSpc>
            </a:pPr>
            <a:r>
              <a:rPr lang="en-GB" altLang="en-US" sz="2400" dirty="0" err="1">
                <a:ea typeface="Times New Roman" charset="0"/>
                <a:cs typeface="Times New Roman" charset="0"/>
              </a:rPr>
              <a:t>Dywedwch</a:t>
            </a:r>
            <a:r>
              <a:rPr lang="en-GB" altLang="en-US" sz="2400" dirty="0">
                <a:ea typeface="Times New Roman" charset="0"/>
                <a:cs typeface="Times New Roman" charset="0"/>
              </a:rPr>
              <a:t> </a:t>
            </a:r>
            <a:r>
              <a:rPr lang="en-GB" altLang="en-US" sz="2400" dirty="0" err="1">
                <a:ea typeface="Times New Roman" charset="0"/>
                <a:cs typeface="Times New Roman" charset="0"/>
              </a:rPr>
              <a:t>beth</a:t>
            </a:r>
            <a:r>
              <a:rPr lang="en-GB" altLang="en-US" sz="2400" dirty="0">
                <a:ea typeface="Times New Roman" charset="0"/>
                <a:cs typeface="Times New Roman" charset="0"/>
              </a:rPr>
              <a:t> </a:t>
            </a:r>
            <a:r>
              <a:rPr lang="en-GB" altLang="en-US" sz="2400" dirty="0" err="1">
                <a:ea typeface="Times New Roman" charset="0"/>
                <a:cs typeface="Times New Roman" charset="0"/>
              </a:rPr>
              <a:t>wnaethoch</a:t>
            </a:r>
            <a:r>
              <a:rPr lang="en-GB" altLang="en-US" sz="2400" dirty="0">
                <a:ea typeface="Times New Roman" charset="0"/>
                <a:cs typeface="Times New Roman" charset="0"/>
              </a:rPr>
              <a:t> chi </a:t>
            </a:r>
            <a:r>
              <a:rPr lang="en-GB" altLang="en-US" sz="2400" dirty="0" err="1">
                <a:ea typeface="Times New Roman" charset="0"/>
                <a:cs typeface="Times New Roman" charset="0"/>
              </a:rPr>
              <a:t>i'r</a:t>
            </a:r>
            <a:r>
              <a:rPr lang="en-GB" altLang="en-US" sz="2400" dirty="0">
                <a:ea typeface="Times New Roman" charset="0"/>
                <a:cs typeface="Times New Roman" charset="0"/>
              </a:rPr>
              <a:t> </a:t>
            </a:r>
            <a:r>
              <a:rPr lang="en-GB" altLang="en-US" sz="2400" dirty="0" err="1">
                <a:ea typeface="Times New Roman" charset="0"/>
                <a:cs typeface="Times New Roman" charset="0"/>
              </a:rPr>
              <a:t>lefel</a:t>
            </a:r>
            <a:r>
              <a:rPr lang="en-GB" altLang="en-US" sz="2400" dirty="0">
                <a:ea typeface="Times New Roman" charset="0"/>
                <a:cs typeface="Times New Roman" charset="0"/>
              </a:rPr>
              <a:t> </a:t>
            </a:r>
            <a:r>
              <a:rPr lang="en-GB" altLang="en-US" sz="2400" dirty="0" err="1">
                <a:ea typeface="Times New Roman" charset="0"/>
                <a:cs typeface="Times New Roman" charset="0"/>
              </a:rPr>
              <a:t>lle</a:t>
            </a:r>
            <a:r>
              <a:rPr lang="en-GB" altLang="en-US" sz="2400" dirty="0">
                <a:ea typeface="Times New Roman" charset="0"/>
                <a:cs typeface="Times New Roman" charset="0"/>
              </a:rPr>
              <a:t> </a:t>
            </a:r>
            <a:r>
              <a:rPr lang="en-GB" altLang="en-US" sz="2400" dirty="0" err="1">
                <a:ea typeface="Times New Roman" charset="0"/>
                <a:cs typeface="Times New Roman" charset="0"/>
              </a:rPr>
              <a:t>gallai</a:t>
            </a:r>
            <a:r>
              <a:rPr lang="en-GB" altLang="en-US" sz="2400" dirty="0">
                <a:ea typeface="Times New Roman" charset="0"/>
                <a:cs typeface="Times New Roman" charset="0"/>
              </a:rPr>
              <a:t> </a:t>
            </a:r>
            <a:r>
              <a:rPr lang="en-GB" altLang="en-US" sz="2400" dirty="0" err="1">
                <a:ea typeface="Times New Roman" charset="0"/>
                <a:cs typeface="Times New Roman" charset="0"/>
              </a:rPr>
              <a:t>rhywun</a:t>
            </a:r>
            <a:r>
              <a:rPr lang="en-GB" altLang="en-US" sz="2400" dirty="0">
                <a:ea typeface="Times New Roman" charset="0"/>
                <a:cs typeface="Times New Roman" charset="0"/>
              </a:rPr>
              <a:t> </a:t>
            </a:r>
            <a:r>
              <a:rPr lang="en-GB" altLang="en-US" sz="2400" dirty="0" err="1">
                <a:ea typeface="Times New Roman" charset="0"/>
                <a:cs typeface="Times New Roman" charset="0"/>
              </a:rPr>
              <a:t>ailgynhyrchu'r</a:t>
            </a:r>
            <a:r>
              <a:rPr lang="en-GB" altLang="en-US" sz="2400" dirty="0">
                <a:ea typeface="Times New Roman" charset="0"/>
                <a:cs typeface="Times New Roman" charset="0"/>
              </a:rPr>
              <a:t> </a:t>
            </a:r>
            <a:r>
              <a:rPr lang="en-GB" altLang="en-US" sz="2400" dirty="0" err="1">
                <a:ea typeface="Times New Roman" charset="0"/>
                <a:cs typeface="Times New Roman" charset="0"/>
              </a:rPr>
              <a:t>astudiaeth</a:t>
            </a:r>
            <a:r>
              <a:rPr lang="en-GB" altLang="en-US" sz="2400" dirty="0">
                <a:ea typeface="Times New Roman" charset="0"/>
                <a:cs typeface="Times New Roman" charset="0"/>
              </a:rPr>
              <a:t> </a:t>
            </a:r>
            <a:r>
              <a:rPr lang="en-GB" altLang="en-US" sz="2400" dirty="0" err="1">
                <a:ea typeface="Times New Roman" charset="0"/>
                <a:cs typeface="Times New Roman" charset="0"/>
              </a:rPr>
              <a:t>os</a:t>
            </a:r>
            <a:r>
              <a:rPr lang="en-GB" altLang="en-US" sz="2400" dirty="0">
                <a:ea typeface="Times New Roman" charset="0"/>
                <a:cs typeface="Times New Roman" charset="0"/>
              </a:rPr>
              <a:t> </a:t>
            </a:r>
            <a:r>
              <a:rPr lang="en-GB" altLang="en-US" sz="2400" dirty="0" err="1">
                <a:ea typeface="Times New Roman" charset="0"/>
                <a:cs typeface="Times New Roman" charset="0"/>
              </a:rPr>
              <a:t>nad</a:t>
            </a:r>
            <a:r>
              <a:rPr lang="en-GB" altLang="en-US" sz="2400" dirty="0">
                <a:ea typeface="Times New Roman" charset="0"/>
                <a:cs typeface="Times New Roman" charset="0"/>
              </a:rPr>
              <a:t> </a:t>
            </a:r>
            <a:r>
              <a:rPr lang="en-GB" altLang="en-US" sz="2400" dirty="0" err="1">
                <a:ea typeface="Times New Roman" charset="0"/>
                <a:cs typeface="Times New Roman" charset="0"/>
              </a:rPr>
              <a:t>oeddech</a:t>
            </a:r>
            <a:r>
              <a:rPr lang="en-GB" altLang="en-US" sz="2400" dirty="0">
                <a:ea typeface="Times New Roman" charset="0"/>
                <a:cs typeface="Times New Roman" charset="0"/>
              </a:rPr>
              <a:t> </a:t>
            </a:r>
            <a:r>
              <a:rPr lang="en-GB" altLang="en-US" sz="2400" dirty="0" err="1">
                <a:ea typeface="Times New Roman" charset="0"/>
                <a:cs typeface="Times New Roman" charset="0"/>
              </a:rPr>
              <a:t>yno</a:t>
            </a:r>
            <a:r>
              <a:rPr lang="en-GB" altLang="en-US" sz="2400" dirty="0">
                <a:ea typeface="Times New Roman" charset="0"/>
                <a:cs typeface="Times New Roman" charset="0"/>
              </a:rPr>
              <a:t>.</a:t>
            </a:r>
          </a:p>
          <a:p>
            <a:pPr algn="just">
              <a:lnSpc>
                <a:spcPct val="90000"/>
              </a:lnSpc>
            </a:pPr>
            <a:r>
              <a:rPr lang="en-GB" altLang="en-US" sz="2400" dirty="0" err="1">
                <a:ea typeface="Times New Roman" charset="0"/>
                <a:cs typeface="Times New Roman" charset="0"/>
              </a:rPr>
              <a:t>Defnyddiwch</a:t>
            </a:r>
            <a:r>
              <a:rPr lang="en-GB" altLang="en-US" sz="2400" dirty="0">
                <a:ea typeface="Times New Roman" charset="0"/>
                <a:cs typeface="Times New Roman" charset="0"/>
              </a:rPr>
              <a:t> </a:t>
            </a:r>
            <a:r>
              <a:rPr lang="en-GB" altLang="en-US" sz="2400" dirty="0" err="1">
                <a:ea typeface="Times New Roman" charset="0"/>
                <a:cs typeface="Times New Roman" charset="0"/>
              </a:rPr>
              <a:t>drydydd</a:t>
            </a:r>
            <a:r>
              <a:rPr lang="en-GB" altLang="en-US" sz="2400" dirty="0">
                <a:ea typeface="Times New Roman" charset="0"/>
                <a:cs typeface="Times New Roman" charset="0"/>
              </a:rPr>
              <a:t> person</a:t>
            </a:r>
          </a:p>
          <a:p>
            <a:pPr algn="just">
              <a:lnSpc>
                <a:spcPct val="90000"/>
              </a:lnSpc>
            </a:pPr>
            <a:r>
              <a:rPr lang="en-GB" altLang="en-US" sz="2400" dirty="0">
                <a:ea typeface="Times New Roman" charset="0"/>
                <a:cs typeface="Times New Roman" charset="0"/>
              </a:rPr>
              <a:t>"</a:t>
            </a:r>
            <a:r>
              <a:rPr lang="en-GB" altLang="en-US" sz="2400" dirty="0" err="1">
                <a:ea typeface="Times New Roman" charset="0"/>
                <a:cs typeface="Times New Roman" charset="0"/>
              </a:rPr>
              <a:t>Cymerwyd</a:t>
            </a:r>
            <a:r>
              <a:rPr lang="en-GB" altLang="en-US" sz="2400" dirty="0">
                <a:ea typeface="Times New Roman" charset="0"/>
                <a:cs typeface="Times New Roman" charset="0"/>
              </a:rPr>
              <a:t> y </a:t>
            </a:r>
            <a:r>
              <a:rPr lang="en-GB" altLang="en-US" sz="2400" dirty="0" err="1">
                <a:ea typeface="Times New Roman" charset="0"/>
                <a:cs typeface="Times New Roman" charset="0"/>
              </a:rPr>
              <a:t>dynamomedr</a:t>
            </a:r>
            <a:r>
              <a:rPr lang="en-GB" altLang="en-US" sz="2400" dirty="0">
                <a:ea typeface="Times New Roman" charset="0"/>
                <a:cs typeface="Times New Roman" charset="0"/>
              </a:rPr>
              <a:t> o </a:t>
            </a:r>
            <a:r>
              <a:rPr lang="en-GB" altLang="en-US" sz="2400" dirty="0" err="1">
                <a:ea typeface="Times New Roman" charset="0"/>
                <a:cs typeface="Times New Roman" charset="0"/>
              </a:rPr>
              <a:t>sefyllfa</a:t>
            </a:r>
            <a:r>
              <a:rPr lang="en-GB" altLang="en-US" sz="2400" dirty="0">
                <a:ea typeface="Times New Roman" charset="0"/>
                <a:cs typeface="Times New Roman" charset="0"/>
              </a:rPr>
              <a:t> </a:t>
            </a:r>
            <a:r>
              <a:rPr lang="en-GB" altLang="en-US" sz="2400" dirty="0" err="1">
                <a:ea typeface="Times New Roman" charset="0"/>
                <a:cs typeface="Times New Roman" charset="0"/>
              </a:rPr>
              <a:t>wedi'i</a:t>
            </a:r>
            <a:r>
              <a:rPr lang="en-GB" altLang="en-US" sz="2400" dirty="0">
                <a:ea typeface="Times New Roman" charset="0"/>
                <a:cs typeface="Times New Roman" charset="0"/>
              </a:rPr>
              <a:t> </a:t>
            </a:r>
            <a:r>
              <a:rPr lang="en-GB" altLang="en-US" sz="2400" dirty="0" err="1">
                <a:ea typeface="Times New Roman" charset="0"/>
                <a:cs typeface="Times New Roman" charset="0"/>
              </a:rPr>
              <a:t>gipio'n</a:t>
            </a:r>
            <a:r>
              <a:rPr lang="en-GB" altLang="en-US" sz="2400" dirty="0">
                <a:ea typeface="Times New Roman" charset="0"/>
                <a:cs typeface="Times New Roman" charset="0"/>
              </a:rPr>
              <a:t> </a:t>
            </a:r>
            <a:r>
              <a:rPr lang="en-GB" altLang="en-US" sz="2400" dirty="0" err="1">
                <a:ea typeface="Times New Roman" charset="0"/>
                <a:cs typeface="Times New Roman" charset="0"/>
              </a:rPr>
              <a:t>llawn</a:t>
            </a:r>
            <a:r>
              <a:rPr lang="en-GB" altLang="en-US" sz="2400" dirty="0">
                <a:ea typeface="Times New Roman" charset="0"/>
                <a:cs typeface="Times New Roman" charset="0"/>
              </a:rPr>
              <a:t> </a:t>
            </a:r>
            <a:r>
              <a:rPr lang="en-GB" altLang="en-US" sz="2400" dirty="0" err="1">
                <a:ea typeface="Times New Roman" charset="0"/>
                <a:cs typeface="Times New Roman" charset="0"/>
              </a:rPr>
              <a:t>a'i</a:t>
            </a:r>
            <a:r>
              <a:rPr lang="en-GB" altLang="en-US" sz="2400" dirty="0">
                <a:ea typeface="Times New Roman" charset="0"/>
                <a:cs typeface="Times New Roman" charset="0"/>
              </a:rPr>
              <a:t> </a:t>
            </a:r>
            <a:r>
              <a:rPr lang="en-GB" altLang="en-US" sz="2400" dirty="0" err="1">
                <a:ea typeface="Times New Roman" charset="0"/>
                <a:cs typeface="Times New Roman" charset="0"/>
              </a:rPr>
              <a:t>symud</a:t>
            </a:r>
            <a:r>
              <a:rPr lang="en-GB" altLang="en-US" sz="2400" dirty="0">
                <a:ea typeface="Times New Roman" charset="0"/>
                <a:cs typeface="Times New Roman" charset="0"/>
              </a:rPr>
              <a:t> </a:t>
            </a:r>
            <a:r>
              <a:rPr lang="en-GB" altLang="en-US" sz="2400" dirty="0" err="1">
                <a:ea typeface="Times New Roman" charset="0"/>
                <a:cs typeface="Times New Roman" charset="0"/>
              </a:rPr>
              <a:t>i</a:t>
            </a:r>
            <a:r>
              <a:rPr lang="en-GB" altLang="en-US" sz="2400" dirty="0">
                <a:ea typeface="Times New Roman" charset="0"/>
                <a:cs typeface="Times New Roman" charset="0"/>
              </a:rPr>
              <a:t> </a:t>
            </a:r>
            <a:r>
              <a:rPr lang="en-GB" altLang="en-US" sz="2400" dirty="0" err="1">
                <a:ea typeface="Times New Roman" charset="0"/>
                <a:cs typeface="Times New Roman" charset="0"/>
              </a:rPr>
              <a:t>ochr</a:t>
            </a:r>
            <a:r>
              <a:rPr lang="en-GB" altLang="en-US" sz="2400" dirty="0">
                <a:ea typeface="Times New Roman" charset="0"/>
                <a:cs typeface="Times New Roman" charset="0"/>
              </a:rPr>
              <a:t> y </a:t>
            </a:r>
            <a:r>
              <a:rPr lang="en-GB" altLang="en-US" sz="2400" dirty="0" err="1">
                <a:ea typeface="Times New Roman" charset="0"/>
                <a:cs typeface="Times New Roman" charset="0"/>
              </a:rPr>
              <a:t>cleient</a:t>
            </a:r>
            <a:r>
              <a:rPr lang="en-GB" altLang="en-US" sz="2400" dirty="0">
                <a:ea typeface="Times New Roman" charset="0"/>
                <a:cs typeface="Times New Roman" charset="0"/>
              </a:rPr>
              <a:t>."</a:t>
            </a:r>
          </a:p>
          <a:p>
            <a:pPr algn="just">
              <a:lnSpc>
                <a:spcPct val="90000"/>
              </a:lnSpc>
            </a:pPr>
            <a:r>
              <a:rPr lang="en-GB" altLang="en-US" sz="2400" dirty="0" err="1">
                <a:ea typeface="Times New Roman" charset="0"/>
                <a:cs typeface="Times New Roman" charset="0"/>
              </a:rPr>
              <a:t>Peidiwch</a:t>
            </a:r>
            <a:r>
              <a:rPr lang="en-GB" altLang="en-US" sz="2400" dirty="0">
                <a:ea typeface="Times New Roman" charset="0"/>
                <a:cs typeface="Times New Roman" charset="0"/>
              </a:rPr>
              <a:t> </a:t>
            </a:r>
            <a:r>
              <a:rPr lang="en-GB" altLang="en-US" sz="2400" dirty="0" err="1">
                <a:ea typeface="Times New Roman" charset="0"/>
                <a:cs typeface="Times New Roman" charset="0"/>
              </a:rPr>
              <a:t>byth</a:t>
            </a:r>
            <a:r>
              <a:rPr lang="en-GB" altLang="en-US" sz="2400" dirty="0">
                <a:ea typeface="Times New Roman" charset="0"/>
                <a:cs typeface="Times New Roman" charset="0"/>
              </a:rPr>
              <a:t> â </a:t>
            </a:r>
            <a:r>
              <a:rPr lang="en-GB" altLang="en-US" sz="2400" dirty="0" err="1">
                <a:ea typeface="Times New Roman" charset="0"/>
                <a:cs typeface="Times New Roman" charset="0"/>
              </a:rPr>
              <a:t>defnyddio'r</a:t>
            </a:r>
            <a:r>
              <a:rPr lang="en-GB" altLang="en-US" sz="2400" dirty="0">
                <a:ea typeface="Times New Roman" charset="0"/>
                <a:cs typeface="Times New Roman" charset="0"/>
              </a:rPr>
              <a:t> math o </a:t>
            </a:r>
            <a:r>
              <a:rPr lang="en-GB" altLang="en-US" sz="2400" dirty="0" err="1">
                <a:ea typeface="Times New Roman" charset="0"/>
                <a:cs typeface="Times New Roman" charset="0"/>
              </a:rPr>
              <a:t>arddull</a:t>
            </a:r>
            <a:r>
              <a:rPr lang="en-GB" altLang="en-US" sz="2400" dirty="0">
                <a:ea typeface="Times New Roman" charset="0"/>
                <a:cs typeface="Times New Roman" charset="0"/>
              </a:rPr>
              <a:t> '</a:t>
            </a:r>
            <a:r>
              <a:rPr lang="en-GB" altLang="en-US" sz="2400" dirty="0" err="1">
                <a:ea typeface="Times New Roman" charset="0"/>
                <a:cs typeface="Times New Roman" charset="0"/>
              </a:rPr>
              <a:t>llyfr</a:t>
            </a:r>
            <a:r>
              <a:rPr lang="en-GB" altLang="en-US" sz="2400" dirty="0">
                <a:ea typeface="Times New Roman" charset="0"/>
                <a:cs typeface="Times New Roman" charset="0"/>
              </a:rPr>
              <a:t> </a:t>
            </a:r>
            <a:r>
              <a:rPr lang="en-GB" altLang="en-US" sz="2400" dirty="0" err="1">
                <a:ea typeface="Times New Roman" charset="0"/>
                <a:cs typeface="Times New Roman" charset="0"/>
              </a:rPr>
              <a:t>coginio</a:t>
            </a:r>
            <a:r>
              <a:rPr lang="en-GB" altLang="en-US" sz="2400" dirty="0">
                <a:ea typeface="Times New Roman" charset="0"/>
                <a:cs typeface="Times New Roman" charset="0"/>
              </a:rPr>
              <a:t>' a </a:t>
            </a:r>
            <a:r>
              <a:rPr lang="en-GB" altLang="en-US" sz="2400" dirty="0" err="1">
                <a:ea typeface="Times New Roman" charset="0"/>
                <a:cs typeface="Times New Roman" charset="0"/>
              </a:rPr>
              <a:t>fabwysiadwyd</a:t>
            </a:r>
            <a:r>
              <a:rPr lang="en-GB" altLang="en-US" sz="2400" dirty="0">
                <a:ea typeface="Times New Roman" charset="0"/>
                <a:cs typeface="Times New Roman" charset="0"/>
              </a:rPr>
              <a:t> </a:t>
            </a:r>
            <a:r>
              <a:rPr lang="en-GB" altLang="en-US" sz="2400" dirty="0" err="1">
                <a:ea typeface="Times New Roman" charset="0"/>
                <a:cs typeface="Times New Roman" charset="0"/>
              </a:rPr>
              <a:t>mewn</a:t>
            </a:r>
            <a:r>
              <a:rPr lang="en-GB" altLang="en-US" sz="2400" dirty="0">
                <a:ea typeface="Times New Roman" charset="0"/>
                <a:cs typeface="Times New Roman" charset="0"/>
              </a:rPr>
              <a:t> </a:t>
            </a:r>
            <a:r>
              <a:rPr lang="en-GB" altLang="en-US" sz="2400" dirty="0" err="1">
                <a:ea typeface="Times New Roman" charset="0"/>
                <a:cs typeface="Times New Roman" charset="0"/>
              </a:rPr>
              <a:t>llawer</a:t>
            </a:r>
            <a:r>
              <a:rPr lang="en-GB" altLang="en-US" sz="2400" dirty="0">
                <a:ea typeface="Times New Roman" charset="0"/>
                <a:cs typeface="Times New Roman" charset="0"/>
              </a:rPr>
              <a:t> o </a:t>
            </a:r>
            <a:r>
              <a:rPr lang="en-GB" altLang="en-US" sz="2400" dirty="0" err="1">
                <a:ea typeface="Times New Roman" charset="0"/>
                <a:cs typeface="Times New Roman" charset="0"/>
              </a:rPr>
              <a:t>adroddiadau</a:t>
            </a:r>
            <a:r>
              <a:rPr lang="en-GB" altLang="en-US" sz="2400" dirty="0">
                <a:ea typeface="Times New Roman" charset="0"/>
                <a:cs typeface="Times New Roman" charset="0"/>
              </a:rPr>
              <a:t> </a:t>
            </a:r>
            <a:r>
              <a:rPr lang="en-GB" altLang="en-US" sz="2400" dirty="0" err="1">
                <a:ea typeface="Times New Roman" charset="0"/>
                <a:cs typeface="Times New Roman" charset="0"/>
              </a:rPr>
              <a:t>labordy</a:t>
            </a:r>
            <a:r>
              <a:rPr lang="en-GB" altLang="en-US" sz="2400" dirty="0">
                <a:ea typeface="Times New Roman" charset="0"/>
                <a:cs typeface="Times New Roman" charset="0"/>
              </a:rPr>
              <a:t>. </a:t>
            </a:r>
            <a:r>
              <a:rPr lang="en-GB" altLang="en-US" sz="2400" dirty="0" err="1">
                <a:ea typeface="Times New Roman" charset="0"/>
                <a:cs typeface="Times New Roman" charset="0"/>
              </a:rPr>
              <a:t>hynny</a:t>
            </a:r>
            <a:r>
              <a:rPr lang="en-GB" altLang="en-US" sz="2400" dirty="0">
                <a:ea typeface="Times New Roman" charset="0"/>
                <a:cs typeface="Times New Roman" charset="0"/>
              </a:rPr>
              <a:t> </a:t>
            </a:r>
            <a:r>
              <a:rPr lang="en-GB" altLang="en-US" sz="2400" dirty="0" err="1">
                <a:ea typeface="Times New Roman" charset="0"/>
                <a:cs typeface="Times New Roman" charset="0"/>
              </a:rPr>
              <a:t>yw</a:t>
            </a:r>
            <a:r>
              <a:rPr lang="en-GB" altLang="en-US" sz="2400" dirty="0">
                <a:ea typeface="Times New Roman" charset="0"/>
                <a:cs typeface="Times New Roman" charset="0"/>
              </a:rPr>
              <a:t>, </a:t>
            </a:r>
            <a:r>
              <a:rPr lang="en-GB" altLang="en-US" sz="2400" dirty="0" err="1">
                <a:ea typeface="Times New Roman" charset="0"/>
                <a:cs typeface="Times New Roman" charset="0"/>
              </a:rPr>
              <a:t>peidiwch</a:t>
            </a:r>
            <a:r>
              <a:rPr lang="en-GB" altLang="en-US" sz="2400" dirty="0">
                <a:ea typeface="Times New Roman" charset="0"/>
                <a:cs typeface="Times New Roman" charset="0"/>
              </a:rPr>
              <a:t> â </a:t>
            </a:r>
            <a:r>
              <a:rPr lang="en-GB" altLang="en-US" sz="2400" dirty="0" err="1">
                <a:ea typeface="Times New Roman" charset="0"/>
                <a:cs typeface="Times New Roman" charset="0"/>
              </a:rPr>
              <a:t>defnyddio'r</a:t>
            </a:r>
            <a:r>
              <a:rPr lang="en-GB" altLang="en-US" sz="2400" dirty="0">
                <a:ea typeface="Times New Roman" charset="0"/>
                <a:cs typeface="Times New Roman" charset="0"/>
              </a:rPr>
              <a:t> </a:t>
            </a:r>
            <a:r>
              <a:rPr lang="en-GB" altLang="en-US" sz="2400" dirty="0" err="1">
                <a:ea typeface="Times New Roman" charset="0"/>
                <a:cs typeface="Times New Roman" charset="0"/>
              </a:rPr>
              <a:t>gorchwyl</a:t>
            </a:r>
            <a:r>
              <a:rPr lang="en-GB" altLang="en-US" sz="2400" dirty="0">
                <a:ea typeface="Times New Roman" charset="0"/>
                <a:cs typeface="Times New Roman" charset="0"/>
              </a:rPr>
              <a:t> (</a:t>
            </a:r>
            <a:r>
              <a:rPr lang="en-GB" altLang="en-US" sz="2400" dirty="0" err="1">
                <a:ea typeface="Times New Roman" charset="0"/>
                <a:cs typeface="Times New Roman" charset="0"/>
              </a:rPr>
              <a:t>e.e</a:t>
            </a:r>
            <a:r>
              <a:rPr lang="en-GB" altLang="en-US" sz="2400" dirty="0">
                <a:ea typeface="Times New Roman" charset="0"/>
                <a:cs typeface="Times New Roman" charset="0"/>
              </a:rPr>
              <a:t>. </a:t>
            </a:r>
            <a:r>
              <a:rPr lang="en-GB" altLang="en-US" sz="2400" dirty="0" err="1">
                <a:ea typeface="Times New Roman" charset="0"/>
                <a:cs typeface="Times New Roman" charset="0"/>
              </a:rPr>
              <a:t>peidiwch</a:t>
            </a:r>
            <a:r>
              <a:rPr lang="en-GB" altLang="en-US" sz="2400" dirty="0">
                <a:ea typeface="Times New Roman" charset="0"/>
                <a:cs typeface="Times New Roman" charset="0"/>
              </a:rPr>
              <a:t> â </a:t>
            </a:r>
            <a:r>
              <a:rPr lang="en-GB" altLang="en-US" sz="2400" dirty="0" err="1">
                <a:ea typeface="Times New Roman" charset="0"/>
                <a:cs typeface="Times New Roman" charset="0"/>
              </a:rPr>
              <a:t>chyfarwyddo'r</a:t>
            </a:r>
            <a:r>
              <a:rPr lang="en-GB" altLang="en-US" sz="2400" dirty="0">
                <a:ea typeface="Times New Roman" charset="0"/>
                <a:cs typeface="Times New Roman" charset="0"/>
              </a:rPr>
              <a:t> </a:t>
            </a:r>
            <a:r>
              <a:rPr lang="en-GB" altLang="en-US" sz="2400" dirty="0" err="1">
                <a:ea typeface="Times New Roman" charset="0"/>
                <a:cs typeface="Times New Roman" charset="0"/>
              </a:rPr>
              <a:t>darllenydd</a:t>
            </a:r>
            <a:r>
              <a:rPr lang="en-GB" altLang="en-US" sz="2400" dirty="0">
                <a:ea typeface="Times New Roman" charset="0"/>
                <a:cs typeface="Times New Roman" charset="0"/>
              </a:rPr>
              <a:t> </a:t>
            </a:r>
            <a:r>
              <a:rPr lang="en-GB" altLang="en-US" sz="2400" dirty="0" err="1">
                <a:ea typeface="Times New Roman" charset="0"/>
                <a:cs typeface="Times New Roman" charset="0"/>
              </a:rPr>
              <a:t>beth</a:t>
            </a:r>
            <a:r>
              <a:rPr lang="en-GB" altLang="en-US" sz="2400" dirty="0">
                <a:ea typeface="Times New Roman" charset="0"/>
                <a:cs typeface="Times New Roman" charset="0"/>
              </a:rPr>
              <a:t> </a:t>
            </a:r>
            <a:r>
              <a:rPr lang="en-GB" altLang="en-US" sz="2400" dirty="0" err="1">
                <a:ea typeface="Times New Roman" charset="0"/>
                <a:cs typeface="Times New Roman" charset="0"/>
              </a:rPr>
              <a:t>i'w</a:t>
            </a:r>
            <a:r>
              <a:rPr lang="en-GB" altLang="en-US" sz="2400" dirty="0">
                <a:ea typeface="Times New Roman" charset="0"/>
                <a:cs typeface="Times New Roman" charset="0"/>
              </a:rPr>
              <a:t> </a:t>
            </a:r>
            <a:r>
              <a:rPr lang="en-GB" altLang="en-US" sz="2400" dirty="0" err="1">
                <a:ea typeface="Times New Roman" charset="0"/>
                <a:cs typeface="Times New Roman" charset="0"/>
              </a:rPr>
              <a:t>wneud</a:t>
            </a:r>
            <a:r>
              <a:rPr lang="en-GB" altLang="en-US" sz="2400" dirty="0">
                <a:ea typeface="Times New Roman" charset="0"/>
                <a:cs typeface="Times New Roman" charset="0"/>
              </a:rPr>
              <a:t>). "</a:t>
            </a:r>
            <a:r>
              <a:rPr lang="en-GB" altLang="en-US" sz="2400" dirty="0" err="1">
                <a:ea typeface="Times New Roman" charset="0"/>
                <a:cs typeface="Times New Roman" charset="0"/>
              </a:rPr>
              <a:t>Atodwch</a:t>
            </a:r>
            <a:r>
              <a:rPr lang="en-GB" altLang="en-US" sz="2400" dirty="0">
                <a:ea typeface="Times New Roman" charset="0"/>
                <a:cs typeface="Times New Roman" charset="0"/>
              </a:rPr>
              <a:t> y </a:t>
            </a:r>
            <a:r>
              <a:rPr lang="en-GB" altLang="en-US" sz="2400" dirty="0" err="1">
                <a:ea typeface="Times New Roman" charset="0"/>
                <a:cs typeface="Times New Roman" charset="0"/>
              </a:rPr>
              <a:t>sbectomedr</a:t>
            </a:r>
            <a:r>
              <a:rPr lang="en-GB" altLang="en-US" sz="2400" dirty="0">
                <a:ea typeface="Times New Roman" charset="0"/>
                <a:cs typeface="Times New Roman" charset="0"/>
              </a:rPr>
              <a:t> </a:t>
            </a:r>
            <a:r>
              <a:rPr lang="en-GB" altLang="en-US" sz="2400" dirty="0" err="1">
                <a:ea typeface="Times New Roman" charset="0"/>
                <a:cs typeface="Times New Roman" charset="0"/>
              </a:rPr>
              <a:t>i'r</a:t>
            </a:r>
            <a:r>
              <a:rPr lang="en-GB" altLang="en-US" sz="2400" dirty="0">
                <a:ea typeface="Times New Roman" charset="0"/>
                <a:cs typeface="Times New Roman" charset="0"/>
              </a:rPr>
              <a:t> </a:t>
            </a:r>
            <a:r>
              <a:rPr lang="en-GB" altLang="en-US" sz="2400" dirty="0" err="1">
                <a:ea typeface="Times New Roman" charset="0"/>
                <a:cs typeface="Times New Roman" charset="0"/>
              </a:rPr>
              <a:t>gliniadur</a:t>
            </a:r>
            <a:r>
              <a:rPr lang="en-GB" altLang="en-US" sz="2400" dirty="0">
                <a:ea typeface="Times New Roman" charset="0"/>
                <a:cs typeface="Times New Roman" charset="0"/>
              </a:rPr>
              <a:t> ac </a:t>
            </a:r>
            <a:r>
              <a:rPr lang="en-GB" altLang="en-US" sz="2400" dirty="0" err="1">
                <a:ea typeface="Times New Roman" charset="0"/>
                <a:cs typeface="Times New Roman" charset="0"/>
              </a:rPr>
              <a:t>agor</a:t>
            </a:r>
            <a:r>
              <a:rPr lang="en-GB" altLang="en-US" sz="2400" dirty="0">
                <a:ea typeface="Times New Roman" charset="0"/>
                <a:cs typeface="Times New Roman" charset="0"/>
              </a:rPr>
              <a:t> y </a:t>
            </a:r>
            <a:r>
              <a:rPr lang="en-GB" altLang="en-US" sz="2400" dirty="0" err="1">
                <a:ea typeface="Times New Roman" charset="0"/>
                <a:cs typeface="Times New Roman" charset="0"/>
              </a:rPr>
              <a:t>cais</a:t>
            </a:r>
            <a:r>
              <a:rPr lang="en-GB" altLang="en-US" sz="2400" dirty="0">
                <a:ea typeface="Times New Roman" charset="0"/>
                <a:cs typeface="Times New Roman" charset="0"/>
              </a:rPr>
              <a:t>" </a:t>
            </a:r>
            <a:r>
              <a:rPr lang="en-GB" altLang="en-US" sz="2400" dirty="0" err="1">
                <a:ea typeface="Times New Roman" charset="0"/>
                <a:cs typeface="Times New Roman" charset="0"/>
              </a:rPr>
              <a:t>nid</a:t>
            </a:r>
            <a:r>
              <a:rPr lang="en-GB" altLang="en-US" sz="2400" dirty="0">
                <a:ea typeface="Times New Roman" charset="0"/>
                <a:cs typeface="Times New Roman" charset="0"/>
              </a:rPr>
              <a:t> </a:t>
            </a:r>
            <a:r>
              <a:rPr lang="en-GB" altLang="en-US" sz="2400" dirty="0" err="1">
                <a:ea typeface="Times New Roman" charset="0"/>
                <a:cs typeface="Times New Roman" charset="0"/>
              </a:rPr>
              <a:t>yw'n</a:t>
            </a:r>
            <a:r>
              <a:rPr lang="en-GB" altLang="en-US" sz="2400" dirty="0">
                <a:ea typeface="Times New Roman" charset="0"/>
                <a:cs typeface="Times New Roman" charset="0"/>
              </a:rPr>
              <a:t> </a:t>
            </a:r>
            <a:r>
              <a:rPr lang="en-GB" altLang="en-US" sz="2400" dirty="0" err="1">
                <a:ea typeface="Times New Roman" charset="0"/>
                <a:cs typeface="Times New Roman" charset="0"/>
              </a:rPr>
              <a:t>briodol</a:t>
            </a:r>
            <a:r>
              <a:rPr lang="en-GB" altLang="en-US" sz="2400" dirty="0">
                <a:ea typeface="Times New Roman" charset="0"/>
                <a:cs typeface="Times New Roman" charset="0"/>
              </a:rPr>
              <a:t> </a:t>
            </a:r>
            <a:r>
              <a:rPr lang="en-GB" altLang="en-US" sz="2400" dirty="0" err="1">
                <a:ea typeface="Times New Roman" charset="0"/>
                <a:cs typeface="Times New Roman" charset="0"/>
              </a:rPr>
              <a:t>ar</a:t>
            </a:r>
            <a:r>
              <a:rPr lang="en-GB" altLang="en-US" sz="2400" dirty="0">
                <a:ea typeface="Times New Roman" charset="0"/>
                <a:cs typeface="Times New Roman" charset="0"/>
              </a:rPr>
              <a:t> </a:t>
            </a:r>
            <a:r>
              <a:rPr lang="en-GB" altLang="en-US" sz="2400" dirty="0" err="1">
                <a:ea typeface="Times New Roman" charset="0"/>
                <a:cs typeface="Times New Roman" charset="0"/>
              </a:rPr>
              <a:t>gyfer</a:t>
            </a:r>
            <a:r>
              <a:rPr lang="en-GB" altLang="en-US" sz="2400" dirty="0">
                <a:ea typeface="Times New Roman" charset="0"/>
                <a:cs typeface="Times New Roman" charset="0"/>
              </a:rPr>
              <a:t> </a:t>
            </a:r>
            <a:r>
              <a:rPr lang="en-GB" altLang="en-US" sz="2400" dirty="0" err="1">
                <a:ea typeface="Times New Roman" charset="0"/>
                <a:cs typeface="Times New Roman" charset="0"/>
              </a:rPr>
              <a:t>adroddiad</a:t>
            </a:r>
            <a:r>
              <a:rPr lang="en-GB" altLang="en-US" sz="2400" dirty="0">
                <a:ea typeface="Times New Roman" charset="0"/>
                <a:cs typeface="Times New Roman" charset="0"/>
              </a:rPr>
              <a:t> </a:t>
            </a:r>
            <a:r>
              <a:rPr lang="en-GB" altLang="en-US" sz="2400" dirty="0" err="1">
                <a:ea typeface="Times New Roman" charset="0"/>
                <a:cs typeface="Times New Roman" charset="0"/>
              </a:rPr>
              <a:t>labordy</a:t>
            </a:r>
            <a:r>
              <a:rPr lang="en-GB" altLang="en-US" sz="2400" dirty="0">
                <a:ea typeface="Times New Roman" charset="0"/>
                <a:cs typeface="Times New Roman" charset="0"/>
              </a:rPr>
              <a:t>.</a:t>
            </a:r>
          </a:p>
          <a:p>
            <a:pPr algn="just">
              <a:lnSpc>
                <a:spcPct val="90000"/>
              </a:lnSpc>
            </a:pPr>
            <a:r>
              <a:rPr lang="en-GB" altLang="en-US" sz="2400" dirty="0" err="1">
                <a:ea typeface="Times New Roman" charset="0"/>
                <a:cs typeface="Times New Roman" charset="0"/>
              </a:rPr>
              <a:t>Peidiwch</a:t>
            </a:r>
            <a:r>
              <a:rPr lang="en-GB" altLang="en-US" sz="2400" dirty="0">
                <a:ea typeface="Times New Roman" charset="0"/>
                <a:cs typeface="Times New Roman" charset="0"/>
              </a:rPr>
              <a:t> â </a:t>
            </a:r>
            <a:r>
              <a:rPr lang="en-GB" altLang="en-US" sz="2400" dirty="0" err="1">
                <a:ea typeface="Times New Roman" charset="0"/>
                <a:cs typeface="Times New Roman" charset="0"/>
              </a:rPr>
              <a:t>rhoi</a:t>
            </a:r>
            <a:r>
              <a:rPr lang="en-GB" altLang="en-US" sz="2400" dirty="0">
                <a:ea typeface="Times New Roman" charset="0"/>
                <a:cs typeface="Times New Roman" charset="0"/>
              </a:rPr>
              <a:t> </a:t>
            </a:r>
            <a:r>
              <a:rPr lang="en-GB" altLang="en-US" sz="2400" dirty="0" err="1">
                <a:ea typeface="Times New Roman" charset="0"/>
                <a:cs typeface="Times New Roman" charset="0"/>
              </a:rPr>
              <a:t>rhestr</a:t>
            </a:r>
            <a:r>
              <a:rPr lang="en-GB" altLang="en-US" sz="2400" dirty="0">
                <a:ea typeface="Times New Roman" charset="0"/>
                <a:cs typeface="Times New Roman" charset="0"/>
              </a:rPr>
              <a:t> o offer. </a:t>
            </a:r>
            <a:r>
              <a:rPr lang="en-GB" altLang="en-US" sz="2400" dirty="0" err="1">
                <a:ea typeface="Times New Roman" charset="0"/>
                <a:cs typeface="Times New Roman" charset="0"/>
              </a:rPr>
              <a:t>Disgrifiwch</a:t>
            </a:r>
            <a:r>
              <a:rPr lang="en-GB" altLang="en-US" sz="2400" dirty="0">
                <a:ea typeface="Times New Roman" charset="0"/>
                <a:cs typeface="Times New Roman" charset="0"/>
              </a:rPr>
              <a:t> bob darn o </a:t>
            </a:r>
            <a:r>
              <a:rPr lang="en-GB" altLang="en-US" sz="2400" dirty="0" err="1">
                <a:ea typeface="Times New Roman" charset="0"/>
                <a:cs typeface="Times New Roman" charset="0"/>
              </a:rPr>
              <a:t>gyfarpar</a:t>
            </a:r>
            <a:r>
              <a:rPr lang="en-GB" altLang="en-US" sz="2400" dirty="0">
                <a:ea typeface="Times New Roman" charset="0"/>
                <a:cs typeface="Times New Roman" charset="0"/>
              </a:rPr>
              <a:t> pan </a:t>
            </a:r>
            <a:r>
              <a:rPr lang="en-GB" altLang="en-US" sz="2400" dirty="0" err="1">
                <a:ea typeface="Times New Roman" charset="0"/>
                <a:cs typeface="Times New Roman" charset="0"/>
              </a:rPr>
              <a:t>ddaw</a:t>
            </a:r>
            <a:r>
              <a:rPr lang="en-GB" altLang="en-US" sz="2400" dirty="0">
                <a:ea typeface="Times New Roman" charset="0"/>
                <a:cs typeface="Times New Roman" charset="0"/>
              </a:rPr>
              <a:t> </a:t>
            </a:r>
            <a:r>
              <a:rPr lang="en-GB" altLang="en-US" sz="2400" dirty="0" err="1">
                <a:ea typeface="Times New Roman" charset="0"/>
                <a:cs typeface="Times New Roman" charset="0"/>
              </a:rPr>
              <a:t>i</a:t>
            </a:r>
            <a:r>
              <a:rPr lang="en-GB" altLang="en-US" sz="2400" dirty="0">
                <a:ea typeface="Times New Roman" charset="0"/>
                <a:cs typeface="Times New Roman" charset="0"/>
              </a:rPr>
              <a:t> </a:t>
            </a:r>
            <a:r>
              <a:rPr lang="en-GB" altLang="en-US" sz="2400" dirty="0" err="1">
                <a:ea typeface="Times New Roman" charset="0"/>
                <a:cs typeface="Times New Roman" charset="0"/>
              </a:rPr>
              <a:t>fyny</a:t>
            </a:r>
            <a:r>
              <a:rPr lang="en-GB" altLang="en-US" sz="2400" dirty="0">
                <a:ea typeface="Times New Roman" charset="0"/>
                <a:cs typeface="Times New Roman" charset="0"/>
              </a:rPr>
              <a:t> </a:t>
            </a:r>
            <a:r>
              <a:rPr lang="en-GB" altLang="en-US" sz="2400" dirty="0" err="1">
                <a:ea typeface="Times New Roman" charset="0"/>
                <a:cs typeface="Times New Roman" charset="0"/>
              </a:rPr>
              <a:t>yn</a:t>
            </a:r>
            <a:r>
              <a:rPr lang="en-GB" altLang="en-US" sz="2400" dirty="0">
                <a:ea typeface="Times New Roman" charset="0"/>
                <a:cs typeface="Times New Roman" charset="0"/>
              </a:rPr>
              <a:t> y </a:t>
            </a:r>
            <a:r>
              <a:rPr lang="en-GB" altLang="en-US" sz="2400" dirty="0" err="1">
                <a:ea typeface="Times New Roman" charset="0"/>
                <a:cs typeface="Times New Roman" charset="0"/>
              </a:rPr>
              <a:t>disgrifiad</a:t>
            </a:r>
            <a:r>
              <a:rPr lang="en-GB" altLang="en-US" sz="2400" dirty="0">
                <a:ea typeface="Times New Roman" charset="0"/>
                <a:cs typeface="Times New Roman" charset="0"/>
              </a:rPr>
              <a:t> </a:t>
            </a:r>
            <a:r>
              <a:rPr lang="en-GB" altLang="en-US" sz="2400" dirty="0" err="1">
                <a:ea typeface="Times New Roman" charset="0"/>
                <a:cs typeface="Times New Roman" charset="0"/>
              </a:rPr>
              <a:t>o'r</a:t>
            </a:r>
            <a:r>
              <a:rPr lang="en-GB" altLang="en-US" sz="2400" dirty="0">
                <a:ea typeface="Times New Roman" charset="0"/>
                <a:cs typeface="Times New Roman" charset="0"/>
              </a:rPr>
              <a:t> </a:t>
            </a:r>
            <a:r>
              <a:rPr lang="en-GB" altLang="en-US" sz="2400" dirty="0" err="1">
                <a:ea typeface="Times New Roman" charset="0"/>
                <a:cs typeface="Times New Roman" charset="0"/>
              </a:rPr>
              <a:t>gwaith</a:t>
            </a:r>
            <a:r>
              <a:rPr lang="en-GB" altLang="en-US" sz="2400" dirty="0">
                <a:ea typeface="Times New Roman" charset="0"/>
                <a:cs typeface="Times New Roman" charset="0"/>
              </a:rPr>
              <a:t>.</a:t>
            </a:r>
            <a:endParaRPr lang="en-GB" altLang="en-US" sz="2400" dirty="0">
              <a:ea typeface="Times New Roman" charset="0"/>
              <a:cs typeface="Times New Roman"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62700" y="126169"/>
            <a:ext cx="2095500" cy="1093032"/>
          </a:xfrm>
          <a:prstGeom prst="rect">
            <a:avLst/>
          </a:prstGeom>
        </p:spPr>
      </p:pic>
    </p:spTree>
    <p:extLst>
      <p:ext uri="{BB962C8B-B14F-4D97-AF65-F5344CB8AC3E}">
        <p14:creationId xmlns:p14="http://schemas.microsoft.com/office/powerpoint/2010/main" val="744143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762000" y="228600"/>
            <a:ext cx="7772400" cy="1143000"/>
          </a:xfrm>
        </p:spPr>
        <p:txBody>
          <a:bodyPr/>
          <a:lstStyle/>
          <a:p>
            <a:r>
              <a:rPr lang="en-GB" altLang="en-US" sz="3200" b="1" dirty="0" smtClean="0"/>
              <a:t>Dull</a:t>
            </a:r>
            <a:endParaRPr lang="en-GB" altLang="en-US" sz="3200" b="1" dirty="0"/>
          </a:p>
        </p:txBody>
      </p:sp>
      <p:sp>
        <p:nvSpPr>
          <p:cNvPr id="13315" name="Rectangle 3"/>
          <p:cNvSpPr>
            <a:spLocks noGrp="1" noChangeArrowheads="1"/>
          </p:cNvSpPr>
          <p:nvPr>
            <p:ph type="body" idx="1"/>
          </p:nvPr>
        </p:nvSpPr>
        <p:spPr>
          <a:xfrm>
            <a:off x="685800" y="1219200"/>
            <a:ext cx="7772400" cy="4114800"/>
          </a:xfrm>
        </p:spPr>
        <p:txBody>
          <a:bodyPr>
            <a:normAutofit/>
          </a:bodyPr>
          <a:lstStyle/>
          <a:p>
            <a:pPr algn="just">
              <a:lnSpc>
                <a:spcPct val="90000"/>
              </a:lnSpc>
            </a:pPr>
            <a:r>
              <a:rPr lang="en-GB" altLang="en-US" sz="2400" dirty="0" err="1">
                <a:ea typeface="Times New Roman" charset="0"/>
                <a:cs typeface="Times New Roman" charset="0"/>
              </a:rPr>
              <a:t>Wedi'i</a:t>
            </a:r>
            <a:r>
              <a:rPr lang="en-GB" altLang="en-US" sz="2400" dirty="0">
                <a:ea typeface="Times New Roman" charset="0"/>
                <a:cs typeface="Times New Roman" charset="0"/>
              </a:rPr>
              <a:t> </a:t>
            </a:r>
            <a:r>
              <a:rPr lang="en-GB" altLang="en-US" sz="2400" dirty="0" err="1">
                <a:ea typeface="Times New Roman" charset="0"/>
                <a:cs typeface="Times New Roman" charset="0"/>
              </a:rPr>
              <a:t>rannu'n</a:t>
            </a:r>
            <a:r>
              <a:rPr lang="en-GB" altLang="en-US" sz="2400" dirty="0">
                <a:ea typeface="Times New Roman" charset="0"/>
                <a:cs typeface="Times New Roman" charset="0"/>
              </a:rPr>
              <a:t> </a:t>
            </a:r>
            <a:r>
              <a:rPr lang="en-GB" altLang="en-US" sz="2400" dirty="0" err="1">
                <a:ea typeface="Times New Roman" charset="0"/>
                <a:cs typeface="Times New Roman" charset="0"/>
              </a:rPr>
              <a:t>bedair</a:t>
            </a:r>
            <a:r>
              <a:rPr lang="en-GB" altLang="en-US" sz="2400" dirty="0">
                <a:ea typeface="Times New Roman" charset="0"/>
                <a:cs typeface="Times New Roman" charset="0"/>
              </a:rPr>
              <a:t> </a:t>
            </a:r>
            <a:r>
              <a:rPr lang="en-GB" altLang="en-US" sz="2400" dirty="0" err="1">
                <a:ea typeface="Times New Roman" charset="0"/>
                <a:cs typeface="Times New Roman" charset="0"/>
              </a:rPr>
              <a:t>adran</a:t>
            </a:r>
            <a:r>
              <a:rPr lang="en-GB" altLang="en-US" sz="2400" dirty="0">
                <a:ea typeface="Times New Roman" charset="0"/>
                <a:cs typeface="Times New Roman" charset="0"/>
              </a:rPr>
              <a:t>:</a:t>
            </a:r>
          </a:p>
          <a:p>
            <a:pPr lvl="1" algn="just">
              <a:lnSpc>
                <a:spcPct val="90000"/>
              </a:lnSpc>
            </a:pPr>
            <a:r>
              <a:rPr lang="en-GB" altLang="en-US" sz="2000" dirty="0" err="1">
                <a:ea typeface="Times New Roman" charset="0"/>
                <a:cs typeface="Times New Roman" charset="0"/>
              </a:rPr>
              <a:t>Cyfranogwyr</a:t>
            </a:r>
            <a:endParaRPr lang="en-GB" altLang="en-US" sz="2000" dirty="0">
              <a:ea typeface="Times New Roman" charset="0"/>
              <a:cs typeface="Times New Roman" charset="0"/>
            </a:endParaRPr>
          </a:p>
          <a:p>
            <a:pPr lvl="2" algn="just">
              <a:lnSpc>
                <a:spcPct val="90000"/>
              </a:lnSpc>
            </a:pPr>
            <a:r>
              <a:rPr lang="en-GB" altLang="en-US" sz="1600" dirty="0" err="1">
                <a:ea typeface="Times New Roman" charset="0"/>
                <a:cs typeface="Times New Roman" charset="0"/>
              </a:rPr>
              <a:t>Pwy</a:t>
            </a:r>
            <a:r>
              <a:rPr lang="en-GB" altLang="en-US" sz="1600" dirty="0">
                <a:ea typeface="Times New Roman" charset="0"/>
                <a:cs typeface="Times New Roman" charset="0"/>
              </a:rPr>
              <a:t> a </a:t>
            </a:r>
            <a:r>
              <a:rPr lang="en-GB" altLang="en-US" sz="1600" dirty="0" err="1">
                <a:ea typeface="Times New Roman" charset="0"/>
                <a:cs typeface="Times New Roman" charset="0"/>
              </a:rPr>
              <a:t>gymerodd</a:t>
            </a:r>
            <a:r>
              <a:rPr lang="en-GB" altLang="en-US" sz="1600" dirty="0">
                <a:ea typeface="Times New Roman" charset="0"/>
                <a:cs typeface="Times New Roman" charset="0"/>
              </a:rPr>
              <a:t> ran a </a:t>
            </a:r>
            <a:r>
              <a:rPr lang="en-GB" altLang="en-US" sz="1600" dirty="0" err="1">
                <a:ea typeface="Times New Roman" charset="0"/>
                <a:cs typeface="Times New Roman" charset="0"/>
              </a:rPr>
              <a:t>sut</a:t>
            </a:r>
            <a:r>
              <a:rPr lang="en-GB" altLang="en-US" sz="1600" dirty="0">
                <a:ea typeface="Times New Roman" charset="0"/>
                <a:cs typeface="Times New Roman" charset="0"/>
              </a:rPr>
              <a:t> y </a:t>
            </a:r>
            <a:r>
              <a:rPr lang="en-GB" altLang="en-US" sz="1600" dirty="0" err="1">
                <a:ea typeface="Times New Roman" charset="0"/>
                <a:cs typeface="Times New Roman" charset="0"/>
              </a:rPr>
              <a:t>cawsant</a:t>
            </a:r>
            <a:r>
              <a:rPr lang="en-GB" altLang="en-US" sz="1600" dirty="0">
                <a:ea typeface="Times New Roman" charset="0"/>
                <a:cs typeface="Times New Roman" charset="0"/>
              </a:rPr>
              <a:t> </a:t>
            </a:r>
            <a:r>
              <a:rPr lang="en-GB" altLang="en-US" sz="1600" dirty="0" err="1">
                <a:ea typeface="Times New Roman" charset="0"/>
                <a:cs typeface="Times New Roman" charset="0"/>
              </a:rPr>
              <a:t>eu</a:t>
            </a:r>
            <a:r>
              <a:rPr lang="en-GB" altLang="en-US" sz="1600" dirty="0">
                <a:ea typeface="Times New Roman" charset="0"/>
                <a:cs typeface="Times New Roman" charset="0"/>
              </a:rPr>
              <a:t> </a:t>
            </a:r>
            <a:r>
              <a:rPr lang="en-GB" altLang="en-US" sz="1600" dirty="0" err="1">
                <a:ea typeface="Times New Roman" charset="0"/>
                <a:cs typeface="Times New Roman" charset="0"/>
              </a:rPr>
              <a:t>dewis</a:t>
            </a:r>
            <a:r>
              <a:rPr lang="en-GB" altLang="en-US" sz="1600" dirty="0">
                <a:ea typeface="Times New Roman" charset="0"/>
                <a:cs typeface="Times New Roman" charset="0"/>
              </a:rPr>
              <a:t>?</a:t>
            </a:r>
          </a:p>
          <a:p>
            <a:pPr lvl="2" algn="just">
              <a:lnSpc>
                <a:spcPct val="90000"/>
              </a:lnSpc>
            </a:pPr>
            <a:r>
              <a:rPr lang="en-GB" altLang="en-US" sz="1600" dirty="0" err="1">
                <a:ea typeface="Times New Roman" charset="0"/>
                <a:cs typeface="Times New Roman" charset="0"/>
              </a:rPr>
              <a:t>Cynnwys</a:t>
            </a:r>
            <a:r>
              <a:rPr lang="en-GB" altLang="en-US" sz="1600" dirty="0">
                <a:ea typeface="Times New Roman" charset="0"/>
                <a:cs typeface="Times New Roman" charset="0"/>
              </a:rPr>
              <a:t> </a:t>
            </a:r>
            <a:r>
              <a:rPr lang="en-GB" altLang="en-US" sz="1600" dirty="0" err="1">
                <a:ea typeface="Times New Roman" charset="0"/>
                <a:cs typeface="Times New Roman" charset="0"/>
              </a:rPr>
              <a:t>manylion</a:t>
            </a:r>
            <a:r>
              <a:rPr lang="en-GB" altLang="en-US" sz="1600" dirty="0">
                <a:ea typeface="Times New Roman" charset="0"/>
                <a:cs typeface="Times New Roman" charset="0"/>
              </a:rPr>
              <a:t> </a:t>
            </a:r>
            <a:r>
              <a:rPr lang="en-GB" altLang="en-US" sz="1600" dirty="0" err="1">
                <a:ea typeface="Times New Roman" charset="0"/>
                <a:cs typeface="Times New Roman" charset="0"/>
              </a:rPr>
              <a:t>Oedran</a:t>
            </a:r>
            <a:r>
              <a:rPr lang="en-GB" altLang="en-US" sz="1600" dirty="0">
                <a:ea typeface="Times New Roman" charset="0"/>
                <a:cs typeface="Times New Roman" charset="0"/>
              </a:rPr>
              <a:t> a </a:t>
            </a:r>
            <a:r>
              <a:rPr lang="en-GB" altLang="en-US" sz="1600" dirty="0" err="1">
                <a:ea typeface="Times New Roman" charset="0"/>
                <a:cs typeface="Times New Roman" charset="0"/>
              </a:rPr>
              <a:t>Rhyw</a:t>
            </a:r>
            <a:endParaRPr lang="en-GB" altLang="en-US" sz="1600" dirty="0">
              <a:ea typeface="Times New Roman" charset="0"/>
              <a:cs typeface="Times New Roman" charset="0"/>
            </a:endParaRPr>
          </a:p>
          <a:p>
            <a:pPr lvl="1" algn="just">
              <a:lnSpc>
                <a:spcPct val="90000"/>
              </a:lnSpc>
            </a:pPr>
            <a:r>
              <a:rPr lang="en-GB" altLang="en-US" sz="2000" dirty="0">
                <a:ea typeface="Times New Roman" charset="0"/>
                <a:cs typeface="Times New Roman" charset="0"/>
              </a:rPr>
              <a:t>Offer </a:t>
            </a:r>
            <a:r>
              <a:rPr lang="en-GB" altLang="en-US" sz="2000" dirty="0" err="1">
                <a:ea typeface="Times New Roman" charset="0"/>
                <a:cs typeface="Times New Roman" charset="0"/>
              </a:rPr>
              <a:t>neu</a:t>
            </a:r>
            <a:r>
              <a:rPr lang="en-GB" altLang="en-US" sz="2000" dirty="0">
                <a:ea typeface="Times New Roman" charset="0"/>
                <a:cs typeface="Times New Roman" charset="0"/>
              </a:rPr>
              <a:t> </a:t>
            </a:r>
            <a:r>
              <a:rPr lang="en-GB" altLang="en-US" sz="2000" dirty="0" err="1">
                <a:ea typeface="Times New Roman" charset="0"/>
                <a:cs typeface="Times New Roman" charset="0"/>
              </a:rPr>
              <a:t>Gyfarpar</a:t>
            </a:r>
            <a:endParaRPr lang="en-GB" altLang="en-US" sz="2000" dirty="0">
              <a:ea typeface="Times New Roman" charset="0"/>
              <a:cs typeface="Times New Roman" charset="0"/>
            </a:endParaRPr>
          </a:p>
          <a:p>
            <a:pPr lvl="2" algn="just">
              <a:lnSpc>
                <a:spcPct val="90000"/>
              </a:lnSpc>
            </a:pPr>
            <a:r>
              <a:rPr lang="en-GB" altLang="en-US" sz="1600" dirty="0" err="1">
                <a:ea typeface="Times New Roman" charset="0"/>
                <a:cs typeface="Times New Roman" charset="0"/>
              </a:rPr>
              <a:t>Disgrifiwch</a:t>
            </a:r>
            <a:r>
              <a:rPr lang="en-GB" altLang="en-US" sz="1600" dirty="0">
                <a:ea typeface="Times New Roman" charset="0"/>
                <a:cs typeface="Times New Roman" charset="0"/>
              </a:rPr>
              <a:t> </a:t>
            </a:r>
            <a:r>
              <a:rPr lang="en-GB" altLang="en-US" sz="1600" dirty="0" err="1">
                <a:ea typeface="Times New Roman" charset="0"/>
                <a:cs typeface="Times New Roman" charset="0"/>
              </a:rPr>
              <a:t>yr</a:t>
            </a:r>
            <a:r>
              <a:rPr lang="en-GB" altLang="en-US" sz="1600" dirty="0">
                <a:ea typeface="Times New Roman" charset="0"/>
                <a:cs typeface="Times New Roman" charset="0"/>
              </a:rPr>
              <a:t> offer a </a:t>
            </a:r>
            <a:r>
              <a:rPr lang="en-GB" altLang="en-US" sz="1600" dirty="0" err="1">
                <a:ea typeface="Times New Roman" charset="0"/>
                <a:cs typeface="Times New Roman" charset="0"/>
              </a:rPr>
              <a:t>ddefnyddir</a:t>
            </a:r>
            <a:r>
              <a:rPr lang="en-GB" altLang="en-US" sz="1600" dirty="0">
                <a:ea typeface="Times New Roman" charset="0"/>
                <a:cs typeface="Times New Roman" charset="0"/>
              </a:rPr>
              <a:t> a </a:t>
            </a:r>
            <a:r>
              <a:rPr lang="en-GB" altLang="en-US" sz="1600" dirty="0" err="1">
                <a:ea typeface="Times New Roman" charset="0"/>
                <a:cs typeface="Times New Roman" charset="0"/>
              </a:rPr>
              <a:t>sut</a:t>
            </a:r>
            <a:r>
              <a:rPr lang="en-GB" altLang="en-US" sz="1600" dirty="0">
                <a:ea typeface="Times New Roman" charset="0"/>
                <a:cs typeface="Times New Roman" charset="0"/>
              </a:rPr>
              <a:t> y </a:t>
            </a:r>
            <a:r>
              <a:rPr lang="en-GB" altLang="en-US" sz="1600" dirty="0" err="1">
                <a:ea typeface="Times New Roman" charset="0"/>
                <a:cs typeface="Times New Roman" charset="0"/>
              </a:rPr>
              <a:t>gweithredodd</a:t>
            </a:r>
            <a:endParaRPr lang="en-GB" altLang="en-US" sz="1600" dirty="0">
              <a:ea typeface="Times New Roman" charset="0"/>
              <a:cs typeface="Times New Roman" charset="0"/>
            </a:endParaRPr>
          </a:p>
          <a:p>
            <a:pPr lvl="2" algn="just">
              <a:lnSpc>
                <a:spcPct val="90000"/>
              </a:lnSpc>
            </a:pPr>
            <a:r>
              <a:rPr lang="en-GB" altLang="en-US" sz="1600" dirty="0" err="1">
                <a:ea typeface="Times New Roman" charset="0"/>
                <a:cs typeface="Times New Roman" charset="0"/>
              </a:rPr>
              <a:t>Cynnwys</a:t>
            </a:r>
            <a:r>
              <a:rPr lang="en-GB" altLang="en-US" sz="1600" dirty="0">
                <a:ea typeface="Times New Roman" charset="0"/>
                <a:cs typeface="Times New Roman" charset="0"/>
              </a:rPr>
              <a:t> y math </a:t>
            </a:r>
            <a:r>
              <a:rPr lang="en-GB" altLang="en-US" sz="1600" dirty="0" err="1">
                <a:ea typeface="Times New Roman" charset="0"/>
                <a:cs typeface="Times New Roman" charset="0"/>
              </a:rPr>
              <a:t>a'r</a:t>
            </a:r>
            <a:r>
              <a:rPr lang="en-GB" altLang="en-US" sz="1600" dirty="0">
                <a:ea typeface="Times New Roman" charset="0"/>
                <a:cs typeface="Times New Roman" charset="0"/>
              </a:rPr>
              <a:t> model o offer</a:t>
            </a:r>
          </a:p>
          <a:p>
            <a:pPr lvl="1" algn="just">
              <a:lnSpc>
                <a:spcPct val="90000"/>
              </a:lnSpc>
            </a:pPr>
            <a:r>
              <a:rPr lang="en-GB" altLang="en-US" sz="2000" dirty="0" err="1">
                <a:ea typeface="Times New Roman" charset="0"/>
                <a:cs typeface="Times New Roman" charset="0"/>
              </a:rPr>
              <a:t>Dylunio</a:t>
            </a:r>
            <a:endParaRPr lang="en-GB" altLang="en-US" sz="2000" dirty="0">
              <a:ea typeface="Times New Roman" charset="0"/>
              <a:cs typeface="Times New Roman" charset="0"/>
            </a:endParaRPr>
          </a:p>
          <a:p>
            <a:pPr lvl="2" algn="just">
              <a:lnSpc>
                <a:spcPct val="90000"/>
              </a:lnSpc>
            </a:pPr>
            <a:r>
              <a:rPr lang="en-GB" altLang="en-US" sz="1600" dirty="0" err="1">
                <a:ea typeface="Times New Roman" charset="0"/>
                <a:cs typeface="Times New Roman" charset="0"/>
              </a:rPr>
              <a:t>Dylech</a:t>
            </a:r>
            <a:r>
              <a:rPr lang="en-GB" altLang="en-US" sz="1600" dirty="0">
                <a:ea typeface="Times New Roman" charset="0"/>
                <a:cs typeface="Times New Roman" charset="0"/>
              </a:rPr>
              <a:t> </a:t>
            </a:r>
            <a:r>
              <a:rPr lang="en-GB" altLang="en-US" sz="1600" dirty="0" err="1">
                <a:ea typeface="Times New Roman" charset="0"/>
                <a:cs typeface="Times New Roman" charset="0"/>
              </a:rPr>
              <a:t>fod</a:t>
            </a:r>
            <a:r>
              <a:rPr lang="en-GB" altLang="en-US" sz="1600" dirty="0">
                <a:ea typeface="Times New Roman" charset="0"/>
                <a:cs typeface="Times New Roman" charset="0"/>
              </a:rPr>
              <a:t> </a:t>
            </a:r>
            <a:r>
              <a:rPr lang="en-GB" altLang="en-US" sz="1600" dirty="0" err="1">
                <a:ea typeface="Times New Roman" charset="0"/>
                <a:cs typeface="Times New Roman" charset="0"/>
              </a:rPr>
              <a:t>yn</a:t>
            </a:r>
            <a:r>
              <a:rPr lang="en-GB" altLang="en-US" sz="1600" dirty="0">
                <a:ea typeface="Times New Roman" charset="0"/>
                <a:cs typeface="Times New Roman" charset="0"/>
              </a:rPr>
              <a:t> </a:t>
            </a:r>
            <a:r>
              <a:rPr lang="en-GB" altLang="en-US" sz="1600" dirty="0" err="1">
                <a:ea typeface="Times New Roman" charset="0"/>
                <a:cs typeface="Times New Roman" charset="0"/>
              </a:rPr>
              <a:t>awyddus</a:t>
            </a:r>
            <a:r>
              <a:rPr lang="en-GB" altLang="en-US" sz="1600" dirty="0">
                <a:ea typeface="Times New Roman" charset="0"/>
                <a:cs typeface="Times New Roman" charset="0"/>
              </a:rPr>
              <a:t> </a:t>
            </a:r>
            <a:r>
              <a:rPr lang="en-GB" altLang="en-US" sz="1600" dirty="0" err="1">
                <a:ea typeface="Times New Roman" charset="0"/>
                <a:cs typeface="Times New Roman" charset="0"/>
              </a:rPr>
              <a:t>i</a:t>
            </a:r>
            <a:r>
              <a:rPr lang="en-GB" altLang="en-US" sz="1600" dirty="0">
                <a:ea typeface="Times New Roman" charset="0"/>
                <a:cs typeface="Times New Roman" charset="0"/>
              </a:rPr>
              <a:t> </a:t>
            </a:r>
            <a:r>
              <a:rPr lang="en-GB" altLang="en-US" sz="1600" dirty="0" err="1">
                <a:ea typeface="Times New Roman" charset="0"/>
                <a:cs typeface="Times New Roman" charset="0"/>
              </a:rPr>
              <a:t>sillafu</a:t>
            </a:r>
            <a:r>
              <a:rPr lang="en-GB" altLang="en-US" sz="1600" dirty="0">
                <a:ea typeface="Times New Roman" charset="0"/>
                <a:cs typeface="Times New Roman" charset="0"/>
              </a:rPr>
              <a:t> </a:t>
            </a:r>
            <a:r>
              <a:rPr lang="en-GB" altLang="en-US" sz="1600" dirty="0" err="1">
                <a:ea typeface="Times New Roman" charset="0"/>
                <a:cs typeface="Times New Roman" charset="0"/>
              </a:rPr>
              <a:t>yn</a:t>
            </a:r>
            <a:r>
              <a:rPr lang="en-GB" altLang="en-US" sz="1600" dirty="0">
                <a:ea typeface="Times New Roman" charset="0"/>
                <a:cs typeface="Times New Roman" charset="0"/>
              </a:rPr>
              <a:t> y cam </a:t>
            </a:r>
            <a:r>
              <a:rPr lang="en-GB" altLang="en-US" sz="1600" dirty="0" err="1">
                <a:ea typeface="Times New Roman" charset="0"/>
                <a:cs typeface="Times New Roman" charset="0"/>
              </a:rPr>
              <a:t>hwn</a:t>
            </a:r>
            <a:r>
              <a:rPr lang="en-GB" altLang="en-US" sz="1600" dirty="0">
                <a:ea typeface="Times New Roman" charset="0"/>
                <a:cs typeface="Times New Roman" charset="0"/>
              </a:rPr>
              <a:t> </a:t>
            </a:r>
            <a:r>
              <a:rPr lang="en-GB" altLang="en-US" sz="1600" dirty="0" err="1">
                <a:ea typeface="Times New Roman" charset="0"/>
                <a:cs typeface="Times New Roman" charset="0"/>
              </a:rPr>
              <a:t>beth</a:t>
            </a:r>
            <a:r>
              <a:rPr lang="en-GB" altLang="en-US" sz="1600" dirty="0">
                <a:ea typeface="Times New Roman" charset="0"/>
                <a:cs typeface="Times New Roman" charset="0"/>
              </a:rPr>
              <a:t> </a:t>
            </a:r>
            <a:r>
              <a:rPr lang="en-GB" altLang="en-US" sz="1600" dirty="0" err="1">
                <a:ea typeface="Times New Roman" charset="0"/>
                <a:cs typeface="Times New Roman" charset="0"/>
              </a:rPr>
              <a:t>yw'r</a:t>
            </a:r>
            <a:r>
              <a:rPr lang="en-GB" altLang="en-US" sz="1600" dirty="0">
                <a:ea typeface="Times New Roman" charset="0"/>
                <a:cs typeface="Times New Roman" charset="0"/>
              </a:rPr>
              <a:t> </a:t>
            </a:r>
            <a:r>
              <a:rPr lang="en-GB" altLang="en-US" sz="1600" dirty="0" err="1">
                <a:ea typeface="Times New Roman" charset="0"/>
                <a:cs typeface="Times New Roman" charset="0"/>
              </a:rPr>
              <a:t>newidynnau</a:t>
            </a:r>
            <a:r>
              <a:rPr lang="en-GB" altLang="en-US" sz="1600" dirty="0">
                <a:ea typeface="Times New Roman" charset="0"/>
                <a:cs typeface="Times New Roman" charset="0"/>
              </a:rPr>
              <a:t> </a:t>
            </a:r>
            <a:r>
              <a:rPr lang="en-GB" altLang="en-US" sz="1600" dirty="0" err="1">
                <a:ea typeface="Times New Roman" charset="0"/>
                <a:cs typeface="Times New Roman" charset="0"/>
              </a:rPr>
              <a:t>dibynnol</a:t>
            </a:r>
            <a:r>
              <a:rPr lang="en-GB" altLang="en-US" sz="1600" dirty="0">
                <a:ea typeface="Times New Roman" charset="0"/>
                <a:cs typeface="Times New Roman" charset="0"/>
              </a:rPr>
              <a:t> ac </a:t>
            </a:r>
            <a:r>
              <a:rPr lang="en-GB" altLang="en-US" sz="1600" dirty="0" err="1">
                <a:ea typeface="Times New Roman" charset="0"/>
                <a:cs typeface="Times New Roman" charset="0"/>
              </a:rPr>
              <a:t>annibynnol</a:t>
            </a:r>
            <a:endParaRPr lang="en-GB" altLang="en-US" sz="1600" dirty="0">
              <a:ea typeface="Times New Roman" charset="0"/>
              <a:cs typeface="Times New Roman" charset="0"/>
            </a:endParaRPr>
          </a:p>
          <a:p>
            <a:pPr lvl="1" algn="just">
              <a:lnSpc>
                <a:spcPct val="90000"/>
              </a:lnSpc>
            </a:pPr>
            <a:r>
              <a:rPr lang="en-GB" altLang="en-US" sz="2000" dirty="0" err="1">
                <a:ea typeface="Times New Roman" charset="0"/>
                <a:cs typeface="Times New Roman" charset="0"/>
              </a:rPr>
              <a:t>Gweithdrefn</a:t>
            </a:r>
            <a:endParaRPr lang="en-GB" altLang="en-US" sz="2000" dirty="0">
              <a:ea typeface="Times New Roman" charset="0"/>
              <a:cs typeface="Times New Roman" charset="0"/>
            </a:endParaRPr>
          </a:p>
          <a:p>
            <a:pPr lvl="2" algn="just">
              <a:lnSpc>
                <a:spcPct val="90000"/>
              </a:lnSpc>
            </a:pPr>
            <a:r>
              <a:rPr lang="en-GB" altLang="en-US" sz="1600" dirty="0" err="1">
                <a:ea typeface="Times New Roman" charset="0"/>
                <a:cs typeface="Times New Roman" charset="0"/>
              </a:rPr>
              <a:t>Crynhowch</a:t>
            </a:r>
            <a:r>
              <a:rPr lang="en-GB" altLang="en-US" sz="1600" dirty="0">
                <a:ea typeface="Times New Roman" charset="0"/>
                <a:cs typeface="Times New Roman" charset="0"/>
              </a:rPr>
              <a:t> </a:t>
            </a:r>
            <a:r>
              <a:rPr lang="en-GB" altLang="en-US" sz="1600" dirty="0" err="1">
                <a:ea typeface="Times New Roman" charset="0"/>
                <a:cs typeface="Times New Roman" charset="0"/>
              </a:rPr>
              <a:t>yn</a:t>
            </a:r>
            <a:r>
              <a:rPr lang="en-GB" altLang="en-US" sz="1600" dirty="0">
                <a:ea typeface="Times New Roman" charset="0"/>
                <a:cs typeface="Times New Roman" charset="0"/>
              </a:rPr>
              <a:t> </a:t>
            </a:r>
            <a:r>
              <a:rPr lang="en-GB" altLang="en-US" sz="1600" dirty="0" err="1">
                <a:ea typeface="Times New Roman" charset="0"/>
                <a:cs typeface="Times New Roman" charset="0"/>
              </a:rPr>
              <a:t>ofalus</a:t>
            </a:r>
            <a:r>
              <a:rPr lang="en-GB" altLang="en-US" sz="1600" dirty="0">
                <a:ea typeface="Times New Roman" charset="0"/>
                <a:cs typeface="Times New Roman" charset="0"/>
              </a:rPr>
              <a:t> bob cam </a:t>
            </a:r>
            <a:r>
              <a:rPr lang="en-GB" altLang="en-US" sz="1600" dirty="0" err="1">
                <a:ea typeface="Times New Roman" charset="0"/>
                <a:cs typeface="Times New Roman" charset="0"/>
              </a:rPr>
              <a:t>o'r</a:t>
            </a:r>
            <a:r>
              <a:rPr lang="en-GB" altLang="en-US" sz="1600" dirty="0">
                <a:ea typeface="Times New Roman" charset="0"/>
                <a:cs typeface="Times New Roman" charset="0"/>
              </a:rPr>
              <a:t> </a:t>
            </a:r>
            <a:r>
              <a:rPr lang="en-GB" altLang="en-US" sz="1600" dirty="0" err="1">
                <a:ea typeface="Times New Roman" charset="0"/>
                <a:cs typeface="Times New Roman" charset="0"/>
              </a:rPr>
              <a:t>arbrawf</a:t>
            </a:r>
            <a:endParaRPr lang="en-GB" altLang="en-US" sz="1600" dirty="0">
              <a:ea typeface="Times New Roman" charset="0"/>
              <a:cs typeface="Times New Roman" charset="0"/>
            </a:endParaRPr>
          </a:p>
          <a:p>
            <a:pPr lvl="2" algn="just">
              <a:lnSpc>
                <a:spcPct val="90000"/>
              </a:lnSpc>
            </a:pPr>
            <a:r>
              <a:rPr lang="en-GB" altLang="en-US" sz="1600" dirty="0" err="1">
                <a:ea typeface="Times New Roman" charset="0"/>
                <a:cs typeface="Times New Roman" charset="0"/>
              </a:rPr>
              <a:t>Disgrifiwch</a:t>
            </a:r>
            <a:r>
              <a:rPr lang="en-GB" altLang="en-US" sz="1600" dirty="0">
                <a:ea typeface="Times New Roman" charset="0"/>
                <a:cs typeface="Times New Roman" charset="0"/>
              </a:rPr>
              <a:t> </a:t>
            </a:r>
            <a:r>
              <a:rPr lang="en-GB" altLang="en-US" sz="1600" dirty="0" err="1">
                <a:ea typeface="Times New Roman" charset="0"/>
                <a:cs typeface="Times New Roman" charset="0"/>
              </a:rPr>
              <a:t>unrhyw</a:t>
            </a:r>
            <a:r>
              <a:rPr lang="en-GB" altLang="en-US" sz="1600" dirty="0">
                <a:ea typeface="Times New Roman" charset="0"/>
                <a:cs typeface="Times New Roman" charset="0"/>
              </a:rPr>
              <a:t> </a:t>
            </a:r>
            <a:r>
              <a:rPr lang="en-GB" altLang="en-US" sz="1600" dirty="0" err="1">
                <a:ea typeface="Times New Roman" charset="0"/>
                <a:cs typeface="Times New Roman" charset="0"/>
              </a:rPr>
              <a:t>gamau</a:t>
            </a:r>
            <a:r>
              <a:rPr lang="en-GB" altLang="en-US" sz="1600" dirty="0">
                <a:ea typeface="Times New Roman" charset="0"/>
                <a:cs typeface="Times New Roman" charset="0"/>
              </a:rPr>
              <a:t> </a:t>
            </a:r>
            <a:r>
              <a:rPr lang="en-GB" altLang="en-US" sz="1600" dirty="0" err="1">
                <a:ea typeface="Times New Roman" charset="0"/>
                <a:cs typeface="Times New Roman" charset="0"/>
              </a:rPr>
              <a:t>o'r</a:t>
            </a:r>
            <a:r>
              <a:rPr lang="en-GB" altLang="en-US" sz="1600" dirty="0">
                <a:ea typeface="Times New Roman" charset="0"/>
                <a:cs typeface="Times New Roman" charset="0"/>
              </a:rPr>
              <a:t> </a:t>
            </a:r>
            <a:r>
              <a:rPr lang="en-GB" altLang="en-US" sz="1600" dirty="0" err="1">
                <a:ea typeface="Times New Roman" charset="0"/>
                <a:cs typeface="Times New Roman" charset="0"/>
              </a:rPr>
              <a:t>astudiaeth</a:t>
            </a:r>
            <a:r>
              <a:rPr lang="en-GB" altLang="en-US" sz="1600" dirty="0">
                <a:ea typeface="Times New Roman" charset="0"/>
                <a:cs typeface="Times New Roman" charset="0"/>
              </a:rPr>
              <a:t> </a:t>
            </a:r>
            <a:r>
              <a:rPr lang="en-GB" altLang="en-US" sz="1600" dirty="0" err="1">
                <a:ea typeface="Times New Roman" charset="0"/>
                <a:cs typeface="Times New Roman" charset="0"/>
              </a:rPr>
              <a:t>lle'r</a:t>
            </a:r>
            <a:r>
              <a:rPr lang="en-GB" altLang="en-US" sz="1600" dirty="0">
                <a:ea typeface="Times New Roman" charset="0"/>
                <a:cs typeface="Times New Roman" charset="0"/>
              </a:rPr>
              <a:t> </a:t>
            </a:r>
            <a:r>
              <a:rPr lang="en-GB" altLang="en-US" sz="1600" dirty="0" err="1">
                <a:ea typeface="Times New Roman" charset="0"/>
                <a:cs typeface="Times New Roman" charset="0"/>
              </a:rPr>
              <a:t>oedd</a:t>
            </a:r>
            <a:r>
              <a:rPr lang="en-GB" altLang="en-US" sz="1600" dirty="0">
                <a:ea typeface="Times New Roman" charset="0"/>
                <a:cs typeface="Times New Roman" charset="0"/>
              </a:rPr>
              <a:t> y </a:t>
            </a:r>
            <a:r>
              <a:rPr lang="en-GB" altLang="en-US" sz="1600" dirty="0" err="1">
                <a:ea typeface="Times New Roman" charset="0"/>
                <a:cs typeface="Times New Roman" charset="0"/>
              </a:rPr>
              <a:t>pynciau</a:t>
            </a:r>
            <a:r>
              <a:rPr lang="en-GB" altLang="en-US" sz="1600" dirty="0">
                <a:ea typeface="Times New Roman" charset="0"/>
                <a:cs typeface="Times New Roman" charset="0"/>
              </a:rPr>
              <a:t> </a:t>
            </a:r>
            <a:r>
              <a:rPr lang="en-GB" altLang="en-US" sz="1600" dirty="0" err="1">
                <a:ea typeface="Times New Roman" charset="0"/>
                <a:cs typeface="Times New Roman" charset="0"/>
              </a:rPr>
              <a:t>yn</a:t>
            </a:r>
            <a:r>
              <a:rPr lang="en-GB" altLang="en-US" sz="1600" dirty="0">
                <a:ea typeface="Times New Roman" charset="0"/>
                <a:cs typeface="Times New Roman" charset="0"/>
              </a:rPr>
              <a:t> </a:t>
            </a:r>
            <a:r>
              <a:rPr lang="en-GB" altLang="en-US" sz="1600" dirty="0" err="1">
                <a:ea typeface="Times New Roman" charset="0"/>
                <a:cs typeface="Times New Roman" charset="0"/>
              </a:rPr>
              <a:t>derbyn</a:t>
            </a:r>
            <a:r>
              <a:rPr lang="en-GB" altLang="en-US" sz="1600" dirty="0">
                <a:ea typeface="Times New Roman" charset="0"/>
                <a:cs typeface="Times New Roman" charset="0"/>
              </a:rPr>
              <a:t> </a:t>
            </a:r>
            <a:r>
              <a:rPr lang="en-GB" altLang="en-US" sz="1600" dirty="0" err="1">
                <a:ea typeface="Times New Roman" charset="0"/>
                <a:cs typeface="Times New Roman" charset="0"/>
              </a:rPr>
              <a:t>cyfarwyddiadau</a:t>
            </a:r>
            <a:r>
              <a:rPr lang="en-GB" altLang="en-US" sz="1600" dirty="0">
                <a:ea typeface="Times New Roman" charset="0"/>
                <a:cs typeface="Times New Roman" charset="0"/>
              </a:rPr>
              <a:t>.</a:t>
            </a:r>
            <a:endParaRPr lang="en-GB" altLang="en-US" sz="1600" dirty="0">
              <a:ea typeface="Times New Roman" charset="0"/>
              <a:cs typeface="Times New Roman" charset="0"/>
            </a:endParaRPr>
          </a:p>
        </p:txBody>
      </p:sp>
    </p:spTree>
    <p:extLst>
      <p:ext uri="{BB962C8B-B14F-4D97-AF65-F5344CB8AC3E}">
        <p14:creationId xmlns:p14="http://schemas.microsoft.com/office/powerpoint/2010/main" val="34946200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err="1"/>
              <a:t>Newidynnau</a:t>
            </a:r>
            <a:endParaRPr lang="en-GB" sz="3200" b="1" dirty="0"/>
          </a:p>
        </p:txBody>
      </p:sp>
      <p:sp>
        <p:nvSpPr>
          <p:cNvPr id="3" name="Content Placeholder 2"/>
          <p:cNvSpPr>
            <a:spLocks noGrp="1"/>
          </p:cNvSpPr>
          <p:nvPr>
            <p:ph idx="1"/>
          </p:nvPr>
        </p:nvSpPr>
        <p:spPr>
          <a:xfrm>
            <a:off x="457200" y="1600201"/>
            <a:ext cx="8229600" cy="3809999"/>
          </a:xfrm>
        </p:spPr>
        <p:txBody>
          <a:bodyPr>
            <a:normAutofit fontScale="92500" lnSpcReduction="10000"/>
          </a:bodyPr>
          <a:lstStyle/>
          <a:p>
            <a:r>
              <a:rPr lang="en-GB" sz="2800" dirty="0" err="1"/>
              <a:t>Newidynnau</a:t>
            </a:r>
            <a:r>
              <a:rPr lang="en-GB" sz="2800" dirty="0"/>
              <a:t> </a:t>
            </a:r>
            <a:r>
              <a:rPr lang="en-GB" sz="2800" dirty="0" err="1"/>
              <a:t>dibynnol</a:t>
            </a:r>
            <a:r>
              <a:rPr lang="en-GB" sz="2800" dirty="0"/>
              <a:t> ac </a:t>
            </a:r>
            <a:r>
              <a:rPr lang="en-GB" sz="2800" dirty="0" err="1"/>
              <a:t>Annibynnol</a:t>
            </a:r>
            <a:endParaRPr lang="en-GB" sz="2800" dirty="0"/>
          </a:p>
          <a:p>
            <a:pPr lvl="1"/>
            <a:r>
              <a:rPr lang="en-GB" sz="2400" dirty="0"/>
              <a:t>Mae </a:t>
            </a:r>
            <a:r>
              <a:rPr lang="en-GB" sz="2400" dirty="0" err="1"/>
              <a:t>newidyn</a:t>
            </a:r>
            <a:r>
              <a:rPr lang="en-GB" sz="2400" dirty="0"/>
              <a:t> </a:t>
            </a:r>
            <a:r>
              <a:rPr lang="en-GB" sz="2400" dirty="0" err="1"/>
              <a:t>dibynnol</a:t>
            </a:r>
            <a:r>
              <a:rPr lang="en-GB" sz="2400" dirty="0"/>
              <a:t> </a:t>
            </a:r>
            <a:r>
              <a:rPr lang="en-GB" sz="2400" dirty="0" err="1"/>
              <a:t>yn</a:t>
            </a:r>
            <a:r>
              <a:rPr lang="en-GB" sz="2400" dirty="0"/>
              <a:t> </a:t>
            </a:r>
            <a:r>
              <a:rPr lang="en-GB" sz="2400" dirty="0" err="1"/>
              <a:t>beth</a:t>
            </a:r>
            <a:r>
              <a:rPr lang="en-GB" sz="2400" dirty="0"/>
              <a:t> </a:t>
            </a:r>
            <a:r>
              <a:rPr lang="en-GB" sz="2400" dirty="0" err="1"/>
              <a:t>rydych</a:t>
            </a:r>
            <a:r>
              <a:rPr lang="en-GB" sz="2400" dirty="0"/>
              <a:t> </a:t>
            </a:r>
            <a:r>
              <a:rPr lang="en-GB" sz="2400" dirty="0" err="1"/>
              <a:t>chi'n</a:t>
            </a:r>
            <a:r>
              <a:rPr lang="en-GB" sz="2400" dirty="0"/>
              <a:t> </a:t>
            </a:r>
            <a:r>
              <a:rPr lang="en-GB" sz="2400" dirty="0" err="1"/>
              <a:t>ei</a:t>
            </a:r>
            <a:r>
              <a:rPr lang="en-GB" sz="2400" dirty="0"/>
              <a:t> </a:t>
            </a:r>
            <a:r>
              <a:rPr lang="en-GB" sz="2400" dirty="0" err="1"/>
              <a:t>fesur</a:t>
            </a:r>
            <a:r>
              <a:rPr lang="en-GB" sz="2400" dirty="0"/>
              <a:t> </a:t>
            </a:r>
            <a:r>
              <a:rPr lang="en-GB" sz="2400" dirty="0" err="1"/>
              <a:t>yn</a:t>
            </a:r>
            <a:r>
              <a:rPr lang="en-GB" sz="2400" dirty="0"/>
              <a:t> </a:t>
            </a:r>
            <a:r>
              <a:rPr lang="en-GB" sz="2400" dirty="0" err="1"/>
              <a:t>yr</a:t>
            </a:r>
            <a:r>
              <a:rPr lang="en-GB" sz="2400" dirty="0"/>
              <a:t> </a:t>
            </a:r>
            <a:r>
              <a:rPr lang="en-GB" sz="2400" dirty="0" err="1"/>
              <a:t>arbrawf</a:t>
            </a:r>
            <a:r>
              <a:rPr lang="en-GB" sz="2400" dirty="0"/>
              <a:t> </a:t>
            </a:r>
            <a:r>
              <a:rPr lang="en-GB" sz="2400" dirty="0" err="1"/>
              <a:t>a'r</a:t>
            </a:r>
            <a:r>
              <a:rPr lang="en-GB" sz="2400" dirty="0"/>
              <a:t> </a:t>
            </a:r>
            <a:r>
              <a:rPr lang="en-GB" sz="2400" dirty="0" err="1"/>
              <a:t>hyn</a:t>
            </a:r>
            <a:r>
              <a:rPr lang="en-GB" sz="2400" dirty="0"/>
              <a:t> a </a:t>
            </a:r>
            <a:r>
              <a:rPr lang="en-GB" sz="2400" dirty="0" err="1"/>
              <a:t>effeithir</a:t>
            </a:r>
            <a:r>
              <a:rPr lang="en-GB" sz="2400" dirty="0"/>
              <a:t> </a:t>
            </a:r>
            <a:r>
              <a:rPr lang="en-GB" sz="2400" dirty="0" err="1"/>
              <a:t>yn</a:t>
            </a:r>
            <a:r>
              <a:rPr lang="en-GB" sz="2400" dirty="0"/>
              <a:t> </a:t>
            </a:r>
            <a:r>
              <a:rPr lang="en-GB" sz="2400" dirty="0" err="1"/>
              <a:t>ystod</a:t>
            </a:r>
            <a:r>
              <a:rPr lang="en-GB" sz="2400" dirty="0"/>
              <a:t> </a:t>
            </a:r>
            <a:r>
              <a:rPr lang="en-GB" sz="2400" dirty="0" err="1"/>
              <a:t>yr</a:t>
            </a:r>
            <a:r>
              <a:rPr lang="en-GB" sz="2400" dirty="0"/>
              <a:t> </a:t>
            </a:r>
            <a:r>
              <a:rPr lang="en-GB" sz="2400" dirty="0" err="1"/>
              <a:t>arbrawf</a:t>
            </a:r>
            <a:r>
              <a:rPr lang="en-GB" sz="2400" dirty="0"/>
              <a:t>. </a:t>
            </a:r>
            <a:r>
              <a:rPr lang="en-GB" sz="2400" dirty="0" err="1"/>
              <a:t>Mae'r</a:t>
            </a:r>
            <a:r>
              <a:rPr lang="en-GB" sz="2400" dirty="0"/>
              <a:t> </a:t>
            </a:r>
            <a:r>
              <a:rPr lang="en-GB" sz="2400" dirty="0" err="1"/>
              <a:t>newidyn</a:t>
            </a:r>
            <a:r>
              <a:rPr lang="en-GB" sz="2400" dirty="0"/>
              <a:t> </a:t>
            </a:r>
            <a:r>
              <a:rPr lang="en-GB" sz="2400" dirty="0" err="1"/>
              <a:t>dibynnol</a:t>
            </a:r>
            <a:r>
              <a:rPr lang="en-GB" sz="2400" dirty="0"/>
              <a:t> </a:t>
            </a:r>
            <a:r>
              <a:rPr lang="en-GB" sz="2400" dirty="0" err="1"/>
              <a:t>yn</a:t>
            </a:r>
            <a:r>
              <a:rPr lang="en-GB" sz="2400" dirty="0"/>
              <a:t> </a:t>
            </a:r>
            <a:r>
              <a:rPr lang="en-GB" sz="2400" dirty="0" err="1"/>
              <a:t>ymateb</a:t>
            </a:r>
            <a:r>
              <a:rPr lang="en-GB" sz="2400" dirty="0"/>
              <a:t> </a:t>
            </a:r>
            <a:r>
              <a:rPr lang="en-GB" sz="2400" dirty="0" err="1"/>
              <a:t>i'r</a:t>
            </a:r>
            <a:r>
              <a:rPr lang="en-GB" sz="2400" dirty="0"/>
              <a:t> </a:t>
            </a:r>
            <a:r>
              <a:rPr lang="en-GB" sz="2400" dirty="0" err="1"/>
              <a:t>newidyn</a:t>
            </a:r>
            <a:r>
              <a:rPr lang="en-GB" sz="2400" dirty="0"/>
              <a:t> </a:t>
            </a:r>
            <a:r>
              <a:rPr lang="en-GB" sz="2400" dirty="0" err="1"/>
              <a:t>annibynnol</a:t>
            </a:r>
            <a:r>
              <a:rPr lang="en-GB" sz="2400" dirty="0"/>
              <a:t>. </a:t>
            </a:r>
            <a:r>
              <a:rPr lang="en-GB" sz="2400" dirty="0" err="1"/>
              <a:t>Fe'i</a:t>
            </a:r>
            <a:r>
              <a:rPr lang="en-GB" sz="2400" dirty="0"/>
              <a:t> </a:t>
            </a:r>
            <a:r>
              <a:rPr lang="en-GB" sz="2400" dirty="0" err="1"/>
              <a:t>gelwir</a:t>
            </a:r>
            <a:r>
              <a:rPr lang="en-GB" sz="2400" dirty="0"/>
              <a:t> </a:t>
            </a:r>
            <a:r>
              <a:rPr lang="en-GB" sz="2400" dirty="0" err="1"/>
              <a:t>yn</a:t>
            </a:r>
            <a:r>
              <a:rPr lang="en-GB" sz="2400" dirty="0"/>
              <a:t> </a:t>
            </a:r>
            <a:r>
              <a:rPr lang="en-GB" sz="2400" dirty="0" err="1"/>
              <a:t>ddibynnol</a:t>
            </a:r>
            <a:r>
              <a:rPr lang="en-GB" sz="2400" dirty="0"/>
              <a:t> </a:t>
            </a:r>
            <a:r>
              <a:rPr lang="en-GB" sz="2400" dirty="0" err="1"/>
              <a:t>oherwydd</a:t>
            </a:r>
            <a:r>
              <a:rPr lang="en-GB" sz="2400" dirty="0"/>
              <a:t> </a:t>
            </a:r>
            <a:r>
              <a:rPr lang="en-GB" sz="2400" dirty="0" err="1"/>
              <a:t>ei</a:t>
            </a:r>
            <a:r>
              <a:rPr lang="en-GB" sz="2400" dirty="0"/>
              <a:t> </a:t>
            </a:r>
            <a:r>
              <a:rPr lang="en-GB" sz="2400" dirty="0" err="1"/>
              <a:t>fod</a:t>
            </a:r>
            <a:r>
              <a:rPr lang="en-GB" sz="2400" dirty="0"/>
              <a:t> "</a:t>
            </a:r>
            <a:r>
              <a:rPr lang="en-GB" sz="2400" dirty="0" err="1"/>
              <a:t>yn</a:t>
            </a:r>
            <a:r>
              <a:rPr lang="en-GB" sz="2400" dirty="0"/>
              <a:t> </a:t>
            </a:r>
            <a:r>
              <a:rPr lang="en-GB" sz="2400" dirty="0" err="1"/>
              <a:t>dibynnu</a:t>
            </a:r>
            <a:r>
              <a:rPr lang="en-GB" sz="2400" dirty="0"/>
              <a:t>" </a:t>
            </a:r>
            <a:r>
              <a:rPr lang="en-GB" sz="2400" dirty="0" err="1"/>
              <a:t>ar</a:t>
            </a:r>
            <a:r>
              <a:rPr lang="en-GB" sz="2400" dirty="0"/>
              <a:t> y </a:t>
            </a:r>
            <a:r>
              <a:rPr lang="en-GB" sz="2400" dirty="0" err="1"/>
              <a:t>newidyn</a:t>
            </a:r>
            <a:r>
              <a:rPr lang="en-GB" sz="2400" dirty="0"/>
              <a:t> </a:t>
            </a:r>
            <a:r>
              <a:rPr lang="en-GB" sz="2400" dirty="0" err="1"/>
              <a:t>annibynnol</a:t>
            </a:r>
            <a:r>
              <a:rPr lang="en-GB" sz="2400" dirty="0"/>
              <a:t>.</a:t>
            </a:r>
          </a:p>
          <a:p>
            <a:r>
              <a:rPr lang="en-GB" sz="2800" dirty="0" err="1"/>
              <a:t>Enghraifft</a:t>
            </a:r>
            <a:endParaRPr lang="en-GB" sz="2800" dirty="0"/>
          </a:p>
          <a:p>
            <a:pPr lvl="1"/>
            <a:r>
              <a:rPr lang="en-GB" sz="2400" dirty="0"/>
              <a:t>Mae </a:t>
            </a:r>
            <a:r>
              <a:rPr lang="en-GB" sz="2400" dirty="0" err="1"/>
              <a:t>gennych</a:t>
            </a:r>
            <a:r>
              <a:rPr lang="en-GB" sz="2400" dirty="0"/>
              <a:t> </a:t>
            </a:r>
            <a:r>
              <a:rPr lang="en-GB" sz="2400" dirty="0" err="1"/>
              <a:t>ddiddordeb</a:t>
            </a:r>
            <a:r>
              <a:rPr lang="en-GB" sz="2400" dirty="0"/>
              <a:t> </a:t>
            </a:r>
            <a:r>
              <a:rPr lang="en-GB" sz="2400" dirty="0" err="1"/>
              <a:t>mewn</a:t>
            </a:r>
            <a:r>
              <a:rPr lang="en-GB" sz="2400" dirty="0"/>
              <a:t> </a:t>
            </a:r>
            <a:r>
              <a:rPr lang="en-GB" sz="2400" dirty="0" err="1"/>
              <a:t>sut</a:t>
            </a:r>
            <a:r>
              <a:rPr lang="en-GB" sz="2400" dirty="0"/>
              <a:t> </a:t>
            </a:r>
            <a:r>
              <a:rPr lang="en-GB" sz="2400" dirty="0" err="1"/>
              <a:t>mae</a:t>
            </a:r>
            <a:r>
              <a:rPr lang="en-GB" sz="2400" dirty="0"/>
              <a:t> </a:t>
            </a:r>
            <a:r>
              <a:rPr lang="en-GB" sz="2400" dirty="0" err="1"/>
              <a:t>straen</a:t>
            </a:r>
            <a:r>
              <a:rPr lang="en-GB" sz="2400" dirty="0"/>
              <a:t> </a:t>
            </a:r>
            <a:r>
              <a:rPr lang="en-GB" sz="2400" dirty="0" err="1"/>
              <a:t>yn</a:t>
            </a:r>
            <a:r>
              <a:rPr lang="en-GB" sz="2400" dirty="0"/>
              <a:t> </a:t>
            </a:r>
            <a:r>
              <a:rPr lang="en-GB" sz="2400" dirty="0" err="1"/>
              <a:t>effeithio</a:t>
            </a:r>
            <a:r>
              <a:rPr lang="en-GB" sz="2400" dirty="0"/>
              <a:t> </a:t>
            </a:r>
            <a:r>
              <a:rPr lang="en-GB" sz="2400" dirty="0" err="1"/>
              <a:t>ar</a:t>
            </a:r>
            <a:r>
              <a:rPr lang="en-GB" sz="2400" dirty="0"/>
              <a:t> </a:t>
            </a:r>
            <a:r>
              <a:rPr lang="en-GB" sz="2400" dirty="0" err="1"/>
              <a:t>gyfradd</a:t>
            </a:r>
            <a:r>
              <a:rPr lang="en-GB" sz="2400" dirty="0"/>
              <a:t> y </a:t>
            </a:r>
            <a:r>
              <a:rPr lang="en-GB" sz="2400" dirty="0" err="1"/>
              <a:t>galon</a:t>
            </a:r>
            <a:r>
              <a:rPr lang="en-GB" sz="2400" dirty="0"/>
              <a:t> </a:t>
            </a:r>
            <a:r>
              <a:rPr lang="en-GB" sz="2400" dirty="0" err="1"/>
              <a:t>ymysg</a:t>
            </a:r>
            <a:r>
              <a:rPr lang="en-GB" sz="2400" dirty="0"/>
              <a:t> </a:t>
            </a:r>
            <a:r>
              <a:rPr lang="en-GB" sz="2400" dirty="0" err="1"/>
              <a:t>pobl</a:t>
            </a:r>
            <a:r>
              <a:rPr lang="en-GB" sz="2400" dirty="0"/>
              <a:t>. </a:t>
            </a:r>
            <a:r>
              <a:rPr lang="en-GB" sz="2400" dirty="0" err="1"/>
              <a:t>Eich</a:t>
            </a:r>
            <a:r>
              <a:rPr lang="en-GB" sz="2400" dirty="0"/>
              <a:t> </a:t>
            </a:r>
            <a:r>
              <a:rPr lang="en-GB" sz="2400" dirty="0" err="1"/>
              <a:t>newidyn</a:t>
            </a:r>
            <a:r>
              <a:rPr lang="en-GB" sz="2400" dirty="0"/>
              <a:t> </a:t>
            </a:r>
            <a:r>
              <a:rPr lang="en-GB" sz="2400" dirty="0" err="1"/>
              <a:t>annibynnol</a:t>
            </a:r>
            <a:r>
              <a:rPr lang="en-GB" sz="2400" dirty="0"/>
              <a:t> </a:t>
            </a:r>
            <a:r>
              <a:rPr lang="en-GB" sz="2400" dirty="0" err="1"/>
              <a:t>fyddai'r</a:t>
            </a:r>
            <a:r>
              <a:rPr lang="en-GB" sz="2400" dirty="0"/>
              <a:t> </a:t>
            </a:r>
            <a:r>
              <a:rPr lang="en-GB" sz="2400" dirty="0" err="1"/>
              <a:t>straen</a:t>
            </a:r>
            <a:r>
              <a:rPr lang="en-GB" sz="2400" dirty="0"/>
              <a:t> a </a:t>
            </a:r>
            <a:r>
              <a:rPr lang="en-GB" sz="2400" dirty="0" err="1"/>
              <a:t>byddai'r</a:t>
            </a:r>
            <a:r>
              <a:rPr lang="en-GB" sz="2400" dirty="0"/>
              <a:t> </a:t>
            </a:r>
            <a:r>
              <a:rPr lang="en-GB" sz="2400" dirty="0" err="1"/>
              <a:t>newidyn</a:t>
            </a:r>
            <a:r>
              <a:rPr lang="en-GB" sz="2400" dirty="0"/>
              <a:t> </a:t>
            </a:r>
            <a:r>
              <a:rPr lang="en-GB" sz="2400" dirty="0" err="1"/>
              <a:t>dibynnol</a:t>
            </a:r>
            <a:r>
              <a:rPr lang="en-GB" sz="2400" dirty="0"/>
              <a:t> </a:t>
            </a:r>
            <a:r>
              <a:rPr lang="en-GB" sz="2400" dirty="0" err="1"/>
              <a:t>yn</a:t>
            </a:r>
            <a:r>
              <a:rPr lang="en-GB" sz="2400" dirty="0"/>
              <a:t> </a:t>
            </a:r>
            <a:r>
              <a:rPr lang="en-GB" sz="2400" dirty="0" err="1"/>
              <a:t>gyfradd</a:t>
            </a:r>
            <a:r>
              <a:rPr lang="en-GB" sz="2400" dirty="0"/>
              <a:t> y </a:t>
            </a:r>
            <a:r>
              <a:rPr lang="en-GB" sz="2400" dirty="0" err="1"/>
              <a:t>galon</a:t>
            </a:r>
            <a:r>
              <a:rPr lang="en-GB" sz="2400" dirty="0"/>
              <a:t>.</a:t>
            </a:r>
            <a:endParaRPr lang="en-GB" dirty="0"/>
          </a:p>
        </p:txBody>
      </p:sp>
    </p:spTree>
    <p:extLst>
      <p:ext uri="{BB962C8B-B14F-4D97-AF65-F5344CB8AC3E}">
        <p14:creationId xmlns:p14="http://schemas.microsoft.com/office/powerpoint/2010/main" val="6490236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274638"/>
            <a:ext cx="8229600" cy="715962"/>
          </a:xfrm>
        </p:spPr>
        <p:txBody>
          <a:bodyPr/>
          <a:lstStyle/>
          <a:p>
            <a:r>
              <a:rPr lang="en-GB" altLang="en-US" sz="3200" b="1" dirty="0" smtClean="0"/>
              <a:t>Results</a:t>
            </a:r>
            <a:endParaRPr lang="en-GB" altLang="en-US" sz="3200" b="1" dirty="0"/>
          </a:p>
        </p:txBody>
      </p:sp>
      <p:sp>
        <p:nvSpPr>
          <p:cNvPr id="14339" name="Rectangle 3"/>
          <p:cNvSpPr>
            <a:spLocks noGrp="1" noChangeArrowheads="1"/>
          </p:cNvSpPr>
          <p:nvPr>
            <p:ph type="body" idx="1"/>
          </p:nvPr>
        </p:nvSpPr>
        <p:spPr>
          <a:xfrm>
            <a:off x="685800" y="1219200"/>
            <a:ext cx="7772400" cy="4572000"/>
          </a:xfrm>
        </p:spPr>
        <p:txBody>
          <a:bodyPr>
            <a:normAutofit fontScale="92500"/>
          </a:bodyPr>
          <a:lstStyle/>
          <a:p>
            <a:r>
              <a:rPr lang="en-GB" altLang="en-US" sz="2400" dirty="0" err="1"/>
              <a:t>Disgrifiwch</a:t>
            </a:r>
            <a:r>
              <a:rPr lang="en-GB" altLang="en-US" sz="2400" dirty="0"/>
              <a:t> </a:t>
            </a:r>
            <a:r>
              <a:rPr lang="en-GB" altLang="en-US" sz="2400" dirty="0" err="1"/>
              <a:t>eich</a:t>
            </a:r>
            <a:r>
              <a:rPr lang="en-GB" altLang="en-US" sz="2400" dirty="0"/>
              <a:t> </a:t>
            </a:r>
            <a:r>
              <a:rPr lang="en-GB" altLang="en-US" sz="2400" dirty="0" err="1"/>
              <a:t>canlyniadau</a:t>
            </a:r>
            <a:endParaRPr lang="en-GB" altLang="en-US" sz="2400" dirty="0"/>
          </a:p>
          <a:p>
            <a:r>
              <a:rPr lang="en-GB" altLang="en-US" sz="2400" dirty="0" err="1"/>
              <a:t>Efallai</a:t>
            </a:r>
            <a:r>
              <a:rPr lang="en-GB" altLang="en-US" sz="2400" dirty="0"/>
              <a:t> </a:t>
            </a:r>
            <a:r>
              <a:rPr lang="en-GB" altLang="en-US" sz="2400" dirty="0" err="1"/>
              <a:t>yr</a:t>
            </a:r>
            <a:r>
              <a:rPr lang="en-GB" altLang="en-US" sz="2400" dirty="0"/>
              <a:t> </a:t>
            </a:r>
            <a:r>
              <a:rPr lang="en-GB" altLang="en-US" sz="2400" dirty="0" err="1"/>
              <a:t>hoffech</a:t>
            </a:r>
            <a:r>
              <a:rPr lang="en-GB" altLang="en-US" sz="2400" dirty="0"/>
              <a:t> </a:t>
            </a:r>
            <a:r>
              <a:rPr lang="en-GB" altLang="en-US" sz="2400" dirty="0" err="1"/>
              <a:t>ddefnyddio</a:t>
            </a:r>
            <a:r>
              <a:rPr lang="en-GB" altLang="en-US" sz="2400" dirty="0"/>
              <a:t> </a:t>
            </a:r>
            <a:r>
              <a:rPr lang="en-GB" altLang="en-US" sz="2400" dirty="0" err="1"/>
              <a:t>rhai</a:t>
            </a:r>
            <a:r>
              <a:rPr lang="en-GB" altLang="en-US" sz="2400" dirty="0"/>
              <a:t> </a:t>
            </a:r>
            <a:r>
              <a:rPr lang="en-GB" altLang="en-US" sz="2400" dirty="0" err="1"/>
              <a:t>ystadegau</a:t>
            </a:r>
            <a:r>
              <a:rPr lang="en-GB" altLang="en-US" sz="2400" dirty="0"/>
              <a:t> </a:t>
            </a:r>
            <a:r>
              <a:rPr lang="en-GB" altLang="en-US" sz="2400" dirty="0" err="1"/>
              <a:t>disgrifiadol</a:t>
            </a:r>
            <a:endParaRPr lang="en-GB" altLang="en-US" sz="2400" dirty="0"/>
          </a:p>
          <a:p>
            <a:pPr lvl="1"/>
            <a:r>
              <a:rPr lang="en-GB" altLang="en-US" sz="2000" dirty="0" err="1"/>
              <a:t>Cymedrig</a:t>
            </a:r>
            <a:r>
              <a:rPr lang="en-GB" altLang="en-US" sz="2000" dirty="0"/>
              <a:t>, </a:t>
            </a:r>
            <a:r>
              <a:rPr lang="en-GB" altLang="en-US" sz="2000" dirty="0" err="1"/>
              <a:t>Canolrif</a:t>
            </a:r>
            <a:r>
              <a:rPr lang="en-GB" altLang="en-US" sz="2000" dirty="0"/>
              <a:t> a </a:t>
            </a:r>
            <a:r>
              <a:rPr lang="en-GB" altLang="en-US" sz="2000" dirty="0" err="1"/>
              <a:t>Modd</a:t>
            </a:r>
            <a:endParaRPr lang="en-GB" altLang="en-US" sz="2000" dirty="0"/>
          </a:p>
          <a:p>
            <a:pPr lvl="1"/>
            <a:r>
              <a:rPr lang="en-GB" altLang="en-US" sz="2000" dirty="0" err="1"/>
              <a:t>Gwyriad</a:t>
            </a:r>
            <a:r>
              <a:rPr lang="en-GB" altLang="en-US" sz="2000" dirty="0"/>
              <a:t> </a:t>
            </a:r>
            <a:r>
              <a:rPr lang="en-GB" altLang="en-US" sz="2000" dirty="0" err="1"/>
              <a:t>safonol</a:t>
            </a:r>
            <a:endParaRPr lang="en-GB" altLang="en-US" sz="2000" dirty="0"/>
          </a:p>
          <a:p>
            <a:r>
              <a:rPr lang="en-GB" altLang="en-US" sz="2400" dirty="0"/>
              <a:t>Tri </a:t>
            </a:r>
            <a:r>
              <a:rPr lang="en-GB" altLang="en-US" sz="2400" dirty="0" err="1"/>
              <a:t>adeilad</a:t>
            </a:r>
            <a:r>
              <a:rPr lang="en-GB" altLang="en-US" sz="2400" dirty="0"/>
              <a:t> - </a:t>
            </a:r>
            <a:r>
              <a:rPr lang="en-GB" altLang="en-US" sz="2400" dirty="0" err="1" smtClean="0"/>
              <a:t>testun</a:t>
            </a:r>
            <a:r>
              <a:rPr lang="en-GB" altLang="en-US" sz="2400" dirty="0" smtClean="0"/>
              <a:t>, </a:t>
            </a:r>
            <a:r>
              <a:rPr lang="en-GB" altLang="en-US" sz="2400" dirty="0" err="1"/>
              <a:t>tablau</a:t>
            </a:r>
            <a:r>
              <a:rPr lang="en-GB" altLang="en-US" sz="2400" dirty="0"/>
              <a:t>, </a:t>
            </a:r>
            <a:r>
              <a:rPr lang="en-GB" altLang="en-US" sz="2400" dirty="0" err="1"/>
              <a:t>ffigurau</a:t>
            </a:r>
            <a:endParaRPr lang="en-GB" altLang="en-US" sz="2400" dirty="0"/>
          </a:p>
          <a:p>
            <a:r>
              <a:rPr lang="en-GB" altLang="en-US" sz="2400" dirty="0" err="1"/>
              <a:t>Os</a:t>
            </a:r>
            <a:r>
              <a:rPr lang="en-GB" altLang="en-US" sz="2400" dirty="0"/>
              <a:t> </a:t>
            </a:r>
            <a:r>
              <a:rPr lang="en-GB" altLang="en-US" sz="2400" dirty="0" err="1"/>
              <a:t>nad</a:t>
            </a:r>
            <a:r>
              <a:rPr lang="en-GB" altLang="en-US" sz="2400" dirty="0"/>
              <a:t> </a:t>
            </a:r>
            <a:r>
              <a:rPr lang="en-GB" altLang="en-US" sz="2400" dirty="0" err="1"/>
              <a:t>yw'n</a:t>
            </a:r>
            <a:r>
              <a:rPr lang="en-GB" altLang="en-US" sz="2400" dirty="0"/>
              <a:t> </a:t>
            </a:r>
            <a:r>
              <a:rPr lang="en-GB" altLang="en-US" sz="2400" dirty="0" err="1"/>
              <a:t>destun</a:t>
            </a:r>
            <a:r>
              <a:rPr lang="en-GB" altLang="en-US" sz="2400" dirty="0"/>
              <a:t> </a:t>
            </a:r>
            <a:r>
              <a:rPr lang="en-GB" altLang="en-US" sz="2400" dirty="0" err="1"/>
              <a:t>neu</a:t>
            </a:r>
            <a:r>
              <a:rPr lang="en-GB" altLang="en-US" sz="2400" dirty="0"/>
              <a:t> </a:t>
            </a:r>
            <a:r>
              <a:rPr lang="en-GB" altLang="en-US" sz="2400" dirty="0" err="1"/>
              <a:t>fwrdd</a:t>
            </a:r>
            <a:r>
              <a:rPr lang="en-GB" altLang="en-US" sz="2400" dirty="0"/>
              <a:t>, </a:t>
            </a:r>
            <a:r>
              <a:rPr lang="en-GB" altLang="en-US" sz="2400" dirty="0" err="1"/>
              <a:t>mae'n</a:t>
            </a:r>
            <a:r>
              <a:rPr lang="en-GB" altLang="en-US" sz="2400" dirty="0"/>
              <a:t> </a:t>
            </a:r>
            <a:r>
              <a:rPr lang="en-GB" altLang="en-US" sz="2400" dirty="0" err="1"/>
              <a:t>ffigwr</a:t>
            </a:r>
            <a:r>
              <a:rPr lang="en-GB" altLang="en-US" sz="2400" dirty="0"/>
              <a:t>, </a:t>
            </a:r>
            <a:r>
              <a:rPr lang="en-GB" altLang="en-US" sz="2400" dirty="0" err="1"/>
              <a:t>gan</a:t>
            </a:r>
            <a:r>
              <a:rPr lang="en-GB" altLang="en-US" sz="2400" dirty="0"/>
              <a:t> </a:t>
            </a:r>
            <a:r>
              <a:rPr lang="en-GB" altLang="en-US" sz="2400" dirty="0" err="1"/>
              <a:t>gynnwys</a:t>
            </a:r>
            <a:r>
              <a:rPr lang="en-GB" altLang="en-US" sz="2400" dirty="0"/>
              <a:t> </a:t>
            </a:r>
            <a:r>
              <a:rPr lang="en-GB" altLang="en-US" sz="2400" dirty="0" err="1"/>
              <a:t>graffiau</a:t>
            </a:r>
            <a:r>
              <a:rPr lang="en-GB" altLang="en-US" sz="2400" dirty="0"/>
              <a:t>, </a:t>
            </a:r>
            <a:r>
              <a:rPr lang="en-GB" altLang="en-US" sz="2400" dirty="0" err="1"/>
              <a:t>lluniadau</a:t>
            </a:r>
            <a:r>
              <a:rPr lang="en-GB" altLang="en-US" sz="2400" dirty="0"/>
              <a:t>, </a:t>
            </a:r>
            <a:r>
              <a:rPr lang="en-GB" altLang="en-US" sz="2400" dirty="0" err="1"/>
              <a:t>siartiau</a:t>
            </a:r>
            <a:r>
              <a:rPr lang="en-GB" altLang="en-US" sz="2400" dirty="0"/>
              <a:t>, </a:t>
            </a:r>
            <a:r>
              <a:rPr lang="en-GB" altLang="en-US" sz="2400" dirty="0" err="1"/>
              <a:t>plotiau</a:t>
            </a:r>
            <a:r>
              <a:rPr lang="en-GB" altLang="en-US" sz="2400" dirty="0"/>
              <a:t> ...</a:t>
            </a:r>
          </a:p>
          <a:p>
            <a:r>
              <a:rPr lang="en-GB" altLang="en-US" sz="2400" dirty="0" err="1"/>
              <a:t>Dylai</a:t>
            </a:r>
            <a:r>
              <a:rPr lang="en-GB" altLang="en-US" sz="2400" dirty="0"/>
              <a:t> </a:t>
            </a:r>
            <a:r>
              <a:rPr lang="en-GB" altLang="en-US" sz="2400" dirty="0" err="1"/>
              <a:t>fod</a:t>
            </a:r>
            <a:r>
              <a:rPr lang="en-GB" altLang="en-US" sz="2400" dirty="0"/>
              <a:t> </a:t>
            </a:r>
            <a:r>
              <a:rPr lang="en-GB" altLang="en-US" sz="2400" dirty="0" err="1"/>
              <a:t>gan</a:t>
            </a:r>
            <a:r>
              <a:rPr lang="en-GB" altLang="en-US" sz="2400" dirty="0"/>
              <a:t> bob </a:t>
            </a:r>
            <a:r>
              <a:rPr lang="en-GB" altLang="en-US" sz="2400" dirty="0" err="1"/>
              <a:t>ffigwr</a:t>
            </a:r>
            <a:r>
              <a:rPr lang="en-GB" altLang="en-US" sz="2400" dirty="0"/>
              <a:t> </a:t>
            </a:r>
            <a:r>
              <a:rPr lang="en-GB" altLang="en-US" sz="2400" dirty="0" err="1"/>
              <a:t>rif</a:t>
            </a:r>
            <a:r>
              <a:rPr lang="en-GB" altLang="en-US" sz="2400" dirty="0"/>
              <a:t> </a:t>
            </a:r>
            <a:r>
              <a:rPr lang="en-GB" altLang="en-US" sz="2400" dirty="0" err="1"/>
              <a:t>rhif</a:t>
            </a:r>
            <a:r>
              <a:rPr lang="en-GB" altLang="en-US" sz="2400" dirty="0"/>
              <a:t> a </a:t>
            </a:r>
            <a:r>
              <a:rPr lang="en-GB" altLang="en-US" sz="2400" dirty="0" err="1"/>
              <a:t>phennawd</a:t>
            </a:r>
            <a:r>
              <a:rPr lang="en-GB" altLang="en-US" sz="2400" dirty="0"/>
              <a:t> a </a:t>
            </a:r>
            <a:r>
              <a:rPr lang="en-GB" altLang="en-US" sz="2400" dirty="0" err="1"/>
              <a:t>dylech</a:t>
            </a:r>
            <a:r>
              <a:rPr lang="en-GB" altLang="en-US" sz="2400" dirty="0"/>
              <a:t> </a:t>
            </a:r>
            <a:r>
              <a:rPr lang="en-GB" altLang="en-US" sz="2400" dirty="0" err="1"/>
              <a:t>gyfeirio</a:t>
            </a:r>
            <a:r>
              <a:rPr lang="en-GB" altLang="en-US" sz="2400" dirty="0"/>
              <a:t> at y </a:t>
            </a:r>
            <a:r>
              <a:rPr lang="en-GB" altLang="en-US" sz="2400" dirty="0" err="1"/>
              <a:t>ffigwr</a:t>
            </a:r>
            <a:r>
              <a:rPr lang="en-GB" altLang="en-US" sz="2400" dirty="0"/>
              <a:t> </a:t>
            </a:r>
            <a:r>
              <a:rPr lang="en-GB" altLang="en-US" sz="2400" dirty="0" err="1"/>
              <a:t>yn</a:t>
            </a:r>
            <a:r>
              <a:rPr lang="en-GB" altLang="en-US" sz="2400" dirty="0"/>
              <a:t> </a:t>
            </a:r>
            <a:r>
              <a:rPr lang="en-GB" altLang="en-US" sz="2400" dirty="0" err="1"/>
              <a:t>ôl</a:t>
            </a:r>
            <a:r>
              <a:rPr lang="en-GB" altLang="en-US" sz="2400" dirty="0"/>
              <a:t> </a:t>
            </a:r>
            <a:r>
              <a:rPr lang="en-GB" altLang="en-US" sz="2400" dirty="0" err="1"/>
              <a:t>rhif</a:t>
            </a:r>
            <a:r>
              <a:rPr lang="en-GB" altLang="en-US" sz="2400" dirty="0"/>
              <a:t> </a:t>
            </a:r>
            <a:r>
              <a:rPr lang="en-GB" altLang="en-US" sz="2400" dirty="0" err="1"/>
              <a:t>nad</a:t>
            </a:r>
            <a:r>
              <a:rPr lang="en-GB" altLang="en-US" sz="2400" dirty="0"/>
              <a:t> </a:t>
            </a:r>
            <a:r>
              <a:rPr lang="en-GB" altLang="en-US" sz="2400" dirty="0" err="1"/>
              <a:t>yw'n</a:t>
            </a:r>
            <a:r>
              <a:rPr lang="en-GB" altLang="en-US" sz="2400" dirty="0"/>
              <a:t> </a:t>
            </a:r>
            <a:r>
              <a:rPr lang="en-GB" altLang="en-US" sz="2400" dirty="0" err="1"/>
              <a:t>hoffi</a:t>
            </a:r>
            <a:r>
              <a:rPr lang="en-GB" altLang="en-US" sz="2400" dirty="0"/>
              <a:t> "</a:t>
            </a:r>
            <a:r>
              <a:rPr lang="en-GB" altLang="en-US" sz="2400" dirty="0" err="1"/>
              <a:t>fel</a:t>
            </a:r>
            <a:r>
              <a:rPr lang="en-GB" altLang="en-US" sz="2400" dirty="0"/>
              <a:t> y </a:t>
            </a:r>
            <a:r>
              <a:rPr lang="en-GB" altLang="en-US" sz="2400" dirty="0" err="1"/>
              <a:t>gwelir</a:t>
            </a:r>
            <a:r>
              <a:rPr lang="en-GB" altLang="en-US" sz="2400" dirty="0"/>
              <a:t> </a:t>
            </a:r>
            <a:r>
              <a:rPr lang="en-GB" altLang="en-US" sz="2400" dirty="0" err="1"/>
              <a:t>yn</a:t>
            </a:r>
            <a:r>
              <a:rPr lang="en-GB" altLang="en-US" sz="2400" dirty="0"/>
              <a:t> y </a:t>
            </a:r>
            <a:r>
              <a:rPr lang="en-GB" altLang="en-US" sz="2400" dirty="0" err="1"/>
              <a:t>ffigwr</a:t>
            </a:r>
            <a:r>
              <a:rPr lang="en-GB" altLang="en-US" sz="2400" dirty="0"/>
              <a:t> </a:t>
            </a:r>
            <a:r>
              <a:rPr lang="en-GB" altLang="en-US" sz="2400" dirty="0" err="1"/>
              <a:t>isod</a:t>
            </a:r>
            <a:r>
              <a:rPr lang="en-GB" altLang="en-US" sz="2400" dirty="0"/>
              <a:t>"</a:t>
            </a:r>
          </a:p>
          <a:p>
            <a:r>
              <a:rPr lang="en-GB" altLang="en-US" sz="2400" dirty="0"/>
              <a:t>TABLAU</a:t>
            </a:r>
          </a:p>
          <a:p>
            <a:r>
              <a:rPr lang="en-GB" altLang="en-US" sz="2400" dirty="0" err="1"/>
              <a:t>Os</a:t>
            </a:r>
            <a:r>
              <a:rPr lang="en-GB" altLang="en-US" sz="2400" dirty="0"/>
              <a:t> </a:t>
            </a:r>
            <a:r>
              <a:rPr lang="en-GB" altLang="en-US" sz="2400" dirty="0" err="1"/>
              <a:t>oes</a:t>
            </a:r>
            <a:r>
              <a:rPr lang="en-GB" altLang="en-US" sz="2400" dirty="0"/>
              <a:t> </a:t>
            </a:r>
            <a:r>
              <a:rPr lang="en-GB" altLang="en-US" sz="2400" dirty="0" err="1"/>
              <a:t>gennych</a:t>
            </a:r>
            <a:r>
              <a:rPr lang="en-GB" altLang="en-US" sz="2400" dirty="0"/>
              <a:t> </a:t>
            </a:r>
            <a:r>
              <a:rPr lang="en-GB" altLang="en-US" sz="2400" dirty="0" err="1"/>
              <a:t>graff</a:t>
            </a:r>
            <a:r>
              <a:rPr lang="en-GB" altLang="en-US" sz="2400" dirty="0"/>
              <a:t>, </a:t>
            </a:r>
            <a:r>
              <a:rPr lang="en-GB" altLang="en-US" sz="2400" dirty="0" err="1"/>
              <a:t>nid</a:t>
            </a:r>
            <a:r>
              <a:rPr lang="en-GB" altLang="en-US" sz="2400" dirty="0"/>
              <a:t> </a:t>
            </a:r>
            <a:r>
              <a:rPr lang="en-GB" altLang="en-US" sz="2400" dirty="0" err="1"/>
              <a:t>oes</a:t>
            </a:r>
            <a:r>
              <a:rPr lang="en-GB" altLang="en-US" sz="2400" dirty="0"/>
              <a:t> </a:t>
            </a:r>
            <a:r>
              <a:rPr lang="en-GB" altLang="en-US" sz="2400" dirty="0" err="1"/>
              <a:t>angen</a:t>
            </a:r>
            <a:r>
              <a:rPr lang="en-GB" altLang="en-US" sz="2400" dirty="0"/>
              <a:t> </a:t>
            </a:r>
            <a:r>
              <a:rPr lang="en-GB" altLang="en-US" sz="2400" dirty="0" err="1"/>
              <a:t>bwrdd</a:t>
            </a:r>
            <a:r>
              <a:rPr lang="en-GB" altLang="en-US" sz="2400" dirty="0"/>
              <a:t> </a:t>
            </a:r>
            <a:r>
              <a:rPr lang="en-GB" altLang="en-US" sz="2400" dirty="0" err="1"/>
              <a:t>arnoch</a:t>
            </a:r>
            <a:r>
              <a:rPr lang="en-GB" altLang="en-US" sz="2400" dirty="0"/>
              <a:t> chi!</a:t>
            </a:r>
            <a:endParaRPr lang="en-GB" altLang="en-US" sz="2000" b="1" i="1" dirty="0"/>
          </a:p>
        </p:txBody>
      </p:sp>
    </p:spTree>
    <p:extLst>
      <p:ext uri="{BB962C8B-B14F-4D97-AF65-F5344CB8AC3E}">
        <p14:creationId xmlns:p14="http://schemas.microsoft.com/office/powerpoint/2010/main" val="17430492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274638"/>
            <a:ext cx="8229600" cy="563562"/>
          </a:xfrm>
        </p:spPr>
        <p:txBody>
          <a:bodyPr>
            <a:normAutofit fontScale="90000"/>
          </a:bodyPr>
          <a:lstStyle/>
          <a:p>
            <a:r>
              <a:rPr lang="en-GB" altLang="en-US" sz="3200" b="1" dirty="0" err="1"/>
              <a:t>Trafodaeth</a:t>
            </a:r>
            <a:endParaRPr lang="en-GB" altLang="en-US" sz="3200" b="1" dirty="0"/>
          </a:p>
        </p:txBody>
      </p:sp>
      <p:sp>
        <p:nvSpPr>
          <p:cNvPr id="14339" name="Rectangle 3"/>
          <p:cNvSpPr>
            <a:spLocks noGrp="1" noChangeArrowheads="1"/>
          </p:cNvSpPr>
          <p:nvPr>
            <p:ph type="body" idx="1"/>
          </p:nvPr>
        </p:nvSpPr>
        <p:spPr>
          <a:xfrm>
            <a:off x="685800" y="1219200"/>
            <a:ext cx="7772400" cy="4343400"/>
          </a:xfrm>
        </p:spPr>
        <p:txBody>
          <a:bodyPr>
            <a:normAutofit lnSpcReduction="10000"/>
          </a:bodyPr>
          <a:lstStyle/>
          <a:p>
            <a:r>
              <a:rPr lang="en-GB" altLang="en-US" sz="2400" dirty="0" err="1"/>
              <a:t>Esboniwch</a:t>
            </a:r>
            <a:r>
              <a:rPr lang="en-GB" altLang="en-US" sz="2400" dirty="0"/>
              <a:t> y </a:t>
            </a:r>
            <a:r>
              <a:rPr lang="en-GB" altLang="en-US" sz="2400" dirty="0" err="1"/>
              <a:t>canlyniadau</a:t>
            </a:r>
            <a:endParaRPr lang="en-GB" altLang="en-US" sz="2400" dirty="0"/>
          </a:p>
          <a:p>
            <a:pPr lvl="1"/>
            <a:r>
              <a:rPr lang="en-GB" altLang="en-US" sz="2000" dirty="0" err="1"/>
              <a:t>Dechreuwch</a:t>
            </a:r>
            <a:r>
              <a:rPr lang="en-GB" altLang="en-US" sz="2000" dirty="0"/>
              <a:t> </a:t>
            </a:r>
            <a:r>
              <a:rPr lang="en-GB" altLang="en-US" sz="2000" dirty="0" err="1"/>
              <a:t>gyda</a:t>
            </a:r>
            <a:r>
              <a:rPr lang="en-GB" altLang="en-US" sz="2000" dirty="0"/>
              <a:t> </a:t>
            </a:r>
            <a:r>
              <a:rPr lang="en-GB" altLang="en-US" sz="2000" dirty="0" err="1"/>
              <a:t>chrynodeb</a:t>
            </a:r>
            <a:r>
              <a:rPr lang="en-GB" altLang="en-US" sz="2000" dirty="0"/>
              <a:t> </a:t>
            </a:r>
            <a:r>
              <a:rPr lang="en-GB" altLang="en-US" sz="2000" dirty="0" err="1"/>
              <a:t>ohonynt</a:t>
            </a:r>
            <a:endParaRPr lang="en-GB" altLang="en-US" sz="2000" dirty="0"/>
          </a:p>
          <a:p>
            <a:r>
              <a:rPr lang="en-GB" altLang="en-US" sz="2400" dirty="0" err="1"/>
              <a:t>Trafodwch</a:t>
            </a:r>
            <a:r>
              <a:rPr lang="en-GB" altLang="en-US" sz="2400" dirty="0"/>
              <a:t> </a:t>
            </a:r>
            <a:r>
              <a:rPr lang="en-GB" altLang="en-US" sz="2400" dirty="0" err="1"/>
              <a:t>unrhyw</a:t>
            </a:r>
            <a:r>
              <a:rPr lang="en-GB" altLang="en-US" sz="2400" dirty="0"/>
              <a:t> </a:t>
            </a:r>
            <a:r>
              <a:rPr lang="en-GB" altLang="en-US" sz="2400" dirty="0" err="1"/>
              <a:t>ffynonellau</a:t>
            </a:r>
            <a:r>
              <a:rPr lang="en-GB" altLang="en-US" sz="2400" dirty="0"/>
              <a:t> </a:t>
            </a:r>
            <a:r>
              <a:rPr lang="en-GB" altLang="en-US" sz="2400" dirty="0" err="1"/>
              <a:t>posibl</a:t>
            </a:r>
            <a:r>
              <a:rPr lang="en-GB" altLang="en-US" sz="2400" dirty="0"/>
              <a:t> o </a:t>
            </a:r>
            <a:r>
              <a:rPr lang="en-GB" altLang="en-US" sz="2400" dirty="0" err="1"/>
              <a:t>wallau</a:t>
            </a:r>
            <a:r>
              <a:rPr lang="en-GB" altLang="en-US" sz="2400" dirty="0"/>
              <a:t> </a:t>
            </a:r>
            <a:r>
              <a:rPr lang="en-GB" altLang="en-US" sz="2400" dirty="0" err="1"/>
              <a:t>neu</a:t>
            </a:r>
            <a:r>
              <a:rPr lang="en-GB" altLang="en-US" sz="2400" dirty="0"/>
              <a:t> </a:t>
            </a:r>
            <a:r>
              <a:rPr lang="en-GB" altLang="en-US" sz="2400" dirty="0" err="1"/>
              <a:t>gyfyngiadau'r</a:t>
            </a:r>
            <a:r>
              <a:rPr lang="en-GB" altLang="en-US" sz="2400" dirty="0"/>
              <a:t> </a:t>
            </a:r>
            <a:r>
              <a:rPr lang="en-GB" altLang="en-US" sz="2400" dirty="0" err="1"/>
              <a:t>astudiaeth</a:t>
            </a:r>
            <a:endParaRPr lang="en-GB" altLang="en-US" sz="2400" dirty="0"/>
          </a:p>
          <a:p>
            <a:r>
              <a:rPr lang="en-GB" altLang="en-US" sz="2400" dirty="0" err="1"/>
              <a:t>Dywedwch</a:t>
            </a:r>
            <a:r>
              <a:rPr lang="en-GB" altLang="en-US" sz="2400" dirty="0"/>
              <a:t> </a:t>
            </a:r>
            <a:r>
              <a:rPr lang="en-GB" altLang="en-US" sz="2400" dirty="0" err="1"/>
              <a:t>yr</a:t>
            </a:r>
            <a:r>
              <a:rPr lang="en-GB" altLang="en-US" sz="2400" dirty="0"/>
              <a:t> </a:t>
            </a:r>
            <a:r>
              <a:rPr lang="en-GB" altLang="en-US" sz="2400" dirty="0" err="1"/>
              <a:t>hyn</a:t>
            </a:r>
            <a:r>
              <a:rPr lang="en-GB" altLang="en-US" sz="2400" dirty="0"/>
              <a:t> </a:t>
            </a:r>
            <a:r>
              <a:rPr lang="en-GB" altLang="en-US" sz="2400" dirty="0" err="1"/>
              <a:t>yr</a:t>
            </a:r>
            <a:r>
              <a:rPr lang="en-GB" altLang="en-US" sz="2400" dirty="0"/>
              <a:t> </a:t>
            </a:r>
            <a:r>
              <a:rPr lang="en-GB" altLang="en-US" sz="2400" dirty="0" err="1"/>
              <a:t>ydych</a:t>
            </a:r>
            <a:r>
              <a:rPr lang="en-GB" altLang="en-US" sz="2400" dirty="0"/>
              <a:t> </a:t>
            </a:r>
            <a:r>
              <a:rPr lang="en-GB" altLang="en-US" sz="2400" dirty="0" err="1"/>
              <a:t>wedi'i</a:t>
            </a:r>
            <a:r>
              <a:rPr lang="en-GB" altLang="en-US" sz="2400" dirty="0"/>
              <a:t> </a:t>
            </a:r>
            <a:r>
              <a:rPr lang="en-GB" altLang="en-US" sz="2400" dirty="0" err="1"/>
              <a:t>gyflawni</a:t>
            </a:r>
            <a:r>
              <a:rPr lang="en-GB" altLang="en-US" sz="2400" dirty="0"/>
              <a:t> </a:t>
            </a:r>
            <a:r>
              <a:rPr lang="en-GB" altLang="en-US" sz="2400" dirty="0" err="1"/>
              <a:t>a'i</a:t>
            </a:r>
            <a:r>
              <a:rPr lang="en-GB" altLang="en-US" sz="2400" dirty="0"/>
              <a:t> </a:t>
            </a:r>
            <a:r>
              <a:rPr lang="en-GB" altLang="en-US" sz="2400" dirty="0" err="1"/>
              <a:t>ddysgu</a:t>
            </a:r>
            <a:r>
              <a:rPr lang="en-GB" altLang="en-US" sz="2400" dirty="0"/>
              <a:t> (</a:t>
            </a:r>
            <a:r>
              <a:rPr lang="en-GB" altLang="en-US" sz="2400" dirty="0" err="1"/>
              <a:t>defnyddiwch</a:t>
            </a:r>
            <a:r>
              <a:rPr lang="en-GB" altLang="en-US" sz="2400" dirty="0"/>
              <a:t> y </a:t>
            </a:r>
            <a:r>
              <a:rPr lang="en-GB" altLang="en-US" sz="2400" dirty="0" err="1"/>
              <a:t>llais</a:t>
            </a:r>
            <a:r>
              <a:rPr lang="en-GB" altLang="en-US" sz="2400" dirty="0"/>
              <a:t> </a:t>
            </a:r>
            <a:r>
              <a:rPr lang="en-GB" altLang="en-US" sz="2400" dirty="0" err="1"/>
              <a:t>goddefol</a:t>
            </a:r>
            <a:r>
              <a:rPr lang="en-GB" altLang="en-US" sz="2400" dirty="0"/>
              <a:t> </a:t>
            </a:r>
            <a:r>
              <a:rPr lang="en-GB" altLang="en-US" sz="2400" dirty="0" err="1"/>
              <a:t>yma</a:t>
            </a:r>
            <a:r>
              <a:rPr lang="en-GB" altLang="en-US" sz="2400" dirty="0"/>
              <a:t>)</a:t>
            </a:r>
          </a:p>
          <a:p>
            <a:r>
              <a:rPr lang="en-GB" altLang="en-US" sz="2400" dirty="0" err="1"/>
              <a:t>Disgrifiwch</a:t>
            </a:r>
            <a:r>
              <a:rPr lang="en-GB" altLang="en-US" sz="2400" dirty="0"/>
              <a:t> </a:t>
            </a:r>
            <a:r>
              <a:rPr lang="en-GB" altLang="en-US" sz="2400" dirty="0" err="1"/>
              <a:t>beth</a:t>
            </a:r>
            <a:r>
              <a:rPr lang="en-GB" altLang="en-US" sz="2400" dirty="0"/>
              <a:t> </a:t>
            </a:r>
            <a:r>
              <a:rPr lang="en-GB" altLang="en-US" sz="2400" dirty="0" err="1"/>
              <a:t>yw</a:t>
            </a:r>
            <a:r>
              <a:rPr lang="en-GB" altLang="en-US" sz="2400" dirty="0"/>
              <a:t> </a:t>
            </a:r>
            <a:r>
              <a:rPr lang="en-GB" altLang="en-US" sz="2400" dirty="0" err="1"/>
              <a:t>eich</a:t>
            </a:r>
            <a:r>
              <a:rPr lang="en-GB" altLang="en-US" sz="2400" dirty="0"/>
              <a:t> </a:t>
            </a:r>
            <a:r>
              <a:rPr lang="en-GB" altLang="en-US" sz="2400" dirty="0" err="1"/>
              <a:t>canlyniadau</a:t>
            </a:r>
            <a:r>
              <a:rPr lang="en-GB" altLang="en-US" sz="2400" dirty="0"/>
              <a:t> </a:t>
            </a:r>
            <a:r>
              <a:rPr lang="en-GB" altLang="en-US" sz="2400" dirty="0" err="1"/>
              <a:t>yn</a:t>
            </a:r>
            <a:r>
              <a:rPr lang="en-GB" altLang="en-US" sz="2400" dirty="0"/>
              <a:t> </a:t>
            </a:r>
            <a:r>
              <a:rPr lang="en-GB" altLang="en-US" sz="2400" dirty="0" err="1"/>
              <a:t>golygu</a:t>
            </a:r>
            <a:r>
              <a:rPr lang="en-GB" altLang="en-US" sz="2400" dirty="0"/>
              <a:t>, </a:t>
            </a:r>
            <a:r>
              <a:rPr lang="en-GB" altLang="en-US" sz="2400" dirty="0" err="1"/>
              <a:t>unrhyw</a:t>
            </a:r>
            <a:r>
              <a:rPr lang="en-GB" altLang="en-US" sz="2400" dirty="0"/>
              <a:t> </a:t>
            </a:r>
            <a:r>
              <a:rPr lang="en-GB" altLang="en-US" sz="2400" dirty="0" err="1"/>
              <a:t>oblygiadau</a:t>
            </a:r>
            <a:r>
              <a:rPr lang="en-GB" altLang="en-US" sz="2400" dirty="0"/>
              <a:t> y </a:t>
            </a:r>
            <a:r>
              <a:rPr lang="en-GB" altLang="en-US" sz="2400" dirty="0" err="1"/>
              <a:t>gallwch</a:t>
            </a:r>
            <a:r>
              <a:rPr lang="en-GB" altLang="en-US" sz="2400" dirty="0"/>
              <a:t> </a:t>
            </a:r>
            <a:r>
              <a:rPr lang="en-GB" altLang="en-US" sz="2400" dirty="0" err="1"/>
              <a:t>eu</a:t>
            </a:r>
            <a:r>
              <a:rPr lang="en-GB" altLang="en-US" sz="2400" dirty="0"/>
              <a:t> </a:t>
            </a:r>
            <a:r>
              <a:rPr lang="en-GB" altLang="en-US" sz="2400" dirty="0" err="1"/>
              <a:t>gwneud</a:t>
            </a:r>
            <a:r>
              <a:rPr lang="en-GB" altLang="en-US" sz="2400" dirty="0"/>
              <a:t> </a:t>
            </a:r>
            <a:r>
              <a:rPr lang="en-GB" altLang="en-US" sz="2400" dirty="0" err="1"/>
              <a:t>oddi</a:t>
            </a:r>
            <a:r>
              <a:rPr lang="en-GB" altLang="en-US" sz="2400" dirty="0"/>
              <a:t> </a:t>
            </a:r>
            <a:r>
              <a:rPr lang="en-GB" altLang="en-US" sz="2400" dirty="0" err="1"/>
              <a:t>ar</a:t>
            </a:r>
            <a:r>
              <a:rPr lang="en-GB" altLang="en-US" sz="2400" dirty="0"/>
              <a:t> </a:t>
            </a:r>
            <a:r>
              <a:rPr lang="en-GB" altLang="en-US" sz="2400" dirty="0" err="1"/>
              <a:t>gefn</a:t>
            </a:r>
            <a:r>
              <a:rPr lang="en-GB" altLang="en-US" sz="2400" dirty="0"/>
              <a:t> y </a:t>
            </a:r>
            <a:r>
              <a:rPr lang="en-GB" altLang="en-US" sz="2400" dirty="0" err="1"/>
              <a:t>canlyniadau</a:t>
            </a:r>
            <a:r>
              <a:rPr lang="en-GB" altLang="en-US" sz="2400" dirty="0"/>
              <a:t>, </a:t>
            </a:r>
            <a:r>
              <a:rPr lang="en-GB" altLang="en-US" sz="2400" dirty="0" err="1"/>
              <a:t>ee</a:t>
            </a:r>
            <a:r>
              <a:rPr lang="en-GB" altLang="en-US" sz="2400" dirty="0"/>
              <a:t> </a:t>
            </a:r>
            <a:r>
              <a:rPr lang="en-GB" altLang="en-US" sz="2400" dirty="0" err="1"/>
              <a:t>tynnu</a:t>
            </a:r>
            <a:r>
              <a:rPr lang="en-GB" altLang="en-US" sz="2400" dirty="0"/>
              <a:t> </a:t>
            </a:r>
            <a:r>
              <a:rPr lang="en-GB" altLang="en-US" sz="2400" dirty="0" err="1"/>
              <a:t>casgliadau</a:t>
            </a:r>
            <a:r>
              <a:rPr lang="en-GB" altLang="en-US" sz="2400" dirty="0"/>
              <a:t> </a:t>
            </a:r>
            <a:r>
              <a:rPr lang="en-GB" altLang="en-US" sz="2400" dirty="0" err="1"/>
              <a:t>o'ch</a:t>
            </a:r>
            <a:r>
              <a:rPr lang="en-GB" altLang="en-US" sz="2400" dirty="0"/>
              <a:t> </a:t>
            </a:r>
            <a:r>
              <a:rPr lang="en-GB" altLang="en-US" sz="2400" dirty="0" err="1"/>
              <a:t>canlyniadau</a:t>
            </a:r>
            <a:endParaRPr lang="en-GB" altLang="en-US" sz="2400" dirty="0"/>
          </a:p>
          <a:p>
            <a:r>
              <a:rPr lang="en-GB" altLang="en-US" sz="2400" dirty="0" err="1"/>
              <a:t>Trafodwch</a:t>
            </a:r>
            <a:r>
              <a:rPr lang="en-GB" altLang="en-US" sz="2400" dirty="0"/>
              <a:t> </a:t>
            </a:r>
            <a:r>
              <a:rPr lang="en-GB" altLang="en-US" sz="2400" dirty="0" err="1"/>
              <a:t>beth</a:t>
            </a:r>
            <a:r>
              <a:rPr lang="en-GB" altLang="en-US" sz="2400" dirty="0"/>
              <a:t> y gall y </a:t>
            </a:r>
            <a:r>
              <a:rPr lang="en-GB" altLang="en-US" sz="2400" dirty="0" err="1"/>
              <a:t>canlyniadau</a:t>
            </a:r>
            <a:r>
              <a:rPr lang="en-GB" altLang="en-US" sz="2400" dirty="0"/>
              <a:t> </a:t>
            </a:r>
            <a:r>
              <a:rPr lang="en-GB" altLang="en-US" sz="2400" dirty="0" err="1"/>
              <a:t>ei</a:t>
            </a:r>
            <a:r>
              <a:rPr lang="en-GB" altLang="en-US" sz="2400" dirty="0"/>
              <a:t> </a:t>
            </a:r>
            <a:r>
              <a:rPr lang="en-GB" altLang="en-US" sz="2400" dirty="0" err="1"/>
              <a:t>olygu</a:t>
            </a:r>
            <a:r>
              <a:rPr lang="en-GB" altLang="en-US" sz="2400" dirty="0"/>
              <a:t> </a:t>
            </a:r>
            <a:r>
              <a:rPr lang="en-GB" altLang="en-US" sz="2400" dirty="0" err="1"/>
              <a:t>ar</a:t>
            </a:r>
            <a:r>
              <a:rPr lang="en-GB" altLang="en-US" sz="2400" dirty="0"/>
              <a:t> </a:t>
            </a:r>
            <a:r>
              <a:rPr lang="en-GB" altLang="en-US" sz="2400" dirty="0" err="1"/>
              <a:t>gyfer</a:t>
            </a:r>
            <a:r>
              <a:rPr lang="en-GB" altLang="en-US" sz="2400" dirty="0"/>
              <a:t> y </a:t>
            </a:r>
            <a:r>
              <a:rPr lang="en-GB" altLang="en-US" sz="2400" dirty="0" err="1"/>
              <a:t>pynciau</a:t>
            </a:r>
            <a:r>
              <a:rPr lang="en-GB" altLang="en-US" sz="2400" dirty="0"/>
              <a:t> </a:t>
            </a:r>
            <a:r>
              <a:rPr lang="en-GB" altLang="en-US" sz="2400" dirty="0" err="1"/>
              <a:t>sy'n</a:t>
            </a:r>
            <a:r>
              <a:rPr lang="en-GB" altLang="en-US" sz="2400" dirty="0"/>
              <a:t> </a:t>
            </a:r>
            <a:r>
              <a:rPr lang="en-GB" altLang="en-US" sz="2400" dirty="0" err="1"/>
              <a:t>debygol</a:t>
            </a:r>
            <a:r>
              <a:rPr lang="en-GB" altLang="en-US" sz="2400" dirty="0"/>
              <a:t> </a:t>
            </a:r>
            <a:r>
              <a:rPr lang="en-GB" altLang="en-US" sz="2400" dirty="0" err="1"/>
              <a:t>o'i</a:t>
            </a:r>
            <a:r>
              <a:rPr lang="en-GB" altLang="en-US" sz="2400" dirty="0"/>
              <a:t> </a:t>
            </a:r>
            <a:r>
              <a:rPr lang="en-GB" altLang="en-US" sz="2400" dirty="0" err="1"/>
              <a:t>ddarllen</a:t>
            </a:r>
            <a:r>
              <a:rPr lang="en-GB" altLang="en-US" sz="2400" dirty="0"/>
              <a:t>.</a:t>
            </a:r>
            <a:endParaRPr lang="en-GB" altLang="en-US" sz="2400" dirty="0"/>
          </a:p>
        </p:txBody>
      </p:sp>
    </p:spTree>
    <p:extLst>
      <p:ext uri="{BB962C8B-B14F-4D97-AF65-F5344CB8AC3E}">
        <p14:creationId xmlns:p14="http://schemas.microsoft.com/office/powerpoint/2010/main" val="858873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09600" y="0"/>
            <a:ext cx="7772400" cy="1143000"/>
          </a:xfrm>
        </p:spPr>
        <p:txBody>
          <a:bodyPr/>
          <a:lstStyle/>
          <a:p>
            <a:r>
              <a:rPr lang="en-GB" altLang="en-US" sz="3200" b="1" dirty="0" err="1"/>
              <a:t>Casgliadau</a:t>
            </a:r>
            <a:endParaRPr lang="en-GB" altLang="en-US" sz="3200" b="1" dirty="0"/>
          </a:p>
        </p:txBody>
      </p:sp>
      <p:sp>
        <p:nvSpPr>
          <p:cNvPr id="15363" name="Rectangle 3"/>
          <p:cNvSpPr>
            <a:spLocks noGrp="1" noChangeArrowheads="1"/>
          </p:cNvSpPr>
          <p:nvPr>
            <p:ph type="body" idx="1"/>
          </p:nvPr>
        </p:nvSpPr>
        <p:spPr>
          <a:xfrm>
            <a:off x="609600" y="1066800"/>
            <a:ext cx="7772400" cy="4953000"/>
          </a:xfrm>
        </p:spPr>
        <p:txBody>
          <a:bodyPr/>
          <a:lstStyle/>
          <a:p>
            <a:pPr algn="just"/>
            <a:r>
              <a:rPr lang="en-GB" altLang="en-US" sz="2400" dirty="0" err="1">
                <a:ea typeface="Times New Roman" charset="0"/>
                <a:cs typeface="Times New Roman" charset="0"/>
              </a:rPr>
              <a:t>Atebwch</a:t>
            </a:r>
            <a:r>
              <a:rPr lang="en-GB" altLang="en-US" sz="2400" dirty="0">
                <a:ea typeface="Times New Roman" charset="0"/>
                <a:cs typeface="Times New Roman" charset="0"/>
              </a:rPr>
              <a:t> </a:t>
            </a:r>
            <a:r>
              <a:rPr lang="en-GB" altLang="en-US" sz="2400" dirty="0" err="1">
                <a:ea typeface="Times New Roman" charset="0"/>
                <a:cs typeface="Times New Roman" charset="0"/>
              </a:rPr>
              <a:t>yn</a:t>
            </a:r>
            <a:r>
              <a:rPr lang="en-GB" altLang="en-US" sz="2400" dirty="0">
                <a:ea typeface="Times New Roman" charset="0"/>
                <a:cs typeface="Times New Roman" charset="0"/>
              </a:rPr>
              <a:t> </a:t>
            </a:r>
            <a:r>
              <a:rPr lang="en-GB" altLang="en-US" sz="2400" dirty="0" err="1">
                <a:ea typeface="Times New Roman" charset="0"/>
                <a:cs typeface="Times New Roman" charset="0"/>
              </a:rPr>
              <a:t>fras</a:t>
            </a:r>
            <a:r>
              <a:rPr lang="en-GB" altLang="en-US" sz="2400" dirty="0">
                <a:ea typeface="Times New Roman" charset="0"/>
                <a:cs typeface="Times New Roman" charset="0"/>
              </a:rPr>
              <a:t> </a:t>
            </a:r>
            <a:r>
              <a:rPr lang="en-GB" altLang="en-US" sz="2400" dirty="0" err="1">
                <a:ea typeface="Times New Roman" charset="0"/>
                <a:cs typeface="Times New Roman" charset="0"/>
              </a:rPr>
              <a:t>ddamcaniaeth</a:t>
            </a:r>
            <a:r>
              <a:rPr lang="en-GB" altLang="en-US" sz="2400" dirty="0">
                <a:ea typeface="Times New Roman" charset="0"/>
                <a:cs typeface="Times New Roman" charset="0"/>
              </a:rPr>
              <a:t> </a:t>
            </a:r>
            <a:r>
              <a:rPr lang="en-GB" altLang="en-US" sz="2400" dirty="0" err="1">
                <a:ea typeface="Times New Roman" charset="0"/>
                <a:cs typeface="Times New Roman" charset="0"/>
              </a:rPr>
              <a:t>neu</a:t>
            </a:r>
            <a:r>
              <a:rPr lang="en-GB" altLang="en-US" sz="2400" dirty="0">
                <a:ea typeface="Times New Roman" charset="0"/>
                <a:cs typeface="Times New Roman" charset="0"/>
              </a:rPr>
              <a:t> </a:t>
            </a:r>
            <a:r>
              <a:rPr lang="en-GB" altLang="en-US" sz="2400" dirty="0" err="1">
                <a:ea typeface="Times New Roman" charset="0"/>
                <a:cs typeface="Times New Roman" charset="0"/>
              </a:rPr>
              <a:t>bwrpas</a:t>
            </a:r>
            <a:r>
              <a:rPr lang="en-GB" altLang="en-US" sz="2400" dirty="0">
                <a:ea typeface="Times New Roman" charset="0"/>
                <a:cs typeface="Times New Roman" charset="0"/>
              </a:rPr>
              <a:t> </a:t>
            </a:r>
            <a:r>
              <a:rPr lang="en-GB" altLang="en-US" sz="2400" dirty="0" err="1">
                <a:ea typeface="Times New Roman" charset="0"/>
                <a:cs typeface="Times New Roman" charset="0"/>
              </a:rPr>
              <a:t>adroddiad</a:t>
            </a:r>
            <a:r>
              <a:rPr lang="en-GB" altLang="en-US" sz="2400" dirty="0">
                <a:ea typeface="Times New Roman" charset="0"/>
                <a:cs typeface="Times New Roman" charset="0"/>
              </a:rPr>
              <a:t> y </a:t>
            </a:r>
            <a:r>
              <a:rPr lang="en-GB" altLang="en-US" sz="2400" dirty="0" err="1">
                <a:ea typeface="Times New Roman" charset="0"/>
                <a:cs typeface="Times New Roman" charset="0"/>
              </a:rPr>
              <a:t>labordy</a:t>
            </a:r>
            <a:endParaRPr lang="en-GB" altLang="en-US" sz="2400" dirty="0">
              <a:ea typeface="Times New Roman" charset="0"/>
              <a:cs typeface="Times New Roman" charset="0"/>
            </a:endParaRPr>
          </a:p>
          <a:p>
            <a:pPr algn="just"/>
            <a:r>
              <a:rPr lang="en-GB" altLang="en-US" sz="2400" dirty="0" err="1">
                <a:ea typeface="Times New Roman" charset="0"/>
                <a:cs typeface="Times New Roman" charset="0"/>
              </a:rPr>
              <a:t>Tynnwch</a:t>
            </a:r>
            <a:r>
              <a:rPr lang="en-GB" altLang="en-US" sz="2400" dirty="0">
                <a:ea typeface="Times New Roman" charset="0"/>
                <a:cs typeface="Times New Roman" charset="0"/>
              </a:rPr>
              <a:t> </a:t>
            </a:r>
            <a:r>
              <a:rPr lang="en-GB" altLang="en-US" sz="2400" dirty="0" err="1">
                <a:ea typeface="Times New Roman" charset="0"/>
                <a:cs typeface="Times New Roman" charset="0"/>
              </a:rPr>
              <a:t>holl</a:t>
            </a:r>
            <a:r>
              <a:rPr lang="en-GB" altLang="en-US" sz="2400" dirty="0">
                <a:ea typeface="Times New Roman" charset="0"/>
                <a:cs typeface="Times New Roman" charset="0"/>
              </a:rPr>
              <a:t> </a:t>
            </a:r>
            <a:r>
              <a:rPr lang="en-GB" altLang="en-US" sz="2400" dirty="0" err="1">
                <a:ea typeface="Times New Roman" charset="0"/>
                <a:cs typeface="Times New Roman" charset="0"/>
              </a:rPr>
              <a:t>elfennau'r</a:t>
            </a:r>
            <a:r>
              <a:rPr lang="en-GB" altLang="en-US" sz="2400" dirty="0">
                <a:ea typeface="Times New Roman" charset="0"/>
                <a:cs typeface="Times New Roman" charset="0"/>
              </a:rPr>
              <a:t> </a:t>
            </a:r>
            <a:r>
              <a:rPr lang="en-GB" altLang="en-US" sz="2400" dirty="0" err="1">
                <a:ea typeface="Times New Roman" charset="0"/>
                <a:cs typeface="Times New Roman" charset="0"/>
              </a:rPr>
              <a:t>adroddiad</a:t>
            </a:r>
            <a:r>
              <a:rPr lang="en-GB" altLang="en-US" sz="2400" dirty="0">
                <a:ea typeface="Times New Roman" charset="0"/>
                <a:cs typeface="Times New Roman" charset="0"/>
              </a:rPr>
              <a:t> at </a:t>
            </a:r>
            <a:r>
              <a:rPr lang="en-GB" altLang="en-US" sz="2400" dirty="0" err="1">
                <a:ea typeface="Times New Roman" charset="0"/>
                <a:cs typeface="Times New Roman" charset="0"/>
              </a:rPr>
              <a:t>ei</a:t>
            </a:r>
            <a:r>
              <a:rPr lang="en-GB" altLang="en-US" sz="2400" dirty="0">
                <a:ea typeface="Times New Roman" charset="0"/>
                <a:cs typeface="Times New Roman" charset="0"/>
              </a:rPr>
              <a:t> </a:t>
            </a:r>
            <a:r>
              <a:rPr lang="en-GB" altLang="en-US" sz="2400" dirty="0" err="1">
                <a:ea typeface="Times New Roman" charset="0"/>
                <a:cs typeface="Times New Roman" charset="0"/>
              </a:rPr>
              <a:t>gilydd</a:t>
            </a:r>
            <a:endParaRPr lang="en-GB" altLang="en-US" sz="2400" dirty="0">
              <a:ea typeface="Times New Roman" charset="0"/>
              <a:cs typeface="Times New Roman" charset="0"/>
            </a:endParaRPr>
          </a:p>
          <a:p>
            <a:pPr algn="just"/>
            <a:r>
              <a:rPr lang="en-GB" altLang="en-US" sz="2400" dirty="0" err="1">
                <a:ea typeface="Times New Roman" charset="0"/>
                <a:cs typeface="Times New Roman" charset="0"/>
              </a:rPr>
              <a:t>Dywedwch</a:t>
            </a:r>
            <a:r>
              <a:rPr lang="en-GB" altLang="en-US" sz="2400" dirty="0">
                <a:ea typeface="Times New Roman" charset="0"/>
                <a:cs typeface="Times New Roman" charset="0"/>
              </a:rPr>
              <a:t> </a:t>
            </a:r>
            <a:r>
              <a:rPr lang="en-GB" altLang="en-US" sz="2400" dirty="0" err="1">
                <a:ea typeface="Times New Roman" charset="0"/>
                <a:cs typeface="Times New Roman" charset="0"/>
              </a:rPr>
              <a:t>sut</a:t>
            </a:r>
            <a:r>
              <a:rPr lang="en-GB" altLang="en-US" sz="2400" dirty="0">
                <a:ea typeface="Times New Roman" charset="0"/>
                <a:cs typeface="Times New Roman" charset="0"/>
              </a:rPr>
              <a:t> y </a:t>
            </a:r>
            <a:r>
              <a:rPr lang="en-GB" altLang="en-US" sz="2400" dirty="0" err="1">
                <a:ea typeface="Times New Roman" charset="0"/>
                <a:cs typeface="Times New Roman" charset="0"/>
              </a:rPr>
              <a:t>gellid</a:t>
            </a:r>
            <a:r>
              <a:rPr lang="en-GB" altLang="en-US" sz="2400" dirty="0">
                <a:ea typeface="Times New Roman" charset="0"/>
                <a:cs typeface="Times New Roman" charset="0"/>
              </a:rPr>
              <a:t> </a:t>
            </a:r>
            <a:r>
              <a:rPr lang="en-GB" altLang="en-US" sz="2400" dirty="0" err="1">
                <a:ea typeface="Times New Roman" charset="0"/>
                <a:cs typeface="Times New Roman" charset="0"/>
              </a:rPr>
              <a:t>gwella'r</a:t>
            </a:r>
            <a:r>
              <a:rPr lang="en-GB" altLang="en-US" sz="2400" dirty="0">
                <a:ea typeface="Times New Roman" charset="0"/>
                <a:cs typeface="Times New Roman" charset="0"/>
              </a:rPr>
              <a:t> </a:t>
            </a:r>
            <a:r>
              <a:rPr lang="en-GB" altLang="en-US" sz="2400" dirty="0" err="1">
                <a:ea typeface="Times New Roman" charset="0"/>
                <a:cs typeface="Times New Roman" charset="0"/>
              </a:rPr>
              <a:t>arbrawf</a:t>
            </a:r>
            <a:r>
              <a:rPr lang="en-GB" altLang="en-US" sz="2400" dirty="0">
                <a:ea typeface="Times New Roman" charset="0"/>
                <a:cs typeface="Times New Roman" charset="0"/>
              </a:rPr>
              <a:t>.</a:t>
            </a:r>
          </a:p>
          <a:p>
            <a:pPr algn="just"/>
            <a:r>
              <a:rPr lang="en-GB" altLang="en-US" sz="2400" dirty="0" err="1">
                <a:ea typeface="Times New Roman" charset="0"/>
                <a:cs typeface="Times New Roman" charset="0"/>
              </a:rPr>
              <a:t>Osgoi</a:t>
            </a:r>
            <a:r>
              <a:rPr lang="en-GB" altLang="en-US" sz="2400" dirty="0">
                <a:ea typeface="Times New Roman" charset="0"/>
                <a:cs typeface="Times New Roman" charset="0"/>
              </a:rPr>
              <a:t> </a:t>
            </a:r>
            <a:r>
              <a:rPr lang="en-GB" altLang="en-US" sz="2400" dirty="0" err="1">
                <a:ea typeface="Times New Roman" charset="0"/>
                <a:cs typeface="Times New Roman" charset="0"/>
              </a:rPr>
              <a:t>gwneud</a:t>
            </a:r>
            <a:r>
              <a:rPr lang="en-GB" altLang="en-US" sz="2400" dirty="0">
                <a:ea typeface="Times New Roman" charset="0"/>
                <a:cs typeface="Times New Roman" charset="0"/>
              </a:rPr>
              <a:t> </a:t>
            </a:r>
            <a:r>
              <a:rPr lang="en-GB" altLang="en-US" sz="2400" dirty="0" err="1">
                <a:ea typeface="Times New Roman" charset="0"/>
                <a:cs typeface="Times New Roman" charset="0"/>
              </a:rPr>
              <a:t>datganiadau</a:t>
            </a:r>
            <a:r>
              <a:rPr lang="en-GB" altLang="en-US" sz="2400" dirty="0">
                <a:ea typeface="Times New Roman" charset="0"/>
                <a:cs typeface="Times New Roman" charset="0"/>
              </a:rPr>
              <a:t> </a:t>
            </a:r>
            <a:r>
              <a:rPr lang="en-GB" altLang="en-US" sz="2400" dirty="0" err="1">
                <a:ea typeface="Times New Roman" charset="0"/>
                <a:cs typeface="Times New Roman" charset="0"/>
              </a:rPr>
              <a:t>goddrychol</a:t>
            </a:r>
            <a:r>
              <a:rPr lang="en-GB" altLang="en-US" sz="2400" dirty="0">
                <a:ea typeface="Times New Roman" charset="0"/>
                <a:cs typeface="Times New Roman" charset="0"/>
              </a:rPr>
              <a:t> </a:t>
            </a:r>
            <a:r>
              <a:rPr lang="en-GB" altLang="en-US" sz="2400" dirty="0" err="1">
                <a:ea typeface="Times New Roman" charset="0"/>
                <a:cs typeface="Times New Roman" charset="0"/>
              </a:rPr>
              <a:t>neu</a:t>
            </a:r>
            <a:r>
              <a:rPr lang="en-GB" altLang="en-US" sz="2400" dirty="0">
                <a:ea typeface="Times New Roman" charset="0"/>
                <a:cs typeface="Times New Roman" charset="0"/>
              </a:rPr>
              <a:t> </a:t>
            </a:r>
            <a:r>
              <a:rPr lang="en-GB" altLang="en-US" sz="2400" dirty="0" err="1">
                <a:ea typeface="Times New Roman" charset="0"/>
                <a:cs typeface="Times New Roman" charset="0"/>
              </a:rPr>
              <a:t>bersonol</a:t>
            </a:r>
            <a:r>
              <a:rPr lang="en-GB" altLang="en-US" sz="2400" dirty="0">
                <a:ea typeface="Times New Roman" charset="0"/>
                <a:cs typeface="Times New Roman" charset="0"/>
              </a:rPr>
              <a:t> </a:t>
            </a:r>
            <a:r>
              <a:rPr lang="en-GB" altLang="en-US" sz="2400" dirty="0" err="1">
                <a:ea typeface="Times New Roman" charset="0"/>
                <a:cs typeface="Times New Roman" charset="0"/>
              </a:rPr>
              <a:t>fel</a:t>
            </a:r>
            <a:r>
              <a:rPr lang="en-GB" altLang="en-US" sz="2400" dirty="0">
                <a:ea typeface="Times New Roman" charset="0"/>
                <a:cs typeface="Times New Roman" charset="0"/>
              </a:rPr>
              <a:t> "... </a:t>
            </a:r>
            <a:r>
              <a:rPr lang="en-GB" altLang="en-US" sz="2400" dirty="0" err="1">
                <a:ea typeface="Times New Roman" charset="0"/>
                <a:cs typeface="Times New Roman" charset="0"/>
              </a:rPr>
              <a:t>roedd</a:t>
            </a:r>
            <a:r>
              <a:rPr lang="en-GB" altLang="en-US" sz="2400" dirty="0">
                <a:ea typeface="Times New Roman" charset="0"/>
                <a:cs typeface="Times New Roman" charset="0"/>
              </a:rPr>
              <a:t> </a:t>
            </a:r>
            <a:r>
              <a:rPr lang="en-GB" altLang="en-US" sz="2400" dirty="0" err="1">
                <a:ea typeface="Times New Roman" charset="0"/>
                <a:cs typeface="Times New Roman" charset="0"/>
              </a:rPr>
              <a:t>yr</a:t>
            </a:r>
            <a:r>
              <a:rPr lang="en-GB" altLang="en-US" sz="2400" dirty="0">
                <a:ea typeface="Times New Roman" charset="0"/>
                <a:cs typeface="Times New Roman" charset="0"/>
              </a:rPr>
              <a:t> </a:t>
            </a:r>
            <a:r>
              <a:rPr lang="en-GB" altLang="en-US" sz="2400" dirty="0" err="1">
                <a:ea typeface="Times New Roman" charset="0"/>
                <a:cs typeface="Times New Roman" charset="0"/>
              </a:rPr>
              <a:t>arbrawf</a:t>
            </a:r>
            <a:r>
              <a:rPr lang="en-GB" altLang="en-US" sz="2400" dirty="0">
                <a:ea typeface="Times New Roman" charset="0"/>
                <a:cs typeface="Times New Roman" charset="0"/>
              </a:rPr>
              <a:t> </a:t>
            </a:r>
            <a:r>
              <a:rPr lang="en-GB" altLang="en-US" sz="2400" dirty="0" err="1">
                <a:ea typeface="Times New Roman" charset="0"/>
                <a:cs typeface="Times New Roman" charset="0"/>
              </a:rPr>
              <a:t>yn</a:t>
            </a:r>
            <a:r>
              <a:rPr lang="en-GB" altLang="en-US" sz="2400" dirty="0">
                <a:ea typeface="Times New Roman" charset="0"/>
                <a:cs typeface="Times New Roman" charset="0"/>
              </a:rPr>
              <a:t> </a:t>
            </a:r>
            <a:r>
              <a:rPr lang="en-GB" altLang="en-US" sz="2400" dirty="0" err="1">
                <a:ea typeface="Times New Roman" charset="0"/>
                <a:cs typeface="Times New Roman" charset="0"/>
              </a:rPr>
              <a:t>llwyddiant</a:t>
            </a:r>
            <a:r>
              <a:rPr lang="en-GB" altLang="en-US" sz="2400" dirty="0">
                <a:ea typeface="Times New Roman" charset="0"/>
                <a:cs typeface="Times New Roman" charset="0"/>
              </a:rPr>
              <a:t> </a:t>
            </a:r>
            <a:r>
              <a:rPr lang="en-GB" altLang="en-US" sz="2400" dirty="0" err="1">
                <a:ea typeface="Times New Roman" charset="0"/>
                <a:cs typeface="Times New Roman" charset="0"/>
              </a:rPr>
              <a:t>ysgubol</a:t>
            </a:r>
            <a:r>
              <a:rPr lang="en-GB" altLang="en-US" sz="2400" dirty="0">
                <a:ea typeface="Times New Roman" charset="0"/>
                <a:cs typeface="Times New Roman" charset="0"/>
              </a:rPr>
              <a:t> a </a:t>
            </a:r>
            <a:r>
              <a:rPr lang="en-GB" altLang="en-US" sz="2400" dirty="0" err="1">
                <a:ea typeface="Times New Roman" charset="0"/>
                <a:cs typeface="Times New Roman" charset="0"/>
              </a:rPr>
              <a:t>dysgais</a:t>
            </a:r>
            <a:r>
              <a:rPr lang="en-GB" altLang="en-US" sz="2400" dirty="0">
                <a:ea typeface="Times New Roman" charset="0"/>
                <a:cs typeface="Times New Roman" charset="0"/>
              </a:rPr>
              <a:t> </a:t>
            </a:r>
            <a:r>
              <a:rPr lang="en-GB" altLang="en-US" sz="2400" dirty="0" err="1">
                <a:ea typeface="Times New Roman" charset="0"/>
                <a:cs typeface="Times New Roman" charset="0"/>
              </a:rPr>
              <a:t>sut</a:t>
            </a:r>
            <a:r>
              <a:rPr lang="en-GB" altLang="en-US" sz="2400" dirty="0">
                <a:ea typeface="Times New Roman" charset="0"/>
                <a:cs typeface="Times New Roman" charset="0"/>
              </a:rPr>
              <a:t> </a:t>
            </a:r>
            <a:r>
              <a:rPr lang="en-GB" altLang="en-US" sz="2400" dirty="0" err="1">
                <a:ea typeface="Times New Roman" charset="0"/>
                <a:cs typeface="Times New Roman" charset="0"/>
              </a:rPr>
              <a:t>i</a:t>
            </a:r>
            <a:r>
              <a:rPr lang="en-GB" altLang="en-US" sz="2400" dirty="0">
                <a:ea typeface="Times New Roman" charset="0"/>
                <a:cs typeface="Times New Roman" charset="0"/>
              </a:rPr>
              <a:t> </a:t>
            </a:r>
            <a:r>
              <a:rPr lang="en-GB" altLang="en-US" sz="2400" dirty="0" err="1">
                <a:ea typeface="Times New Roman" charset="0"/>
                <a:cs typeface="Times New Roman" charset="0"/>
              </a:rPr>
              <a:t>ddefnyddio</a:t>
            </a:r>
            <a:r>
              <a:rPr lang="en-GB" altLang="en-US" sz="2400" dirty="0">
                <a:ea typeface="Times New Roman" charset="0"/>
                <a:cs typeface="Times New Roman" charset="0"/>
              </a:rPr>
              <a:t> monitor </a:t>
            </a:r>
            <a:r>
              <a:rPr lang="en-GB" altLang="en-US" sz="2400" dirty="0" err="1">
                <a:ea typeface="Times New Roman" charset="0"/>
                <a:cs typeface="Times New Roman" charset="0"/>
              </a:rPr>
              <a:t>cyfradd</a:t>
            </a:r>
            <a:r>
              <a:rPr lang="en-GB" altLang="en-US" sz="2400" dirty="0">
                <a:ea typeface="Times New Roman" charset="0"/>
                <a:cs typeface="Times New Roman" charset="0"/>
              </a:rPr>
              <a:t> y </a:t>
            </a:r>
            <a:r>
              <a:rPr lang="en-GB" altLang="en-US" sz="2400" dirty="0" err="1">
                <a:ea typeface="Times New Roman" charset="0"/>
                <a:cs typeface="Times New Roman" charset="0"/>
              </a:rPr>
              <a:t>galon</a:t>
            </a:r>
            <a:r>
              <a:rPr lang="en-GB" altLang="en-US" sz="2400" dirty="0">
                <a:ea typeface="Times New Roman" charset="0"/>
                <a:cs typeface="Times New Roman" charset="0"/>
              </a:rPr>
              <a:t> ...".</a:t>
            </a:r>
            <a:endParaRPr lang="en-GB" altLang="en-US" sz="2400" i="1" dirty="0"/>
          </a:p>
        </p:txBody>
      </p:sp>
    </p:spTree>
    <p:extLst>
      <p:ext uri="{BB962C8B-B14F-4D97-AF65-F5344CB8AC3E}">
        <p14:creationId xmlns:p14="http://schemas.microsoft.com/office/powerpoint/2010/main" val="380107214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en-US" sz="3200" b="1" dirty="0" err="1"/>
              <a:t>Cyfeiriadau</a:t>
            </a:r>
            <a:endParaRPr lang="en-GB" altLang="en-US" sz="3200" b="1" dirty="0"/>
          </a:p>
        </p:txBody>
      </p:sp>
      <p:sp>
        <p:nvSpPr>
          <p:cNvPr id="19459" name="Rectangle 3"/>
          <p:cNvSpPr>
            <a:spLocks noGrp="1" noChangeArrowheads="1"/>
          </p:cNvSpPr>
          <p:nvPr>
            <p:ph type="body" idx="1"/>
          </p:nvPr>
        </p:nvSpPr>
        <p:spPr>
          <a:xfrm>
            <a:off x="685800" y="1981200"/>
            <a:ext cx="7772400" cy="838200"/>
          </a:xfrm>
        </p:spPr>
        <p:txBody>
          <a:bodyPr/>
          <a:lstStyle/>
          <a:p>
            <a:r>
              <a:rPr lang="en-GB" altLang="en-US" sz="2400" dirty="0" err="1"/>
              <a:t>Hanfodol</a:t>
            </a:r>
            <a:r>
              <a:rPr lang="en-GB" altLang="en-US" sz="2400" dirty="0"/>
              <a:t> </a:t>
            </a:r>
            <a:r>
              <a:rPr lang="en-GB" altLang="en-US" sz="2400" dirty="0" err="1"/>
              <a:t>i'w</a:t>
            </a:r>
            <a:r>
              <a:rPr lang="en-GB" altLang="en-US" sz="2400" dirty="0"/>
              <a:t> </a:t>
            </a:r>
            <a:r>
              <a:rPr lang="en-GB" altLang="en-US" sz="2400" dirty="0" err="1"/>
              <a:t>gynnwys</a:t>
            </a:r>
            <a:endParaRPr lang="en-GB" altLang="en-US" sz="2400" dirty="0"/>
          </a:p>
        </p:txBody>
      </p:sp>
      <p:sp>
        <p:nvSpPr>
          <p:cNvPr id="19460" name="Rectangle 4"/>
          <p:cNvSpPr>
            <a:spLocks noChangeArrowheads="1"/>
          </p:cNvSpPr>
          <p:nvPr/>
        </p:nvSpPr>
        <p:spPr bwMode="auto">
          <a:xfrm>
            <a:off x="762000" y="26670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2400">
                <a:solidFill>
                  <a:schemeClr val="tx1"/>
                </a:solidFill>
                <a:latin typeface="Times New Roman" charset="0"/>
              </a:defRPr>
            </a:lvl1pPr>
            <a:lvl2pPr>
              <a:defRPr sz="2400">
                <a:solidFill>
                  <a:schemeClr val="tx1"/>
                </a:solidFill>
                <a:latin typeface="Times New Roman" charset="0"/>
              </a:defRPr>
            </a:lvl2pPr>
            <a:lvl3pPr>
              <a:defRPr sz="2400">
                <a:solidFill>
                  <a:schemeClr val="tx1"/>
                </a:solidFill>
                <a:latin typeface="Times New Roman" charset="0"/>
              </a:defRPr>
            </a:lvl3pPr>
            <a:lvl4pPr>
              <a:defRPr sz="2400">
                <a:solidFill>
                  <a:schemeClr val="tx1"/>
                </a:solidFill>
                <a:latin typeface="Times New Roman" charset="0"/>
              </a:defRPr>
            </a:lvl4pPr>
            <a:lvl5pPr>
              <a:defRPr sz="2400">
                <a:solidFill>
                  <a:schemeClr val="tx1"/>
                </a:solidFill>
                <a:latin typeface="Times New Roman" charset="0"/>
              </a:defRPr>
            </a:lvl5pPr>
            <a:lvl6pPr marL="457200" fontAlgn="base">
              <a:spcBef>
                <a:spcPct val="0"/>
              </a:spcBef>
              <a:spcAft>
                <a:spcPct val="0"/>
              </a:spcAft>
              <a:defRPr sz="2400">
                <a:solidFill>
                  <a:schemeClr val="tx1"/>
                </a:solidFill>
                <a:latin typeface="Times New Roman" charset="0"/>
              </a:defRPr>
            </a:lvl6pPr>
            <a:lvl7pPr marL="914400" fontAlgn="base">
              <a:spcBef>
                <a:spcPct val="0"/>
              </a:spcBef>
              <a:spcAft>
                <a:spcPct val="0"/>
              </a:spcAft>
              <a:defRPr sz="2400">
                <a:solidFill>
                  <a:schemeClr val="tx1"/>
                </a:solidFill>
                <a:latin typeface="Times New Roman" charset="0"/>
              </a:defRPr>
            </a:lvl7pPr>
            <a:lvl8pPr marL="1371600" fontAlgn="base">
              <a:spcBef>
                <a:spcPct val="0"/>
              </a:spcBef>
              <a:spcAft>
                <a:spcPct val="0"/>
              </a:spcAft>
              <a:defRPr sz="2400">
                <a:solidFill>
                  <a:schemeClr val="tx1"/>
                </a:solidFill>
                <a:latin typeface="Times New Roman" charset="0"/>
              </a:defRPr>
            </a:lvl8pPr>
            <a:lvl9pPr marL="1828800" fontAlgn="base">
              <a:spcBef>
                <a:spcPct val="0"/>
              </a:spcBef>
              <a:spcAft>
                <a:spcPct val="0"/>
              </a:spcAft>
              <a:defRPr sz="2400">
                <a:solidFill>
                  <a:schemeClr val="tx1"/>
                </a:solidFill>
                <a:latin typeface="Times New Roman" charset="0"/>
              </a:defRPr>
            </a:lvl9pPr>
          </a:lstStyle>
          <a:p>
            <a:pPr algn="ctr"/>
            <a:r>
              <a:rPr lang="en-GB" altLang="en-US" sz="3200" b="1" dirty="0" err="1">
                <a:solidFill>
                  <a:schemeClr val="tx2"/>
                </a:solidFill>
              </a:rPr>
              <a:t>Atodiadau</a:t>
            </a:r>
            <a:endParaRPr lang="en-GB" altLang="en-US" sz="3200" b="1" dirty="0">
              <a:solidFill>
                <a:schemeClr val="tx2"/>
              </a:solidFill>
            </a:endParaRPr>
          </a:p>
        </p:txBody>
      </p:sp>
      <p:sp>
        <p:nvSpPr>
          <p:cNvPr id="19461" name="Rectangle 5"/>
          <p:cNvSpPr>
            <a:spLocks noChangeArrowheads="1"/>
          </p:cNvSpPr>
          <p:nvPr/>
        </p:nvSpPr>
        <p:spPr bwMode="auto">
          <a:xfrm>
            <a:off x="762000" y="3649662"/>
            <a:ext cx="7772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fontAlgn="base">
              <a:spcBef>
                <a:spcPct val="0"/>
              </a:spcBef>
              <a:spcAft>
                <a:spcPct val="0"/>
              </a:spcAft>
              <a:defRPr sz="2400">
                <a:solidFill>
                  <a:schemeClr val="tx1"/>
                </a:solidFill>
                <a:latin typeface="Times New Roman" charset="0"/>
              </a:defRPr>
            </a:lvl6pPr>
            <a:lvl7pPr marL="2971800" indent="-228600" fontAlgn="base">
              <a:spcBef>
                <a:spcPct val="0"/>
              </a:spcBef>
              <a:spcAft>
                <a:spcPct val="0"/>
              </a:spcAft>
              <a:defRPr sz="2400">
                <a:solidFill>
                  <a:schemeClr val="tx1"/>
                </a:solidFill>
                <a:latin typeface="Times New Roman" charset="0"/>
              </a:defRPr>
            </a:lvl7pPr>
            <a:lvl8pPr marL="3429000" indent="-228600" fontAlgn="base">
              <a:spcBef>
                <a:spcPct val="0"/>
              </a:spcBef>
              <a:spcAft>
                <a:spcPct val="0"/>
              </a:spcAft>
              <a:defRPr sz="2400">
                <a:solidFill>
                  <a:schemeClr val="tx1"/>
                </a:solidFill>
                <a:latin typeface="Times New Roman" charset="0"/>
              </a:defRPr>
            </a:lvl8pPr>
            <a:lvl9pPr marL="3886200" indent="-228600" fontAlgn="base">
              <a:spcBef>
                <a:spcPct val="0"/>
              </a:spcBef>
              <a:spcAft>
                <a:spcPct val="0"/>
              </a:spcAft>
              <a:defRPr sz="2400">
                <a:solidFill>
                  <a:schemeClr val="tx1"/>
                </a:solidFill>
                <a:latin typeface="Times New Roman" charset="0"/>
              </a:defRPr>
            </a:lvl9pPr>
          </a:lstStyle>
          <a:p>
            <a:pPr>
              <a:spcBef>
                <a:spcPct val="20000"/>
              </a:spcBef>
              <a:buFontTx/>
              <a:buChar char="•"/>
            </a:pPr>
            <a:r>
              <a:rPr lang="en-GB" altLang="en-US" dirty="0" err="1"/>
              <a:t>Deunydd</a:t>
            </a:r>
            <a:r>
              <a:rPr lang="en-GB" altLang="en-US" dirty="0"/>
              <a:t> </a:t>
            </a:r>
            <a:r>
              <a:rPr lang="en-GB" altLang="en-US" dirty="0" err="1"/>
              <a:t>ychwanegol</a:t>
            </a:r>
            <a:r>
              <a:rPr lang="en-GB" altLang="en-US" dirty="0"/>
              <a:t>, </a:t>
            </a:r>
            <a:r>
              <a:rPr lang="en-GB" altLang="en-US" dirty="0" err="1"/>
              <a:t>wedi'i</a:t>
            </a:r>
            <a:r>
              <a:rPr lang="en-GB" altLang="en-US" dirty="0"/>
              <a:t> </a:t>
            </a:r>
            <a:r>
              <a:rPr lang="en-GB" altLang="en-US" dirty="0" err="1"/>
              <a:t>gynnwys</a:t>
            </a:r>
            <a:r>
              <a:rPr lang="en-GB" altLang="en-US" dirty="0"/>
              <a:t> </a:t>
            </a:r>
            <a:r>
              <a:rPr lang="en-GB" altLang="en-US" dirty="0" err="1"/>
              <a:t>ar</a:t>
            </a:r>
            <a:r>
              <a:rPr lang="en-GB" altLang="en-US" dirty="0"/>
              <a:t> </a:t>
            </a:r>
            <a:r>
              <a:rPr lang="en-GB" altLang="en-US" dirty="0" err="1"/>
              <a:t>gyfer</a:t>
            </a:r>
            <a:r>
              <a:rPr lang="en-GB" altLang="en-US" dirty="0"/>
              <a:t> </a:t>
            </a:r>
            <a:r>
              <a:rPr lang="en-GB" altLang="en-US" dirty="0" err="1"/>
              <a:t>cyflawnrwydd</a:t>
            </a:r>
            <a:endParaRPr lang="en-GB" altLang="en-US" dirty="0"/>
          </a:p>
          <a:p>
            <a:pPr>
              <a:spcBef>
                <a:spcPct val="20000"/>
              </a:spcBef>
              <a:buFontTx/>
              <a:buChar char="•"/>
            </a:pPr>
            <a:r>
              <a:rPr lang="en-GB" altLang="en-US" dirty="0" err="1"/>
              <a:t>Heb</a:t>
            </a:r>
            <a:r>
              <a:rPr lang="en-GB" altLang="en-US" dirty="0"/>
              <a:t> </a:t>
            </a:r>
            <a:r>
              <a:rPr lang="en-GB" altLang="en-US" dirty="0" err="1"/>
              <a:t>ei</a:t>
            </a:r>
            <a:r>
              <a:rPr lang="en-GB" altLang="en-US" dirty="0"/>
              <a:t> </a:t>
            </a:r>
            <a:r>
              <a:rPr lang="en-GB" altLang="en-US" dirty="0" err="1"/>
              <a:t>farcio</a:t>
            </a:r>
            <a:r>
              <a:rPr lang="en-GB" altLang="en-US" dirty="0"/>
              <a:t> </a:t>
            </a:r>
            <a:r>
              <a:rPr lang="en-GB" altLang="en-US" dirty="0" err="1"/>
              <a:t>fel</a:t>
            </a:r>
            <a:r>
              <a:rPr lang="en-GB" altLang="en-US" dirty="0"/>
              <a:t> </a:t>
            </a:r>
            <a:r>
              <a:rPr lang="en-GB" altLang="en-US" dirty="0" err="1"/>
              <a:t>rhan</a:t>
            </a:r>
            <a:r>
              <a:rPr lang="en-GB" altLang="en-US" dirty="0"/>
              <a:t> </a:t>
            </a:r>
            <a:r>
              <a:rPr lang="en-GB" altLang="en-US" dirty="0" err="1"/>
              <a:t>o'r</a:t>
            </a:r>
            <a:r>
              <a:rPr lang="en-GB" altLang="en-US" dirty="0"/>
              <a:t> </a:t>
            </a:r>
            <a:r>
              <a:rPr lang="en-GB" altLang="en-US" dirty="0" err="1"/>
              <a:t>briff</a:t>
            </a:r>
            <a:endParaRPr lang="en-GB" altLang="en-US" dirty="0"/>
          </a:p>
          <a:p>
            <a:pPr>
              <a:spcBef>
                <a:spcPct val="20000"/>
              </a:spcBef>
              <a:buFontTx/>
              <a:buChar char="•"/>
            </a:pPr>
            <a:r>
              <a:rPr lang="en-GB" altLang="en-US" dirty="0" err="1"/>
              <a:t>Peidiwch</a:t>
            </a:r>
            <a:r>
              <a:rPr lang="en-GB" altLang="en-US" dirty="0"/>
              <a:t> â </a:t>
            </a:r>
            <a:r>
              <a:rPr lang="en-GB" altLang="en-US" dirty="0" err="1"/>
              <a:t>rhoi</a:t>
            </a:r>
            <a:r>
              <a:rPr lang="en-GB" altLang="en-US" dirty="0"/>
              <a:t> </a:t>
            </a:r>
            <a:r>
              <a:rPr lang="en-GB" altLang="en-US" dirty="0" err="1"/>
              <a:t>eich</a:t>
            </a:r>
            <a:r>
              <a:rPr lang="en-GB" altLang="en-US" dirty="0"/>
              <a:t> </a:t>
            </a:r>
            <a:r>
              <a:rPr lang="en-GB" altLang="en-US" dirty="0" err="1"/>
              <a:t>canlyniadau</a:t>
            </a:r>
            <a:r>
              <a:rPr lang="en-GB" altLang="en-US" dirty="0"/>
              <a:t> </a:t>
            </a:r>
            <a:r>
              <a:rPr lang="en-GB" altLang="en-US" dirty="0" err="1"/>
              <a:t>yma</a:t>
            </a:r>
            <a:r>
              <a:rPr lang="en-GB" altLang="en-US" dirty="0"/>
              <a:t>, </a:t>
            </a:r>
            <a:r>
              <a:rPr lang="en-GB" altLang="en-US" dirty="0" err="1"/>
              <a:t>er</a:t>
            </a:r>
            <a:r>
              <a:rPr lang="en-GB" altLang="en-US" dirty="0"/>
              <a:t> </a:t>
            </a:r>
            <a:r>
              <a:rPr lang="en-GB" altLang="en-US" dirty="0" err="1"/>
              <a:t>enghraifft</a:t>
            </a:r>
            <a:r>
              <a:rPr lang="en-GB" altLang="en-US" dirty="0"/>
              <a:t>, </a:t>
            </a:r>
            <a:r>
              <a:rPr lang="en-GB" altLang="en-US" dirty="0" err="1"/>
              <a:t>graffiau</a:t>
            </a:r>
            <a:r>
              <a:rPr lang="en-GB" altLang="en-US" dirty="0"/>
              <a:t> </a:t>
            </a:r>
            <a:r>
              <a:rPr lang="en-GB" altLang="en-US" dirty="0" err="1"/>
              <a:t>neu</a:t>
            </a:r>
            <a:r>
              <a:rPr lang="en-GB" altLang="en-US" dirty="0"/>
              <a:t> </a:t>
            </a:r>
            <a:r>
              <a:rPr lang="en-GB" altLang="en-US" dirty="0" err="1"/>
              <a:t>dablau</a:t>
            </a:r>
            <a:endParaRPr lang="en-GB" altLang="en-US" dirty="0"/>
          </a:p>
        </p:txBody>
      </p:sp>
    </p:spTree>
    <p:extLst>
      <p:ext uri="{BB962C8B-B14F-4D97-AF65-F5344CB8AC3E}">
        <p14:creationId xmlns:p14="http://schemas.microsoft.com/office/powerpoint/2010/main" val="195918585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r>
              <a:rPr lang="en-US" altLang="en-US" sz="3200" b="1" dirty="0" err="1"/>
              <a:t>Gwallau</a:t>
            </a:r>
            <a:r>
              <a:rPr lang="en-US" altLang="en-US" sz="3200" b="1" dirty="0"/>
              <a:t> </a:t>
            </a:r>
            <a:r>
              <a:rPr lang="en-US" altLang="en-US" sz="3200" b="1" dirty="0" err="1"/>
              <a:t>Cyffredin</a:t>
            </a:r>
            <a:endParaRPr lang="en-GB" altLang="en-US" sz="3200" b="1" dirty="0"/>
          </a:p>
        </p:txBody>
      </p:sp>
      <p:sp>
        <p:nvSpPr>
          <p:cNvPr id="23555" name="Rectangle 3"/>
          <p:cNvSpPr>
            <a:spLocks noGrp="1" noChangeArrowheads="1"/>
          </p:cNvSpPr>
          <p:nvPr>
            <p:ph type="body" idx="1"/>
          </p:nvPr>
        </p:nvSpPr>
        <p:spPr/>
        <p:txBody>
          <a:bodyPr>
            <a:normAutofit/>
          </a:bodyPr>
          <a:lstStyle/>
          <a:p>
            <a:r>
              <a:rPr lang="en-US" altLang="en-US" sz="2800" dirty="0" err="1"/>
              <a:t>Peidiwch</a:t>
            </a:r>
            <a:r>
              <a:rPr lang="en-US" altLang="en-US" sz="2800" dirty="0"/>
              <a:t> â </a:t>
            </a:r>
            <a:r>
              <a:rPr lang="en-US" altLang="en-US" sz="2800" dirty="0" err="1"/>
              <a:t>ailysgrifennu'r</a:t>
            </a:r>
            <a:r>
              <a:rPr lang="en-US" altLang="en-US" sz="2800" dirty="0"/>
              <a:t> </a:t>
            </a:r>
            <a:r>
              <a:rPr lang="en-US" altLang="en-US" sz="2800" dirty="0" err="1"/>
              <a:t>briff</a:t>
            </a:r>
            <a:r>
              <a:rPr lang="en-US" altLang="en-US" sz="2800" dirty="0"/>
              <a:t> </a:t>
            </a:r>
            <a:r>
              <a:rPr lang="en-US" altLang="en-US" sz="2800" dirty="0" err="1"/>
              <a:t>aseiniad</a:t>
            </a:r>
            <a:endParaRPr lang="en-US" altLang="en-US" sz="2800" dirty="0"/>
          </a:p>
          <a:p>
            <a:r>
              <a:rPr lang="en-US" altLang="en-US" sz="2800" dirty="0" err="1"/>
              <a:t>Ysgrifennwch</a:t>
            </a:r>
            <a:r>
              <a:rPr lang="en-US" altLang="en-US" sz="2800" dirty="0"/>
              <a:t> </a:t>
            </a:r>
            <a:r>
              <a:rPr lang="en-US" altLang="en-US" sz="2800" dirty="0" err="1"/>
              <a:t>benodau</a:t>
            </a:r>
            <a:r>
              <a:rPr lang="en-US" altLang="en-US" sz="2800" dirty="0"/>
              <a:t> </a:t>
            </a:r>
            <a:r>
              <a:rPr lang="en-US" altLang="en-US" sz="2800" dirty="0" err="1"/>
              <a:t>ffigur</a:t>
            </a:r>
            <a:r>
              <a:rPr lang="en-US" altLang="en-US" sz="2800" dirty="0"/>
              <a:t> </a:t>
            </a:r>
            <a:r>
              <a:rPr lang="en-US" altLang="en-US" sz="2800" dirty="0" err="1"/>
              <a:t>ystyrlon</a:t>
            </a:r>
            <a:endParaRPr lang="en-US" altLang="en-US" sz="2800" dirty="0"/>
          </a:p>
          <a:p>
            <a:r>
              <a:rPr lang="en-US" altLang="en-US" sz="2800" dirty="0"/>
              <a:t>Ail-</a:t>
            </a:r>
            <a:r>
              <a:rPr lang="en-US" altLang="en-US" sz="2800" dirty="0" err="1"/>
              <a:t>ddarllen</a:t>
            </a:r>
            <a:r>
              <a:rPr lang="en-US" altLang="en-US" sz="2800" dirty="0"/>
              <a:t>! Mae </a:t>
            </a:r>
            <a:r>
              <a:rPr lang="en-US" altLang="en-US" sz="2800" dirty="0" err="1"/>
              <a:t>cyfrifiaduron</a:t>
            </a:r>
            <a:r>
              <a:rPr lang="en-US" altLang="en-US" sz="2800" dirty="0"/>
              <a:t> </a:t>
            </a:r>
            <a:r>
              <a:rPr lang="en-US" altLang="en-US" sz="2800" dirty="0" err="1"/>
              <a:t>yn</a:t>
            </a:r>
            <a:r>
              <a:rPr lang="en-US" altLang="en-US" sz="2800" dirty="0"/>
              <a:t> dal </a:t>
            </a:r>
            <a:r>
              <a:rPr lang="en-US" altLang="en-US" sz="2800" dirty="0" err="1"/>
              <a:t>camgymeriadau</a:t>
            </a:r>
            <a:r>
              <a:rPr lang="en-US" altLang="en-US" sz="2800" dirty="0"/>
              <a:t> </a:t>
            </a:r>
            <a:r>
              <a:rPr lang="en-US" altLang="en-US" sz="2800" dirty="0" err="1"/>
              <a:t>sillafu</a:t>
            </a:r>
            <a:r>
              <a:rPr lang="en-US" altLang="en-US" sz="2800" dirty="0"/>
              <a:t>, </a:t>
            </a:r>
            <a:r>
              <a:rPr lang="en-US" altLang="en-US" sz="2800" dirty="0" err="1"/>
              <a:t>ond</a:t>
            </a:r>
            <a:r>
              <a:rPr lang="en-US" altLang="en-US" sz="2800" dirty="0"/>
              <a:t> </a:t>
            </a:r>
            <a:r>
              <a:rPr lang="en-US" altLang="en-US" sz="2800" dirty="0" err="1"/>
              <a:t>ni</a:t>
            </a:r>
            <a:r>
              <a:rPr lang="en-US" altLang="en-US" sz="2800" dirty="0"/>
              <a:t> </a:t>
            </a:r>
            <a:r>
              <a:rPr lang="en-US" altLang="en-US" sz="2800" dirty="0" err="1"/>
              <a:t>allant</a:t>
            </a:r>
            <a:r>
              <a:rPr lang="en-US" altLang="en-US" sz="2800" dirty="0"/>
              <a:t> </a:t>
            </a:r>
            <a:r>
              <a:rPr lang="en-US" altLang="en-US" sz="2800" dirty="0" err="1"/>
              <a:t>fentro</a:t>
            </a:r>
            <a:r>
              <a:rPr lang="en-US" altLang="en-US" sz="2800" dirty="0"/>
              <a:t> </a:t>
            </a:r>
            <a:r>
              <a:rPr lang="en-US" altLang="en-US" sz="2800" dirty="0" err="1"/>
              <a:t>nonsens</a:t>
            </a:r>
            <a:r>
              <a:rPr lang="en-US" altLang="en-US" sz="2800" dirty="0"/>
              <a:t>!</a:t>
            </a:r>
            <a:endParaRPr lang="en-GB" altLang="en-US" sz="2800" dirty="0"/>
          </a:p>
        </p:txBody>
      </p:sp>
    </p:spTree>
    <p:extLst>
      <p:ext uri="{BB962C8B-B14F-4D97-AF65-F5344CB8AC3E}">
        <p14:creationId xmlns:p14="http://schemas.microsoft.com/office/powerpoint/2010/main" val="20000192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3200" b="1" dirty="0" err="1"/>
              <a:t>Crynodeb</a:t>
            </a:r>
            <a:endParaRPr lang="en-GB" altLang="en-US" sz="3200" b="1" dirty="0"/>
          </a:p>
        </p:txBody>
      </p:sp>
      <p:sp>
        <p:nvSpPr>
          <p:cNvPr id="16387" name="Rectangle 3"/>
          <p:cNvSpPr>
            <a:spLocks noGrp="1" noChangeArrowheads="1"/>
          </p:cNvSpPr>
          <p:nvPr>
            <p:ph type="body" idx="1"/>
          </p:nvPr>
        </p:nvSpPr>
        <p:spPr/>
        <p:txBody>
          <a:bodyPr/>
          <a:lstStyle/>
          <a:p>
            <a:r>
              <a:rPr lang="en-GB" altLang="en-US" sz="2400" dirty="0" err="1"/>
              <a:t>Ymdrechu</a:t>
            </a:r>
            <a:r>
              <a:rPr lang="en-GB" altLang="en-US" sz="2400" dirty="0"/>
              <a:t> am </a:t>
            </a:r>
            <a:r>
              <a:rPr lang="en-GB" altLang="en-US" sz="2400" dirty="0" err="1"/>
              <a:t>eglurder</a:t>
            </a:r>
            <a:r>
              <a:rPr lang="en-GB" altLang="en-US" sz="2400" dirty="0"/>
              <a:t> - </a:t>
            </a:r>
            <a:r>
              <a:rPr lang="en-GB" altLang="en-US" sz="2400" dirty="0" err="1"/>
              <a:t>Defnyddiwch</a:t>
            </a:r>
            <a:r>
              <a:rPr lang="en-GB" altLang="en-US" sz="2400" dirty="0"/>
              <a:t> </a:t>
            </a:r>
            <a:r>
              <a:rPr lang="en-GB" altLang="en-US" sz="2400" dirty="0" err="1"/>
              <a:t>Saesneg</a:t>
            </a:r>
            <a:r>
              <a:rPr lang="en-GB" altLang="en-US" sz="2400" dirty="0"/>
              <a:t> </a:t>
            </a:r>
            <a:r>
              <a:rPr lang="en-GB" altLang="en-US" sz="2400" dirty="0" err="1"/>
              <a:t>gywir</a:t>
            </a:r>
            <a:r>
              <a:rPr lang="en-GB" altLang="en-US" sz="2400" dirty="0"/>
              <a:t>, </a:t>
            </a:r>
            <a:r>
              <a:rPr lang="en-GB" altLang="en-US" sz="2400" dirty="0" err="1"/>
              <a:t>glir</a:t>
            </a:r>
            <a:endParaRPr lang="en-GB" altLang="en-US" sz="2400" dirty="0"/>
          </a:p>
          <a:p>
            <a:pPr lvl="1"/>
            <a:r>
              <a:rPr lang="en-GB" altLang="en-US" sz="2000" dirty="0" err="1"/>
              <a:t>Peidiwch</a:t>
            </a:r>
            <a:r>
              <a:rPr lang="en-GB" altLang="en-US" sz="2000" dirty="0"/>
              <a:t> â </a:t>
            </a:r>
            <a:r>
              <a:rPr lang="en-GB" altLang="en-US" sz="2000" dirty="0" err="1"/>
              <a:t>defnyddio</a:t>
            </a:r>
            <a:endParaRPr lang="en-GB" altLang="en-US" sz="2000" dirty="0" smtClean="0"/>
          </a:p>
          <a:p>
            <a:endParaRPr lang="en-GB" altLang="en-US" sz="2400" dirty="0" smtClean="0"/>
          </a:p>
          <a:p>
            <a:r>
              <a:rPr lang="en-GB" altLang="en-US" sz="2400" dirty="0" err="1" smtClean="0"/>
              <a:t>Ysgrifennwch</a:t>
            </a:r>
            <a:r>
              <a:rPr lang="en-GB" altLang="en-US" sz="2400" dirty="0" smtClean="0"/>
              <a:t> </a:t>
            </a:r>
            <a:r>
              <a:rPr lang="en-GB" altLang="en-US" sz="2400" dirty="0" err="1"/>
              <a:t>ddrafft</a:t>
            </a:r>
            <a:r>
              <a:rPr lang="en-GB" altLang="en-US" sz="2400" dirty="0"/>
              <a:t> </a:t>
            </a:r>
            <a:r>
              <a:rPr lang="en-GB" altLang="en-US" sz="2400" dirty="0" err="1"/>
              <a:t>cyntaf</a:t>
            </a:r>
            <a:endParaRPr lang="en-GB" altLang="en-US" sz="2400" dirty="0"/>
          </a:p>
          <a:p>
            <a:r>
              <a:rPr lang="en-GB" altLang="en-US" sz="2400" dirty="0" err="1"/>
              <a:t>Darllenwch</a:t>
            </a:r>
            <a:r>
              <a:rPr lang="en-GB" altLang="en-US" sz="2400" dirty="0"/>
              <a:t> y </a:t>
            </a:r>
            <a:r>
              <a:rPr lang="en-GB" altLang="en-US" sz="2400" dirty="0" err="1"/>
              <a:t>meini</a:t>
            </a:r>
            <a:r>
              <a:rPr lang="en-GB" altLang="en-US" sz="2400" dirty="0"/>
              <a:t> </a:t>
            </a:r>
            <a:r>
              <a:rPr lang="en-GB" altLang="en-US" sz="2400" dirty="0" err="1"/>
              <a:t>prawf</a:t>
            </a:r>
            <a:r>
              <a:rPr lang="en-GB" altLang="en-US" sz="2400" dirty="0"/>
              <a:t> </a:t>
            </a:r>
            <a:r>
              <a:rPr lang="en-GB" altLang="en-US" sz="2400" dirty="0" err="1"/>
              <a:t>graddio</a:t>
            </a:r>
            <a:r>
              <a:rPr lang="en-GB" altLang="en-US" sz="2400" dirty="0"/>
              <a:t> - </a:t>
            </a:r>
            <a:r>
              <a:rPr lang="en-GB" altLang="en-US" sz="2400" dirty="0" err="1"/>
              <a:t>Mae'r</a:t>
            </a:r>
            <a:r>
              <a:rPr lang="en-GB" altLang="en-US" sz="2400" dirty="0"/>
              <a:t> </a:t>
            </a:r>
            <a:r>
              <a:rPr lang="en-GB" altLang="en-US" sz="2400" dirty="0" err="1"/>
              <a:t>marcwyr</a:t>
            </a:r>
            <a:r>
              <a:rPr lang="en-GB" altLang="en-US" sz="2400" dirty="0"/>
              <a:t> </a:t>
            </a:r>
            <a:r>
              <a:rPr lang="en-GB" altLang="en-US" sz="2400" dirty="0" err="1"/>
              <a:t>wedi</a:t>
            </a:r>
            <a:r>
              <a:rPr lang="en-GB" altLang="en-US" sz="2400" dirty="0"/>
              <a:t>!</a:t>
            </a:r>
          </a:p>
          <a:p>
            <a:r>
              <a:rPr lang="en-GB" altLang="en-US" sz="2400" dirty="0" err="1"/>
              <a:t>Ysgrifennwch</a:t>
            </a:r>
            <a:r>
              <a:rPr lang="en-GB" altLang="en-US" sz="2400" dirty="0"/>
              <a:t> </a:t>
            </a:r>
            <a:r>
              <a:rPr lang="en-GB" altLang="en-US" sz="2400" dirty="0" err="1"/>
              <a:t>drafft</a:t>
            </a:r>
            <a:r>
              <a:rPr lang="en-GB" altLang="en-US" sz="2400" dirty="0"/>
              <a:t> </a:t>
            </a:r>
            <a:r>
              <a:rPr lang="en-GB" altLang="en-US" sz="2400" dirty="0" err="1"/>
              <a:t>terfynol</a:t>
            </a:r>
            <a:endParaRPr lang="en-GB" altLang="en-US" sz="2400" dirty="0">
              <a:latin typeface="Algerian" charset="0"/>
            </a:endParaRPr>
          </a:p>
          <a:p>
            <a:endParaRPr lang="en-GB" altLang="en-US" sz="2400" dirty="0"/>
          </a:p>
        </p:txBody>
      </p:sp>
      <p:sp>
        <p:nvSpPr>
          <p:cNvPr id="16388" name="WordArt 4"/>
          <p:cNvSpPr>
            <a:spLocks noChangeArrowheads="1" noChangeShapeType="1" noTextEdit="1"/>
          </p:cNvSpPr>
          <p:nvPr/>
        </p:nvSpPr>
        <p:spPr bwMode="auto">
          <a:xfrm>
            <a:off x="4343400" y="2362200"/>
            <a:ext cx="3038475" cy="647700"/>
          </a:xfrm>
          <a:prstGeom prst="rect">
            <a:avLst/>
          </a:prstGeom>
          <a:extLst>
            <a:ext uri="{AF507438-7753-43E0-B8FC-AC1667EBCBE1}">
              <a14:hiddenEffects xmlns:a14="http://schemas.microsoft.com/office/drawing/2010/main">
                <a:effectLst/>
              </a14:hiddenEffects>
            </a:ext>
          </a:extLst>
        </p:spPr>
        <p:txBody>
          <a:bodyPr wrap="none" fromWordArt="1">
            <a:prstTxWarp prst="textPlain">
              <a:avLst>
                <a:gd name="adj" fmla="val 50000"/>
              </a:avLst>
            </a:prstTxWarp>
            <a:scene3d>
              <a:camera prst="legacyPerspectiveBottomRight">
                <a:rot lat="0" lon="21239999" rev="0"/>
              </a:camera>
              <a:lightRig rig="legacyHarsh3" dir="l"/>
            </a:scene3d>
            <a:sp3d extrusionH="430200" contourW="12700" prstMaterial="legacyMatte">
              <a:extrusionClr>
                <a:srgbClr val="C0C0C0"/>
              </a:extrusionClr>
              <a:contourClr>
                <a:srgbClr val="DCEBF5"/>
              </a:contourClr>
            </a:sp3d>
          </a:bodyPr>
          <a:lstStyle/>
          <a:p>
            <a:pPr algn="ctr"/>
            <a:r>
              <a:rPr lang="en-GB" sz="3600" kern="10" dirty="0" err="1">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latin typeface="Arial Black" charset="0"/>
                <a:ea typeface="Arial Black" charset="0"/>
                <a:cs typeface="Arial Black" charset="0"/>
              </a:rPr>
              <a:t>Foniau</a:t>
            </a:r>
            <a:r>
              <a:rPr lang="en-GB" sz="3600" kern="10" dirty="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latin typeface="Arial Black" charset="0"/>
                <a:ea typeface="Arial Black" charset="0"/>
                <a:cs typeface="Arial Black" charset="0"/>
              </a:rPr>
              <a:t> </a:t>
            </a:r>
            <a:r>
              <a:rPr lang="en-GB" sz="3600" kern="10" dirty="0" err="1">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latin typeface="Arial Black" charset="0"/>
                <a:ea typeface="Arial Black" charset="0"/>
                <a:cs typeface="Arial Black" charset="0"/>
              </a:rPr>
              <a:t>ffansi</a:t>
            </a:r>
            <a:endParaRPr lang="en-GB" sz="3600" kern="10" dirty="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latin typeface="Arial Black" charset="0"/>
              <a:ea typeface="Arial Black" charset="0"/>
              <a:cs typeface="Arial Black" charset="0"/>
            </a:endParaRPr>
          </a:p>
        </p:txBody>
      </p:sp>
    </p:spTree>
    <p:extLst>
      <p:ext uri="{BB962C8B-B14F-4D97-AF65-F5344CB8AC3E}">
        <p14:creationId xmlns:p14="http://schemas.microsoft.com/office/powerpoint/2010/main" val="9979114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3200" b="1" dirty="0" err="1" smtClean="0"/>
              <a:t>Ystadegau</a:t>
            </a:r>
            <a:endParaRPr lang="en-GB" altLang="en-US" sz="3200" b="1" dirty="0"/>
          </a:p>
        </p:txBody>
      </p:sp>
      <p:sp>
        <p:nvSpPr>
          <p:cNvPr id="16387" name="Rectangle 3"/>
          <p:cNvSpPr>
            <a:spLocks noGrp="1" noChangeArrowheads="1"/>
          </p:cNvSpPr>
          <p:nvPr>
            <p:ph type="body" idx="1"/>
          </p:nvPr>
        </p:nvSpPr>
        <p:spPr/>
        <p:txBody>
          <a:bodyPr/>
          <a:lstStyle/>
          <a:p>
            <a:r>
              <a:rPr lang="en-GB" altLang="en-US" sz="2400" dirty="0"/>
              <a:t>Data - </a:t>
            </a:r>
            <a:r>
              <a:rPr lang="en-GB" altLang="en-US" sz="2400" dirty="0" err="1"/>
              <a:t>sylwadau</a:t>
            </a:r>
            <a:r>
              <a:rPr lang="en-GB" altLang="en-US" sz="2400" dirty="0"/>
              <a:t> a </a:t>
            </a:r>
            <a:r>
              <a:rPr lang="en-GB" altLang="en-US" sz="2400" dirty="0" err="1"/>
              <a:t>wnaed</a:t>
            </a:r>
            <a:r>
              <a:rPr lang="en-GB" altLang="en-US" sz="2400" dirty="0"/>
              <a:t> </a:t>
            </a:r>
            <a:r>
              <a:rPr lang="en-GB" altLang="en-US" sz="2400" dirty="0" err="1"/>
              <a:t>neu</a:t>
            </a:r>
            <a:r>
              <a:rPr lang="en-GB" altLang="en-US" sz="2400" dirty="0"/>
              <a:t> a </a:t>
            </a:r>
            <a:r>
              <a:rPr lang="en-GB" altLang="en-US" sz="2400" dirty="0" err="1"/>
              <a:t>gasglwyd</a:t>
            </a:r>
            <a:endParaRPr lang="en-GB" altLang="en-US" sz="2400" dirty="0"/>
          </a:p>
          <a:p>
            <a:r>
              <a:rPr lang="en-GB" altLang="en-US" sz="2400" dirty="0" err="1"/>
              <a:t>Poblogaeth</a:t>
            </a:r>
            <a:r>
              <a:rPr lang="en-GB" altLang="en-US" sz="2400" dirty="0"/>
              <a:t> - set </a:t>
            </a:r>
            <a:r>
              <a:rPr lang="en-GB" altLang="en-US" sz="2400" dirty="0" err="1"/>
              <a:t>gyflawn</a:t>
            </a:r>
            <a:r>
              <a:rPr lang="en-GB" altLang="en-US" sz="2400" dirty="0"/>
              <a:t> o </a:t>
            </a:r>
            <a:r>
              <a:rPr lang="en-GB" altLang="en-US" sz="2400" dirty="0" err="1"/>
              <a:t>elfennau</a:t>
            </a:r>
            <a:r>
              <a:rPr lang="en-GB" altLang="en-US" sz="2400" dirty="0"/>
              <a:t> </a:t>
            </a:r>
            <a:r>
              <a:rPr lang="en-GB" altLang="en-US" sz="2400" dirty="0" err="1"/>
              <a:t>yn</a:t>
            </a:r>
            <a:r>
              <a:rPr lang="en-GB" altLang="en-US" sz="2400" dirty="0"/>
              <a:t> </a:t>
            </a:r>
            <a:r>
              <a:rPr lang="en-GB" altLang="en-US" sz="2400" dirty="0" err="1"/>
              <a:t>cael</a:t>
            </a:r>
            <a:r>
              <a:rPr lang="en-GB" altLang="en-US" sz="2400" dirty="0"/>
              <a:t> </a:t>
            </a:r>
            <a:r>
              <a:rPr lang="en-GB" altLang="en-US" sz="2400" dirty="0" err="1"/>
              <a:t>eu</a:t>
            </a:r>
            <a:r>
              <a:rPr lang="en-GB" altLang="en-US" sz="2400" dirty="0"/>
              <a:t> </a:t>
            </a:r>
            <a:r>
              <a:rPr lang="en-GB" altLang="en-US" sz="2400" dirty="0" err="1"/>
              <a:t>hastudio</a:t>
            </a:r>
            <a:endParaRPr lang="en-GB" altLang="en-US" sz="2400" dirty="0"/>
          </a:p>
          <a:p>
            <a:r>
              <a:rPr lang="en-GB" altLang="en-US" sz="2400" dirty="0" err="1"/>
              <a:t>Sampl</a:t>
            </a:r>
            <a:r>
              <a:rPr lang="en-GB" altLang="en-US" sz="2400" dirty="0"/>
              <a:t> - is-set </a:t>
            </a:r>
            <a:r>
              <a:rPr lang="en-GB" altLang="en-US" sz="2400" dirty="0" err="1"/>
              <a:t>o'r</a:t>
            </a:r>
            <a:r>
              <a:rPr lang="en-GB" altLang="en-US" sz="2400" dirty="0"/>
              <a:t> </a:t>
            </a:r>
            <a:r>
              <a:rPr lang="en-GB" altLang="en-US" sz="2400" dirty="0" err="1"/>
              <a:t>boblogaeth</a:t>
            </a:r>
            <a:endParaRPr lang="en-GB" altLang="en-US" sz="2400" dirty="0"/>
          </a:p>
          <a:p>
            <a:r>
              <a:rPr lang="en-GB" altLang="en-US" sz="2400" dirty="0" err="1"/>
              <a:t>Cyfrifiad</a:t>
            </a:r>
            <a:r>
              <a:rPr lang="en-GB" altLang="en-US" sz="2400" dirty="0"/>
              <a:t> - </a:t>
            </a:r>
            <a:r>
              <a:rPr lang="en-GB" altLang="en-US" sz="2400" dirty="0" err="1"/>
              <a:t>casgliad</a:t>
            </a:r>
            <a:r>
              <a:rPr lang="en-GB" altLang="en-US" sz="2400" dirty="0"/>
              <a:t> </a:t>
            </a:r>
            <a:r>
              <a:rPr lang="en-GB" altLang="en-US" sz="2400" dirty="0" err="1"/>
              <a:t>gan</a:t>
            </a:r>
            <a:r>
              <a:rPr lang="en-GB" altLang="en-US" sz="2400" dirty="0"/>
              <a:t> </a:t>
            </a:r>
            <a:r>
              <a:rPr lang="en-GB" altLang="en-US" sz="2400" dirty="0" err="1"/>
              <a:t>bawb</a:t>
            </a:r>
            <a:r>
              <a:rPr lang="en-GB" altLang="en-US" sz="2400" dirty="0"/>
              <a:t> </a:t>
            </a:r>
            <a:r>
              <a:rPr lang="en-GB" altLang="en-US" sz="2400" dirty="0" err="1"/>
              <a:t>yn</a:t>
            </a:r>
            <a:r>
              <a:rPr lang="en-GB" altLang="en-US" sz="2400" dirty="0"/>
              <a:t> y </a:t>
            </a:r>
            <a:r>
              <a:rPr lang="en-GB" altLang="en-US" sz="2400" dirty="0" err="1"/>
              <a:t>boblogaeth</a:t>
            </a:r>
            <a:endParaRPr lang="en-GB" altLang="en-US" sz="2400" dirty="0"/>
          </a:p>
          <a:p>
            <a:endParaRPr lang="en-GB" altLang="en-US" sz="2400" dirty="0"/>
          </a:p>
          <a:p>
            <a:r>
              <a:rPr lang="en-GB" altLang="en-US" sz="2400" dirty="0" err="1"/>
              <a:t>Mathau</a:t>
            </a:r>
            <a:r>
              <a:rPr lang="en-GB" altLang="en-US" sz="2400" dirty="0"/>
              <a:t> o </a:t>
            </a:r>
            <a:r>
              <a:rPr lang="en-GB" altLang="en-US" sz="2400" dirty="0" err="1"/>
              <a:t>Ddata</a:t>
            </a:r>
            <a:endParaRPr lang="en-GB" altLang="en-US" sz="2400" dirty="0"/>
          </a:p>
          <a:p>
            <a:pPr lvl="1"/>
            <a:r>
              <a:rPr lang="en-GB" altLang="en-US" sz="2000" dirty="0"/>
              <a:t>PARAMETER - </a:t>
            </a:r>
            <a:r>
              <a:rPr lang="en-GB" altLang="en-US" sz="2000" dirty="0" err="1"/>
              <a:t>nodweddion</a:t>
            </a:r>
            <a:r>
              <a:rPr lang="en-GB" altLang="en-US" sz="2000" dirty="0"/>
              <a:t> y </a:t>
            </a:r>
            <a:r>
              <a:rPr lang="en-GB" altLang="en-US" sz="2000" dirty="0" err="1"/>
              <a:t>boblogaeth</a:t>
            </a:r>
            <a:endParaRPr lang="en-GB" altLang="en-US" sz="2000" dirty="0"/>
          </a:p>
          <a:p>
            <a:pPr lvl="1"/>
            <a:r>
              <a:rPr lang="en-GB" altLang="en-US" sz="2000" dirty="0"/>
              <a:t>STATISTIG - </a:t>
            </a:r>
            <a:r>
              <a:rPr lang="en-GB" altLang="en-US" sz="2000" dirty="0" err="1"/>
              <a:t>nodwedd</a:t>
            </a:r>
            <a:r>
              <a:rPr lang="en-GB" altLang="en-US" sz="2000" dirty="0"/>
              <a:t> </a:t>
            </a:r>
            <a:r>
              <a:rPr lang="en-GB" altLang="en-US" sz="2000" dirty="0" err="1"/>
              <a:t>o'r</a:t>
            </a:r>
            <a:r>
              <a:rPr lang="en-GB" altLang="en-US" sz="2000" dirty="0"/>
              <a:t> </a:t>
            </a:r>
            <a:r>
              <a:rPr lang="en-GB" altLang="en-US" sz="2000" dirty="0" err="1"/>
              <a:t>sampl</a:t>
            </a:r>
            <a:endParaRPr lang="en-GB" altLang="en-US" sz="2000" dirty="0">
              <a:latin typeface="Algerian" charset="0"/>
            </a:endParaRPr>
          </a:p>
          <a:p>
            <a:endParaRPr lang="en-GB" altLang="en-US" sz="2400" dirty="0"/>
          </a:p>
        </p:txBody>
      </p:sp>
    </p:spTree>
    <p:extLst>
      <p:ext uri="{BB962C8B-B14F-4D97-AF65-F5344CB8AC3E}">
        <p14:creationId xmlns:p14="http://schemas.microsoft.com/office/powerpoint/2010/main" val="136622402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3200" b="1" dirty="0" smtClean="0"/>
              <a:t>DESCRIPTIVE STATS</a:t>
            </a:r>
            <a:endParaRPr lang="en-GB" altLang="en-US" sz="3200" b="1" dirty="0"/>
          </a:p>
        </p:txBody>
      </p:sp>
      <p:sp>
        <p:nvSpPr>
          <p:cNvPr id="16387" name="Rectangle 3"/>
          <p:cNvSpPr>
            <a:spLocks noGrp="1" noChangeArrowheads="1"/>
          </p:cNvSpPr>
          <p:nvPr>
            <p:ph type="body" idx="1"/>
          </p:nvPr>
        </p:nvSpPr>
        <p:spPr/>
        <p:txBody>
          <a:bodyPr/>
          <a:lstStyle/>
          <a:p>
            <a:r>
              <a:rPr lang="en-GB" altLang="en-US" sz="2400" dirty="0" err="1"/>
              <a:t>Cymedrig</a:t>
            </a:r>
            <a:r>
              <a:rPr lang="en-GB" altLang="en-US" sz="2400" dirty="0"/>
              <a:t> - </a:t>
            </a:r>
            <a:r>
              <a:rPr lang="en-GB" altLang="en-US" sz="2400" dirty="0" err="1"/>
              <a:t>Cyfartaledd</a:t>
            </a:r>
            <a:r>
              <a:rPr lang="en-GB" altLang="en-US" sz="2400" dirty="0"/>
              <a:t> set o </a:t>
            </a:r>
            <a:r>
              <a:rPr lang="en-GB" altLang="en-US" sz="2400" dirty="0" err="1"/>
              <a:t>ddata</a:t>
            </a:r>
            <a:endParaRPr lang="en-GB" altLang="en-US" sz="2400" dirty="0"/>
          </a:p>
          <a:p>
            <a:r>
              <a:rPr lang="en-GB" altLang="en-US" sz="2400" dirty="0" err="1"/>
              <a:t>Canolrif</a:t>
            </a:r>
            <a:r>
              <a:rPr lang="en-GB" altLang="en-US" sz="2400" dirty="0"/>
              <a:t> - </a:t>
            </a:r>
            <a:r>
              <a:rPr lang="en-GB" altLang="en-US" sz="2400" dirty="0" err="1"/>
              <a:t>Gwerth</a:t>
            </a:r>
            <a:r>
              <a:rPr lang="en-GB" altLang="en-US" sz="2400" dirty="0"/>
              <a:t> </a:t>
            </a:r>
            <a:r>
              <a:rPr lang="en-GB" altLang="en-US" sz="2400" dirty="0" err="1"/>
              <a:t>canol</a:t>
            </a:r>
            <a:endParaRPr lang="en-GB" altLang="en-US" sz="2400" dirty="0"/>
          </a:p>
          <a:p>
            <a:r>
              <a:rPr lang="en-GB" altLang="en-US" sz="2400" dirty="0" err="1"/>
              <a:t>Modd</a:t>
            </a:r>
            <a:r>
              <a:rPr lang="en-GB" altLang="en-US" sz="2400" dirty="0"/>
              <a:t> - </a:t>
            </a:r>
            <a:r>
              <a:rPr lang="en-GB" altLang="en-US" sz="2400" dirty="0" err="1"/>
              <a:t>Gwerth</a:t>
            </a:r>
            <a:r>
              <a:rPr lang="en-GB" altLang="en-US" sz="2400" dirty="0"/>
              <a:t> </a:t>
            </a:r>
            <a:r>
              <a:rPr lang="en-GB" altLang="en-US" sz="2400" dirty="0" err="1"/>
              <a:t>mwyaf</a:t>
            </a:r>
            <a:r>
              <a:rPr lang="en-GB" altLang="en-US" sz="2400" dirty="0"/>
              <a:t> </a:t>
            </a:r>
            <a:r>
              <a:rPr lang="en-GB" altLang="en-US" sz="2400" dirty="0" err="1"/>
              <a:t>aml</a:t>
            </a:r>
            <a:endParaRPr lang="en-GB" altLang="en-US" sz="2400" dirty="0"/>
          </a:p>
          <a:p>
            <a:r>
              <a:rPr lang="en-GB" altLang="en-US" sz="2400" dirty="0" err="1"/>
              <a:t>Ystod</a:t>
            </a:r>
            <a:r>
              <a:rPr lang="en-GB" altLang="en-US" sz="2400" dirty="0"/>
              <a:t> - </a:t>
            </a:r>
            <a:r>
              <a:rPr lang="en-GB" altLang="en-US" sz="2400" dirty="0" err="1"/>
              <a:t>Gwerthoedd</a:t>
            </a:r>
            <a:r>
              <a:rPr lang="en-GB" altLang="en-US" sz="2400" dirty="0"/>
              <a:t> </a:t>
            </a:r>
            <a:r>
              <a:rPr lang="en-GB" altLang="en-US" sz="2400" dirty="0" err="1"/>
              <a:t>gwaelod</a:t>
            </a:r>
            <a:r>
              <a:rPr lang="en-GB" altLang="en-US" sz="2400" dirty="0"/>
              <a:t> </a:t>
            </a:r>
            <a:r>
              <a:rPr lang="en-GB" altLang="en-US" sz="2400" dirty="0" err="1"/>
              <a:t>minws</a:t>
            </a:r>
            <a:r>
              <a:rPr lang="en-GB" altLang="en-US" sz="2400" dirty="0"/>
              <a:t> </a:t>
            </a:r>
            <a:r>
              <a:rPr lang="en-GB" altLang="en-US" sz="2400" dirty="0" err="1"/>
              <a:t>uchaf</a:t>
            </a:r>
            <a:endParaRPr lang="en-GB" altLang="en-US" sz="2400" dirty="0"/>
          </a:p>
          <a:p>
            <a:r>
              <a:rPr lang="en-GB" altLang="en-US" sz="2400" b="1" dirty="0" err="1"/>
              <a:t>Gwyriad</a:t>
            </a:r>
            <a:r>
              <a:rPr lang="en-GB" altLang="en-US" sz="2400" b="1" dirty="0"/>
              <a:t> </a:t>
            </a:r>
            <a:r>
              <a:rPr lang="en-GB" altLang="en-US" sz="2400" b="1" dirty="0" err="1"/>
              <a:t>safonol</a:t>
            </a:r>
            <a:r>
              <a:rPr lang="en-GB" altLang="en-US" sz="2400" b="1" dirty="0"/>
              <a:t> -</a:t>
            </a:r>
            <a:endParaRPr lang="en-GB" altLang="en-US" sz="2400" b="1"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9600" y="3558717"/>
            <a:ext cx="4343400" cy="1958516"/>
          </a:xfrm>
          <a:prstGeom prst="rect">
            <a:avLst/>
          </a:prstGeom>
        </p:spPr>
      </p:pic>
    </p:spTree>
    <p:extLst>
      <p:ext uri="{BB962C8B-B14F-4D97-AF65-F5344CB8AC3E}">
        <p14:creationId xmlns:p14="http://schemas.microsoft.com/office/powerpoint/2010/main" val="29212572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3200" b="1" dirty="0" smtClean="0"/>
              <a:t>TASG </a:t>
            </a:r>
            <a:endParaRPr lang="en-GB" altLang="en-US" sz="3200" b="1" dirty="0"/>
          </a:p>
        </p:txBody>
      </p:sp>
      <p:sp>
        <p:nvSpPr>
          <p:cNvPr id="16387" name="Rectangle 3"/>
          <p:cNvSpPr>
            <a:spLocks noGrp="1" noChangeArrowheads="1"/>
          </p:cNvSpPr>
          <p:nvPr>
            <p:ph type="body" idx="1"/>
          </p:nvPr>
        </p:nvSpPr>
        <p:spPr/>
        <p:txBody>
          <a:bodyPr/>
          <a:lstStyle/>
          <a:p>
            <a:r>
              <a:rPr lang="en-GB" altLang="en-US" sz="2400" dirty="0" err="1"/>
              <a:t>Gweithio</a:t>
            </a:r>
            <a:r>
              <a:rPr lang="en-GB" altLang="en-US" sz="2400" dirty="0"/>
              <a:t> </a:t>
            </a:r>
            <a:r>
              <a:rPr lang="en-GB" altLang="en-US" sz="2400" dirty="0" err="1"/>
              <a:t>yn</a:t>
            </a:r>
            <a:r>
              <a:rPr lang="en-GB" altLang="en-US" sz="2400" dirty="0"/>
              <a:t> 2au</a:t>
            </a:r>
          </a:p>
          <a:p>
            <a:r>
              <a:rPr lang="en-GB" altLang="en-US" sz="2400" dirty="0" smtClean="0"/>
              <a:t>Am </a:t>
            </a:r>
            <a:r>
              <a:rPr lang="en-GB" altLang="en-US" sz="2400" dirty="0"/>
              <a:t>y set </a:t>
            </a:r>
            <a:r>
              <a:rPr lang="en-GB" altLang="en-US" sz="2400" dirty="0" err="1"/>
              <a:t>ddata</a:t>
            </a:r>
            <a:r>
              <a:rPr lang="en-GB" altLang="en-US" sz="2400" dirty="0"/>
              <a:t> hon o </a:t>
            </a:r>
            <a:r>
              <a:rPr lang="en-GB" altLang="en-US" sz="2400" dirty="0" err="1"/>
              <a:t>Gyfradd</a:t>
            </a:r>
            <a:r>
              <a:rPr lang="en-GB" altLang="en-US" sz="2400" dirty="0"/>
              <a:t> y </a:t>
            </a:r>
            <a:r>
              <a:rPr lang="en-GB" altLang="en-US" sz="2400" dirty="0" err="1" smtClean="0"/>
              <a:t>Galon</a:t>
            </a:r>
            <a:r>
              <a:rPr lang="en-GB" altLang="en-US" sz="2400" dirty="0" smtClean="0"/>
              <a:t>, </a:t>
            </a:r>
            <a:r>
              <a:rPr lang="en-GB" altLang="en-US" sz="2400" dirty="0" err="1" smtClean="0"/>
              <a:t>gweithiwch</a:t>
            </a:r>
            <a:r>
              <a:rPr lang="en-GB" altLang="en-US" sz="2400" dirty="0" smtClean="0"/>
              <a:t> </a:t>
            </a:r>
            <a:r>
              <a:rPr lang="en-GB" altLang="en-US" sz="2400" dirty="0" err="1"/>
              <a:t>allan</a:t>
            </a:r>
            <a:r>
              <a:rPr lang="en-GB" altLang="en-US" sz="2400" dirty="0"/>
              <a:t> y </a:t>
            </a:r>
            <a:r>
              <a:rPr lang="en-GB" altLang="en-US" sz="2400" dirty="0" err="1"/>
              <a:t>Cymedr</a:t>
            </a:r>
            <a:r>
              <a:rPr lang="en-GB" altLang="en-US" sz="2400" dirty="0"/>
              <a:t>, y </a:t>
            </a:r>
            <a:r>
              <a:rPr lang="en-GB" altLang="en-US" sz="2400" dirty="0" err="1"/>
              <a:t>Canolrif</a:t>
            </a:r>
            <a:r>
              <a:rPr lang="en-GB" altLang="en-US" sz="2400" dirty="0"/>
              <a:t>, y </a:t>
            </a:r>
            <a:r>
              <a:rPr lang="en-GB" altLang="en-US" sz="2400" dirty="0" err="1"/>
              <a:t>Modd</a:t>
            </a:r>
            <a:r>
              <a:rPr lang="en-GB" altLang="en-US" sz="2400" dirty="0"/>
              <a:t> </a:t>
            </a:r>
            <a:r>
              <a:rPr lang="en-GB" altLang="en-US" sz="2400" dirty="0" err="1"/>
              <a:t>a'r</a:t>
            </a:r>
            <a:r>
              <a:rPr lang="en-GB" altLang="en-US" sz="2400" dirty="0"/>
              <a:t> </a:t>
            </a:r>
            <a:r>
              <a:rPr lang="en-GB" altLang="en-US" sz="2400" dirty="0" err="1" smtClean="0"/>
              <a:t>Ystod</a:t>
            </a:r>
            <a:r>
              <a:rPr lang="en-GB" altLang="en-US" sz="2400" dirty="0" smtClean="0"/>
              <a:t>:</a:t>
            </a:r>
            <a:endParaRPr lang="en-GB" altLang="en-US" sz="2400" dirty="0"/>
          </a:p>
          <a:p>
            <a:endParaRPr lang="en-GB" altLang="en-US" sz="2400" dirty="0"/>
          </a:p>
          <a:p>
            <a:pPr marL="0" indent="0">
              <a:buNone/>
            </a:pPr>
            <a:r>
              <a:rPr lang="en-GB" altLang="en-US" sz="2400" dirty="0" smtClean="0"/>
              <a:t>69</a:t>
            </a:r>
            <a:r>
              <a:rPr lang="en-GB" altLang="en-US" sz="2400" dirty="0"/>
              <a:t>, 80, 70, 89, 98, 104, 56, 94, 78, 102, 84, 89, 86, 89.</a:t>
            </a:r>
          </a:p>
          <a:p>
            <a:endParaRPr lang="en-GB" altLang="en-US" sz="2400" dirty="0"/>
          </a:p>
          <a:p>
            <a:r>
              <a:rPr lang="en-GB" altLang="en-US" sz="2400" dirty="0"/>
              <a:t>STATIAU MEWN ARFER ...... (Excel)</a:t>
            </a:r>
            <a:endParaRPr lang="en-GB" altLang="en-US" sz="2400" dirty="0"/>
          </a:p>
        </p:txBody>
      </p:sp>
    </p:spTree>
    <p:extLst>
      <p:ext uri="{BB962C8B-B14F-4D97-AF65-F5344CB8AC3E}">
        <p14:creationId xmlns:p14="http://schemas.microsoft.com/office/powerpoint/2010/main" val="259941149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SHSS4062 PDP</a:t>
            </a:r>
            <a:endParaRPr lang="en-GB" dirty="0"/>
          </a:p>
        </p:txBody>
      </p:sp>
      <p:sp>
        <p:nvSpPr>
          <p:cNvPr id="3" name="Subtitle 2"/>
          <p:cNvSpPr>
            <a:spLocks noGrp="1"/>
          </p:cNvSpPr>
          <p:nvPr>
            <p:ph type="subTitle" idx="1"/>
          </p:nvPr>
        </p:nvSpPr>
        <p:spPr/>
        <p:txBody>
          <a:bodyPr>
            <a:normAutofit/>
          </a:bodyPr>
          <a:lstStyle/>
          <a:p>
            <a:r>
              <a:rPr lang="en-GB" sz="4000" b="1" dirty="0" smtClean="0">
                <a:solidFill>
                  <a:srgbClr val="FFFFFF"/>
                </a:solidFill>
              </a:rPr>
              <a:t>Scientific Writing</a:t>
            </a:r>
          </a:p>
        </p:txBody>
      </p:sp>
    </p:spTree>
    <p:extLst>
      <p:ext uri="{BB962C8B-B14F-4D97-AF65-F5344CB8AC3E}">
        <p14:creationId xmlns:p14="http://schemas.microsoft.com/office/powerpoint/2010/main" val="29109348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0"/>
            <a:ext cx="7772400" cy="1143000"/>
          </a:xfrm>
        </p:spPr>
        <p:txBody>
          <a:bodyPr/>
          <a:lstStyle/>
          <a:p>
            <a:r>
              <a:rPr lang="en-GB" altLang="en-US" sz="3200" b="1"/>
              <a:t>Writing a Lab Report</a:t>
            </a:r>
          </a:p>
        </p:txBody>
      </p:sp>
      <p:sp>
        <p:nvSpPr>
          <p:cNvPr id="3075" name="Rectangle 3"/>
          <p:cNvSpPr>
            <a:spLocks noGrp="1" noChangeArrowheads="1"/>
          </p:cNvSpPr>
          <p:nvPr>
            <p:ph type="body" idx="1"/>
          </p:nvPr>
        </p:nvSpPr>
        <p:spPr>
          <a:xfrm>
            <a:off x="685800" y="914400"/>
            <a:ext cx="7772400" cy="4800600"/>
          </a:xfrm>
        </p:spPr>
        <p:txBody>
          <a:bodyPr>
            <a:normAutofit lnSpcReduction="10000"/>
          </a:bodyPr>
          <a:lstStyle/>
          <a:p>
            <a:r>
              <a:rPr lang="en-GB" altLang="en-US" sz="2400" dirty="0"/>
              <a:t>Writing a factual report is an important skill in all walks of life</a:t>
            </a:r>
          </a:p>
          <a:p>
            <a:r>
              <a:rPr lang="en-GB" altLang="en-US" sz="2400" dirty="0" smtClean="0"/>
              <a:t>Why</a:t>
            </a:r>
            <a:r>
              <a:rPr lang="en-GB" altLang="en-US" sz="2400" dirty="0"/>
              <a:t>? To learn how to write a scientific publication</a:t>
            </a:r>
          </a:p>
          <a:p>
            <a:r>
              <a:rPr lang="en-GB" altLang="en-US" sz="2400" dirty="0" smtClean="0"/>
              <a:t>Golden </a:t>
            </a:r>
            <a:r>
              <a:rPr lang="en-GB" altLang="en-US" sz="2400" dirty="0"/>
              <a:t>rule - </a:t>
            </a:r>
            <a:r>
              <a:rPr lang="en-GB" altLang="en-US" sz="2400" i="1" dirty="0"/>
              <a:t>Aim for </a:t>
            </a:r>
            <a:r>
              <a:rPr lang="en-GB" altLang="en-US" sz="2400" b="1" i="1" dirty="0"/>
              <a:t>Clarity</a:t>
            </a:r>
            <a:endParaRPr lang="en-GB" altLang="en-US" sz="2400" dirty="0"/>
          </a:p>
          <a:p>
            <a:r>
              <a:rPr lang="en-GB" altLang="en-US" sz="2400" dirty="0"/>
              <a:t>Expect to have to write at least two drafts</a:t>
            </a:r>
          </a:p>
          <a:p>
            <a:r>
              <a:rPr lang="en-GB" altLang="en-US" sz="2400" dirty="0"/>
              <a:t>Use good English throughout, complete sentences, paragraphs etc.</a:t>
            </a:r>
          </a:p>
          <a:p>
            <a:r>
              <a:rPr lang="en-GB" altLang="en-US" sz="2400" dirty="0"/>
              <a:t>We can’t tell you exactly how to write a good lab report but we can give some </a:t>
            </a:r>
            <a:r>
              <a:rPr lang="en-GB" altLang="en-US" sz="2400" b="1" i="1" dirty="0"/>
              <a:t>general guidelines</a:t>
            </a:r>
            <a:r>
              <a:rPr lang="en-GB" altLang="en-US" sz="2400" dirty="0"/>
              <a:t> and some definite advice about what </a:t>
            </a:r>
            <a:r>
              <a:rPr lang="en-GB" altLang="en-US" sz="2400" b="1" i="1" dirty="0"/>
              <a:t>not</a:t>
            </a:r>
            <a:r>
              <a:rPr lang="en-GB" altLang="en-US" sz="2400" dirty="0"/>
              <a:t> to do.</a:t>
            </a:r>
          </a:p>
          <a:p>
            <a:r>
              <a:rPr lang="en-GB" altLang="en-US" sz="2400" dirty="0"/>
              <a:t>Look at Journals in the library/on the web</a:t>
            </a:r>
          </a:p>
          <a:p>
            <a:pPr lvl="1"/>
            <a:r>
              <a:rPr lang="en-GB" altLang="en-US" sz="2000" dirty="0" smtClean="0"/>
              <a:t>Journal of Sports Sciences</a:t>
            </a:r>
            <a:endParaRPr lang="en-GB" altLang="en-US" sz="2000" dirty="0"/>
          </a:p>
          <a:p>
            <a:endParaRPr lang="en-GB" altLang="en-US" sz="2400" dirty="0"/>
          </a:p>
          <a:p>
            <a:endParaRPr lang="en-GB" altLang="en-US" sz="2400" b="1" dirty="0"/>
          </a:p>
          <a:p>
            <a:endParaRPr lang="en-GB" altLang="en-US" sz="2400" b="1" dirty="0"/>
          </a:p>
        </p:txBody>
      </p:sp>
    </p:spTree>
    <p:extLst>
      <p:ext uri="{BB962C8B-B14F-4D97-AF65-F5344CB8AC3E}">
        <p14:creationId xmlns:p14="http://schemas.microsoft.com/office/powerpoint/2010/main" val="6810011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sz="3200" b="1"/>
              <a:t>Style</a:t>
            </a:r>
          </a:p>
        </p:txBody>
      </p:sp>
      <p:sp>
        <p:nvSpPr>
          <p:cNvPr id="9219" name="Rectangle 3"/>
          <p:cNvSpPr>
            <a:spLocks noGrp="1" noChangeArrowheads="1"/>
          </p:cNvSpPr>
          <p:nvPr>
            <p:ph type="body" idx="1"/>
          </p:nvPr>
        </p:nvSpPr>
        <p:spPr>
          <a:xfrm>
            <a:off x="457200" y="1642178"/>
            <a:ext cx="8229600" cy="3917032"/>
          </a:xfrm>
        </p:spPr>
        <p:txBody>
          <a:bodyPr/>
          <a:lstStyle/>
          <a:p>
            <a:r>
              <a:rPr lang="en-GB" altLang="en-US" sz="2400" dirty="0"/>
              <a:t>Impersonal, avoid </a:t>
            </a:r>
            <a:r>
              <a:rPr lang="en-GB" altLang="en-US" sz="2400" b="1" i="1" dirty="0"/>
              <a:t>first person</a:t>
            </a:r>
            <a:r>
              <a:rPr lang="en-GB" altLang="en-US" sz="2400" dirty="0"/>
              <a:t>  - I/we</a:t>
            </a:r>
          </a:p>
          <a:p>
            <a:r>
              <a:rPr lang="en-GB" altLang="en-US" sz="2400" dirty="0"/>
              <a:t>Best to use </a:t>
            </a:r>
            <a:r>
              <a:rPr lang="en-GB" altLang="en-US" sz="2400" b="1" i="1" dirty="0" smtClean="0"/>
              <a:t>third person </a:t>
            </a:r>
            <a:r>
              <a:rPr lang="en-GB" altLang="en-US" sz="2400" i="1" dirty="0" smtClean="0"/>
              <a:t>– </a:t>
            </a:r>
            <a:r>
              <a:rPr lang="en-GB" altLang="en-US" sz="2400" i="1" dirty="0"/>
              <a:t>“The </a:t>
            </a:r>
            <a:r>
              <a:rPr lang="en-GB" altLang="en-US" sz="2400" i="1" dirty="0" smtClean="0"/>
              <a:t>heart rate monitor was </a:t>
            </a:r>
            <a:r>
              <a:rPr lang="en-GB" altLang="en-US" sz="2400" i="1" dirty="0"/>
              <a:t>connected to the </a:t>
            </a:r>
            <a:r>
              <a:rPr lang="en-GB" altLang="en-US" sz="2400" i="1" dirty="0" smtClean="0"/>
              <a:t>strap via </a:t>
            </a:r>
            <a:r>
              <a:rPr lang="en-GB" altLang="en-US" sz="2400" i="1" dirty="0" err="1" smtClean="0"/>
              <a:t>bluetooth</a:t>
            </a:r>
            <a:r>
              <a:rPr lang="en-GB" altLang="en-US" sz="2400" i="1" dirty="0" smtClean="0"/>
              <a:t>” </a:t>
            </a:r>
            <a:r>
              <a:rPr lang="en-GB" altLang="en-US" sz="2400" dirty="0"/>
              <a:t>rather than </a:t>
            </a:r>
            <a:r>
              <a:rPr lang="en-GB" altLang="en-US" sz="2400" i="1" dirty="0"/>
              <a:t>“I connected the </a:t>
            </a:r>
            <a:r>
              <a:rPr lang="en-GB" altLang="en-US" sz="2400" i="1" dirty="0" smtClean="0"/>
              <a:t>heart rate monitor to </a:t>
            </a:r>
            <a:r>
              <a:rPr lang="en-GB" altLang="en-US" sz="2400" i="1" dirty="0"/>
              <a:t>the …”</a:t>
            </a:r>
          </a:p>
          <a:p>
            <a:r>
              <a:rPr lang="en-GB" altLang="en-US" sz="2400" dirty="0" smtClean="0"/>
              <a:t>How </a:t>
            </a:r>
            <a:r>
              <a:rPr lang="en-GB" altLang="en-US" sz="2400" dirty="0"/>
              <a:t>long should the report be? </a:t>
            </a:r>
            <a:r>
              <a:rPr lang="en-GB" altLang="en-US" sz="2400" dirty="0" smtClean="0"/>
              <a:t>As stated according to the assignment brief – don’t come up short. </a:t>
            </a:r>
            <a:endParaRPr lang="en-GB" altLang="en-US" sz="2400" dirty="0"/>
          </a:p>
          <a:p>
            <a:endParaRPr lang="en-GB" altLang="en-US" sz="2400" dirty="0"/>
          </a:p>
          <a:p>
            <a:endParaRPr lang="en-GB" altLang="en-US" sz="2400" dirty="0"/>
          </a:p>
          <a:p>
            <a:endParaRPr lang="en-GB" altLang="en-US" sz="24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29911" y="336108"/>
            <a:ext cx="2635624" cy="1244600"/>
          </a:xfrm>
          <a:prstGeom prst="rect">
            <a:avLst/>
          </a:prstGeom>
        </p:spPr>
      </p:pic>
    </p:spTree>
    <p:extLst>
      <p:ext uri="{BB962C8B-B14F-4D97-AF65-F5344CB8AC3E}">
        <p14:creationId xmlns:p14="http://schemas.microsoft.com/office/powerpoint/2010/main" val="11747528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381000"/>
            <a:ext cx="7772400" cy="1143000"/>
          </a:xfrm>
        </p:spPr>
        <p:txBody>
          <a:bodyPr/>
          <a:lstStyle/>
          <a:p>
            <a:r>
              <a:rPr lang="en-GB" altLang="en-US" sz="3200" b="1"/>
              <a:t>Structure</a:t>
            </a:r>
          </a:p>
        </p:txBody>
      </p:sp>
      <p:sp>
        <p:nvSpPr>
          <p:cNvPr id="10243" name="Rectangle 3"/>
          <p:cNvSpPr>
            <a:spLocks noGrp="1" noChangeArrowheads="1"/>
          </p:cNvSpPr>
          <p:nvPr>
            <p:ph type="body" idx="1"/>
          </p:nvPr>
        </p:nvSpPr>
        <p:spPr>
          <a:xfrm>
            <a:off x="838200" y="1752600"/>
            <a:ext cx="7772400" cy="4114800"/>
          </a:xfrm>
        </p:spPr>
        <p:txBody>
          <a:bodyPr/>
          <a:lstStyle/>
          <a:p>
            <a:pPr>
              <a:lnSpc>
                <a:spcPct val="90000"/>
              </a:lnSpc>
            </a:pPr>
            <a:r>
              <a:rPr lang="en-GB" altLang="en-US" sz="2400" dirty="0"/>
              <a:t>Title</a:t>
            </a:r>
          </a:p>
          <a:p>
            <a:pPr>
              <a:lnSpc>
                <a:spcPct val="90000"/>
              </a:lnSpc>
            </a:pPr>
            <a:r>
              <a:rPr lang="en-GB" altLang="en-US" sz="2400" dirty="0"/>
              <a:t>Abstract</a:t>
            </a:r>
          </a:p>
          <a:p>
            <a:pPr>
              <a:lnSpc>
                <a:spcPct val="90000"/>
              </a:lnSpc>
            </a:pPr>
            <a:r>
              <a:rPr lang="en-GB" altLang="en-US" sz="2400" dirty="0"/>
              <a:t>Introduction</a:t>
            </a:r>
          </a:p>
          <a:p>
            <a:pPr>
              <a:lnSpc>
                <a:spcPct val="90000"/>
              </a:lnSpc>
            </a:pPr>
            <a:r>
              <a:rPr lang="en-GB" altLang="en-US" sz="2400" dirty="0" smtClean="0"/>
              <a:t>Method</a:t>
            </a:r>
            <a:endParaRPr lang="en-GB" altLang="en-US" sz="2400" dirty="0"/>
          </a:p>
          <a:p>
            <a:pPr>
              <a:lnSpc>
                <a:spcPct val="90000"/>
              </a:lnSpc>
            </a:pPr>
            <a:r>
              <a:rPr lang="en-GB" altLang="en-US" sz="2400" dirty="0"/>
              <a:t>Results, </a:t>
            </a:r>
            <a:endParaRPr lang="en-GB" altLang="en-US" sz="2400" dirty="0" smtClean="0"/>
          </a:p>
          <a:p>
            <a:pPr>
              <a:lnSpc>
                <a:spcPct val="90000"/>
              </a:lnSpc>
            </a:pPr>
            <a:r>
              <a:rPr lang="en-GB" altLang="en-US" sz="2400" dirty="0" smtClean="0"/>
              <a:t>Discussion</a:t>
            </a:r>
            <a:endParaRPr lang="en-GB" altLang="en-US" sz="2400" dirty="0"/>
          </a:p>
          <a:p>
            <a:pPr>
              <a:lnSpc>
                <a:spcPct val="90000"/>
              </a:lnSpc>
            </a:pPr>
            <a:r>
              <a:rPr lang="en-GB" altLang="en-US" sz="2400" dirty="0"/>
              <a:t>Conclusion</a:t>
            </a:r>
          </a:p>
          <a:p>
            <a:pPr>
              <a:lnSpc>
                <a:spcPct val="90000"/>
              </a:lnSpc>
            </a:pPr>
            <a:r>
              <a:rPr lang="en-GB" altLang="en-US" sz="2400" dirty="0" smtClean="0"/>
              <a:t>References</a:t>
            </a:r>
            <a:endParaRPr lang="en-GB" altLang="en-US" sz="2400" dirty="0"/>
          </a:p>
          <a:p>
            <a:pPr>
              <a:lnSpc>
                <a:spcPct val="90000"/>
              </a:lnSpc>
            </a:pPr>
            <a:r>
              <a:rPr lang="en-GB" altLang="en-US" sz="2400" dirty="0" smtClean="0"/>
              <a:t>Appendices</a:t>
            </a:r>
            <a:endParaRPr lang="en-GB" altLang="en-US" sz="24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67400" y="350875"/>
            <a:ext cx="2743200" cy="1922780"/>
          </a:xfrm>
          <a:prstGeom prst="rect">
            <a:avLst/>
          </a:prstGeom>
        </p:spPr>
      </p:pic>
    </p:spTree>
    <p:extLst>
      <p:ext uri="{BB962C8B-B14F-4D97-AF65-F5344CB8AC3E}">
        <p14:creationId xmlns:p14="http://schemas.microsoft.com/office/powerpoint/2010/main" val="1058271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85800" y="0"/>
            <a:ext cx="7772400" cy="1143000"/>
          </a:xfrm>
        </p:spPr>
        <p:txBody>
          <a:bodyPr/>
          <a:lstStyle/>
          <a:p>
            <a:r>
              <a:rPr lang="en-GB" altLang="en-US" sz="3200" b="1"/>
              <a:t>Abstract</a:t>
            </a:r>
          </a:p>
        </p:txBody>
      </p:sp>
      <p:sp>
        <p:nvSpPr>
          <p:cNvPr id="11267" name="Rectangle 3"/>
          <p:cNvSpPr>
            <a:spLocks noGrp="1" noChangeArrowheads="1"/>
          </p:cNvSpPr>
          <p:nvPr>
            <p:ph type="body" idx="1"/>
          </p:nvPr>
        </p:nvSpPr>
        <p:spPr>
          <a:xfrm>
            <a:off x="1181100" y="1371600"/>
            <a:ext cx="6781800" cy="4343400"/>
          </a:xfrm>
        </p:spPr>
        <p:txBody>
          <a:bodyPr/>
          <a:lstStyle/>
          <a:p>
            <a:r>
              <a:rPr lang="en-GB" altLang="en-US" sz="2400" dirty="0"/>
              <a:t>To know how to write one you need to know what they are for!</a:t>
            </a:r>
          </a:p>
          <a:p>
            <a:r>
              <a:rPr lang="en-GB" altLang="en-US" sz="2400" dirty="0"/>
              <a:t>People browse abstracts to decide whether they are interested enough to warrant actually reading the paper/visiting the poster/attending the talk</a:t>
            </a:r>
          </a:p>
          <a:p>
            <a:r>
              <a:rPr lang="en-GB" altLang="en-US" sz="2400" dirty="0"/>
              <a:t>They are a </a:t>
            </a:r>
            <a:r>
              <a:rPr lang="en-GB" altLang="en-US" sz="2400" b="1" i="1" dirty="0"/>
              <a:t>brief synopsis of what has been done and what method was used. Any key results</a:t>
            </a:r>
            <a:r>
              <a:rPr lang="en-GB" altLang="en-US" sz="2400" dirty="0"/>
              <a:t> </a:t>
            </a:r>
            <a:r>
              <a:rPr lang="en-GB" altLang="en-US" sz="2400" b="1" i="1" dirty="0"/>
              <a:t>(and their associated errors) should be quoted and main conclusions should be stated</a:t>
            </a:r>
            <a:r>
              <a:rPr lang="en-GB" altLang="en-US" sz="2400" b="1" i="1" dirty="0" smtClean="0"/>
              <a:t>.</a:t>
            </a:r>
            <a:endParaRPr lang="en-GB" altLang="en-US" sz="2400" dirty="0"/>
          </a:p>
        </p:txBody>
      </p:sp>
    </p:spTree>
    <p:extLst>
      <p:ext uri="{BB962C8B-B14F-4D97-AF65-F5344CB8AC3E}">
        <p14:creationId xmlns:p14="http://schemas.microsoft.com/office/powerpoint/2010/main" val="52048394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33400" y="304800"/>
            <a:ext cx="5122270" cy="1143000"/>
          </a:xfrm>
        </p:spPr>
        <p:txBody>
          <a:bodyPr/>
          <a:lstStyle/>
          <a:p>
            <a:r>
              <a:rPr lang="en-GB" altLang="en-US" sz="3200" b="1" dirty="0"/>
              <a:t>Introduction</a:t>
            </a:r>
          </a:p>
        </p:txBody>
      </p:sp>
      <p:sp>
        <p:nvSpPr>
          <p:cNvPr id="12291" name="Rectangle 3"/>
          <p:cNvSpPr>
            <a:spLocks noGrp="1" noChangeArrowheads="1"/>
          </p:cNvSpPr>
          <p:nvPr>
            <p:ph type="body" idx="1"/>
          </p:nvPr>
        </p:nvSpPr>
        <p:spPr>
          <a:xfrm>
            <a:off x="533400" y="1447800"/>
            <a:ext cx="7772400" cy="3276600"/>
          </a:xfrm>
        </p:spPr>
        <p:txBody>
          <a:bodyPr>
            <a:normAutofit/>
          </a:bodyPr>
          <a:lstStyle/>
          <a:p>
            <a:r>
              <a:rPr lang="en-GB" altLang="en-US" sz="2400" dirty="0"/>
              <a:t>Give background to what you are doing and why</a:t>
            </a:r>
          </a:p>
          <a:p>
            <a:r>
              <a:rPr lang="en-GB" altLang="en-US" sz="2400" dirty="0"/>
              <a:t>Introduce the ideas you will need later in the report without going into detail</a:t>
            </a:r>
          </a:p>
          <a:p>
            <a:r>
              <a:rPr lang="en-GB" altLang="en-US" sz="2400" dirty="0"/>
              <a:t>Put your experiment in </a:t>
            </a:r>
            <a:r>
              <a:rPr lang="en-GB" altLang="en-US" sz="2400" dirty="0" smtClean="0"/>
              <a:t>context</a:t>
            </a:r>
            <a:endParaRPr lang="en-GB" altLang="en-US" sz="2400" dirty="0"/>
          </a:p>
          <a:p>
            <a:r>
              <a:rPr lang="en-GB" altLang="en-US" sz="2400" dirty="0" smtClean="0"/>
              <a:t>At the end of the introduction you should be looking to employ a hypothesis or bare minimum, to state what ‘the purpose of the study is </a:t>
            </a:r>
            <a:r>
              <a:rPr lang="is-IS" altLang="en-US" sz="2400" dirty="0" smtClean="0"/>
              <a:t>….....’</a:t>
            </a:r>
            <a:endParaRPr lang="en-GB" altLang="en-US" sz="2800" dirty="0" smtClean="0"/>
          </a:p>
        </p:txBody>
      </p:sp>
      <p:sp>
        <p:nvSpPr>
          <p:cNvPr id="12292" name="Rectangle 4"/>
          <p:cNvSpPr>
            <a:spLocks noChangeArrowheads="1"/>
          </p:cNvSpPr>
          <p:nvPr/>
        </p:nvSpPr>
        <p:spPr bwMode="auto">
          <a:xfrm>
            <a:off x="685800" y="2667000"/>
            <a:ext cx="7772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2400">
                <a:solidFill>
                  <a:schemeClr val="tx1"/>
                </a:solidFill>
                <a:latin typeface="Times New Roman" charset="0"/>
              </a:defRPr>
            </a:lvl1pPr>
            <a:lvl2pPr>
              <a:defRPr sz="2400">
                <a:solidFill>
                  <a:schemeClr val="tx1"/>
                </a:solidFill>
                <a:latin typeface="Times New Roman" charset="0"/>
              </a:defRPr>
            </a:lvl2pPr>
            <a:lvl3pPr>
              <a:defRPr sz="2400">
                <a:solidFill>
                  <a:schemeClr val="tx1"/>
                </a:solidFill>
                <a:latin typeface="Times New Roman" charset="0"/>
              </a:defRPr>
            </a:lvl3pPr>
            <a:lvl4pPr>
              <a:defRPr sz="2400">
                <a:solidFill>
                  <a:schemeClr val="tx1"/>
                </a:solidFill>
                <a:latin typeface="Times New Roman" charset="0"/>
              </a:defRPr>
            </a:lvl4pPr>
            <a:lvl5pPr>
              <a:defRPr sz="2400">
                <a:solidFill>
                  <a:schemeClr val="tx1"/>
                </a:solidFill>
                <a:latin typeface="Times New Roman" charset="0"/>
              </a:defRPr>
            </a:lvl5pPr>
            <a:lvl6pPr marL="457200" fontAlgn="base">
              <a:spcBef>
                <a:spcPct val="0"/>
              </a:spcBef>
              <a:spcAft>
                <a:spcPct val="0"/>
              </a:spcAft>
              <a:defRPr sz="2400">
                <a:solidFill>
                  <a:schemeClr val="tx1"/>
                </a:solidFill>
                <a:latin typeface="Times New Roman" charset="0"/>
              </a:defRPr>
            </a:lvl6pPr>
            <a:lvl7pPr marL="914400" fontAlgn="base">
              <a:spcBef>
                <a:spcPct val="0"/>
              </a:spcBef>
              <a:spcAft>
                <a:spcPct val="0"/>
              </a:spcAft>
              <a:defRPr sz="2400">
                <a:solidFill>
                  <a:schemeClr val="tx1"/>
                </a:solidFill>
                <a:latin typeface="Times New Roman" charset="0"/>
              </a:defRPr>
            </a:lvl7pPr>
            <a:lvl8pPr marL="1371600" fontAlgn="base">
              <a:spcBef>
                <a:spcPct val="0"/>
              </a:spcBef>
              <a:spcAft>
                <a:spcPct val="0"/>
              </a:spcAft>
              <a:defRPr sz="2400">
                <a:solidFill>
                  <a:schemeClr val="tx1"/>
                </a:solidFill>
                <a:latin typeface="Times New Roman" charset="0"/>
              </a:defRPr>
            </a:lvl8pPr>
            <a:lvl9pPr marL="1828800" fontAlgn="base">
              <a:spcBef>
                <a:spcPct val="0"/>
              </a:spcBef>
              <a:spcAft>
                <a:spcPct val="0"/>
              </a:spcAft>
              <a:defRPr sz="2400">
                <a:solidFill>
                  <a:schemeClr val="tx1"/>
                </a:solidFill>
                <a:latin typeface="Times New Roman" charset="0"/>
              </a:defRPr>
            </a:lvl9pPr>
          </a:lstStyle>
          <a:p>
            <a:pPr algn="ctr"/>
            <a:endParaRPr lang="en-GB" altLang="en-US" sz="3200" b="1" dirty="0">
              <a:solidFill>
                <a:schemeClr val="tx2"/>
              </a:solidFill>
            </a:endParaRPr>
          </a:p>
        </p:txBody>
      </p:sp>
      <p:sp>
        <p:nvSpPr>
          <p:cNvPr id="12293" name="Rectangle 5"/>
          <p:cNvSpPr>
            <a:spLocks noChangeArrowheads="1"/>
          </p:cNvSpPr>
          <p:nvPr/>
        </p:nvSpPr>
        <p:spPr bwMode="auto">
          <a:xfrm>
            <a:off x="914400" y="5448300"/>
            <a:ext cx="77724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fontAlgn="base">
              <a:spcBef>
                <a:spcPct val="0"/>
              </a:spcBef>
              <a:spcAft>
                <a:spcPct val="0"/>
              </a:spcAft>
              <a:defRPr sz="2400">
                <a:solidFill>
                  <a:schemeClr val="tx1"/>
                </a:solidFill>
                <a:latin typeface="Times New Roman" charset="0"/>
              </a:defRPr>
            </a:lvl6pPr>
            <a:lvl7pPr marL="2971800" indent="-228600" fontAlgn="base">
              <a:spcBef>
                <a:spcPct val="0"/>
              </a:spcBef>
              <a:spcAft>
                <a:spcPct val="0"/>
              </a:spcAft>
              <a:defRPr sz="2400">
                <a:solidFill>
                  <a:schemeClr val="tx1"/>
                </a:solidFill>
                <a:latin typeface="Times New Roman" charset="0"/>
              </a:defRPr>
            </a:lvl7pPr>
            <a:lvl8pPr marL="3429000" indent="-228600" fontAlgn="base">
              <a:spcBef>
                <a:spcPct val="0"/>
              </a:spcBef>
              <a:spcAft>
                <a:spcPct val="0"/>
              </a:spcAft>
              <a:defRPr sz="2400">
                <a:solidFill>
                  <a:schemeClr val="tx1"/>
                </a:solidFill>
                <a:latin typeface="Times New Roman" charset="0"/>
              </a:defRPr>
            </a:lvl8pPr>
            <a:lvl9pPr marL="3886200" indent="-228600" fontAlgn="base">
              <a:spcBef>
                <a:spcPct val="0"/>
              </a:spcBef>
              <a:spcAft>
                <a:spcPct val="0"/>
              </a:spcAft>
              <a:defRPr sz="2400">
                <a:solidFill>
                  <a:schemeClr val="tx1"/>
                </a:solidFill>
                <a:latin typeface="Times New Roman" charset="0"/>
              </a:defRPr>
            </a:lvl9pPr>
          </a:lstStyle>
          <a:p>
            <a:pPr>
              <a:spcBef>
                <a:spcPct val="20000"/>
              </a:spcBef>
              <a:buFontTx/>
              <a:buChar char="•"/>
            </a:pPr>
            <a:endParaRPr lang="en-GB" altLang="en-US"/>
          </a:p>
          <a:p>
            <a:pPr>
              <a:spcBef>
                <a:spcPct val="20000"/>
              </a:spcBef>
              <a:buFontTx/>
              <a:buChar char="•"/>
            </a:pPr>
            <a:endParaRPr lang="en-GB" alt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5670" y="278396"/>
            <a:ext cx="2999232" cy="1112520"/>
          </a:xfrm>
          <a:prstGeom prst="rect">
            <a:avLst/>
          </a:prstGeom>
        </p:spPr>
      </p:pic>
    </p:spTree>
    <p:extLst>
      <p:ext uri="{BB962C8B-B14F-4D97-AF65-F5344CB8AC3E}">
        <p14:creationId xmlns:p14="http://schemas.microsoft.com/office/powerpoint/2010/main" val="107281980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762000" y="228600"/>
            <a:ext cx="7772400" cy="1143000"/>
          </a:xfrm>
        </p:spPr>
        <p:txBody>
          <a:bodyPr/>
          <a:lstStyle/>
          <a:p>
            <a:r>
              <a:rPr lang="en-GB" altLang="en-US" sz="3200" b="1" dirty="0"/>
              <a:t>Method</a:t>
            </a:r>
          </a:p>
        </p:txBody>
      </p:sp>
      <p:sp>
        <p:nvSpPr>
          <p:cNvPr id="13315" name="Rectangle 3"/>
          <p:cNvSpPr>
            <a:spLocks noGrp="1" noChangeArrowheads="1"/>
          </p:cNvSpPr>
          <p:nvPr>
            <p:ph type="body" idx="1"/>
          </p:nvPr>
        </p:nvSpPr>
        <p:spPr>
          <a:xfrm>
            <a:off x="685800" y="1219200"/>
            <a:ext cx="7772400" cy="4114800"/>
          </a:xfrm>
        </p:spPr>
        <p:txBody>
          <a:bodyPr>
            <a:normAutofit fontScale="92500"/>
          </a:bodyPr>
          <a:lstStyle/>
          <a:p>
            <a:pPr algn="just">
              <a:lnSpc>
                <a:spcPct val="90000"/>
              </a:lnSpc>
            </a:pPr>
            <a:r>
              <a:rPr lang="en-GB" altLang="en-US" sz="2400" dirty="0">
                <a:ea typeface="Times New Roman" charset="0"/>
                <a:cs typeface="Times New Roman" charset="0"/>
              </a:rPr>
              <a:t>Say what you </a:t>
            </a:r>
            <a:r>
              <a:rPr lang="en-GB" altLang="en-US" sz="2400" dirty="0" smtClean="0">
                <a:ea typeface="Times New Roman" charset="0"/>
                <a:cs typeface="Times New Roman" charset="0"/>
              </a:rPr>
              <a:t>did to the level whereby someone could reproduce the study if you were not there.</a:t>
            </a:r>
          </a:p>
          <a:p>
            <a:pPr algn="just">
              <a:lnSpc>
                <a:spcPct val="90000"/>
              </a:lnSpc>
            </a:pPr>
            <a:r>
              <a:rPr lang="en-GB" altLang="en-US" sz="2400" dirty="0" smtClean="0">
                <a:ea typeface="Times New Roman" charset="0"/>
                <a:cs typeface="Times New Roman" charset="0"/>
              </a:rPr>
              <a:t>Use </a:t>
            </a:r>
            <a:r>
              <a:rPr lang="en-GB" altLang="en-US" sz="2400" b="1" i="1" dirty="0" smtClean="0">
                <a:ea typeface="Times New Roman" charset="0"/>
                <a:cs typeface="Times New Roman" charset="0"/>
              </a:rPr>
              <a:t>third person</a:t>
            </a:r>
            <a:endParaRPr lang="en-GB" altLang="en-US" sz="2400" b="1" i="1" dirty="0">
              <a:ea typeface="Times New Roman" charset="0"/>
              <a:cs typeface="Times New Roman" charset="0"/>
            </a:endParaRPr>
          </a:p>
          <a:p>
            <a:pPr algn="just">
              <a:lnSpc>
                <a:spcPct val="90000"/>
              </a:lnSpc>
              <a:buFontTx/>
              <a:buNone/>
            </a:pPr>
            <a:r>
              <a:rPr lang="en-GB" altLang="en-US" sz="2400" dirty="0">
                <a:ea typeface="Times New Roman" charset="0"/>
                <a:cs typeface="Times New Roman" charset="0"/>
              </a:rPr>
              <a:t>	“</a:t>
            </a:r>
            <a:r>
              <a:rPr lang="en-GB" altLang="en-US" sz="2400" i="1" dirty="0">
                <a:ea typeface="Times New Roman" charset="0"/>
                <a:cs typeface="Times New Roman" charset="0"/>
              </a:rPr>
              <a:t>The </a:t>
            </a:r>
            <a:r>
              <a:rPr lang="en-GB" altLang="en-US" sz="2400" i="1" dirty="0" smtClean="0">
                <a:ea typeface="Times New Roman" charset="0"/>
                <a:cs typeface="Times New Roman" charset="0"/>
              </a:rPr>
              <a:t>dynamometer was taken from a fully abducted position and moved to the client’s side</a:t>
            </a:r>
            <a:r>
              <a:rPr lang="en-GB" altLang="en-US" sz="2400" dirty="0" smtClean="0">
                <a:ea typeface="Times New Roman" charset="0"/>
                <a:cs typeface="Times New Roman" charset="0"/>
              </a:rPr>
              <a:t>.” </a:t>
            </a:r>
            <a:endParaRPr lang="en-GB" altLang="en-US" sz="2400" dirty="0">
              <a:ea typeface="Times New Roman" charset="0"/>
              <a:cs typeface="Times New Roman" charset="0"/>
            </a:endParaRPr>
          </a:p>
          <a:p>
            <a:pPr algn="just">
              <a:lnSpc>
                <a:spcPct val="90000"/>
              </a:lnSpc>
            </a:pPr>
            <a:r>
              <a:rPr lang="en-GB" altLang="en-US" sz="2400" dirty="0">
                <a:ea typeface="Times New Roman" charset="0"/>
                <a:cs typeface="Times New Roman" charset="0"/>
              </a:rPr>
              <a:t>Never use the kind of ‘cook book’ style adopted in many lab </a:t>
            </a:r>
            <a:r>
              <a:rPr lang="en-GB" altLang="en-US" sz="2400" dirty="0" smtClean="0">
                <a:ea typeface="Times New Roman" charset="0"/>
                <a:cs typeface="Times New Roman" charset="0"/>
              </a:rPr>
              <a:t>reports</a:t>
            </a:r>
            <a:r>
              <a:rPr lang="en-GB" altLang="en-US" sz="2400" dirty="0">
                <a:ea typeface="Times New Roman" charset="0"/>
                <a:cs typeface="Times New Roman" charset="0"/>
              </a:rPr>
              <a:t>. i.e. don’t use the </a:t>
            </a:r>
            <a:r>
              <a:rPr lang="en-GB" altLang="en-US" sz="2400" b="1" i="1" dirty="0">
                <a:ea typeface="Times New Roman" charset="0"/>
                <a:cs typeface="Times New Roman" charset="0"/>
              </a:rPr>
              <a:t>imperative</a:t>
            </a:r>
            <a:r>
              <a:rPr lang="en-GB" altLang="en-US" sz="2400" dirty="0">
                <a:ea typeface="Times New Roman" charset="0"/>
                <a:cs typeface="Times New Roman" charset="0"/>
              </a:rPr>
              <a:t> (i.e. don’t instruct the reader what to do). </a:t>
            </a:r>
            <a:r>
              <a:rPr lang="en-GB" altLang="en-US" sz="2400" dirty="0" smtClean="0">
                <a:ea typeface="Times New Roman" charset="0"/>
                <a:cs typeface="Times New Roman" charset="0"/>
              </a:rPr>
              <a:t>“</a:t>
            </a:r>
            <a:r>
              <a:rPr lang="en-GB" altLang="en-US" sz="2400" i="1" dirty="0" smtClean="0">
                <a:ea typeface="Times New Roman" charset="0"/>
                <a:cs typeface="Times New Roman" charset="0"/>
              </a:rPr>
              <a:t>Attach the spirometer to the laptop and open the application</a:t>
            </a:r>
            <a:r>
              <a:rPr lang="en-GB" altLang="en-US" sz="2400" dirty="0" smtClean="0">
                <a:ea typeface="Times New Roman" charset="0"/>
                <a:cs typeface="Times New Roman" charset="0"/>
              </a:rPr>
              <a:t>” </a:t>
            </a:r>
            <a:r>
              <a:rPr lang="en-GB" altLang="en-US" sz="2400" dirty="0">
                <a:ea typeface="Times New Roman" charset="0"/>
                <a:cs typeface="Times New Roman" charset="0"/>
              </a:rPr>
              <a:t>is not appropriate for a laboratory report.</a:t>
            </a:r>
          </a:p>
          <a:p>
            <a:pPr algn="just">
              <a:lnSpc>
                <a:spcPct val="90000"/>
              </a:lnSpc>
            </a:pPr>
            <a:r>
              <a:rPr lang="en-GB" altLang="en-US" sz="2400" dirty="0">
                <a:ea typeface="Times New Roman" charset="0"/>
                <a:cs typeface="Times New Roman" charset="0"/>
              </a:rPr>
              <a:t>Don’t give list of </a:t>
            </a:r>
            <a:r>
              <a:rPr lang="en-GB" altLang="en-US" sz="2400" dirty="0" smtClean="0">
                <a:ea typeface="Times New Roman" charset="0"/>
                <a:cs typeface="Times New Roman" charset="0"/>
              </a:rPr>
              <a:t>equipment. </a:t>
            </a:r>
            <a:r>
              <a:rPr lang="en-GB" altLang="en-US" sz="2400" dirty="0">
                <a:ea typeface="Times New Roman" charset="0"/>
                <a:cs typeface="Times New Roman" charset="0"/>
              </a:rPr>
              <a:t>Describe each piece of apparatus when it comes up in the description of the work</a:t>
            </a:r>
            <a:r>
              <a:rPr lang="en-GB" altLang="en-US" sz="2400" dirty="0" smtClean="0">
                <a:ea typeface="Times New Roman" charset="0"/>
                <a:cs typeface="Times New Roman" charset="0"/>
              </a:rPr>
              <a:t>.</a:t>
            </a:r>
            <a:endParaRPr lang="en-GB" altLang="en-US" sz="2400" dirty="0">
              <a:ea typeface="Times New Roman" charset="0"/>
              <a:cs typeface="Times New Roman"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62700" y="126169"/>
            <a:ext cx="2095500" cy="1093032"/>
          </a:xfrm>
          <a:prstGeom prst="rect">
            <a:avLst/>
          </a:prstGeom>
        </p:spPr>
      </p:pic>
    </p:spTree>
    <p:extLst>
      <p:ext uri="{BB962C8B-B14F-4D97-AF65-F5344CB8AC3E}">
        <p14:creationId xmlns:p14="http://schemas.microsoft.com/office/powerpoint/2010/main" val="6097624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762000" y="228600"/>
            <a:ext cx="7772400" cy="1143000"/>
          </a:xfrm>
        </p:spPr>
        <p:txBody>
          <a:bodyPr/>
          <a:lstStyle/>
          <a:p>
            <a:r>
              <a:rPr lang="en-GB" altLang="en-US" sz="3200" b="1"/>
              <a:t>Method</a:t>
            </a:r>
          </a:p>
        </p:txBody>
      </p:sp>
      <p:sp>
        <p:nvSpPr>
          <p:cNvPr id="13315" name="Rectangle 3"/>
          <p:cNvSpPr>
            <a:spLocks noGrp="1" noChangeArrowheads="1"/>
          </p:cNvSpPr>
          <p:nvPr>
            <p:ph type="body" idx="1"/>
          </p:nvPr>
        </p:nvSpPr>
        <p:spPr>
          <a:xfrm>
            <a:off x="685800" y="1219200"/>
            <a:ext cx="7772400" cy="4114800"/>
          </a:xfrm>
        </p:spPr>
        <p:txBody>
          <a:bodyPr/>
          <a:lstStyle/>
          <a:p>
            <a:pPr algn="just">
              <a:lnSpc>
                <a:spcPct val="90000"/>
              </a:lnSpc>
            </a:pPr>
            <a:r>
              <a:rPr lang="en-GB" altLang="en-US" sz="2400" dirty="0" smtClean="0">
                <a:ea typeface="Times New Roman" charset="0"/>
                <a:cs typeface="Times New Roman" charset="0"/>
              </a:rPr>
              <a:t>Divided into four sections:</a:t>
            </a:r>
          </a:p>
          <a:p>
            <a:pPr lvl="1" algn="just">
              <a:lnSpc>
                <a:spcPct val="90000"/>
              </a:lnSpc>
            </a:pPr>
            <a:r>
              <a:rPr lang="en-GB" altLang="en-US" sz="2000" dirty="0" smtClean="0">
                <a:ea typeface="Times New Roman" charset="0"/>
                <a:cs typeface="Times New Roman" charset="0"/>
              </a:rPr>
              <a:t>Participants</a:t>
            </a:r>
          </a:p>
          <a:p>
            <a:pPr lvl="2" algn="just">
              <a:lnSpc>
                <a:spcPct val="90000"/>
              </a:lnSpc>
            </a:pPr>
            <a:r>
              <a:rPr lang="en-GB" altLang="en-US" sz="1600" dirty="0" smtClean="0">
                <a:ea typeface="Times New Roman" charset="0"/>
                <a:cs typeface="Times New Roman" charset="0"/>
              </a:rPr>
              <a:t>Who took part and how they were selected?</a:t>
            </a:r>
          </a:p>
          <a:p>
            <a:pPr lvl="2" algn="just">
              <a:lnSpc>
                <a:spcPct val="90000"/>
              </a:lnSpc>
            </a:pPr>
            <a:r>
              <a:rPr lang="en-GB" altLang="en-US" sz="1600" dirty="0" smtClean="0">
                <a:ea typeface="Times New Roman" charset="0"/>
                <a:cs typeface="Times New Roman" charset="0"/>
              </a:rPr>
              <a:t>Include details of Age and Gender</a:t>
            </a:r>
          </a:p>
          <a:p>
            <a:pPr lvl="1" algn="just">
              <a:lnSpc>
                <a:spcPct val="90000"/>
              </a:lnSpc>
            </a:pPr>
            <a:r>
              <a:rPr lang="en-GB" altLang="en-US" sz="2000" dirty="0" smtClean="0">
                <a:ea typeface="Times New Roman" charset="0"/>
                <a:cs typeface="Times New Roman" charset="0"/>
              </a:rPr>
              <a:t>Apparatus or Equipment</a:t>
            </a:r>
          </a:p>
          <a:p>
            <a:pPr lvl="2" algn="just">
              <a:lnSpc>
                <a:spcPct val="90000"/>
              </a:lnSpc>
            </a:pPr>
            <a:r>
              <a:rPr lang="en-GB" altLang="en-US" sz="1600" dirty="0" smtClean="0">
                <a:ea typeface="Times New Roman" charset="0"/>
                <a:cs typeface="Times New Roman" charset="0"/>
              </a:rPr>
              <a:t>Describe the equipment used and how it functioned</a:t>
            </a:r>
          </a:p>
          <a:p>
            <a:pPr lvl="2" algn="just">
              <a:lnSpc>
                <a:spcPct val="90000"/>
              </a:lnSpc>
            </a:pPr>
            <a:r>
              <a:rPr lang="en-GB" altLang="en-US" sz="1600" dirty="0" smtClean="0">
                <a:ea typeface="Times New Roman" charset="0"/>
                <a:cs typeface="Times New Roman" charset="0"/>
              </a:rPr>
              <a:t>Include the type and model of equipment</a:t>
            </a:r>
          </a:p>
          <a:p>
            <a:pPr lvl="1" algn="just">
              <a:lnSpc>
                <a:spcPct val="90000"/>
              </a:lnSpc>
            </a:pPr>
            <a:r>
              <a:rPr lang="en-GB" altLang="en-US" sz="2000" dirty="0" smtClean="0">
                <a:ea typeface="Times New Roman" charset="0"/>
                <a:cs typeface="Times New Roman" charset="0"/>
              </a:rPr>
              <a:t>Design</a:t>
            </a:r>
          </a:p>
          <a:p>
            <a:pPr lvl="2" algn="just">
              <a:lnSpc>
                <a:spcPct val="90000"/>
              </a:lnSpc>
            </a:pPr>
            <a:r>
              <a:rPr lang="en-GB" altLang="en-US" sz="1600" dirty="0" smtClean="0">
                <a:ea typeface="Times New Roman" charset="0"/>
                <a:cs typeface="Times New Roman" charset="0"/>
              </a:rPr>
              <a:t>You should be looking to spell out at this stage what the dependent and independent variables are</a:t>
            </a:r>
          </a:p>
          <a:p>
            <a:pPr lvl="1" algn="just">
              <a:lnSpc>
                <a:spcPct val="90000"/>
              </a:lnSpc>
            </a:pPr>
            <a:r>
              <a:rPr lang="en-GB" altLang="en-US" sz="2000" dirty="0" smtClean="0">
                <a:ea typeface="Times New Roman" charset="0"/>
                <a:cs typeface="Times New Roman" charset="0"/>
              </a:rPr>
              <a:t>Procedure</a:t>
            </a:r>
          </a:p>
          <a:p>
            <a:pPr lvl="2" algn="just">
              <a:lnSpc>
                <a:spcPct val="90000"/>
              </a:lnSpc>
            </a:pPr>
            <a:r>
              <a:rPr lang="en-GB" altLang="en-US" sz="1600" dirty="0" smtClean="0">
                <a:ea typeface="Times New Roman" charset="0"/>
                <a:cs typeface="Times New Roman" charset="0"/>
              </a:rPr>
              <a:t>Carefully summarise each step of the experiment</a:t>
            </a:r>
          </a:p>
          <a:p>
            <a:pPr lvl="2" algn="just">
              <a:lnSpc>
                <a:spcPct val="90000"/>
              </a:lnSpc>
            </a:pPr>
            <a:r>
              <a:rPr lang="en-GB" altLang="en-US" sz="1600" dirty="0" smtClean="0">
                <a:ea typeface="Times New Roman" charset="0"/>
                <a:cs typeface="Times New Roman" charset="0"/>
              </a:rPr>
              <a:t>Describe any phases of the study where the subjects received instructions.</a:t>
            </a:r>
          </a:p>
          <a:p>
            <a:pPr algn="just">
              <a:lnSpc>
                <a:spcPct val="90000"/>
              </a:lnSpc>
            </a:pPr>
            <a:endParaRPr lang="en-GB" altLang="en-US" sz="2400" dirty="0">
              <a:ea typeface="Times New Roman" charset="0"/>
              <a:cs typeface="Times New Roman" charset="0"/>
            </a:endParaRPr>
          </a:p>
        </p:txBody>
      </p:sp>
    </p:spTree>
    <p:extLst>
      <p:ext uri="{BB962C8B-B14F-4D97-AF65-F5344CB8AC3E}">
        <p14:creationId xmlns:p14="http://schemas.microsoft.com/office/powerpoint/2010/main" val="48507987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Variables</a:t>
            </a:r>
            <a:endParaRPr lang="en-GB" sz="3200" b="1" dirty="0"/>
          </a:p>
        </p:txBody>
      </p:sp>
      <p:sp>
        <p:nvSpPr>
          <p:cNvPr id="3" name="Content Placeholder 2"/>
          <p:cNvSpPr>
            <a:spLocks noGrp="1"/>
          </p:cNvSpPr>
          <p:nvPr>
            <p:ph idx="1"/>
          </p:nvPr>
        </p:nvSpPr>
        <p:spPr>
          <a:xfrm>
            <a:off x="457200" y="1600201"/>
            <a:ext cx="8229600" cy="3809999"/>
          </a:xfrm>
        </p:spPr>
        <p:txBody>
          <a:bodyPr>
            <a:normAutofit fontScale="92500"/>
          </a:bodyPr>
          <a:lstStyle/>
          <a:p>
            <a:r>
              <a:rPr lang="en-GB" sz="2800" dirty="0" smtClean="0"/>
              <a:t>Dependent and Independent variables</a:t>
            </a:r>
          </a:p>
          <a:p>
            <a:pPr lvl="1"/>
            <a:r>
              <a:rPr lang="en-GB" sz="2400" dirty="0"/>
              <a:t>A dependent variable is what you measure in the experiment and what is affected during the experiment. The dependent variable responds to the independent variable. It is called dependent because it "depends" on the independent variable. </a:t>
            </a:r>
          </a:p>
          <a:p>
            <a:r>
              <a:rPr lang="en-GB" sz="2800" dirty="0" smtClean="0"/>
              <a:t>Example</a:t>
            </a:r>
          </a:p>
          <a:p>
            <a:pPr lvl="1"/>
            <a:r>
              <a:rPr lang="en-GB" sz="2400" dirty="0"/>
              <a:t>You are interested in how stress affects heart rate in humans. Your independent variable would be the stress and the dependent variable would be the heart rate</a:t>
            </a:r>
            <a:r>
              <a:rPr lang="en-GB" sz="2400" dirty="0" smtClean="0"/>
              <a:t>.</a:t>
            </a:r>
            <a:endParaRPr lang="en-GB" dirty="0" smtClean="0"/>
          </a:p>
          <a:p>
            <a:endParaRPr lang="en-GB" dirty="0"/>
          </a:p>
        </p:txBody>
      </p:sp>
    </p:spTree>
    <p:extLst>
      <p:ext uri="{BB962C8B-B14F-4D97-AF65-F5344CB8AC3E}">
        <p14:creationId xmlns:p14="http://schemas.microsoft.com/office/powerpoint/2010/main" val="88956872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274638"/>
            <a:ext cx="8229600" cy="715962"/>
          </a:xfrm>
        </p:spPr>
        <p:txBody>
          <a:bodyPr/>
          <a:lstStyle/>
          <a:p>
            <a:r>
              <a:rPr lang="en-GB" altLang="en-US" sz="3200" b="1" dirty="0" smtClean="0"/>
              <a:t>Results</a:t>
            </a:r>
            <a:endParaRPr lang="en-GB" altLang="en-US" sz="3200" b="1" dirty="0"/>
          </a:p>
        </p:txBody>
      </p:sp>
      <p:sp>
        <p:nvSpPr>
          <p:cNvPr id="14339" name="Rectangle 3"/>
          <p:cNvSpPr>
            <a:spLocks noGrp="1" noChangeArrowheads="1"/>
          </p:cNvSpPr>
          <p:nvPr>
            <p:ph type="body" idx="1"/>
          </p:nvPr>
        </p:nvSpPr>
        <p:spPr>
          <a:xfrm>
            <a:off x="685800" y="1219200"/>
            <a:ext cx="7772400" cy="4572000"/>
          </a:xfrm>
        </p:spPr>
        <p:txBody>
          <a:bodyPr>
            <a:normAutofit lnSpcReduction="10000"/>
          </a:bodyPr>
          <a:lstStyle/>
          <a:p>
            <a:r>
              <a:rPr lang="en-GB" altLang="en-US" sz="2400" dirty="0"/>
              <a:t>Describe your </a:t>
            </a:r>
            <a:r>
              <a:rPr lang="en-GB" altLang="en-US" sz="2400" b="1" i="1" dirty="0" smtClean="0"/>
              <a:t>results</a:t>
            </a:r>
          </a:p>
          <a:p>
            <a:r>
              <a:rPr lang="en-GB" altLang="en-US" sz="2400" dirty="0" smtClean="0"/>
              <a:t>You may wish to utilise some descriptive statistics </a:t>
            </a:r>
          </a:p>
          <a:p>
            <a:pPr lvl="1"/>
            <a:r>
              <a:rPr lang="en-GB" altLang="en-US" sz="2000" dirty="0" smtClean="0"/>
              <a:t>Mean, Median and Mode</a:t>
            </a:r>
          </a:p>
          <a:p>
            <a:pPr lvl="1"/>
            <a:r>
              <a:rPr lang="en-GB" altLang="en-US" sz="2000" dirty="0" smtClean="0"/>
              <a:t>Standard Deviation</a:t>
            </a:r>
            <a:endParaRPr lang="en-GB" altLang="en-US" sz="2000" dirty="0"/>
          </a:p>
          <a:p>
            <a:r>
              <a:rPr lang="en-GB" altLang="en-US" sz="2400" dirty="0" smtClean="0"/>
              <a:t>Three </a:t>
            </a:r>
            <a:r>
              <a:rPr lang="en-GB" altLang="en-US" sz="2400" dirty="0"/>
              <a:t>constructs – </a:t>
            </a:r>
            <a:r>
              <a:rPr lang="en-GB" altLang="en-US" sz="2400" b="1" i="1" dirty="0"/>
              <a:t>text, tables, figures</a:t>
            </a:r>
          </a:p>
          <a:p>
            <a:r>
              <a:rPr lang="en-GB" altLang="en-US" sz="2400" dirty="0"/>
              <a:t>If it isn’t </a:t>
            </a:r>
            <a:r>
              <a:rPr lang="en-GB" altLang="en-US" sz="2400" b="1" i="1" dirty="0"/>
              <a:t>text</a:t>
            </a:r>
            <a:r>
              <a:rPr lang="en-GB" altLang="en-US" sz="2400" dirty="0"/>
              <a:t> or a </a:t>
            </a:r>
            <a:r>
              <a:rPr lang="en-GB" altLang="en-US" sz="2400" b="1" i="1" dirty="0"/>
              <a:t>table</a:t>
            </a:r>
            <a:r>
              <a:rPr lang="en-GB" altLang="en-US" sz="2400" dirty="0"/>
              <a:t> it is a </a:t>
            </a:r>
            <a:r>
              <a:rPr lang="en-GB" altLang="en-US" sz="2400" b="1" i="1" dirty="0"/>
              <a:t>figure, </a:t>
            </a:r>
            <a:r>
              <a:rPr lang="en-GB" altLang="en-US" sz="2400" dirty="0"/>
              <a:t>including graphs, drawings, charts, plots…</a:t>
            </a:r>
          </a:p>
          <a:p>
            <a:r>
              <a:rPr lang="en-GB" altLang="en-US" sz="2400" dirty="0"/>
              <a:t>All figures should have a figure number and a caption and you should refer to the figure by number</a:t>
            </a:r>
            <a:r>
              <a:rPr lang="en-GB" altLang="en-US" sz="2400" b="1" i="1" dirty="0"/>
              <a:t> not</a:t>
            </a:r>
            <a:r>
              <a:rPr lang="en-GB" altLang="en-US" sz="2400" dirty="0"/>
              <a:t> like </a:t>
            </a:r>
            <a:r>
              <a:rPr lang="en-GB" altLang="en-US" sz="2400" i="1" dirty="0"/>
              <a:t>“as can be seen in the figure below</a:t>
            </a:r>
            <a:r>
              <a:rPr lang="en-GB" altLang="en-US" sz="2400" i="1" dirty="0" smtClean="0"/>
              <a:t>”</a:t>
            </a:r>
          </a:p>
          <a:p>
            <a:r>
              <a:rPr lang="en-GB" altLang="en-US" sz="2400" b="1" i="1" dirty="0" smtClean="0"/>
              <a:t>TABLES </a:t>
            </a:r>
          </a:p>
          <a:p>
            <a:pPr lvl="1"/>
            <a:r>
              <a:rPr lang="en-US" altLang="en-US" sz="2000" dirty="0" smtClean="0"/>
              <a:t>If you have a graph, you don’t need a table!</a:t>
            </a:r>
            <a:endParaRPr lang="en-GB" altLang="en-US" sz="2000" b="1" i="1" dirty="0" smtClean="0"/>
          </a:p>
          <a:p>
            <a:pPr lvl="1"/>
            <a:endParaRPr lang="en-GB" altLang="en-US" sz="2000" b="1" i="1" dirty="0"/>
          </a:p>
        </p:txBody>
      </p:sp>
    </p:spTree>
    <p:extLst>
      <p:ext uri="{BB962C8B-B14F-4D97-AF65-F5344CB8AC3E}">
        <p14:creationId xmlns:p14="http://schemas.microsoft.com/office/powerpoint/2010/main" val="20044427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274638"/>
            <a:ext cx="8229600" cy="563562"/>
          </a:xfrm>
        </p:spPr>
        <p:txBody>
          <a:bodyPr>
            <a:normAutofit fontScale="90000"/>
          </a:bodyPr>
          <a:lstStyle/>
          <a:p>
            <a:r>
              <a:rPr lang="en-GB" altLang="en-US" sz="3200" b="1" dirty="0" smtClean="0"/>
              <a:t>Discussion</a:t>
            </a:r>
            <a:endParaRPr lang="en-GB" altLang="en-US" sz="3200" b="1" dirty="0"/>
          </a:p>
        </p:txBody>
      </p:sp>
      <p:sp>
        <p:nvSpPr>
          <p:cNvPr id="14339" name="Rectangle 3"/>
          <p:cNvSpPr>
            <a:spLocks noGrp="1" noChangeArrowheads="1"/>
          </p:cNvSpPr>
          <p:nvPr>
            <p:ph type="body" idx="1"/>
          </p:nvPr>
        </p:nvSpPr>
        <p:spPr>
          <a:xfrm>
            <a:off x="685800" y="1219200"/>
            <a:ext cx="7772400" cy="4343400"/>
          </a:xfrm>
        </p:spPr>
        <p:txBody>
          <a:bodyPr>
            <a:normAutofit lnSpcReduction="10000"/>
          </a:bodyPr>
          <a:lstStyle/>
          <a:p>
            <a:r>
              <a:rPr lang="en-GB" altLang="en-US" sz="2400" dirty="0" smtClean="0"/>
              <a:t>Explain </a:t>
            </a:r>
            <a:r>
              <a:rPr lang="en-GB" altLang="en-US" sz="2400" dirty="0"/>
              <a:t>the </a:t>
            </a:r>
            <a:r>
              <a:rPr lang="en-GB" altLang="en-US" sz="2400" dirty="0" smtClean="0"/>
              <a:t>results </a:t>
            </a:r>
          </a:p>
          <a:p>
            <a:pPr lvl="1"/>
            <a:r>
              <a:rPr lang="en-GB" altLang="en-US" sz="2000" dirty="0" smtClean="0"/>
              <a:t>Start with a summary of them</a:t>
            </a:r>
          </a:p>
          <a:p>
            <a:r>
              <a:rPr lang="en-GB" altLang="en-US" sz="2400" dirty="0" smtClean="0"/>
              <a:t>Discuss any potential sources </a:t>
            </a:r>
            <a:r>
              <a:rPr lang="en-GB" altLang="en-US" sz="2400" dirty="0"/>
              <a:t>of</a:t>
            </a:r>
            <a:r>
              <a:rPr lang="en-GB" altLang="en-US" sz="2400" b="1" i="1" dirty="0"/>
              <a:t> error </a:t>
            </a:r>
            <a:r>
              <a:rPr lang="en-GB" altLang="en-US" sz="2400" b="1" i="1" dirty="0" smtClean="0"/>
              <a:t>or limitations of the study</a:t>
            </a:r>
          </a:p>
          <a:p>
            <a:r>
              <a:rPr lang="en-GB" altLang="en-US" sz="2400" dirty="0" smtClean="0">
                <a:ea typeface="Times New Roman" charset="0"/>
                <a:cs typeface="Times New Roman" charset="0"/>
              </a:rPr>
              <a:t>Say what you have achieved and learned (use the passive voice here) </a:t>
            </a:r>
            <a:endParaRPr lang="en-GB" altLang="en-US" sz="2400" b="1" i="1" dirty="0"/>
          </a:p>
          <a:p>
            <a:r>
              <a:rPr lang="en-GB" altLang="en-US" sz="2400" b="1" i="1" dirty="0" smtClean="0"/>
              <a:t>Describe</a:t>
            </a:r>
            <a:r>
              <a:rPr lang="en-GB" altLang="en-US" sz="2400" dirty="0" smtClean="0"/>
              <a:t> </a:t>
            </a:r>
            <a:r>
              <a:rPr lang="en-GB" altLang="en-US" sz="2400" dirty="0"/>
              <a:t>what your results </a:t>
            </a:r>
            <a:r>
              <a:rPr lang="en-GB" altLang="en-US" sz="2400" dirty="0" smtClean="0"/>
              <a:t>mean, any implications you can make off the back of the results </a:t>
            </a:r>
            <a:r>
              <a:rPr lang="en-GB" altLang="en-US" sz="2400" dirty="0"/>
              <a:t>i.e. draw conclusions from your </a:t>
            </a:r>
            <a:r>
              <a:rPr lang="en-GB" altLang="en-US" sz="2400" dirty="0" smtClean="0"/>
              <a:t>results</a:t>
            </a:r>
          </a:p>
          <a:p>
            <a:r>
              <a:rPr lang="en-GB" altLang="en-US" sz="2400" dirty="0" smtClean="0"/>
              <a:t>Discuss what the results may mean for the subjects likely to be reading it.</a:t>
            </a:r>
            <a:endParaRPr lang="en-GB" altLang="en-US" sz="2400" dirty="0"/>
          </a:p>
        </p:txBody>
      </p:sp>
    </p:spTree>
    <p:extLst>
      <p:ext uri="{BB962C8B-B14F-4D97-AF65-F5344CB8AC3E}">
        <p14:creationId xmlns:p14="http://schemas.microsoft.com/office/powerpoint/2010/main" val="16125714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09600" y="0"/>
            <a:ext cx="7772400" cy="1143000"/>
          </a:xfrm>
        </p:spPr>
        <p:txBody>
          <a:bodyPr/>
          <a:lstStyle/>
          <a:p>
            <a:r>
              <a:rPr lang="en-GB" altLang="en-US" sz="3200" b="1"/>
              <a:t>Conclusions</a:t>
            </a:r>
          </a:p>
        </p:txBody>
      </p:sp>
      <p:sp>
        <p:nvSpPr>
          <p:cNvPr id="15363" name="Rectangle 3"/>
          <p:cNvSpPr>
            <a:spLocks noGrp="1" noChangeArrowheads="1"/>
          </p:cNvSpPr>
          <p:nvPr>
            <p:ph type="body" idx="1"/>
          </p:nvPr>
        </p:nvSpPr>
        <p:spPr>
          <a:xfrm>
            <a:off x="609600" y="1066800"/>
            <a:ext cx="7772400" cy="4953000"/>
          </a:xfrm>
        </p:spPr>
        <p:txBody>
          <a:bodyPr/>
          <a:lstStyle/>
          <a:p>
            <a:pPr algn="just"/>
            <a:r>
              <a:rPr lang="en-GB" altLang="en-US" sz="2400" dirty="0">
                <a:ea typeface="Times New Roman" charset="0"/>
                <a:cs typeface="Times New Roman" charset="0"/>
              </a:rPr>
              <a:t>Briefly </a:t>
            </a:r>
            <a:r>
              <a:rPr lang="en-GB" altLang="en-US" sz="2400" dirty="0" smtClean="0">
                <a:ea typeface="Times New Roman" charset="0"/>
                <a:cs typeface="Times New Roman" charset="0"/>
              </a:rPr>
              <a:t>answer the hypothesis or purpose of </a:t>
            </a:r>
            <a:r>
              <a:rPr lang="en-GB" altLang="en-US" sz="2400" dirty="0">
                <a:ea typeface="Times New Roman" charset="0"/>
                <a:cs typeface="Times New Roman" charset="0"/>
              </a:rPr>
              <a:t>the </a:t>
            </a:r>
            <a:r>
              <a:rPr lang="en-GB" altLang="en-US" sz="2400" dirty="0" smtClean="0">
                <a:ea typeface="Times New Roman" charset="0"/>
                <a:cs typeface="Times New Roman" charset="0"/>
              </a:rPr>
              <a:t>laboratory report</a:t>
            </a:r>
            <a:endParaRPr lang="en-GB" altLang="en-US" sz="2400" dirty="0">
              <a:ea typeface="Times New Roman" charset="0"/>
              <a:cs typeface="Times New Roman" charset="0"/>
            </a:endParaRPr>
          </a:p>
          <a:p>
            <a:pPr algn="just"/>
            <a:r>
              <a:rPr lang="en-GB" altLang="en-US" sz="2400" dirty="0">
                <a:ea typeface="Times New Roman" charset="0"/>
                <a:cs typeface="Times New Roman" charset="0"/>
              </a:rPr>
              <a:t>Draw all the elements of the report together</a:t>
            </a:r>
          </a:p>
          <a:p>
            <a:pPr algn="just"/>
            <a:r>
              <a:rPr lang="en-GB" altLang="en-US" sz="2400" dirty="0" smtClean="0">
                <a:ea typeface="Times New Roman" charset="0"/>
                <a:cs typeface="Times New Roman" charset="0"/>
              </a:rPr>
              <a:t>Say </a:t>
            </a:r>
            <a:r>
              <a:rPr lang="en-GB" altLang="en-US" sz="2400" dirty="0">
                <a:ea typeface="Times New Roman" charset="0"/>
                <a:cs typeface="Times New Roman" charset="0"/>
              </a:rPr>
              <a:t>how the experiment could be improved.  </a:t>
            </a:r>
          </a:p>
          <a:p>
            <a:pPr algn="just"/>
            <a:r>
              <a:rPr lang="en-GB" altLang="en-US" sz="2400" dirty="0">
                <a:ea typeface="Times New Roman" charset="0"/>
                <a:cs typeface="Times New Roman" charset="0"/>
              </a:rPr>
              <a:t>Avoid making subjective or personal statements like “…</a:t>
            </a:r>
            <a:r>
              <a:rPr lang="en-GB" altLang="en-US" sz="2400" i="1" dirty="0">
                <a:ea typeface="Times New Roman" charset="0"/>
                <a:cs typeface="Times New Roman" charset="0"/>
              </a:rPr>
              <a:t>the experiment was a great success and I learned how to use </a:t>
            </a:r>
            <a:r>
              <a:rPr lang="en-GB" altLang="en-US" sz="2400" i="1" dirty="0" smtClean="0">
                <a:ea typeface="Times New Roman" charset="0"/>
                <a:cs typeface="Times New Roman" charset="0"/>
              </a:rPr>
              <a:t>the heart rate monitor</a:t>
            </a:r>
            <a:r>
              <a:rPr lang="en-GB" altLang="en-US" sz="2400" dirty="0" smtClean="0">
                <a:ea typeface="Times New Roman" charset="0"/>
                <a:cs typeface="Times New Roman" charset="0"/>
              </a:rPr>
              <a:t>….”. </a:t>
            </a:r>
            <a:endParaRPr lang="en-GB" altLang="en-US" sz="2400" dirty="0"/>
          </a:p>
          <a:p>
            <a:endParaRPr lang="en-GB" altLang="en-US" sz="2400" i="1" dirty="0"/>
          </a:p>
        </p:txBody>
      </p:sp>
    </p:spTree>
    <p:extLst>
      <p:ext uri="{BB962C8B-B14F-4D97-AF65-F5344CB8AC3E}">
        <p14:creationId xmlns:p14="http://schemas.microsoft.com/office/powerpoint/2010/main" val="124438206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en-US" sz="3200" b="1" dirty="0" smtClean="0"/>
              <a:t>References</a:t>
            </a:r>
            <a:endParaRPr lang="en-GB" altLang="en-US" sz="3200" b="1" dirty="0"/>
          </a:p>
        </p:txBody>
      </p:sp>
      <p:sp>
        <p:nvSpPr>
          <p:cNvPr id="19459" name="Rectangle 3"/>
          <p:cNvSpPr>
            <a:spLocks noGrp="1" noChangeArrowheads="1"/>
          </p:cNvSpPr>
          <p:nvPr>
            <p:ph type="body" idx="1"/>
          </p:nvPr>
        </p:nvSpPr>
        <p:spPr>
          <a:xfrm>
            <a:off x="685800" y="1981200"/>
            <a:ext cx="7772400" cy="838200"/>
          </a:xfrm>
        </p:spPr>
        <p:txBody>
          <a:bodyPr/>
          <a:lstStyle/>
          <a:p>
            <a:r>
              <a:rPr lang="en-GB" altLang="en-US" sz="2400" dirty="0"/>
              <a:t>Essential to </a:t>
            </a:r>
            <a:r>
              <a:rPr lang="en-GB" altLang="en-US" sz="2400" dirty="0" smtClean="0"/>
              <a:t>include </a:t>
            </a:r>
            <a:r>
              <a:rPr lang="en-GB" altLang="en-US" sz="2400" dirty="0"/>
              <a:t>– </a:t>
            </a:r>
            <a:r>
              <a:rPr lang="en-GB" altLang="en-US" sz="2400" dirty="0" smtClean="0"/>
              <a:t>See referencing .pdf</a:t>
            </a:r>
            <a:endParaRPr lang="en-GB" altLang="en-US" sz="2400" dirty="0"/>
          </a:p>
        </p:txBody>
      </p:sp>
      <p:sp>
        <p:nvSpPr>
          <p:cNvPr id="19460" name="Rectangle 4"/>
          <p:cNvSpPr>
            <a:spLocks noChangeArrowheads="1"/>
          </p:cNvSpPr>
          <p:nvPr/>
        </p:nvSpPr>
        <p:spPr bwMode="auto">
          <a:xfrm>
            <a:off x="762000" y="26670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2400">
                <a:solidFill>
                  <a:schemeClr val="tx1"/>
                </a:solidFill>
                <a:latin typeface="Times New Roman" charset="0"/>
              </a:defRPr>
            </a:lvl1pPr>
            <a:lvl2pPr>
              <a:defRPr sz="2400">
                <a:solidFill>
                  <a:schemeClr val="tx1"/>
                </a:solidFill>
                <a:latin typeface="Times New Roman" charset="0"/>
              </a:defRPr>
            </a:lvl2pPr>
            <a:lvl3pPr>
              <a:defRPr sz="2400">
                <a:solidFill>
                  <a:schemeClr val="tx1"/>
                </a:solidFill>
                <a:latin typeface="Times New Roman" charset="0"/>
              </a:defRPr>
            </a:lvl3pPr>
            <a:lvl4pPr>
              <a:defRPr sz="2400">
                <a:solidFill>
                  <a:schemeClr val="tx1"/>
                </a:solidFill>
                <a:latin typeface="Times New Roman" charset="0"/>
              </a:defRPr>
            </a:lvl4pPr>
            <a:lvl5pPr>
              <a:defRPr sz="2400">
                <a:solidFill>
                  <a:schemeClr val="tx1"/>
                </a:solidFill>
                <a:latin typeface="Times New Roman" charset="0"/>
              </a:defRPr>
            </a:lvl5pPr>
            <a:lvl6pPr marL="457200" fontAlgn="base">
              <a:spcBef>
                <a:spcPct val="0"/>
              </a:spcBef>
              <a:spcAft>
                <a:spcPct val="0"/>
              </a:spcAft>
              <a:defRPr sz="2400">
                <a:solidFill>
                  <a:schemeClr val="tx1"/>
                </a:solidFill>
                <a:latin typeface="Times New Roman" charset="0"/>
              </a:defRPr>
            </a:lvl6pPr>
            <a:lvl7pPr marL="914400" fontAlgn="base">
              <a:spcBef>
                <a:spcPct val="0"/>
              </a:spcBef>
              <a:spcAft>
                <a:spcPct val="0"/>
              </a:spcAft>
              <a:defRPr sz="2400">
                <a:solidFill>
                  <a:schemeClr val="tx1"/>
                </a:solidFill>
                <a:latin typeface="Times New Roman" charset="0"/>
              </a:defRPr>
            </a:lvl7pPr>
            <a:lvl8pPr marL="1371600" fontAlgn="base">
              <a:spcBef>
                <a:spcPct val="0"/>
              </a:spcBef>
              <a:spcAft>
                <a:spcPct val="0"/>
              </a:spcAft>
              <a:defRPr sz="2400">
                <a:solidFill>
                  <a:schemeClr val="tx1"/>
                </a:solidFill>
                <a:latin typeface="Times New Roman" charset="0"/>
              </a:defRPr>
            </a:lvl8pPr>
            <a:lvl9pPr marL="1828800" fontAlgn="base">
              <a:spcBef>
                <a:spcPct val="0"/>
              </a:spcBef>
              <a:spcAft>
                <a:spcPct val="0"/>
              </a:spcAft>
              <a:defRPr sz="2400">
                <a:solidFill>
                  <a:schemeClr val="tx1"/>
                </a:solidFill>
                <a:latin typeface="Times New Roman" charset="0"/>
              </a:defRPr>
            </a:lvl9pPr>
          </a:lstStyle>
          <a:p>
            <a:pPr algn="ctr"/>
            <a:r>
              <a:rPr lang="en-GB" altLang="en-US" sz="3200" b="1">
                <a:solidFill>
                  <a:schemeClr val="tx2"/>
                </a:solidFill>
              </a:rPr>
              <a:t>Appendices</a:t>
            </a:r>
          </a:p>
        </p:txBody>
      </p:sp>
      <p:sp>
        <p:nvSpPr>
          <p:cNvPr id="19461" name="Rectangle 5"/>
          <p:cNvSpPr>
            <a:spLocks noChangeArrowheads="1"/>
          </p:cNvSpPr>
          <p:nvPr/>
        </p:nvSpPr>
        <p:spPr bwMode="auto">
          <a:xfrm>
            <a:off x="762000" y="3810000"/>
            <a:ext cx="7772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fontAlgn="base">
              <a:spcBef>
                <a:spcPct val="0"/>
              </a:spcBef>
              <a:spcAft>
                <a:spcPct val="0"/>
              </a:spcAft>
              <a:defRPr sz="2400">
                <a:solidFill>
                  <a:schemeClr val="tx1"/>
                </a:solidFill>
                <a:latin typeface="Times New Roman" charset="0"/>
              </a:defRPr>
            </a:lvl6pPr>
            <a:lvl7pPr marL="2971800" indent="-228600" fontAlgn="base">
              <a:spcBef>
                <a:spcPct val="0"/>
              </a:spcBef>
              <a:spcAft>
                <a:spcPct val="0"/>
              </a:spcAft>
              <a:defRPr sz="2400">
                <a:solidFill>
                  <a:schemeClr val="tx1"/>
                </a:solidFill>
                <a:latin typeface="Times New Roman" charset="0"/>
              </a:defRPr>
            </a:lvl7pPr>
            <a:lvl8pPr marL="3429000" indent="-228600" fontAlgn="base">
              <a:spcBef>
                <a:spcPct val="0"/>
              </a:spcBef>
              <a:spcAft>
                <a:spcPct val="0"/>
              </a:spcAft>
              <a:defRPr sz="2400">
                <a:solidFill>
                  <a:schemeClr val="tx1"/>
                </a:solidFill>
                <a:latin typeface="Times New Roman" charset="0"/>
              </a:defRPr>
            </a:lvl8pPr>
            <a:lvl9pPr marL="3886200" indent="-228600" fontAlgn="base">
              <a:spcBef>
                <a:spcPct val="0"/>
              </a:spcBef>
              <a:spcAft>
                <a:spcPct val="0"/>
              </a:spcAft>
              <a:defRPr sz="2400">
                <a:solidFill>
                  <a:schemeClr val="tx1"/>
                </a:solidFill>
                <a:latin typeface="Times New Roman" charset="0"/>
              </a:defRPr>
            </a:lvl9pPr>
          </a:lstStyle>
          <a:p>
            <a:pPr>
              <a:spcBef>
                <a:spcPct val="20000"/>
              </a:spcBef>
              <a:buFontTx/>
              <a:buChar char="•"/>
            </a:pPr>
            <a:r>
              <a:rPr lang="en-GB" altLang="en-US" dirty="0"/>
              <a:t>Extra material, included for </a:t>
            </a:r>
            <a:r>
              <a:rPr lang="en-GB" altLang="en-US" dirty="0" smtClean="0"/>
              <a:t>completeness</a:t>
            </a:r>
          </a:p>
          <a:p>
            <a:pPr>
              <a:spcBef>
                <a:spcPct val="20000"/>
              </a:spcBef>
              <a:buFontTx/>
              <a:buChar char="•"/>
            </a:pPr>
            <a:r>
              <a:rPr lang="en-GB" altLang="en-US" dirty="0" smtClean="0"/>
              <a:t>Not marked as part of the brief</a:t>
            </a:r>
            <a:endParaRPr lang="en-GB" altLang="en-US" dirty="0"/>
          </a:p>
          <a:p>
            <a:pPr>
              <a:spcBef>
                <a:spcPct val="20000"/>
              </a:spcBef>
              <a:buFontTx/>
              <a:buChar char="•"/>
            </a:pPr>
            <a:r>
              <a:rPr lang="en-GB" altLang="en-US" dirty="0"/>
              <a:t>Do not put your results here i.e. graphs or tables</a:t>
            </a:r>
          </a:p>
        </p:txBody>
      </p:sp>
    </p:spTree>
    <p:extLst>
      <p:ext uri="{BB962C8B-B14F-4D97-AF65-F5344CB8AC3E}">
        <p14:creationId xmlns:p14="http://schemas.microsoft.com/office/powerpoint/2010/main" val="213357835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r>
              <a:rPr lang="en-US" altLang="en-US" sz="3200" b="1" dirty="0"/>
              <a:t>Common Mistakes</a:t>
            </a:r>
            <a:endParaRPr lang="en-GB" altLang="en-US" sz="3200" b="1" dirty="0"/>
          </a:p>
        </p:txBody>
      </p:sp>
      <p:sp>
        <p:nvSpPr>
          <p:cNvPr id="23555" name="Rectangle 3"/>
          <p:cNvSpPr>
            <a:spLocks noGrp="1" noChangeArrowheads="1"/>
          </p:cNvSpPr>
          <p:nvPr>
            <p:ph type="body" idx="1"/>
          </p:nvPr>
        </p:nvSpPr>
        <p:spPr/>
        <p:txBody>
          <a:bodyPr>
            <a:normAutofit/>
          </a:bodyPr>
          <a:lstStyle/>
          <a:p>
            <a:r>
              <a:rPr lang="en-US" altLang="en-US" sz="2800" dirty="0"/>
              <a:t>Don’t rewrite the </a:t>
            </a:r>
            <a:r>
              <a:rPr lang="en-US" altLang="en-US" sz="2800" dirty="0" smtClean="0"/>
              <a:t>assignment brief</a:t>
            </a:r>
          </a:p>
          <a:p>
            <a:r>
              <a:rPr lang="en-US" altLang="en-US" sz="2800" dirty="0" smtClean="0"/>
              <a:t>Write </a:t>
            </a:r>
            <a:r>
              <a:rPr lang="en-US" altLang="en-US" sz="2800" dirty="0"/>
              <a:t>meaningful figure captions</a:t>
            </a:r>
          </a:p>
          <a:p>
            <a:r>
              <a:rPr lang="en-US" altLang="en-US" sz="2800" dirty="0"/>
              <a:t>Reread! Computers catch spelling mistakes, but they can’t flag nonsense!</a:t>
            </a:r>
            <a:endParaRPr lang="en-GB" altLang="en-US" sz="2800" dirty="0"/>
          </a:p>
        </p:txBody>
      </p:sp>
    </p:spTree>
    <p:extLst>
      <p:ext uri="{BB962C8B-B14F-4D97-AF65-F5344CB8AC3E}">
        <p14:creationId xmlns:p14="http://schemas.microsoft.com/office/powerpoint/2010/main" val="36947487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3200" b="1"/>
              <a:t>Summary</a:t>
            </a:r>
          </a:p>
        </p:txBody>
      </p:sp>
      <p:sp>
        <p:nvSpPr>
          <p:cNvPr id="16387" name="Rectangle 3"/>
          <p:cNvSpPr>
            <a:spLocks noGrp="1" noChangeArrowheads="1"/>
          </p:cNvSpPr>
          <p:nvPr>
            <p:ph type="body" idx="1"/>
          </p:nvPr>
        </p:nvSpPr>
        <p:spPr/>
        <p:txBody>
          <a:bodyPr/>
          <a:lstStyle/>
          <a:p>
            <a:r>
              <a:rPr lang="en-GB" altLang="en-US" sz="2400" dirty="0"/>
              <a:t>Strive for</a:t>
            </a:r>
            <a:r>
              <a:rPr lang="en-GB" altLang="en-US" sz="2400" b="1" i="1" dirty="0"/>
              <a:t> clarity – </a:t>
            </a:r>
            <a:r>
              <a:rPr lang="en-GB" altLang="en-US" sz="2400" dirty="0"/>
              <a:t>Use correct, plain English</a:t>
            </a:r>
            <a:r>
              <a:rPr lang="en-GB" altLang="en-US" sz="2400" b="1" i="1" dirty="0"/>
              <a:t> </a:t>
            </a:r>
          </a:p>
          <a:p>
            <a:pPr lvl="1"/>
            <a:r>
              <a:rPr lang="en-GB" altLang="en-US" sz="2000" dirty="0"/>
              <a:t>Avoid the use of</a:t>
            </a:r>
            <a:endParaRPr lang="en-GB" altLang="en-US" dirty="0">
              <a:latin typeface="Edwardian Script ITC" charset="0"/>
            </a:endParaRPr>
          </a:p>
          <a:p>
            <a:endParaRPr lang="en-GB" altLang="en-US" sz="2400" dirty="0"/>
          </a:p>
          <a:p>
            <a:r>
              <a:rPr lang="en-GB" altLang="en-US" sz="2400" dirty="0"/>
              <a:t>Write a first draft</a:t>
            </a:r>
          </a:p>
          <a:p>
            <a:r>
              <a:rPr lang="en-GB" altLang="en-US" sz="2400" b="1" i="1" dirty="0"/>
              <a:t>Read the </a:t>
            </a:r>
            <a:r>
              <a:rPr lang="en-GB" altLang="en-US" sz="2400" b="1" i="1" dirty="0" smtClean="0"/>
              <a:t>grading criteria</a:t>
            </a:r>
            <a:r>
              <a:rPr lang="en-GB" altLang="en-US" sz="2400" dirty="0" smtClean="0"/>
              <a:t>– </a:t>
            </a:r>
            <a:r>
              <a:rPr lang="en-GB" altLang="en-US" sz="2400" dirty="0"/>
              <a:t>The markers have!</a:t>
            </a:r>
          </a:p>
          <a:p>
            <a:r>
              <a:rPr lang="en-GB" altLang="en-US" sz="2400" dirty="0"/>
              <a:t>Write a final </a:t>
            </a:r>
            <a:r>
              <a:rPr lang="en-GB" altLang="en-US" sz="2400" dirty="0" smtClean="0"/>
              <a:t>draft</a:t>
            </a:r>
            <a:endParaRPr lang="en-GB" altLang="en-US" sz="6000" dirty="0">
              <a:latin typeface="Algerian" charset="0"/>
            </a:endParaRPr>
          </a:p>
          <a:p>
            <a:endParaRPr lang="en-GB" altLang="en-US" sz="2400" dirty="0">
              <a:latin typeface="Algerian" charset="0"/>
            </a:endParaRPr>
          </a:p>
          <a:p>
            <a:endParaRPr lang="en-GB" altLang="en-US" sz="2400" dirty="0"/>
          </a:p>
        </p:txBody>
      </p:sp>
      <p:sp>
        <p:nvSpPr>
          <p:cNvPr id="16388" name="WordArt 4"/>
          <p:cNvSpPr>
            <a:spLocks noChangeArrowheads="1" noChangeShapeType="1" noTextEdit="1"/>
          </p:cNvSpPr>
          <p:nvPr/>
        </p:nvSpPr>
        <p:spPr bwMode="auto">
          <a:xfrm>
            <a:off x="3733800" y="2514600"/>
            <a:ext cx="3038475" cy="647700"/>
          </a:xfrm>
          <a:prstGeom prst="rect">
            <a:avLst/>
          </a:prstGeom>
          <a:extLst>
            <a:ext uri="{AF507438-7753-43E0-B8FC-AC1667EBCBE1}">
              <a14:hiddenEffects xmlns:a14="http://schemas.microsoft.com/office/drawing/2010/main">
                <a:effectLst/>
              </a14:hiddenEffects>
            </a:ext>
          </a:extLst>
        </p:spPr>
        <p:txBody>
          <a:bodyPr wrap="none" fromWordArt="1">
            <a:prstTxWarp prst="textPlain">
              <a:avLst>
                <a:gd name="adj" fmla="val 50000"/>
              </a:avLst>
            </a:prstTxWarp>
            <a:scene3d>
              <a:camera prst="legacyPerspectiveBottomRight">
                <a:rot lat="0" lon="21239999" rev="0"/>
              </a:camera>
              <a:lightRig rig="legacyHarsh3" dir="l"/>
            </a:scene3d>
            <a:sp3d extrusionH="430200" contourW="12700" prstMaterial="legacyMatte">
              <a:extrusionClr>
                <a:srgbClr val="C0C0C0"/>
              </a:extrusionClr>
              <a:contourClr>
                <a:srgbClr val="DCEBF5"/>
              </a:contourClr>
            </a:sp3d>
          </a:bodyPr>
          <a:lstStyle/>
          <a:p>
            <a:pPr algn="ctr"/>
            <a:r>
              <a:rPr lang="en-GB" sz="3600" kern="1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latin typeface="Arial Black" charset="0"/>
                <a:ea typeface="Arial Black" charset="0"/>
                <a:cs typeface="Arial Black" charset="0"/>
              </a:rPr>
              <a:t>Fancy Fonts</a:t>
            </a:r>
          </a:p>
        </p:txBody>
      </p:sp>
    </p:spTree>
    <p:extLst>
      <p:ext uri="{BB962C8B-B14F-4D97-AF65-F5344CB8AC3E}">
        <p14:creationId xmlns:p14="http://schemas.microsoft.com/office/powerpoint/2010/main" val="13890678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3200" b="1" dirty="0" smtClean="0"/>
              <a:t>STATS BASICS</a:t>
            </a:r>
            <a:endParaRPr lang="en-GB" altLang="en-US" sz="3200" b="1" dirty="0"/>
          </a:p>
        </p:txBody>
      </p:sp>
      <p:sp>
        <p:nvSpPr>
          <p:cNvPr id="16387" name="Rectangle 3"/>
          <p:cNvSpPr>
            <a:spLocks noGrp="1" noChangeArrowheads="1"/>
          </p:cNvSpPr>
          <p:nvPr>
            <p:ph type="body" idx="1"/>
          </p:nvPr>
        </p:nvSpPr>
        <p:spPr/>
        <p:txBody>
          <a:bodyPr/>
          <a:lstStyle/>
          <a:p>
            <a:r>
              <a:rPr lang="en-GB" altLang="en-US" sz="2400" dirty="0" smtClean="0"/>
              <a:t>Data – observations made or collected</a:t>
            </a:r>
          </a:p>
          <a:p>
            <a:r>
              <a:rPr lang="en-GB" altLang="en-US" sz="2400" dirty="0" smtClean="0"/>
              <a:t>Population – complete set of elements being studied</a:t>
            </a:r>
          </a:p>
          <a:p>
            <a:r>
              <a:rPr lang="en-GB" altLang="en-US" sz="2400" dirty="0" smtClean="0"/>
              <a:t>Sample – a subset of the population</a:t>
            </a:r>
          </a:p>
          <a:p>
            <a:r>
              <a:rPr lang="en-GB" altLang="en-US" sz="2400" dirty="0" smtClean="0"/>
              <a:t>Census – collection from everyone in population</a:t>
            </a:r>
          </a:p>
          <a:p>
            <a:endParaRPr lang="en-GB" altLang="en-US" sz="2400" dirty="0" smtClean="0"/>
          </a:p>
          <a:p>
            <a:r>
              <a:rPr lang="en-GB" altLang="en-US" sz="2400" dirty="0" smtClean="0"/>
              <a:t>Types of Data</a:t>
            </a:r>
          </a:p>
          <a:p>
            <a:pPr lvl="1"/>
            <a:r>
              <a:rPr lang="en-GB" altLang="en-US" sz="2000" dirty="0" smtClean="0"/>
              <a:t>PARAMETER - a characteristics of the population</a:t>
            </a:r>
          </a:p>
          <a:p>
            <a:pPr lvl="1"/>
            <a:r>
              <a:rPr lang="en-GB" altLang="en-US" sz="2000" dirty="0" smtClean="0"/>
              <a:t>STATISTIC – a characteristic of the sample</a:t>
            </a:r>
            <a:endParaRPr lang="en-GB" altLang="en-US" sz="2000" dirty="0"/>
          </a:p>
          <a:p>
            <a:endParaRPr lang="en-GB" altLang="en-US" sz="2400" dirty="0">
              <a:latin typeface="Algerian" charset="0"/>
            </a:endParaRPr>
          </a:p>
          <a:p>
            <a:endParaRPr lang="en-GB" altLang="en-US" sz="2400" dirty="0"/>
          </a:p>
        </p:txBody>
      </p:sp>
    </p:spTree>
    <p:extLst>
      <p:ext uri="{BB962C8B-B14F-4D97-AF65-F5344CB8AC3E}">
        <p14:creationId xmlns:p14="http://schemas.microsoft.com/office/powerpoint/2010/main" val="98719993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3200" b="1" dirty="0" smtClean="0"/>
              <a:t>DESCRIPTIVE STATS</a:t>
            </a:r>
            <a:endParaRPr lang="en-GB" altLang="en-US" sz="3200" b="1" dirty="0"/>
          </a:p>
        </p:txBody>
      </p:sp>
      <p:sp>
        <p:nvSpPr>
          <p:cNvPr id="16387" name="Rectangle 3"/>
          <p:cNvSpPr>
            <a:spLocks noGrp="1" noChangeArrowheads="1"/>
          </p:cNvSpPr>
          <p:nvPr>
            <p:ph type="body" idx="1"/>
          </p:nvPr>
        </p:nvSpPr>
        <p:spPr/>
        <p:txBody>
          <a:bodyPr/>
          <a:lstStyle/>
          <a:p>
            <a:r>
              <a:rPr lang="en-GB" altLang="en-US" sz="2400" dirty="0" smtClean="0"/>
              <a:t>Mean – Average of a set of data</a:t>
            </a:r>
            <a:endParaRPr lang="en-GB" altLang="en-US" dirty="0">
              <a:latin typeface="Edwardian Script ITC" charset="0"/>
            </a:endParaRPr>
          </a:p>
          <a:p>
            <a:r>
              <a:rPr lang="en-GB" altLang="en-US" sz="2400" dirty="0" smtClean="0"/>
              <a:t>Median – Middle value </a:t>
            </a:r>
            <a:endParaRPr lang="en-GB" altLang="en-US" sz="2400" dirty="0"/>
          </a:p>
          <a:p>
            <a:r>
              <a:rPr lang="en-GB" altLang="en-US" sz="2400" dirty="0" smtClean="0"/>
              <a:t>Mode – Most frequent value</a:t>
            </a:r>
          </a:p>
          <a:p>
            <a:r>
              <a:rPr lang="en-GB" altLang="en-US" sz="2400" dirty="0" smtClean="0"/>
              <a:t>Range – Top minus bottom values</a:t>
            </a:r>
            <a:endParaRPr lang="en-GB" altLang="en-US" sz="2400" dirty="0"/>
          </a:p>
          <a:p>
            <a:r>
              <a:rPr lang="en-GB" altLang="en-US" sz="2400" dirty="0" smtClean="0">
                <a:latin typeface="Algerian" charset="0"/>
              </a:rPr>
              <a:t>Standard Deviation - </a:t>
            </a:r>
            <a:endParaRPr lang="en-GB" altLang="en-US" sz="2400" dirty="0">
              <a:latin typeface="Algerian" charset="0"/>
            </a:endParaRPr>
          </a:p>
          <a:p>
            <a:endParaRPr lang="en-GB" altLang="en-US" sz="24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57600" y="3558717"/>
            <a:ext cx="4343400" cy="1958516"/>
          </a:xfrm>
          <a:prstGeom prst="rect">
            <a:avLst/>
          </a:prstGeom>
        </p:spPr>
      </p:pic>
    </p:spTree>
    <p:extLst>
      <p:ext uri="{BB962C8B-B14F-4D97-AF65-F5344CB8AC3E}">
        <p14:creationId xmlns:p14="http://schemas.microsoft.com/office/powerpoint/2010/main" val="124009516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3200" b="1" dirty="0" smtClean="0"/>
              <a:t>TASK </a:t>
            </a:r>
            <a:endParaRPr lang="en-GB" altLang="en-US" sz="3200" b="1" dirty="0"/>
          </a:p>
        </p:txBody>
      </p:sp>
      <p:sp>
        <p:nvSpPr>
          <p:cNvPr id="16387" name="Rectangle 3"/>
          <p:cNvSpPr>
            <a:spLocks noGrp="1" noChangeArrowheads="1"/>
          </p:cNvSpPr>
          <p:nvPr>
            <p:ph type="body" idx="1"/>
          </p:nvPr>
        </p:nvSpPr>
        <p:spPr/>
        <p:txBody>
          <a:bodyPr/>
          <a:lstStyle/>
          <a:p>
            <a:r>
              <a:rPr lang="en-GB" altLang="en-US" sz="2400" dirty="0" smtClean="0"/>
              <a:t>Working in 2s</a:t>
            </a:r>
          </a:p>
          <a:p>
            <a:r>
              <a:rPr lang="en-GB" altLang="en-US" sz="2400" dirty="0" smtClean="0"/>
              <a:t>For this data set of Heart Rate’s work out the Mean, Median, Mode and Range</a:t>
            </a:r>
          </a:p>
          <a:p>
            <a:endParaRPr lang="en-GB" altLang="en-US" sz="2400" dirty="0" smtClean="0"/>
          </a:p>
          <a:p>
            <a:pPr lvl="1"/>
            <a:r>
              <a:rPr lang="en-GB" altLang="en-US" sz="2000" dirty="0" smtClean="0">
                <a:latin typeface="Algerian" charset="0"/>
              </a:rPr>
              <a:t>69 , 80, 70, 89, 98, 104, 56, 94, 78, 102, 84, 89, 86, 89.</a:t>
            </a:r>
            <a:endParaRPr lang="en-GB" altLang="en-US" sz="2000" dirty="0">
              <a:latin typeface="Algerian" charset="0"/>
            </a:endParaRPr>
          </a:p>
          <a:p>
            <a:endParaRPr lang="en-GB" altLang="en-US" sz="2400" dirty="0" smtClean="0"/>
          </a:p>
          <a:p>
            <a:r>
              <a:rPr lang="en-GB" altLang="en-US" sz="2400" dirty="0" smtClean="0"/>
              <a:t>STATS IN PRACTICE</a:t>
            </a:r>
            <a:r>
              <a:rPr lang="is-IS" altLang="en-US" sz="2400" dirty="0" smtClean="0"/>
              <a:t>…......  (Excel)</a:t>
            </a:r>
            <a:endParaRPr lang="en-GB" altLang="en-US" sz="2400" dirty="0" smtClean="0"/>
          </a:p>
          <a:p>
            <a:endParaRPr lang="en-GB" altLang="en-US" sz="2400" dirty="0"/>
          </a:p>
        </p:txBody>
      </p:sp>
    </p:spTree>
    <p:extLst>
      <p:ext uri="{BB962C8B-B14F-4D97-AF65-F5344CB8AC3E}">
        <p14:creationId xmlns:p14="http://schemas.microsoft.com/office/powerpoint/2010/main" val="1514879271"/>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NEW ">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NEW .thmx</Template>
  <TotalTime>275</TotalTime>
  <Words>1926</Words>
  <Application>Microsoft Office PowerPoint</Application>
  <PresentationFormat>On-screen Show (4:3)</PresentationFormat>
  <Paragraphs>242</Paragraphs>
  <Slides>36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Algerian</vt:lpstr>
      <vt:lpstr>Arial</vt:lpstr>
      <vt:lpstr>Arial Black</vt:lpstr>
      <vt:lpstr>Edwardian Script ITC</vt:lpstr>
      <vt:lpstr>Myriad Pro</vt:lpstr>
      <vt:lpstr>Times New Roman</vt:lpstr>
      <vt:lpstr>UWTSD NEW </vt:lpstr>
      <vt:lpstr>SHSS4062 PDP</vt:lpstr>
      <vt:lpstr>Ysgrifennu Adroddiad Labordy</vt:lpstr>
      <vt:lpstr>Steil</vt:lpstr>
      <vt:lpstr>Strwythur</vt:lpstr>
      <vt:lpstr>Crynodeb</vt:lpstr>
      <vt:lpstr>Cyflwyniad</vt:lpstr>
      <vt:lpstr>Dull</vt:lpstr>
      <vt:lpstr>Dull</vt:lpstr>
      <vt:lpstr>Newidynnau</vt:lpstr>
      <vt:lpstr>Results</vt:lpstr>
      <vt:lpstr>Trafodaeth</vt:lpstr>
      <vt:lpstr>Casgliadau</vt:lpstr>
      <vt:lpstr>Cyfeiriadau</vt:lpstr>
      <vt:lpstr>Gwallau Cyffredin</vt:lpstr>
      <vt:lpstr>Crynodeb</vt:lpstr>
      <vt:lpstr>Ystadegau</vt:lpstr>
      <vt:lpstr>DESCRIPTIVE STATS</vt:lpstr>
      <vt:lpstr>TASG </vt:lpstr>
      <vt:lpstr>SHSS4062 PDP</vt:lpstr>
      <vt:lpstr>Writing a Lab Report</vt:lpstr>
      <vt:lpstr>Style</vt:lpstr>
      <vt:lpstr>Structure</vt:lpstr>
      <vt:lpstr>Abstract</vt:lpstr>
      <vt:lpstr>Introduction</vt:lpstr>
      <vt:lpstr>Method</vt:lpstr>
      <vt:lpstr>Method</vt:lpstr>
      <vt:lpstr>Variables</vt:lpstr>
      <vt:lpstr>Results</vt:lpstr>
      <vt:lpstr>Discussion</vt:lpstr>
      <vt:lpstr>Conclusions</vt:lpstr>
      <vt:lpstr>References</vt:lpstr>
      <vt:lpstr>Common Mistakes</vt:lpstr>
      <vt:lpstr>Summary</vt:lpstr>
      <vt:lpstr>STATS BASICS</vt:lpstr>
      <vt:lpstr>DESCRIPTIVE STATS</vt:lpstr>
      <vt:lpstr>TASK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SHSS4062 PDP</dc:title>
  <dc:creator>Administrator</dc:creator>
  <cp:lastModifiedBy>Dylan Blain</cp:lastModifiedBy>
  <cp:revision>25</cp:revision>
  <cp:lastPrinted>2016-11-23T07:54:12Z</cp:lastPrinted>
  <dcterms:created xsi:type="dcterms:W3CDTF">2015-01-20T14:57:10Z</dcterms:created>
  <dcterms:modified xsi:type="dcterms:W3CDTF">2017-12-01T12:52:29Z</dcterms:modified>
</cp:coreProperties>
</file>