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57" r:id="rId3"/>
    <p:sldId id="259" r:id="rId4"/>
    <p:sldId id="263" r:id="rId5"/>
    <p:sldId id="278" r:id="rId6"/>
    <p:sldId id="279" r:id="rId7"/>
    <p:sldId id="280" r:id="rId8"/>
    <p:sldId id="276" r:id="rId9"/>
    <p:sldId id="269" r:id="rId10"/>
    <p:sldId id="270" r:id="rId11"/>
    <p:sldId id="27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842" autoAdjust="0"/>
  </p:normalViewPr>
  <p:slideViewPr>
    <p:cSldViewPr snapToGrid="0">
      <p:cViewPr varScale="1">
        <p:scale>
          <a:sx n="74" d="100"/>
          <a:sy n="74" d="100"/>
        </p:scale>
        <p:origin x="117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FB0542-AFB5-4DEB-9421-336DBA384D9F}" type="doc">
      <dgm:prSet loTypeId="urn:microsoft.com/office/officeart/2005/8/layout/matrix1" loCatId="matrix" qsTypeId="urn:microsoft.com/office/officeart/2005/8/quickstyle/simple5" qsCatId="simple" csTypeId="urn:microsoft.com/office/officeart/2005/8/colors/accent0_3" csCatId="mainScheme" phldr="1"/>
      <dgm:spPr/>
      <dgm:t>
        <a:bodyPr/>
        <a:lstStyle/>
        <a:p>
          <a:endParaRPr lang="en-US"/>
        </a:p>
      </dgm:t>
    </dgm:pt>
    <dgm:pt modelId="{809838CF-AE97-4E45-8317-3108CCBE2DD4}">
      <dgm:prSet phldrT="[Text]" custT="1"/>
      <dgm:spPr/>
      <dgm:t>
        <a:bodyPr/>
        <a:lstStyle/>
        <a:p>
          <a:r>
            <a:rPr lang="en-US" sz="2400" b="1" dirty="0"/>
            <a:t>Systematic Review</a:t>
          </a:r>
        </a:p>
      </dgm:t>
    </dgm:pt>
    <dgm:pt modelId="{1EAF6479-8617-4CFD-86AC-3BAAC61AAF8F}" type="parTrans" cxnId="{C400A073-9797-4529-974E-A8F125D107E0}">
      <dgm:prSet/>
      <dgm:spPr/>
      <dgm:t>
        <a:bodyPr/>
        <a:lstStyle/>
        <a:p>
          <a:endParaRPr lang="en-US"/>
        </a:p>
      </dgm:t>
    </dgm:pt>
    <dgm:pt modelId="{F7960609-3318-46C6-90A9-4896F860D7EC}" type="sibTrans" cxnId="{C400A073-9797-4529-974E-A8F125D107E0}">
      <dgm:prSet/>
      <dgm:spPr/>
      <dgm:t>
        <a:bodyPr/>
        <a:lstStyle/>
        <a:p>
          <a:endParaRPr lang="en-US"/>
        </a:p>
      </dgm:t>
    </dgm:pt>
    <dgm:pt modelId="{25745D36-0AAC-4E97-A963-1FD96B394384}">
      <dgm:prSet phldrT="[Text]" custT="1"/>
      <dgm:spPr/>
      <dgm:t>
        <a:bodyPr/>
        <a:lstStyle/>
        <a:p>
          <a:r>
            <a:rPr lang="en-US" sz="2400" dirty="0"/>
            <a:t>- Systematic Review Approach </a:t>
          </a:r>
        </a:p>
        <a:p>
          <a:r>
            <a:rPr lang="en-US" sz="2400" dirty="0"/>
            <a:t>-Inclusion &amp; exclusion criteria: to refine search (</a:t>
          </a:r>
          <a:r>
            <a:rPr lang="en-US" sz="2400" dirty="0" err="1"/>
            <a:t>Synder</a:t>
          </a:r>
          <a:r>
            <a:rPr lang="en-US" sz="2400" dirty="0"/>
            <a:t>, 2019)</a:t>
          </a:r>
        </a:p>
        <a:p>
          <a:r>
            <a:rPr lang="en-US" sz="2400" dirty="0"/>
            <a:t>-Using PRISMA framework:  Selected 10 primary articles</a:t>
          </a:r>
        </a:p>
        <a:p>
          <a:endParaRPr lang="en-US" sz="2100" dirty="0"/>
        </a:p>
      </dgm:t>
    </dgm:pt>
    <dgm:pt modelId="{FB78E82B-21A9-4AB1-992D-BB8C7ADA896F}" type="parTrans" cxnId="{251756C8-E266-4319-B144-0D99DB22CF66}">
      <dgm:prSet/>
      <dgm:spPr/>
      <dgm:t>
        <a:bodyPr/>
        <a:lstStyle/>
        <a:p>
          <a:endParaRPr lang="en-US"/>
        </a:p>
      </dgm:t>
    </dgm:pt>
    <dgm:pt modelId="{B63200AA-A297-41F5-A624-005E3A34CA85}" type="sibTrans" cxnId="{251756C8-E266-4319-B144-0D99DB22CF66}">
      <dgm:prSet/>
      <dgm:spPr/>
      <dgm:t>
        <a:bodyPr/>
        <a:lstStyle/>
        <a:p>
          <a:endParaRPr lang="en-US"/>
        </a:p>
      </dgm:t>
    </dgm:pt>
    <dgm:pt modelId="{B3283A87-96F5-418B-99BE-63873328B0B2}">
      <dgm:prSet phldrT="[Text]" custT="1"/>
      <dgm:spPr/>
      <dgm:t>
        <a:bodyPr/>
        <a:lstStyle/>
        <a:p>
          <a:pPr algn="ctr">
            <a:spcAft>
              <a:spcPts val="200"/>
            </a:spcAft>
          </a:pPr>
          <a:r>
            <a:rPr lang="en-GB" sz="2400" b="1" u="sng" dirty="0"/>
            <a:t>Literature Search</a:t>
          </a:r>
        </a:p>
        <a:p>
          <a:pPr algn="ctr">
            <a:spcAft>
              <a:spcPts val="200"/>
            </a:spcAft>
          </a:pPr>
          <a:r>
            <a:rPr lang="en-GB" sz="2400" dirty="0"/>
            <a:t>-   Keywords used included: “Stigma”, “stigmatization”, “Learning disabilities” and “mental health”</a:t>
          </a:r>
        </a:p>
        <a:p>
          <a:pPr algn="ctr">
            <a:spcAft>
              <a:spcPts val="200"/>
            </a:spcAft>
          </a:pPr>
          <a:r>
            <a:rPr lang="en-GB" sz="2400" dirty="0"/>
            <a:t>-         Databases searched included JSTOR, Springer, Medline, &amp; PubMed</a:t>
          </a:r>
          <a:endParaRPr lang="en-US" sz="2400" dirty="0"/>
        </a:p>
      </dgm:t>
    </dgm:pt>
    <dgm:pt modelId="{97ACA2B4-3D6F-4227-8AA1-FF79B66153D0}" type="parTrans" cxnId="{500C118F-677B-4B84-A99E-F75947C114F0}">
      <dgm:prSet/>
      <dgm:spPr/>
      <dgm:t>
        <a:bodyPr/>
        <a:lstStyle/>
        <a:p>
          <a:endParaRPr lang="en-US"/>
        </a:p>
      </dgm:t>
    </dgm:pt>
    <dgm:pt modelId="{E75B0FB3-F13E-4EF9-AA7B-5930B65AE297}" type="sibTrans" cxnId="{500C118F-677B-4B84-A99E-F75947C114F0}">
      <dgm:prSet/>
      <dgm:spPr/>
      <dgm:t>
        <a:bodyPr/>
        <a:lstStyle/>
        <a:p>
          <a:endParaRPr lang="en-US"/>
        </a:p>
      </dgm:t>
    </dgm:pt>
    <dgm:pt modelId="{06D7548F-2367-4778-B6EB-428BC0149D83}">
      <dgm:prSet/>
      <dgm:spPr/>
      <dgm:t>
        <a:bodyPr/>
        <a:lstStyle/>
        <a:p>
          <a:r>
            <a:rPr lang="en-US" dirty="0"/>
            <a:t>- </a:t>
          </a:r>
          <a:r>
            <a:rPr lang="en-US" b="1" u="sng" dirty="0"/>
            <a:t>Inclusion criteria</a:t>
          </a:r>
          <a:r>
            <a:rPr lang="en-US" dirty="0"/>
            <a:t>: Scholarly journals; Published from 2012-2022; Published in English; Focuses on children with learning disabilities; Focuses on the UK.</a:t>
          </a:r>
        </a:p>
      </dgm:t>
    </dgm:pt>
    <dgm:pt modelId="{FD4A29DC-B2D9-483C-A33F-104C00FA0890}" type="parTrans" cxnId="{B5EB2A05-75A0-4513-8539-45A503D0FB88}">
      <dgm:prSet/>
      <dgm:spPr/>
      <dgm:t>
        <a:bodyPr/>
        <a:lstStyle/>
        <a:p>
          <a:endParaRPr lang="en-US"/>
        </a:p>
      </dgm:t>
    </dgm:pt>
    <dgm:pt modelId="{C761A1AB-D506-40CF-88F7-55B015D44D98}" type="sibTrans" cxnId="{B5EB2A05-75A0-4513-8539-45A503D0FB88}">
      <dgm:prSet/>
      <dgm:spPr/>
      <dgm:t>
        <a:bodyPr/>
        <a:lstStyle/>
        <a:p>
          <a:endParaRPr lang="en-US"/>
        </a:p>
      </dgm:t>
    </dgm:pt>
    <dgm:pt modelId="{B1C17A7E-C896-458D-A793-E30C7E1E26C0}">
      <dgm:prSet/>
      <dgm:spPr/>
      <dgm:t>
        <a:bodyPr/>
        <a:lstStyle/>
        <a:p>
          <a:r>
            <a:rPr lang="en-US" dirty="0"/>
            <a:t>- Quality Assessment – CASP tool used</a:t>
          </a:r>
        </a:p>
        <a:p>
          <a:r>
            <a:rPr lang="en-GB" dirty="0"/>
            <a:t>Data Analysis: thematic analysis </a:t>
          </a:r>
        </a:p>
        <a:p>
          <a:r>
            <a:rPr lang="en-GB" dirty="0"/>
            <a:t>Ethical Consideration – transparent and accurate reporting of results.</a:t>
          </a:r>
          <a:endParaRPr lang="en-US" dirty="0"/>
        </a:p>
      </dgm:t>
    </dgm:pt>
    <dgm:pt modelId="{FF80AA64-B65E-4E29-964B-178432C1C615}" type="parTrans" cxnId="{5A0CCAFB-A48F-484D-A891-947003EBD161}">
      <dgm:prSet/>
      <dgm:spPr/>
      <dgm:t>
        <a:bodyPr/>
        <a:lstStyle/>
        <a:p>
          <a:endParaRPr lang="en-US"/>
        </a:p>
      </dgm:t>
    </dgm:pt>
    <dgm:pt modelId="{B270D772-E3B2-48CE-9EB1-C1F31C18278D}" type="sibTrans" cxnId="{5A0CCAFB-A48F-484D-A891-947003EBD161}">
      <dgm:prSet/>
      <dgm:spPr/>
      <dgm:t>
        <a:bodyPr/>
        <a:lstStyle/>
        <a:p>
          <a:endParaRPr lang="en-US"/>
        </a:p>
      </dgm:t>
    </dgm:pt>
    <dgm:pt modelId="{E002CC25-1E8A-4B09-9A06-837156EEB3A8}" type="pres">
      <dgm:prSet presAssocID="{57FB0542-AFB5-4DEB-9421-336DBA384D9F}" presName="diagram" presStyleCnt="0">
        <dgm:presLayoutVars>
          <dgm:chMax val="1"/>
          <dgm:dir/>
          <dgm:animLvl val="ctr"/>
          <dgm:resizeHandles val="exact"/>
        </dgm:presLayoutVars>
      </dgm:prSet>
      <dgm:spPr/>
    </dgm:pt>
    <dgm:pt modelId="{DA1C9CC2-A42F-400A-8D70-9FB2C72D978D}" type="pres">
      <dgm:prSet presAssocID="{57FB0542-AFB5-4DEB-9421-336DBA384D9F}" presName="matrix" presStyleCnt="0"/>
      <dgm:spPr/>
    </dgm:pt>
    <dgm:pt modelId="{84BF42DE-A280-4693-9C04-6401E2BE4DB4}" type="pres">
      <dgm:prSet presAssocID="{57FB0542-AFB5-4DEB-9421-336DBA384D9F}" presName="tile1" presStyleLbl="node1" presStyleIdx="0" presStyleCnt="4" custAng="0" custScaleY="119872" custLinFactNeighborX="381" custLinFactNeighborY="4968"/>
      <dgm:spPr/>
    </dgm:pt>
    <dgm:pt modelId="{609F0920-1A18-4002-8DB8-056212B72787}" type="pres">
      <dgm:prSet presAssocID="{57FB0542-AFB5-4DEB-9421-336DBA384D9F}" presName="tile1text" presStyleLbl="node1" presStyleIdx="0" presStyleCnt="4">
        <dgm:presLayoutVars>
          <dgm:chMax val="0"/>
          <dgm:chPref val="0"/>
          <dgm:bulletEnabled val="1"/>
        </dgm:presLayoutVars>
      </dgm:prSet>
      <dgm:spPr/>
    </dgm:pt>
    <dgm:pt modelId="{370DD873-9252-4638-B7EB-1E9379D5C006}" type="pres">
      <dgm:prSet presAssocID="{57FB0542-AFB5-4DEB-9421-336DBA384D9F}" presName="tile2" presStyleLbl="node1" presStyleIdx="1" presStyleCnt="4" custScaleX="99997" custScaleY="111348" custLinFactNeighborX="-412" custLinFactNeighborY="260"/>
      <dgm:spPr/>
    </dgm:pt>
    <dgm:pt modelId="{FB0EF67C-AF3B-4E59-B0CB-C953AEE66CD0}" type="pres">
      <dgm:prSet presAssocID="{57FB0542-AFB5-4DEB-9421-336DBA384D9F}" presName="tile2text" presStyleLbl="node1" presStyleIdx="1" presStyleCnt="4">
        <dgm:presLayoutVars>
          <dgm:chMax val="0"/>
          <dgm:chPref val="0"/>
          <dgm:bulletEnabled val="1"/>
        </dgm:presLayoutVars>
      </dgm:prSet>
      <dgm:spPr/>
    </dgm:pt>
    <dgm:pt modelId="{EE84001D-DEB2-4C85-909D-56E604F8F698}" type="pres">
      <dgm:prSet presAssocID="{57FB0542-AFB5-4DEB-9421-336DBA384D9F}" presName="tile3" presStyleLbl="node1" presStyleIdx="2" presStyleCnt="4"/>
      <dgm:spPr/>
    </dgm:pt>
    <dgm:pt modelId="{52B7317F-861E-4AA7-9E2C-7B69C687A2AC}" type="pres">
      <dgm:prSet presAssocID="{57FB0542-AFB5-4DEB-9421-336DBA384D9F}" presName="tile3text" presStyleLbl="node1" presStyleIdx="2" presStyleCnt="4">
        <dgm:presLayoutVars>
          <dgm:chMax val="0"/>
          <dgm:chPref val="0"/>
          <dgm:bulletEnabled val="1"/>
        </dgm:presLayoutVars>
      </dgm:prSet>
      <dgm:spPr/>
    </dgm:pt>
    <dgm:pt modelId="{D7BD2592-1A33-46DA-A3E4-7C2713A5AC28}" type="pres">
      <dgm:prSet presAssocID="{57FB0542-AFB5-4DEB-9421-336DBA384D9F}" presName="tile4" presStyleLbl="node1" presStyleIdx="3" presStyleCnt="4"/>
      <dgm:spPr/>
    </dgm:pt>
    <dgm:pt modelId="{B17DFF73-A1A9-4B2A-BA45-8A159A7F3DC8}" type="pres">
      <dgm:prSet presAssocID="{57FB0542-AFB5-4DEB-9421-336DBA384D9F}" presName="tile4text" presStyleLbl="node1" presStyleIdx="3" presStyleCnt="4">
        <dgm:presLayoutVars>
          <dgm:chMax val="0"/>
          <dgm:chPref val="0"/>
          <dgm:bulletEnabled val="1"/>
        </dgm:presLayoutVars>
      </dgm:prSet>
      <dgm:spPr/>
    </dgm:pt>
    <dgm:pt modelId="{0956115B-E0AA-4B69-B140-7802B7972B14}" type="pres">
      <dgm:prSet presAssocID="{57FB0542-AFB5-4DEB-9421-336DBA384D9F}" presName="centerTile" presStyleLbl="fgShp" presStyleIdx="0" presStyleCnt="1" custScaleX="84682" custScaleY="67741" custLinFactNeighborX="-2901" custLinFactNeighborY="12941">
        <dgm:presLayoutVars>
          <dgm:chMax val="0"/>
          <dgm:chPref val="0"/>
        </dgm:presLayoutVars>
      </dgm:prSet>
      <dgm:spPr/>
    </dgm:pt>
  </dgm:ptLst>
  <dgm:cxnLst>
    <dgm:cxn modelId="{B5EB2A05-75A0-4513-8539-45A503D0FB88}" srcId="{809838CF-AE97-4E45-8317-3108CCBE2DD4}" destId="{06D7548F-2367-4778-B6EB-428BC0149D83}" srcOrd="2" destOrd="0" parTransId="{FD4A29DC-B2D9-483C-A33F-104C00FA0890}" sibTransId="{C761A1AB-D506-40CF-88F7-55B015D44D98}"/>
    <dgm:cxn modelId="{C018853A-2C8F-456C-A19A-EC686CFE0A46}" type="presOf" srcId="{57FB0542-AFB5-4DEB-9421-336DBA384D9F}" destId="{E002CC25-1E8A-4B09-9A06-837156EEB3A8}" srcOrd="0" destOrd="0" presId="urn:microsoft.com/office/officeart/2005/8/layout/matrix1"/>
    <dgm:cxn modelId="{635C613F-5B80-45EC-A14B-AB51147FCB07}" type="presOf" srcId="{06D7548F-2367-4778-B6EB-428BC0149D83}" destId="{52B7317F-861E-4AA7-9E2C-7B69C687A2AC}" srcOrd="1" destOrd="0" presId="urn:microsoft.com/office/officeart/2005/8/layout/matrix1"/>
    <dgm:cxn modelId="{C400A073-9797-4529-974E-A8F125D107E0}" srcId="{57FB0542-AFB5-4DEB-9421-336DBA384D9F}" destId="{809838CF-AE97-4E45-8317-3108CCBE2DD4}" srcOrd="0" destOrd="0" parTransId="{1EAF6479-8617-4CFD-86AC-3BAAC61AAF8F}" sibTransId="{F7960609-3318-46C6-90A9-4896F860D7EC}"/>
    <dgm:cxn modelId="{83231C8E-136B-46B0-935F-5CA3DCCA1EB4}" type="presOf" srcId="{25745D36-0AAC-4E97-A963-1FD96B394384}" destId="{84BF42DE-A280-4693-9C04-6401E2BE4DB4}" srcOrd="0" destOrd="0" presId="urn:microsoft.com/office/officeart/2005/8/layout/matrix1"/>
    <dgm:cxn modelId="{500C118F-677B-4B84-A99E-F75947C114F0}" srcId="{809838CF-AE97-4E45-8317-3108CCBE2DD4}" destId="{B3283A87-96F5-418B-99BE-63873328B0B2}" srcOrd="1" destOrd="0" parTransId="{97ACA2B4-3D6F-4227-8AA1-FF79B66153D0}" sibTransId="{E75B0FB3-F13E-4EF9-AA7B-5930B65AE297}"/>
    <dgm:cxn modelId="{C4B46C97-AA5A-4F77-80F2-338ECD0634FB}" type="presOf" srcId="{B3283A87-96F5-418B-99BE-63873328B0B2}" destId="{FB0EF67C-AF3B-4E59-B0CB-C953AEE66CD0}" srcOrd="1" destOrd="0" presId="urn:microsoft.com/office/officeart/2005/8/layout/matrix1"/>
    <dgm:cxn modelId="{74B4B69E-D99B-467B-9EFC-CEB3FEC3D202}" type="presOf" srcId="{25745D36-0AAC-4E97-A963-1FD96B394384}" destId="{609F0920-1A18-4002-8DB8-056212B72787}" srcOrd="1" destOrd="0" presId="urn:microsoft.com/office/officeart/2005/8/layout/matrix1"/>
    <dgm:cxn modelId="{D8507EC5-379E-48A7-A36B-5265F0018D1A}" type="presOf" srcId="{06D7548F-2367-4778-B6EB-428BC0149D83}" destId="{EE84001D-DEB2-4C85-909D-56E604F8F698}" srcOrd="0" destOrd="0" presId="urn:microsoft.com/office/officeart/2005/8/layout/matrix1"/>
    <dgm:cxn modelId="{251756C8-E266-4319-B144-0D99DB22CF66}" srcId="{809838CF-AE97-4E45-8317-3108CCBE2DD4}" destId="{25745D36-0AAC-4E97-A963-1FD96B394384}" srcOrd="0" destOrd="0" parTransId="{FB78E82B-21A9-4AB1-992D-BB8C7ADA896F}" sibTransId="{B63200AA-A297-41F5-A624-005E3A34CA85}"/>
    <dgm:cxn modelId="{E92DF3DE-5543-476C-96AE-F931D81BCEB7}" type="presOf" srcId="{809838CF-AE97-4E45-8317-3108CCBE2DD4}" destId="{0956115B-E0AA-4B69-B140-7802B7972B14}" srcOrd="0" destOrd="0" presId="urn:microsoft.com/office/officeart/2005/8/layout/matrix1"/>
    <dgm:cxn modelId="{ECB8A2E1-DA60-4390-A0C2-6E902CF89DAE}" type="presOf" srcId="{B1C17A7E-C896-458D-A793-E30C7E1E26C0}" destId="{B17DFF73-A1A9-4B2A-BA45-8A159A7F3DC8}" srcOrd="1" destOrd="0" presId="urn:microsoft.com/office/officeart/2005/8/layout/matrix1"/>
    <dgm:cxn modelId="{5B98E2FA-6B41-4787-8BC5-0A10ADB68793}" type="presOf" srcId="{B3283A87-96F5-418B-99BE-63873328B0B2}" destId="{370DD873-9252-4638-B7EB-1E9379D5C006}" srcOrd="0" destOrd="0" presId="urn:microsoft.com/office/officeart/2005/8/layout/matrix1"/>
    <dgm:cxn modelId="{5A0CCAFB-A48F-484D-A891-947003EBD161}" srcId="{809838CF-AE97-4E45-8317-3108CCBE2DD4}" destId="{B1C17A7E-C896-458D-A793-E30C7E1E26C0}" srcOrd="3" destOrd="0" parTransId="{FF80AA64-B65E-4E29-964B-178432C1C615}" sibTransId="{B270D772-E3B2-48CE-9EB1-C1F31C18278D}"/>
    <dgm:cxn modelId="{E3D9DDFC-47AB-4416-A067-EA34C880F887}" type="presOf" srcId="{B1C17A7E-C896-458D-A793-E30C7E1E26C0}" destId="{D7BD2592-1A33-46DA-A3E4-7C2713A5AC28}" srcOrd="0" destOrd="0" presId="urn:microsoft.com/office/officeart/2005/8/layout/matrix1"/>
    <dgm:cxn modelId="{DCC590CF-BE47-4C16-A599-9DA184D19CAA}" type="presParOf" srcId="{E002CC25-1E8A-4B09-9A06-837156EEB3A8}" destId="{DA1C9CC2-A42F-400A-8D70-9FB2C72D978D}" srcOrd="0" destOrd="0" presId="urn:microsoft.com/office/officeart/2005/8/layout/matrix1"/>
    <dgm:cxn modelId="{B3A1A2AF-737C-452C-BE09-2B266B8FEFD0}" type="presParOf" srcId="{DA1C9CC2-A42F-400A-8D70-9FB2C72D978D}" destId="{84BF42DE-A280-4693-9C04-6401E2BE4DB4}" srcOrd="0" destOrd="0" presId="urn:microsoft.com/office/officeart/2005/8/layout/matrix1"/>
    <dgm:cxn modelId="{4A8BA89F-3FC5-4E5A-85E2-B4B31B14E888}" type="presParOf" srcId="{DA1C9CC2-A42F-400A-8D70-9FB2C72D978D}" destId="{609F0920-1A18-4002-8DB8-056212B72787}" srcOrd="1" destOrd="0" presId="urn:microsoft.com/office/officeart/2005/8/layout/matrix1"/>
    <dgm:cxn modelId="{D4A79576-0852-45CE-9EA2-D8A47A059838}" type="presParOf" srcId="{DA1C9CC2-A42F-400A-8D70-9FB2C72D978D}" destId="{370DD873-9252-4638-B7EB-1E9379D5C006}" srcOrd="2" destOrd="0" presId="urn:microsoft.com/office/officeart/2005/8/layout/matrix1"/>
    <dgm:cxn modelId="{59797FB8-5A45-4335-AA75-BFEA76B15282}" type="presParOf" srcId="{DA1C9CC2-A42F-400A-8D70-9FB2C72D978D}" destId="{FB0EF67C-AF3B-4E59-B0CB-C953AEE66CD0}" srcOrd="3" destOrd="0" presId="urn:microsoft.com/office/officeart/2005/8/layout/matrix1"/>
    <dgm:cxn modelId="{D5E28102-873B-48B6-9DDE-3249F41F2D07}" type="presParOf" srcId="{DA1C9CC2-A42F-400A-8D70-9FB2C72D978D}" destId="{EE84001D-DEB2-4C85-909D-56E604F8F698}" srcOrd="4" destOrd="0" presId="urn:microsoft.com/office/officeart/2005/8/layout/matrix1"/>
    <dgm:cxn modelId="{3C698E97-C9E0-45A4-8DE1-FD70CA2DAB0E}" type="presParOf" srcId="{DA1C9CC2-A42F-400A-8D70-9FB2C72D978D}" destId="{52B7317F-861E-4AA7-9E2C-7B69C687A2AC}" srcOrd="5" destOrd="0" presId="urn:microsoft.com/office/officeart/2005/8/layout/matrix1"/>
    <dgm:cxn modelId="{0D71CD0C-C58A-4944-B8D2-E5945DBB43BC}" type="presParOf" srcId="{DA1C9CC2-A42F-400A-8D70-9FB2C72D978D}" destId="{D7BD2592-1A33-46DA-A3E4-7C2713A5AC28}" srcOrd="6" destOrd="0" presId="urn:microsoft.com/office/officeart/2005/8/layout/matrix1"/>
    <dgm:cxn modelId="{30F66CAF-A912-46FF-905D-E93EA0E147FE}" type="presParOf" srcId="{DA1C9CC2-A42F-400A-8D70-9FB2C72D978D}" destId="{B17DFF73-A1A9-4B2A-BA45-8A159A7F3DC8}" srcOrd="7" destOrd="0" presId="urn:microsoft.com/office/officeart/2005/8/layout/matrix1"/>
    <dgm:cxn modelId="{32A3FA21-4E7E-4006-8AED-CFDC2302A4E3}" type="presParOf" srcId="{E002CC25-1E8A-4B09-9A06-837156EEB3A8}" destId="{0956115B-E0AA-4B69-B140-7802B7972B14}"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F42DE-A280-4693-9C04-6401E2BE4DB4}">
      <dsp:nvSpPr>
        <dsp:cNvPr id="0" name=""/>
        <dsp:cNvSpPr/>
      </dsp:nvSpPr>
      <dsp:spPr>
        <a:xfrm rot="16200000">
          <a:off x="1145821" y="-1124088"/>
          <a:ext cx="3455936" cy="5704114"/>
        </a:xfrm>
        <a:prstGeom prst="round1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 Systematic Review Approach </a:t>
          </a:r>
        </a:p>
        <a:p>
          <a:pPr marL="0" lvl="0" indent="0" algn="ctr" defTabSz="1066800">
            <a:lnSpc>
              <a:spcPct val="90000"/>
            </a:lnSpc>
            <a:spcBef>
              <a:spcPct val="0"/>
            </a:spcBef>
            <a:spcAft>
              <a:spcPct val="35000"/>
            </a:spcAft>
            <a:buNone/>
          </a:pPr>
          <a:r>
            <a:rPr lang="en-US" sz="2400" kern="1200" dirty="0"/>
            <a:t>-Inclusion &amp; exclusion criteria: to refine search (</a:t>
          </a:r>
          <a:r>
            <a:rPr lang="en-US" sz="2400" kern="1200" dirty="0" err="1"/>
            <a:t>Synder</a:t>
          </a:r>
          <a:r>
            <a:rPr lang="en-US" sz="2400" kern="1200" dirty="0"/>
            <a:t>, 2019)</a:t>
          </a:r>
        </a:p>
        <a:p>
          <a:pPr marL="0" lvl="0" indent="0" algn="ctr" defTabSz="1066800">
            <a:lnSpc>
              <a:spcPct val="90000"/>
            </a:lnSpc>
            <a:spcBef>
              <a:spcPct val="0"/>
            </a:spcBef>
            <a:spcAft>
              <a:spcPct val="35000"/>
            </a:spcAft>
            <a:buNone/>
          </a:pPr>
          <a:r>
            <a:rPr lang="en-US" sz="2400" kern="1200" dirty="0"/>
            <a:t>-Using PRISMA framework:  Selected 10 primary articles</a:t>
          </a:r>
        </a:p>
        <a:p>
          <a:pPr marL="0" lvl="0" indent="0" algn="ctr" defTabSz="1066800">
            <a:lnSpc>
              <a:spcPct val="90000"/>
            </a:lnSpc>
            <a:spcBef>
              <a:spcPct val="0"/>
            </a:spcBef>
            <a:spcAft>
              <a:spcPct val="35000"/>
            </a:spcAft>
            <a:buNone/>
          </a:pPr>
          <a:endParaRPr lang="en-US" sz="2100" kern="1200" dirty="0"/>
        </a:p>
      </dsp:txBody>
      <dsp:txXfrm rot="5400000">
        <a:off x="21732" y="1"/>
        <a:ext cx="5704114" cy="2591952"/>
      </dsp:txXfrm>
    </dsp:sp>
    <dsp:sp modelId="{370DD873-9252-4638-B7EB-1E9379D5C006}">
      <dsp:nvSpPr>
        <dsp:cNvPr id="0" name=""/>
        <dsp:cNvSpPr/>
      </dsp:nvSpPr>
      <dsp:spPr>
        <a:xfrm>
          <a:off x="5680699" y="-12858"/>
          <a:ext cx="5703943" cy="3210187"/>
        </a:xfrm>
        <a:prstGeom prst="round1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ts val="200"/>
            </a:spcAft>
            <a:buNone/>
          </a:pPr>
          <a:r>
            <a:rPr lang="en-GB" sz="2400" b="1" u="sng" kern="1200" dirty="0"/>
            <a:t>Literature Search</a:t>
          </a:r>
        </a:p>
        <a:p>
          <a:pPr marL="0" lvl="0" indent="0" algn="ctr" defTabSz="1066800">
            <a:lnSpc>
              <a:spcPct val="90000"/>
            </a:lnSpc>
            <a:spcBef>
              <a:spcPct val="0"/>
            </a:spcBef>
            <a:spcAft>
              <a:spcPts val="200"/>
            </a:spcAft>
            <a:buNone/>
          </a:pPr>
          <a:r>
            <a:rPr lang="en-GB" sz="2400" kern="1200" dirty="0"/>
            <a:t>-   Keywords used included: “Stigma”, “stigmatization”, “Learning disabilities” and “mental health”</a:t>
          </a:r>
        </a:p>
        <a:p>
          <a:pPr marL="0" lvl="0" indent="0" algn="ctr" defTabSz="1066800">
            <a:lnSpc>
              <a:spcPct val="90000"/>
            </a:lnSpc>
            <a:spcBef>
              <a:spcPct val="0"/>
            </a:spcBef>
            <a:spcAft>
              <a:spcPts val="200"/>
            </a:spcAft>
            <a:buNone/>
          </a:pPr>
          <a:r>
            <a:rPr lang="en-GB" sz="2400" kern="1200" dirty="0"/>
            <a:t>-         Databases searched included JSTOR, Springer, Medline, &amp; PubMed</a:t>
          </a:r>
          <a:endParaRPr lang="en-US" sz="2400" kern="1200" dirty="0"/>
        </a:p>
      </dsp:txBody>
      <dsp:txXfrm>
        <a:off x="5680699" y="-12858"/>
        <a:ext cx="5703943" cy="2407640"/>
      </dsp:txXfrm>
    </dsp:sp>
    <dsp:sp modelId="{EE84001D-DEB2-4C85-909D-56E604F8F698}">
      <dsp:nvSpPr>
        <dsp:cNvPr id="0" name=""/>
        <dsp:cNvSpPr/>
      </dsp:nvSpPr>
      <dsp:spPr>
        <a:xfrm rot="10800000">
          <a:off x="0" y="3026251"/>
          <a:ext cx="5704114" cy="2883022"/>
        </a:xfrm>
        <a:prstGeom prst="round1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dirty="0"/>
            <a:t>- </a:t>
          </a:r>
          <a:r>
            <a:rPr lang="en-US" sz="2300" b="1" u="sng" kern="1200" dirty="0"/>
            <a:t>Inclusion criteria</a:t>
          </a:r>
          <a:r>
            <a:rPr lang="en-US" sz="2300" kern="1200" dirty="0"/>
            <a:t>: Scholarly journals; Published from 2012-2022; Published in English; Focuses on children with learning disabilities; Focuses on the UK.</a:t>
          </a:r>
        </a:p>
      </dsp:txBody>
      <dsp:txXfrm rot="10800000">
        <a:off x="0" y="3747006"/>
        <a:ext cx="5704114" cy="2162266"/>
      </dsp:txXfrm>
    </dsp:sp>
    <dsp:sp modelId="{D7BD2592-1A33-46DA-A3E4-7C2713A5AC28}">
      <dsp:nvSpPr>
        <dsp:cNvPr id="0" name=""/>
        <dsp:cNvSpPr/>
      </dsp:nvSpPr>
      <dsp:spPr>
        <a:xfrm rot="5400000">
          <a:off x="7114660" y="1615705"/>
          <a:ext cx="2883022" cy="5704114"/>
        </a:xfrm>
        <a:prstGeom prst="round1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dirty="0"/>
            <a:t>- Quality Assessment – CASP tool used</a:t>
          </a:r>
        </a:p>
        <a:p>
          <a:pPr marL="0" lvl="0" indent="0" algn="ctr" defTabSz="1022350">
            <a:lnSpc>
              <a:spcPct val="90000"/>
            </a:lnSpc>
            <a:spcBef>
              <a:spcPct val="0"/>
            </a:spcBef>
            <a:spcAft>
              <a:spcPct val="35000"/>
            </a:spcAft>
            <a:buNone/>
          </a:pPr>
          <a:r>
            <a:rPr lang="en-GB" sz="2300" kern="1200" dirty="0"/>
            <a:t>Data Analysis: thematic analysis </a:t>
          </a:r>
        </a:p>
        <a:p>
          <a:pPr marL="0" lvl="0" indent="0" algn="ctr" defTabSz="1022350">
            <a:lnSpc>
              <a:spcPct val="90000"/>
            </a:lnSpc>
            <a:spcBef>
              <a:spcPct val="0"/>
            </a:spcBef>
            <a:spcAft>
              <a:spcPct val="35000"/>
            </a:spcAft>
            <a:buNone/>
          </a:pPr>
          <a:r>
            <a:rPr lang="en-GB" sz="2300" kern="1200" dirty="0"/>
            <a:t>Ethical Consideration – transparent and accurate reporting of results.</a:t>
          </a:r>
          <a:endParaRPr lang="en-US" sz="2300" kern="1200" dirty="0"/>
        </a:p>
      </dsp:txBody>
      <dsp:txXfrm rot="-5400000">
        <a:off x="5704114" y="3747006"/>
        <a:ext cx="5704114" cy="2162266"/>
      </dsp:txXfrm>
    </dsp:sp>
    <dsp:sp modelId="{0956115B-E0AA-4B69-B140-7802B7972B14}">
      <dsp:nvSpPr>
        <dsp:cNvPr id="0" name=""/>
        <dsp:cNvSpPr/>
      </dsp:nvSpPr>
      <dsp:spPr>
        <a:xfrm>
          <a:off x="4155721" y="2581321"/>
          <a:ext cx="2898214" cy="976494"/>
        </a:xfrm>
        <a:prstGeom prst="roundRect">
          <a:avLst/>
        </a:prstGeom>
        <a:gradFill rotWithShape="0">
          <a:gsLst>
            <a:gs pos="0">
              <a:schemeClr val="dk2">
                <a:tint val="60000"/>
                <a:hueOff val="0"/>
                <a:satOff val="0"/>
                <a:lumOff val="0"/>
                <a:alphaOff val="0"/>
                <a:tint val="98000"/>
                <a:lumMod val="114000"/>
              </a:schemeClr>
            </a:gs>
            <a:gs pos="100000">
              <a:schemeClr val="dk2">
                <a:tint val="6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Systematic Review</a:t>
          </a:r>
        </a:p>
      </dsp:txBody>
      <dsp:txXfrm>
        <a:off x="4203390" y="2628990"/>
        <a:ext cx="2802876" cy="881156"/>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3CD132-689C-42B2-8BDD-42F759D22854}" type="datetimeFigureOut">
              <a:rPr lang="en-US" smtClean="0"/>
              <a:t>1/16/23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73DCA-CD62-43CE-A134-0A750F9BEEF6}" type="slidenum">
              <a:rPr lang="en-US" smtClean="0"/>
              <a:t>‹#›</a:t>
            </a:fld>
            <a:endParaRPr lang="en-US"/>
          </a:p>
        </p:txBody>
      </p:sp>
    </p:spTree>
    <p:extLst>
      <p:ext uri="{BB962C8B-B14F-4D97-AF65-F5344CB8AC3E}">
        <p14:creationId xmlns:p14="http://schemas.microsoft.com/office/powerpoint/2010/main" val="3879616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aim of this study</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was to explore factors that contribute to stigmatization of children with LD and how it affects their mental health.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regard, the study sought to understand the</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different ways in which children with LD are impacted by stigmatization associated with their condition. </a:t>
            </a:r>
            <a:r>
              <a:rPr lang="en-US" sz="1200" kern="1200" dirty="0">
                <a:solidFill>
                  <a:schemeClr val="tx1"/>
                </a:solidFill>
                <a:effectLst/>
                <a:latin typeface="+mn-lt"/>
                <a:ea typeface="+mn-ea"/>
                <a:cs typeface="+mn-cs"/>
              </a:rPr>
              <a:t>The current study seeks to unravel a number of issues concerning stigmatization and learning disabilities. Exploring causes of stigmatization will seek to come up with a detailed list of factors within the learning spaces and inherent in the society that makes learners with learning disabilities to be stigmatized. </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Moreover, the study explored how the different challenges faced by children with LD could be addressed. The gal in this case was determine the strategies for addressing stigmatization and mental health issues affecting the children. Lastly, the current research sough to identify suitable recommendations on how teaching practice could be improved to address the needs of children with LD.</a:t>
            </a:r>
            <a:endParaRPr lang="en-US" dirty="0"/>
          </a:p>
        </p:txBody>
      </p:sp>
      <p:sp>
        <p:nvSpPr>
          <p:cNvPr id="4" name="Slide Number Placeholder 3"/>
          <p:cNvSpPr>
            <a:spLocks noGrp="1"/>
          </p:cNvSpPr>
          <p:nvPr>
            <p:ph type="sldNum" sz="quarter" idx="5"/>
          </p:nvPr>
        </p:nvSpPr>
        <p:spPr/>
        <p:txBody>
          <a:bodyPr/>
          <a:lstStyle/>
          <a:p>
            <a:fld id="{85373DCA-CD62-43CE-A134-0A750F9BEEF6}" type="slidenum">
              <a:rPr lang="en-US" smtClean="0"/>
              <a:t>2</a:t>
            </a:fld>
            <a:endParaRPr lang="en-US"/>
          </a:p>
        </p:txBody>
      </p:sp>
    </p:spTree>
    <p:extLst>
      <p:ext uri="{BB962C8B-B14F-4D97-AF65-F5344CB8AC3E}">
        <p14:creationId xmlns:p14="http://schemas.microsoft.com/office/powerpoint/2010/main" val="1217019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Learning disabilities come in various forms such as dyslexia, dyscalculia, and dysgraphia all of which negative impacts the ability of learners to grasp concepts fast and move at the same pace with other learners </a:t>
            </a:r>
            <a:r>
              <a:rPr lang="en-US" sz="1800" dirty="0"/>
              <a:t>(Centers For Disease Control and Prevention, 2022)</a:t>
            </a:r>
            <a:r>
              <a:rPr lang="en-US" sz="1800" dirty="0">
                <a:effectLst/>
                <a:latin typeface="Times New Roman" panose="02020603050405020304" pitchFamily="18" charset="0"/>
                <a:ea typeface="Calibri" panose="020F0502020204030204" pitchFamily="34" charset="0"/>
              </a:rPr>
              <a:t>. Teachers can detect learning disabilities through the engagement with learners with learners with the condition showing difficulty learning new things or even remembering things (NHS, 2022). Learning difficulties also affect the ability of learners to engage and interact with others which negatively affect their educational outcomes. Meanwhile, stigma entails being viewed in a negative manner because you have a specific condition or characteristic considered undesirable. For this study, stigma</a:t>
            </a:r>
            <a:r>
              <a:rPr lang="en-US" sz="1800" baseline="0" dirty="0">
                <a:effectLst/>
                <a:latin typeface="Times New Roman" panose="02020603050405020304" pitchFamily="18" charset="0"/>
                <a:ea typeface="Calibri" panose="020F0502020204030204" pitchFamily="34" charset="0"/>
              </a:rPr>
              <a:t> was associated with LD condition where they individuals are discriminated and devalued due to the condition. In the UK, there are strict laws which discourage discrimination of individuals with LD such as Mental Capacity Act 2005 &amp; Care Act 2014. </a:t>
            </a:r>
            <a:endParaRPr lang="en-US" dirty="0"/>
          </a:p>
        </p:txBody>
      </p:sp>
      <p:sp>
        <p:nvSpPr>
          <p:cNvPr id="4" name="Slide Number Placeholder 3"/>
          <p:cNvSpPr>
            <a:spLocks noGrp="1"/>
          </p:cNvSpPr>
          <p:nvPr>
            <p:ph type="sldNum" sz="quarter" idx="5"/>
          </p:nvPr>
        </p:nvSpPr>
        <p:spPr/>
        <p:txBody>
          <a:bodyPr/>
          <a:lstStyle/>
          <a:p>
            <a:fld id="{85373DCA-CD62-43CE-A134-0A750F9BEEF6}" type="slidenum">
              <a:rPr lang="en-US" smtClean="0"/>
              <a:t>3</a:t>
            </a:fld>
            <a:endParaRPr lang="en-US"/>
          </a:p>
        </p:txBody>
      </p:sp>
    </p:spTree>
    <p:extLst>
      <p:ext uri="{BB962C8B-B14F-4D97-AF65-F5344CB8AC3E}">
        <p14:creationId xmlns:p14="http://schemas.microsoft.com/office/powerpoint/2010/main" val="1466877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conducting this study, a systematic review approach was employed.</a:t>
            </a:r>
            <a:r>
              <a:rPr lang="en-US" baseline="0" dirty="0"/>
              <a:t> As such, primary journal articles were sampled based on inclusion and exclusion criteria developed as well as the PRISMA framework. Inclusion and exclusion criteria was crucial in narrowing the research </a:t>
            </a:r>
            <a:r>
              <a:rPr lang="en-US" dirty="0"/>
              <a:t>(</a:t>
            </a:r>
            <a:r>
              <a:rPr lang="en-US" dirty="0" err="1"/>
              <a:t>Synder</a:t>
            </a:r>
            <a:r>
              <a:rPr lang="en-US" dirty="0"/>
              <a:t>, 2019)</a:t>
            </a:r>
            <a:r>
              <a:rPr lang="en-US" dirty="0">
                <a:solidFill>
                  <a:schemeClr val="bg1"/>
                </a:solidFill>
              </a:rPr>
              <a:t>.</a:t>
            </a:r>
            <a:r>
              <a:rPr lang="en-US" baseline="0" dirty="0"/>
              <a:t>During the literature search, the keywords used were based on the research aim and objectives.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 selection,</a:t>
            </a:r>
            <a:r>
              <a:rPr lang="en-US" sz="1200" baseline="0" dirty="0">
                <a:effectLst/>
                <a:latin typeface="Times New Roman" panose="02020603050405020304" pitchFamily="18" charset="0"/>
                <a:ea typeface="Calibri" panose="020F0502020204030204" pitchFamily="34" charset="0"/>
                <a:cs typeface="Times New Roman" panose="02020603050405020304" pitchFamily="18" charset="0"/>
              </a:rPr>
              <a:t> a major inclusion criterion was that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only studies carried out within the last 10 years and addressing learning disabilities in individuals aged between 6 to 18 years were considered. PRISMA chart detailed the criteria of narrowing down the articles from 50 to 10. Thematic analysis was considered relevant in studies adopting review of literature and aided in identifying the various themes relevant to this study and observe trends in the evidence available. The methodology saved significant time and resources for the study enabling its completion with the budgeted finances and timelines. </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373DCA-CD62-43CE-A134-0A750F9BEEF6}" type="slidenum">
              <a:rPr lang="en-US" smtClean="0"/>
              <a:t>4</a:t>
            </a:fld>
            <a:endParaRPr lang="en-US"/>
          </a:p>
        </p:txBody>
      </p:sp>
    </p:spTree>
    <p:extLst>
      <p:ext uri="{BB962C8B-B14F-4D97-AF65-F5344CB8AC3E}">
        <p14:creationId xmlns:p14="http://schemas.microsoft.com/office/powerpoint/2010/main" val="1966943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Evidence collected from the studies revealed three major themes. Firstly, the results showed that teachers tend to ridicule</a:t>
            </a:r>
            <a:r>
              <a:rPr lang="en-US" sz="1200" kern="1200" baseline="0" dirty="0">
                <a:solidFill>
                  <a:schemeClr val="tx1"/>
                </a:solidFill>
                <a:effectLst/>
                <a:latin typeface="+mn-lt"/>
                <a:ea typeface="+mn-ea"/>
                <a:cs typeface="+mn-cs"/>
              </a:rPr>
              <a:t> and discriminate children with LD during learning thereby negatively affecting their mental health (Jacobs et al., 2022). As such, the children become stigmatized and embarrassed about their condition thereby making them lose concentration and interest in learning. Moreover, stigmatization of children with LD can lead to the development of negative copying habits such as self-oriented perfectionism which can lead to psychological stress in the long term</a:t>
            </a:r>
            <a:r>
              <a:rPr lang="en-US" sz="1200" dirty="0"/>
              <a:t>(</a:t>
            </a:r>
            <a:r>
              <a:rPr lang="en-US" sz="1200" dirty="0" err="1"/>
              <a:t>Stoeber</a:t>
            </a:r>
            <a:r>
              <a:rPr lang="en-US" sz="1200" dirty="0"/>
              <a:t> &amp; </a:t>
            </a:r>
            <a:r>
              <a:rPr lang="en-US" sz="1200" dirty="0" err="1"/>
              <a:t>Rountree</a:t>
            </a:r>
            <a:r>
              <a:rPr lang="en-US" sz="1200" dirty="0"/>
              <a:t>, 2021)</a:t>
            </a:r>
            <a:r>
              <a:rPr lang="en-US" sz="1200" kern="1200" baseline="0" dirty="0">
                <a:solidFill>
                  <a:schemeClr val="tx1"/>
                </a:solidFill>
                <a:effectLst/>
                <a:latin typeface="+mn-lt"/>
                <a:ea typeface="+mn-ea"/>
                <a:cs typeface="+mn-cs"/>
              </a:rPr>
              <a:t>. Typically, the children feel that they are discriminated because they are lacking some and hence, try to overcompensate by being perfectionists. In this regard, a key strategy for addressing negative impact of stigmatization is for teachers to be trained on how to create inclusive learning environment where the needs of children with LD are also considered (</a:t>
            </a:r>
            <a:r>
              <a:rPr lang="en-US" sz="1200" kern="1200" baseline="0" dirty="0" err="1">
                <a:solidFill>
                  <a:schemeClr val="tx1"/>
                </a:solidFill>
                <a:effectLst/>
                <a:latin typeface="+mn-lt"/>
                <a:ea typeface="+mn-ea"/>
                <a:cs typeface="+mn-cs"/>
              </a:rPr>
              <a:t>Toye</a:t>
            </a:r>
            <a:r>
              <a:rPr lang="en-US" sz="1200" kern="1200" baseline="0" dirty="0">
                <a:solidFill>
                  <a:schemeClr val="tx1"/>
                </a:solidFill>
                <a:effectLst/>
                <a:latin typeface="+mn-lt"/>
                <a:ea typeface="+mn-ea"/>
                <a:cs typeface="+mn-cs"/>
              </a:rPr>
              <a:t> et al., 2019). Moreover, it was noted that increasing social contact between children with LD and those without LD can help to reduce incidents of stigmatization.  </a:t>
            </a:r>
          </a:p>
          <a:p>
            <a:endParaRPr lang="en-US" sz="1200" kern="1200" baseline="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5373DCA-CD62-43CE-A134-0A750F9BEEF6}" type="slidenum">
              <a:rPr lang="en-US" smtClean="0"/>
              <a:t>5</a:t>
            </a:fld>
            <a:endParaRPr lang="en-US"/>
          </a:p>
        </p:txBody>
      </p:sp>
    </p:spTree>
    <p:extLst>
      <p:ext uri="{BB962C8B-B14F-4D97-AF65-F5344CB8AC3E}">
        <p14:creationId xmlns:p14="http://schemas.microsoft.com/office/powerpoint/2010/main" val="3286275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Evidence indicates that the public shame that children with disabilities undergo is related to teachers considering them as difficult to teach which makes them receive ridicule from both teachers and other learners (Jacobs et al., 2022). The research also showed</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that children with LD often face social comparison which diminishes their sense of worth leading to self awareness and distress about their condition (O’Byrne &amp; Muldoon, 2017).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According to Thomas</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and Rose (2020),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enhancing positive contact between learners with learning disabilities and those without learning disabilities can lead to positive outcome among the children with</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LD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strategy creates positive perception among learners without learning disabilities later in life and also creates confidence among learners with learning disabilities. Nonetheless, it was realized that government policies 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deistitutionalisation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LD programs have been inadequate because children with LD still face discrimination and do not receive additional</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support such as assistive technology to improve their learning experience (</a:t>
            </a:r>
            <a:r>
              <a:rPr lang="en-US" sz="1800" baseline="0" dirty="0" err="1">
                <a:effectLst/>
                <a:latin typeface="Times New Roman" panose="02020603050405020304" pitchFamily="18" charset="0"/>
                <a:ea typeface="Calibri" panose="020F0502020204030204" pitchFamily="34" charset="0"/>
                <a:cs typeface="Times New Roman" panose="02020603050405020304" pitchFamily="18" charset="0"/>
              </a:rPr>
              <a:t>Toye</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et al., 2019).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However, there are significant ground that still remains to be covered in order to fully address the issue in learning institutions and the society in general.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373DCA-CD62-43CE-A134-0A750F9BEEF6}" type="slidenum">
              <a:rPr lang="en-US" smtClean="0"/>
              <a:t>6</a:t>
            </a:fld>
            <a:endParaRPr lang="en-US"/>
          </a:p>
        </p:txBody>
      </p:sp>
    </p:spTree>
    <p:extLst>
      <p:ext uri="{BB962C8B-B14F-4D97-AF65-F5344CB8AC3E}">
        <p14:creationId xmlns:p14="http://schemas.microsoft.com/office/powerpoint/2010/main" val="3962796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research showed that bias that teachers have against students with learning disabilities leads</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to a misconception that the latter have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less abilities as compared to children without learning disabilities. The discrimination also results to aggressive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against the children and this reduces their educational outcomes. These actions also increase the stigma consciousness among children with learning disabilities making them more likely to misinterpret the way others treat them and consider a number of actions against them as being stigma or discriminating acts (Maki, 2022). The results showed that while government has made</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commendable progress in </a:t>
            </a:r>
            <a:r>
              <a:rPr lang="en-US" sz="1800" baseline="0" dirty="0" err="1">
                <a:effectLst/>
                <a:latin typeface="Times New Roman" panose="02020603050405020304" pitchFamily="18" charset="0"/>
                <a:ea typeface="Calibri" panose="020F0502020204030204" pitchFamily="34" charset="0"/>
                <a:cs typeface="Times New Roman" panose="02020603050405020304" pitchFamily="18" charset="0"/>
              </a:rPr>
              <a:t>destigmatization</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programs, the efforts are inadequate due to limited resources available to support children with LD. The views were similar to that of Haft et al., 2022) showing that inclusive teaching tools were inadequate which affected support given to children with LD. Additionally, the results indicated that discrimination of children with LD causes them to exhibit low academic performance and high mental stress. Similar views were demonstrated by NHS (2022) indicating that discrimination of the children led to social isolation and reduced their ability to seek help. </a:t>
            </a:r>
            <a:endParaRPr lang="en-US" sz="1800" dirty="0"/>
          </a:p>
        </p:txBody>
      </p:sp>
      <p:sp>
        <p:nvSpPr>
          <p:cNvPr id="4" name="Slide Number Placeholder 3"/>
          <p:cNvSpPr>
            <a:spLocks noGrp="1"/>
          </p:cNvSpPr>
          <p:nvPr>
            <p:ph type="sldNum" sz="quarter" idx="5"/>
          </p:nvPr>
        </p:nvSpPr>
        <p:spPr/>
        <p:txBody>
          <a:bodyPr/>
          <a:lstStyle/>
          <a:p>
            <a:fld id="{85373DCA-CD62-43CE-A134-0A750F9BEEF6}" type="slidenum">
              <a:rPr lang="en-US" smtClean="0"/>
              <a:t>7</a:t>
            </a:fld>
            <a:endParaRPr lang="en-US"/>
          </a:p>
        </p:txBody>
      </p:sp>
    </p:spTree>
    <p:extLst>
      <p:ext uri="{BB962C8B-B14F-4D97-AF65-F5344CB8AC3E}">
        <p14:creationId xmlns:p14="http://schemas.microsoft.com/office/powerpoint/2010/main" val="18748053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From the results indicated in this study, it can be observed that there is a real need to improve the experiences of children with learning disabilities. The experiences can be improved through the improvement of the learning environment for these children. An effective learning environment that enables children with learning disabilities to interact with those without learning disabilities should be created in order to improve personal attitudes of the learners with learning disabilities. Moreover, if teachers change their attitudes, it will go a long way in enhancing the experiences of the learners with learning disabilities as teacher aggression and discrimination will be minimized. All in all, the government has the biggest responsibility in dealing with the problem of discrimination thus the need to formulate appropriate policies. The policy changes should be directed towards positive learning and interaction between all learners irrespective of their abilities.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373DCA-CD62-43CE-A134-0A750F9BEEF6}" type="slidenum">
              <a:rPr lang="en-US" smtClean="0"/>
              <a:t>8</a:t>
            </a:fld>
            <a:endParaRPr lang="en-US"/>
          </a:p>
        </p:txBody>
      </p:sp>
    </p:spTree>
    <p:extLst>
      <p:ext uri="{BB962C8B-B14F-4D97-AF65-F5344CB8AC3E}">
        <p14:creationId xmlns:p14="http://schemas.microsoft.com/office/powerpoint/2010/main" val="760183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Stigmatization results from the negative stereotyping that learners with learning difficulties are exposed to in their learning environment by teachers and other learners. Additionally, educators also have little knowledge regarding the strategies to handle children with learning disabilities or even concerning their abilities. This means hat teachers may not give those with learning difficulties equal chances and opportunities as those without learning disabilities. overall societal view on the ability of children with learning difficulties to achieve societal goals also significantly contributes to stigmatization of learners with learning disabilities. The study has also revealed that teacher attitude is a key factor in continued learner discrimination. Stigmatization has several adverse effects on the learners among them being them developing low self-esteem as they consider themselves not worthy enough. Low academic achievement also results coupled with inability to effectively engage with others and stress. All these factors work together to lower the experiences of learners with learning disabilities.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373DCA-CD62-43CE-A134-0A750F9BEEF6}" type="slidenum">
              <a:rPr lang="en-US" smtClean="0"/>
              <a:t>9</a:t>
            </a:fld>
            <a:endParaRPr lang="en-US"/>
          </a:p>
        </p:txBody>
      </p:sp>
    </p:spTree>
    <p:extLst>
      <p:ext uri="{BB962C8B-B14F-4D97-AF65-F5344CB8AC3E}">
        <p14:creationId xmlns:p14="http://schemas.microsoft.com/office/powerpoint/2010/main" val="8789322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373DCA-CD62-43CE-A134-0A750F9BEEF6}" type="slidenum">
              <a:rPr lang="en-US" smtClean="0"/>
              <a:t>10</a:t>
            </a:fld>
            <a:endParaRPr lang="en-US"/>
          </a:p>
        </p:txBody>
      </p:sp>
    </p:spTree>
    <p:extLst>
      <p:ext uri="{BB962C8B-B14F-4D97-AF65-F5344CB8AC3E}">
        <p14:creationId xmlns:p14="http://schemas.microsoft.com/office/powerpoint/2010/main" val="1554709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76DA58C-BBA3-4FE1-A777-0354D60FCB11}" type="datetime1">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161266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440A45-2855-43AE-960B-44C36A2F367F}" type="datetime1">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2282996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9BD3F2-6C39-4B1E-8E95-4247EC60C301}" type="datetime1">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1593513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1E3FBE-C555-4C22-9AA0-8EC940990510}" type="datetime1">
              <a:rPr lang="en-US" smtClean="0"/>
              <a:t>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4288345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5ABBFE-45BF-4BF4-ADCA-97E3925CF1C1}" type="datetime1">
              <a:rPr lang="en-US" smtClean="0"/>
              <a:t>1/16/23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1717373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09ECDCB-4C4D-4184-8CDD-BADC4C42E48A}" type="datetime1">
              <a:rPr lang="en-US" smtClean="0"/>
              <a:t>1/16/23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2125811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6CBB190-B5A1-4490-999F-64985080F0DD}" type="datetime1">
              <a:rPr lang="en-US" smtClean="0"/>
              <a:t>1/16/23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180612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EA0DDEA-32DF-4421-89E3-D685F54F7246}" type="datetime1">
              <a:rPr lang="en-US" smtClean="0"/>
              <a:t>1/16/23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1612387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C4E5BF-037E-480E-BD18-013BF3D131E1}" type="datetime1">
              <a:rPr lang="en-US" smtClean="0"/>
              <a:t>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592207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BF4107-AA44-4F7A-ACAA-93B3574E46B1}" type="datetime1">
              <a:rPr lang="en-US" smtClean="0"/>
              <a:t>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303695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C1EA774-98CD-48AD-894E-938D3648C14E}" type="datetime1">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18974033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0D3D7B1-FE6D-4035-9FB5-C793DC2150D5}" type="datetime1">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642851-9632-4C08-B5AD-3C6C5A52E87A}" type="slidenum">
              <a:rPr lang="en-US" smtClean="0"/>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988715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E8E631-5700-4650-9E5A-968D5FE651F8}" type="datetime1">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26956181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0EA8C38-B4FA-4F92-AD33-78483768427D}" type="datetime1">
              <a:rPr lang="en-US" smtClean="0"/>
              <a:t>1/16/23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817811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6DC2829-568C-4EAB-9C9C-09BED4762A37}" type="datetime1">
              <a:rPr lang="en-US" smtClean="0"/>
              <a:t>1/16/23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35946436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692142-D492-4A63-B791-62F4A5E32244}" type="datetime1">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11898346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438E3A-FD05-4611-A6BA-93E1AE91AFB6}" type="datetime1">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642851-9632-4C08-B5AD-3C6C5A52E87A}" type="slidenum">
              <a:rPr lang="en-US" smtClean="0"/>
              <a:t>‹#›</a:t>
            </a:fld>
            <a:endParaRPr lang="en-US"/>
          </a:p>
        </p:txBody>
      </p:sp>
    </p:spTree>
    <p:extLst>
      <p:ext uri="{BB962C8B-B14F-4D97-AF65-F5344CB8AC3E}">
        <p14:creationId xmlns:p14="http://schemas.microsoft.com/office/powerpoint/2010/main" val="3173287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F87EDB7-051B-4117-A3F9-274C9803A967}" type="datetime1">
              <a:rPr lang="en-US" smtClean="0"/>
              <a:t>1/16/23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6642851-9632-4C08-B5AD-3C6C5A52E87A}" type="slidenum">
              <a:rPr lang="en-US" smtClean="0"/>
              <a:t>‹#›</a:t>
            </a:fld>
            <a:endParaRPr lang="en-US"/>
          </a:p>
        </p:txBody>
      </p:sp>
    </p:spTree>
    <p:extLst>
      <p:ext uri="{BB962C8B-B14F-4D97-AF65-F5344CB8AC3E}">
        <p14:creationId xmlns:p14="http://schemas.microsoft.com/office/powerpoint/2010/main" val="2888859975"/>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77/00222194221087383"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hft.org.uk/resources-and-guidance/disability-rights-and-legal/care-act/#:~:text=The%20Care%20Act%202014%20strengthens,outcomes%20that%20matter%20to%20them"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11/jppi.12322" TargetMode="External"/><Relationship Id="rId2" Type="http://schemas.openxmlformats.org/officeDocument/2006/relationships/hyperlink" Target="https://doi.org/10.1080/09687599.2020.182955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D8D41-67E1-73E6-88D6-F43974DB3331}"/>
              </a:ext>
            </a:extLst>
          </p:cNvPr>
          <p:cNvSpPr>
            <a:spLocks noGrp="1"/>
          </p:cNvSpPr>
          <p:nvPr>
            <p:ph type="ctrTitle"/>
          </p:nvPr>
        </p:nvSpPr>
        <p:spPr>
          <a:xfrm>
            <a:off x="737492" y="1063416"/>
            <a:ext cx="8825658" cy="3156858"/>
          </a:xfrm>
        </p:spPr>
        <p:txBody>
          <a:bodyPr/>
          <a:lstStyle/>
          <a:p>
            <a:r>
              <a:rPr lang="en-US" sz="4800" dirty="0"/>
              <a:t>THE STIGMA ON CHILDREN WITH LEARNING DISABILITIES AND ITS EFFECT ON THEIR MENTAL HEALTH</a:t>
            </a:r>
          </a:p>
        </p:txBody>
      </p:sp>
      <p:sp>
        <p:nvSpPr>
          <p:cNvPr id="3" name="Subtitle 2">
            <a:extLst>
              <a:ext uri="{FF2B5EF4-FFF2-40B4-BE49-F238E27FC236}">
                <a16:creationId xmlns:a16="http://schemas.microsoft.com/office/drawing/2014/main" id="{C7155ECE-4420-D64B-8287-C465AAB3675C}"/>
              </a:ext>
            </a:extLst>
          </p:cNvPr>
          <p:cNvSpPr>
            <a:spLocks noGrp="1"/>
          </p:cNvSpPr>
          <p:nvPr>
            <p:ph type="subTitle" idx="1"/>
          </p:nvPr>
        </p:nvSpPr>
        <p:spPr>
          <a:xfrm>
            <a:off x="1154955" y="4777379"/>
            <a:ext cx="8825658" cy="1449249"/>
          </a:xfrm>
        </p:spPr>
        <p:txBody>
          <a:bodyPr>
            <a:normAutofit fontScale="77500" lnSpcReduction="20000"/>
          </a:bodyPr>
          <a:lstStyle/>
          <a:p>
            <a:r>
              <a:rPr lang="en-US" sz="3200" dirty="0"/>
              <a:t>NAME</a:t>
            </a:r>
            <a:r>
              <a:rPr lang="en-GB" sz="3200" dirty="0"/>
              <a:t>: JENNIFER LAGUDA </a:t>
            </a:r>
            <a:endParaRPr lang="en-US" sz="3200" dirty="0"/>
          </a:p>
          <a:p>
            <a:r>
              <a:rPr lang="en-US" sz="3200" dirty="0"/>
              <a:t>Institution</a:t>
            </a:r>
            <a:r>
              <a:rPr lang="en-GB" sz="3200" dirty="0"/>
              <a:t>: UNIVERSITY OF WALES TRINITY SAINT DAVID </a:t>
            </a:r>
            <a:endParaRPr lang="en-US" sz="3200" dirty="0"/>
          </a:p>
          <a:p>
            <a:r>
              <a:rPr lang="en-US" sz="3200" dirty="0"/>
              <a:t>Date</a:t>
            </a:r>
            <a:r>
              <a:rPr lang="en-GB" sz="3200"/>
              <a:t>:16.01.23</a:t>
            </a:r>
            <a:endParaRPr lang="en-US" sz="3200" dirty="0"/>
          </a:p>
          <a:p>
            <a:endParaRPr lang="en-US" dirty="0"/>
          </a:p>
        </p:txBody>
      </p:sp>
      <p:sp>
        <p:nvSpPr>
          <p:cNvPr id="4" name="Slide Number Placeholder 3">
            <a:extLst>
              <a:ext uri="{FF2B5EF4-FFF2-40B4-BE49-F238E27FC236}">
                <a16:creationId xmlns:a16="http://schemas.microsoft.com/office/drawing/2014/main" id="{3D6BD174-B908-E63C-B89D-44E33F200D1F}"/>
              </a:ext>
            </a:extLst>
          </p:cNvPr>
          <p:cNvSpPr>
            <a:spLocks noGrp="1"/>
          </p:cNvSpPr>
          <p:nvPr>
            <p:ph type="sldNum" sz="quarter" idx="12"/>
          </p:nvPr>
        </p:nvSpPr>
        <p:spPr/>
        <p:txBody>
          <a:bodyPr/>
          <a:lstStyle/>
          <a:p>
            <a:fld id="{46642851-9632-4C08-B5AD-3C6C5A52E87A}" type="slidenum">
              <a:rPr lang="en-US" smtClean="0"/>
              <a:t>1</a:t>
            </a:fld>
            <a:endParaRPr lang="en-US"/>
          </a:p>
        </p:txBody>
      </p:sp>
    </p:spTree>
    <p:extLst>
      <p:ext uri="{BB962C8B-B14F-4D97-AF65-F5344CB8AC3E}">
        <p14:creationId xmlns:p14="http://schemas.microsoft.com/office/powerpoint/2010/main" val="119120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519E9-2931-0653-71E1-2274370D8BCB}"/>
              </a:ext>
            </a:extLst>
          </p:cNvPr>
          <p:cNvSpPr>
            <a:spLocks noGrp="1"/>
          </p:cNvSpPr>
          <p:nvPr>
            <p:ph type="title"/>
          </p:nvPr>
        </p:nvSpPr>
        <p:spPr>
          <a:xfrm>
            <a:off x="4386944" y="114472"/>
            <a:ext cx="4078289" cy="695901"/>
          </a:xfrm>
        </p:spPr>
        <p:txBody>
          <a:bodyPr/>
          <a:lstStyle/>
          <a:p>
            <a:r>
              <a:rPr lang="en-US" b="1" u="sng" dirty="0">
                <a:solidFill>
                  <a:srgbClr val="FFFF00"/>
                </a:solidFill>
              </a:rPr>
              <a:t>Introduction</a:t>
            </a:r>
          </a:p>
        </p:txBody>
      </p:sp>
      <p:sp>
        <p:nvSpPr>
          <p:cNvPr id="3" name="Content Placeholder 2">
            <a:extLst>
              <a:ext uri="{FF2B5EF4-FFF2-40B4-BE49-F238E27FC236}">
                <a16:creationId xmlns:a16="http://schemas.microsoft.com/office/drawing/2014/main" id="{AE8D4793-0CA1-560F-8B06-722BA2A1ECDE}"/>
              </a:ext>
            </a:extLst>
          </p:cNvPr>
          <p:cNvSpPr>
            <a:spLocks noGrp="1"/>
          </p:cNvSpPr>
          <p:nvPr>
            <p:ph idx="1"/>
          </p:nvPr>
        </p:nvSpPr>
        <p:spPr>
          <a:xfrm>
            <a:off x="261258" y="822901"/>
            <a:ext cx="6714328" cy="5900058"/>
          </a:xfrm>
        </p:spPr>
        <p:txBody>
          <a:bodyPr>
            <a:normAutofit lnSpcReduction="10000"/>
          </a:bodyPr>
          <a:lstStyle/>
          <a:p>
            <a:pPr marL="0" indent="0">
              <a:buNone/>
            </a:pPr>
            <a:r>
              <a:rPr lang="en-US" sz="2400" b="1" dirty="0">
                <a:solidFill>
                  <a:srgbClr val="FFFF00"/>
                </a:solidFill>
              </a:rPr>
              <a:t>Research Aim</a:t>
            </a:r>
          </a:p>
          <a:p>
            <a:r>
              <a:rPr lang="en-US" sz="2400" dirty="0"/>
              <a:t>Examine the </a:t>
            </a:r>
            <a:r>
              <a:rPr lang="en-US" sz="2400" b="1" dirty="0">
                <a:solidFill>
                  <a:srgbClr val="FFFF00"/>
                </a:solidFill>
              </a:rPr>
              <a:t>factors that lead to the stigmatization </a:t>
            </a:r>
            <a:r>
              <a:rPr lang="en-US" sz="2400" dirty="0"/>
              <a:t>of school-going children with learning disability and effect on mental health.</a:t>
            </a:r>
          </a:p>
          <a:p>
            <a:pPr marL="0" indent="0">
              <a:buNone/>
            </a:pPr>
            <a:r>
              <a:rPr lang="en-US" sz="2400" b="1" dirty="0">
                <a:solidFill>
                  <a:srgbClr val="FFFF00"/>
                </a:solidFill>
              </a:rPr>
              <a:t>Objectives</a:t>
            </a:r>
          </a:p>
          <a:p>
            <a:pPr lvl="0"/>
            <a:r>
              <a:rPr lang="en-US" sz="2400" dirty="0"/>
              <a:t>To explore </a:t>
            </a:r>
            <a:r>
              <a:rPr lang="en-US" sz="2400" b="1" dirty="0">
                <a:solidFill>
                  <a:srgbClr val="FFFF00"/>
                </a:solidFill>
              </a:rPr>
              <a:t>causes of stigmatization </a:t>
            </a:r>
            <a:r>
              <a:rPr lang="en-US" sz="2400" dirty="0"/>
              <a:t>among children with learning disabilities; </a:t>
            </a:r>
          </a:p>
          <a:p>
            <a:r>
              <a:rPr lang="en-GB" sz="2400" dirty="0"/>
              <a:t>To explore the literature gap on </a:t>
            </a:r>
            <a:r>
              <a:rPr lang="en-GB" sz="2400" b="1" dirty="0">
                <a:solidFill>
                  <a:srgbClr val="FFFF00"/>
                </a:solidFill>
              </a:rPr>
              <a:t>impact of stigmatization </a:t>
            </a:r>
            <a:r>
              <a:rPr lang="en-GB" sz="2400" dirty="0"/>
              <a:t>of children with </a:t>
            </a:r>
            <a:r>
              <a:rPr lang="en-GB" sz="2400" b="1" dirty="0">
                <a:solidFill>
                  <a:srgbClr val="FFFF00"/>
                </a:solidFill>
              </a:rPr>
              <a:t>LD on their mental health</a:t>
            </a:r>
            <a:r>
              <a:rPr lang="en-GB" sz="2400" dirty="0"/>
              <a:t>; </a:t>
            </a:r>
            <a:endParaRPr lang="en-US" sz="2400" dirty="0"/>
          </a:p>
          <a:p>
            <a:r>
              <a:rPr lang="en-GB" sz="2400" dirty="0"/>
              <a:t>To conduct systematic review on </a:t>
            </a:r>
            <a:r>
              <a:rPr lang="en-GB" sz="2400" b="1" dirty="0">
                <a:solidFill>
                  <a:srgbClr val="FFFF00"/>
                </a:solidFill>
              </a:rPr>
              <a:t>effective intervention strategies </a:t>
            </a:r>
            <a:r>
              <a:rPr lang="en-GB" sz="2400" dirty="0"/>
              <a:t>needed to </a:t>
            </a:r>
            <a:r>
              <a:rPr lang="en-GB" sz="2400" b="1" dirty="0">
                <a:solidFill>
                  <a:srgbClr val="FFFF00"/>
                </a:solidFill>
              </a:rPr>
              <a:t>reduce stigmatization </a:t>
            </a:r>
            <a:r>
              <a:rPr lang="en-GB" sz="2400" dirty="0"/>
              <a:t>among children with LD.</a:t>
            </a:r>
            <a:endParaRPr lang="en-US" sz="2400" dirty="0"/>
          </a:p>
          <a:p>
            <a:endParaRPr lang="en-US" dirty="0"/>
          </a:p>
          <a:p>
            <a:endParaRPr lang="en-US" dirty="0"/>
          </a:p>
        </p:txBody>
      </p:sp>
      <p:sp>
        <p:nvSpPr>
          <p:cNvPr id="4" name="Slide Number Placeholder 3">
            <a:extLst>
              <a:ext uri="{FF2B5EF4-FFF2-40B4-BE49-F238E27FC236}">
                <a16:creationId xmlns:a16="http://schemas.microsoft.com/office/drawing/2014/main" id="{0F3B3D4D-5AD6-9F20-F438-AAF493CFCD5A}"/>
              </a:ext>
            </a:extLst>
          </p:cNvPr>
          <p:cNvSpPr>
            <a:spLocks noGrp="1"/>
          </p:cNvSpPr>
          <p:nvPr>
            <p:ph type="sldNum" sz="quarter" idx="12"/>
          </p:nvPr>
        </p:nvSpPr>
        <p:spPr/>
        <p:txBody>
          <a:bodyPr/>
          <a:lstStyle/>
          <a:p>
            <a:fld id="{46642851-9632-4C08-B5AD-3C6C5A52E87A}" type="slidenum">
              <a:rPr lang="en-US" smtClean="0"/>
              <a:t>2</a:t>
            </a:fld>
            <a:endParaRPr lang="en-US"/>
          </a:p>
        </p:txBody>
      </p:sp>
      <p:pic>
        <p:nvPicPr>
          <p:cNvPr id="6" name="Picture 5"/>
          <p:cNvPicPr>
            <a:picLocks noChangeAspect="1"/>
          </p:cNvPicPr>
          <p:nvPr/>
        </p:nvPicPr>
        <p:blipFill>
          <a:blip r:embed="rId3"/>
          <a:stretch>
            <a:fillRect/>
          </a:stretch>
        </p:blipFill>
        <p:spPr>
          <a:xfrm>
            <a:off x="6975586" y="1543859"/>
            <a:ext cx="5143586" cy="2962827"/>
          </a:xfrm>
          <a:prstGeom prst="rect">
            <a:avLst/>
          </a:prstGeom>
        </p:spPr>
      </p:pic>
    </p:spTree>
    <p:extLst>
      <p:ext uri="{BB962C8B-B14F-4D97-AF65-F5344CB8AC3E}">
        <p14:creationId xmlns:p14="http://schemas.microsoft.com/office/powerpoint/2010/main" val="1200950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8E595-D132-E9BB-29B4-632626D9C5C7}"/>
              </a:ext>
            </a:extLst>
          </p:cNvPr>
          <p:cNvSpPr>
            <a:spLocks noGrp="1"/>
          </p:cNvSpPr>
          <p:nvPr>
            <p:ph type="title"/>
          </p:nvPr>
        </p:nvSpPr>
        <p:spPr>
          <a:xfrm>
            <a:off x="646111" y="25758"/>
            <a:ext cx="10544628" cy="778021"/>
          </a:xfrm>
        </p:spPr>
        <p:txBody>
          <a:bodyPr/>
          <a:lstStyle/>
          <a:p>
            <a:pPr algn="ctr"/>
            <a:r>
              <a:rPr lang="en-US" b="1" u="sng" dirty="0">
                <a:solidFill>
                  <a:srgbClr val="FFFF00"/>
                </a:solidFill>
              </a:rPr>
              <a:t>Background</a:t>
            </a:r>
          </a:p>
        </p:txBody>
      </p:sp>
      <p:sp>
        <p:nvSpPr>
          <p:cNvPr id="3" name="Content Placeholder 2">
            <a:extLst>
              <a:ext uri="{FF2B5EF4-FFF2-40B4-BE49-F238E27FC236}">
                <a16:creationId xmlns:a16="http://schemas.microsoft.com/office/drawing/2014/main" id="{E30BB22F-3F9E-0E0B-F4AA-9278E0C69498}"/>
              </a:ext>
            </a:extLst>
          </p:cNvPr>
          <p:cNvSpPr>
            <a:spLocks noGrp="1"/>
          </p:cNvSpPr>
          <p:nvPr>
            <p:ph idx="1"/>
          </p:nvPr>
        </p:nvSpPr>
        <p:spPr>
          <a:xfrm>
            <a:off x="429983" y="778021"/>
            <a:ext cx="10341430" cy="6043142"/>
          </a:xfrm>
        </p:spPr>
        <p:txBody>
          <a:bodyPr>
            <a:noAutofit/>
          </a:bodyPr>
          <a:lstStyle/>
          <a:p>
            <a:r>
              <a:rPr lang="en-US" sz="2600" dirty="0"/>
              <a:t>Learning disabilities (LD) entails:</a:t>
            </a:r>
          </a:p>
          <a:p>
            <a:pPr lvl="1"/>
            <a:r>
              <a:rPr lang="en-US" sz="2600" dirty="0"/>
              <a:t> </a:t>
            </a:r>
            <a:r>
              <a:rPr lang="en-US" sz="2600" b="1" dirty="0">
                <a:solidFill>
                  <a:srgbClr val="FFFF00"/>
                </a:solidFill>
              </a:rPr>
              <a:t>Difficulties understanding sophisticated information</a:t>
            </a:r>
            <a:r>
              <a:rPr lang="en-US" sz="2600" dirty="0"/>
              <a:t>, </a:t>
            </a:r>
          </a:p>
          <a:p>
            <a:pPr lvl="1"/>
            <a:r>
              <a:rPr lang="en-US" sz="2600" b="1" dirty="0">
                <a:solidFill>
                  <a:srgbClr val="FFFF00"/>
                </a:solidFill>
              </a:rPr>
              <a:t>Difficulty learning new skills (Public Health England, 2018; NHS ,2022).</a:t>
            </a:r>
          </a:p>
          <a:p>
            <a:r>
              <a:rPr lang="en-US" sz="2600" b="1" dirty="0">
                <a:solidFill>
                  <a:srgbClr val="FFFF00"/>
                </a:solidFill>
              </a:rPr>
              <a:t>Stigma</a:t>
            </a:r>
          </a:p>
          <a:p>
            <a:pPr lvl="1"/>
            <a:r>
              <a:rPr lang="en-US" sz="2600" dirty="0"/>
              <a:t>Denotes the </a:t>
            </a:r>
            <a:r>
              <a:rPr lang="en-US" sz="2600" b="1" dirty="0">
                <a:solidFill>
                  <a:srgbClr val="FFFF00"/>
                </a:solidFill>
              </a:rPr>
              <a:t>devaluation</a:t>
            </a:r>
            <a:r>
              <a:rPr lang="en-US" sz="2600" dirty="0"/>
              <a:t> of an </a:t>
            </a:r>
            <a:r>
              <a:rPr lang="en-US" sz="2600" b="1" dirty="0">
                <a:solidFill>
                  <a:srgbClr val="FFFF00"/>
                </a:solidFill>
              </a:rPr>
              <a:t>individual's personality or capabilities </a:t>
            </a:r>
            <a:r>
              <a:rPr lang="en-US" sz="2600" dirty="0"/>
              <a:t>based on negative beliefs, attitudes, and stereotypes that </a:t>
            </a:r>
            <a:r>
              <a:rPr lang="en-US" sz="2600" b="1" dirty="0">
                <a:solidFill>
                  <a:srgbClr val="FFFF00"/>
                </a:solidFill>
              </a:rPr>
              <a:t>lead to detachment from an individual </a:t>
            </a:r>
            <a:r>
              <a:rPr lang="en-US" sz="2600" dirty="0"/>
              <a:t>considered unworthy or different (Haft et al, 2022).</a:t>
            </a:r>
          </a:p>
          <a:p>
            <a:r>
              <a:rPr lang="en-US" sz="2600" dirty="0"/>
              <a:t>UK regulations on LD include: </a:t>
            </a:r>
            <a:r>
              <a:rPr lang="en-US" sz="2600" b="1" dirty="0">
                <a:solidFill>
                  <a:srgbClr val="FFFF00"/>
                </a:solidFill>
              </a:rPr>
              <a:t>Care Act 2014; Mental Capacity Act 2005 </a:t>
            </a:r>
            <a:r>
              <a:rPr lang="en-US" sz="2600" dirty="0"/>
              <a:t>– Consider mental health needs of people with LD when making decisions (HFT, 2022)</a:t>
            </a:r>
          </a:p>
        </p:txBody>
      </p:sp>
      <p:sp>
        <p:nvSpPr>
          <p:cNvPr id="4" name="Slide Number Placeholder 3">
            <a:extLst>
              <a:ext uri="{FF2B5EF4-FFF2-40B4-BE49-F238E27FC236}">
                <a16:creationId xmlns:a16="http://schemas.microsoft.com/office/drawing/2014/main" id="{5C33A790-6D0E-7A0C-3B4F-A26A78BBC63F}"/>
              </a:ext>
            </a:extLst>
          </p:cNvPr>
          <p:cNvSpPr>
            <a:spLocks noGrp="1"/>
          </p:cNvSpPr>
          <p:nvPr>
            <p:ph type="sldNum" sz="quarter" idx="12"/>
          </p:nvPr>
        </p:nvSpPr>
        <p:spPr/>
        <p:txBody>
          <a:bodyPr/>
          <a:lstStyle/>
          <a:p>
            <a:fld id="{46642851-9632-4C08-B5AD-3C6C5A52E87A}" type="slidenum">
              <a:rPr lang="en-US" smtClean="0"/>
              <a:t>3</a:t>
            </a:fld>
            <a:endParaRPr lang="en-US"/>
          </a:p>
        </p:txBody>
      </p:sp>
    </p:spTree>
    <p:extLst>
      <p:ext uri="{BB962C8B-B14F-4D97-AF65-F5344CB8AC3E}">
        <p14:creationId xmlns:p14="http://schemas.microsoft.com/office/powerpoint/2010/main" val="2645184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48D4F-69A6-D01A-2EF0-034265C638A2}"/>
              </a:ext>
            </a:extLst>
          </p:cNvPr>
          <p:cNvSpPr>
            <a:spLocks noGrp="1"/>
          </p:cNvSpPr>
          <p:nvPr>
            <p:ph type="title"/>
          </p:nvPr>
        </p:nvSpPr>
        <p:spPr>
          <a:xfrm>
            <a:off x="1239917" y="-20693"/>
            <a:ext cx="9404723" cy="1400530"/>
          </a:xfrm>
        </p:spPr>
        <p:txBody>
          <a:bodyPr/>
          <a:lstStyle/>
          <a:p>
            <a:pPr algn="ctr"/>
            <a:r>
              <a:rPr lang="en-US" b="1" u="sng" dirty="0">
                <a:solidFill>
                  <a:srgbClr val="FFFF00"/>
                </a:solidFill>
              </a:rPr>
              <a:t>Methods</a:t>
            </a:r>
          </a:p>
        </p:txBody>
      </p:sp>
      <p:sp>
        <p:nvSpPr>
          <p:cNvPr id="4" name="Slide Number Placeholder 3">
            <a:extLst>
              <a:ext uri="{FF2B5EF4-FFF2-40B4-BE49-F238E27FC236}">
                <a16:creationId xmlns:a16="http://schemas.microsoft.com/office/drawing/2014/main" id="{5CA8E18C-2959-4AB5-D9E7-93CD96BD1EB5}"/>
              </a:ext>
            </a:extLst>
          </p:cNvPr>
          <p:cNvSpPr>
            <a:spLocks noGrp="1"/>
          </p:cNvSpPr>
          <p:nvPr>
            <p:ph type="sldNum" sz="quarter" idx="12"/>
          </p:nvPr>
        </p:nvSpPr>
        <p:spPr/>
        <p:txBody>
          <a:bodyPr/>
          <a:lstStyle/>
          <a:p>
            <a:fld id="{46642851-9632-4C08-B5AD-3C6C5A52E87A}" type="slidenum">
              <a:rPr lang="en-US" smtClean="0"/>
              <a:t>4</a:t>
            </a:fld>
            <a:endParaRPr lang="en-US"/>
          </a:p>
        </p:txBody>
      </p:sp>
      <p:graphicFrame>
        <p:nvGraphicFramePr>
          <p:cNvPr id="7" name="Diagram 6"/>
          <p:cNvGraphicFramePr/>
          <p:nvPr>
            <p:extLst>
              <p:ext uri="{D42A27DB-BD31-4B8C-83A1-F6EECF244321}">
                <p14:modId xmlns:p14="http://schemas.microsoft.com/office/powerpoint/2010/main" val="3441406076"/>
              </p:ext>
            </p:extLst>
          </p:nvPr>
        </p:nvGraphicFramePr>
        <p:xfrm>
          <a:off x="413657" y="696686"/>
          <a:ext cx="11408229" cy="57660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0263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A0FB5-8B2E-0776-412D-46930F1E6AA6}"/>
              </a:ext>
            </a:extLst>
          </p:cNvPr>
          <p:cNvSpPr>
            <a:spLocks noGrp="1"/>
          </p:cNvSpPr>
          <p:nvPr>
            <p:ph type="title"/>
          </p:nvPr>
        </p:nvSpPr>
        <p:spPr>
          <a:xfrm>
            <a:off x="1366916" y="37312"/>
            <a:ext cx="9404723" cy="767687"/>
          </a:xfrm>
        </p:spPr>
        <p:txBody>
          <a:bodyPr/>
          <a:lstStyle/>
          <a:p>
            <a:pPr algn="ctr"/>
            <a:r>
              <a:rPr lang="en-US" b="1" u="sng" dirty="0">
                <a:solidFill>
                  <a:srgbClr val="FFFF00"/>
                </a:solidFill>
              </a:rPr>
              <a:t>Results</a:t>
            </a:r>
          </a:p>
        </p:txBody>
      </p:sp>
      <p:sp>
        <p:nvSpPr>
          <p:cNvPr id="4" name="Slide Number Placeholder 3">
            <a:extLst>
              <a:ext uri="{FF2B5EF4-FFF2-40B4-BE49-F238E27FC236}">
                <a16:creationId xmlns:a16="http://schemas.microsoft.com/office/drawing/2014/main" id="{CCD4126E-BAFB-0751-EAC8-79EA162905BC}"/>
              </a:ext>
            </a:extLst>
          </p:cNvPr>
          <p:cNvSpPr>
            <a:spLocks noGrp="1"/>
          </p:cNvSpPr>
          <p:nvPr>
            <p:ph type="sldNum" sz="quarter" idx="12"/>
          </p:nvPr>
        </p:nvSpPr>
        <p:spPr/>
        <p:txBody>
          <a:bodyPr/>
          <a:lstStyle/>
          <a:p>
            <a:fld id="{46642851-9632-4C08-B5AD-3C6C5A52E87A}" type="slidenum">
              <a:rPr lang="en-US" smtClean="0"/>
              <a:t>5</a:t>
            </a:fld>
            <a:endParaRPr lang="en-US"/>
          </a:p>
        </p:txBody>
      </p:sp>
      <p:sp>
        <p:nvSpPr>
          <p:cNvPr id="6" name="Content Placeholder 2">
            <a:extLst>
              <a:ext uri="{FF2B5EF4-FFF2-40B4-BE49-F238E27FC236}">
                <a16:creationId xmlns:a16="http://schemas.microsoft.com/office/drawing/2014/main" id="{E30BB22F-3F9E-0E0B-F4AA-9278E0C69498}"/>
              </a:ext>
            </a:extLst>
          </p:cNvPr>
          <p:cNvSpPr>
            <a:spLocks noGrp="1"/>
          </p:cNvSpPr>
          <p:nvPr>
            <p:ph idx="1"/>
          </p:nvPr>
        </p:nvSpPr>
        <p:spPr>
          <a:xfrm>
            <a:off x="587829" y="804999"/>
            <a:ext cx="11234057" cy="5857058"/>
          </a:xfrm>
        </p:spPr>
        <p:txBody>
          <a:bodyPr>
            <a:noAutofit/>
          </a:bodyPr>
          <a:lstStyle/>
          <a:p>
            <a:r>
              <a:rPr lang="en-US" sz="2800" dirty="0"/>
              <a:t>Major themes from analysis include:</a:t>
            </a:r>
            <a:endParaRPr lang="en-US" sz="2500" dirty="0"/>
          </a:p>
          <a:p>
            <a:pPr marL="571500" indent="-571500">
              <a:buFont typeface="Wingdings 3" charset="2"/>
              <a:buAutoNum type="romanUcParenBoth"/>
            </a:pPr>
            <a:r>
              <a:rPr lang="en-US" sz="2500" b="1" dirty="0">
                <a:solidFill>
                  <a:srgbClr val="FFFF00"/>
                </a:solidFill>
              </a:rPr>
              <a:t>Stigmatization of learning disabilities in the UK – </a:t>
            </a:r>
            <a:r>
              <a:rPr lang="en-US" sz="2500" dirty="0"/>
              <a:t>stigmatization of Children with LD is propagated by teachers and leads to social isolation and reduced concentration of during learning (Jacobs et al., 2022)</a:t>
            </a:r>
          </a:p>
          <a:p>
            <a:pPr marL="571500" indent="-571500">
              <a:buFont typeface="Wingdings 3" charset="2"/>
              <a:buAutoNum type="romanUcParenBoth"/>
            </a:pPr>
            <a:r>
              <a:rPr lang="en-US" sz="2500" b="1" dirty="0">
                <a:solidFill>
                  <a:srgbClr val="FFFF00"/>
                </a:solidFill>
              </a:rPr>
              <a:t>Impact of stigmatization on mental health of children with LD - </a:t>
            </a:r>
            <a:r>
              <a:rPr lang="en-US" sz="2500" dirty="0"/>
              <a:t>stigmatization of children with LD leads to unhealthy coping habits such as self-oriented perfectionism which causes them psychological stress in the long term (</a:t>
            </a:r>
            <a:r>
              <a:rPr lang="en-US" sz="2500" dirty="0" err="1"/>
              <a:t>Stoeber</a:t>
            </a:r>
            <a:r>
              <a:rPr lang="en-US" sz="2500" dirty="0"/>
              <a:t> &amp; </a:t>
            </a:r>
            <a:r>
              <a:rPr lang="en-US" sz="2500" dirty="0" err="1"/>
              <a:t>Rountree</a:t>
            </a:r>
            <a:r>
              <a:rPr lang="en-US" sz="2500" dirty="0"/>
              <a:t>, 2021).  </a:t>
            </a:r>
          </a:p>
          <a:p>
            <a:pPr marL="571500" indent="-571500">
              <a:buAutoNum type="romanUcParenBoth"/>
            </a:pPr>
            <a:r>
              <a:rPr lang="en-US" sz="2500" b="1" dirty="0">
                <a:solidFill>
                  <a:srgbClr val="FFFF00"/>
                </a:solidFill>
              </a:rPr>
              <a:t>Strategies to address stigmatization among children with learning disabilities – </a:t>
            </a:r>
            <a:r>
              <a:rPr lang="en-US" sz="2500" dirty="0"/>
              <a:t>improving quality of social contact between children with LD and those without LD help to positively shape attitudes. Additionally, train teachers to understand needs of children with LD to improve level of support provided (</a:t>
            </a:r>
            <a:r>
              <a:rPr lang="en-US" sz="2500" dirty="0" err="1"/>
              <a:t>Toye</a:t>
            </a:r>
            <a:r>
              <a:rPr lang="en-US" sz="2500" dirty="0"/>
              <a:t> et al., 2019). </a:t>
            </a:r>
            <a:endParaRPr lang="en-US" sz="2500" b="1" dirty="0">
              <a:solidFill>
                <a:srgbClr val="FFFF00"/>
              </a:solidFill>
            </a:endParaRPr>
          </a:p>
          <a:p>
            <a:pPr marL="571500" indent="-571500">
              <a:buAutoNum type="romanUcParenBoth"/>
            </a:pPr>
            <a:endParaRPr lang="en-US" sz="2500" dirty="0"/>
          </a:p>
        </p:txBody>
      </p:sp>
    </p:spTree>
    <p:extLst>
      <p:ext uri="{BB962C8B-B14F-4D97-AF65-F5344CB8AC3E}">
        <p14:creationId xmlns:p14="http://schemas.microsoft.com/office/powerpoint/2010/main" val="2693568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8439D-B789-7275-E7A9-74A955199990}"/>
              </a:ext>
            </a:extLst>
          </p:cNvPr>
          <p:cNvSpPr>
            <a:spLocks noGrp="1"/>
          </p:cNvSpPr>
          <p:nvPr>
            <p:ph type="title"/>
          </p:nvPr>
        </p:nvSpPr>
        <p:spPr>
          <a:xfrm>
            <a:off x="1366916" y="73533"/>
            <a:ext cx="9404723" cy="788253"/>
          </a:xfrm>
        </p:spPr>
        <p:txBody>
          <a:bodyPr/>
          <a:lstStyle/>
          <a:p>
            <a:pPr algn="ctr"/>
            <a:r>
              <a:rPr lang="en-US" b="1" u="sng" dirty="0">
                <a:solidFill>
                  <a:srgbClr val="FFFF00"/>
                </a:solidFill>
              </a:rPr>
              <a:t>Results Cont.</a:t>
            </a:r>
          </a:p>
        </p:txBody>
      </p:sp>
      <p:sp>
        <p:nvSpPr>
          <p:cNvPr id="3" name="Content Placeholder 2">
            <a:extLst>
              <a:ext uri="{FF2B5EF4-FFF2-40B4-BE49-F238E27FC236}">
                <a16:creationId xmlns:a16="http://schemas.microsoft.com/office/drawing/2014/main" id="{D61F8B92-CC55-1D81-962B-1098FF5DECDF}"/>
              </a:ext>
            </a:extLst>
          </p:cNvPr>
          <p:cNvSpPr>
            <a:spLocks noGrp="1"/>
          </p:cNvSpPr>
          <p:nvPr>
            <p:ph idx="1"/>
          </p:nvPr>
        </p:nvSpPr>
        <p:spPr>
          <a:xfrm>
            <a:off x="261257" y="966055"/>
            <a:ext cx="7336972" cy="5510946"/>
          </a:xfrm>
        </p:spPr>
        <p:txBody>
          <a:bodyPr>
            <a:noAutofit/>
          </a:bodyPr>
          <a:lstStyle/>
          <a:p>
            <a:r>
              <a:rPr lang="en-US" sz="2350" dirty="0"/>
              <a:t>Students with LD were </a:t>
            </a:r>
            <a:r>
              <a:rPr lang="en-US" sz="2350" b="1" dirty="0">
                <a:solidFill>
                  <a:srgbClr val="FFFF00"/>
                </a:solidFill>
              </a:rPr>
              <a:t>publicly shamed in classrooms </a:t>
            </a:r>
            <a:r>
              <a:rPr lang="en-US" sz="2350" dirty="0"/>
              <a:t>and frequently accused of not paying enough attention (Jacobs et al., 2022)</a:t>
            </a:r>
          </a:p>
          <a:p>
            <a:r>
              <a:rPr lang="en-US" sz="2350" dirty="0"/>
              <a:t>Stigmatization of children with LD caused by </a:t>
            </a:r>
            <a:r>
              <a:rPr lang="en-US" sz="2350" b="1" dirty="0">
                <a:solidFill>
                  <a:srgbClr val="FFFF00"/>
                </a:solidFill>
              </a:rPr>
              <a:t>social comparison </a:t>
            </a:r>
            <a:r>
              <a:rPr lang="en-US" sz="2350" dirty="0"/>
              <a:t>and </a:t>
            </a:r>
            <a:r>
              <a:rPr lang="en-US" sz="2350" b="1" dirty="0">
                <a:solidFill>
                  <a:srgbClr val="FFFF00"/>
                </a:solidFill>
              </a:rPr>
              <a:t>self-awareness</a:t>
            </a:r>
            <a:r>
              <a:rPr lang="en-US" sz="2350" dirty="0"/>
              <a:t> on the condition (O’Byrne &amp; Muldoon, 2017). </a:t>
            </a:r>
          </a:p>
          <a:p>
            <a:r>
              <a:rPr lang="en-US" sz="2350" dirty="0"/>
              <a:t>Improving the </a:t>
            </a:r>
            <a:r>
              <a:rPr lang="en-US" sz="2350" b="1" dirty="0">
                <a:solidFill>
                  <a:srgbClr val="FFFF00"/>
                </a:solidFill>
              </a:rPr>
              <a:t>quality of contact </a:t>
            </a:r>
            <a:r>
              <a:rPr lang="en-US" sz="2350" dirty="0"/>
              <a:t>between children with LD and normal children should be prioritized to </a:t>
            </a:r>
            <a:r>
              <a:rPr lang="en-US" sz="2350" b="1" dirty="0">
                <a:solidFill>
                  <a:srgbClr val="FFFF00"/>
                </a:solidFill>
              </a:rPr>
              <a:t>reduce stigmatization </a:t>
            </a:r>
            <a:r>
              <a:rPr lang="en-US" sz="2350" dirty="0"/>
              <a:t>(Thomas and Rose, 2020)</a:t>
            </a:r>
          </a:p>
          <a:p>
            <a:r>
              <a:rPr lang="en-US" sz="2350" dirty="0"/>
              <a:t>The </a:t>
            </a:r>
            <a:r>
              <a:rPr lang="en-US" sz="2350" b="1" dirty="0">
                <a:solidFill>
                  <a:srgbClr val="FFFF00"/>
                </a:solidFill>
              </a:rPr>
              <a:t>UK government </a:t>
            </a:r>
            <a:r>
              <a:rPr lang="en-US" sz="2350" dirty="0"/>
              <a:t>efforts to reduce stigmatization of children with LD through </a:t>
            </a:r>
            <a:r>
              <a:rPr lang="en-US" sz="2350" b="1" dirty="0" err="1">
                <a:solidFill>
                  <a:srgbClr val="FFFF00"/>
                </a:solidFill>
              </a:rPr>
              <a:t>deinstitutionalisation</a:t>
            </a:r>
            <a:r>
              <a:rPr lang="en-US" sz="2350" b="1" dirty="0">
                <a:solidFill>
                  <a:srgbClr val="FFFF00"/>
                </a:solidFill>
              </a:rPr>
              <a:t> of LD programs have been inadequate </a:t>
            </a:r>
            <a:r>
              <a:rPr lang="en-US" sz="2350" b="1" dirty="0"/>
              <a:t>in addressing stigmatization</a:t>
            </a:r>
            <a:r>
              <a:rPr lang="en-US" sz="2350" b="1" dirty="0">
                <a:solidFill>
                  <a:srgbClr val="FFFF00"/>
                </a:solidFill>
              </a:rPr>
              <a:t> </a:t>
            </a:r>
            <a:r>
              <a:rPr lang="en-US" sz="2350" dirty="0"/>
              <a:t>(</a:t>
            </a:r>
            <a:r>
              <a:rPr lang="en-US" sz="2350" dirty="0" err="1"/>
              <a:t>Toye</a:t>
            </a:r>
            <a:r>
              <a:rPr lang="en-US" sz="2350" dirty="0"/>
              <a:t> et al., 2019).</a:t>
            </a:r>
            <a:endParaRPr lang="en-US" sz="2350" b="1" dirty="0">
              <a:solidFill>
                <a:srgbClr val="FFFF00"/>
              </a:solidFill>
            </a:endParaRPr>
          </a:p>
        </p:txBody>
      </p:sp>
      <p:sp>
        <p:nvSpPr>
          <p:cNvPr id="4" name="Slide Number Placeholder 3">
            <a:extLst>
              <a:ext uri="{FF2B5EF4-FFF2-40B4-BE49-F238E27FC236}">
                <a16:creationId xmlns:a16="http://schemas.microsoft.com/office/drawing/2014/main" id="{D5B91C3F-DFAB-8ED8-FEEF-0DEA7D0A515D}"/>
              </a:ext>
            </a:extLst>
          </p:cNvPr>
          <p:cNvSpPr>
            <a:spLocks noGrp="1"/>
          </p:cNvSpPr>
          <p:nvPr>
            <p:ph type="sldNum" sz="quarter" idx="12"/>
          </p:nvPr>
        </p:nvSpPr>
        <p:spPr/>
        <p:txBody>
          <a:bodyPr/>
          <a:lstStyle/>
          <a:p>
            <a:fld id="{46642851-9632-4C08-B5AD-3C6C5A52E87A}" type="slidenum">
              <a:rPr lang="en-US" smtClean="0"/>
              <a:t>6</a:t>
            </a:fld>
            <a:endParaRPr lang="en-US"/>
          </a:p>
        </p:txBody>
      </p:sp>
      <p:pic>
        <p:nvPicPr>
          <p:cNvPr id="5" name="Picture 4"/>
          <p:cNvPicPr>
            <a:picLocks noChangeAspect="1"/>
          </p:cNvPicPr>
          <p:nvPr/>
        </p:nvPicPr>
        <p:blipFill>
          <a:blip r:embed="rId3"/>
          <a:stretch>
            <a:fillRect/>
          </a:stretch>
        </p:blipFill>
        <p:spPr>
          <a:xfrm>
            <a:off x="7695427" y="2024743"/>
            <a:ext cx="4362323" cy="3531887"/>
          </a:xfrm>
          <a:prstGeom prst="rect">
            <a:avLst/>
          </a:prstGeom>
        </p:spPr>
      </p:pic>
    </p:spTree>
    <p:extLst>
      <p:ext uri="{BB962C8B-B14F-4D97-AF65-F5344CB8AC3E}">
        <p14:creationId xmlns:p14="http://schemas.microsoft.com/office/powerpoint/2010/main" val="804159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8439D-B789-7275-E7A9-74A955199990}"/>
              </a:ext>
            </a:extLst>
          </p:cNvPr>
          <p:cNvSpPr>
            <a:spLocks noGrp="1"/>
          </p:cNvSpPr>
          <p:nvPr>
            <p:ph type="title"/>
          </p:nvPr>
        </p:nvSpPr>
        <p:spPr>
          <a:xfrm>
            <a:off x="1366916" y="73533"/>
            <a:ext cx="9404723" cy="788253"/>
          </a:xfrm>
        </p:spPr>
        <p:txBody>
          <a:bodyPr/>
          <a:lstStyle/>
          <a:p>
            <a:pPr algn="ctr"/>
            <a:r>
              <a:rPr lang="en-US" b="1" u="sng" dirty="0">
                <a:solidFill>
                  <a:srgbClr val="FFFF00"/>
                </a:solidFill>
              </a:rPr>
              <a:t>Discussion</a:t>
            </a:r>
          </a:p>
        </p:txBody>
      </p:sp>
      <p:sp>
        <p:nvSpPr>
          <p:cNvPr id="3" name="Content Placeholder 2">
            <a:extLst>
              <a:ext uri="{FF2B5EF4-FFF2-40B4-BE49-F238E27FC236}">
                <a16:creationId xmlns:a16="http://schemas.microsoft.com/office/drawing/2014/main" id="{D61F8B92-CC55-1D81-962B-1098FF5DECDF}"/>
              </a:ext>
            </a:extLst>
          </p:cNvPr>
          <p:cNvSpPr>
            <a:spLocks noGrp="1"/>
          </p:cNvSpPr>
          <p:nvPr>
            <p:ph idx="1"/>
          </p:nvPr>
        </p:nvSpPr>
        <p:spPr>
          <a:xfrm>
            <a:off x="234533" y="980612"/>
            <a:ext cx="11669487" cy="5717775"/>
          </a:xfrm>
        </p:spPr>
        <p:txBody>
          <a:bodyPr>
            <a:noAutofit/>
          </a:bodyPr>
          <a:lstStyle/>
          <a:p>
            <a:pPr>
              <a:lnSpc>
                <a:spcPct val="150000"/>
              </a:lnSpc>
            </a:pPr>
            <a:r>
              <a:rPr lang="en-US" sz="2200" b="1" dirty="0"/>
              <a:t>High rates of </a:t>
            </a:r>
            <a:r>
              <a:rPr lang="en-US" sz="2200" b="1" dirty="0">
                <a:solidFill>
                  <a:srgbClr val="FFFF00"/>
                </a:solidFill>
              </a:rPr>
              <a:t>discrimination</a:t>
            </a:r>
            <a:r>
              <a:rPr lang="en-US" sz="2200" dirty="0"/>
              <a:t> against children with LD leads to </a:t>
            </a:r>
            <a:r>
              <a:rPr lang="en-US" sz="2200" b="1" dirty="0">
                <a:solidFill>
                  <a:srgbClr val="FFFF00"/>
                </a:solidFill>
              </a:rPr>
              <a:t>self-stigmatization</a:t>
            </a:r>
            <a:r>
              <a:rPr lang="en-US" sz="2200" dirty="0"/>
              <a:t> and </a:t>
            </a:r>
            <a:r>
              <a:rPr lang="en-US" sz="2200" b="1" dirty="0">
                <a:solidFill>
                  <a:srgbClr val="FFFF00"/>
                </a:solidFill>
              </a:rPr>
              <a:t>aggressive behaviors – </a:t>
            </a:r>
            <a:r>
              <a:rPr lang="en-US" sz="2200" dirty="0"/>
              <a:t>similar views by Maki (2021) showing that discrimination of children with LD increases their stigma consciousness thereby affecting their concentration.</a:t>
            </a:r>
            <a:endParaRPr lang="en-US" sz="2200" b="1" dirty="0">
              <a:solidFill>
                <a:srgbClr val="FFFF00"/>
              </a:solidFill>
            </a:endParaRPr>
          </a:p>
          <a:p>
            <a:pPr>
              <a:lnSpc>
                <a:spcPct val="150000"/>
              </a:lnSpc>
            </a:pPr>
            <a:r>
              <a:rPr lang="en-US" sz="2200" b="1" dirty="0">
                <a:solidFill>
                  <a:srgbClr val="FFFF00"/>
                </a:solidFill>
                <a:ea typeface="Calibri" panose="020F0502020204030204" pitchFamily="34" charset="0"/>
              </a:rPr>
              <a:t>Government efforts </a:t>
            </a:r>
            <a:r>
              <a:rPr lang="en-US" sz="2200" dirty="0">
                <a:ea typeface="Calibri" panose="020F0502020204030204" pitchFamily="34" charset="0"/>
              </a:rPr>
              <a:t>to address stigmatization are </a:t>
            </a:r>
            <a:r>
              <a:rPr lang="en-US" sz="2200" b="1" dirty="0">
                <a:solidFill>
                  <a:srgbClr val="FFFF00"/>
                </a:solidFill>
                <a:ea typeface="Calibri" panose="020F0502020204030204" pitchFamily="34" charset="0"/>
              </a:rPr>
              <a:t>inadequate –</a:t>
            </a:r>
            <a:r>
              <a:rPr lang="en-US" sz="2200" b="1" dirty="0">
                <a:ea typeface="Calibri" panose="020F0502020204030204" pitchFamily="34" charset="0"/>
              </a:rPr>
              <a:t> </a:t>
            </a:r>
            <a:r>
              <a:rPr lang="en-US" sz="2200" dirty="0">
                <a:ea typeface="Calibri" panose="020F0502020204030204" pitchFamily="34" charset="0"/>
              </a:rPr>
              <a:t>corresponding views by Haft et al. (2022) indicate that inadequate resources and government support means lack of inclusive learning that considers the needs of children with LD. </a:t>
            </a:r>
            <a:endParaRPr lang="en-US" sz="2200" dirty="0">
              <a:solidFill>
                <a:srgbClr val="FFFF00"/>
              </a:solidFill>
            </a:endParaRPr>
          </a:p>
          <a:p>
            <a:pPr>
              <a:lnSpc>
                <a:spcPct val="150000"/>
              </a:lnSpc>
            </a:pPr>
            <a:r>
              <a:rPr lang="en-US" sz="2200" dirty="0"/>
              <a:t>Discrimination of children with LD </a:t>
            </a:r>
            <a:r>
              <a:rPr lang="en-US" sz="2200" b="1" dirty="0">
                <a:solidFill>
                  <a:srgbClr val="FFFF00"/>
                </a:solidFill>
              </a:rPr>
              <a:t>lead to mental stress and low performance - </a:t>
            </a:r>
            <a:r>
              <a:rPr lang="en-US" sz="2200" dirty="0"/>
              <a:t>similar arguments by NHS (2022) show that children with LD demonstrate low academic performance due to lack of learning support.</a:t>
            </a:r>
            <a:endParaRPr lang="en-US" sz="2200" b="1" dirty="0">
              <a:solidFill>
                <a:srgbClr val="FFFF00"/>
              </a:solidFill>
            </a:endParaRPr>
          </a:p>
          <a:p>
            <a:pPr>
              <a:lnSpc>
                <a:spcPct val="150000"/>
              </a:lnSpc>
            </a:pPr>
            <a:endParaRPr lang="en-US" sz="2600" b="1" dirty="0">
              <a:solidFill>
                <a:srgbClr val="FFFF00"/>
              </a:solidFill>
            </a:endParaRPr>
          </a:p>
        </p:txBody>
      </p:sp>
      <p:sp>
        <p:nvSpPr>
          <p:cNvPr id="4" name="Slide Number Placeholder 3">
            <a:extLst>
              <a:ext uri="{FF2B5EF4-FFF2-40B4-BE49-F238E27FC236}">
                <a16:creationId xmlns:a16="http://schemas.microsoft.com/office/drawing/2014/main" id="{D5B91C3F-DFAB-8ED8-FEEF-0DEA7D0A515D}"/>
              </a:ext>
            </a:extLst>
          </p:cNvPr>
          <p:cNvSpPr>
            <a:spLocks noGrp="1"/>
          </p:cNvSpPr>
          <p:nvPr>
            <p:ph type="sldNum" sz="quarter" idx="12"/>
          </p:nvPr>
        </p:nvSpPr>
        <p:spPr/>
        <p:txBody>
          <a:bodyPr/>
          <a:lstStyle/>
          <a:p>
            <a:fld id="{46642851-9632-4C08-B5AD-3C6C5A52E87A}" type="slidenum">
              <a:rPr lang="en-US" smtClean="0"/>
              <a:t>7</a:t>
            </a:fld>
            <a:endParaRPr lang="en-US"/>
          </a:p>
        </p:txBody>
      </p:sp>
    </p:spTree>
    <p:extLst>
      <p:ext uri="{BB962C8B-B14F-4D97-AF65-F5344CB8AC3E}">
        <p14:creationId xmlns:p14="http://schemas.microsoft.com/office/powerpoint/2010/main" val="2422030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F25F5-DC7E-ECE0-CD50-C379A6B227D7}"/>
              </a:ext>
            </a:extLst>
          </p:cNvPr>
          <p:cNvSpPr>
            <a:spLocks noGrp="1"/>
          </p:cNvSpPr>
          <p:nvPr>
            <p:ph type="title"/>
          </p:nvPr>
        </p:nvSpPr>
        <p:spPr>
          <a:xfrm>
            <a:off x="1172408" y="0"/>
            <a:ext cx="9404723" cy="800350"/>
          </a:xfrm>
        </p:spPr>
        <p:txBody>
          <a:bodyPr/>
          <a:lstStyle/>
          <a:p>
            <a:pPr algn="ctr"/>
            <a:r>
              <a:rPr lang="en-US" b="1" u="sng" dirty="0">
                <a:solidFill>
                  <a:srgbClr val="FFFF00"/>
                </a:solidFill>
              </a:rPr>
              <a:t>Recommendations</a:t>
            </a:r>
          </a:p>
        </p:txBody>
      </p:sp>
      <p:sp>
        <p:nvSpPr>
          <p:cNvPr id="3" name="Content Placeholder 2">
            <a:extLst>
              <a:ext uri="{FF2B5EF4-FFF2-40B4-BE49-F238E27FC236}">
                <a16:creationId xmlns:a16="http://schemas.microsoft.com/office/drawing/2014/main" id="{00F89FB9-C3A5-D7DD-F225-5410CAB9A072}"/>
              </a:ext>
            </a:extLst>
          </p:cNvPr>
          <p:cNvSpPr>
            <a:spLocks noGrp="1"/>
          </p:cNvSpPr>
          <p:nvPr>
            <p:ph idx="1"/>
          </p:nvPr>
        </p:nvSpPr>
        <p:spPr>
          <a:xfrm>
            <a:off x="319540" y="800350"/>
            <a:ext cx="11110460" cy="5808314"/>
          </a:xfrm>
        </p:spPr>
        <p:txBody>
          <a:bodyPr>
            <a:noAutofit/>
          </a:bodyPr>
          <a:lstStyle/>
          <a:p>
            <a:pPr>
              <a:lnSpc>
                <a:spcPct val="150000"/>
              </a:lnSpc>
            </a:pPr>
            <a:r>
              <a:rPr lang="en-US" sz="2400" dirty="0"/>
              <a:t>Policy makers should encourage </a:t>
            </a:r>
            <a:r>
              <a:rPr lang="en-US" sz="2400" b="1" dirty="0">
                <a:solidFill>
                  <a:srgbClr val="FFFF00"/>
                </a:solidFill>
              </a:rPr>
              <a:t>quality contact </a:t>
            </a:r>
            <a:r>
              <a:rPr lang="en-US" sz="2400" dirty="0"/>
              <a:t>and </a:t>
            </a:r>
            <a:r>
              <a:rPr lang="en-US" sz="2400" b="1" dirty="0">
                <a:solidFill>
                  <a:srgbClr val="FFFF00"/>
                </a:solidFill>
              </a:rPr>
              <a:t>positive interactions</a:t>
            </a:r>
            <a:r>
              <a:rPr lang="en-US" sz="2400" dirty="0">
                <a:solidFill>
                  <a:srgbClr val="FFFF00"/>
                </a:solidFill>
              </a:rPr>
              <a:t> </a:t>
            </a:r>
            <a:r>
              <a:rPr lang="en-US" sz="2400" dirty="0"/>
              <a:t>between children with LD and those without LD.</a:t>
            </a:r>
          </a:p>
          <a:p>
            <a:pPr>
              <a:lnSpc>
                <a:spcPct val="150000"/>
              </a:lnSpc>
            </a:pPr>
            <a:r>
              <a:rPr lang="en-US" sz="2400" dirty="0"/>
              <a:t>Teachers should be trained on LD to ensure they </a:t>
            </a:r>
            <a:r>
              <a:rPr lang="en-US" sz="2400" b="1" dirty="0">
                <a:solidFill>
                  <a:srgbClr val="FFFF00"/>
                </a:solidFill>
              </a:rPr>
              <a:t>develop positive attitudes and have capacity to support </a:t>
            </a:r>
            <a:r>
              <a:rPr lang="en-US" sz="2400" dirty="0"/>
              <a:t>children LD.</a:t>
            </a:r>
          </a:p>
          <a:p>
            <a:pPr>
              <a:lnSpc>
                <a:spcPct val="150000"/>
              </a:lnSpc>
            </a:pPr>
            <a:r>
              <a:rPr lang="en-US" sz="2400" dirty="0"/>
              <a:t>Governments should allocated more resources in destigmatized programs such as assistive technology to </a:t>
            </a:r>
            <a:r>
              <a:rPr lang="en-US" sz="2400" b="1" dirty="0">
                <a:solidFill>
                  <a:srgbClr val="FFFF00"/>
                </a:solidFill>
              </a:rPr>
              <a:t>promote inclusive learning</a:t>
            </a:r>
            <a:r>
              <a:rPr lang="en-US" sz="2400" dirty="0"/>
              <a:t> and </a:t>
            </a:r>
            <a:r>
              <a:rPr lang="en-US" sz="2400" b="1" dirty="0">
                <a:solidFill>
                  <a:srgbClr val="FFFF00"/>
                </a:solidFill>
              </a:rPr>
              <a:t>address mental health issues.</a:t>
            </a:r>
          </a:p>
          <a:p>
            <a:pPr>
              <a:lnSpc>
                <a:spcPct val="150000"/>
              </a:lnSpc>
            </a:pPr>
            <a:r>
              <a:rPr lang="en-US" sz="2400" b="1" dirty="0">
                <a:solidFill>
                  <a:srgbClr val="FFFF00"/>
                </a:solidFill>
              </a:rPr>
              <a:t>Social comparison and negative </a:t>
            </a:r>
            <a:r>
              <a:rPr lang="en-US" sz="2400" b="1" dirty="0" err="1">
                <a:solidFill>
                  <a:srgbClr val="FFFF00"/>
                </a:solidFill>
              </a:rPr>
              <a:t>behaviours</a:t>
            </a:r>
            <a:r>
              <a:rPr lang="en-US" sz="2400" b="1" dirty="0">
                <a:solidFill>
                  <a:srgbClr val="FFFF00"/>
                </a:solidFill>
              </a:rPr>
              <a:t> </a:t>
            </a:r>
            <a:r>
              <a:rPr lang="en-US" sz="2400" dirty="0"/>
              <a:t>towards children with LD should be </a:t>
            </a:r>
            <a:r>
              <a:rPr lang="en-US" sz="2400" b="1" dirty="0">
                <a:solidFill>
                  <a:srgbClr val="FFFF00"/>
                </a:solidFill>
              </a:rPr>
              <a:t>discouraged</a:t>
            </a:r>
            <a:r>
              <a:rPr lang="en-US" sz="2400" dirty="0"/>
              <a:t> to enhance their educational outcomes. </a:t>
            </a:r>
          </a:p>
          <a:p>
            <a:pPr>
              <a:lnSpc>
                <a:spcPct val="200000"/>
              </a:lnSpc>
            </a:pPr>
            <a:endParaRPr lang="en-US" sz="2400" dirty="0"/>
          </a:p>
        </p:txBody>
      </p:sp>
      <p:sp>
        <p:nvSpPr>
          <p:cNvPr id="4" name="Slide Number Placeholder 3">
            <a:extLst>
              <a:ext uri="{FF2B5EF4-FFF2-40B4-BE49-F238E27FC236}">
                <a16:creationId xmlns:a16="http://schemas.microsoft.com/office/drawing/2014/main" id="{11EB3AA0-9622-8A66-EC29-44BD8EA5F39F}"/>
              </a:ext>
            </a:extLst>
          </p:cNvPr>
          <p:cNvSpPr>
            <a:spLocks noGrp="1"/>
          </p:cNvSpPr>
          <p:nvPr>
            <p:ph type="sldNum" sz="quarter" idx="12"/>
          </p:nvPr>
        </p:nvSpPr>
        <p:spPr/>
        <p:txBody>
          <a:bodyPr/>
          <a:lstStyle/>
          <a:p>
            <a:fld id="{46642851-9632-4C08-B5AD-3C6C5A52E87A}" type="slidenum">
              <a:rPr lang="en-US" smtClean="0"/>
              <a:t>8</a:t>
            </a:fld>
            <a:endParaRPr lang="en-US"/>
          </a:p>
        </p:txBody>
      </p:sp>
    </p:spTree>
    <p:extLst>
      <p:ext uri="{BB962C8B-B14F-4D97-AF65-F5344CB8AC3E}">
        <p14:creationId xmlns:p14="http://schemas.microsoft.com/office/powerpoint/2010/main" val="602896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9C0E8-91F4-748D-48BB-D1B307F336B7}"/>
              </a:ext>
            </a:extLst>
          </p:cNvPr>
          <p:cNvSpPr>
            <a:spLocks noGrp="1"/>
          </p:cNvSpPr>
          <p:nvPr>
            <p:ph type="title"/>
          </p:nvPr>
        </p:nvSpPr>
        <p:spPr>
          <a:xfrm>
            <a:off x="1366916" y="116900"/>
            <a:ext cx="9404723" cy="794098"/>
          </a:xfrm>
        </p:spPr>
        <p:txBody>
          <a:bodyPr/>
          <a:lstStyle/>
          <a:p>
            <a:pPr algn="ctr"/>
            <a:r>
              <a:rPr lang="en-US" b="1" u="sng" dirty="0">
                <a:solidFill>
                  <a:srgbClr val="FFFF00"/>
                </a:solidFill>
              </a:rPr>
              <a:t>Conclusion</a:t>
            </a:r>
          </a:p>
        </p:txBody>
      </p:sp>
      <p:sp>
        <p:nvSpPr>
          <p:cNvPr id="3" name="Content Placeholder 2">
            <a:extLst>
              <a:ext uri="{FF2B5EF4-FFF2-40B4-BE49-F238E27FC236}">
                <a16:creationId xmlns:a16="http://schemas.microsoft.com/office/drawing/2014/main" id="{280294F0-737D-5A80-3FFF-2DF1ABE10B42}"/>
              </a:ext>
            </a:extLst>
          </p:cNvPr>
          <p:cNvSpPr>
            <a:spLocks noGrp="1"/>
          </p:cNvSpPr>
          <p:nvPr>
            <p:ph idx="1"/>
          </p:nvPr>
        </p:nvSpPr>
        <p:spPr>
          <a:xfrm>
            <a:off x="7350730" y="1803201"/>
            <a:ext cx="4841270" cy="5029199"/>
          </a:xfrm>
        </p:spPr>
        <p:txBody>
          <a:bodyPr>
            <a:normAutofit/>
          </a:bodyPr>
          <a:lstStyle/>
          <a:p>
            <a:pPr marL="0" indent="0">
              <a:buNone/>
            </a:pPr>
            <a:endParaRPr lang="en-US" dirty="0"/>
          </a:p>
          <a:p>
            <a:endParaRPr lang="en-US" dirty="0"/>
          </a:p>
        </p:txBody>
      </p:sp>
      <p:sp>
        <p:nvSpPr>
          <p:cNvPr id="4" name="Slide Number Placeholder 3">
            <a:extLst>
              <a:ext uri="{FF2B5EF4-FFF2-40B4-BE49-F238E27FC236}">
                <a16:creationId xmlns:a16="http://schemas.microsoft.com/office/drawing/2014/main" id="{27F1D4D5-A2D2-2C98-E265-C74F49A81744}"/>
              </a:ext>
            </a:extLst>
          </p:cNvPr>
          <p:cNvSpPr>
            <a:spLocks noGrp="1"/>
          </p:cNvSpPr>
          <p:nvPr>
            <p:ph type="sldNum" sz="quarter" idx="12"/>
          </p:nvPr>
        </p:nvSpPr>
        <p:spPr/>
        <p:txBody>
          <a:bodyPr/>
          <a:lstStyle/>
          <a:p>
            <a:fld id="{46642851-9632-4C08-B5AD-3C6C5A52E87A}" type="slidenum">
              <a:rPr lang="en-US" smtClean="0"/>
              <a:t>9</a:t>
            </a:fld>
            <a:endParaRPr lang="en-US"/>
          </a:p>
        </p:txBody>
      </p:sp>
      <p:pic>
        <p:nvPicPr>
          <p:cNvPr id="5" name="Picture 4"/>
          <p:cNvPicPr>
            <a:picLocks noChangeAspect="1"/>
          </p:cNvPicPr>
          <p:nvPr/>
        </p:nvPicPr>
        <p:blipFill>
          <a:blip r:embed="rId3" cstate="print"/>
          <a:srcRect/>
          <a:stretch>
            <a:fillRect/>
          </a:stretch>
        </p:blipFill>
        <p:spPr bwMode="auto">
          <a:xfrm>
            <a:off x="6377542" y="1152983"/>
            <a:ext cx="5519691" cy="5359155"/>
          </a:xfrm>
          <a:prstGeom prst="rect">
            <a:avLst/>
          </a:prstGeom>
          <a:noFill/>
          <a:ln w="9525">
            <a:noFill/>
            <a:miter lim="800000"/>
            <a:headEnd/>
            <a:tailEnd/>
          </a:ln>
        </p:spPr>
      </p:pic>
      <p:sp>
        <p:nvSpPr>
          <p:cNvPr id="6" name="TextBox 5"/>
          <p:cNvSpPr txBox="1"/>
          <p:nvPr/>
        </p:nvSpPr>
        <p:spPr>
          <a:xfrm>
            <a:off x="6839674" y="1853248"/>
            <a:ext cx="4605436" cy="4776692"/>
          </a:xfrm>
          <a:prstGeom prst="rect">
            <a:avLst/>
          </a:prstGeom>
          <a:noFill/>
        </p:spPr>
        <p:txBody>
          <a:bodyPr wrap="square">
            <a:spAutoFit/>
          </a:bodyPr>
          <a:lstStyle/>
          <a:p>
            <a:pPr algn="ctr">
              <a:spcBef>
                <a:spcPct val="20000"/>
              </a:spcBef>
              <a:defRPr/>
            </a:pPr>
            <a:endParaRPr lang="en-US" sz="2600" b="1" dirty="0">
              <a:solidFill>
                <a:srgbClr val="002060"/>
              </a:solidFill>
              <a:latin typeface="Arial" pitchFamily="34" charset="0"/>
              <a:ea typeface="ＭＳ Ｐゴシック" charset="-128"/>
              <a:cs typeface="Arial" pitchFamily="34" charset="0"/>
            </a:endParaRPr>
          </a:p>
          <a:p>
            <a:pPr algn="ctr">
              <a:spcBef>
                <a:spcPct val="20000"/>
              </a:spcBef>
              <a:defRPr/>
            </a:pPr>
            <a:r>
              <a:rPr lang="en-US" sz="2600" b="1" dirty="0">
                <a:solidFill>
                  <a:srgbClr val="002060"/>
                </a:solidFill>
                <a:latin typeface="Arial" pitchFamily="34" charset="0"/>
                <a:ea typeface="ＭＳ Ｐゴシック" charset="-128"/>
                <a:cs typeface="Arial" pitchFamily="34" charset="0"/>
              </a:rPr>
              <a:t>Effects of Stigmatization </a:t>
            </a:r>
          </a:p>
          <a:p>
            <a:pPr marL="342900" indent="-342900">
              <a:spcBef>
                <a:spcPct val="20000"/>
              </a:spcBef>
              <a:buFont typeface="Wingdings" panose="05000000000000000000" pitchFamily="2" charset="2"/>
              <a:buChar char="ü"/>
              <a:defRPr/>
            </a:pPr>
            <a:r>
              <a:rPr lang="en-US" sz="2400" dirty="0">
                <a:solidFill>
                  <a:srgbClr val="002060"/>
                </a:solidFill>
                <a:latin typeface="Arial" pitchFamily="34" charset="0"/>
                <a:ea typeface="ＭＳ Ｐゴシック" charset="-128"/>
                <a:cs typeface="Arial" pitchFamily="34" charset="0"/>
              </a:rPr>
              <a:t>High levels of mental stress</a:t>
            </a:r>
          </a:p>
          <a:p>
            <a:pPr marL="342900" indent="-342900">
              <a:spcBef>
                <a:spcPct val="20000"/>
              </a:spcBef>
              <a:buFont typeface="Wingdings" panose="05000000000000000000" pitchFamily="2" charset="2"/>
              <a:buChar char="ü"/>
              <a:defRPr/>
            </a:pPr>
            <a:r>
              <a:rPr lang="en-US" sz="2400" dirty="0">
                <a:solidFill>
                  <a:srgbClr val="002060"/>
                </a:solidFill>
                <a:latin typeface="Arial" pitchFamily="34" charset="0"/>
                <a:ea typeface="ＭＳ Ｐゴシック" charset="-128"/>
                <a:cs typeface="Arial" pitchFamily="34" charset="0"/>
              </a:rPr>
              <a:t>Reduced interest in learning</a:t>
            </a:r>
          </a:p>
          <a:p>
            <a:pPr marL="342900" indent="-342900">
              <a:spcBef>
                <a:spcPct val="20000"/>
              </a:spcBef>
              <a:buFont typeface="Wingdings" panose="05000000000000000000" pitchFamily="2" charset="2"/>
              <a:buChar char="ü"/>
              <a:defRPr/>
            </a:pPr>
            <a:r>
              <a:rPr lang="en-US" sz="2400" dirty="0">
                <a:solidFill>
                  <a:srgbClr val="002060"/>
                </a:solidFill>
                <a:latin typeface="Arial" pitchFamily="34" charset="0"/>
                <a:ea typeface="ＭＳ Ｐゴシック" charset="-128"/>
                <a:cs typeface="Arial" pitchFamily="34" charset="0"/>
              </a:rPr>
              <a:t>Reduced self-esteem</a:t>
            </a:r>
          </a:p>
          <a:p>
            <a:pPr marL="342900" indent="-342900">
              <a:spcBef>
                <a:spcPct val="20000"/>
              </a:spcBef>
              <a:buFont typeface="Wingdings" panose="05000000000000000000" pitchFamily="2" charset="2"/>
              <a:buChar char="ü"/>
              <a:defRPr/>
            </a:pPr>
            <a:r>
              <a:rPr lang="en-US" sz="2400" dirty="0">
                <a:solidFill>
                  <a:srgbClr val="002060"/>
                </a:solidFill>
                <a:latin typeface="Arial" pitchFamily="34" charset="0"/>
                <a:ea typeface="ＭＳ Ｐゴシック" charset="-128"/>
                <a:cs typeface="Arial" pitchFamily="34" charset="0"/>
              </a:rPr>
              <a:t>Reluctance to seek help</a:t>
            </a:r>
          </a:p>
          <a:p>
            <a:pPr marL="342900" indent="-342900">
              <a:spcBef>
                <a:spcPct val="20000"/>
              </a:spcBef>
              <a:buFont typeface="Wingdings" panose="05000000000000000000" pitchFamily="2" charset="2"/>
              <a:buChar char="ü"/>
              <a:defRPr/>
            </a:pPr>
            <a:r>
              <a:rPr lang="en-US" sz="2400" dirty="0">
                <a:solidFill>
                  <a:srgbClr val="002060"/>
                </a:solidFill>
                <a:latin typeface="Arial" pitchFamily="34" charset="0"/>
                <a:ea typeface="ＭＳ Ｐゴシック" charset="-128"/>
                <a:cs typeface="Arial" pitchFamily="34" charset="0"/>
              </a:rPr>
              <a:t>Lower academic achievement</a:t>
            </a:r>
          </a:p>
          <a:p>
            <a:pPr marL="342900" indent="-342900">
              <a:spcBef>
                <a:spcPct val="20000"/>
              </a:spcBef>
              <a:buFont typeface="Wingdings" panose="05000000000000000000" pitchFamily="2" charset="2"/>
              <a:buChar char="ü"/>
              <a:defRPr/>
            </a:pPr>
            <a:r>
              <a:rPr lang="en-US" sz="2400" dirty="0">
                <a:solidFill>
                  <a:srgbClr val="002060"/>
                </a:solidFill>
                <a:latin typeface="Arial" pitchFamily="34" charset="0"/>
                <a:ea typeface="ＭＳ Ｐゴシック" charset="-128"/>
                <a:cs typeface="Arial" pitchFamily="34" charset="0"/>
              </a:rPr>
              <a:t>Difficulty in socializing with other children</a:t>
            </a:r>
          </a:p>
          <a:p>
            <a:pPr marL="342900" indent="-342900">
              <a:spcBef>
                <a:spcPct val="20000"/>
              </a:spcBef>
              <a:buFont typeface="Wingdings" panose="05000000000000000000" pitchFamily="2" charset="2"/>
              <a:buChar char="ü"/>
              <a:defRPr/>
            </a:pPr>
            <a:endParaRPr lang="en-US" sz="2400" dirty="0">
              <a:solidFill>
                <a:srgbClr val="002060"/>
              </a:solidFill>
              <a:latin typeface="Arial" pitchFamily="34" charset="0"/>
              <a:ea typeface="ＭＳ Ｐゴシック" charset="-128"/>
              <a:cs typeface="Arial" pitchFamily="34" charset="0"/>
            </a:endParaRPr>
          </a:p>
          <a:p>
            <a:pPr>
              <a:spcBef>
                <a:spcPct val="20000"/>
              </a:spcBef>
              <a:defRPr/>
            </a:pPr>
            <a:endParaRPr lang="en-US" dirty="0">
              <a:solidFill>
                <a:srgbClr val="002060"/>
              </a:solidFill>
              <a:latin typeface="Arial" pitchFamily="34" charset="0"/>
              <a:ea typeface="ＭＳ Ｐゴシック" charset="-128"/>
              <a:cs typeface="Arial" pitchFamily="34" charset="0"/>
            </a:endParaRPr>
          </a:p>
        </p:txBody>
      </p:sp>
      <p:pic>
        <p:nvPicPr>
          <p:cNvPr id="7" name="Picture 6"/>
          <p:cNvPicPr>
            <a:picLocks noChangeAspect="1"/>
          </p:cNvPicPr>
          <p:nvPr/>
        </p:nvPicPr>
        <p:blipFill>
          <a:blip r:embed="rId3" cstate="print"/>
          <a:srcRect/>
          <a:stretch>
            <a:fillRect/>
          </a:stretch>
        </p:blipFill>
        <p:spPr bwMode="auto">
          <a:xfrm>
            <a:off x="346795" y="1152983"/>
            <a:ext cx="5519691" cy="5359155"/>
          </a:xfrm>
          <a:prstGeom prst="rect">
            <a:avLst/>
          </a:prstGeom>
          <a:noFill/>
          <a:ln w="9525">
            <a:noFill/>
            <a:miter lim="800000"/>
            <a:headEnd/>
            <a:tailEnd/>
          </a:ln>
        </p:spPr>
      </p:pic>
      <p:sp>
        <p:nvSpPr>
          <p:cNvPr id="8" name="TextBox 7"/>
          <p:cNvSpPr txBox="1"/>
          <p:nvPr/>
        </p:nvSpPr>
        <p:spPr>
          <a:xfrm>
            <a:off x="803922" y="2243386"/>
            <a:ext cx="4605436" cy="4148828"/>
          </a:xfrm>
          <a:prstGeom prst="rect">
            <a:avLst/>
          </a:prstGeom>
          <a:noFill/>
        </p:spPr>
        <p:txBody>
          <a:bodyPr wrap="square">
            <a:spAutoFit/>
          </a:bodyPr>
          <a:lstStyle/>
          <a:p>
            <a:pPr algn="ctr">
              <a:spcBef>
                <a:spcPct val="20000"/>
              </a:spcBef>
              <a:defRPr/>
            </a:pPr>
            <a:r>
              <a:rPr lang="en-US" sz="2600" b="1" dirty="0">
                <a:solidFill>
                  <a:srgbClr val="002060"/>
                </a:solidFill>
                <a:latin typeface="Arial" pitchFamily="34" charset="0"/>
                <a:ea typeface="ＭＳ Ｐゴシック" charset="-128"/>
                <a:cs typeface="Arial" pitchFamily="34" charset="0"/>
              </a:rPr>
              <a:t>Causes of Stigmatization </a:t>
            </a:r>
          </a:p>
          <a:p>
            <a:pPr marL="342900" indent="-342900">
              <a:spcBef>
                <a:spcPct val="20000"/>
              </a:spcBef>
              <a:buFont typeface="Wingdings" panose="05000000000000000000" pitchFamily="2" charset="2"/>
              <a:buChar char="ü"/>
              <a:defRPr/>
            </a:pPr>
            <a:r>
              <a:rPr lang="en-US" sz="2400" dirty="0">
                <a:solidFill>
                  <a:srgbClr val="002060"/>
                </a:solidFill>
                <a:latin typeface="Arial" pitchFamily="34" charset="0"/>
                <a:ea typeface="ＭＳ Ｐゴシック" charset="-128"/>
                <a:cs typeface="Arial" pitchFamily="34" charset="0"/>
              </a:rPr>
              <a:t>Negative Stereotyping</a:t>
            </a:r>
          </a:p>
          <a:p>
            <a:pPr marL="342900" indent="-342900">
              <a:spcBef>
                <a:spcPct val="20000"/>
              </a:spcBef>
              <a:buFont typeface="Wingdings" panose="05000000000000000000" pitchFamily="2" charset="2"/>
              <a:buChar char="ü"/>
              <a:defRPr/>
            </a:pPr>
            <a:r>
              <a:rPr lang="en-US" sz="2400" dirty="0">
                <a:solidFill>
                  <a:srgbClr val="002060"/>
                </a:solidFill>
                <a:latin typeface="Arial" pitchFamily="34" charset="0"/>
                <a:ea typeface="ＭＳ Ｐゴシック" charset="-128"/>
                <a:cs typeface="Arial" pitchFamily="34" charset="0"/>
              </a:rPr>
              <a:t>Misconception among educators regarding ability of children with LD</a:t>
            </a:r>
          </a:p>
          <a:p>
            <a:pPr marL="342900" indent="-342900">
              <a:spcBef>
                <a:spcPct val="20000"/>
              </a:spcBef>
              <a:buFont typeface="Wingdings" panose="05000000000000000000" pitchFamily="2" charset="2"/>
              <a:buChar char="ü"/>
              <a:defRPr/>
            </a:pPr>
            <a:r>
              <a:rPr lang="en-US" sz="2400" dirty="0">
                <a:solidFill>
                  <a:srgbClr val="002060"/>
                </a:solidFill>
                <a:latin typeface="Arial" pitchFamily="34" charset="0"/>
                <a:ea typeface="ＭＳ Ｐゴシック" charset="-128"/>
                <a:cs typeface="Arial" pitchFamily="34" charset="0"/>
              </a:rPr>
              <a:t>Negative attitudes and discrimination by teachers</a:t>
            </a:r>
          </a:p>
          <a:p>
            <a:pPr marL="342900" indent="-342900">
              <a:spcBef>
                <a:spcPct val="20000"/>
              </a:spcBef>
              <a:buFont typeface="Wingdings" panose="05000000000000000000" pitchFamily="2" charset="2"/>
              <a:buChar char="ü"/>
              <a:defRPr/>
            </a:pPr>
            <a:r>
              <a:rPr lang="en-US" sz="2400" dirty="0">
                <a:solidFill>
                  <a:srgbClr val="002060"/>
                </a:solidFill>
                <a:latin typeface="Arial" pitchFamily="34" charset="0"/>
                <a:ea typeface="ＭＳ Ｐゴシック" charset="-128"/>
                <a:cs typeface="Arial" pitchFamily="34" charset="0"/>
              </a:rPr>
              <a:t>Marginalization in society</a:t>
            </a:r>
          </a:p>
          <a:p>
            <a:pPr marL="342900" indent="-342900">
              <a:spcBef>
                <a:spcPct val="20000"/>
              </a:spcBef>
              <a:buFont typeface="Wingdings" panose="05000000000000000000" pitchFamily="2" charset="2"/>
              <a:buChar char="ü"/>
              <a:defRPr/>
            </a:pPr>
            <a:endParaRPr lang="en-US" sz="2400" dirty="0">
              <a:solidFill>
                <a:srgbClr val="002060"/>
              </a:solidFill>
              <a:latin typeface="Arial" pitchFamily="34" charset="0"/>
              <a:ea typeface="ＭＳ Ｐゴシック" charset="-128"/>
              <a:cs typeface="Arial" pitchFamily="34" charset="0"/>
            </a:endParaRPr>
          </a:p>
          <a:p>
            <a:pPr>
              <a:spcBef>
                <a:spcPct val="20000"/>
              </a:spcBef>
              <a:defRPr/>
            </a:pPr>
            <a:endParaRPr lang="en-US" dirty="0">
              <a:solidFill>
                <a:srgbClr val="002060"/>
              </a:solidFill>
              <a:latin typeface="Arial" pitchFamily="34" charset="0"/>
              <a:ea typeface="ＭＳ Ｐゴシック" charset="-128"/>
              <a:cs typeface="Arial" pitchFamily="34" charset="0"/>
            </a:endParaRPr>
          </a:p>
        </p:txBody>
      </p:sp>
    </p:spTree>
    <p:extLst>
      <p:ext uri="{BB962C8B-B14F-4D97-AF65-F5344CB8AC3E}">
        <p14:creationId xmlns:p14="http://schemas.microsoft.com/office/powerpoint/2010/main" val="2589114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562" y="131321"/>
            <a:ext cx="9404723" cy="635881"/>
          </a:xfrm>
        </p:spPr>
        <p:txBody>
          <a:bodyPr/>
          <a:lstStyle/>
          <a:p>
            <a:pPr algn="ctr"/>
            <a:r>
              <a:rPr lang="en-US" dirty="0"/>
              <a:t>References</a:t>
            </a:r>
          </a:p>
        </p:txBody>
      </p:sp>
      <p:sp>
        <p:nvSpPr>
          <p:cNvPr id="3" name="Content Placeholder 2"/>
          <p:cNvSpPr>
            <a:spLocks noGrp="1"/>
          </p:cNvSpPr>
          <p:nvPr>
            <p:ph idx="1"/>
          </p:nvPr>
        </p:nvSpPr>
        <p:spPr>
          <a:xfrm>
            <a:off x="259527" y="1189187"/>
            <a:ext cx="11614794" cy="5573692"/>
          </a:xfrm>
        </p:spPr>
        <p:txBody>
          <a:bodyPr>
            <a:normAutofit fontScale="92500" lnSpcReduction="10000"/>
          </a:bodyPr>
          <a:lstStyle/>
          <a:p>
            <a:r>
              <a:rPr lang="en-US" dirty="0"/>
              <a:t>Centers For Disease Control and Prevention, 2022. </a:t>
            </a:r>
            <a:r>
              <a:rPr lang="en-US" i="1" dirty="0"/>
              <a:t>Learning Disorders in Children</a:t>
            </a:r>
            <a:r>
              <a:rPr lang="en-US" dirty="0"/>
              <a:t>. Available at: https://www.cdc.gov/ncbddd/developmentaldisabilities/learning-disorder.html.</a:t>
            </a:r>
          </a:p>
          <a:p>
            <a:r>
              <a:rPr lang="en-US" dirty="0"/>
              <a:t>Haft, S.L., Greiner de </a:t>
            </a:r>
            <a:r>
              <a:rPr lang="en-US" dirty="0" err="1"/>
              <a:t>Magalhães</a:t>
            </a:r>
            <a:r>
              <a:rPr lang="en-US" dirty="0"/>
              <a:t>, C. and </a:t>
            </a:r>
            <a:r>
              <a:rPr lang="en-US" dirty="0" err="1"/>
              <a:t>Hoeft</a:t>
            </a:r>
            <a:r>
              <a:rPr lang="en-US" dirty="0"/>
              <a:t>, F., 2022. ‘A Systematic Review of the Consequences of Stigma and Stereotype Threat for Individuals With Specific Learning Disabilities’, </a:t>
            </a:r>
            <a:r>
              <a:rPr lang="en-US" i="1" dirty="0"/>
              <a:t>Journal of Learning Disabilities</a:t>
            </a:r>
            <a:r>
              <a:rPr lang="en-US" dirty="0"/>
              <a:t>, p. 00222194221087383. Available at: </a:t>
            </a:r>
            <a:r>
              <a:rPr lang="en-US" dirty="0">
                <a:hlinkClick r:id="rId3"/>
              </a:rPr>
              <a:t>https://doi.org/10.1177/00222194221087383</a:t>
            </a:r>
            <a:r>
              <a:rPr lang="en-US" dirty="0"/>
              <a:t>.</a:t>
            </a:r>
          </a:p>
          <a:p>
            <a:r>
              <a:rPr lang="en-GB" dirty="0"/>
              <a:t>HFT, 2022. </a:t>
            </a:r>
            <a:r>
              <a:rPr lang="en-GB" i="1" dirty="0"/>
              <a:t>Care Act 2014</a:t>
            </a:r>
            <a:r>
              <a:rPr lang="en-GB" dirty="0"/>
              <a:t>. Available at: </a:t>
            </a:r>
            <a:r>
              <a:rPr lang="en-GB" dirty="0">
                <a:hlinkClick r:id="rId4"/>
              </a:rPr>
              <a:t>https://www.hft.org.uk/resources-and-guidance/disability-rights-and-legal/care-act/#:~:text=The%20Care%20Act%202014%20strengthens,outcomes%20that%20matter%20to%20them</a:t>
            </a:r>
            <a:r>
              <a:rPr lang="en-GB" dirty="0"/>
              <a:t>.</a:t>
            </a:r>
            <a:endParaRPr lang="en-US" dirty="0"/>
          </a:p>
          <a:p>
            <a:r>
              <a:rPr lang="en-GB" dirty="0"/>
              <a:t>Maki, K., 2021. Stigma and social-emotional health in youth with learning differences. </a:t>
            </a:r>
            <a:r>
              <a:rPr lang="en-GB" i="1" dirty="0"/>
              <a:t>The University of San Francisco Doctoral Dissertations.</a:t>
            </a:r>
            <a:r>
              <a:rPr lang="en-GB" dirty="0"/>
              <a:t>, </a:t>
            </a:r>
            <a:r>
              <a:rPr lang="en-GB" b="1" dirty="0"/>
              <a:t>564</a:t>
            </a:r>
            <a:r>
              <a:rPr lang="en-GB" dirty="0"/>
              <a:t>, pp.1–104.</a:t>
            </a:r>
            <a:endParaRPr lang="en-US" dirty="0"/>
          </a:p>
          <a:p>
            <a:r>
              <a:rPr lang="en-US" dirty="0"/>
              <a:t>NHS, 2022. </a:t>
            </a:r>
            <a:r>
              <a:rPr lang="en-US" i="1" dirty="0"/>
              <a:t>Increase in number of people in contact with NHS mental health services in England</a:t>
            </a:r>
            <a:r>
              <a:rPr lang="en-US" dirty="0"/>
              <a:t>. statistical press.</a:t>
            </a:r>
          </a:p>
          <a:p>
            <a:r>
              <a:rPr lang="en-US" dirty="0"/>
              <a:t>Public Health England, 2018. </a:t>
            </a:r>
            <a:r>
              <a:rPr lang="en-US" i="1" dirty="0"/>
              <a:t>Learning disabilities: applying All Our Health</a:t>
            </a:r>
            <a:r>
              <a:rPr lang="en-US" dirty="0"/>
              <a:t>. Available at: https://www.gov.uk/government/publications/learning-disability-applying-all-our-health/learning-disabilities-applying-all-our-health.</a:t>
            </a:r>
          </a:p>
          <a:p>
            <a:endParaRPr lang="en-US" dirty="0"/>
          </a:p>
        </p:txBody>
      </p:sp>
      <p:sp>
        <p:nvSpPr>
          <p:cNvPr id="4" name="Slide Number Placeholder 3"/>
          <p:cNvSpPr>
            <a:spLocks noGrp="1"/>
          </p:cNvSpPr>
          <p:nvPr>
            <p:ph type="sldNum" sz="quarter" idx="12"/>
          </p:nvPr>
        </p:nvSpPr>
        <p:spPr/>
        <p:txBody>
          <a:bodyPr/>
          <a:lstStyle/>
          <a:p>
            <a:fld id="{46642851-9632-4C08-B5AD-3C6C5A52E87A}" type="slidenum">
              <a:rPr lang="en-US" smtClean="0"/>
              <a:t>10</a:t>
            </a:fld>
            <a:endParaRPr lang="en-US"/>
          </a:p>
        </p:txBody>
      </p:sp>
    </p:spTree>
    <p:extLst>
      <p:ext uri="{BB962C8B-B14F-4D97-AF65-F5344CB8AC3E}">
        <p14:creationId xmlns:p14="http://schemas.microsoft.com/office/powerpoint/2010/main" val="1150678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CDBA4-8601-4601-709A-7D0792B4BEB5}"/>
              </a:ext>
            </a:extLst>
          </p:cNvPr>
          <p:cNvSpPr>
            <a:spLocks noGrp="1"/>
          </p:cNvSpPr>
          <p:nvPr>
            <p:ph type="title"/>
          </p:nvPr>
        </p:nvSpPr>
        <p:spPr>
          <a:xfrm>
            <a:off x="1430081" y="263804"/>
            <a:ext cx="9404723" cy="799612"/>
          </a:xfrm>
        </p:spPr>
        <p:txBody>
          <a:bodyPr/>
          <a:lstStyle/>
          <a:p>
            <a:pPr algn="ctr"/>
            <a:r>
              <a:rPr lang="en-US" dirty="0"/>
              <a:t>References</a:t>
            </a:r>
          </a:p>
        </p:txBody>
      </p:sp>
      <p:sp>
        <p:nvSpPr>
          <p:cNvPr id="3" name="Content Placeholder 2">
            <a:extLst>
              <a:ext uri="{FF2B5EF4-FFF2-40B4-BE49-F238E27FC236}">
                <a16:creationId xmlns:a16="http://schemas.microsoft.com/office/drawing/2014/main" id="{B04BE905-8956-7250-24E1-8E3AAA21E9EB}"/>
              </a:ext>
            </a:extLst>
          </p:cNvPr>
          <p:cNvSpPr>
            <a:spLocks noGrp="1"/>
          </p:cNvSpPr>
          <p:nvPr>
            <p:ph idx="1"/>
          </p:nvPr>
        </p:nvSpPr>
        <p:spPr>
          <a:xfrm>
            <a:off x="516835" y="1230842"/>
            <a:ext cx="11231217" cy="5516288"/>
          </a:xfrm>
        </p:spPr>
        <p:txBody>
          <a:bodyPr>
            <a:normAutofit fontScale="92500" lnSpcReduction="20000"/>
          </a:bodyPr>
          <a:lstStyle/>
          <a:p>
            <a:r>
              <a:rPr lang="en-US" dirty="0"/>
              <a:t>Jacobs, L., Parke, A., Ziegler, F., </a:t>
            </a:r>
            <a:r>
              <a:rPr lang="en-US" dirty="0" err="1"/>
              <a:t>Headleand</a:t>
            </a:r>
            <a:r>
              <a:rPr lang="en-US" dirty="0"/>
              <a:t>, C. and De </a:t>
            </a:r>
            <a:r>
              <a:rPr lang="en-US" dirty="0" err="1"/>
              <a:t>Angeli</a:t>
            </a:r>
            <a:r>
              <a:rPr lang="en-US" dirty="0"/>
              <a:t>, A., 2022. Learning at school through to university: the educational experiences of students with dyslexia at one UK higher education institution. </a:t>
            </a:r>
            <a:r>
              <a:rPr lang="en-US" i="1" dirty="0"/>
              <a:t>Disability and Society</a:t>
            </a:r>
            <a:r>
              <a:rPr lang="en-US" dirty="0"/>
              <a:t>, </a:t>
            </a:r>
            <a:r>
              <a:rPr lang="en-US" b="1" dirty="0"/>
              <a:t>37</a:t>
            </a:r>
            <a:r>
              <a:rPr lang="en-US" dirty="0"/>
              <a:t>(4), pp.662–683. Available at: </a:t>
            </a:r>
            <a:r>
              <a:rPr lang="en-US" dirty="0">
                <a:hlinkClick r:id="rId2"/>
              </a:rPr>
              <a:t>https://doi.org/10.1080/09687599.2020.1829553</a:t>
            </a:r>
            <a:r>
              <a:rPr lang="en-US" dirty="0"/>
              <a:t>.</a:t>
            </a:r>
          </a:p>
          <a:p>
            <a:r>
              <a:rPr lang="en-US" dirty="0"/>
              <a:t>O’Byrne, C. and Muldoon, O., 2017. Stigma, self-perception and social comparisons in young people with an intellectual disability. </a:t>
            </a:r>
            <a:r>
              <a:rPr lang="en-US" i="1" dirty="0"/>
              <a:t>Irish Educational Studies</a:t>
            </a:r>
            <a:r>
              <a:rPr lang="en-US" dirty="0"/>
              <a:t>, </a:t>
            </a:r>
            <a:r>
              <a:rPr lang="en-US" b="1" dirty="0"/>
              <a:t>36</a:t>
            </a:r>
            <a:r>
              <a:rPr lang="en-US" dirty="0"/>
              <a:t>(3), pp. 307–322. Available at: https://doi.org/10.1080/03323315.2017.1327363.</a:t>
            </a:r>
          </a:p>
          <a:p>
            <a:r>
              <a:rPr lang="en-US" dirty="0"/>
              <a:t>Snyder, H. (2019). Literature review as a research methodology: An overview and guidelines. Journal of business research, 104, 333-339.</a:t>
            </a:r>
          </a:p>
          <a:p>
            <a:r>
              <a:rPr lang="en-GB" dirty="0" err="1"/>
              <a:t>Stoeber</a:t>
            </a:r>
            <a:r>
              <a:rPr lang="en-GB" dirty="0"/>
              <a:t>, J. and </a:t>
            </a:r>
            <a:r>
              <a:rPr lang="en-GB" dirty="0" err="1"/>
              <a:t>Rountree</a:t>
            </a:r>
            <a:r>
              <a:rPr lang="en-GB" dirty="0"/>
              <a:t>, M.L., 2021. Perfectionism, self-stigma, and coping in students with dyslexia: the central role of perfectionistic self-presentation. </a:t>
            </a:r>
            <a:r>
              <a:rPr lang="en-GB" i="1" dirty="0"/>
              <a:t>Dyslexia</a:t>
            </a:r>
            <a:r>
              <a:rPr lang="en-GB" dirty="0"/>
              <a:t>, </a:t>
            </a:r>
            <a:r>
              <a:rPr lang="en-GB" b="1" dirty="0"/>
              <a:t>27</a:t>
            </a:r>
            <a:r>
              <a:rPr lang="en-GB" dirty="0"/>
              <a:t>(1), pp.62–78. Available at: https://doi.org/10.1002/dys.1666.</a:t>
            </a:r>
            <a:endParaRPr lang="en-US" dirty="0"/>
          </a:p>
          <a:p>
            <a:r>
              <a:rPr lang="en-US" dirty="0"/>
              <a:t>Thomas, R. and Rose, J., 2020.School inclusion and attitudes toward people with an intellectual disability. </a:t>
            </a:r>
            <a:r>
              <a:rPr lang="en-US" i="1" dirty="0"/>
              <a:t>Journal of Policy and Practice in Intellectual Disabilities</a:t>
            </a:r>
            <a:r>
              <a:rPr lang="en-US" dirty="0"/>
              <a:t>, </a:t>
            </a:r>
            <a:r>
              <a:rPr lang="en-US" b="1" dirty="0"/>
              <a:t>17</a:t>
            </a:r>
            <a:r>
              <a:rPr lang="en-US" dirty="0"/>
              <a:t>(2), pp.116–122. Available at: </a:t>
            </a:r>
            <a:r>
              <a:rPr lang="en-US" dirty="0">
                <a:hlinkClick r:id="rId3"/>
              </a:rPr>
              <a:t>https://doi.org/10.1111/jppi.12322</a:t>
            </a:r>
            <a:r>
              <a:rPr lang="en-US" dirty="0"/>
              <a:t>.</a:t>
            </a:r>
          </a:p>
          <a:p>
            <a:r>
              <a:rPr lang="en-US" dirty="0" err="1"/>
              <a:t>Toye</a:t>
            </a:r>
            <a:r>
              <a:rPr lang="en-US" dirty="0"/>
              <a:t>, M.K., Wilson, C. and Wardle, G.A., 2019. Education professionals’ attitudes towards the inclusion of children with ADHD: the role of knowledge and stigma. </a:t>
            </a:r>
            <a:r>
              <a:rPr lang="en-US" i="1" dirty="0"/>
              <a:t>Journal of Research in Special Educational Needs</a:t>
            </a:r>
            <a:r>
              <a:rPr lang="en-US" dirty="0"/>
              <a:t>, </a:t>
            </a:r>
            <a:r>
              <a:rPr lang="en-US" b="1" dirty="0"/>
              <a:t>19</a:t>
            </a:r>
            <a:r>
              <a:rPr lang="en-US" dirty="0"/>
              <a:t>(3), pp.184–196. Available at: https://doi.org/10.1111/1471-3802.12441.</a:t>
            </a:r>
          </a:p>
          <a:p>
            <a:endParaRPr lang="en-US" dirty="0"/>
          </a:p>
          <a:p>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F42B6082-7686-D6C6-1A90-9B534B3D753A}"/>
              </a:ext>
            </a:extLst>
          </p:cNvPr>
          <p:cNvSpPr>
            <a:spLocks noGrp="1"/>
          </p:cNvSpPr>
          <p:nvPr>
            <p:ph type="sldNum" sz="quarter" idx="12"/>
          </p:nvPr>
        </p:nvSpPr>
        <p:spPr/>
        <p:txBody>
          <a:bodyPr/>
          <a:lstStyle/>
          <a:p>
            <a:fld id="{46642851-9632-4C08-B5AD-3C6C5A52E87A}" type="slidenum">
              <a:rPr lang="en-US" smtClean="0"/>
              <a:t>11</a:t>
            </a:fld>
            <a:endParaRPr lang="en-US"/>
          </a:p>
        </p:txBody>
      </p:sp>
    </p:spTree>
    <p:extLst>
      <p:ext uri="{BB962C8B-B14F-4D97-AF65-F5344CB8AC3E}">
        <p14:creationId xmlns:p14="http://schemas.microsoft.com/office/powerpoint/2010/main" val="36135698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4609</TotalTime>
  <Words>2626</Words>
  <Application>Microsoft Office PowerPoint</Application>
  <PresentationFormat>Widescreen</PresentationFormat>
  <Paragraphs>107</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THE STIGMA ON CHILDREN WITH LEARNING DISABILITIES AND ITS EFFECT ON THEIR MENTAL HEALTH</vt:lpstr>
      <vt:lpstr>Introduction</vt:lpstr>
      <vt:lpstr>Background</vt:lpstr>
      <vt:lpstr>Methods</vt:lpstr>
      <vt:lpstr>Results</vt:lpstr>
      <vt:lpstr>Results Cont.</vt:lpstr>
      <vt:lpstr>Discussion</vt:lpstr>
      <vt:lpstr>Recommendations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STIGMA ON CHILDREN WITH LEARNING DISABILITIES AND ITS EFFECT ON THEIR MENTAL HEALTH</dc:title>
  <cp:lastModifiedBy>Juliana Akindele</cp:lastModifiedBy>
  <cp:revision>1</cp:revision>
  <dcterms:created xsi:type="dcterms:W3CDTF">2022-12-10T13:33:52Z</dcterms:created>
  <dcterms:modified xsi:type="dcterms:W3CDTF">2023-01-16T13:58:01Z</dcterms:modified>
</cp:coreProperties>
</file>