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8288000" cy="10287000"/>
  <p:notesSz cx="6858000" cy="9144000"/>
  <p:embeddedFontLst>
    <p:embeddedFont>
      <p:font typeface="Roboto Condensed" panose="02000000000000000000" pitchFamily="2" charset="0"/>
      <p:regular r:id="rId14"/>
      <p:bold r:id="rId15"/>
    </p:embeddedFont>
    <p:embeddedFont>
      <p:font typeface="Roboto Condensed Bold" panose="02000000000000000000"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35897" autoAdjust="0"/>
  </p:normalViewPr>
  <p:slideViewPr>
    <p:cSldViewPr>
      <p:cViewPr varScale="1">
        <p:scale>
          <a:sx n="24" d="100"/>
          <a:sy n="24" d="100"/>
        </p:scale>
        <p:origin x="122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08.10.2024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objectives of the study are as follows:</a:t>
            </a:r>
          </a:p>
          <a:p>
            <a:r>
              <a:rPr lang="en-US" dirty="0"/>
              <a:t>•	Examine current trends and challenges in promoting workplace equality and diversity.</a:t>
            </a:r>
          </a:p>
          <a:p>
            <a:r>
              <a:rPr lang="en-US" dirty="0"/>
              <a:t>•	Evaluate the effectiveness of existing organizational policies and practices.</a:t>
            </a:r>
          </a:p>
          <a:p>
            <a:r>
              <a:rPr lang="en-US" dirty="0"/>
              <a:t>•	Explore the impact of equality and diversity on organizational performance, innovation, and employee engagement.</a:t>
            </a:r>
          </a:p>
          <a:p>
            <a:r>
              <a:rPr lang="en-US" dirty="0"/>
              <a:t>•	Provide recommendations for future actions to enhance equality and diversity.</a:t>
            </a:r>
          </a:p>
          <a:p>
            <a:r>
              <a:rPr lang="en-US" dirty="0"/>
              <a:t>Understanding these aspects is essential for organizations aiming to create inclusive environments that foster both employee satisfaction and innovation. The growing emphasis on diversity has highlighted its importance for organizational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utilized secondary data from a range of sources, including:</a:t>
            </a:r>
          </a:p>
          <a:p>
            <a:r>
              <a:rPr lang="en-US"/>
              <a:t>•	Government reports</a:t>
            </a:r>
          </a:p>
          <a:p>
            <a:r>
              <a:rPr lang="en-US"/>
              <a:t>•	Industry surveys</a:t>
            </a:r>
          </a:p>
          <a:p>
            <a:r>
              <a:rPr lang="en-US"/>
              <a:t>•	Corporate diversity reports</a:t>
            </a:r>
          </a:p>
          <a:p>
            <a:r>
              <a:rPr lang="en-US"/>
              <a:t>A qualitative thematic analysis approach was used to interpret the data, identifying patterns and trends related to diversity initiatives and outcomes across various sectors. This method allowed for a comprehensive analysis of existing data without the need for primary research, providing insight into broader trends across different industries.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analysis revealed several key findings:</a:t>
            </a:r>
          </a:p>
          <a:p>
            <a:r>
              <a:rPr lang="en-US"/>
              <a:t>•	Diversity at entry levels has increased, but women and minorities are underrepresented in leadership roles.</a:t>
            </a:r>
          </a:p>
          <a:p>
            <a:r>
              <a:rPr lang="en-US"/>
              <a:t>•	Unconscious bias continues to influence hiring and promotion practices.</a:t>
            </a:r>
          </a:p>
          <a:p>
            <a:r>
              <a:rPr lang="en-US"/>
              <a:t>•	Larger organizations are more successful in implementing diversity initiatives compared to SMEs.</a:t>
            </a:r>
          </a:p>
          <a:p>
            <a:r>
              <a:rPr lang="en-US"/>
              <a:t>•	A strong correlation exists between diversity and improved innovation and performance.</a:t>
            </a:r>
          </a:p>
          <a:p>
            <a:r>
              <a:rPr lang="en-US"/>
              <a:t>These findings suggest that while progress is being made in recruiting diverse talent, significant barriers remain in advancing these individuals to higher levels within organizations.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Diversity and inclusion initiatives, when properly implemented, can significantly enhance innovation, decision-making, and employee engagement. However, the study found that unconscious bias training alone is insufficient. Organizations need structural changes and leadership accountability to ensure that diversity translates into a more inclusive and productive work environment.</a:t>
            </a:r>
          </a:p>
          <a:p>
            <a:r>
              <a:rPr lang="en-US"/>
              <a:t>These insights highlight the need for a deeper commitment to diversity beyond surface-level initiatives and emphasize the role of leadership in driving long-term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provided several valuable insights:</a:t>
            </a:r>
          </a:p>
          <a:p>
            <a:r>
              <a:rPr lang="en-US"/>
              <a:t>•	A deeper understanding of how systemic barriers continue to affect diversity outcomes, particularly in leadership roles.</a:t>
            </a:r>
          </a:p>
          <a:p>
            <a:r>
              <a:rPr lang="en-US"/>
              <a:t>•	Recognition of the limitations of tokenistic diversity initiatives, which may increase representation without addressing deeper issues.</a:t>
            </a:r>
          </a:p>
          <a:p>
            <a:r>
              <a:rPr lang="en-US"/>
              <a:t>•	The importance of considering intersectionality in understanding the experiences of underrepresented groups in the workplace.</a:t>
            </a:r>
          </a:p>
          <a:p>
            <a:r>
              <a:rPr lang="en-US"/>
              <a:t>•	This learning has informed a more nuanced approach to evaluating workplace diversity and the factors that contribute to genuine inclusion.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an insider researcher, I had a unique vantage point in understanding the organizational culture and diversity practices within my professional setting. This provided valuable context for interpreting the data. However, it also posed challenges, particularly in remaining objective and ensuring that personal biases did not influence the findings.</a:t>
            </a:r>
          </a:p>
          <a:p>
            <a:r>
              <a:rPr lang="en-US"/>
              <a:t>Balancing insider knowledge with a critical, reflective approach helped to ensure that the research remained impartial and focused on broader trends rather than personal experiences.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faced several challenges:</a:t>
            </a:r>
          </a:p>
          <a:p>
            <a:r>
              <a:rPr lang="en-US"/>
              <a:t>•	A lack of detailed intersectional data in many secondary sources, limiting a comprehensive analysis of overlapping identity factors.</a:t>
            </a:r>
          </a:p>
          <a:p>
            <a:r>
              <a:rPr lang="en-US"/>
              <a:t>•	Corporate diversity reports may present an overly optimistic picture, potentially skewing the analysis.</a:t>
            </a:r>
          </a:p>
          <a:p>
            <a:r>
              <a:rPr lang="en-US"/>
              <a:t>•	The use of secondary data limited the ability to track long-term outcomes of diversity initiatives.</a:t>
            </a:r>
          </a:p>
          <a:p>
            <a:r>
              <a:rPr lang="en-US"/>
              <a:t>•	Despite these challenges, the secondary data provided a broad view of diversity trends and highlighted key areas for further investigation and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while diversity initiatives have led to progress in hiring practices, systemic barriers continue to prevent underrepresented groups from advancing to leadership roles. Organizations must implement structural changes, hold leadership accountable, and move beyond tokenism to foster truly inclusive workplaces.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Future research should focus on intersectionality and the long-term effectiveness of diversity initiatives, particularly in small and medium-sized enterprises (SMEs), which face unique challenges compared to larger organizations. Addressing these issues is crucial for creating workplaces that support diversity, innovation, and long-term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547853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2.sv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3.png"/><Relationship Id="rId4" Type="http://schemas.openxmlformats.org/officeDocument/2006/relationships/notesSlide" Target="../notesSlides/notesSlide4.xml"/><Relationship Id="rId9"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2.sv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1.png"/><Relationship Id="rId5" Type="http://schemas.openxmlformats.org/officeDocument/2006/relationships/image" Target="../media/image19.png"/><Relationship Id="rId10" Type="http://schemas.openxmlformats.org/officeDocument/2006/relationships/image" Target="../media/image20.png"/><Relationship Id="rId4" Type="http://schemas.openxmlformats.org/officeDocument/2006/relationships/notesSlide" Target="../notesSlides/notesSlide9.xml"/><Relationship Id="rId9" Type="http://schemas.openxmlformats.org/officeDocument/2006/relationships/image" Target="../media/image6.sv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2.sv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1.png"/><Relationship Id="rId5" Type="http://schemas.openxmlformats.org/officeDocument/2006/relationships/image" Target="../media/image19.png"/><Relationship Id="rId10" Type="http://schemas.openxmlformats.org/officeDocument/2006/relationships/image" Target="../media/image21.png"/><Relationship Id="rId4" Type="http://schemas.openxmlformats.org/officeDocument/2006/relationships/notesSlide" Target="../notesSlides/notesSlide10.xml"/><Relationship Id="rId9"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rot="707797">
            <a:off x="11014593" y="-1766354"/>
            <a:ext cx="17470915" cy="11784926"/>
          </a:xfrm>
          <a:custGeom>
            <a:avLst/>
            <a:gdLst/>
            <a:ahLst/>
            <a:cxnLst/>
            <a:rect l="l" t="t" r="r" b="b"/>
            <a:pathLst>
              <a:path w="17470915" h="11784926">
                <a:moveTo>
                  <a:pt x="0" y="0"/>
                </a:moveTo>
                <a:lnTo>
                  <a:pt x="17470916" y="0"/>
                </a:lnTo>
                <a:lnTo>
                  <a:pt x="17470916" y="11784927"/>
                </a:lnTo>
                <a:lnTo>
                  <a:pt x="0" y="117849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4760091" y="-6185519"/>
            <a:ext cx="12524606" cy="8448416"/>
          </a:xfrm>
          <a:custGeom>
            <a:avLst/>
            <a:gdLst/>
            <a:ahLst/>
            <a:cxnLst/>
            <a:rect l="l" t="t" r="r" b="b"/>
            <a:pathLst>
              <a:path w="12524606" h="8448416">
                <a:moveTo>
                  <a:pt x="0" y="0"/>
                </a:moveTo>
                <a:lnTo>
                  <a:pt x="12524605" y="0"/>
                </a:lnTo>
                <a:lnTo>
                  <a:pt x="12524605" y="8448416"/>
                </a:lnTo>
                <a:lnTo>
                  <a:pt x="0" y="844841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3655630" y="8520191"/>
            <a:ext cx="9368660" cy="6319587"/>
          </a:xfrm>
          <a:custGeom>
            <a:avLst/>
            <a:gdLst/>
            <a:ahLst/>
            <a:cxnLst/>
            <a:rect l="l" t="t" r="r" b="b"/>
            <a:pathLst>
              <a:path w="9368660" h="6319587">
                <a:moveTo>
                  <a:pt x="0" y="0"/>
                </a:moveTo>
                <a:lnTo>
                  <a:pt x="9368660" y="0"/>
                </a:lnTo>
                <a:lnTo>
                  <a:pt x="9368660" y="6319587"/>
                </a:lnTo>
                <a:lnTo>
                  <a:pt x="0" y="63195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5" name="Group 5"/>
          <p:cNvGrpSpPr>
            <a:grpSpLocks noChangeAspect="1"/>
          </p:cNvGrpSpPr>
          <p:nvPr/>
        </p:nvGrpSpPr>
        <p:grpSpPr>
          <a:xfrm>
            <a:off x="11243243" y="1456399"/>
            <a:ext cx="6784501" cy="6757999"/>
            <a:chOff x="0" y="0"/>
            <a:chExt cx="6502400" cy="6477000"/>
          </a:xfrm>
        </p:grpSpPr>
        <p:sp>
          <p:nvSpPr>
            <p:cNvPr id="6" name="Freeform 6"/>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7"/>
              <a:stretch>
                <a:fillRect l="-24712" r="-24712"/>
              </a:stretch>
            </a:blipFill>
          </p:spPr>
        </p:sp>
        <p:sp>
          <p:nvSpPr>
            <p:cNvPr id="7" name="Freeform 7"/>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4F4F4"/>
            </a:solidFill>
          </p:spPr>
        </p:sp>
      </p:grpSp>
      <p:sp>
        <p:nvSpPr>
          <p:cNvPr id="8" name="TextBox 8"/>
          <p:cNvSpPr txBox="1"/>
          <p:nvPr/>
        </p:nvSpPr>
        <p:spPr>
          <a:xfrm>
            <a:off x="538922" y="2916859"/>
            <a:ext cx="9455523" cy="14616457"/>
          </a:xfrm>
          <a:prstGeom prst="rect">
            <a:avLst/>
          </a:prstGeom>
        </p:spPr>
        <p:txBody>
          <a:bodyPr lIns="0" tIns="0" rIns="0" bIns="0" rtlCol="0" anchor="t">
            <a:spAutoFit/>
          </a:bodyPr>
          <a:lstStyle/>
          <a:p>
            <a:pPr algn="l">
              <a:lnSpc>
                <a:spcPts val="8643"/>
              </a:lnSpc>
            </a:pPr>
            <a:r>
              <a:rPr lang="en-US" sz="6174" b="1">
                <a:solidFill>
                  <a:srgbClr val="29A19C"/>
                </a:solidFill>
                <a:latin typeface="Roboto Condensed Bold"/>
                <a:ea typeface="Roboto Condensed Bold"/>
                <a:cs typeface="Roboto Condensed Bold"/>
                <a:sym typeface="Roboto Condensed Bold"/>
              </a:rPr>
              <a:t>EQUALITY AND DIVERSITY IN THE WORKPLACE: A STUDY USING SECONDARY DATA</a:t>
            </a: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a:p>
            <a:pPr algn="l">
              <a:lnSpc>
                <a:spcPts val="12843"/>
              </a:lnSpc>
            </a:pPr>
            <a:endParaRPr lang="en-US" sz="6174" b="1">
              <a:solidFill>
                <a:srgbClr val="29A19C"/>
              </a:solidFill>
              <a:latin typeface="Roboto Condensed Bold"/>
              <a:ea typeface="Roboto Condensed Bold"/>
              <a:cs typeface="Roboto Condensed Bold"/>
              <a:sym typeface="Roboto Condensed Bold"/>
            </a:endParaRPr>
          </a:p>
        </p:txBody>
      </p:sp>
      <p:pic>
        <p:nvPicPr>
          <p:cNvPr id="9" name="Video 8">
            <a:hlinkClick r:id="" action="ppaction://media"/>
            <a:extLst>
              <a:ext uri="{FF2B5EF4-FFF2-40B4-BE49-F238E27FC236}">
                <a16:creationId xmlns:a16="http://schemas.microsoft.com/office/drawing/2014/main" id="{D730D0D8-5CFB-4BC7-40A9-4D8C1213DE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63"/>
    </mc:Choice>
    <mc:Fallback>
      <p:transition spd="slow" advTm="6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3755496" y="-2192094"/>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13795020" y="7780995"/>
            <a:ext cx="9422456" cy="7246725"/>
          </a:xfrm>
          <a:custGeom>
            <a:avLst/>
            <a:gdLst/>
            <a:ahLst/>
            <a:cxnLst/>
            <a:rect l="l" t="t" r="r" b="b"/>
            <a:pathLst>
              <a:path w="9422456" h="7246725">
                <a:moveTo>
                  <a:pt x="0" y="0"/>
                </a:moveTo>
                <a:lnTo>
                  <a:pt x="9422456" y="0"/>
                </a:lnTo>
                <a:lnTo>
                  <a:pt x="9422456" y="7246724"/>
                </a:lnTo>
                <a:lnTo>
                  <a:pt x="0" y="7246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4" name="Group 4"/>
          <p:cNvGrpSpPr>
            <a:grpSpLocks noChangeAspect="1"/>
          </p:cNvGrpSpPr>
          <p:nvPr/>
        </p:nvGrpSpPr>
        <p:grpSpPr>
          <a:xfrm>
            <a:off x="-34408" y="1028700"/>
            <a:ext cx="6784501" cy="6757999"/>
            <a:chOff x="0" y="0"/>
            <a:chExt cx="6502400" cy="6477000"/>
          </a:xfrm>
        </p:grpSpPr>
        <p:sp>
          <p:nvSpPr>
            <p:cNvPr id="5" name="Freeform 5"/>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7"/>
              <a:stretch>
                <a:fillRect l="-49553" r="-49553"/>
              </a:stretch>
            </a:blipFill>
          </p:spPr>
        </p:sp>
        <p:sp>
          <p:nvSpPr>
            <p:cNvPr id="6" name="Freeform 6"/>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29A19C"/>
            </a:solidFill>
          </p:spPr>
        </p:sp>
      </p:grpSp>
      <p:sp>
        <p:nvSpPr>
          <p:cNvPr id="7" name="TextBox 7"/>
          <p:cNvSpPr txBox="1"/>
          <p:nvPr/>
        </p:nvSpPr>
        <p:spPr>
          <a:xfrm>
            <a:off x="7048795" y="3948028"/>
            <a:ext cx="10627322" cy="3882731"/>
          </a:xfrm>
          <a:prstGeom prst="rect">
            <a:avLst/>
          </a:prstGeom>
        </p:spPr>
        <p:txBody>
          <a:bodyPr lIns="0" tIns="0" rIns="0" bIns="0" rtlCol="0" anchor="t">
            <a:spAutoFit/>
          </a:bodyPr>
          <a:lstStyle/>
          <a:p>
            <a:pPr marL="596227" lvl="1" indent="-298114" algn="l">
              <a:lnSpc>
                <a:spcPts val="3866"/>
              </a:lnSpc>
              <a:buFont typeface="Arial"/>
              <a:buChar char="•"/>
            </a:pPr>
            <a:r>
              <a:rPr lang="en-US" sz="2761" dirty="0">
                <a:solidFill>
                  <a:srgbClr val="000000"/>
                </a:solidFill>
                <a:latin typeface="Roboto Condensed"/>
                <a:ea typeface="Roboto Condensed"/>
                <a:cs typeface="Roboto Condensed"/>
                <a:sym typeface="Roboto Condensed"/>
              </a:rPr>
              <a:t>Examine current trends and challenges in promoting workplace equality and diversity.</a:t>
            </a:r>
          </a:p>
          <a:p>
            <a:pPr marL="596227" lvl="1" indent="-298114" algn="l">
              <a:lnSpc>
                <a:spcPts val="3866"/>
              </a:lnSpc>
              <a:buFont typeface="Arial"/>
              <a:buChar char="•"/>
            </a:pPr>
            <a:r>
              <a:rPr lang="en-US" sz="2761" dirty="0">
                <a:solidFill>
                  <a:srgbClr val="000000"/>
                </a:solidFill>
                <a:latin typeface="Roboto Condensed"/>
                <a:ea typeface="Roboto Condensed"/>
                <a:cs typeface="Roboto Condensed"/>
                <a:sym typeface="Roboto Condensed"/>
              </a:rPr>
              <a:t>Evaluate the effectiveness of existing organizational policies and practices.</a:t>
            </a:r>
          </a:p>
          <a:p>
            <a:pPr marL="596227" lvl="1" indent="-298114" algn="l">
              <a:lnSpc>
                <a:spcPts val="3866"/>
              </a:lnSpc>
              <a:buFont typeface="Arial"/>
              <a:buChar char="•"/>
            </a:pPr>
            <a:r>
              <a:rPr lang="en-US" sz="2761">
                <a:solidFill>
                  <a:srgbClr val="000000"/>
                </a:solidFill>
                <a:latin typeface="Roboto Condensed"/>
                <a:ea typeface="Roboto Condensed"/>
                <a:cs typeface="Roboto Condensed"/>
                <a:sym typeface="Roboto Condensed"/>
              </a:rPr>
              <a:t>Explore the impact of equality and diversity on organizational performance, innovation, and employee engagement.</a:t>
            </a:r>
          </a:p>
          <a:p>
            <a:pPr marL="596227" lvl="1" indent="-298114" algn="l">
              <a:lnSpc>
                <a:spcPts val="3866"/>
              </a:lnSpc>
              <a:buFont typeface="Arial"/>
              <a:buChar char="•"/>
            </a:pPr>
            <a:r>
              <a:rPr lang="en-US" sz="2761" dirty="0">
                <a:solidFill>
                  <a:srgbClr val="000000"/>
                </a:solidFill>
                <a:latin typeface="Roboto Condensed"/>
                <a:ea typeface="Roboto Condensed"/>
                <a:cs typeface="Roboto Condensed"/>
                <a:sym typeface="Roboto Condensed"/>
              </a:rPr>
              <a:t>Provide recommendations for future actions to enhance equality and diversity.</a:t>
            </a:r>
          </a:p>
        </p:txBody>
      </p:sp>
      <p:sp>
        <p:nvSpPr>
          <p:cNvPr id="8" name="TextBox 8"/>
          <p:cNvSpPr txBox="1"/>
          <p:nvPr/>
        </p:nvSpPr>
        <p:spPr>
          <a:xfrm>
            <a:off x="7494764" y="1283048"/>
            <a:ext cx="10181353" cy="2035106"/>
          </a:xfrm>
          <a:prstGeom prst="rect">
            <a:avLst/>
          </a:prstGeom>
        </p:spPr>
        <p:txBody>
          <a:bodyPr lIns="0" tIns="0" rIns="0" bIns="0" rtlCol="0" anchor="t">
            <a:spAutoFit/>
          </a:bodyPr>
          <a:lstStyle/>
          <a:p>
            <a:pPr algn="l">
              <a:lnSpc>
                <a:spcPts val="8137"/>
              </a:lnSpc>
            </a:pPr>
            <a:r>
              <a:rPr lang="en-US" sz="5812" b="1">
                <a:solidFill>
                  <a:srgbClr val="222831"/>
                </a:solidFill>
                <a:latin typeface="Roboto Condensed Bold"/>
                <a:ea typeface="Roboto Condensed Bold"/>
                <a:cs typeface="Roboto Condensed Bold"/>
                <a:sym typeface="Roboto Condensed Bold"/>
              </a:rPr>
              <a:t>Research Objectives and Rationale</a:t>
            </a:r>
          </a:p>
        </p:txBody>
      </p:sp>
      <p:pic>
        <p:nvPicPr>
          <p:cNvPr id="9" name="Video 8">
            <a:hlinkClick r:id="" action="ppaction://media"/>
            <a:extLst>
              <a:ext uri="{FF2B5EF4-FFF2-40B4-BE49-F238E27FC236}">
                <a16:creationId xmlns:a16="http://schemas.microsoft.com/office/drawing/2014/main" id="{2B8FAEF3-BEE0-F601-754B-3A21327BDF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244"/>
    </mc:Choice>
    <mc:Fallback>
      <p:transition spd="slow" advTm="1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3755496" y="-2192094"/>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13795020" y="7780995"/>
            <a:ext cx="9422456" cy="7246725"/>
          </a:xfrm>
          <a:custGeom>
            <a:avLst/>
            <a:gdLst/>
            <a:ahLst/>
            <a:cxnLst/>
            <a:rect l="l" t="t" r="r" b="b"/>
            <a:pathLst>
              <a:path w="9422456" h="7246725">
                <a:moveTo>
                  <a:pt x="0" y="0"/>
                </a:moveTo>
                <a:lnTo>
                  <a:pt x="9422456" y="0"/>
                </a:lnTo>
                <a:lnTo>
                  <a:pt x="9422456" y="7246724"/>
                </a:lnTo>
                <a:lnTo>
                  <a:pt x="0" y="7246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TextBox 4"/>
          <p:cNvSpPr txBox="1"/>
          <p:nvPr/>
        </p:nvSpPr>
        <p:spPr>
          <a:xfrm>
            <a:off x="600425" y="2878636"/>
            <a:ext cx="17357351" cy="3396956"/>
          </a:xfrm>
          <a:prstGeom prst="rect">
            <a:avLst/>
          </a:prstGeom>
        </p:spPr>
        <p:txBody>
          <a:bodyPr lIns="0" tIns="0" rIns="0" bIns="0" rtlCol="0" anchor="t">
            <a:spAutoFit/>
          </a:bodyPr>
          <a:lstStyle/>
          <a:p>
            <a:pPr algn="l">
              <a:lnSpc>
                <a:spcPts val="3866"/>
              </a:lnSpc>
            </a:pPr>
            <a:r>
              <a:rPr lang="en-US" sz="2761">
                <a:solidFill>
                  <a:srgbClr val="000000"/>
                </a:solidFill>
                <a:latin typeface="Roboto Condensed"/>
                <a:ea typeface="Roboto Condensed"/>
                <a:cs typeface="Roboto Condensed"/>
                <a:sym typeface="Roboto Condensed"/>
              </a:rPr>
              <a:t>The study utilized secondary data from a range of sources, including</a:t>
            </a:r>
          </a:p>
          <a:p>
            <a:pPr marL="596227" lvl="1" indent="-298114" algn="l">
              <a:lnSpc>
                <a:spcPts val="3866"/>
              </a:lnSpc>
              <a:buFont typeface="Arial"/>
              <a:buChar char="•"/>
            </a:pPr>
            <a:r>
              <a:rPr lang="en-US" sz="2761">
                <a:solidFill>
                  <a:srgbClr val="000000"/>
                </a:solidFill>
                <a:latin typeface="Roboto Condensed"/>
                <a:ea typeface="Roboto Condensed"/>
                <a:cs typeface="Roboto Condensed"/>
                <a:sym typeface="Roboto Condensed"/>
              </a:rPr>
              <a:t>Government reports</a:t>
            </a:r>
          </a:p>
          <a:p>
            <a:pPr marL="596227" lvl="1" indent="-298114" algn="l">
              <a:lnSpc>
                <a:spcPts val="3866"/>
              </a:lnSpc>
              <a:buFont typeface="Arial"/>
              <a:buChar char="•"/>
            </a:pPr>
            <a:r>
              <a:rPr lang="en-US" sz="2761">
                <a:solidFill>
                  <a:srgbClr val="000000"/>
                </a:solidFill>
                <a:latin typeface="Roboto Condensed"/>
                <a:ea typeface="Roboto Condensed"/>
                <a:cs typeface="Roboto Condensed"/>
                <a:sym typeface="Roboto Condensed"/>
              </a:rPr>
              <a:t>Industry surveys</a:t>
            </a:r>
          </a:p>
          <a:p>
            <a:pPr marL="596227" lvl="1" indent="-298114" algn="l">
              <a:lnSpc>
                <a:spcPts val="3866"/>
              </a:lnSpc>
              <a:buFont typeface="Arial"/>
              <a:buChar char="•"/>
            </a:pPr>
            <a:r>
              <a:rPr lang="en-US" sz="2761">
                <a:solidFill>
                  <a:srgbClr val="000000"/>
                </a:solidFill>
                <a:latin typeface="Roboto Condensed"/>
                <a:ea typeface="Roboto Condensed"/>
                <a:cs typeface="Roboto Condensed"/>
                <a:sym typeface="Roboto Condensed"/>
              </a:rPr>
              <a:t>Corporate diversity reports</a:t>
            </a:r>
          </a:p>
          <a:p>
            <a:pPr marL="596227" lvl="1" indent="-298114" algn="l">
              <a:lnSpc>
                <a:spcPts val="3866"/>
              </a:lnSpc>
              <a:buFont typeface="Arial"/>
              <a:buChar char="•"/>
            </a:pPr>
            <a:r>
              <a:rPr lang="en-US" sz="2761">
                <a:solidFill>
                  <a:srgbClr val="000000"/>
                </a:solidFill>
                <a:latin typeface="Roboto Condensed"/>
                <a:ea typeface="Roboto Condensed"/>
                <a:cs typeface="Roboto Condensed"/>
                <a:sym typeface="Roboto Condensed"/>
              </a:rPr>
              <a:t>A qualitative thematic analysis approach was used to interpret the data, identifying patterns and trends related to diversity initiatives and outcomes across various sectors. </a:t>
            </a:r>
          </a:p>
          <a:p>
            <a:pPr algn="l">
              <a:lnSpc>
                <a:spcPts val="3866"/>
              </a:lnSpc>
            </a:pPr>
            <a:endParaRPr lang="en-US" sz="2761">
              <a:solidFill>
                <a:srgbClr val="000000"/>
              </a:solidFill>
              <a:latin typeface="Roboto Condensed"/>
              <a:ea typeface="Roboto Condensed"/>
              <a:cs typeface="Roboto Condensed"/>
              <a:sym typeface="Roboto Condensed"/>
            </a:endParaRPr>
          </a:p>
        </p:txBody>
      </p:sp>
      <p:sp>
        <p:nvSpPr>
          <p:cNvPr id="5" name="TextBox 5"/>
          <p:cNvSpPr txBox="1"/>
          <p:nvPr/>
        </p:nvSpPr>
        <p:spPr>
          <a:xfrm>
            <a:off x="1983572" y="1283048"/>
            <a:ext cx="15974204" cy="1004882"/>
          </a:xfrm>
          <a:prstGeom prst="rect">
            <a:avLst/>
          </a:prstGeom>
        </p:spPr>
        <p:txBody>
          <a:bodyPr lIns="0" tIns="0" rIns="0" bIns="0" rtlCol="0" anchor="t">
            <a:spAutoFit/>
          </a:bodyPr>
          <a:lstStyle/>
          <a:p>
            <a:pPr algn="ctr">
              <a:lnSpc>
                <a:spcPts val="8137"/>
              </a:lnSpc>
            </a:pPr>
            <a:r>
              <a:rPr lang="en-US" sz="5812" b="1">
                <a:solidFill>
                  <a:srgbClr val="222831"/>
                </a:solidFill>
                <a:latin typeface="Roboto Condensed Bold"/>
                <a:ea typeface="Roboto Condensed Bold"/>
                <a:cs typeface="Roboto Condensed Bold"/>
                <a:sym typeface="Roboto Condensed Bold"/>
              </a:rPr>
              <a:t>Methodology</a:t>
            </a:r>
          </a:p>
        </p:txBody>
      </p:sp>
      <p:pic>
        <p:nvPicPr>
          <p:cNvPr id="6" name="Video 5">
            <a:hlinkClick r:id="" action="ppaction://media"/>
            <a:extLst>
              <a:ext uri="{FF2B5EF4-FFF2-40B4-BE49-F238E27FC236}">
                <a16:creationId xmlns:a16="http://schemas.microsoft.com/office/drawing/2014/main" id="{BF4E786E-2CFB-E7DF-408C-FB29C1F9AD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679"/>
    </mc:Choice>
    <mc:Fallback>
      <p:transition spd="slow" advTm="12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9222" b="-9222"/>
            </a:stretch>
          </a:blipFill>
        </p:spPr>
      </p:sp>
      <p:sp>
        <p:nvSpPr>
          <p:cNvPr id="3" name="Freeform 3"/>
          <p:cNvSpPr/>
          <p:nvPr/>
        </p:nvSpPr>
        <p:spPr>
          <a:xfrm>
            <a:off x="3577079" y="225785"/>
            <a:ext cx="14857967" cy="10119865"/>
          </a:xfrm>
          <a:custGeom>
            <a:avLst/>
            <a:gdLst/>
            <a:ahLst/>
            <a:cxnLst/>
            <a:rect l="l" t="t" r="r" b="b"/>
            <a:pathLst>
              <a:path w="14857967" h="10119865">
                <a:moveTo>
                  <a:pt x="0" y="0"/>
                </a:moveTo>
                <a:lnTo>
                  <a:pt x="14857967" y="0"/>
                </a:lnTo>
                <a:lnTo>
                  <a:pt x="14857967" y="10119865"/>
                </a:lnTo>
                <a:lnTo>
                  <a:pt x="0" y="10119865"/>
                </a:lnTo>
                <a:lnTo>
                  <a:pt x="0" y="0"/>
                </a:lnTo>
                <a:close/>
              </a:path>
            </a:pathLst>
          </a:custGeom>
          <a:blipFill>
            <a:blip r:embed="rId6">
              <a:extLst>
                <a:ext uri="{96DAC541-7B7A-43D3-8B79-37D633B846F1}">
                  <asvg:svgBlip xmlns:asvg="http://schemas.microsoft.com/office/drawing/2016/SVG/main" r:embed="rId7"/>
                </a:ext>
              </a:extLst>
            </a:blip>
            <a:stretch>
              <a:fillRect l="-18764" t="-69785" r="-11459" b="-34800"/>
            </a:stretch>
          </a:blipFill>
        </p:spPr>
      </p:sp>
      <p:sp>
        <p:nvSpPr>
          <p:cNvPr id="4" name="Freeform 4"/>
          <p:cNvSpPr/>
          <p:nvPr/>
        </p:nvSpPr>
        <p:spPr>
          <a:xfrm rot="1848620">
            <a:off x="-2411805" y="5165955"/>
            <a:ext cx="9778710" cy="7520717"/>
          </a:xfrm>
          <a:custGeom>
            <a:avLst/>
            <a:gdLst/>
            <a:ahLst/>
            <a:cxnLst/>
            <a:rect l="l" t="t" r="r" b="b"/>
            <a:pathLst>
              <a:path w="9778710" h="7520717">
                <a:moveTo>
                  <a:pt x="0" y="0"/>
                </a:moveTo>
                <a:lnTo>
                  <a:pt x="9778710" y="0"/>
                </a:lnTo>
                <a:lnTo>
                  <a:pt x="9778710" y="7520717"/>
                </a:lnTo>
                <a:lnTo>
                  <a:pt x="0" y="7520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9669590" y="-5753625"/>
            <a:ext cx="9778710" cy="7520717"/>
          </a:xfrm>
          <a:custGeom>
            <a:avLst/>
            <a:gdLst/>
            <a:ahLst/>
            <a:cxnLst/>
            <a:rect l="l" t="t" r="r" b="b"/>
            <a:pathLst>
              <a:path w="9778710" h="7520717">
                <a:moveTo>
                  <a:pt x="0" y="0"/>
                </a:moveTo>
                <a:lnTo>
                  <a:pt x="9778710" y="0"/>
                </a:lnTo>
                <a:lnTo>
                  <a:pt x="9778710" y="7520716"/>
                </a:lnTo>
                <a:lnTo>
                  <a:pt x="0" y="752071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rot="6128384">
            <a:off x="14195505" y="6656921"/>
            <a:ext cx="10505589" cy="8079753"/>
          </a:xfrm>
          <a:custGeom>
            <a:avLst/>
            <a:gdLst/>
            <a:ahLst/>
            <a:cxnLst/>
            <a:rect l="l" t="t" r="r" b="b"/>
            <a:pathLst>
              <a:path w="10505589" h="8079753">
                <a:moveTo>
                  <a:pt x="0" y="0"/>
                </a:moveTo>
                <a:lnTo>
                  <a:pt x="10505590" y="0"/>
                </a:lnTo>
                <a:lnTo>
                  <a:pt x="10505590" y="8079753"/>
                </a:lnTo>
                <a:lnTo>
                  <a:pt x="0" y="807975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TextBox 7"/>
          <p:cNvSpPr txBox="1"/>
          <p:nvPr/>
        </p:nvSpPr>
        <p:spPr>
          <a:xfrm>
            <a:off x="6604611" y="2238352"/>
            <a:ext cx="11480727" cy="4958080"/>
          </a:xfrm>
          <a:prstGeom prst="rect">
            <a:avLst/>
          </a:prstGeom>
        </p:spPr>
        <p:txBody>
          <a:bodyPr lIns="0" tIns="0" rIns="0" bIns="0" rtlCol="0" anchor="t">
            <a:spAutoFit/>
          </a:bodyPr>
          <a:lstStyle/>
          <a:p>
            <a:pPr algn="l">
              <a:lnSpc>
                <a:spcPts val="3919"/>
              </a:lnSpc>
            </a:pPr>
            <a:r>
              <a:rPr lang="en-US" sz="2799" b="1">
                <a:solidFill>
                  <a:srgbClr val="000000"/>
                </a:solidFill>
                <a:latin typeface="Roboto Condensed Bold"/>
                <a:ea typeface="Roboto Condensed Bold"/>
                <a:cs typeface="Roboto Condensed Bold"/>
                <a:sym typeface="Roboto Condensed Bold"/>
              </a:rPr>
              <a:t>The analysis revealed several key findings</a:t>
            </a:r>
          </a:p>
          <a:p>
            <a:pPr marL="604518" lvl="1" indent="-302259" algn="l">
              <a:lnSpc>
                <a:spcPts val="3919"/>
              </a:lnSpc>
              <a:buFont typeface="Arial"/>
              <a:buChar char="•"/>
            </a:pPr>
            <a:r>
              <a:rPr lang="en-US" sz="2799">
                <a:solidFill>
                  <a:srgbClr val="000000"/>
                </a:solidFill>
                <a:latin typeface="Roboto Condensed"/>
                <a:ea typeface="Roboto Condensed"/>
                <a:cs typeface="Roboto Condensed"/>
                <a:sym typeface="Roboto Condensed"/>
              </a:rPr>
              <a:t>Diversity at entry levels has increased, but women and minorities are underrepresented in leadership roles.</a:t>
            </a:r>
          </a:p>
          <a:p>
            <a:pPr marL="604518" lvl="1" indent="-302259" algn="l">
              <a:lnSpc>
                <a:spcPts val="3919"/>
              </a:lnSpc>
              <a:buFont typeface="Arial"/>
              <a:buChar char="•"/>
            </a:pPr>
            <a:r>
              <a:rPr lang="en-US" sz="2799">
                <a:solidFill>
                  <a:srgbClr val="000000"/>
                </a:solidFill>
                <a:latin typeface="Roboto Condensed"/>
                <a:ea typeface="Roboto Condensed"/>
                <a:cs typeface="Roboto Condensed"/>
                <a:sym typeface="Roboto Condensed"/>
              </a:rPr>
              <a:t>Unconscious bias continues to influence hiring and promotion practices.</a:t>
            </a:r>
          </a:p>
          <a:p>
            <a:pPr marL="604518" lvl="1" indent="-302259" algn="l">
              <a:lnSpc>
                <a:spcPts val="3919"/>
              </a:lnSpc>
              <a:buFont typeface="Arial"/>
              <a:buChar char="•"/>
            </a:pPr>
            <a:r>
              <a:rPr lang="en-US" sz="2799">
                <a:solidFill>
                  <a:srgbClr val="000000"/>
                </a:solidFill>
                <a:latin typeface="Roboto Condensed"/>
                <a:ea typeface="Roboto Condensed"/>
                <a:cs typeface="Roboto Condensed"/>
                <a:sym typeface="Roboto Condensed"/>
              </a:rPr>
              <a:t>Larger organizations are more successful in implementing diversity initiatives compared to SMEs.</a:t>
            </a:r>
          </a:p>
          <a:p>
            <a:pPr marL="604518" lvl="1" indent="-302259" algn="l">
              <a:lnSpc>
                <a:spcPts val="3919"/>
              </a:lnSpc>
              <a:buFont typeface="Arial"/>
              <a:buChar char="•"/>
            </a:pPr>
            <a:r>
              <a:rPr lang="en-US" sz="2799">
                <a:solidFill>
                  <a:srgbClr val="000000"/>
                </a:solidFill>
                <a:latin typeface="Roboto Condensed"/>
                <a:ea typeface="Roboto Condensed"/>
                <a:cs typeface="Roboto Condensed"/>
                <a:sym typeface="Roboto Condensed"/>
              </a:rPr>
              <a:t>A strong correlation exists between diversity and improved innovation and performance.</a:t>
            </a:r>
          </a:p>
          <a:p>
            <a:pPr algn="l">
              <a:lnSpc>
                <a:spcPts val="3919"/>
              </a:lnSpc>
            </a:pPr>
            <a:endParaRPr lang="en-US" sz="2799">
              <a:solidFill>
                <a:srgbClr val="000000"/>
              </a:solidFill>
              <a:latin typeface="Roboto Condensed"/>
              <a:ea typeface="Roboto Condensed"/>
              <a:cs typeface="Roboto Condensed"/>
              <a:sym typeface="Roboto Condensed"/>
            </a:endParaRPr>
          </a:p>
          <a:p>
            <a:pPr algn="l">
              <a:lnSpc>
                <a:spcPts val="3919"/>
              </a:lnSpc>
            </a:pPr>
            <a:endParaRPr lang="en-US" sz="2799">
              <a:solidFill>
                <a:srgbClr val="000000"/>
              </a:solidFill>
              <a:latin typeface="Roboto Condensed"/>
              <a:ea typeface="Roboto Condensed"/>
              <a:cs typeface="Roboto Condensed"/>
              <a:sym typeface="Roboto Condensed"/>
            </a:endParaRPr>
          </a:p>
        </p:txBody>
      </p:sp>
      <p:sp>
        <p:nvSpPr>
          <p:cNvPr id="8" name="TextBox 8"/>
          <p:cNvSpPr txBox="1"/>
          <p:nvPr/>
        </p:nvSpPr>
        <p:spPr>
          <a:xfrm>
            <a:off x="225955" y="7510223"/>
            <a:ext cx="5468410" cy="746754"/>
          </a:xfrm>
          <a:prstGeom prst="rect">
            <a:avLst/>
          </a:prstGeom>
        </p:spPr>
        <p:txBody>
          <a:bodyPr lIns="0" tIns="0" rIns="0" bIns="0" rtlCol="0" anchor="t">
            <a:spAutoFit/>
          </a:bodyPr>
          <a:lstStyle/>
          <a:p>
            <a:pPr algn="l">
              <a:lnSpc>
                <a:spcPts val="6090"/>
              </a:lnSpc>
            </a:pPr>
            <a:r>
              <a:rPr lang="en-US" sz="4350" b="1">
                <a:solidFill>
                  <a:srgbClr val="F4F4F4"/>
                </a:solidFill>
                <a:latin typeface="Roboto Condensed Bold"/>
                <a:ea typeface="Roboto Condensed Bold"/>
                <a:cs typeface="Roboto Condensed Bold"/>
                <a:sym typeface="Roboto Condensed Bold"/>
              </a:rPr>
              <a:t>Key Findings</a:t>
            </a:r>
          </a:p>
        </p:txBody>
      </p:sp>
      <p:pic>
        <p:nvPicPr>
          <p:cNvPr id="9" name="Video 8">
            <a:hlinkClick r:id="" action="ppaction://media"/>
            <a:extLst>
              <a:ext uri="{FF2B5EF4-FFF2-40B4-BE49-F238E27FC236}">
                <a16:creationId xmlns:a16="http://schemas.microsoft.com/office/drawing/2014/main" id="{D251E468-B2AB-B6C5-441F-A0A3458A67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722"/>
    </mc:Choice>
    <mc:Fallback>
      <p:transition spd="slow" advTm="16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rot="-5400000">
            <a:off x="10882888" y="1861634"/>
            <a:ext cx="12392622" cy="9531053"/>
          </a:xfrm>
          <a:custGeom>
            <a:avLst/>
            <a:gdLst/>
            <a:ahLst/>
            <a:cxnLst/>
            <a:rect l="l" t="t" r="r" b="b"/>
            <a:pathLst>
              <a:path w="12392622" h="9531053">
                <a:moveTo>
                  <a:pt x="0" y="0"/>
                </a:moveTo>
                <a:lnTo>
                  <a:pt x="12392621" y="0"/>
                </a:lnTo>
                <a:lnTo>
                  <a:pt x="12392621" y="9531053"/>
                </a:lnTo>
                <a:lnTo>
                  <a:pt x="0" y="95310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TextBox 3"/>
          <p:cNvSpPr txBox="1"/>
          <p:nvPr/>
        </p:nvSpPr>
        <p:spPr>
          <a:xfrm>
            <a:off x="1028700" y="1078564"/>
            <a:ext cx="17611501" cy="1104265"/>
          </a:xfrm>
          <a:prstGeom prst="rect">
            <a:avLst/>
          </a:prstGeom>
        </p:spPr>
        <p:txBody>
          <a:bodyPr lIns="0" tIns="0" rIns="0" bIns="0" rtlCol="0" anchor="t">
            <a:spAutoFit/>
          </a:bodyPr>
          <a:lstStyle/>
          <a:p>
            <a:pPr algn="l">
              <a:lnSpc>
                <a:spcPts val="8959"/>
              </a:lnSpc>
            </a:pPr>
            <a:r>
              <a:rPr lang="en-US" sz="6399" b="1">
                <a:solidFill>
                  <a:srgbClr val="222831"/>
                </a:solidFill>
                <a:latin typeface="Roboto Condensed Bold"/>
                <a:ea typeface="Roboto Condensed Bold"/>
                <a:cs typeface="Roboto Condensed Bold"/>
                <a:sym typeface="Roboto Condensed Bold"/>
              </a:rPr>
              <a:t>Insights on Equality and Diversity in the Workplace</a:t>
            </a:r>
          </a:p>
        </p:txBody>
      </p:sp>
      <p:sp>
        <p:nvSpPr>
          <p:cNvPr id="4" name="TextBox 4"/>
          <p:cNvSpPr txBox="1"/>
          <p:nvPr/>
        </p:nvSpPr>
        <p:spPr>
          <a:xfrm>
            <a:off x="1704105" y="2321861"/>
            <a:ext cx="15555195" cy="2667000"/>
          </a:xfrm>
          <a:prstGeom prst="rect">
            <a:avLst/>
          </a:prstGeom>
        </p:spPr>
        <p:txBody>
          <a:bodyPr lIns="0" tIns="0" rIns="0" bIns="0" rtlCol="0" anchor="t">
            <a:spAutoFit/>
          </a:bodyPr>
          <a:lstStyle/>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Diversity and inclusion initiatives, when properly implemented, can significantly enhance innovation, decision-making, and employee engagement. </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However, the study found that unconscious bias training alone is insufficient. </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Organizations need structural changes and leadership accountability to ensure that diversity translates into a more inclusive and productive work environment</a:t>
            </a:r>
          </a:p>
        </p:txBody>
      </p:sp>
      <p:pic>
        <p:nvPicPr>
          <p:cNvPr id="5" name="Video 4">
            <a:hlinkClick r:id="" action="ppaction://media"/>
            <a:extLst>
              <a:ext uri="{FF2B5EF4-FFF2-40B4-BE49-F238E27FC236}">
                <a16:creationId xmlns:a16="http://schemas.microsoft.com/office/drawing/2014/main" id="{026A041A-3924-72C6-287E-849A16516C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057"/>
    </mc:Choice>
    <mc:Fallback>
      <p:transition spd="slow" advTm="31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3580146" y="-3419544"/>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237347" y="1779692"/>
            <a:ext cx="6688096" cy="3762054"/>
          </a:xfrm>
          <a:custGeom>
            <a:avLst/>
            <a:gdLst/>
            <a:ahLst/>
            <a:cxnLst/>
            <a:rect l="l" t="t" r="r" b="b"/>
            <a:pathLst>
              <a:path w="6688096" h="3762054">
                <a:moveTo>
                  <a:pt x="0" y="0"/>
                </a:moveTo>
                <a:lnTo>
                  <a:pt x="6688096" y="0"/>
                </a:lnTo>
                <a:lnTo>
                  <a:pt x="6688096" y="3762054"/>
                </a:lnTo>
                <a:lnTo>
                  <a:pt x="0" y="3762054"/>
                </a:lnTo>
                <a:lnTo>
                  <a:pt x="0" y="0"/>
                </a:lnTo>
                <a:close/>
              </a:path>
            </a:pathLst>
          </a:custGeom>
          <a:blipFill>
            <a:blip r:embed="rId7"/>
            <a:stretch>
              <a:fillRect/>
            </a:stretch>
          </a:blipFill>
        </p:spPr>
      </p:sp>
      <p:sp>
        <p:nvSpPr>
          <p:cNvPr id="4" name="TextBox 4"/>
          <p:cNvSpPr txBox="1"/>
          <p:nvPr/>
        </p:nvSpPr>
        <p:spPr>
          <a:xfrm>
            <a:off x="7076715" y="1648464"/>
            <a:ext cx="10664380" cy="3957834"/>
          </a:xfrm>
          <a:prstGeom prst="rect">
            <a:avLst/>
          </a:prstGeom>
        </p:spPr>
        <p:txBody>
          <a:bodyPr lIns="0" tIns="0" rIns="0" bIns="0" rtlCol="0" anchor="t">
            <a:spAutoFit/>
          </a:bodyPr>
          <a:lstStyle/>
          <a:p>
            <a:pPr marL="605544" lvl="1" indent="-302772" algn="l">
              <a:lnSpc>
                <a:spcPts val="3926"/>
              </a:lnSpc>
              <a:buFont typeface="Arial"/>
              <a:buChar char="•"/>
            </a:pPr>
            <a:r>
              <a:rPr lang="en-US" sz="2804">
                <a:solidFill>
                  <a:srgbClr val="000000"/>
                </a:solidFill>
                <a:latin typeface="Roboto Condensed"/>
                <a:ea typeface="Roboto Condensed"/>
                <a:cs typeface="Roboto Condensed"/>
                <a:sym typeface="Roboto Condensed"/>
              </a:rPr>
              <a:t>A deeper understanding of how systemic barriers continue to affect diversity outcomes, particularly in leadership roles.</a:t>
            </a:r>
          </a:p>
          <a:p>
            <a:pPr marL="605544" lvl="1" indent="-302772" algn="l">
              <a:lnSpc>
                <a:spcPts val="3926"/>
              </a:lnSpc>
              <a:buFont typeface="Arial"/>
              <a:buChar char="•"/>
            </a:pPr>
            <a:r>
              <a:rPr lang="en-US" sz="2804">
                <a:solidFill>
                  <a:srgbClr val="000000"/>
                </a:solidFill>
                <a:latin typeface="Roboto Condensed"/>
                <a:ea typeface="Roboto Condensed"/>
                <a:cs typeface="Roboto Condensed"/>
                <a:sym typeface="Roboto Condensed"/>
              </a:rPr>
              <a:t>Recognition of the limitations of tokenistic diversity initiatives, which may increase representation without addressing deeper issues.</a:t>
            </a:r>
          </a:p>
          <a:p>
            <a:pPr marL="605544" lvl="1" indent="-302772" algn="l">
              <a:lnSpc>
                <a:spcPts val="3926"/>
              </a:lnSpc>
              <a:buFont typeface="Arial"/>
              <a:buChar char="•"/>
            </a:pPr>
            <a:r>
              <a:rPr lang="en-US" sz="2804">
                <a:solidFill>
                  <a:srgbClr val="000000"/>
                </a:solidFill>
                <a:latin typeface="Roboto Condensed"/>
                <a:ea typeface="Roboto Condensed"/>
                <a:cs typeface="Roboto Condensed"/>
                <a:sym typeface="Roboto Condensed"/>
              </a:rPr>
              <a:t>The importance of considering intersectionality in understanding the experiences of underrepresented groups in the workplace.</a:t>
            </a:r>
          </a:p>
          <a:p>
            <a:pPr marL="605544" lvl="1" indent="-302772" algn="l">
              <a:lnSpc>
                <a:spcPts val="3926"/>
              </a:lnSpc>
              <a:buFont typeface="Arial"/>
              <a:buChar char="•"/>
            </a:pPr>
            <a:r>
              <a:rPr lang="en-US" sz="2804">
                <a:solidFill>
                  <a:srgbClr val="000000"/>
                </a:solidFill>
                <a:latin typeface="Roboto Condensed"/>
                <a:ea typeface="Roboto Condensed"/>
                <a:cs typeface="Roboto Condensed"/>
                <a:sym typeface="Roboto Condensed"/>
              </a:rPr>
              <a:t>This learning has informed a more nuanced approach to evaluating workplace diversity and the factors that </a:t>
            </a:r>
          </a:p>
        </p:txBody>
      </p:sp>
      <p:sp>
        <p:nvSpPr>
          <p:cNvPr id="5" name="TextBox 5"/>
          <p:cNvSpPr txBox="1"/>
          <p:nvPr/>
        </p:nvSpPr>
        <p:spPr>
          <a:xfrm>
            <a:off x="6925443" y="257699"/>
            <a:ext cx="10966925" cy="1104265"/>
          </a:xfrm>
          <a:prstGeom prst="rect">
            <a:avLst/>
          </a:prstGeom>
        </p:spPr>
        <p:txBody>
          <a:bodyPr lIns="0" tIns="0" rIns="0" bIns="0" rtlCol="0" anchor="t">
            <a:spAutoFit/>
          </a:bodyPr>
          <a:lstStyle/>
          <a:p>
            <a:pPr algn="l">
              <a:lnSpc>
                <a:spcPts val="8959"/>
              </a:lnSpc>
            </a:pPr>
            <a:r>
              <a:rPr lang="en-US" sz="6399" b="1">
                <a:solidFill>
                  <a:srgbClr val="222831"/>
                </a:solidFill>
                <a:latin typeface="Roboto Condensed Bold"/>
                <a:ea typeface="Roboto Condensed Bold"/>
                <a:cs typeface="Roboto Condensed Bold"/>
                <a:sym typeface="Roboto Condensed Bold"/>
              </a:rPr>
              <a:t>Reflection on Learning Outcomes</a:t>
            </a:r>
          </a:p>
        </p:txBody>
      </p:sp>
      <p:pic>
        <p:nvPicPr>
          <p:cNvPr id="6" name="Video 5">
            <a:hlinkClick r:id="" action="ppaction://media"/>
            <a:extLst>
              <a:ext uri="{FF2B5EF4-FFF2-40B4-BE49-F238E27FC236}">
                <a16:creationId xmlns:a16="http://schemas.microsoft.com/office/drawing/2014/main" id="{81F05B86-3FD2-9AF9-D8B0-946F931770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634"/>
    </mc:Choice>
    <mc:Fallback>
      <p:transition spd="slow" advTm="17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4639496" y="-2630114"/>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TextBox 3"/>
          <p:cNvSpPr txBox="1"/>
          <p:nvPr/>
        </p:nvSpPr>
        <p:spPr>
          <a:xfrm>
            <a:off x="6292375" y="409892"/>
            <a:ext cx="10966925" cy="1104265"/>
          </a:xfrm>
          <a:prstGeom prst="rect">
            <a:avLst/>
          </a:prstGeom>
        </p:spPr>
        <p:txBody>
          <a:bodyPr lIns="0" tIns="0" rIns="0" bIns="0" rtlCol="0" anchor="t">
            <a:spAutoFit/>
          </a:bodyPr>
          <a:lstStyle/>
          <a:p>
            <a:pPr algn="l">
              <a:lnSpc>
                <a:spcPts val="8959"/>
              </a:lnSpc>
            </a:pPr>
            <a:r>
              <a:rPr lang="en-US" sz="6399" b="1">
                <a:solidFill>
                  <a:srgbClr val="222831"/>
                </a:solidFill>
                <a:latin typeface="Roboto Condensed Bold"/>
                <a:ea typeface="Roboto Condensed Bold"/>
                <a:cs typeface="Roboto Condensed Bold"/>
                <a:sym typeface="Roboto Condensed Bold"/>
              </a:rPr>
              <a:t>Insider Researcher Perspective</a:t>
            </a:r>
          </a:p>
        </p:txBody>
      </p:sp>
      <p:sp>
        <p:nvSpPr>
          <p:cNvPr id="4" name="TextBox 4"/>
          <p:cNvSpPr txBox="1"/>
          <p:nvPr/>
        </p:nvSpPr>
        <p:spPr>
          <a:xfrm>
            <a:off x="5866093" y="2159022"/>
            <a:ext cx="12421907" cy="2667000"/>
          </a:xfrm>
          <a:prstGeom prst="rect">
            <a:avLst/>
          </a:prstGeom>
        </p:spPr>
        <p:txBody>
          <a:bodyPr lIns="0" tIns="0" rIns="0" bIns="0" rtlCol="0" anchor="t">
            <a:spAutoFit/>
          </a:bodyPr>
          <a:lstStyle/>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As an insider researcher, I had a unique vantage point in understanding the organizational culture and diversity practices within my professional setting. This provided valuable context for interpreting the data. </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However, it also posed challenges, particularly in remaining objective and ensuring that personal biases did not influence the findings</a:t>
            </a:r>
          </a:p>
        </p:txBody>
      </p:sp>
      <p:pic>
        <p:nvPicPr>
          <p:cNvPr id="5" name="Video 4">
            <a:hlinkClick r:id="" action="ppaction://media"/>
            <a:extLst>
              <a:ext uri="{FF2B5EF4-FFF2-40B4-BE49-F238E27FC236}">
                <a16:creationId xmlns:a16="http://schemas.microsoft.com/office/drawing/2014/main" id="{1512C707-74D0-5B59-E0D3-4DE1B5FF7C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740"/>
    </mc:Choice>
    <mc:Fallback>
      <p:transition spd="slow" advTm="18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4639496" y="-2630114"/>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TextBox 3"/>
          <p:cNvSpPr txBox="1"/>
          <p:nvPr/>
        </p:nvSpPr>
        <p:spPr>
          <a:xfrm>
            <a:off x="6292375" y="409892"/>
            <a:ext cx="10966925" cy="1104265"/>
          </a:xfrm>
          <a:prstGeom prst="rect">
            <a:avLst/>
          </a:prstGeom>
        </p:spPr>
        <p:txBody>
          <a:bodyPr lIns="0" tIns="0" rIns="0" bIns="0" rtlCol="0" anchor="t">
            <a:spAutoFit/>
          </a:bodyPr>
          <a:lstStyle/>
          <a:p>
            <a:pPr algn="l">
              <a:lnSpc>
                <a:spcPts val="8959"/>
              </a:lnSpc>
            </a:pPr>
            <a:r>
              <a:rPr lang="en-US" sz="6399" b="1">
                <a:solidFill>
                  <a:srgbClr val="222831"/>
                </a:solidFill>
                <a:latin typeface="Roboto Condensed Bold"/>
                <a:ea typeface="Roboto Condensed Bold"/>
                <a:cs typeface="Roboto Condensed Bold"/>
                <a:sym typeface="Roboto Condensed Bold"/>
              </a:rPr>
              <a:t>Challenges and Limitations</a:t>
            </a:r>
          </a:p>
        </p:txBody>
      </p:sp>
      <p:sp>
        <p:nvSpPr>
          <p:cNvPr id="4" name="TextBox 4"/>
          <p:cNvSpPr txBox="1"/>
          <p:nvPr/>
        </p:nvSpPr>
        <p:spPr>
          <a:xfrm>
            <a:off x="5866093" y="2159022"/>
            <a:ext cx="12421907" cy="4800600"/>
          </a:xfrm>
          <a:prstGeom prst="rect">
            <a:avLst/>
          </a:prstGeom>
        </p:spPr>
        <p:txBody>
          <a:bodyPr lIns="0" tIns="0" rIns="0" bIns="0" rtlCol="0" anchor="t">
            <a:spAutoFit/>
          </a:bodyPr>
          <a:lstStyle/>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A lack of detailed intersectional data in many secondary sources, limiting a comprehensive analysis of overlapping identity factors.</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Corporate diversity reports may present an overly optimistic picture, potentially skewing the analysis.</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The use of secondary data limited the ability to track long-term outcomes of diversity initiatives.</a:t>
            </a:r>
          </a:p>
          <a:p>
            <a:pPr marL="647700" lvl="1" indent="-323850" algn="l">
              <a:lnSpc>
                <a:spcPts val="4200"/>
              </a:lnSpc>
              <a:buFont typeface="Arial"/>
              <a:buChar char="•"/>
            </a:pPr>
            <a:r>
              <a:rPr lang="en-US" sz="3000">
                <a:solidFill>
                  <a:srgbClr val="000000"/>
                </a:solidFill>
                <a:latin typeface="Roboto Condensed"/>
                <a:ea typeface="Roboto Condensed"/>
                <a:cs typeface="Roboto Condensed"/>
                <a:sym typeface="Roboto Condensed"/>
              </a:rPr>
              <a:t>Despite these challenges, the secondary data provided a broad view of diversity trends and highlighted key areas for further investigation and improvement.</a:t>
            </a:r>
          </a:p>
        </p:txBody>
      </p:sp>
      <p:pic>
        <p:nvPicPr>
          <p:cNvPr id="5" name="Video 4">
            <a:hlinkClick r:id="" action="ppaction://media"/>
            <a:extLst>
              <a:ext uri="{FF2B5EF4-FFF2-40B4-BE49-F238E27FC236}">
                <a16:creationId xmlns:a16="http://schemas.microsoft.com/office/drawing/2014/main" id="{26ABDAF2-3D73-9108-DE31-E05C71DD16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552"/>
    </mc:Choice>
    <mc:Fallback>
      <p:transition spd="slow" advTm="28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10222" b="-10222"/>
            </a:stretch>
          </a:blipFill>
        </p:spPr>
      </p:sp>
      <p:sp>
        <p:nvSpPr>
          <p:cNvPr id="3" name="Freeform 3"/>
          <p:cNvSpPr/>
          <p:nvPr/>
        </p:nvSpPr>
        <p:spPr>
          <a:xfrm>
            <a:off x="3577079" y="225785"/>
            <a:ext cx="14857967" cy="10119865"/>
          </a:xfrm>
          <a:custGeom>
            <a:avLst/>
            <a:gdLst/>
            <a:ahLst/>
            <a:cxnLst/>
            <a:rect l="l" t="t" r="r" b="b"/>
            <a:pathLst>
              <a:path w="14857967" h="10119865">
                <a:moveTo>
                  <a:pt x="0" y="0"/>
                </a:moveTo>
                <a:lnTo>
                  <a:pt x="14857967" y="0"/>
                </a:lnTo>
                <a:lnTo>
                  <a:pt x="14857967" y="10119865"/>
                </a:lnTo>
                <a:lnTo>
                  <a:pt x="0" y="10119865"/>
                </a:lnTo>
                <a:lnTo>
                  <a:pt x="0" y="0"/>
                </a:lnTo>
                <a:close/>
              </a:path>
            </a:pathLst>
          </a:custGeom>
          <a:blipFill>
            <a:blip r:embed="rId6">
              <a:extLst>
                <a:ext uri="{96DAC541-7B7A-43D3-8B79-37D633B846F1}">
                  <asvg:svgBlip xmlns:asvg="http://schemas.microsoft.com/office/drawing/2016/SVG/main" r:embed="rId7"/>
                </a:ext>
              </a:extLst>
            </a:blip>
            <a:stretch>
              <a:fillRect l="-18764" t="-69785" r="-11459" b="-34800"/>
            </a:stretch>
          </a:blipFill>
        </p:spPr>
      </p:sp>
      <p:sp>
        <p:nvSpPr>
          <p:cNvPr id="4" name="Freeform 4"/>
          <p:cNvSpPr/>
          <p:nvPr/>
        </p:nvSpPr>
        <p:spPr>
          <a:xfrm rot="1848620">
            <a:off x="-2411805" y="5165955"/>
            <a:ext cx="9778710" cy="7520717"/>
          </a:xfrm>
          <a:custGeom>
            <a:avLst/>
            <a:gdLst/>
            <a:ahLst/>
            <a:cxnLst/>
            <a:rect l="l" t="t" r="r" b="b"/>
            <a:pathLst>
              <a:path w="9778710" h="7520717">
                <a:moveTo>
                  <a:pt x="0" y="0"/>
                </a:moveTo>
                <a:lnTo>
                  <a:pt x="9778710" y="0"/>
                </a:lnTo>
                <a:lnTo>
                  <a:pt x="9778710" y="7520717"/>
                </a:lnTo>
                <a:lnTo>
                  <a:pt x="0" y="7520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9669590" y="-5753625"/>
            <a:ext cx="9778710" cy="7520717"/>
          </a:xfrm>
          <a:custGeom>
            <a:avLst/>
            <a:gdLst/>
            <a:ahLst/>
            <a:cxnLst/>
            <a:rect l="l" t="t" r="r" b="b"/>
            <a:pathLst>
              <a:path w="9778710" h="7520717">
                <a:moveTo>
                  <a:pt x="0" y="0"/>
                </a:moveTo>
                <a:lnTo>
                  <a:pt x="9778710" y="0"/>
                </a:lnTo>
                <a:lnTo>
                  <a:pt x="9778710" y="7520716"/>
                </a:lnTo>
                <a:lnTo>
                  <a:pt x="0" y="752071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rot="6128384">
            <a:off x="14195505" y="6656921"/>
            <a:ext cx="10505589" cy="8079753"/>
          </a:xfrm>
          <a:custGeom>
            <a:avLst/>
            <a:gdLst/>
            <a:ahLst/>
            <a:cxnLst/>
            <a:rect l="l" t="t" r="r" b="b"/>
            <a:pathLst>
              <a:path w="10505589" h="8079753">
                <a:moveTo>
                  <a:pt x="0" y="0"/>
                </a:moveTo>
                <a:lnTo>
                  <a:pt x="10505590" y="0"/>
                </a:lnTo>
                <a:lnTo>
                  <a:pt x="10505590" y="8079753"/>
                </a:lnTo>
                <a:lnTo>
                  <a:pt x="0" y="807975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TextBox 7"/>
          <p:cNvSpPr txBox="1"/>
          <p:nvPr/>
        </p:nvSpPr>
        <p:spPr>
          <a:xfrm>
            <a:off x="6545506" y="2444825"/>
            <a:ext cx="11480727" cy="3200400"/>
          </a:xfrm>
          <a:prstGeom prst="rect">
            <a:avLst/>
          </a:prstGeom>
        </p:spPr>
        <p:txBody>
          <a:bodyPr lIns="0" tIns="0" rIns="0" bIns="0" rtlCol="0" anchor="t">
            <a:spAutoFit/>
          </a:bodyPr>
          <a:lstStyle/>
          <a:p>
            <a:pPr marL="647700" lvl="1" indent="-323850" algn="l">
              <a:lnSpc>
                <a:spcPts val="4200"/>
              </a:lnSpc>
              <a:buFont typeface="Arial"/>
              <a:buChar char="•"/>
            </a:pPr>
            <a:r>
              <a:rPr lang="en-US" sz="3000" dirty="0">
                <a:solidFill>
                  <a:srgbClr val="000000"/>
                </a:solidFill>
                <a:latin typeface="Roboto Condensed"/>
                <a:ea typeface="Roboto Condensed"/>
                <a:cs typeface="Roboto Condensed"/>
                <a:sym typeface="Roboto Condensed"/>
              </a:rPr>
              <a:t>In conclusion, while diversity initiatives have led to progress in hiring practices, systemic barriers continue to prevent underrepresented groups from advancing to leadership roles. </a:t>
            </a:r>
          </a:p>
          <a:p>
            <a:pPr marL="647700" lvl="1" indent="-323850" algn="l">
              <a:lnSpc>
                <a:spcPts val="4200"/>
              </a:lnSpc>
              <a:buFont typeface="Arial"/>
              <a:buChar char="•"/>
            </a:pPr>
            <a:r>
              <a:rPr lang="en-US" sz="3000" dirty="0">
                <a:solidFill>
                  <a:srgbClr val="000000"/>
                </a:solidFill>
                <a:latin typeface="Roboto Condensed"/>
                <a:ea typeface="Roboto Condensed"/>
                <a:cs typeface="Roboto Condensed"/>
                <a:sym typeface="Roboto Condensed"/>
              </a:rPr>
              <a:t>Organizations must implement structural changes, hold leadership accountable, and move beyond tokenism to foster truly inclusive workplaces.</a:t>
            </a:r>
          </a:p>
        </p:txBody>
      </p:sp>
      <p:sp>
        <p:nvSpPr>
          <p:cNvPr id="8" name="TextBox 8"/>
          <p:cNvSpPr txBox="1"/>
          <p:nvPr/>
        </p:nvSpPr>
        <p:spPr>
          <a:xfrm>
            <a:off x="225955" y="7510223"/>
            <a:ext cx="5468410" cy="726161"/>
          </a:xfrm>
          <a:prstGeom prst="rect">
            <a:avLst/>
          </a:prstGeom>
        </p:spPr>
        <p:txBody>
          <a:bodyPr lIns="0" tIns="0" rIns="0" bIns="0" rtlCol="0" anchor="t">
            <a:spAutoFit/>
          </a:bodyPr>
          <a:lstStyle/>
          <a:p>
            <a:pPr algn="l">
              <a:lnSpc>
                <a:spcPts val="6090"/>
              </a:lnSpc>
            </a:pPr>
            <a:r>
              <a:rPr lang="en-US" sz="4350" b="1" dirty="0">
                <a:solidFill>
                  <a:srgbClr val="F4F4F4"/>
                </a:solidFill>
                <a:latin typeface="Roboto Condensed Bold"/>
                <a:ea typeface="Roboto Condensed Bold"/>
                <a:cs typeface="Roboto Condensed Bold"/>
                <a:sym typeface="Roboto Condensed Bold"/>
              </a:rPr>
              <a:t>Conclusion</a:t>
            </a:r>
          </a:p>
        </p:txBody>
      </p:sp>
      <p:pic>
        <p:nvPicPr>
          <p:cNvPr id="9" name="Video 8">
            <a:hlinkClick r:id="" action="ppaction://media"/>
            <a:extLst>
              <a:ext uri="{FF2B5EF4-FFF2-40B4-BE49-F238E27FC236}">
                <a16:creationId xmlns:a16="http://schemas.microsoft.com/office/drawing/2014/main" id="{C247F2A9-EDFB-6E00-816F-5BC7B0ACE3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4859000" y="7715250"/>
            <a:ext cx="3428999" cy="25717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578"/>
    </mc:Choice>
    <mc:Fallback>
      <p:transition spd="slow" advTm="17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t="-10222" b="-10222"/>
            </a:stretch>
          </a:blipFill>
        </p:spPr>
      </p:sp>
      <p:sp>
        <p:nvSpPr>
          <p:cNvPr id="3" name="Freeform 3"/>
          <p:cNvSpPr/>
          <p:nvPr/>
        </p:nvSpPr>
        <p:spPr>
          <a:xfrm>
            <a:off x="3577079" y="225785"/>
            <a:ext cx="14857967" cy="10119865"/>
          </a:xfrm>
          <a:custGeom>
            <a:avLst/>
            <a:gdLst/>
            <a:ahLst/>
            <a:cxnLst/>
            <a:rect l="l" t="t" r="r" b="b"/>
            <a:pathLst>
              <a:path w="14857967" h="10119865">
                <a:moveTo>
                  <a:pt x="0" y="0"/>
                </a:moveTo>
                <a:lnTo>
                  <a:pt x="14857967" y="0"/>
                </a:lnTo>
                <a:lnTo>
                  <a:pt x="14857967" y="10119865"/>
                </a:lnTo>
                <a:lnTo>
                  <a:pt x="0" y="10119865"/>
                </a:lnTo>
                <a:lnTo>
                  <a:pt x="0" y="0"/>
                </a:lnTo>
                <a:close/>
              </a:path>
            </a:pathLst>
          </a:custGeom>
          <a:blipFill>
            <a:blip r:embed="rId6">
              <a:extLst>
                <a:ext uri="{96DAC541-7B7A-43D3-8B79-37D633B846F1}">
                  <asvg:svgBlip xmlns:asvg="http://schemas.microsoft.com/office/drawing/2016/SVG/main" r:embed="rId7"/>
                </a:ext>
              </a:extLst>
            </a:blip>
            <a:stretch>
              <a:fillRect l="-18764" t="-69785" r="-11459" b="-34800"/>
            </a:stretch>
          </a:blipFill>
        </p:spPr>
      </p:sp>
      <p:sp>
        <p:nvSpPr>
          <p:cNvPr id="4" name="Freeform 4"/>
          <p:cNvSpPr/>
          <p:nvPr/>
        </p:nvSpPr>
        <p:spPr>
          <a:xfrm rot="1848620">
            <a:off x="-2411805" y="5165955"/>
            <a:ext cx="9778710" cy="7520717"/>
          </a:xfrm>
          <a:custGeom>
            <a:avLst/>
            <a:gdLst/>
            <a:ahLst/>
            <a:cxnLst/>
            <a:rect l="l" t="t" r="r" b="b"/>
            <a:pathLst>
              <a:path w="9778710" h="7520717">
                <a:moveTo>
                  <a:pt x="0" y="0"/>
                </a:moveTo>
                <a:lnTo>
                  <a:pt x="9778710" y="0"/>
                </a:lnTo>
                <a:lnTo>
                  <a:pt x="9778710" y="7520717"/>
                </a:lnTo>
                <a:lnTo>
                  <a:pt x="0" y="7520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9669590" y="-5753625"/>
            <a:ext cx="9778710" cy="7520717"/>
          </a:xfrm>
          <a:custGeom>
            <a:avLst/>
            <a:gdLst/>
            <a:ahLst/>
            <a:cxnLst/>
            <a:rect l="l" t="t" r="r" b="b"/>
            <a:pathLst>
              <a:path w="9778710" h="7520717">
                <a:moveTo>
                  <a:pt x="0" y="0"/>
                </a:moveTo>
                <a:lnTo>
                  <a:pt x="9778710" y="0"/>
                </a:lnTo>
                <a:lnTo>
                  <a:pt x="9778710" y="7520716"/>
                </a:lnTo>
                <a:lnTo>
                  <a:pt x="0" y="752071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rot="6128384">
            <a:off x="14195505" y="6656921"/>
            <a:ext cx="10505589" cy="8079753"/>
          </a:xfrm>
          <a:custGeom>
            <a:avLst/>
            <a:gdLst/>
            <a:ahLst/>
            <a:cxnLst/>
            <a:rect l="l" t="t" r="r" b="b"/>
            <a:pathLst>
              <a:path w="10505589" h="8079753">
                <a:moveTo>
                  <a:pt x="0" y="0"/>
                </a:moveTo>
                <a:lnTo>
                  <a:pt x="10505590" y="0"/>
                </a:lnTo>
                <a:lnTo>
                  <a:pt x="10505590" y="8079753"/>
                </a:lnTo>
                <a:lnTo>
                  <a:pt x="0" y="807975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TextBox 7"/>
          <p:cNvSpPr txBox="1"/>
          <p:nvPr/>
        </p:nvSpPr>
        <p:spPr>
          <a:xfrm>
            <a:off x="6545506" y="2444825"/>
            <a:ext cx="11480727" cy="3731791"/>
          </a:xfrm>
          <a:prstGeom prst="rect">
            <a:avLst/>
          </a:prstGeom>
        </p:spPr>
        <p:txBody>
          <a:bodyPr lIns="0" tIns="0" rIns="0" bIns="0" rtlCol="0" anchor="t">
            <a:spAutoFit/>
          </a:bodyPr>
          <a:lstStyle/>
          <a:p>
            <a:pPr marL="647700" lvl="1" indent="-323850" algn="l">
              <a:lnSpc>
                <a:spcPts val="4200"/>
              </a:lnSpc>
              <a:buFont typeface="Arial"/>
              <a:buChar char="•"/>
            </a:pPr>
            <a:r>
              <a:rPr lang="en-US" sz="3000" dirty="0">
                <a:solidFill>
                  <a:srgbClr val="000000"/>
                </a:solidFill>
                <a:latin typeface="Roboto Condensed"/>
                <a:ea typeface="Roboto Condensed"/>
                <a:cs typeface="Roboto Condensed"/>
                <a:sym typeface="Roboto Condensed"/>
              </a:rPr>
              <a:t>Future research should focus on intersectionality and the long-term effectiveness of diversity initiatives, particularly in small and medium-sized enterprises (SMEs), which face unique challenges compared to larger organizations. </a:t>
            </a:r>
          </a:p>
          <a:p>
            <a:pPr marL="647700" lvl="1" indent="-323850" algn="l">
              <a:lnSpc>
                <a:spcPts val="4200"/>
              </a:lnSpc>
              <a:buFont typeface="Arial"/>
              <a:buChar char="•"/>
            </a:pPr>
            <a:r>
              <a:rPr lang="en-US" sz="3000" dirty="0">
                <a:solidFill>
                  <a:srgbClr val="000000"/>
                </a:solidFill>
                <a:latin typeface="Roboto Condensed"/>
                <a:ea typeface="Roboto Condensed"/>
                <a:cs typeface="Roboto Condensed"/>
                <a:sym typeface="Roboto Condensed"/>
              </a:rPr>
              <a:t>Addressing these issues is crucial for creating workplaces that support diversity, innovation, and long-term success.</a:t>
            </a:r>
          </a:p>
          <a:p>
            <a:pPr marL="647700" lvl="1" indent="-323850" algn="l">
              <a:lnSpc>
                <a:spcPts val="4200"/>
              </a:lnSpc>
              <a:buFont typeface="Arial"/>
              <a:buChar char="•"/>
            </a:pPr>
            <a:endParaRPr lang="en-US" sz="3000" dirty="0">
              <a:solidFill>
                <a:srgbClr val="000000"/>
              </a:solidFill>
              <a:latin typeface="Roboto Condensed"/>
              <a:ea typeface="Roboto Condensed"/>
              <a:cs typeface="Roboto Condensed"/>
              <a:sym typeface="Roboto Condensed"/>
            </a:endParaRPr>
          </a:p>
        </p:txBody>
      </p:sp>
      <p:sp>
        <p:nvSpPr>
          <p:cNvPr id="8" name="TextBox 8"/>
          <p:cNvSpPr txBox="1"/>
          <p:nvPr/>
        </p:nvSpPr>
        <p:spPr>
          <a:xfrm>
            <a:off x="225955" y="7510223"/>
            <a:ext cx="5468410" cy="726161"/>
          </a:xfrm>
          <a:prstGeom prst="rect">
            <a:avLst/>
          </a:prstGeom>
        </p:spPr>
        <p:txBody>
          <a:bodyPr lIns="0" tIns="0" rIns="0" bIns="0" rtlCol="0" anchor="t">
            <a:spAutoFit/>
          </a:bodyPr>
          <a:lstStyle/>
          <a:p>
            <a:pPr algn="l">
              <a:lnSpc>
                <a:spcPts val="6090"/>
              </a:lnSpc>
            </a:pPr>
            <a:r>
              <a:rPr lang="en-US" sz="4350" b="1" dirty="0">
                <a:solidFill>
                  <a:srgbClr val="F4F4F4"/>
                </a:solidFill>
                <a:latin typeface="Roboto Condensed Bold"/>
                <a:ea typeface="Roboto Condensed Bold"/>
                <a:cs typeface="Roboto Condensed Bold"/>
                <a:sym typeface="Roboto Condensed Bold"/>
              </a:rPr>
              <a:t>Future Directions</a:t>
            </a:r>
          </a:p>
        </p:txBody>
      </p:sp>
      <p:pic>
        <p:nvPicPr>
          <p:cNvPr id="9" name="Video 8">
            <a:hlinkClick r:id="" action="ppaction://media"/>
            <a:extLst>
              <a:ext uri="{FF2B5EF4-FFF2-40B4-BE49-F238E27FC236}">
                <a16:creationId xmlns:a16="http://schemas.microsoft.com/office/drawing/2014/main" id="{361D35C8-CDDF-6662-084D-2648D8C596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4859000" y="7715250"/>
            <a:ext cx="3428999" cy="2571750"/>
          </a:xfrm>
          <a:prstGeom prst="rect">
            <a:avLst/>
          </a:prstGeom>
        </p:spPr>
      </p:pic>
    </p:spTree>
    <p:extLst>
      <p:ext uri="{BB962C8B-B14F-4D97-AF65-F5344CB8AC3E}">
        <p14:creationId xmlns:p14="http://schemas.microsoft.com/office/powerpoint/2010/main" val="3412648864"/>
      </p:ext>
    </p:extLst>
  </p:cSld>
  <p:clrMapOvr>
    <a:masterClrMapping/>
  </p:clrMapOvr>
  <mc:AlternateContent xmlns:mc="http://schemas.openxmlformats.org/markup-compatibility/2006">
    <mc:Choice xmlns:p14="http://schemas.microsoft.com/office/powerpoint/2010/main" Requires="p14">
      <p:transition spd="slow" p14:dur="2000" advTm="6806"/>
    </mc:Choice>
    <mc:Fallback>
      <p:transition spd="slow" advTm="6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533400" y="-1333500"/>
            <a:ext cx="10505589" cy="8079753"/>
          </a:xfrm>
          <a:custGeom>
            <a:avLst/>
            <a:gdLst/>
            <a:ahLst/>
            <a:cxnLst/>
            <a:rect l="l" t="t" r="r" b="b"/>
            <a:pathLst>
              <a:path w="10505589" h="8079753">
                <a:moveTo>
                  <a:pt x="0" y="0"/>
                </a:moveTo>
                <a:lnTo>
                  <a:pt x="10505589" y="0"/>
                </a:lnTo>
                <a:lnTo>
                  <a:pt x="10505589" y="8079753"/>
                </a:lnTo>
                <a:lnTo>
                  <a:pt x="0" y="80797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6292375" y="409892"/>
            <a:ext cx="10966925" cy="1104265"/>
          </a:xfrm>
          <a:prstGeom prst="rect">
            <a:avLst/>
          </a:prstGeom>
        </p:spPr>
        <p:txBody>
          <a:bodyPr lIns="0" tIns="0" rIns="0" bIns="0" rtlCol="0" anchor="t">
            <a:spAutoFit/>
          </a:bodyPr>
          <a:lstStyle/>
          <a:p>
            <a:pPr algn="l">
              <a:lnSpc>
                <a:spcPts val="8959"/>
              </a:lnSpc>
            </a:pPr>
            <a:r>
              <a:rPr lang="en-US" sz="6399" b="1">
                <a:solidFill>
                  <a:srgbClr val="222831"/>
                </a:solidFill>
                <a:latin typeface="Roboto Condensed Bold"/>
                <a:ea typeface="Roboto Condensed Bold"/>
                <a:cs typeface="Roboto Condensed Bold"/>
                <a:sym typeface="Roboto Condensed Bold"/>
              </a:rPr>
              <a:t>References</a:t>
            </a:r>
          </a:p>
        </p:txBody>
      </p:sp>
      <p:sp>
        <p:nvSpPr>
          <p:cNvPr id="4" name="TextBox 4"/>
          <p:cNvSpPr txBox="1"/>
          <p:nvPr/>
        </p:nvSpPr>
        <p:spPr>
          <a:xfrm>
            <a:off x="473466" y="1515297"/>
            <a:ext cx="17814534" cy="6668582"/>
          </a:xfrm>
          <a:prstGeom prst="rect">
            <a:avLst/>
          </a:prstGeom>
        </p:spPr>
        <p:txBody>
          <a:bodyPr lIns="0" tIns="0" rIns="0" bIns="0" rtlCol="0" anchor="t">
            <a:spAutoFit/>
          </a:bodyPr>
          <a:lstStyle/>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Bertrand, M. and Mullainathan, S. (2003). Are Emily and Greg More Employable than Lakisha and Jamal? A Field Experiment on Labor Market Discrimination. SSRN Electronic Journal, [online] 9873. doi:https://doi.org/10.2139/ssrn.422902.</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Boston Consulting Group (2024). It’s Time to Highlight the Business Opportunity of DEI Initiatives. [online] BCG Global. Available at: https://www.bcg.com/publications/2024/highlighting-the-business-opportunity-of-dei-initiatives.</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Chawla, S. (2020). Traditional corporate diversity programs are largely ineffective. Are there more successful tools to enhance workplace diversity? Race, Research &amp; Policy Portal. [online] Available at: https://rrapp.hks.harvard.edu/traditional-corporate-diversity-programs-are-largely-ineffective-are-there-more-successful-tools-to-enhance-workplace-diversity/.</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Christou, P.A., 2022. How to use thematic analysis in qualitative research. Journal of Qualitative Research in Tourism, 3(2), pp.79-95.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Darrell Norman Burrell (2024). Exploring the Nature of Diversity Dishonesty within Predominantly White Schools of Medicine, Pharmacy, and Public Health at the Most Highly Selective and Highly Ranked U.S. Universities. Social Sciences, [online] 13(7), pp.332–332. doi:https://doi.org/10.3390/socsci13070332.</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Davidson, N., Hammarberg, K. and Fisher, J., 2024. Ethical considerations in research with people from refugee and asylum seeker backgrounds: A systematic review of national and international ethics guidelines. Journal of Bioethical Inquiry, 21(2), pp.261-284.</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Devine, P.G. and Ash, T.L. (2021). Diversity Training Goals, Limitations, and Promise: A Review of the Multidisciplinary Literature. Annual Review of Psychology, 73(1). doi:https://doi.org/10.1146/annurev-psych-060221-122215.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Dixon-Fyle, S., Hunt, V., Dolan, K. and Prince, S., 2020. Diversity wins.</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Garg, S. and Sangwan, S., 2021. Literature review on diversity and inclusion at workplace, 2010–2017. Vision, 25(1), pp.12-22.</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Harwood, J., 2020. Social identity theory. The international encyclopedia of media psychology, pp.1-7.</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Hennink, M., Hutter, I. and Bailey, A., 2020. Qualitative research methods. Sage.</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Hodson, G. and Earle, M., 2020. Social identity theory (SIT). Encyclopedia of personality and individual differences, pp.5061-5067.</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Islam, M.N., Islam, M.S., Islam, M.N. and Islam, M.S., 2020. Data collection and analysis. Islam and Democracy in South Asia: The Case of Bangladesh, pp.49-65.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Laborde, S. (2023). 30+ Diversity in High Tech Statistics [2023 Data]. [online] The Tech Report. Available at: https://techreport.com/statistics/business-workplace/diversity-in-high-tech-statistics/.</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Ladson-Billings, G., 2021. Critical race theory—What it is not!. In Handbook of critical race theory in education (pp. 32-43). Routledge.</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Lean In (2018). Key findings from the Women in the Workplace 2018 report. [online] Lean In. Available at: https://leanin.org/women-in-the-workplace.</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Livingston, R., 2020. How to promote racial equity in the workplace. Harvard business review, 98(5), pp.64-72.</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Long, L.J., 2021. The ideal victim: A critical race theory (CRT) approach. International Review of Victimology, 27(3), pp.344-362.</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Lowndes, V., 2020. How are political institutions gendered?. Political Studies, 68(3), pp.543-564.</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Mazhar, S.A., Anjum, R., Anwar, A.I. and Khan, A.A., 2021. Methods of data collection: A fundamental tool of research. Journal of Integrated Community Health (ISSN 2319-9113), 10(1), pp.6-10.</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McKinsey &amp; Company (2020). Diversity wins: how inclusion matters. [online] Available at: https://www.mckinsey.com/~/media/McKinsey/Featured%20Insights/Diversity%20and%20Inclusion/Diversity%20wins%20How%20inclusion%20matters/Diversity-wins-How-inclusion-matters-vF.pdf.</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Mousa, M., 2021. Does gender diversity affect workplace happiness for academics? The role of diversity management and organizational inclusion. Public Organization Review, 21(1), pp.119-135.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Mousa, M., Massoud, H.K. and Ayoubi, R.M., 2020. Gender, diversity management perceptions, workplace happiness and organisational citizenship behaviour. Employee Relations: The International Journal, 42(6), pp.1249-1269. </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Otike, F., Messah, O.B. and Mwalekwa, F.K., 2022. Effects of workplace diversity management on organizational effectiveness: A case study.</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Parmer, L.L., 2021. The road to gender equality: Persisting obstacles for American women in the workforce. The Psychologist-Manager Journal, 24(2), p.85.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Pietilä, A.M., Nurmi, S.M., Halkoaho, A. and Kyngäs, H., 2020. Qualitative research: Ethical considerations. The application of content analysis in nursing science research, pp.49-69.</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Raskovic, M.M., 2021. (Social) identity theory in an era of identity politics: Theory and practice. AIB Insights, 21(2), pp.1-7.</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Tamunomiebi, M.D. and John-Eke, E.C., 2020. Workplace diversity: Emerging issues in contemporary. International Journal of Academic Research in Business and Social Sciences, 10(2), pp.255-265.</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Terry, G. and Hayfield, N., 2020. Reflexive thematic analysis. In Handbook of qualitative research in education (pp. 430-441). Edward Elgar Publishing.</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Warmington, P., 2020. Critical race theory in England: Impact and opposition. Identities, 27(1), pp.20-37.</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Wolbring, G. and Lillywhite, A., 2021. Equity/equality, diversity, and inclusion (EDI) in universities: the case of disabled people. Societies, 11(2), p.49.</a:t>
            </a:r>
          </a:p>
          <a:p>
            <a:pPr marL="233689" lvl="1" indent="-116844" algn="l">
              <a:lnSpc>
                <a:spcPts val="1515"/>
              </a:lnSpc>
              <a:buFont typeface="Arial"/>
              <a:buChar char="•"/>
            </a:pPr>
            <a:r>
              <a:rPr lang="en-US" sz="1082">
                <a:solidFill>
                  <a:srgbClr val="000000"/>
                </a:solidFill>
                <a:latin typeface="Roboto Condensed"/>
                <a:ea typeface="Roboto Condensed"/>
                <a:cs typeface="Roboto Condensed"/>
                <a:sym typeface="Roboto Condensed"/>
              </a:rPr>
              <a:t>Yadav, S. and Lenka, U., 2020. Diversity management: a systematic review. Equality, Diversity and Inclusion: An International Journal, 39(8), pp.901-929.</a:t>
            </a:r>
          </a:p>
          <a:p>
            <a:pPr marL="233689" lvl="1" indent="-116844" algn="l">
              <a:lnSpc>
                <a:spcPts val="1515"/>
              </a:lnSpc>
              <a:buFont typeface="Arial"/>
              <a:buChar char="•"/>
            </a:pPr>
            <a:endParaRPr lang="en-US" sz="1082">
              <a:solidFill>
                <a:srgbClr val="000000"/>
              </a:solidFill>
              <a:latin typeface="Roboto Condensed"/>
              <a:ea typeface="Roboto Condensed"/>
              <a:cs typeface="Roboto Condensed"/>
              <a:sym typeface="Roboto Condensed"/>
            </a:endParaRPr>
          </a:p>
          <a:p>
            <a:pPr algn="l">
              <a:lnSpc>
                <a:spcPts val="1515"/>
              </a:lnSpc>
            </a:pPr>
            <a:endParaRPr lang="en-US" sz="1082">
              <a:solidFill>
                <a:srgbClr val="000000"/>
              </a:solidFill>
              <a:latin typeface="Roboto Condensed"/>
              <a:ea typeface="Roboto Condensed"/>
              <a:cs typeface="Roboto Condensed"/>
              <a:sym typeface="Roboto Condense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2451</Words>
  <Application>Microsoft Office PowerPoint</Application>
  <PresentationFormat>Custom</PresentationFormat>
  <Paragraphs>134</Paragraphs>
  <Slides>11</Slides>
  <Notes>11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Roboto Condensed Bold</vt:lpstr>
      <vt:lpstr>Calibri</vt:lpstr>
      <vt:lpstr>Roboto Condensed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Woodlea Manager</dc:creator>
  <cp:lastModifiedBy>Woodlea Manager</cp:lastModifiedBy>
  <cp:revision>2</cp:revision>
  <dcterms:created xsi:type="dcterms:W3CDTF">2006-08-16T00:00:00Z</dcterms:created>
  <dcterms:modified xsi:type="dcterms:W3CDTF">2024-10-08T11:37:39Z</dcterms:modified>
  <dc:identifier>DAGICbHD5u0</dc:identifier>
</cp:coreProperties>
</file>