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5" r:id="rId1"/>
  </p:sldMasterIdLst>
  <p:notesMasterIdLst>
    <p:notesMasterId r:id="rId92"/>
  </p:notesMasterIdLst>
  <p:handoutMasterIdLst>
    <p:handoutMasterId r:id="rId93"/>
  </p:handoutMasterIdLst>
  <p:sldIdLst>
    <p:sldId id="331" r:id="rId2"/>
    <p:sldId id="257" r:id="rId3"/>
    <p:sldId id="258" r:id="rId4"/>
    <p:sldId id="332" r:id="rId5"/>
    <p:sldId id="302" r:id="rId6"/>
    <p:sldId id="279" r:id="rId7"/>
    <p:sldId id="276" r:id="rId8"/>
    <p:sldId id="259" r:id="rId9"/>
    <p:sldId id="277" r:id="rId10"/>
    <p:sldId id="260" r:id="rId11"/>
    <p:sldId id="261" r:id="rId12"/>
    <p:sldId id="278" r:id="rId13"/>
    <p:sldId id="262" r:id="rId14"/>
    <p:sldId id="263" r:id="rId15"/>
    <p:sldId id="265" r:id="rId16"/>
    <p:sldId id="264" r:id="rId17"/>
    <p:sldId id="285" r:id="rId18"/>
    <p:sldId id="346" r:id="rId19"/>
    <p:sldId id="347" r:id="rId20"/>
    <p:sldId id="348" r:id="rId21"/>
    <p:sldId id="349" r:id="rId22"/>
    <p:sldId id="350" r:id="rId23"/>
    <p:sldId id="351" r:id="rId24"/>
    <p:sldId id="267" r:id="rId25"/>
    <p:sldId id="266" r:id="rId26"/>
    <p:sldId id="268" r:id="rId27"/>
    <p:sldId id="269" r:id="rId28"/>
    <p:sldId id="270" r:id="rId29"/>
    <p:sldId id="271" r:id="rId30"/>
    <p:sldId id="342" r:id="rId31"/>
    <p:sldId id="272" r:id="rId32"/>
    <p:sldId id="344" r:id="rId33"/>
    <p:sldId id="273" r:id="rId34"/>
    <p:sldId id="345" r:id="rId35"/>
    <p:sldId id="274" r:id="rId36"/>
    <p:sldId id="275" r:id="rId37"/>
    <p:sldId id="283" r:id="rId38"/>
    <p:sldId id="343" r:id="rId39"/>
    <p:sldId id="291" r:id="rId40"/>
    <p:sldId id="286" r:id="rId41"/>
    <p:sldId id="287" r:id="rId42"/>
    <p:sldId id="288" r:id="rId43"/>
    <p:sldId id="323" r:id="rId44"/>
    <p:sldId id="322" r:id="rId45"/>
    <p:sldId id="324" r:id="rId46"/>
    <p:sldId id="292" r:id="rId47"/>
    <p:sldId id="293" r:id="rId48"/>
    <p:sldId id="296" r:id="rId49"/>
    <p:sldId id="300" r:id="rId50"/>
    <p:sldId id="297" r:id="rId51"/>
    <p:sldId id="352" r:id="rId52"/>
    <p:sldId id="303" r:id="rId53"/>
    <p:sldId id="294" r:id="rId54"/>
    <p:sldId id="301" r:id="rId55"/>
    <p:sldId id="289" r:id="rId56"/>
    <p:sldId id="333" r:id="rId57"/>
    <p:sldId id="336" r:id="rId58"/>
    <p:sldId id="334" r:id="rId59"/>
    <p:sldId id="335" r:id="rId60"/>
    <p:sldId id="295" r:id="rId61"/>
    <p:sldId id="298" r:id="rId62"/>
    <p:sldId id="299" r:id="rId63"/>
    <p:sldId id="325" r:id="rId64"/>
    <p:sldId id="284" r:id="rId65"/>
    <p:sldId id="281" r:id="rId66"/>
    <p:sldId id="306" r:id="rId67"/>
    <p:sldId id="304" r:id="rId68"/>
    <p:sldId id="305" r:id="rId69"/>
    <p:sldId id="326" r:id="rId70"/>
    <p:sldId id="307" r:id="rId71"/>
    <p:sldId id="353" r:id="rId72"/>
    <p:sldId id="308" r:id="rId73"/>
    <p:sldId id="354" r:id="rId74"/>
    <p:sldId id="355" r:id="rId75"/>
    <p:sldId id="312" r:id="rId76"/>
    <p:sldId id="320" r:id="rId77"/>
    <p:sldId id="309" r:id="rId78"/>
    <p:sldId id="321" r:id="rId79"/>
    <p:sldId id="327" r:id="rId80"/>
    <p:sldId id="311" r:id="rId81"/>
    <p:sldId id="313" r:id="rId82"/>
    <p:sldId id="314" r:id="rId83"/>
    <p:sldId id="328" r:id="rId84"/>
    <p:sldId id="329" r:id="rId85"/>
    <p:sldId id="341" r:id="rId86"/>
    <p:sldId id="338" r:id="rId87"/>
    <p:sldId id="339" r:id="rId88"/>
    <p:sldId id="337" r:id="rId89"/>
    <p:sldId id="340" r:id="rId90"/>
    <p:sldId id="330" r:id="rId9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706" autoAdjust="0"/>
  </p:normalViewPr>
  <p:slideViewPr>
    <p:cSldViewPr snapToGrid="0" snapToObjects="1">
      <p:cViewPr varScale="1">
        <p:scale>
          <a:sx n="115" d="100"/>
          <a:sy n="115" d="100"/>
        </p:scale>
        <p:origin x="149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785D243-4DCB-8840-9A55-780DCF0C0ABC}" type="datetimeFigureOut">
              <a:rPr lang="en-US" smtClean="0"/>
              <a:t>2/28/2019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8AE92ED-CAB1-7B44-847D-9E9F78FB9B57}" type="slidenum">
              <a:rPr lang="en-US" smtClean="0"/>
              <a:t>‹#›</a:t>
            </a:fld>
            <a:endParaRPr lang="en-US"/>
          </a:p>
        </p:txBody>
      </p:sp>
    </p:spTree>
    <p:extLst>
      <p:ext uri="{BB962C8B-B14F-4D97-AF65-F5344CB8AC3E}">
        <p14:creationId xmlns:p14="http://schemas.microsoft.com/office/powerpoint/2010/main" val="299835835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8F99F8-6106-5541-A90F-542969FA7682}" type="datetimeFigureOut">
              <a:rPr lang="en-US" smtClean="0"/>
              <a:t>2/28/2019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B9706B9-523C-7141-838C-E63051E03393}" type="slidenum">
              <a:rPr lang="en-US" smtClean="0"/>
              <a:t>‹#›</a:t>
            </a:fld>
            <a:endParaRPr lang="en-US"/>
          </a:p>
        </p:txBody>
      </p:sp>
    </p:spTree>
    <p:extLst>
      <p:ext uri="{BB962C8B-B14F-4D97-AF65-F5344CB8AC3E}">
        <p14:creationId xmlns:p14="http://schemas.microsoft.com/office/powerpoint/2010/main" val="945017192"/>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819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charset="0"/>
                <a:ea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fld id="{8F463289-134A-7147-A545-DC1C91830DB5}" type="slidenum">
              <a:rPr lang="en-GB" sz="1200"/>
              <a:pPr/>
              <a:t>1</a:t>
            </a:fld>
            <a:endParaRPr lang="en-GB"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706B9-523C-7141-838C-E63051E03393}" type="slidenum">
              <a:rPr lang="en-US" smtClean="0"/>
              <a:t>17</a:t>
            </a:fld>
            <a:endParaRPr lang="en-US"/>
          </a:p>
        </p:txBody>
      </p:sp>
    </p:spTree>
    <p:extLst>
      <p:ext uri="{BB962C8B-B14F-4D97-AF65-F5344CB8AC3E}">
        <p14:creationId xmlns:p14="http://schemas.microsoft.com/office/powerpoint/2010/main" val="782099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F13CD65-4D23-6F43-A75E-E46CC155809F}" type="datetime1">
              <a:rPr lang="en-GB" smtClean="0"/>
              <a:t>28/02/2019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4174996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74360F-A2E0-5742-8DBC-9BD84880BB28}" type="datetime1">
              <a:rPr lang="en-GB" smtClean="0"/>
              <a:t>28/02/2019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3565114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10F3D8-4603-5B4E-8402-A912802655D0}" type="datetime1">
              <a:rPr lang="en-GB" smtClean="0"/>
              <a:t>28/02/2019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2546189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33A838A-878B-7C43-A5C3-7944CC910BA4}" type="datetime1">
              <a:rPr lang="en-GB" smtClean="0"/>
              <a:t>28/02/2019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3072899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CA7CBA3-98BB-9F4B-8922-E784F6A3D99B}" type="datetime1">
              <a:rPr lang="en-GB" smtClean="0"/>
              <a:t>28/02/2019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3889769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53F3F1B-8C3E-E140-9936-5A0F2DC32630}" type="datetime1">
              <a:rPr lang="en-GB" smtClean="0"/>
              <a:t>28/02/2019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2333111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61158B-D2C3-F343-B188-6E579858B222}" type="datetime1">
              <a:rPr lang="en-GB" smtClean="0"/>
              <a:t>28/02/2019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792235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CAF70C-38E9-F041-83DB-BD832C5938EB}" type="datetime1">
              <a:rPr lang="en-GB" smtClean="0"/>
              <a:t>28/02/2019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1813879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72DDB4-2681-704B-B435-621C37274F63}" type="datetime1">
              <a:rPr lang="en-GB" smtClean="0"/>
              <a:t>28/02/2019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211045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9816DF1-5BDE-B840-BE14-174623398D4D}" type="datetime1">
              <a:rPr lang="en-GB" smtClean="0"/>
              <a:t>28/02/2019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1459750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96909C6-0821-6B40-91ED-F713A7F475EA}" type="datetime1">
              <a:rPr lang="en-GB" smtClean="0"/>
              <a:t>28/02/2019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6F8BF-D58B-9F49-9150-9524F642FE75}" type="slidenum">
              <a:rPr lang="en-US" smtClean="0"/>
              <a:t>‹#›</a:t>
            </a:fld>
            <a:endParaRPr lang="en-US"/>
          </a:p>
        </p:txBody>
      </p:sp>
    </p:spTree>
    <p:extLst>
      <p:ext uri="{BB962C8B-B14F-4D97-AF65-F5344CB8AC3E}">
        <p14:creationId xmlns:p14="http://schemas.microsoft.com/office/powerpoint/2010/main" val="3208246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1220400" y="1524000"/>
            <a:ext cx="6591000" cy="2225040"/>
          </a:xfrm>
        </p:spPr>
        <p:txBody>
          <a:bodyPr lIns="36000" anchor="b">
            <a:normAutofit/>
          </a:bodyPr>
          <a:lstStyle>
            <a:lvl1pPr algn="l">
              <a:defRPr lang="en-US" sz="4200" b="1" cap="none" baseline="0" dirty="0">
                <a:ln w="5000" cmpd="sng">
                  <a:solidFill>
                    <a:schemeClr val="tx2">
                      <a:alpha val="50000"/>
                    </a:schemeClr>
                  </a:solidFill>
                  <a:prstDash val="solid"/>
                </a:ln>
                <a:solidFill>
                  <a:schemeClr val="bg1"/>
                </a:solidFill>
                <a:effectLst/>
                <a:latin typeface="+mj-lt"/>
                <a:cs typeface="Arial"/>
              </a:defRPr>
            </a:lvl1pPr>
          </a:lstStyle>
          <a:p>
            <a:r>
              <a:rPr lang="en-US"/>
              <a:t>Click to edit Master title style</a:t>
            </a:r>
            <a:endParaRPr lang="en-US" dirty="0"/>
          </a:p>
        </p:txBody>
      </p:sp>
      <p:sp>
        <p:nvSpPr>
          <p:cNvPr id="17" name="Subtitle 16"/>
          <p:cNvSpPr>
            <a:spLocks noGrp="1"/>
          </p:cNvSpPr>
          <p:nvPr>
            <p:ph type="subTitle" idx="1"/>
          </p:nvPr>
        </p:nvSpPr>
        <p:spPr>
          <a:xfrm>
            <a:off x="1220400" y="3749040"/>
            <a:ext cx="6591000" cy="746760"/>
          </a:xfrm>
        </p:spPr>
        <p:txBody>
          <a:bodyPr lIns="72000" tIns="0" rIns="72000" bIns="0">
            <a:normAutofit/>
          </a:bodyPr>
          <a:lstStyle>
            <a:lvl1pPr marL="0" indent="0" algn="l">
              <a:buNone/>
              <a:defRPr sz="2100">
                <a:ln w="1270" cmpd="sng">
                  <a:solidFill>
                    <a:schemeClr val="tx2">
                      <a:alpha val="40000"/>
                    </a:schemeClr>
                  </a:solidFill>
                  <a:prstDash val="solid"/>
                </a:ln>
                <a:solidFill>
                  <a:schemeClr val="bg1"/>
                </a:solidFill>
                <a:effectLst/>
              </a:defRPr>
            </a:lvl1pPr>
            <a:lvl2pPr marL="478908" indent="0" algn="ctr">
              <a:buNone/>
            </a:lvl2pPr>
            <a:lvl3pPr marL="957816" indent="0" algn="ctr">
              <a:buNone/>
            </a:lvl3pPr>
            <a:lvl4pPr marL="1436724" indent="0" algn="ctr">
              <a:buNone/>
            </a:lvl4pPr>
            <a:lvl5pPr marL="1915631" indent="0" algn="ctr">
              <a:buNone/>
            </a:lvl5pPr>
            <a:lvl6pPr marL="2394539" indent="0" algn="ctr">
              <a:buNone/>
            </a:lvl6pPr>
            <a:lvl7pPr marL="2873447" indent="0" algn="ctr">
              <a:buNone/>
            </a:lvl7pPr>
            <a:lvl8pPr marL="3352355" indent="0" algn="ctr">
              <a:buNone/>
            </a:lvl8pPr>
            <a:lvl9pPr marL="3831263" indent="0" algn="ctr">
              <a:buNone/>
            </a:lvl9pPr>
          </a:lstStyle>
          <a:p>
            <a:r>
              <a:rPr lang="en-US"/>
              <a:t>Click to edit Master subtitle style</a:t>
            </a:r>
            <a:endParaRPr lang="en-GB" dirty="0"/>
          </a:p>
        </p:txBody>
      </p:sp>
      <p:sp>
        <p:nvSpPr>
          <p:cNvPr id="36" name="Content Placeholder 35"/>
          <p:cNvSpPr>
            <a:spLocks noGrp="1"/>
          </p:cNvSpPr>
          <p:nvPr>
            <p:ph sz="quarter" idx="13"/>
          </p:nvPr>
        </p:nvSpPr>
        <p:spPr>
          <a:xfrm>
            <a:off x="1220400" y="4800600"/>
            <a:ext cx="6591300" cy="1219200"/>
          </a:xfrm>
        </p:spPr>
        <p:txBody>
          <a:bodyPr lIns="36000" rIns="36000">
            <a:noAutofit/>
          </a:bodyPr>
          <a:lstStyle>
            <a:lvl1pPr marL="0" indent="0">
              <a:buFontTx/>
              <a:buNone/>
              <a:defRPr sz="2100" baseline="0">
                <a:solidFill>
                  <a:schemeClr val="tx2"/>
                </a:solidFill>
              </a:defRPr>
            </a:lvl1pPr>
            <a:lvl2pPr marL="540000" indent="-457200">
              <a:buNone/>
              <a:defRPr sz="1800"/>
            </a:lvl2pPr>
          </a:lstStyle>
          <a:p>
            <a:pPr lvl="0"/>
            <a:r>
              <a:rPr lang="en-US"/>
              <a:t>Click to edit Master text styles</a:t>
            </a:r>
          </a:p>
        </p:txBody>
      </p:sp>
      <p:sp>
        <p:nvSpPr>
          <p:cNvPr id="7" name="Date Placeholder 26"/>
          <p:cNvSpPr>
            <a:spLocks noGrp="1"/>
          </p:cNvSpPr>
          <p:nvPr>
            <p:ph type="dt" sz="half" idx="14"/>
          </p:nvPr>
        </p:nvSpPr>
        <p:spPr/>
        <p:txBody>
          <a:bodyPr/>
          <a:lstStyle>
            <a:lvl1pPr>
              <a:defRPr/>
            </a:lvl1pPr>
          </a:lstStyle>
          <a:p>
            <a:fld id="{702EE831-D5CD-F940-BC16-59325B3A865C}" type="datetime1">
              <a:rPr lang="en-GB"/>
              <a:pPr/>
              <a:t>28/02/2019</a:t>
            </a:fld>
            <a:endParaRPr lang="en-GB"/>
          </a:p>
        </p:txBody>
      </p:sp>
    </p:spTree>
    <p:extLst>
      <p:ext uri="{BB962C8B-B14F-4D97-AF65-F5344CB8AC3E}">
        <p14:creationId xmlns:p14="http://schemas.microsoft.com/office/powerpoint/2010/main" val="102080910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2E4242-0CAC-5F46-8B72-04AAED149857}" type="datetime1">
              <a:rPr lang="en-GB" smtClean="0"/>
              <a:t>28/02/2019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36F8BF-D58B-9F49-9150-9524F642FE75}" type="slidenum">
              <a:rPr lang="en-US" smtClean="0"/>
              <a:t>‹#›</a:t>
            </a:fld>
            <a:endParaRPr lang="en-US"/>
          </a:p>
        </p:txBody>
      </p:sp>
    </p:spTree>
    <p:extLst>
      <p:ext uri="{BB962C8B-B14F-4D97-AF65-F5344CB8AC3E}">
        <p14:creationId xmlns:p14="http://schemas.microsoft.com/office/powerpoint/2010/main" val="697624394"/>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ohn.Lang@wbs.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ft.com/stream/31ae84e0-fbe6-3d47-8a5a-60ee876e1cc8" TargetMode="Externa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ft.com/stream/0bd76a95-4aa7-358a-bf78-d70657658f53" TargetMode="External"/><Relationship Id="rId4" Type="http://schemas.openxmlformats.org/officeDocument/2006/relationships/hyperlink" Target="https://www.ft.com/stream/f904eaf0-d0dc-3430-8ed8-dba673bf2572"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ft.com/stream/31ae84e0-fbe6-3d47-8a5a-60ee876e1cc8" TargetMode="Externa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ft.com/stream/0bd76a95-4aa7-358a-bf78-d70657658f53" TargetMode="External"/><Relationship Id="rId4" Type="http://schemas.openxmlformats.org/officeDocument/2006/relationships/hyperlink" Target="https://www.ft.com/stream/f904eaf0-d0dc-3430-8ed8-dba673bf2572"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strategy-business.com/article/04105?gko=0d642"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strategy-business.com/article/04105?gko=0d642" TargetMode="External"/><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9.png"/></Relationships>
</file>

<file path=ppt/slides/_rels/slide6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hyperlink" Target="https://www.strategy-business.com/article/04105?gko=0d642" TargetMode="External"/><Relationship Id="rId2" Type="http://schemas.openxmlformats.org/officeDocument/2006/relationships/hyperlink" Target="https://www.mubadala.com"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www.softban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348880"/>
            <a:ext cx="7848872" cy="2225040"/>
          </a:xfrm>
          <a:extLst/>
        </p:spPr>
        <p:txBody>
          <a:bodyPr/>
          <a:lstStyle/>
          <a:p>
            <a:pPr algn="ctr">
              <a:defRPr/>
            </a:pPr>
            <a:r>
              <a:rPr lang="en-GB" sz="3600" dirty="0">
                <a:ea typeface="+mj-ea"/>
              </a:rPr>
              <a:t>Cooperative International Business Paradigms</a:t>
            </a:r>
          </a:p>
        </p:txBody>
      </p:sp>
      <p:sp>
        <p:nvSpPr>
          <p:cNvPr id="7171" name="Content Placeholder 3"/>
          <p:cNvSpPr>
            <a:spLocks noGrp="1"/>
          </p:cNvSpPr>
          <p:nvPr>
            <p:ph sz="quarter" idx="13"/>
          </p:nvPr>
        </p:nvSpPr>
        <p:spPr>
          <a:xfrm>
            <a:off x="1220400" y="5052392"/>
            <a:ext cx="6591300" cy="1219200"/>
          </a:xfrm>
        </p:spPr>
        <p:txBody>
          <a:bodyPr lIns="72000" rIns="72000"/>
          <a:lstStyle/>
          <a:p>
            <a:r>
              <a:rPr lang="en-GB" dirty="0">
                <a:latin typeface="Calibri" charset="0"/>
              </a:rPr>
              <a:t>Dr John W Lang</a:t>
            </a:r>
          </a:p>
          <a:p>
            <a:r>
              <a:rPr lang="en-GB" dirty="0">
                <a:latin typeface="Calibri" charset="0"/>
              </a:rPr>
              <a:t>VFF Lecture</a:t>
            </a:r>
          </a:p>
          <a:p>
            <a:r>
              <a:rPr lang="en-GB" dirty="0">
                <a:latin typeface="Calibri" charset="0"/>
                <a:hlinkClick r:id="rId3"/>
              </a:rPr>
              <a:t>John.Lang@wbs.ac.uk</a:t>
            </a:r>
            <a:endParaRPr lang="en-GB" dirty="0">
              <a:latin typeface="Calibri" charset="0"/>
            </a:endParaRPr>
          </a:p>
          <a:p>
            <a:endParaRPr lang="en-GB" dirty="0">
              <a:latin typeface="Calibri" charset="0"/>
            </a:endParaRPr>
          </a:p>
        </p:txBody>
      </p:sp>
      <p:pic>
        <p:nvPicPr>
          <p:cNvPr id="717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79613" y="188913"/>
            <a:ext cx="5486400" cy="3143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105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Japanese Economic Foundation</a:t>
            </a:r>
          </a:p>
        </p:txBody>
      </p:sp>
      <p:sp>
        <p:nvSpPr>
          <p:cNvPr id="3" name="Content Placeholder 2"/>
          <p:cNvSpPr>
            <a:spLocks noGrp="1"/>
          </p:cNvSpPr>
          <p:nvPr>
            <p:ph idx="1"/>
          </p:nvPr>
        </p:nvSpPr>
        <p:spPr/>
        <p:txBody>
          <a:bodyPr>
            <a:normAutofit fontScale="70000" lnSpcReduction="20000"/>
          </a:bodyPr>
          <a:lstStyle/>
          <a:p>
            <a:r>
              <a:rPr lang="en-US" dirty="0"/>
              <a:t>Cross shareholdings of stocks and personnel – directors</a:t>
            </a:r>
          </a:p>
          <a:p>
            <a:endParaRPr lang="en-US" dirty="0"/>
          </a:p>
          <a:p>
            <a:r>
              <a:rPr lang="en-US" dirty="0"/>
              <a:t>Formation of a president's club where directors meet regularly to map out strategies in relation to markets and other industry groups</a:t>
            </a:r>
          </a:p>
          <a:p>
            <a:endParaRPr lang="en-US" dirty="0"/>
          </a:p>
          <a:p>
            <a:r>
              <a:rPr lang="en-US" dirty="0"/>
              <a:t>Joint investment among member companies</a:t>
            </a:r>
          </a:p>
          <a:p>
            <a:endParaRPr lang="en-US" dirty="0"/>
          </a:p>
          <a:p>
            <a:r>
              <a:rPr lang="en-US" dirty="0"/>
              <a:t>Keiretsu member banks provide financing to member firms</a:t>
            </a:r>
          </a:p>
          <a:p>
            <a:endParaRPr lang="en-US" dirty="0"/>
          </a:p>
          <a:p>
            <a:r>
              <a:rPr lang="en-US" dirty="0"/>
              <a:t>Buying and selling amongst members is facilitated and brokered by trading companies (Sogoshoshas)</a:t>
            </a:r>
          </a:p>
          <a:p>
            <a:endParaRPr lang="en-US" dirty="0"/>
          </a:p>
          <a:p>
            <a:r>
              <a:rPr lang="en-US" dirty="0"/>
              <a:t>The existence of and overall industry structure</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a:t>
            </a:fld>
            <a:endParaRPr lang="en-US"/>
          </a:p>
        </p:txBody>
      </p:sp>
      <p:pic>
        <p:nvPicPr>
          <p:cNvPr id="6" name="Picture 5"/>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571727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Horizontal or Capital Keiretsu</a:t>
            </a:r>
          </a:p>
        </p:txBody>
      </p:sp>
      <p:sp>
        <p:nvSpPr>
          <p:cNvPr id="3" name="Content Placeholder 2"/>
          <p:cNvSpPr>
            <a:spLocks noGrp="1"/>
          </p:cNvSpPr>
          <p:nvPr>
            <p:ph idx="1"/>
          </p:nvPr>
        </p:nvSpPr>
        <p:spPr>
          <a:xfrm>
            <a:off x="457200" y="1600200"/>
            <a:ext cx="4123303" cy="4525963"/>
          </a:xfrm>
        </p:spPr>
        <p:txBody>
          <a:bodyPr>
            <a:normAutofit lnSpcReduction="10000"/>
          </a:bodyPr>
          <a:lstStyle/>
          <a:p>
            <a:pPr marL="0" indent="0">
              <a:buNone/>
            </a:pPr>
            <a:r>
              <a:rPr lang="en-US" dirty="0"/>
              <a:t>Former Ziabatsu groups</a:t>
            </a:r>
          </a:p>
          <a:p>
            <a:r>
              <a:rPr lang="en-US" dirty="0"/>
              <a:t>Mitsui</a:t>
            </a:r>
          </a:p>
          <a:p>
            <a:r>
              <a:rPr lang="en-US" dirty="0"/>
              <a:t>Mitsubishi</a:t>
            </a:r>
          </a:p>
          <a:p>
            <a:r>
              <a:rPr lang="en-US" dirty="0"/>
              <a:t>Sumitomo</a:t>
            </a:r>
          </a:p>
          <a:p>
            <a:r>
              <a:rPr lang="en-US" dirty="0"/>
              <a:t>Fuyo</a:t>
            </a:r>
          </a:p>
          <a:p>
            <a:pPr marL="0" indent="0">
              <a:buNone/>
            </a:pPr>
            <a:r>
              <a:rPr lang="en-US" dirty="0"/>
              <a:t>Bank Centered Groups</a:t>
            </a:r>
          </a:p>
          <a:p>
            <a:r>
              <a:rPr lang="en-US" dirty="0"/>
              <a:t>Dai-Ichi Kangyo</a:t>
            </a:r>
          </a:p>
          <a:p>
            <a:r>
              <a:rPr lang="en-US" dirty="0"/>
              <a:t>Sanwa</a:t>
            </a:r>
          </a:p>
          <a:p>
            <a:endParaRPr lang="en-US" dirty="0"/>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3</a:t>
            </a:fld>
            <a:endParaRPr lang="en-US"/>
          </a:p>
        </p:txBody>
      </p:sp>
      <p:sp>
        <p:nvSpPr>
          <p:cNvPr id="5" name="TextBox 4"/>
          <p:cNvSpPr txBox="1"/>
          <p:nvPr/>
        </p:nvSpPr>
        <p:spPr>
          <a:xfrm>
            <a:off x="5532885" y="3116765"/>
            <a:ext cx="3355907" cy="923330"/>
          </a:xfrm>
          <a:prstGeom prst="rect">
            <a:avLst/>
          </a:prstGeom>
          <a:noFill/>
        </p:spPr>
        <p:txBody>
          <a:bodyPr wrap="none" rtlCol="0">
            <a:spAutoFit/>
          </a:bodyPr>
          <a:lstStyle/>
          <a:p>
            <a:r>
              <a:rPr lang="en-US" dirty="0"/>
              <a:t>Loose federations of independent</a:t>
            </a:r>
          </a:p>
          <a:p>
            <a:r>
              <a:rPr lang="en-US" dirty="0"/>
              <a:t>Firms, clustered  around a central </a:t>
            </a:r>
          </a:p>
          <a:p>
            <a:r>
              <a:rPr lang="en-US" dirty="0"/>
              <a:t>Bank and trading house</a:t>
            </a:r>
          </a:p>
        </p:txBody>
      </p:sp>
      <p:pic>
        <p:nvPicPr>
          <p:cNvPr id="6" name="Picture 5"/>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817848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4</a:t>
            </a:fld>
            <a:endParaRPr lang="en-US"/>
          </a:p>
        </p:txBody>
      </p:sp>
      <p:pic>
        <p:nvPicPr>
          <p:cNvPr id="8" name="Picture 7" descr="Screen Shot 2017-06-15 at 11.53.4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100" y="0"/>
            <a:ext cx="7713743" cy="6858000"/>
          </a:xfrm>
          <a:prstGeom prst="rect">
            <a:avLst/>
          </a:prstGeom>
        </p:spPr>
      </p:pic>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110993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7-06-14 at 22.13.0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0493" y="955812"/>
            <a:ext cx="7421403" cy="5312945"/>
          </a:xfrm>
          <a:prstGeom prst="rect">
            <a:avLst/>
          </a:prstGeom>
        </p:spPr>
      </p:pic>
      <p:sp>
        <p:nvSpPr>
          <p:cNvPr id="6" name="TextBox 5"/>
          <p:cNvSpPr txBox="1"/>
          <p:nvPr/>
        </p:nvSpPr>
        <p:spPr>
          <a:xfrm>
            <a:off x="3503588" y="394180"/>
            <a:ext cx="4496656" cy="369332"/>
          </a:xfrm>
          <a:prstGeom prst="rect">
            <a:avLst/>
          </a:prstGeom>
          <a:noFill/>
        </p:spPr>
        <p:txBody>
          <a:bodyPr wrap="none" rtlCol="0">
            <a:spAutoFit/>
          </a:bodyPr>
          <a:lstStyle/>
          <a:p>
            <a:r>
              <a:rPr lang="en-US" dirty="0"/>
              <a:t>CONSOLIDATION OF MAJOR JAPANESE BANKS</a:t>
            </a:r>
          </a:p>
        </p:txBody>
      </p:sp>
      <p:sp>
        <p:nvSpPr>
          <p:cNvPr id="7" name="Slide Number Placeholder 6"/>
          <p:cNvSpPr>
            <a:spLocks noGrp="1"/>
          </p:cNvSpPr>
          <p:nvPr>
            <p:ph type="sldNum" sz="quarter" idx="12"/>
          </p:nvPr>
        </p:nvSpPr>
        <p:spPr/>
        <p:txBody>
          <a:bodyPr/>
          <a:lstStyle/>
          <a:p>
            <a:fld id="{8F36F8BF-D58B-9F49-9150-9524F642FE75}" type="slidenum">
              <a:rPr lang="en-US" smtClean="0"/>
              <a:t>5</a:t>
            </a:fld>
            <a:endParaRPr lang="en-US"/>
          </a:p>
        </p:txBody>
      </p:sp>
      <p:pic>
        <p:nvPicPr>
          <p:cNvPr id="8" name="Picture 7"/>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871979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13 at 18.02.4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737" y="705495"/>
            <a:ext cx="8532440" cy="5133474"/>
          </a:xfrm>
          <a:prstGeom prst="rect">
            <a:avLst/>
          </a:prstGeom>
        </p:spPr>
      </p:pic>
      <p:sp>
        <p:nvSpPr>
          <p:cNvPr id="2" name="Slide Number Placeholder 1"/>
          <p:cNvSpPr>
            <a:spLocks noGrp="1"/>
          </p:cNvSpPr>
          <p:nvPr>
            <p:ph type="sldNum" sz="quarter" idx="12"/>
          </p:nvPr>
        </p:nvSpPr>
        <p:spPr/>
        <p:txBody>
          <a:bodyPr/>
          <a:lstStyle/>
          <a:p>
            <a:fld id="{8F36F8BF-D58B-9F49-9150-9524F642FE75}" type="slidenum">
              <a:rPr lang="en-US" smtClean="0"/>
              <a:t>6</a:t>
            </a:fld>
            <a:endParaRPr lang="en-US"/>
          </a:p>
        </p:txBody>
      </p:sp>
      <p:sp>
        <p:nvSpPr>
          <p:cNvPr id="3" name="TextBox 2"/>
          <p:cNvSpPr txBox="1"/>
          <p:nvPr/>
        </p:nvSpPr>
        <p:spPr>
          <a:xfrm>
            <a:off x="784893" y="527950"/>
            <a:ext cx="3868517" cy="461665"/>
          </a:xfrm>
          <a:prstGeom prst="rect">
            <a:avLst/>
          </a:prstGeom>
          <a:noFill/>
        </p:spPr>
        <p:txBody>
          <a:bodyPr wrap="none" rtlCol="0">
            <a:spAutoFit/>
          </a:bodyPr>
          <a:lstStyle/>
          <a:p>
            <a:r>
              <a:rPr lang="en-US" sz="2400" dirty="0"/>
              <a:t>The Mitsubishi Conglomerate</a:t>
            </a:r>
          </a:p>
        </p:txBody>
      </p:sp>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625933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13 at 18.00.5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30994"/>
            <a:ext cx="9144000" cy="5052615"/>
          </a:xfrm>
          <a:prstGeom prst="rect">
            <a:avLst/>
          </a:prstGeom>
        </p:spPr>
      </p:pic>
      <p:sp>
        <p:nvSpPr>
          <p:cNvPr id="2" name="Slide Number Placeholder 1"/>
          <p:cNvSpPr>
            <a:spLocks noGrp="1"/>
          </p:cNvSpPr>
          <p:nvPr>
            <p:ph type="sldNum" sz="quarter" idx="12"/>
          </p:nvPr>
        </p:nvSpPr>
        <p:spPr/>
        <p:txBody>
          <a:bodyPr/>
          <a:lstStyle/>
          <a:p>
            <a:fld id="{8F36F8BF-D58B-9F49-9150-9524F642FE75}" type="slidenum">
              <a:rPr lang="en-US" smtClean="0"/>
              <a:t>7</a:t>
            </a:fld>
            <a:endParaRPr lang="en-US"/>
          </a:p>
        </p:txBody>
      </p:sp>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196621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Horizontal Keiretsu</a:t>
            </a:r>
            <a:br>
              <a:rPr lang="en-US" dirty="0"/>
            </a:br>
            <a:r>
              <a:rPr lang="en-US" dirty="0"/>
              <a:t>aka Capital and /or Financial Keiretsu</a:t>
            </a:r>
          </a:p>
        </p:txBody>
      </p:sp>
      <p:sp>
        <p:nvSpPr>
          <p:cNvPr id="3" name="Content Placeholder 2"/>
          <p:cNvSpPr>
            <a:spLocks noGrp="1"/>
          </p:cNvSpPr>
          <p:nvPr>
            <p:ph idx="1"/>
          </p:nvPr>
        </p:nvSpPr>
        <p:spPr>
          <a:xfrm>
            <a:off x="457200" y="2226131"/>
            <a:ext cx="8229600" cy="4525963"/>
          </a:xfrm>
        </p:spPr>
        <p:txBody>
          <a:bodyPr/>
          <a:lstStyle/>
          <a:p>
            <a:r>
              <a:rPr lang="en-US" dirty="0"/>
              <a:t>Core bank provides priority funds</a:t>
            </a:r>
          </a:p>
          <a:p>
            <a:r>
              <a:rPr lang="en-US" dirty="0"/>
              <a:t>Cross shareholdings prevalent</a:t>
            </a:r>
          </a:p>
          <a:p>
            <a:r>
              <a:rPr lang="en-US" dirty="0"/>
              <a:t>Prevents takeovers</a:t>
            </a:r>
          </a:p>
          <a:p>
            <a:r>
              <a:rPr lang="en-US" dirty="0"/>
              <a:t>Trading houses such as Mitsubishi Corporation and Mitsui and Co. have large cash reserves and hundreds of subsidiaries</a:t>
            </a:r>
          </a:p>
        </p:txBody>
      </p:sp>
      <p:sp>
        <p:nvSpPr>
          <p:cNvPr id="4" name="Slide Number Placeholder 3"/>
          <p:cNvSpPr>
            <a:spLocks noGrp="1"/>
          </p:cNvSpPr>
          <p:nvPr>
            <p:ph type="sldNum" sz="quarter" idx="12"/>
          </p:nvPr>
        </p:nvSpPr>
        <p:spPr/>
        <p:txBody>
          <a:bodyPr/>
          <a:lstStyle/>
          <a:p>
            <a:fld id="{8F36F8BF-D58B-9F49-9150-9524F642FE75}" type="slidenum">
              <a:rPr lang="en-US" smtClean="0"/>
              <a:t>8</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528437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7-06-13 at 18.01.2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952" y="677020"/>
            <a:ext cx="8209019" cy="5121639"/>
          </a:xfrm>
          <a:prstGeom prst="rect">
            <a:avLst/>
          </a:prstGeom>
        </p:spPr>
      </p:pic>
      <p:sp>
        <p:nvSpPr>
          <p:cNvPr id="2" name="Slide Number Placeholder 1"/>
          <p:cNvSpPr>
            <a:spLocks noGrp="1"/>
          </p:cNvSpPr>
          <p:nvPr>
            <p:ph type="sldNum" sz="quarter" idx="12"/>
          </p:nvPr>
        </p:nvSpPr>
        <p:spPr/>
        <p:txBody>
          <a:bodyPr/>
          <a:lstStyle/>
          <a:p>
            <a:fld id="{8F36F8BF-D58B-9F49-9150-9524F642FE75}" type="slidenum">
              <a:rPr lang="en-US" smtClean="0"/>
              <a:t>9</a:t>
            </a:fld>
            <a:endParaRPr lang="en-US"/>
          </a:p>
        </p:txBody>
      </p:sp>
      <p:pic>
        <p:nvPicPr>
          <p:cNvPr id="4" name="Picture 3"/>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841571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Vertical or </a:t>
            </a:r>
            <a:br>
              <a:rPr lang="en-US" dirty="0"/>
            </a:br>
            <a:r>
              <a:rPr lang="en-US" dirty="0"/>
              <a:t>Industrial Keiretsu</a:t>
            </a:r>
          </a:p>
        </p:txBody>
      </p:sp>
      <p:sp>
        <p:nvSpPr>
          <p:cNvPr id="3" name="Content Placeholder 2"/>
          <p:cNvSpPr>
            <a:spLocks noGrp="1"/>
          </p:cNvSpPr>
          <p:nvPr>
            <p:ph idx="1"/>
          </p:nvPr>
        </p:nvSpPr>
        <p:spPr>
          <a:xfrm>
            <a:off x="457200" y="2211862"/>
            <a:ext cx="8229600" cy="4525963"/>
          </a:xfrm>
        </p:spPr>
        <p:txBody>
          <a:bodyPr/>
          <a:lstStyle/>
          <a:p>
            <a:r>
              <a:rPr lang="en-US" dirty="0"/>
              <a:t>Known as new groups and also Vertical Keiretsu</a:t>
            </a:r>
          </a:p>
          <a:p>
            <a:r>
              <a:rPr lang="en-US" dirty="0"/>
              <a:t>Pyramidal – Hitachi, Matsushita, NEC, Toyota</a:t>
            </a:r>
          </a:p>
          <a:p>
            <a:r>
              <a:rPr lang="en-US" dirty="0"/>
              <a:t>Centralized in holding companies and specialized in industries served</a:t>
            </a:r>
          </a:p>
          <a:p>
            <a:r>
              <a:rPr lang="en-US" dirty="0"/>
              <a:t>Single large manufacturer usually dominates</a:t>
            </a:r>
          </a:p>
        </p:txBody>
      </p:sp>
      <p:sp>
        <p:nvSpPr>
          <p:cNvPr id="4" name="Slide Number Placeholder 3"/>
          <p:cNvSpPr>
            <a:spLocks noGrp="1"/>
          </p:cNvSpPr>
          <p:nvPr>
            <p:ph type="sldNum" sz="quarter" idx="12"/>
          </p:nvPr>
        </p:nvSpPr>
        <p:spPr/>
        <p:txBody>
          <a:bodyPr/>
          <a:lstStyle/>
          <a:p>
            <a:fld id="{8F36F8BF-D58B-9F49-9150-9524F642FE75}" type="slidenum">
              <a:rPr lang="en-US" smtClean="0"/>
              <a:t>10</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447724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Vertical (Production) Keiretsu</a:t>
            </a:r>
          </a:p>
        </p:txBody>
      </p:sp>
      <p:sp>
        <p:nvSpPr>
          <p:cNvPr id="3" name="Content Placeholder 2"/>
          <p:cNvSpPr>
            <a:spLocks noGrp="1"/>
          </p:cNvSpPr>
          <p:nvPr>
            <p:ph idx="1"/>
          </p:nvPr>
        </p:nvSpPr>
        <p:spPr/>
        <p:txBody>
          <a:bodyPr>
            <a:normAutofit fontScale="55000" lnSpcReduction="20000"/>
          </a:bodyPr>
          <a:lstStyle/>
          <a:p>
            <a:r>
              <a:rPr lang="en-US" dirty="0"/>
              <a:t>Vertically integrated firms</a:t>
            </a:r>
          </a:p>
          <a:p>
            <a:endParaRPr lang="en-US" dirty="0"/>
          </a:p>
          <a:p>
            <a:r>
              <a:rPr lang="en-US" dirty="0"/>
              <a:t>Manufacturers and suppliers in “hierarchy”</a:t>
            </a:r>
          </a:p>
          <a:p>
            <a:endParaRPr lang="en-US" dirty="0"/>
          </a:p>
          <a:p>
            <a:r>
              <a:rPr lang="en-US" dirty="0"/>
              <a:t>Primary subcontractors are used to distribute work to thousands of small enterprises (Mom and Pop)</a:t>
            </a:r>
          </a:p>
          <a:p>
            <a:endParaRPr lang="en-US" dirty="0"/>
          </a:p>
          <a:p>
            <a:r>
              <a:rPr lang="en-US" dirty="0"/>
              <a:t>All subcontractors integrated into the manufacturing process of lead firm, and receive extensive financial, technical and managerial support</a:t>
            </a:r>
          </a:p>
          <a:p>
            <a:endParaRPr lang="en-US" dirty="0"/>
          </a:p>
          <a:p>
            <a:r>
              <a:rPr lang="en-US" dirty="0"/>
              <a:t>Subcontractors issued with precise instructions on production runs  - all aspects</a:t>
            </a:r>
          </a:p>
          <a:p>
            <a:endParaRPr lang="en-US" dirty="0"/>
          </a:p>
          <a:p>
            <a:r>
              <a:rPr lang="en-US" dirty="0"/>
              <a:t>Manufacturers and subcontractors are “TIED” by reciprocal obligations</a:t>
            </a:r>
          </a:p>
          <a:p>
            <a:pPr lvl="1"/>
            <a:r>
              <a:rPr lang="en-US" dirty="0"/>
              <a:t>Manufacturer = steady flow of financial and technical support</a:t>
            </a:r>
          </a:p>
          <a:p>
            <a:pPr lvl="1"/>
            <a:r>
              <a:rPr lang="en-US" dirty="0"/>
              <a:t>Subcontractors to high quality / low cost</a:t>
            </a:r>
          </a:p>
        </p:txBody>
      </p:sp>
      <p:sp>
        <p:nvSpPr>
          <p:cNvPr id="4" name="Slide Number Placeholder 3"/>
          <p:cNvSpPr>
            <a:spLocks noGrp="1"/>
          </p:cNvSpPr>
          <p:nvPr>
            <p:ph type="sldNum" sz="quarter" idx="12"/>
          </p:nvPr>
        </p:nvSpPr>
        <p:spPr/>
        <p:txBody>
          <a:bodyPr/>
          <a:lstStyle/>
          <a:p>
            <a:fld id="{8F36F8BF-D58B-9F49-9150-9524F642FE75}" type="slidenum">
              <a:rPr lang="en-US" smtClean="0"/>
              <a:t>11</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409203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13 at 18.01.3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0431" y="597203"/>
            <a:ext cx="8344268" cy="5060984"/>
          </a:xfrm>
          <a:prstGeom prst="rect">
            <a:avLst/>
          </a:prstGeom>
        </p:spPr>
      </p:pic>
      <p:sp>
        <p:nvSpPr>
          <p:cNvPr id="2" name="Slide Number Placeholder 1"/>
          <p:cNvSpPr>
            <a:spLocks noGrp="1"/>
          </p:cNvSpPr>
          <p:nvPr>
            <p:ph type="sldNum" sz="quarter" idx="12"/>
          </p:nvPr>
        </p:nvSpPr>
        <p:spPr/>
        <p:txBody>
          <a:bodyPr/>
          <a:lstStyle/>
          <a:p>
            <a:fld id="{8F36F8BF-D58B-9F49-9150-9524F642FE75}" type="slidenum">
              <a:rPr lang="en-US" smtClean="0"/>
              <a:t>12</a:t>
            </a:fld>
            <a:endParaRPr lang="en-US"/>
          </a:p>
        </p:txBody>
      </p:sp>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274661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 - 2000</a:t>
            </a:r>
          </a:p>
        </p:txBody>
      </p:sp>
      <p:sp>
        <p:nvSpPr>
          <p:cNvPr id="3" name="Content Placeholder 2"/>
          <p:cNvSpPr>
            <a:spLocks noGrp="1"/>
          </p:cNvSpPr>
          <p:nvPr>
            <p:ph idx="1"/>
          </p:nvPr>
        </p:nvSpPr>
        <p:spPr/>
        <p:txBody>
          <a:bodyPr>
            <a:normAutofit/>
          </a:bodyPr>
          <a:lstStyle/>
          <a:p>
            <a:r>
              <a:rPr lang="en-US" dirty="0"/>
              <a:t>M&amp;As were unusual as &gt;50% of trade in the Keiretsu (Horizontal and Vertical) is between member firms </a:t>
            </a:r>
            <a:r>
              <a:rPr lang="mr-IN" dirty="0"/>
              <a:t>–</a:t>
            </a:r>
            <a:r>
              <a:rPr lang="en-US" dirty="0"/>
              <a:t> barriers to entry? Americans and SII.</a:t>
            </a:r>
          </a:p>
          <a:p>
            <a:endParaRPr lang="en-US" dirty="0"/>
          </a:p>
          <a:p>
            <a:r>
              <a:rPr lang="en-US" dirty="0"/>
              <a:t>Although &gt;50% of trade is between member firms, 15 – 20% of supplies or sales is with one other member – risk?</a:t>
            </a:r>
          </a:p>
        </p:txBody>
      </p:sp>
      <p:sp>
        <p:nvSpPr>
          <p:cNvPr id="4" name="Slide Number Placeholder 3"/>
          <p:cNvSpPr>
            <a:spLocks noGrp="1"/>
          </p:cNvSpPr>
          <p:nvPr>
            <p:ph type="sldNum" sz="quarter" idx="12"/>
          </p:nvPr>
        </p:nvSpPr>
        <p:spPr/>
        <p:txBody>
          <a:bodyPr/>
          <a:lstStyle/>
          <a:p>
            <a:fld id="{8F36F8BF-D58B-9F49-9150-9524F642FE75}" type="slidenum">
              <a:rPr lang="en-US" smtClean="0"/>
              <a:t>13</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384134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Horizontal and Vertical Keiretsu</a:t>
            </a:r>
          </a:p>
        </p:txBody>
      </p:sp>
      <p:sp>
        <p:nvSpPr>
          <p:cNvPr id="3" name="Content Placeholder 2"/>
          <p:cNvSpPr>
            <a:spLocks noGrp="1"/>
          </p:cNvSpPr>
          <p:nvPr>
            <p:ph idx="1"/>
          </p:nvPr>
        </p:nvSpPr>
        <p:spPr>
          <a:xfrm>
            <a:off x="457200" y="2008979"/>
            <a:ext cx="8229600" cy="4525963"/>
          </a:xfrm>
        </p:spPr>
        <p:txBody>
          <a:bodyPr/>
          <a:lstStyle/>
          <a:p>
            <a:r>
              <a:rPr lang="en-US" dirty="0"/>
              <a:t>Keiretsu systems promote cooperation</a:t>
            </a:r>
          </a:p>
          <a:p>
            <a:r>
              <a:rPr lang="en-US" dirty="0"/>
              <a:t>Long term transactions</a:t>
            </a:r>
          </a:p>
          <a:p>
            <a:r>
              <a:rPr lang="en-US" dirty="0"/>
              <a:t>Promote information exchanges</a:t>
            </a:r>
          </a:p>
          <a:p>
            <a:r>
              <a:rPr lang="en-US" dirty="0"/>
              <a:t>Mutual trust between members </a:t>
            </a:r>
          </a:p>
          <a:p>
            <a:r>
              <a:rPr lang="en-US" dirty="0"/>
              <a:t>Trading hazard less likely</a:t>
            </a:r>
          </a:p>
          <a:p>
            <a:endParaRPr lang="en-US" dirty="0"/>
          </a:p>
          <a:p>
            <a:r>
              <a:rPr lang="en-US" dirty="0"/>
              <a:t>This is culturally embedded</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14</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913524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Horizontal Keiretsu</a:t>
            </a:r>
          </a:p>
        </p:txBody>
      </p:sp>
      <p:sp>
        <p:nvSpPr>
          <p:cNvPr id="3" name="Content Placeholder 2"/>
          <p:cNvSpPr>
            <a:spLocks noGrp="1"/>
          </p:cNvSpPr>
          <p:nvPr>
            <p:ph idx="1"/>
          </p:nvPr>
        </p:nvSpPr>
        <p:spPr/>
        <p:txBody>
          <a:bodyPr>
            <a:normAutofit fontScale="92500" lnSpcReduction="20000"/>
          </a:bodyPr>
          <a:lstStyle/>
          <a:p>
            <a:r>
              <a:rPr lang="en-US" dirty="0"/>
              <a:t>Socially embedded ties such as those found in horizontal keiretsu serve a more subtle regulatory and informational function.</a:t>
            </a:r>
          </a:p>
          <a:p>
            <a:endParaRPr lang="en-US" dirty="0"/>
          </a:p>
          <a:p>
            <a:r>
              <a:rPr lang="en-US" dirty="0"/>
              <a:t>Congruent with these arguments, keiretsu ties may smooth and insulate the firm from short-term market pressures and the risks of capital market transactions</a:t>
            </a:r>
          </a:p>
          <a:p>
            <a:endParaRPr lang="en-US" dirty="0"/>
          </a:p>
          <a:p>
            <a:r>
              <a:rPr lang="en-US" dirty="0"/>
              <a:t>They provide the financial flexibility to focus on building long-term competitive advantage. </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15</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46750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Size of Vertical Keiretsu</a:t>
            </a:r>
          </a:p>
        </p:txBody>
      </p:sp>
      <p:sp>
        <p:nvSpPr>
          <p:cNvPr id="3" name="Content Placeholder 2"/>
          <p:cNvSpPr>
            <a:spLocks noGrp="1"/>
          </p:cNvSpPr>
          <p:nvPr>
            <p:ph idx="1"/>
          </p:nvPr>
        </p:nvSpPr>
        <p:spPr/>
        <p:txBody>
          <a:bodyPr>
            <a:normAutofit fontScale="77500" lnSpcReduction="20000"/>
          </a:bodyPr>
          <a:lstStyle/>
          <a:p>
            <a:r>
              <a:rPr lang="en-US" dirty="0"/>
              <a:t>Economic impact of Keiretsu – 15 – 20% of total assets in economy </a:t>
            </a:r>
            <a:r>
              <a:rPr lang="en-US" sz="1400" i="1" dirty="0"/>
              <a:t>(Toyo Keizai 2010)</a:t>
            </a:r>
          </a:p>
          <a:p>
            <a:endParaRPr lang="en-US" dirty="0"/>
          </a:p>
          <a:p>
            <a:r>
              <a:rPr lang="en-US" dirty="0"/>
              <a:t>SONY</a:t>
            </a:r>
          </a:p>
          <a:p>
            <a:pPr lvl="1"/>
            <a:r>
              <a:rPr lang="en-US" dirty="0"/>
              <a:t>1142 affiliated subsidiaries</a:t>
            </a:r>
          </a:p>
          <a:p>
            <a:pPr lvl="1"/>
            <a:r>
              <a:rPr lang="en-US" dirty="0"/>
              <a:t>75 billion Yen sales</a:t>
            </a:r>
          </a:p>
          <a:p>
            <a:pPr lvl="1"/>
            <a:r>
              <a:rPr lang="en-US" dirty="0"/>
              <a:t>105 billion Yen assets</a:t>
            </a:r>
          </a:p>
          <a:p>
            <a:pPr lvl="1"/>
            <a:endParaRPr lang="en-US" dirty="0"/>
          </a:p>
          <a:p>
            <a:r>
              <a:rPr lang="en-US" dirty="0"/>
              <a:t>Toyota (Mitsui Group)</a:t>
            </a:r>
          </a:p>
          <a:p>
            <a:pPr lvl="1"/>
            <a:r>
              <a:rPr lang="en-US" dirty="0"/>
              <a:t> 170 subsidiaries</a:t>
            </a:r>
          </a:p>
          <a:p>
            <a:pPr lvl="1"/>
            <a:r>
              <a:rPr lang="en-US" dirty="0"/>
              <a:t>210 billion Yen sales</a:t>
            </a:r>
          </a:p>
          <a:p>
            <a:pPr lvl="1"/>
            <a:r>
              <a:rPr lang="en-US" dirty="0"/>
              <a:t>160 billion Yen assets</a:t>
            </a:r>
          </a:p>
          <a:p>
            <a:pPr lvl="1"/>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16</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660787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13 at 19.10.5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3363" y="1115225"/>
            <a:ext cx="8104836" cy="5044603"/>
          </a:xfrm>
          <a:prstGeom prst="rect">
            <a:avLst/>
          </a:prstGeom>
        </p:spPr>
      </p:pic>
      <p:pic>
        <p:nvPicPr>
          <p:cNvPr id="5" name="Picture 4" descr="Screen Shot 2017-06-13 at 19.12.19.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292" y="6634554"/>
            <a:ext cx="5632353" cy="223445"/>
          </a:xfrm>
          <a:prstGeom prst="rect">
            <a:avLst/>
          </a:prstGeom>
        </p:spPr>
      </p:pic>
      <p:sp>
        <p:nvSpPr>
          <p:cNvPr id="2" name="TextBox 1"/>
          <p:cNvSpPr txBox="1"/>
          <p:nvPr/>
        </p:nvSpPr>
        <p:spPr>
          <a:xfrm>
            <a:off x="1460480" y="319298"/>
            <a:ext cx="6267574" cy="369332"/>
          </a:xfrm>
          <a:prstGeom prst="rect">
            <a:avLst/>
          </a:prstGeom>
          <a:noFill/>
        </p:spPr>
        <p:txBody>
          <a:bodyPr wrap="none" rtlCol="0">
            <a:spAutoFit/>
          </a:bodyPr>
          <a:lstStyle/>
          <a:p>
            <a:r>
              <a:rPr lang="en-US" dirty="0"/>
              <a:t>Example of Buffer Economy in Vertical Keiretsu Tighter Pre - 1997</a:t>
            </a:r>
          </a:p>
        </p:txBody>
      </p:sp>
      <p:sp>
        <p:nvSpPr>
          <p:cNvPr id="3" name="Slide Number Placeholder 2"/>
          <p:cNvSpPr>
            <a:spLocks noGrp="1"/>
          </p:cNvSpPr>
          <p:nvPr>
            <p:ph type="sldNum" sz="quarter" idx="12"/>
          </p:nvPr>
        </p:nvSpPr>
        <p:spPr/>
        <p:txBody>
          <a:bodyPr/>
          <a:lstStyle/>
          <a:p>
            <a:fld id="{8F36F8BF-D58B-9F49-9150-9524F642FE75}" type="slidenum">
              <a:rPr lang="en-US" smtClean="0"/>
              <a:t>17</a:t>
            </a:fld>
            <a:endParaRPr lang="en-US"/>
          </a:p>
        </p:txBody>
      </p:sp>
      <p:sp>
        <p:nvSpPr>
          <p:cNvPr id="6" name="TextBox 5"/>
          <p:cNvSpPr txBox="1"/>
          <p:nvPr/>
        </p:nvSpPr>
        <p:spPr>
          <a:xfrm>
            <a:off x="287737" y="2940030"/>
            <a:ext cx="5145259" cy="3539430"/>
          </a:xfrm>
          <a:prstGeom prst="rect">
            <a:avLst/>
          </a:prstGeom>
          <a:noFill/>
        </p:spPr>
        <p:txBody>
          <a:bodyPr wrap="none" rtlCol="0">
            <a:spAutoFit/>
          </a:bodyPr>
          <a:lstStyle/>
          <a:p>
            <a:r>
              <a:rPr lang="en-US" sz="1600" dirty="0"/>
              <a:t>TOYOTA:</a:t>
            </a:r>
          </a:p>
          <a:p>
            <a:endParaRPr lang="en-US" sz="1600" dirty="0"/>
          </a:p>
          <a:p>
            <a:r>
              <a:rPr lang="en-US" sz="1600" dirty="0"/>
              <a:t>170 primary</a:t>
            </a:r>
          </a:p>
          <a:p>
            <a:endParaRPr lang="en-US" sz="1600" dirty="0"/>
          </a:p>
          <a:p>
            <a:endParaRPr lang="en-US" sz="1600" dirty="0"/>
          </a:p>
          <a:p>
            <a:endParaRPr lang="en-US" sz="1600" dirty="0"/>
          </a:p>
          <a:p>
            <a:endParaRPr lang="en-US" sz="1600" dirty="0"/>
          </a:p>
          <a:p>
            <a:endParaRPr lang="en-US" sz="1600" dirty="0"/>
          </a:p>
          <a:p>
            <a:r>
              <a:rPr lang="en-US" sz="1600" dirty="0"/>
              <a:t>5500 secondary</a:t>
            </a:r>
          </a:p>
          <a:p>
            <a:endParaRPr lang="en-US" sz="1600" dirty="0"/>
          </a:p>
          <a:p>
            <a:endParaRPr lang="en-US" sz="1600" dirty="0"/>
          </a:p>
          <a:p>
            <a:r>
              <a:rPr lang="en-US" sz="1600" dirty="0"/>
              <a:t>42000 third tier</a:t>
            </a:r>
          </a:p>
          <a:p>
            <a:endParaRPr lang="en-US" sz="1600" dirty="0"/>
          </a:p>
          <a:p>
            <a:r>
              <a:rPr lang="en-US" sz="1600" dirty="0"/>
              <a:t>TRADING HOUSES = 4000 = 17000 RETAIL OUTLETS SHARED</a:t>
            </a:r>
          </a:p>
        </p:txBody>
      </p:sp>
      <p:pic>
        <p:nvPicPr>
          <p:cNvPr id="7" name="Picture 6"/>
          <p:cNvPicPr>
            <a:picLocks noChangeAspect="1"/>
          </p:cNvPicPr>
          <p:nvPr/>
        </p:nvPicPr>
        <p:blipFill>
          <a:blip r:embed="rId5"/>
          <a:stretch>
            <a:fillRect/>
          </a:stretch>
        </p:blipFill>
        <p:spPr>
          <a:xfrm>
            <a:off x="7357364" y="6092595"/>
            <a:ext cx="741380" cy="741380"/>
          </a:xfrm>
          <a:prstGeom prst="rect">
            <a:avLst/>
          </a:prstGeom>
        </p:spPr>
      </p:pic>
    </p:spTree>
    <p:extLst>
      <p:ext uri="{BB962C8B-B14F-4D97-AF65-F5344CB8AC3E}">
        <p14:creationId xmlns:p14="http://schemas.microsoft.com/office/powerpoint/2010/main" val="984257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Structural Impediments Initiative</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t>Vertical and Horizontal Keiretsu</a:t>
            </a:r>
          </a:p>
          <a:p>
            <a:pPr marL="0" indent="0">
              <a:buNone/>
            </a:pPr>
            <a:endParaRPr lang="en-US" dirty="0"/>
          </a:p>
          <a:p>
            <a:r>
              <a:rPr lang="en-US" dirty="0"/>
              <a:t>Constitute Barriers to trade?</a:t>
            </a:r>
          </a:p>
          <a:p>
            <a:pPr lvl="1"/>
            <a:r>
              <a:rPr lang="en-US" dirty="0"/>
              <a:t>Facilitate collusion</a:t>
            </a:r>
          </a:p>
          <a:p>
            <a:pPr lvl="1"/>
            <a:r>
              <a:rPr lang="en-US" dirty="0"/>
              <a:t>Predatory pricing</a:t>
            </a:r>
          </a:p>
          <a:p>
            <a:pPr lvl="1"/>
            <a:r>
              <a:rPr lang="en-US" dirty="0"/>
              <a:t>Cartels and collusive trade practices</a:t>
            </a:r>
          </a:p>
          <a:p>
            <a:pPr lvl="1"/>
            <a:endParaRPr lang="en-US" dirty="0"/>
          </a:p>
          <a:p>
            <a:r>
              <a:rPr lang="en-US" dirty="0"/>
              <a:t>Typical Manufacturing Assembly structures</a:t>
            </a:r>
          </a:p>
          <a:p>
            <a:pPr lvl="1"/>
            <a:r>
              <a:rPr lang="en-US" dirty="0"/>
              <a:t>Promote relational ties</a:t>
            </a:r>
          </a:p>
          <a:p>
            <a:pPr lvl="1"/>
            <a:r>
              <a:rPr lang="en-US" dirty="0"/>
              <a:t>Inter firm transactions</a:t>
            </a:r>
          </a:p>
          <a:p>
            <a:pPr lvl="1"/>
            <a:endParaRPr lang="en-US" dirty="0"/>
          </a:p>
          <a:p>
            <a:r>
              <a:rPr lang="en-US" dirty="0"/>
              <a:t>Western markets </a:t>
            </a:r>
            <a:r>
              <a:rPr lang="mr-IN" dirty="0"/>
              <a:t>–</a:t>
            </a:r>
            <a:r>
              <a:rPr lang="en-US" dirty="0"/>
              <a:t> hierarchies (vertically integrated structures) also constitute barriers?</a:t>
            </a:r>
          </a:p>
        </p:txBody>
      </p:sp>
      <p:sp>
        <p:nvSpPr>
          <p:cNvPr id="4" name="Slide Number Placeholder 3"/>
          <p:cNvSpPr>
            <a:spLocks noGrp="1"/>
          </p:cNvSpPr>
          <p:nvPr>
            <p:ph type="sldNum" sz="quarter" idx="12"/>
          </p:nvPr>
        </p:nvSpPr>
        <p:spPr/>
        <p:txBody>
          <a:bodyPr/>
          <a:lstStyle/>
          <a:p>
            <a:fld id="{8F36F8BF-D58B-9F49-9150-9524F642FE75}" type="slidenum">
              <a:rPr lang="en-US" smtClean="0"/>
              <a:t>18</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883262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Horizontal Keiretsu Structural impediments</a:t>
            </a:r>
          </a:p>
        </p:txBody>
      </p:sp>
      <p:sp>
        <p:nvSpPr>
          <p:cNvPr id="3" name="Content Placeholder 2"/>
          <p:cNvSpPr>
            <a:spLocks noGrp="1"/>
          </p:cNvSpPr>
          <p:nvPr>
            <p:ph idx="1"/>
          </p:nvPr>
        </p:nvSpPr>
        <p:spPr>
          <a:xfrm>
            <a:off x="457200" y="1634618"/>
            <a:ext cx="8229600" cy="4525963"/>
          </a:xfrm>
        </p:spPr>
        <p:txBody>
          <a:bodyPr>
            <a:normAutofit fontScale="55000" lnSpcReduction="20000"/>
          </a:bodyPr>
          <a:lstStyle/>
          <a:p>
            <a:r>
              <a:rPr lang="en-US" dirty="0"/>
              <a:t>HORIZONTAL </a:t>
            </a:r>
            <a:r>
              <a:rPr lang="mr-IN" dirty="0"/>
              <a:t>–</a:t>
            </a:r>
            <a:r>
              <a:rPr lang="en-US" dirty="0"/>
              <a:t> FINANCIAL</a:t>
            </a:r>
          </a:p>
          <a:p>
            <a:pPr lvl="1"/>
            <a:r>
              <a:rPr lang="en-US" dirty="0"/>
              <a:t>Inter firm trade within Keiretsu create barriers?</a:t>
            </a:r>
          </a:p>
          <a:p>
            <a:pPr lvl="1"/>
            <a:r>
              <a:rPr lang="en-US" dirty="0"/>
              <a:t>But they are highly diversified</a:t>
            </a:r>
          </a:p>
          <a:p>
            <a:pPr lvl="1"/>
            <a:r>
              <a:rPr lang="en-US" dirty="0"/>
              <a:t>Cartels and collusion is unlikely as they do not operate in same product markets</a:t>
            </a:r>
          </a:p>
          <a:p>
            <a:pPr lvl="1"/>
            <a:r>
              <a:rPr lang="en-US" dirty="0"/>
              <a:t>Cross market rather than within market concentrations or cross networked relations are prevalent but do these constitute monopoly?</a:t>
            </a:r>
          </a:p>
          <a:p>
            <a:pPr lvl="1"/>
            <a:endParaRPr lang="en-US" dirty="0"/>
          </a:p>
          <a:p>
            <a:r>
              <a:rPr lang="en-US" dirty="0"/>
              <a:t>The fact that there are six major banking groups could be argued to promote more intense competition to obtain better returns for their Horizontal Keiretsu</a:t>
            </a:r>
          </a:p>
          <a:p>
            <a:endParaRPr lang="en-US" dirty="0"/>
          </a:p>
          <a:p>
            <a:r>
              <a:rPr lang="en-US" dirty="0"/>
              <a:t>The trading companies are very competitive domestically and overseas seeking markets over each other</a:t>
            </a:r>
          </a:p>
          <a:p>
            <a:endParaRPr lang="en-US" dirty="0"/>
          </a:p>
          <a:p>
            <a:r>
              <a:rPr lang="en-US" dirty="0"/>
              <a:t>Market concentration is low </a:t>
            </a:r>
            <a:r>
              <a:rPr lang="mr-IN" dirty="0"/>
              <a:t>–</a:t>
            </a:r>
            <a:r>
              <a:rPr lang="en-US" dirty="0"/>
              <a:t> eight auto manufacturers in Japan </a:t>
            </a:r>
            <a:r>
              <a:rPr lang="mr-IN" dirty="0"/>
              <a:t>–</a:t>
            </a:r>
            <a:r>
              <a:rPr lang="en-US" dirty="0"/>
              <a:t> Big three in US!!</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19</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245958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Vertical Keiretsu Structural impediments</a:t>
            </a:r>
          </a:p>
        </p:txBody>
      </p:sp>
      <p:sp>
        <p:nvSpPr>
          <p:cNvPr id="3" name="Content Placeholder 2"/>
          <p:cNvSpPr>
            <a:spLocks noGrp="1"/>
          </p:cNvSpPr>
          <p:nvPr>
            <p:ph idx="1"/>
          </p:nvPr>
        </p:nvSpPr>
        <p:spPr/>
        <p:txBody>
          <a:bodyPr>
            <a:normAutofit fontScale="55000" lnSpcReduction="20000"/>
          </a:bodyPr>
          <a:lstStyle/>
          <a:p>
            <a:r>
              <a:rPr lang="en-US" dirty="0"/>
              <a:t>Manufacturing groups </a:t>
            </a:r>
            <a:r>
              <a:rPr lang="mr-IN" dirty="0"/>
              <a:t>–</a:t>
            </a:r>
            <a:r>
              <a:rPr lang="en-US" dirty="0"/>
              <a:t> e.g. auto manufacturers and assemblers</a:t>
            </a:r>
          </a:p>
          <a:p>
            <a:r>
              <a:rPr lang="en-US" dirty="0"/>
              <a:t>Accusation is that upstream and downstream activities in the value system are collusive and lock in advantages</a:t>
            </a:r>
          </a:p>
          <a:p>
            <a:endParaRPr lang="en-US" dirty="0"/>
          </a:p>
          <a:p>
            <a:r>
              <a:rPr lang="en-US" dirty="0"/>
              <a:t>If we apply the “Rule of Reason” from OB literature = vertical relationships are acceptable as long as within contestable markets</a:t>
            </a:r>
          </a:p>
          <a:p>
            <a:endParaRPr lang="en-US" dirty="0"/>
          </a:p>
          <a:p>
            <a:r>
              <a:rPr lang="en-US" dirty="0"/>
              <a:t>GM purchases 25% of imports from outside suppliers, whilst Toyota the same figure is 75%</a:t>
            </a:r>
          </a:p>
          <a:p>
            <a:endParaRPr lang="en-US" dirty="0"/>
          </a:p>
          <a:p>
            <a:r>
              <a:rPr lang="en-US" dirty="0"/>
              <a:t>Why is formal vertical integration in the US better  than informal vertical disaggregation in Japan? Maybe NAFTA has helped the US to get even more dominant compared to the Japanese</a:t>
            </a:r>
          </a:p>
          <a:p>
            <a:endParaRPr lang="en-US" dirty="0"/>
          </a:p>
          <a:p>
            <a:r>
              <a:rPr lang="en-US" dirty="0" err="1"/>
              <a:t>Cosy</a:t>
            </a:r>
            <a:r>
              <a:rPr lang="en-US" dirty="0"/>
              <a:t> relationships between Japanese value system members may actually be “value adding partnerships”</a:t>
            </a:r>
          </a:p>
        </p:txBody>
      </p:sp>
      <p:sp>
        <p:nvSpPr>
          <p:cNvPr id="4" name="Slide Number Placeholder 3"/>
          <p:cNvSpPr>
            <a:spLocks noGrp="1"/>
          </p:cNvSpPr>
          <p:nvPr>
            <p:ph type="sldNum" sz="quarter" idx="12"/>
          </p:nvPr>
        </p:nvSpPr>
        <p:spPr/>
        <p:txBody>
          <a:bodyPr/>
          <a:lstStyle/>
          <a:p>
            <a:fld id="{8F36F8BF-D58B-9F49-9150-9524F642FE75}" type="slidenum">
              <a:rPr lang="en-US" smtClean="0"/>
              <a:t>20</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642731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Vertical Keiretsu Impediments (Cont.)</a:t>
            </a:r>
          </a:p>
        </p:txBody>
      </p:sp>
      <p:sp>
        <p:nvSpPr>
          <p:cNvPr id="3" name="Content Placeholder 2"/>
          <p:cNvSpPr>
            <a:spLocks noGrp="1"/>
          </p:cNvSpPr>
          <p:nvPr>
            <p:ph idx="1"/>
          </p:nvPr>
        </p:nvSpPr>
        <p:spPr/>
        <p:txBody>
          <a:bodyPr>
            <a:normAutofit fontScale="47500" lnSpcReduction="20000"/>
          </a:bodyPr>
          <a:lstStyle/>
          <a:p>
            <a:r>
              <a:rPr lang="en-US" dirty="0"/>
              <a:t>Vertical foreclosure can take two forms depending whether the purchasing firm is upstream or downstream:</a:t>
            </a:r>
          </a:p>
          <a:p>
            <a:endParaRPr lang="en-US" dirty="0"/>
          </a:p>
          <a:p>
            <a:r>
              <a:rPr lang="en-US" dirty="0"/>
              <a:t>Downstream foreclosure occurs when an upstream firm enters into contracts with downstream firms with the aim of shutting out other upstream firms from the output market (the downstream input market). </a:t>
            </a:r>
          </a:p>
          <a:p>
            <a:endParaRPr lang="en-US" dirty="0"/>
          </a:p>
          <a:p>
            <a:r>
              <a:rPr lang="en-US" dirty="0"/>
              <a:t>Upstream foreclosure occurs when a downstream firm enters into contracts with upstream firms with the aim of disadvantaging other downstream firms in its output market by raising the costs of supply of inputs </a:t>
            </a:r>
            <a:r>
              <a:rPr lang="mr-IN" dirty="0"/>
              <a:t>–</a:t>
            </a:r>
            <a:r>
              <a:rPr lang="en-US" dirty="0"/>
              <a:t> a traditional concern in the antitrust literature involves case of downstream monopolist foreclosing entry to its market by denying by denying the potential entrant access to an essential input that it controls. (Sheard 1994)</a:t>
            </a:r>
          </a:p>
          <a:p>
            <a:endParaRPr lang="en-US" dirty="0"/>
          </a:p>
          <a:p>
            <a:r>
              <a:rPr lang="en-US" dirty="0"/>
              <a:t>This goes against Porter and the notion of Bargaining and switching costs</a:t>
            </a:r>
          </a:p>
          <a:p>
            <a:endParaRPr lang="en-US" dirty="0"/>
          </a:p>
          <a:p>
            <a:r>
              <a:rPr lang="en-US" dirty="0"/>
              <a:t>Unlikely outcome for automotive manufacturers to allow steel and glass producers to monopolize their inputs, potentially raising their costs and lowering quality,  as it would not constitute a Nash Equilibrium</a:t>
            </a:r>
          </a:p>
          <a:p>
            <a:pPr marL="0" indent="0">
              <a:buNone/>
            </a:pPr>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21</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920674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Channels</a:t>
            </a:r>
          </a:p>
        </p:txBody>
      </p:sp>
      <p:sp>
        <p:nvSpPr>
          <p:cNvPr id="3" name="Content Placeholder 2"/>
          <p:cNvSpPr>
            <a:spLocks noGrp="1"/>
          </p:cNvSpPr>
          <p:nvPr>
            <p:ph idx="1"/>
          </p:nvPr>
        </p:nvSpPr>
        <p:spPr/>
        <p:txBody>
          <a:bodyPr>
            <a:normAutofit fontScale="77500" lnSpcReduction="20000"/>
          </a:bodyPr>
          <a:lstStyle/>
          <a:p>
            <a:r>
              <a:rPr lang="en-US" dirty="0"/>
              <a:t>Distribution channel foreclosure may have more credence</a:t>
            </a:r>
          </a:p>
          <a:p>
            <a:endParaRPr lang="en-US" dirty="0"/>
          </a:p>
          <a:p>
            <a:r>
              <a:rPr lang="en-US" dirty="0"/>
              <a:t>There is the option of mobilizing ones own channels assuming rights of establishment and entry</a:t>
            </a:r>
          </a:p>
          <a:p>
            <a:endParaRPr lang="en-US" dirty="0"/>
          </a:p>
          <a:p>
            <a:r>
              <a:rPr lang="en-US" dirty="0"/>
              <a:t>If this is not grated then it is NOT a corporate problem but a regulatory problem</a:t>
            </a:r>
          </a:p>
          <a:p>
            <a:endParaRPr lang="en-US" dirty="0"/>
          </a:p>
          <a:p>
            <a:r>
              <a:rPr lang="en-US" dirty="0"/>
              <a:t>Good example wall mart in Japan </a:t>
            </a:r>
            <a:r>
              <a:rPr lang="mr-IN" dirty="0"/>
              <a:t>–</a:t>
            </a:r>
            <a:r>
              <a:rPr lang="en-US" dirty="0"/>
              <a:t> “Japan’s large scale retail law” </a:t>
            </a:r>
            <a:r>
              <a:rPr lang="mr-IN" dirty="0"/>
              <a:t>–</a:t>
            </a:r>
            <a:r>
              <a:rPr lang="en-US" dirty="0"/>
              <a:t> eventually changed but an SII for Americans</a:t>
            </a:r>
          </a:p>
        </p:txBody>
      </p:sp>
      <p:sp>
        <p:nvSpPr>
          <p:cNvPr id="4" name="Slide Number Placeholder 3"/>
          <p:cNvSpPr>
            <a:spLocks noGrp="1"/>
          </p:cNvSpPr>
          <p:nvPr>
            <p:ph type="sldNum" sz="quarter" idx="12"/>
          </p:nvPr>
        </p:nvSpPr>
        <p:spPr/>
        <p:txBody>
          <a:bodyPr/>
          <a:lstStyle/>
          <a:p>
            <a:fld id="{8F36F8BF-D58B-9F49-9150-9524F642FE75}" type="slidenum">
              <a:rPr lang="en-US" smtClean="0"/>
              <a:t>22</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033396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Upshot</a:t>
            </a:r>
            <a:r>
              <a:rPr lang="mr-IN" dirty="0"/>
              <a:t>……</a:t>
            </a:r>
            <a:r>
              <a:rPr lang="en-US" dirty="0"/>
              <a:t>!</a:t>
            </a:r>
          </a:p>
        </p:txBody>
      </p:sp>
      <p:sp>
        <p:nvSpPr>
          <p:cNvPr id="3" name="Content Placeholder 2"/>
          <p:cNvSpPr>
            <a:spLocks noGrp="1"/>
          </p:cNvSpPr>
          <p:nvPr>
            <p:ph idx="1"/>
          </p:nvPr>
        </p:nvSpPr>
        <p:spPr>
          <a:xfrm>
            <a:off x="484865" y="1830387"/>
            <a:ext cx="8229600" cy="4525963"/>
          </a:xfrm>
        </p:spPr>
        <p:txBody>
          <a:bodyPr>
            <a:normAutofit fontScale="77500" lnSpcReduction="20000"/>
          </a:bodyPr>
          <a:lstStyle/>
          <a:p>
            <a:r>
              <a:rPr lang="en-US" dirty="0"/>
              <a:t>Keiretsu corporate structures not accurately characterized as collusive; cartel-like; anti competitive or exclusionary</a:t>
            </a:r>
          </a:p>
          <a:p>
            <a:endParaRPr lang="en-US" dirty="0"/>
          </a:p>
          <a:p>
            <a:r>
              <a:rPr lang="en-US" dirty="0"/>
              <a:t>Financial Keiretsu more likely to increase competition in final product markets than reduce it</a:t>
            </a:r>
          </a:p>
          <a:p>
            <a:endParaRPr lang="en-US" dirty="0"/>
          </a:p>
          <a:p>
            <a:r>
              <a:rPr lang="en-US" dirty="0"/>
              <a:t>Vertical Keiretsu reflect efficient relational dealings in intermediate product markets rather than restrictive trade practices</a:t>
            </a:r>
          </a:p>
          <a:p>
            <a:endParaRPr lang="en-US" dirty="0"/>
          </a:p>
          <a:p>
            <a:r>
              <a:rPr lang="en-US" dirty="0"/>
              <a:t>In distribution Keiretsu main issue is regulatory rather than foreclosure restrictions de to corporate structures</a:t>
            </a:r>
          </a:p>
          <a:p>
            <a:endParaRPr lang="en-US" dirty="0"/>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23</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1016642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Old versus New Keiretsu Ways</a:t>
            </a:r>
          </a:p>
        </p:txBody>
      </p:sp>
      <p:sp>
        <p:nvSpPr>
          <p:cNvPr id="3" name="Content Placeholder 2"/>
          <p:cNvSpPr>
            <a:spLocks noGrp="1"/>
          </p:cNvSpPr>
          <p:nvPr>
            <p:ph idx="1"/>
          </p:nvPr>
        </p:nvSpPr>
        <p:spPr/>
        <p:txBody>
          <a:bodyPr/>
          <a:lstStyle/>
          <a:p>
            <a:r>
              <a:rPr lang="en-US" dirty="0"/>
              <a:t>The traditional keiretsu consisted of obligational relationships based on trust and goodwill</a:t>
            </a:r>
          </a:p>
          <a:p>
            <a:endParaRPr lang="en-US" dirty="0"/>
          </a:p>
          <a:p>
            <a:r>
              <a:rPr lang="en-US" dirty="0"/>
              <a:t>Exclusivity and quasi ownership rather than arms length transactions was the way</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24</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964132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Toyota Example:</a:t>
            </a:r>
          </a:p>
        </p:txBody>
      </p:sp>
      <p:sp>
        <p:nvSpPr>
          <p:cNvPr id="3" name="Content Placeholder 2"/>
          <p:cNvSpPr>
            <a:spLocks noGrp="1"/>
          </p:cNvSpPr>
          <p:nvPr>
            <p:ph idx="1"/>
          </p:nvPr>
        </p:nvSpPr>
        <p:spPr/>
        <p:txBody>
          <a:bodyPr>
            <a:normAutofit fontScale="47500" lnSpcReduction="20000"/>
          </a:bodyPr>
          <a:lstStyle/>
          <a:p>
            <a:pPr marL="0" indent="0">
              <a:buNone/>
            </a:pPr>
            <a:r>
              <a:rPr lang="en-US" dirty="0"/>
              <a:t>Toyota is good example of and old an new form of “evolved” Keiretsu – post 2000</a:t>
            </a:r>
          </a:p>
          <a:p>
            <a:pPr marL="0" indent="0">
              <a:buNone/>
            </a:pPr>
            <a:endParaRPr lang="en-US" dirty="0"/>
          </a:p>
          <a:p>
            <a:pPr marL="0" indent="0">
              <a:buNone/>
            </a:pPr>
            <a:r>
              <a:rPr lang="en-US" dirty="0"/>
              <a:t>Supplier relationships that are:</a:t>
            </a:r>
          </a:p>
          <a:p>
            <a:endParaRPr lang="en-US" dirty="0"/>
          </a:p>
          <a:p>
            <a:pPr lvl="1"/>
            <a:r>
              <a:rPr lang="en-US" dirty="0"/>
              <a:t> more open</a:t>
            </a:r>
          </a:p>
          <a:p>
            <a:pPr lvl="1"/>
            <a:r>
              <a:rPr lang="en-US" dirty="0"/>
              <a:t>global</a:t>
            </a:r>
          </a:p>
          <a:p>
            <a:pPr lvl="1"/>
            <a:r>
              <a:rPr lang="en-US" dirty="0"/>
              <a:t>cost-conscious than they ever </a:t>
            </a:r>
          </a:p>
          <a:p>
            <a:pPr lvl="1"/>
            <a:endParaRPr lang="en-US" dirty="0"/>
          </a:p>
          <a:p>
            <a:pPr marL="0" indent="0">
              <a:buNone/>
            </a:pPr>
            <a:r>
              <a:rPr lang="en-US" dirty="0"/>
              <a:t>It has deepened:</a:t>
            </a:r>
          </a:p>
          <a:p>
            <a:pPr lvl="1"/>
            <a:r>
              <a:rPr lang="en-US" dirty="0"/>
              <a:t> trust</a:t>
            </a:r>
          </a:p>
          <a:p>
            <a:pPr lvl="1"/>
            <a:r>
              <a:rPr lang="en-US" dirty="0"/>
              <a:t>collaboration</a:t>
            </a:r>
          </a:p>
          <a:p>
            <a:pPr lvl="1"/>
            <a:r>
              <a:rPr lang="en-US" dirty="0"/>
              <a:t>educational support </a:t>
            </a:r>
          </a:p>
          <a:p>
            <a:endParaRPr lang="en-US" dirty="0"/>
          </a:p>
          <a:p>
            <a:r>
              <a:rPr lang="en-US" dirty="0"/>
              <a:t>Data based on 39 visits to auto plants and 192 visits to parts makers in Japan and overseas, and analyzed two decades’ worth of auto-manufacturing data</a:t>
            </a:r>
          </a:p>
          <a:p>
            <a:endParaRPr lang="en-US" dirty="0"/>
          </a:p>
          <a:p>
            <a:r>
              <a:rPr lang="en-US" dirty="0"/>
              <a:t>Outcome: Toyota’s current supply- chain system represents one of the company’s greatest advantages </a:t>
            </a:r>
          </a:p>
          <a:p>
            <a:endParaRPr lang="en-US" dirty="0"/>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25</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0279595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Era</a:t>
            </a:r>
          </a:p>
        </p:txBody>
      </p:sp>
      <p:sp>
        <p:nvSpPr>
          <p:cNvPr id="3" name="Content Placeholder 2"/>
          <p:cNvSpPr>
            <a:spLocks noGrp="1"/>
          </p:cNvSpPr>
          <p:nvPr>
            <p:ph idx="1"/>
          </p:nvPr>
        </p:nvSpPr>
        <p:spPr/>
        <p:txBody>
          <a:bodyPr>
            <a:normAutofit fontScale="92500" lnSpcReduction="20000"/>
          </a:bodyPr>
          <a:lstStyle/>
          <a:p>
            <a:r>
              <a:rPr lang="en-US" dirty="0"/>
              <a:t>Toyota now sources from the global market, including from mega suppliers whose streamlined operations give economies</a:t>
            </a:r>
          </a:p>
          <a:p>
            <a:endParaRPr lang="en-US" dirty="0"/>
          </a:p>
          <a:p>
            <a:r>
              <a:rPr lang="en-US" dirty="0"/>
              <a:t>This gives it flexible sourcing and reduced costs</a:t>
            </a:r>
          </a:p>
          <a:p>
            <a:endParaRPr lang="en-US" dirty="0"/>
          </a:p>
          <a:p>
            <a:r>
              <a:rPr lang="en-US" dirty="0"/>
              <a:t>Setting target prices with long- term suppliers, comparative pricing is made with prices offered by multiple global companies- increased bargaining power for Toyota</a:t>
            </a:r>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26</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854910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Toyota’s Value Chain</a:t>
            </a:r>
          </a:p>
        </p:txBody>
      </p:sp>
      <p:sp>
        <p:nvSpPr>
          <p:cNvPr id="3" name="Content Placeholder 2"/>
          <p:cNvSpPr>
            <a:spLocks noGrp="1"/>
          </p:cNvSpPr>
          <p:nvPr>
            <p:ph idx="1"/>
          </p:nvPr>
        </p:nvSpPr>
        <p:spPr/>
        <p:txBody>
          <a:bodyPr>
            <a:normAutofit fontScale="85000" lnSpcReduction="10000"/>
          </a:bodyPr>
          <a:lstStyle/>
          <a:p>
            <a:r>
              <a:rPr lang="en-US" dirty="0"/>
              <a:t>Instead of buying individual parts, the</a:t>
            </a:r>
            <a:br>
              <a:rPr lang="en-US" dirty="0"/>
            </a:br>
            <a:r>
              <a:rPr lang="en-US" dirty="0"/>
              <a:t>automaker demands that suppliers provide integrated systems of components - platform</a:t>
            </a:r>
          </a:p>
          <a:p>
            <a:endParaRPr lang="en-US" dirty="0"/>
          </a:p>
          <a:p>
            <a:r>
              <a:rPr lang="en-US" dirty="0"/>
              <a:t>Helps it develop high-quality products while reducing costs and development time – economies of scope</a:t>
            </a:r>
          </a:p>
          <a:p>
            <a:endParaRPr lang="en-US" dirty="0"/>
          </a:p>
          <a:p>
            <a:r>
              <a:rPr lang="en-US" dirty="0"/>
              <a:t>Toyota encourages suppliers to enhance their ability to provide these integrated systems and to become involved in product development at the planning stage </a:t>
            </a:r>
          </a:p>
          <a:p>
            <a:endParaRPr lang="en-US" dirty="0"/>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27</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5144876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Toyota</a:t>
            </a:r>
          </a:p>
        </p:txBody>
      </p:sp>
      <p:sp>
        <p:nvSpPr>
          <p:cNvPr id="3" name="Content Placeholder 2"/>
          <p:cNvSpPr>
            <a:spLocks noGrp="1"/>
          </p:cNvSpPr>
          <p:nvPr>
            <p:ph idx="1"/>
          </p:nvPr>
        </p:nvSpPr>
        <p:spPr/>
        <p:txBody>
          <a:bodyPr/>
          <a:lstStyle/>
          <a:p>
            <a:pPr marL="0" indent="0">
              <a:buNone/>
            </a:pPr>
            <a:r>
              <a:rPr lang="en-US" dirty="0"/>
              <a:t>Toyota holds to the traditional keiretsu model in important ways:</a:t>
            </a:r>
          </a:p>
          <a:p>
            <a:pPr marL="0" indent="0">
              <a:buNone/>
            </a:pPr>
            <a:endParaRPr lang="en-US" dirty="0"/>
          </a:p>
          <a:p>
            <a:pPr lvl="1"/>
            <a:r>
              <a:rPr lang="en-US" dirty="0"/>
              <a:t>Its relationships are still based on trust</a:t>
            </a:r>
          </a:p>
          <a:p>
            <a:pPr lvl="1"/>
            <a:r>
              <a:rPr lang="en-US" dirty="0"/>
              <a:t>cooperation</a:t>
            </a:r>
          </a:p>
          <a:p>
            <a:pPr lvl="1"/>
            <a:r>
              <a:rPr lang="en-US" dirty="0"/>
              <a:t>educational support for suppliers</a:t>
            </a:r>
          </a:p>
          <a:p>
            <a:pPr lvl="1"/>
            <a:r>
              <a:rPr lang="en-US" dirty="0"/>
              <a:t>Mutual commitment and assistance even greater than in the 1980s </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28</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360165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Toyota</a:t>
            </a:r>
          </a:p>
        </p:txBody>
      </p:sp>
      <p:sp>
        <p:nvSpPr>
          <p:cNvPr id="3" name="Content Placeholder 2"/>
          <p:cNvSpPr>
            <a:spLocks noGrp="1"/>
          </p:cNvSpPr>
          <p:nvPr>
            <p:ph idx="1"/>
          </p:nvPr>
        </p:nvSpPr>
        <p:spPr/>
        <p:txBody>
          <a:bodyPr>
            <a:normAutofit fontScale="55000" lnSpcReduction="20000"/>
          </a:bodyPr>
          <a:lstStyle/>
          <a:p>
            <a:pPr marL="0" indent="0">
              <a:buNone/>
            </a:pPr>
            <a:r>
              <a:rPr lang="en-US" dirty="0"/>
              <a:t>Contracts governing the relationships:</a:t>
            </a:r>
          </a:p>
          <a:p>
            <a:endParaRPr lang="en-US" dirty="0"/>
          </a:p>
          <a:p>
            <a:pPr lvl="1"/>
            <a:r>
              <a:rPr lang="en-US" dirty="0"/>
              <a:t>Ambiguous</a:t>
            </a:r>
          </a:p>
          <a:p>
            <a:pPr lvl="1"/>
            <a:endParaRPr lang="en-US" dirty="0"/>
          </a:p>
          <a:p>
            <a:pPr lvl="1"/>
            <a:r>
              <a:rPr lang="en-US" dirty="0"/>
              <a:t>consisting of general statements and nonbinding targets.</a:t>
            </a:r>
          </a:p>
          <a:p>
            <a:pPr lvl="1"/>
            <a:endParaRPr lang="en-US" dirty="0"/>
          </a:p>
          <a:p>
            <a:pPr lvl="1"/>
            <a:r>
              <a:rPr lang="en-US" dirty="0"/>
              <a:t>Toyota states its expectations of annual </a:t>
            </a:r>
            <a:r>
              <a:rPr lang="en-US" i="1" dirty="0"/>
              <a:t>cost </a:t>
            </a:r>
            <a:r>
              <a:rPr lang="en-US" dirty="0"/>
              <a:t>reductions over the life of a contract— shares the benefits by allowing suppliers who achieve those reductions to maintain their prices for a certain period of time. </a:t>
            </a:r>
          </a:p>
          <a:p>
            <a:pPr lvl="1"/>
            <a:endParaRPr lang="en-US" dirty="0"/>
          </a:p>
          <a:p>
            <a:pPr lvl="1"/>
            <a:r>
              <a:rPr lang="en-US" dirty="0"/>
              <a:t>Japanese companies in the past, would encourage partners to do only what they were instructed to, and nothing more. </a:t>
            </a:r>
          </a:p>
          <a:p>
            <a:pPr lvl="1"/>
            <a:endParaRPr lang="en-US" dirty="0"/>
          </a:p>
          <a:p>
            <a:pPr lvl="1"/>
            <a:r>
              <a:rPr lang="en-US" dirty="0"/>
              <a:t>Toyota counts on its suppliers to go the extra mile to learn about and meet customers’ demands</a:t>
            </a:r>
          </a:p>
          <a:p>
            <a:pPr lvl="1"/>
            <a:endParaRPr lang="en-US" dirty="0"/>
          </a:p>
          <a:p>
            <a:pPr lvl="1"/>
            <a:r>
              <a:rPr lang="en-US" dirty="0"/>
              <a:t>Help develop innovative processes, find and correct errors, and do whatever it takes to meet deadlines. </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29</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4290146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283" y="0"/>
            <a:ext cx="8229600" cy="1143000"/>
          </a:xfrm>
        </p:spPr>
        <p:txBody>
          <a:bodyPr>
            <a:normAutofit/>
          </a:bodyPr>
          <a:lstStyle/>
          <a:p>
            <a:r>
              <a:rPr lang="en-GB" sz="2800" dirty="0"/>
              <a:t>“Vulgarised” Porter’s Diamond – purists beware</a:t>
            </a:r>
          </a:p>
        </p:txBody>
      </p:sp>
      <p:sp>
        <p:nvSpPr>
          <p:cNvPr id="4" name="Slide Number Placeholder 3"/>
          <p:cNvSpPr>
            <a:spLocks noGrp="1"/>
          </p:cNvSpPr>
          <p:nvPr>
            <p:ph type="sldNum" sz="quarter" idx="12"/>
          </p:nvPr>
        </p:nvSpPr>
        <p:spPr>
          <a:xfrm>
            <a:off x="7325711" y="6356350"/>
            <a:ext cx="2133600" cy="365125"/>
          </a:xfrm>
        </p:spPr>
        <p:txBody>
          <a:bodyPr/>
          <a:lstStyle/>
          <a:p>
            <a:fld id="{8F36F8BF-D58B-9F49-9150-9524F642FE75}" type="slidenum">
              <a:rPr lang="en-US" smtClean="0"/>
              <a:t>30</a:t>
            </a:fld>
            <a:endParaRPr lang="en-US"/>
          </a:p>
        </p:txBody>
      </p:sp>
      <p:sp>
        <p:nvSpPr>
          <p:cNvPr id="5" name="Arrow: Pentagon 4"/>
          <p:cNvSpPr/>
          <p:nvPr/>
        </p:nvSpPr>
        <p:spPr>
          <a:xfrm>
            <a:off x="4041228" y="1881352"/>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Arrow: Pentagon 5"/>
          <p:cNvSpPr/>
          <p:nvPr/>
        </p:nvSpPr>
        <p:spPr>
          <a:xfrm>
            <a:off x="4193628" y="2033752"/>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Arrow: Pentagon 6"/>
          <p:cNvSpPr/>
          <p:nvPr/>
        </p:nvSpPr>
        <p:spPr>
          <a:xfrm>
            <a:off x="4346028" y="2186152"/>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8" name="Arrow: Pentagon 7"/>
          <p:cNvSpPr/>
          <p:nvPr/>
        </p:nvSpPr>
        <p:spPr>
          <a:xfrm>
            <a:off x="2039007" y="3294993"/>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Arrow: Pentagon 8"/>
          <p:cNvSpPr/>
          <p:nvPr/>
        </p:nvSpPr>
        <p:spPr>
          <a:xfrm>
            <a:off x="2191407" y="3447393"/>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Arrow: Pentagon 9"/>
          <p:cNvSpPr/>
          <p:nvPr/>
        </p:nvSpPr>
        <p:spPr>
          <a:xfrm>
            <a:off x="2343807" y="3599793"/>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Arrow: Pentagon 10"/>
          <p:cNvSpPr/>
          <p:nvPr/>
        </p:nvSpPr>
        <p:spPr>
          <a:xfrm>
            <a:off x="6321973" y="3305503"/>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2" name="Arrow: Pentagon 11"/>
          <p:cNvSpPr/>
          <p:nvPr/>
        </p:nvSpPr>
        <p:spPr>
          <a:xfrm>
            <a:off x="6474373" y="3457903"/>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 name="Arrow: Pentagon 12"/>
          <p:cNvSpPr/>
          <p:nvPr/>
        </p:nvSpPr>
        <p:spPr>
          <a:xfrm>
            <a:off x="6626773" y="3610303"/>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4" name="Arrow: Pentagon 13"/>
          <p:cNvSpPr/>
          <p:nvPr/>
        </p:nvSpPr>
        <p:spPr>
          <a:xfrm>
            <a:off x="4035972" y="4729654"/>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5" name="Arrow: Pentagon 14"/>
          <p:cNvSpPr/>
          <p:nvPr/>
        </p:nvSpPr>
        <p:spPr>
          <a:xfrm>
            <a:off x="4188372" y="4882054"/>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6" name="Arrow: Pentagon 15"/>
          <p:cNvSpPr/>
          <p:nvPr/>
        </p:nvSpPr>
        <p:spPr>
          <a:xfrm>
            <a:off x="4340772" y="5034454"/>
            <a:ext cx="620111" cy="47296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7" name="TextBox 16"/>
          <p:cNvSpPr txBox="1"/>
          <p:nvPr/>
        </p:nvSpPr>
        <p:spPr>
          <a:xfrm>
            <a:off x="2863740" y="1816820"/>
            <a:ext cx="1066480" cy="738664"/>
          </a:xfrm>
          <a:prstGeom prst="rect">
            <a:avLst/>
          </a:prstGeom>
          <a:noFill/>
        </p:spPr>
        <p:txBody>
          <a:bodyPr wrap="none" rtlCol="0">
            <a:spAutoFit/>
          </a:bodyPr>
          <a:lstStyle/>
          <a:p>
            <a:pPr algn="ctr"/>
            <a:r>
              <a:rPr lang="en-GB" sz="1400" b="1" dirty="0"/>
              <a:t>STRATEGY</a:t>
            </a:r>
          </a:p>
          <a:p>
            <a:pPr algn="ctr"/>
            <a:r>
              <a:rPr lang="en-GB" sz="1400" b="1" dirty="0"/>
              <a:t>STRUCTURE</a:t>
            </a:r>
          </a:p>
          <a:p>
            <a:pPr algn="ctr"/>
            <a:r>
              <a:rPr lang="en-GB" sz="1400" b="1" dirty="0"/>
              <a:t>RIVALRY</a:t>
            </a:r>
          </a:p>
        </p:txBody>
      </p:sp>
      <p:sp>
        <p:nvSpPr>
          <p:cNvPr id="18" name="TextBox 17"/>
          <p:cNvSpPr txBox="1"/>
          <p:nvPr/>
        </p:nvSpPr>
        <p:spPr>
          <a:xfrm>
            <a:off x="687848" y="3344604"/>
            <a:ext cx="1233415" cy="738664"/>
          </a:xfrm>
          <a:prstGeom prst="rect">
            <a:avLst/>
          </a:prstGeom>
          <a:noFill/>
        </p:spPr>
        <p:txBody>
          <a:bodyPr wrap="none" rtlCol="0">
            <a:spAutoFit/>
          </a:bodyPr>
          <a:lstStyle/>
          <a:p>
            <a:pPr algn="ctr"/>
            <a:r>
              <a:rPr lang="en-GB" sz="1400" b="1" dirty="0"/>
              <a:t>RELATED AND </a:t>
            </a:r>
          </a:p>
          <a:p>
            <a:pPr algn="ctr"/>
            <a:r>
              <a:rPr lang="en-GB" sz="1400" b="1" dirty="0"/>
              <a:t>SUPPORTING </a:t>
            </a:r>
          </a:p>
          <a:p>
            <a:pPr algn="ctr"/>
            <a:r>
              <a:rPr lang="en-GB" sz="1400" b="1" dirty="0"/>
              <a:t>INDUSTRIES</a:t>
            </a:r>
          </a:p>
        </p:txBody>
      </p:sp>
      <p:sp>
        <p:nvSpPr>
          <p:cNvPr id="19" name="TextBox 18"/>
          <p:cNvSpPr txBox="1"/>
          <p:nvPr/>
        </p:nvSpPr>
        <p:spPr>
          <a:xfrm>
            <a:off x="5192110" y="4855616"/>
            <a:ext cx="1117614" cy="523220"/>
          </a:xfrm>
          <a:prstGeom prst="rect">
            <a:avLst/>
          </a:prstGeom>
          <a:noFill/>
        </p:spPr>
        <p:txBody>
          <a:bodyPr wrap="none" rtlCol="0">
            <a:spAutoFit/>
          </a:bodyPr>
          <a:lstStyle/>
          <a:p>
            <a:pPr algn="ctr"/>
            <a:r>
              <a:rPr lang="en-GB" sz="1400" dirty="0"/>
              <a:t>FACTOR </a:t>
            </a:r>
          </a:p>
          <a:p>
            <a:pPr algn="ctr"/>
            <a:r>
              <a:rPr lang="en-GB" sz="1400" dirty="0"/>
              <a:t>CONDITIONS</a:t>
            </a:r>
          </a:p>
        </p:txBody>
      </p:sp>
      <p:sp>
        <p:nvSpPr>
          <p:cNvPr id="20" name="TextBox 19"/>
          <p:cNvSpPr txBox="1"/>
          <p:nvPr/>
        </p:nvSpPr>
        <p:spPr>
          <a:xfrm>
            <a:off x="7420904" y="3422265"/>
            <a:ext cx="1141696" cy="523220"/>
          </a:xfrm>
          <a:prstGeom prst="rect">
            <a:avLst/>
          </a:prstGeom>
          <a:noFill/>
        </p:spPr>
        <p:txBody>
          <a:bodyPr wrap="none" rtlCol="0">
            <a:spAutoFit/>
          </a:bodyPr>
          <a:lstStyle/>
          <a:p>
            <a:pPr algn="ctr"/>
            <a:r>
              <a:rPr lang="en-GB" sz="1400" b="1" dirty="0"/>
              <a:t>DEMAND </a:t>
            </a:r>
          </a:p>
          <a:p>
            <a:pPr algn="ctr"/>
            <a:r>
              <a:rPr lang="en-GB" sz="1400" b="1" dirty="0"/>
              <a:t>CONDITIONS</a:t>
            </a:r>
          </a:p>
        </p:txBody>
      </p:sp>
      <p:cxnSp>
        <p:nvCxnSpPr>
          <p:cNvPr id="22" name="Straight Arrow Connector 21"/>
          <p:cNvCxnSpPr/>
          <p:nvPr/>
        </p:nvCxnSpPr>
        <p:spPr>
          <a:xfrm>
            <a:off x="5192110" y="2659117"/>
            <a:ext cx="882869" cy="685487"/>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3081662" y="3920358"/>
            <a:ext cx="882869" cy="685487"/>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flipV="1">
            <a:off x="2963918" y="2659117"/>
            <a:ext cx="959648" cy="685487"/>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flipV="1">
            <a:off x="4969791" y="3964190"/>
            <a:ext cx="959648" cy="685487"/>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p:cNvCxnSpPr>
            <a:cxnSpLocks/>
          </p:cNvCxnSpPr>
          <p:nvPr/>
        </p:nvCxnSpPr>
        <p:spPr>
          <a:xfrm flipV="1">
            <a:off x="4431105" y="2959475"/>
            <a:ext cx="0" cy="1645212"/>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p:cNvCxnSpPr>
            <a:cxnSpLocks/>
          </p:cNvCxnSpPr>
          <p:nvPr/>
        </p:nvCxnSpPr>
        <p:spPr>
          <a:xfrm flipH="1">
            <a:off x="3185629" y="3658756"/>
            <a:ext cx="2426894" cy="10510"/>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31" name="TextBox 30"/>
          <p:cNvSpPr txBox="1"/>
          <p:nvPr/>
        </p:nvSpPr>
        <p:spPr>
          <a:xfrm>
            <a:off x="422480" y="1325149"/>
            <a:ext cx="1364476" cy="369332"/>
          </a:xfrm>
          <a:prstGeom prst="rect">
            <a:avLst/>
          </a:prstGeom>
          <a:noFill/>
        </p:spPr>
        <p:txBody>
          <a:bodyPr wrap="none" rtlCol="0">
            <a:spAutoFit/>
          </a:bodyPr>
          <a:lstStyle/>
          <a:p>
            <a:r>
              <a:rPr lang="en-GB" b="1" dirty="0">
                <a:solidFill>
                  <a:srgbClr val="FF0000"/>
                </a:solidFill>
              </a:rPr>
              <a:t>EG. TOYOTA</a:t>
            </a:r>
          </a:p>
        </p:txBody>
      </p:sp>
      <p:sp>
        <p:nvSpPr>
          <p:cNvPr id="3" name="TextBox 2"/>
          <p:cNvSpPr txBox="1"/>
          <p:nvPr/>
        </p:nvSpPr>
        <p:spPr>
          <a:xfrm>
            <a:off x="280966" y="4457897"/>
            <a:ext cx="1907356" cy="1600438"/>
          </a:xfrm>
          <a:prstGeom prst="rect">
            <a:avLst/>
          </a:prstGeom>
          <a:noFill/>
        </p:spPr>
        <p:txBody>
          <a:bodyPr wrap="none" rtlCol="0">
            <a:spAutoFit/>
          </a:bodyPr>
          <a:lstStyle/>
          <a:p>
            <a:pPr algn="ctr"/>
            <a:r>
              <a:rPr lang="en-US" sz="1400" dirty="0"/>
              <a:t>Loose</a:t>
            </a:r>
          </a:p>
          <a:p>
            <a:pPr algn="ctr"/>
            <a:r>
              <a:rPr lang="en-US" sz="1400" dirty="0"/>
              <a:t>Flexible</a:t>
            </a:r>
          </a:p>
          <a:p>
            <a:pPr algn="ctr"/>
            <a:r>
              <a:rPr lang="en-US" sz="1400" dirty="0"/>
              <a:t>Ambiguous</a:t>
            </a:r>
          </a:p>
          <a:p>
            <a:pPr algn="ctr"/>
            <a:r>
              <a:rPr lang="en-US" sz="1400" dirty="0"/>
              <a:t>Innovative</a:t>
            </a:r>
          </a:p>
          <a:p>
            <a:pPr algn="ctr"/>
            <a:r>
              <a:rPr lang="en-US" sz="1400" dirty="0"/>
              <a:t>Education based</a:t>
            </a:r>
          </a:p>
          <a:p>
            <a:pPr algn="ctr"/>
            <a:r>
              <a:rPr lang="en-US" sz="1400" dirty="0"/>
              <a:t>Relations</a:t>
            </a:r>
          </a:p>
          <a:p>
            <a:pPr algn="ctr"/>
            <a:r>
              <a:rPr lang="en-US" sz="1400" dirty="0"/>
              <a:t>Value system looseness</a:t>
            </a:r>
          </a:p>
        </p:txBody>
      </p:sp>
      <p:sp>
        <p:nvSpPr>
          <p:cNvPr id="21" name="TextBox 20"/>
          <p:cNvSpPr txBox="1"/>
          <p:nvPr/>
        </p:nvSpPr>
        <p:spPr>
          <a:xfrm>
            <a:off x="6799154" y="4604687"/>
            <a:ext cx="1267582" cy="1169551"/>
          </a:xfrm>
          <a:prstGeom prst="rect">
            <a:avLst/>
          </a:prstGeom>
          <a:noFill/>
        </p:spPr>
        <p:txBody>
          <a:bodyPr wrap="none" rtlCol="0">
            <a:spAutoFit/>
          </a:bodyPr>
          <a:lstStyle/>
          <a:p>
            <a:pPr algn="ctr"/>
            <a:r>
              <a:rPr lang="en-US" sz="1400" dirty="0"/>
              <a:t>Look for skills</a:t>
            </a:r>
          </a:p>
          <a:p>
            <a:pPr algn="ctr"/>
            <a:r>
              <a:rPr lang="en-US" sz="1400" dirty="0"/>
              <a:t>Competences</a:t>
            </a:r>
          </a:p>
          <a:p>
            <a:pPr algn="ctr"/>
            <a:r>
              <a:rPr lang="en-US" sz="1400" dirty="0"/>
              <a:t>Resources</a:t>
            </a:r>
          </a:p>
          <a:p>
            <a:pPr algn="ctr"/>
            <a:r>
              <a:rPr lang="en-US" sz="1400" dirty="0"/>
              <a:t>Assets</a:t>
            </a:r>
          </a:p>
          <a:p>
            <a:pPr algn="ctr"/>
            <a:r>
              <a:rPr lang="en-US" sz="1400" dirty="0"/>
              <a:t>Wherever best </a:t>
            </a:r>
          </a:p>
        </p:txBody>
      </p:sp>
      <p:sp>
        <p:nvSpPr>
          <p:cNvPr id="24" name="TextBox 23"/>
          <p:cNvSpPr txBox="1"/>
          <p:nvPr/>
        </p:nvSpPr>
        <p:spPr>
          <a:xfrm>
            <a:off x="7094484" y="1799873"/>
            <a:ext cx="1545828" cy="1169551"/>
          </a:xfrm>
          <a:prstGeom prst="rect">
            <a:avLst/>
          </a:prstGeom>
          <a:noFill/>
        </p:spPr>
        <p:txBody>
          <a:bodyPr wrap="none" rtlCol="0">
            <a:spAutoFit/>
          </a:bodyPr>
          <a:lstStyle/>
          <a:p>
            <a:pPr algn="ctr"/>
            <a:r>
              <a:rPr lang="en-US" sz="1400" dirty="0"/>
              <a:t>Learning leaks </a:t>
            </a:r>
          </a:p>
          <a:p>
            <a:pPr algn="ctr"/>
            <a:r>
              <a:rPr lang="en-US" sz="1400" dirty="0"/>
              <a:t>in from outside</a:t>
            </a:r>
          </a:p>
          <a:p>
            <a:pPr algn="ctr"/>
            <a:r>
              <a:rPr lang="en-US" sz="1400" dirty="0"/>
              <a:t>Clusters important</a:t>
            </a:r>
          </a:p>
          <a:p>
            <a:pPr algn="ctr"/>
            <a:r>
              <a:rPr lang="en-US" sz="1400" dirty="0"/>
              <a:t>Double diamond</a:t>
            </a:r>
          </a:p>
          <a:p>
            <a:pPr algn="ctr"/>
            <a:r>
              <a:rPr lang="en-US" sz="1400" dirty="0"/>
              <a:t>Overseas buyers</a:t>
            </a:r>
          </a:p>
        </p:txBody>
      </p:sp>
      <p:sp>
        <p:nvSpPr>
          <p:cNvPr id="28" name="TextBox 27"/>
          <p:cNvSpPr txBox="1"/>
          <p:nvPr/>
        </p:nvSpPr>
        <p:spPr>
          <a:xfrm>
            <a:off x="198589" y="1781797"/>
            <a:ext cx="2354005" cy="1169551"/>
          </a:xfrm>
          <a:prstGeom prst="rect">
            <a:avLst/>
          </a:prstGeom>
          <a:noFill/>
        </p:spPr>
        <p:txBody>
          <a:bodyPr wrap="none" rtlCol="0">
            <a:spAutoFit/>
          </a:bodyPr>
          <a:lstStyle/>
          <a:p>
            <a:pPr algn="ctr"/>
            <a:r>
              <a:rPr lang="en-US" sz="1400" dirty="0"/>
              <a:t>Competition overseas</a:t>
            </a:r>
          </a:p>
          <a:p>
            <a:pPr algn="ctr"/>
            <a:r>
              <a:rPr lang="en-US" sz="1400" dirty="0"/>
              <a:t>Economic Darwinism</a:t>
            </a:r>
          </a:p>
          <a:p>
            <a:pPr algn="ctr"/>
            <a:r>
              <a:rPr lang="en-US" sz="1400" dirty="0"/>
              <a:t>Business Model Development</a:t>
            </a:r>
          </a:p>
          <a:p>
            <a:pPr algn="ctr"/>
            <a:r>
              <a:rPr lang="en-US" sz="1400" dirty="0"/>
              <a:t>Ecosystems</a:t>
            </a:r>
          </a:p>
          <a:p>
            <a:pPr algn="ctr"/>
            <a:endParaRPr lang="en-US" sz="1400" dirty="0"/>
          </a:p>
        </p:txBody>
      </p:sp>
      <p:cxnSp>
        <p:nvCxnSpPr>
          <p:cNvPr id="32" name="Straight Arrow Connector 31"/>
          <p:cNvCxnSpPr/>
          <p:nvPr/>
        </p:nvCxnSpPr>
        <p:spPr>
          <a:xfrm>
            <a:off x="2343807" y="2186152"/>
            <a:ext cx="467711"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4" name="Straight Arrow Connector 33"/>
          <p:cNvCxnSpPr>
            <a:stCxn id="21" idx="1"/>
          </p:cNvCxnSpPr>
          <p:nvPr/>
        </p:nvCxnSpPr>
        <p:spPr>
          <a:xfrm flipH="1">
            <a:off x="6321973" y="5189463"/>
            <a:ext cx="477181" cy="1315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6" name="Straight Arrow Connector 35"/>
          <p:cNvCxnSpPr>
            <a:stCxn id="24" idx="2"/>
          </p:cNvCxnSpPr>
          <p:nvPr/>
        </p:nvCxnSpPr>
        <p:spPr>
          <a:xfrm flipH="1">
            <a:off x="7854007" y="2969424"/>
            <a:ext cx="13391" cy="45284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8" name="Straight Arrow Connector 37"/>
          <p:cNvCxnSpPr/>
          <p:nvPr/>
        </p:nvCxnSpPr>
        <p:spPr>
          <a:xfrm flipV="1">
            <a:off x="1183649" y="4055232"/>
            <a:ext cx="0" cy="40266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pic>
        <p:nvPicPr>
          <p:cNvPr id="35" name="Picture 3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37382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Toyota &amp; Suppliers</a:t>
            </a:r>
          </a:p>
        </p:txBody>
      </p:sp>
      <p:sp>
        <p:nvSpPr>
          <p:cNvPr id="3" name="Content Placeholder 2"/>
          <p:cNvSpPr>
            <a:spLocks noGrp="1"/>
          </p:cNvSpPr>
          <p:nvPr>
            <p:ph idx="1"/>
          </p:nvPr>
        </p:nvSpPr>
        <p:spPr>
          <a:xfrm>
            <a:off x="457200" y="2125773"/>
            <a:ext cx="8229600" cy="4525963"/>
          </a:xfrm>
        </p:spPr>
        <p:txBody>
          <a:bodyPr>
            <a:normAutofit fontScale="70000" lnSpcReduction="20000"/>
          </a:bodyPr>
          <a:lstStyle/>
          <a:p>
            <a:r>
              <a:rPr lang="en-US" dirty="0"/>
              <a:t>Over the past two decades Toyota has lost only 20 of 200 suppliers</a:t>
            </a:r>
          </a:p>
          <a:p>
            <a:endParaRPr lang="en-US" dirty="0"/>
          </a:p>
          <a:p>
            <a:r>
              <a:rPr lang="en-US" dirty="0"/>
              <a:t>Toyota related business of the suppliers remains at around 80%</a:t>
            </a:r>
          </a:p>
          <a:p>
            <a:endParaRPr lang="en-US" dirty="0"/>
          </a:p>
          <a:p>
            <a:r>
              <a:rPr lang="en-US" dirty="0"/>
              <a:t>Toyota through colocation (Obeya meetings – literally big room) helps suppliers change to their new working practices</a:t>
            </a:r>
          </a:p>
          <a:p>
            <a:endParaRPr lang="en-US" dirty="0"/>
          </a:p>
          <a:p>
            <a:r>
              <a:rPr lang="en-US" dirty="0"/>
              <a:t>Emphasis remains on goodwill and trust</a:t>
            </a:r>
          </a:p>
          <a:p>
            <a:endParaRPr lang="en-US" dirty="0"/>
          </a:p>
          <a:p>
            <a:r>
              <a:rPr lang="en-US" dirty="0"/>
              <a:t>This way “tacit knowledge” is built</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31</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6218692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32</a:t>
            </a:fld>
            <a:endParaRPr lang="en-US"/>
          </a:p>
        </p:txBody>
      </p:sp>
      <p:pic>
        <p:nvPicPr>
          <p:cNvPr id="9" name="Picture 8"/>
          <p:cNvPicPr>
            <a:picLocks noChangeAspect="1"/>
          </p:cNvPicPr>
          <p:nvPr/>
        </p:nvPicPr>
        <p:blipFill>
          <a:blip r:embed="rId2"/>
          <a:stretch>
            <a:fillRect/>
          </a:stretch>
        </p:blipFill>
        <p:spPr>
          <a:xfrm>
            <a:off x="0" y="990600"/>
            <a:ext cx="9144000" cy="4864024"/>
          </a:xfrm>
          <a:prstGeom prst="rect">
            <a:avLst/>
          </a:prstGeom>
        </p:spPr>
      </p:pic>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9222782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Toyota &amp; Suppliers</a:t>
            </a:r>
          </a:p>
        </p:txBody>
      </p:sp>
      <p:sp>
        <p:nvSpPr>
          <p:cNvPr id="3" name="Content Placeholder 2"/>
          <p:cNvSpPr>
            <a:spLocks noGrp="1"/>
          </p:cNvSpPr>
          <p:nvPr>
            <p:ph idx="1"/>
          </p:nvPr>
        </p:nvSpPr>
        <p:spPr/>
        <p:txBody>
          <a:bodyPr>
            <a:normAutofit fontScale="92500" lnSpcReduction="20000"/>
          </a:bodyPr>
          <a:lstStyle/>
          <a:p>
            <a:r>
              <a:rPr lang="en-US" dirty="0"/>
              <a:t>Cultural and technical involvement – “why – why”</a:t>
            </a:r>
          </a:p>
          <a:p>
            <a:endParaRPr lang="en-US" dirty="0"/>
          </a:p>
          <a:p>
            <a:r>
              <a:rPr lang="en-US" dirty="0"/>
              <a:t>Product development and innovation stage as well as production process</a:t>
            </a:r>
          </a:p>
          <a:p>
            <a:endParaRPr lang="en-US" dirty="0"/>
          </a:p>
          <a:p>
            <a:r>
              <a:rPr lang="en-US" dirty="0"/>
              <a:t>Residential engineering programmes for supplier engineers</a:t>
            </a:r>
          </a:p>
          <a:p>
            <a:endParaRPr lang="en-US" dirty="0"/>
          </a:p>
          <a:p>
            <a:r>
              <a:rPr lang="en-US" dirty="0"/>
              <a:t>Belief that as suppliers learn – advantageous to Toyota</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33</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5866200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34</a:t>
            </a:fld>
            <a:endParaRPr lang="en-US"/>
          </a:p>
        </p:txBody>
      </p:sp>
      <p:pic>
        <p:nvPicPr>
          <p:cNvPr id="5" name="Picture 4"/>
          <p:cNvPicPr>
            <a:picLocks noChangeAspect="1"/>
          </p:cNvPicPr>
          <p:nvPr/>
        </p:nvPicPr>
        <p:blipFill>
          <a:blip r:embed="rId2"/>
          <a:stretch>
            <a:fillRect/>
          </a:stretch>
        </p:blipFill>
        <p:spPr>
          <a:xfrm>
            <a:off x="0" y="1193800"/>
            <a:ext cx="9144000" cy="4446270"/>
          </a:xfrm>
          <a:prstGeom prst="rect">
            <a:avLst/>
          </a:prstGeom>
        </p:spPr>
      </p:pic>
      <p:pic>
        <p:nvPicPr>
          <p:cNvPr id="6" name="Picture 5"/>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4131768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Keiretsu’ in the West</a:t>
            </a:r>
          </a:p>
        </p:txBody>
      </p:sp>
      <p:sp>
        <p:nvSpPr>
          <p:cNvPr id="3" name="Content Placeholder 2"/>
          <p:cNvSpPr>
            <a:spLocks noGrp="1"/>
          </p:cNvSpPr>
          <p:nvPr>
            <p:ph idx="1"/>
          </p:nvPr>
        </p:nvSpPr>
        <p:spPr>
          <a:xfrm>
            <a:off x="457200" y="2496473"/>
            <a:ext cx="8229600" cy="3629690"/>
          </a:xfrm>
        </p:spPr>
        <p:txBody>
          <a:bodyPr>
            <a:normAutofit fontScale="92500" lnSpcReduction="20000"/>
          </a:bodyPr>
          <a:lstStyle/>
          <a:p>
            <a:pPr marL="0" indent="0">
              <a:buNone/>
            </a:pPr>
            <a:r>
              <a:rPr lang="en-US" dirty="0"/>
              <a:t>Firms that practice similar “Keiretsu” forms</a:t>
            </a:r>
          </a:p>
          <a:p>
            <a:pPr marL="0" indent="0">
              <a:buNone/>
            </a:pPr>
            <a:endParaRPr lang="en-US" dirty="0"/>
          </a:p>
          <a:p>
            <a:r>
              <a:rPr lang="en-US" dirty="0"/>
              <a:t>IKEA – long term, fewer suppliers, trust and cooperation (China example – light touch)</a:t>
            </a:r>
          </a:p>
          <a:p>
            <a:endParaRPr lang="en-US" dirty="0"/>
          </a:p>
          <a:p>
            <a:r>
              <a:rPr lang="en-US" dirty="0"/>
              <a:t>Benetton – industrial districts in Treviso</a:t>
            </a:r>
          </a:p>
          <a:p>
            <a:endParaRPr lang="en-US" dirty="0"/>
          </a:p>
          <a:p>
            <a:r>
              <a:rPr lang="en-US" dirty="0"/>
              <a:t>German firms in the Mittelstand</a:t>
            </a:r>
          </a:p>
        </p:txBody>
      </p:sp>
      <p:sp>
        <p:nvSpPr>
          <p:cNvPr id="4" name="Slide Number Placeholder 3"/>
          <p:cNvSpPr>
            <a:spLocks noGrp="1"/>
          </p:cNvSpPr>
          <p:nvPr>
            <p:ph type="sldNum" sz="quarter" idx="12"/>
          </p:nvPr>
        </p:nvSpPr>
        <p:spPr/>
        <p:txBody>
          <a:bodyPr/>
          <a:lstStyle/>
          <a:p>
            <a:fld id="{8F36F8BF-D58B-9F49-9150-9524F642FE75}" type="slidenum">
              <a:rPr lang="en-US" smtClean="0"/>
              <a:t>35</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8698451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Keiretsu is Balancing Act</a:t>
            </a:r>
          </a:p>
        </p:txBody>
      </p:sp>
      <p:sp>
        <p:nvSpPr>
          <p:cNvPr id="3" name="Slide Number Placeholder 2"/>
          <p:cNvSpPr>
            <a:spLocks noGrp="1"/>
          </p:cNvSpPr>
          <p:nvPr>
            <p:ph type="sldNum" sz="quarter" idx="12"/>
          </p:nvPr>
        </p:nvSpPr>
        <p:spPr/>
        <p:txBody>
          <a:bodyPr/>
          <a:lstStyle/>
          <a:p>
            <a:fld id="{8F36F8BF-D58B-9F49-9150-9524F642FE75}" type="slidenum">
              <a:rPr lang="en-US" smtClean="0"/>
              <a:t>36</a:t>
            </a:fld>
            <a:endParaRPr lang="en-US"/>
          </a:p>
        </p:txBody>
      </p:sp>
      <p:graphicFrame>
        <p:nvGraphicFramePr>
          <p:cNvPr id="4" name="Table 3"/>
          <p:cNvGraphicFramePr>
            <a:graphicFrameLocks noGrp="1"/>
          </p:cNvGraphicFramePr>
          <p:nvPr>
            <p:extLst>
              <p:ext uri="{D42A27DB-BD31-4B8C-83A1-F6EECF244321}">
                <p14:modId xmlns:p14="http://schemas.microsoft.com/office/powerpoint/2010/main" val="3531690686"/>
              </p:ext>
            </p:extLst>
          </p:nvPr>
        </p:nvGraphicFramePr>
        <p:xfrm>
          <a:off x="1030048" y="2220077"/>
          <a:ext cx="6943755" cy="2758440"/>
        </p:xfrm>
        <a:graphic>
          <a:graphicData uri="http://schemas.openxmlformats.org/drawingml/2006/table">
            <a:tbl>
              <a:tblPr firstRow="1" bandRow="1">
                <a:tableStyleId>{2D5ABB26-0587-4C30-8999-92F81FD0307C}</a:tableStyleId>
              </a:tblPr>
              <a:tblGrid>
                <a:gridCol w="2314585">
                  <a:extLst>
                    <a:ext uri="{9D8B030D-6E8A-4147-A177-3AD203B41FA5}">
                      <a16:colId xmlns:a16="http://schemas.microsoft.com/office/drawing/2014/main" val="20000"/>
                    </a:ext>
                  </a:extLst>
                </a:gridCol>
                <a:gridCol w="2314585">
                  <a:extLst>
                    <a:ext uri="{9D8B030D-6E8A-4147-A177-3AD203B41FA5}">
                      <a16:colId xmlns:a16="http://schemas.microsoft.com/office/drawing/2014/main" val="20001"/>
                    </a:ext>
                  </a:extLst>
                </a:gridCol>
                <a:gridCol w="2314585">
                  <a:extLst>
                    <a:ext uri="{9D8B030D-6E8A-4147-A177-3AD203B41FA5}">
                      <a16:colId xmlns:a16="http://schemas.microsoft.com/office/drawing/2014/main" val="20002"/>
                    </a:ext>
                  </a:extLst>
                </a:gridCol>
              </a:tblGrid>
              <a:tr h="370840">
                <a:tc>
                  <a:txBody>
                    <a:bodyPr/>
                    <a:lstStyle/>
                    <a:p>
                      <a:pPr algn="ctr"/>
                      <a:endParaRPr lang="en-US" dirty="0"/>
                    </a:p>
                  </a:txBody>
                  <a:tcPr/>
                </a:tc>
                <a:tc>
                  <a:txBody>
                    <a:bodyPr/>
                    <a:lstStyle/>
                    <a:p>
                      <a:pPr algn="ctr"/>
                      <a:r>
                        <a:rPr lang="en-US" b="1" dirty="0"/>
                        <a:t>ATTRIBUTES</a:t>
                      </a:r>
                    </a:p>
                    <a:p>
                      <a:pPr algn="ctr"/>
                      <a:endParaRPr lang="en-US" b="1" dirty="0"/>
                    </a:p>
                  </a:txBody>
                  <a:tcPr/>
                </a:tc>
                <a:tc>
                  <a:txBody>
                    <a:bodyPr/>
                    <a:lstStyle/>
                    <a:p>
                      <a:pPr algn="ctr"/>
                      <a:endParaRPr lang="en-US" dirty="0"/>
                    </a:p>
                  </a:txBody>
                  <a:tcPr/>
                </a:tc>
                <a:extLst>
                  <a:ext uri="{0D108BD9-81ED-4DB2-BD59-A6C34878D82A}">
                    <a16:rowId xmlns:a16="http://schemas.microsoft.com/office/drawing/2014/main" val="10000"/>
                  </a:ext>
                </a:extLst>
              </a:tr>
              <a:tr h="370840">
                <a:tc>
                  <a:txBody>
                    <a:bodyPr/>
                    <a:lstStyle/>
                    <a:p>
                      <a:pPr algn="ctr"/>
                      <a:r>
                        <a:rPr lang="en-US" dirty="0"/>
                        <a:t>Short Term</a:t>
                      </a:r>
                    </a:p>
                  </a:txBody>
                  <a:tcPr/>
                </a:tc>
                <a:tc>
                  <a:txBody>
                    <a:bodyPr/>
                    <a:lstStyle/>
                    <a:p>
                      <a:pPr algn="ctr"/>
                      <a:r>
                        <a:rPr lang="en-US" b="1" dirty="0"/>
                        <a:t>Supply Relations</a:t>
                      </a:r>
                    </a:p>
                  </a:txBody>
                  <a:tcPr/>
                </a:tc>
                <a:tc>
                  <a:txBody>
                    <a:bodyPr/>
                    <a:lstStyle/>
                    <a:p>
                      <a:pPr algn="ctr"/>
                      <a:r>
                        <a:rPr lang="en-US" dirty="0"/>
                        <a:t>Long Term</a:t>
                      </a:r>
                    </a:p>
                  </a:txBody>
                  <a:tcPr/>
                </a:tc>
                <a:extLst>
                  <a:ext uri="{0D108BD9-81ED-4DB2-BD59-A6C34878D82A}">
                    <a16:rowId xmlns:a16="http://schemas.microsoft.com/office/drawing/2014/main" val="10001"/>
                  </a:ext>
                </a:extLst>
              </a:tr>
              <a:tr h="370840">
                <a:tc>
                  <a:txBody>
                    <a:bodyPr/>
                    <a:lstStyle/>
                    <a:p>
                      <a:pPr algn="ctr"/>
                      <a:r>
                        <a:rPr lang="en-US" dirty="0"/>
                        <a:t>Cost</a:t>
                      </a:r>
                    </a:p>
                  </a:txBody>
                  <a:tcPr/>
                </a:tc>
                <a:tc>
                  <a:txBody>
                    <a:bodyPr/>
                    <a:lstStyle/>
                    <a:p>
                      <a:pPr algn="ctr"/>
                      <a:r>
                        <a:rPr lang="en-US" b="1" dirty="0"/>
                        <a:t>Trade-off</a:t>
                      </a:r>
                    </a:p>
                  </a:txBody>
                  <a:tcPr/>
                </a:tc>
                <a:tc>
                  <a:txBody>
                    <a:bodyPr/>
                    <a:lstStyle/>
                    <a:p>
                      <a:pPr algn="ctr"/>
                      <a:r>
                        <a:rPr lang="en-US" dirty="0"/>
                        <a:t>Quality</a:t>
                      </a:r>
                    </a:p>
                  </a:txBody>
                  <a:tcPr/>
                </a:tc>
                <a:extLst>
                  <a:ext uri="{0D108BD9-81ED-4DB2-BD59-A6C34878D82A}">
                    <a16:rowId xmlns:a16="http://schemas.microsoft.com/office/drawing/2014/main" val="10002"/>
                  </a:ext>
                </a:extLst>
              </a:tr>
              <a:tr h="335977">
                <a:tc>
                  <a:txBody>
                    <a:bodyPr/>
                    <a:lstStyle/>
                    <a:p>
                      <a:pPr algn="ctr"/>
                      <a:r>
                        <a:rPr lang="en-US" dirty="0"/>
                        <a:t>Colocation </a:t>
                      </a:r>
                    </a:p>
                  </a:txBody>
                  <a:tcPr/>
                </a:tc>
                <a:tc>
                  <a:txBody>
                    <a:bodyPr/>
                    <a:lstStyle/>
                    <a:p>
                      <a:pPr algn="ctr"/>
                      <a:r>
                        <a:rPr lang="en-US" b="1" dirty="0"/>
                        <a:t>Knowledge exchange</a:t>
                      </a:r>
                    </a:p>
                  </a:txBody>
                  <a:tcPr/>
                </a:tc>
                <a:tc>
                  <a:txBody>
                    <a:bodyPr/>
                    <a:lstStyle/>
                    <a:p>
                      <a:pPr algn="ctr"/>
                      <a:r>
                        <a:rPr lang="en-US" dirty="0"/>
                        <a:t>Joint ventures</a:t>
                      </a:r>
                    </a:p>
                  </a:txBody>
                  <a:tcPr/>
                </a:tc>
                <a:extLst>
                  <a:ext uri="{0D108BD9-81ED-4DB2-BD59-A6C34878D82A}">
                    <a16:rowId xmlns:a16="http://schemas.microsoft.com/office/drawing/2014/main" val="10003"/>
                  </a:ext>
                </a:extLst>
              </a:tr>
              <a:tr h="370840">
                <a:tc>
                  <a:txBody>
                    <a:bodyPr/>
                    <a:lstStyle/>
                    <a:p>
                      <a:pPr algn="ctr"/>
                      <a:r>
                        <a:rPr lang="en-US" dirty="0"/>
                        <a:t>Implicit </a:t>
                      </a:r>
                    </a:p>
                  </a:txBody>
                  <a:tcPr/>
                </a:tc>
                <a:tc>
                  <a:txBody>
                    <a:bodyPr/>
                    <a:lstStyle/>
                    <a:p>
                      <a:pPr algn="ctr"/>
                      <a:r>
                        <a:rPr lang="en-US" b="1" dirty="0"/>
                        <a:t>Learning</a:t>
                      </a:r>
                    </a:p>
                  </a:txBody>
                  <a:tcPr/>
                </a:tc>
                <a:tc>
                  <a:txBody>
                    <a:bodyPr/>
                    <a:lstStyle/>
                    <a:p>
                      <a:pPr algn="ctr"/>
                      <a:r>
                        <a:rPr lang="en-US" dirty="0"/>
                        <a:t>Explicit</a:t>
                      </a:r>
                    </a:p>
                  </a:txBody>
                  <a:tcPr/>
                </a:tc>
                <a:extLst>
                  <a:ext uri="{0D108BD9-81ED-4DB2-BD59-A6C34878D82A}">
                    <a16:rowId xmlns:a16="http://schemas.microsoft.com/office/drawing/2014/main" val="10004"/>
                  </a:ext>
                </a:extLst>
              </a:tr>
              <a:tr h="370840">
                <a:tc>
                  <a:txBody>
                    <a:bodyPr/>
                    <a:lstStyle/>
                    <a:p>
                      <a:pPr algn="ctr"/>
                      <a:r>
                        <a:rPr lang="en-US" dirty="0"/>
                        <a:t>Early involvement</a:t>
                      </a:r>
                    </a:p>
                  </a:txBody>
                  <a:tcPr/>
                </a:tc>
                <a:tc>
                  <a:txBody>
                    <a:bodyPr/>
                    <a:lstStyle/>
                    <a:p>
                      <a:pPr algn="ctr"/>
                      <a:r>
                        <a:rPr lang="en-US" b="1" dirty="0"/>
                        <a:t>Process involvement</a:t>
                      </a:r>
                    </a:p>
                  </a:txBody>
                  <a:tcPr/>
                </a:tc>
                <a:tc>
                  <a:txBody>
                    <a:bodyPr/>
                    <a:lstStyle/>
                    <a:p>
                      <a:pPr algn="ctr"/>
                      <a:r>
                        <a:rPr lang="en-US" dirty="0"/>
                        <a:t>Ongoing through process</a:t>
                      </a:r>
                    </a:p>
                  </a:txBody>
                  <a:tcPr/>
                </a:tc>
                <a:extLst>
                  <a:ext uri="{0D108BD9-81ED-4DB2-BD59-A6C34878D82A}">
                    <a16:rowId xmlns:a16="http://schemas.microsoft.com/office/drawing/2014/main" val="10005"/>
                  </a:ext>
                </a:extLst>
              </a:tr>
            </a:tbl>
          </a:graphicData>
        </a:graphic>
      </p:graphicFrame>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8865373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a:t>Sogoshosha</a:t>
            </a:r>
          </a:p>
        </p:txBody>
      </p:sp>
      <p:sp>
        <p:nvSpPr>
          <p:cNvPr id="3" name="Content Placeholder 2"/>
          <p:cNvSpPr>
            <a:spLocks noGrp="1"/>
          </p:cNvSpPr>
          <p:nvPr>
            <p:ph idx="1"/>
          </p:nvPr>
        </p:nvSpPr>
        <p:spPr/>
        <p:txBody>
          <a:bodyPr>
            <a:normAutofit fontScale="92500" lnSpcReduction="20000"/>
          </a:bodyPr>
          <a:lstStyle/>
          <a:p>
            <a:r>
              <a:rPr lang="en-US" dirty="0"/>
              <a:t>Originally window to the world of trade</a:t>
            </a:r>
          </a:p>
          <a:p>
            <a:r>
              <a:rPr lang="en-US" dirty="0"/>
              <a:t>Trading houses</a:t>
            </a:r>
          </a:p>
          <a:p>
            <a:r>
              <a:rPr lang="en-US" dirty="0"/>
              <a:t>Trade in anything from food additives – heavy machinery – financial services</a:t>
            </a:r>
          </a:p>
          <a:p>
            <a:r>
              <a:rPr lang="en-US" dirty="0"/>
              <a:t>Support the Horizontal &amp; Vertical Keiretsu</a:t>
            </a:r>
          </a:p>
          <a:p>
            <a:r>
              <a:rPr lang="en-US" dirty="0"/>
              <a:t>Main International Conduit for products and suppliers into and out of the economy</a:t>
            </a:r>
          </a:p>
          <a:p>
            <a:r>
              <a:rPr lang="en-US" dirty="0"/>
              <a:t>Now, as many vertical keiretsu have their own international distribution channels, </a:t>
            </a:r>
            <a:r>
              <a:rPr lang="en-US" i="1" dirty="0"/>
              <a:t>Sogos </a:t>
            </a:r>
            <a:r>
              <a:rPr lang="en-US" dirty="0"/>
              <a:t>mainly focus on Finance, Insurance, Project Management</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37</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5145356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47995"/>
            <a:ext cx="8229600" cy="1143000"/>
          </a:xfrm>
        </p:spPr>
        <p:txBody>
          <a:bodyPr/>
          <a:lstStyle/>
          <a:p>
            <a:r>
              <a:rPr lang="en-GB" dirty="0"/>
              <a:t>New Mantra</a:t>
            </a:r>
          </a:p>
        </p:txBody>
      </p:sp>
      <p:sp>
        <p:nvSpPr>
          <p:cNvPr id="4" name="Slide Number Placeholder 3"/>
          <p:cNvSpPr>
            <a:spLocks noGrp="1"/>
          </p:cNvSpPr>
          <p:nvPr>
            <p:ph type="sldNum" sz="quarter" idx="12"/>
          </p:nvPr>
        </p:nvSpPr>
        <p:spPr/>
        <p:txBody>
          <a:bodyPr/>
          <a:lstStyle/>
          <a:p>
            <a:fld id="{8F36F8BF-D58B-9F49-9150-9524F642FE75}" type="slidenum">
              <a:rPr lang="en-US" smtClean="0"/>
              <a:t>38</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5824266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17541"/>
            <a:ext cx="8229600" cy="3570250"/>
          </a:xfrm>
        </p:spPr>
        <p:txBody>
          <a:bodyPr>
            <a:normAutofit fontScale="70000" lnSpcReduction="20000"/>
          </a:bodyPr>
          <a:lstStyle/>
          <a:p>
            <a:pPr marL="0" indent="0">
              <a:buNone/>
            </a:pPr>
            <a:r>
              <a:rPr lang="en-GB" dirty="0"/>
              <a:t>With the new Mantra – </a:t>
            </a:r>
          </a:p>
          <a:p>
            <a:pPr marL="0" indent="0">
              <a:buNone/>
            </a:pPr>
            <a:endParaRPr lang="en-GB" dirty="0"/>
          </a:p>
          <a:p>
            <a:pPr lvl="1"/>
            <a:r>
              <a:rPr lang="en-GB" dirty="0"/>
              <a:t>Less tied relations</a:t>
            </a:r>
          </a:p>
          <a:p>
            <a:pPr lvl="1"/>
            <a:endParaRPr lang="en-GB" dirty="0"/>
          </a:p>
          <a:p>
            <a:pPr lvl="1"/>
            <a:r>
              <a:rPr lang="en-GB" dirty="0"/>
              <a:t>Keiretsu banks less willing to allow firms to operate sub optimally</a:t>
            </a:r>
          </a:p>
          <a:p>
            <a:pPr lvl="1"/>
            <a:endParaRPr lang="en-GB" dirty="0"/>
          </a:p>
          <a:p>
            <a:pPr lvl="1"/>
            <a:r>
              <a:rPr lang="en-GB" dirty="0"/>
              <a:t>Horizontal Keiretsu member firms less willing to “run to rescue” ailing affiliates (Nissan started this trend late 1990s)</a:t>
            </a:r>
          </a:p>
          <a:p>
            <a:pPr marL="0" indent="0">
              <a:buNone/>
            </a:pPr>
            <a:endParaRPr lang="en-GB" dirty="0"/>
          </a:p>
          <a:p>
            <a:pPr marL="0" indent="0">
              <a:buNone/>
            </a:pPr>
            <a:r>
              <a:rPr lang="en-GB" dirty="0"/>
              <a:t>Toshiba could be the latest victim</a:t>
            </a:r>
          </a:p>
        </p:txBody>
      </p:sp>
      <p:sp>
        <p:nvSpPr>
          <p:cNvPr id="2" name="Slide Number Placeholder 1"/>
          <p:cNvSpPr>
            <a:spLocks noGrp="1"/>
          </p:cNvSpPr>
          <p:nvPr>
            <p:ph type="sldNum" sz="quarter" idx="12"/>
          </p:nvPr>
        </p:nvSpPr>
        <p:spPr/>
        <p:txBody>
          <a:bodyPr/>
          <a:lstStyle/>
          <a:p>
            <a:fld id="{8F36F8BF-D58B-9F49-9150-9524F642FE75}" type="slidenum">
              <a:rPr lang="en-US" smtClean="0"/>
              <a:t>39</a:t>
            </a:fld>
            <a:endParaRPr lang="en-US"/>
          </a:p>
        </p:txBody>
      </p:sp>
      <p:sp>
        <p:nvSpPr>
          <p:cNvPr id="4" name="TextBox 3"/>
          <p:cNvSpPr txBox="1"/>
          <p:nvPr/>
        </p:nvSpPr>
        <p:spPr>
          <a:xfrm>
            <a:off x="3225240" y="678094"/>
            <a:ext cx="2762423" cy="461665"/>
          </a:xfrm>
          <a:prstGeom prst="rect">
            <a:avLst/>
          </a:prstGeom>
          <a:noFill/>
        </p:spPr>
        <p:txBody>
          <a:bodyPr wrap="none" rtlCol="0">
            <a:spAutoFit/>
          </a:bodyPr>
          <a:lstStyle/>
          <a:p>
            <a:r>
              <a:rPr lang="en-US" sz="2400" b="1" dirty="0"/>
              <a:t>TROUBLED TOSHIBA</a:t>
            </a:r>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5561559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7-06-13 at 19.19.2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689" y="933144"/>
            <a:ext cx="8039100" cy="5727700"/>
          </a:xfrm>
          <a:prstGeom prst="rect">
            <a:avLst/>
          </a:prstGeom>
        </p:spPr>
      </p:pic>
      <p:sp>
        <p:nvSpPr>
          <p:cNvPr id="2" name="TextBox 1"/>
          <p:cNvSpPr txBox="1"/>
          <p:nvPr/>
        </p:nvSpPr>
        <p:spPr>
          <a:xfrm>
            <a:off x="2732183" y="374573"/>
            <a:ext cx="3160930" cy="369332"/>
          </a:xfrm>
          <a:prstGeom prst="rect">
            <a:avLst/>
          </a:prstGeom>
          <a:noFill/>
        </p:spPr>
        <p:txBody>
          <a:bodyPr wrap="none" rtlCol="0">
            <a:spAutoFit/>
          </a:bodyPr>
          <a:lstStyle/>
          <a:p>
            <a:r>
              <a:rPr lang="en-GB" dirty="0"/>
              <a:t>Keiretsu Investment breakdown</a:t>
            </a:r>
          </a:p>
        </p:txBody>
      </p:sp>
      <p:sp>
        <p:nvSpPr>
          <p:cNvPr id="3" name="Slide Number Placeholder 2"/>
          <p:cNvSpPr>
            <a:spLocks noGrp="1"/>
          </p:cNvSpPr>
          <p:nvPr>
            <p:ph type="sldNum" sz="quarter" idx="12"/>
          </p:nvPr>
        </p:nvSpPr>
        <p:spPr/>
        <p:txBody>
          <a:bodyPr/>
          <a:lstStyle/>
          <a:p>
            <a:fld id="{8F36F8BF-D58B-9F49-9150-9524F642FE75}" type="slidenum">
              <a:rPr lang="en-US" smtClean="0"/>
              <a:t>40</a:t>
            </a:fld>
            <a:endParaRPr lang="en-US"/>
          </a:p>
        </p:txBody>
      </p:sp>
      <p:pic>
        <p:nvPicPr>
          <p:cNvPr id="6" name="Picture 5"/>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4232509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13 at 19.24.0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484" y="846627"/>
            <a:ext cx="8229600" cy="5676900"/>
          </a:xfrm>
          <a:prstGeom prst="rect">
            <a:avLst/>
          </a:prstGeom>
        </p:spPr>
      </p:pic>
      <p:sp>
        <p:nvSpPr>
          <p:cNvPr id="3" name="TextBox 2"/>
          <p:cNvSpPr txBox="1"/>
          <p:nvPr/>
        </p:nvSpPr>
        <p:spPr>
          <a:xfrm>
            <a:off x="2477364" y="363557"/>
            <a:ext cx="4188198" cy="369332"/>
          </a:xfrm>
          <a:prstGeom prst="rect">
            <a:avLst/>
          </a:prstGeom>
          <a:noFill/>
        </p:spPr>
        <p:txBody>
          <a:bodyPr wrap="none" rtlCol="0">
            <a:spAutoFit/>
          </a:bodyPr>
          <a:lstStyle/>
          <a:p>
            <a:r>
              <a:rPr lang="en-GB" dirty="0"/>
              <a:t>Toshiba Running into Cash Flow Difficulties</a:t>
            </a:r>
          </a:p>
        </p:txBody>
      </p:sp>
      <p:sp>
        <p:nvSpPr>
          <p:cNvPr id="2" name="Slide Number Placeholder 1"/>
          <p:cNvSpPr>
            <a:spLocks noGrp="1"/>
          </p:cNvSpPr>
          <p:nvPr>
            <p:ph type="sldNum" sz="quarter" idx="12"/>
          </p:nvPr>
        </p:nvSpPr>
        <p:spPr/>
        <p:txBody>
          <a:bodyPr/>
          <a:lstStyle/>
          <a:p>
            <a:fld id="{8F36F8BF-D58B-9F49-9150-9524F642FE75}" type="slidenum">
              <a:rPr lang="en-US" smtClean="0"/>
              <a:t>41</a:t>
            </a:fld>
            <a:endParaRPr lang="en-US"/>
          </a:p>
        </p:txBody>
      </p:sp>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1555269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7-06-13 at 19.27.3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313" y="894151"/>
            <a:ext cx="7988300" cy="5626100"/>
          </a:xfrm>
          <a:prstGeom prst="rect">
            <a:avLst/>
          </a:prstGeom>
        </p:spPr>
      </p:pic>
      <p:sp>
        <p:nvSpPr>
          <p:cNvPr id="2" name="TextBox 1"/>
          <p:cNvSpPr txBox="1"/>
          <p:nvPr/>
        </p:nvSpPr>
        <p:spPr>
          <a:xfrm>
            <a:off x="2477364" y="363557"/>
            <a:ext cx="4188198" cy="369332"/>
          </a:xfrm>
          <a:prstGeom prst="rect">
            <a:avLst/>
          </a:prstGeom>
          <a:noFill/>
        </p:spPr>
        <p:txBody>
          <a:bodyPr wrap="none" rtlCol="0">
            <a:spAutoFit/>
          </a:bodyPr>
          <a:lstStyle/>
          <a:p>
            <a:r>
              <a:rPr lang="en-GB" dirty="0"/>
              <a:t>Toshiba Running into Cash Flow Difficulties</a:t>
            </a:r>
          </a:p>
        </p:txBody>
      </p:sp>
      <p:sp>
        <p:nvSpPr>
          <p:cNvPr id="3" name="TextBox 2"/>
          <p:cNvSpPr txBox="1"/>
          <p:nvPr/>
        </p:nvSpPr>
        <p:spPr>
          <a:xfrm>
            <a:off x="5573103" y="894151"/>
            <a:ext cx="2632452" cy="1061829"/>
          </a:xfrm>
          <a:prstGeom prst="rect">
            <a:avLst/>
          </a:prstGeom>
          <a:noFill/>
        </p:spPr>
        <p:txBody>
          <a:bodyPr wrap="none" rtlCol="0">
            <a:spAutoFit/>
          </a:bodyPr>
          <a:lstStyle/>
          <a:p>
            <a:r>
              <a:rPr lang="en-GB" sz="1050" dirty="0"/>
              <a:t>Traditionally, members of the Mitsui</a:t>
            </a:r>
          </a:p>
          <a:p>
            <a:r>
              <a:rPr lang="en-GB" sz="1050" dirty="0"/>
              <a:t>Horizontal Keiretsu would regroup around</a:t>
            </a:r>
          </a:p>
          <a:p>
            <a:r>
              <a:rPr lang="en-GB" sz="1050" dirty="0"/>
              <a:t>the firm in distress. Preferential Loans, </a:t>
            </a:r>
          </a:p>
          <a:p>
            <a:r>
              <a:rPr lang="en-GB" sz="1050" dirty="0"/>
              <a:t>acquisitions etc. – Now the market is open – </a:t>
            </a:r>
          </a:p>
          <a:p>
            <a:r>
              <a:rPr lang="en-GB" sz="1050" dirty="0"/>
              <a:t>Legend in China, Samsung are suitors, as is </a:t>
            </a:r>
          </a:p>
          <a:p>
            <a:r>
              <a:rPr lang="en-GB" sz="1050" dirty="0"/>
              <a:t>Foxconn – Taiwan (~$25bn) – Broadcom(?)</a:t>
            </a:r>
          </a:p>
        </p:txBody>
      </p:sp>
      <p:sp>
        <p:nvSpPr>
          <p:cNvPr id="4" name="Slide Number Placeholder 3"/>
          <p:cNvSpPr>
            <a:spLocks noGrp="1"/>
          </p:cNvSpPr>
          <p:nvPr>
            <p:ph type="sldNum" sz="quarter" idx="12"/>
          </p:nvPr>
        </p:nvSpPr>
        <p:spPr/>
        <p:txBody>
          <a:bodyPr/>
          <a:lstStyle/>
          <a:p>
            <a:fld id="{8F36F8BF-D58B-9F49-9150-9524F642FE75}" type="slidenum">
              <a:rPr lang="en-US" smtClean="0"/>
              <a:t>42</a:t>
            </a:fld>
            <a:endParaRPr lang="en-US"/>
          </a:p>
        </p:txBody>
      </p:sp>
    </p:spTree>
    <p:extLst>
      <p:ext uri="{BB962C8B-B14F-4D97-AF65-F5344CB8AC3E}">
        <p14:creationId xmlns:p14="http://schemas.microsoft.com/office/powerpoint/2010/main" val="5686871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0843"/>
            <a:ext cx="8229600" cy="1143000"/>
          </a:xfrm>
        </p:spPr>
        <p:txBody>
          <a:bodyPr>
            <a:normAutofit fontScale="90000"/>
          </a:bodyPr>
          <a:lstStyle/>
          <a:p>
            <a:r>
              <a:rPr lang="en-US" dirty="0"/>
              <a:t>NEW ERA KEIRETSU</a:t>
            </a:r>
            <a:br>
              <a:rPr lang="en-US" dirty="0"/>
            </a:br>
            <a:r>
              <a:rPr lang="en-US" dirty="0"/>
              <a:t/>
            </a:r>
            <a:br>
              <a:rPr lang="en-US" dirty="0"/>
            </a:br>
            <a:r>
              <a:rPr lang="en-US" dirty="0"/>
              <a:t>&gt; 2000</a:t>
            </a:r>
          </a:p>
        </p:txBody>
      </p:sp>
      <p:sp>
        <p:nvSpPr>
          <p:cNvPr id="4" name="Slide Number Placeholder 3"/>
          <p:cNvSpPr>
            <a:spLocks noGrp="1"/>
          </p:cNvSpPr>
          <p:nvPr>
            <p:ph type="sldNum" sz="quarter" idx="12"/>
          </p:nvPr>
        </p:nvSpPr>
        <p:spPr/>
        <p:txBody>
          <a:bodyPr/>
          <a:lstStyle/>
          <a:p>
            <a:fld id="{8F36F8BF-D58B-9F49-9150-9524F642FE75}" type="slidenum">
              <a:rPr lang="en-US" smtClean="0"/>
              <a:t>43</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4311915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Banking Sector Consolidation</a:t>
            </a:r>
          </a:p>
        </p:txBody>
      </p:sp>
      <p:sp>
        <p:nvSpPr>
          <p:cNvPr id="3" name="Content Placeholder 2"/>
          <p:cNvSpPr>
            <a:spLocks noGrp="1"/>
          </p:cNvSpPr>
          <p:nvPr>
            <p:ph idx="1"/>
          </p:nvPr>
        </p:nvSpPr>
        <p:spPr>
          <a:xfrm>
            <a:off x="457200" y="2056372"/>
            <a:ext cx="8229600" cy="4525963"/>
          </a:xfrm>
        </p:spPr>
        <p:txBody>
          <a:bodyPr/>
          <a:lstStyle/>
          <a:p>
            <a:r>
              <a:rPr lang="en-US" dirty="0"/>
              <a:t>Post 2000 major banking sector consolidation</a:t>
            </a:r>
          </a:p>
          <a:p>
            <a:r>
              <a:rPr lang="en-US" dirty="0"/>
              <a:t>More risk averse</a:t>
            </a:r>
          </a:p>
          <a:p>
            <a:r>
              <a:rPr lang="en-US" dirty="0"/>
              <a:t>Unwillingness to offer soft loans</a:t>
            </a:r>
          </a:p>
          <a:p>
            <a:r>
              <a:rPr lang="en-US" dirty="0"/>
              <a:t>Consolidated asset bases</a:t>
            </a:r>
          </a:p>
          <a:p>
            <a:r>
              <a:rPr lang="en-US" dirty="0"/>
              <a:t>Still have shareholdings in major Horizontal Keiretsu </a:t>
            </a:r>
          </a:p>
        </p:txBody>
      </p:sp>
      <p:sp>
        <p:nvSpPr>
          <p:cNvPr id="4" name="Slide Number Placeholder 3"/>
          <p:cNvSpPr>
            <a:spLocks noGrp="1"/>
          </p:cNvSpPr>
          <p:nvPr>
            <p:ph type="sldNum" sz="quarter" idx="12"/>
          </p:nvPr>
        </p:nvSpPr>
        <p:spPr/>
        <p:txBody>
          <a:bodyPr/>
          <a:lstStyle/>
          <a:p>
            <a:fld id="{8F36F8BF-D58B-9F49-9150-9524F642FE75}" type="slidenum">
              <a:rPr lang="en-US" smtClean="0"/>
              <a:t>44</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734496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=SOFTBANK</a:t>
            </a:r>
          </a:p>
        </p:txBody>
      </p:sp>
      <p:sp>
        <p:nvSpPr>
          <p:cNvPr id="3" name="Content Placeholder 2"/>
          <p:cNvSpPr>
            <a:spLocks noGrp="1"/>
          </p:cNvSpPr>
          <p:nvPr>
            <p:ph idx="1"/>
          </p:nvPr>
        </p:nvSpPr>
        <p:spPr>
          <a:xfrm>
            <a:off x="457200" y="1830387"/>
            <a:ext cx="8229600" cy="4525963"/>
          </a:xfrm>
        </p:spPr>
        <p:txBody>
          <a:bodyPr>
            <a:normAutofit lnSpcReduction="10000"/>
          </a:bodyPr>
          <a:lstStyle/>
          <a:p>
            <a:r>
              <a:rPr lang="en-US" dirty="0"/>
              <a:t>New era Keiretsu</a:t>
            </a:r>
          </a:p>
          <a:p>
            <a:r>
              <a:rPr lang="en-US" dirty="0"/>
              <a:t>Internet focused and based</a:t>
            </a:r>
          </a:p>
          <a:p>
            <a:r>
              <a:rPr lang="en-US" dirty="0"/>
              <a:t>Ecosystem builders – create patent thickets</a:t>
            </a:r>
          </a:p>
          <a:p>
            <a:r>
              <a:rPr lang="en-US" dirty="0"/>
              <a:t>National Boundaries less critical</a:t>
            </a:r>
          </a:p>
          <a:p>
            <a:r>
              <a:rPr lang="en-US" dirty="0"/>
              <a:t>Internationally acquisitive</a:t>
            </a:r>
          </a:p>
          <a:p>
            <a:r>
              <a:rPr lang="en-US" dirty="0"/>
              <a:t>Strong ties through ownership</a:t>
            </a:r>
          </a:p>
          <a:p>
            <a:r>
              <a:rPr lang="en-US" dirty="0"/>
              <a:t>Weak ties through ecosystem connectedness</a:t>
            </a:r>
          </a:p>
          <a:p>
            <a:r>
              <a:rPr lang="en-US" dirty="0"/>
              <a:t>Centre: instead of bank – fund builder</a:t>
            </a:r>
          </a:p>
        </p:txBody>
      </p:sp>
      <p:sp>
        <p:nvSpPr>
          <p:cNvPr id="4" name="Slide Number Placeholder 3"/>
          <p:cNvSpPr>
            <a:spLocks noGrp="1"/>
          </p:cNvSpPr>
          <p:nvPr>
            <p:ph type="sldNum" sz="quarter" idx="12"/>
          </p:nvPr>
        </p:nvSpPr>
        <p:spPr/>
        <p:txBody>
          <a:bodyPr/>
          <a:lstStyle/>
          <a:p>
            <a:fld id="{8F36F8BF-D58B-9F49-9150-9524F642FE75}" type="slidenum">
              <a:rPr lang="en-US" smtClean="0"/>
              <a:t>45</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8244694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1523" y="586435"/>
            <a:ext cx="4935716" cy="4837002"/>
          </a:xfrm>
          <a:prstGeom prst="rect">
            <a:avLst/>
          </a:prstGeom>
        </p:spPr>
      </p:pic>
      <p:sp>
        <p:nvSpPr>
          <p:cNvPr id="9" name="TextBox 8"/>
          <p:cNvSpPr txBox="1"/>
          <p:nvPr/>
        </p:nvSpPr>
        <p:spPr>
          <a:xfrm>
            <a:off x="638979" y="5657670"/>
            <a:ext cx="3215130" cy="923330"/>
          </a:xfrm>
          <a:prstGeom prst="rect">
            <a:avLst/>
          </a:prstGeom>
          <a:noFill/>
        </p:spPr>
        <p:txBody>
          <a:bodyPr wrap="none" rtlCol="0">
            <a:spAutoFit/>
          </a:bodyPr>
          <a:lstStyle/>
          <a:p>
            <a:r>
              <a:rPr lang="en-GB" dirty="0"/>
              <a:t>Investors  = equity &amp; Debt</a:t>
            </a:r>
          </a:p>
          <a:p>
            <a:endParaRPr lang="en-GB" dirty="0"/>
          </a:p>
          <a:p>
            <a:r>
              <a:rPr lang="en-GB" dirty="0"/>
              <a:t>Softbank's mean 18yr ROI = 44%</a:t>
            </a:r>
          </a:p>
        </p:txBody>
      </p:sp>
      <p:sp>
        <p:nvSpPr>
          <p:cNvPr id="10" name="Rectangle 9"/>
          <p:cNvSpPr/>
          <p:nvPr/>
        </p:nvSpPr>
        <p:spPr>
          <a:xfrm>
            <a:off x="4572000" y="6365557"/>
            <a:ext cx="4572000" cy="430887"/>
          </a:xfrm>
          <a:prstGeom prst="rect">
            <a:avLst/>
          </a:prstGeom>
        </p:spPr>
        <p:txBody>
          <a:bodyPr>
            <a:spAutoFit/>
          </a:bodyPr>
          <a:lstStyle/>
          <a:p>
            <a:r>
              <a:rPr lang="en-GB" sz="1100" dirty="0"/>
              <a:t>June 12, 2017 by: </a:t>
            </a:r>
            <a:r>
              <a:rPr lang="en-GB" sz="1100" dirty="0" err="1">
                <a:hlinkClick r:id="rId3"/>
              </a:rPr>
              <a:t>Arash</a:t>
            </a:r>
            <a:r>
              <a:rPr lang="en-GB" sz="1100" dirty="0">
                <a:hlinkClick r:id="rId3"/>
              </a:rPr>
              <a:t> </a:t>
            </a:r>
            <a:r>
              <a:rPr lang="en-GB" sz="1100" dirty="0" err="1">
                <a:hlinkClick r:id="rId3"/>
              </a:rPr>
              <a:t>Massoudi</a:t>
            </a:r>
            <a:r>
              <a:rPr lang="en-GB" sz="1100" dirty="0"/>
              <a:t> in London, </a:t>
            </a:r>
            <a:r>
              <a:rPr lang="en-GB" sz="1100" dirty="0">
                <a:hlinkClick r:id="rId4"/>
              </a:rPr>
              <a:t>Kana Inagaki</a:t>
            </a:r>
            <a:r>
              <a:rPr lang="en-GB" sz="1100" dirty="0"/>
              <a:t> in Tokyo and </a:t>
            </a:r>
            <a:r>
              <a:rPr lang="en-GB" sz="1100" dirty="0">
                <a:hlinkClick r:id="rId5"/>
              </a:rPr>
              <a:t>Leslie Hook</a:t>
            </a:r>
            <a:r>
              <a:rPr lang="en-GB" sz="1100" dirty="0"/>
              <a:t> in San Francisco</a:t>
            </a:r>
          </a:p>
        </p:txBody>
      </p:sp>
      <p:sp>
        <p:nvSpPr>
          <p:cNvPr id="2" name="Slide Number Placeholder 1"/>
          <p:cNvSpPr>
            <a:spLocks noGrp="1"/>
          </p:cNvSpPr>
          <p:nvPr>
            <p:ph type="sldNum" sz="quarter" idx="12"/>
          </p:nvPr>
        </p:nvSpPr>
        <p:spPr/>
        <p:txBody>
          <a:bodyPr/>
          <a:lstStyle/>
          <a:p>
            <a:fld id="{8F36F8BF-D58B-9F49-9150-9524F642FE75}" type="slidenum">
              <a:rPr lang="en-US" smtClean="0"/>
              <a:t>46</a:t>
            </a:fld>
            <a:endParaRPr lang="en-US"/>
          </a:p>
        </p:txBody>
      </p:sp>
      <p:pic>
        <p:nvPicPr>
          <p:cNvPr id="7" name="Picture 6"/>
          <p:cNvPicPr>
            <a:picLocks noChangeAspect="1"/>
          </p:cNvPicPr>
          <p:nvPr/>
        </p:nvPicPr>
        <p:blipFill>
          <a:blip r:embed="rId6"/>
          <a:stretch>
            <a:fillRect/>
          </a:stretch>
        </p:blipFill>
        <p:spPr>
          <a:xfrm>
            <a:off x="0" y="6116620"/>
            <a:ext cx="741380" cy="741380"/>
          </a:xfrm>
          <a:prstGeom prst="rect">
            <a:avLst/>
          </a:prstGeom>
        </p:spPr>
      </p:pic>
    </p:spTree>
    <p:extLst>
      <p:ext uri="{BB962C8B-B14F-4D97-AF65-F5344CB8AC3E}">
        <p14:creationId xmlns:p14="http://schemas.microsoft.com/office/powerpoint/2010/main" val="13822707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2540" y="1149143"/>
            <a:ext cx="5960284" cy="5096043"/>
          </a:xfrm>
          <a:prstGeom prst="rect">
            <a:avLst/>
          </a:prstGeom>
        </p:spPr>
      </p:pic>
      <p:sp>
        <p:nvSpPr>
          <p:cNvPr id="5" name="Rectangle 4"/>
          <p:cNvSpPr/>
          <p:nvPr/>
        </p:nvSpPr>
        <p:spPr>
          <a:xfrm>
            <a:off x="4572000" y="6365557"/>
            <a:ext cx="4572000" cy="430887"/>
          </a:xfrm>
          <a:prstGeom prst="rect">
            <a:avLst/>
          </a:prstGeom>
        </p:spPr>
        <p:txBody>
          <a:bodyPr>
            <a:spAutoFit/>
          </a:bodyPr>
          <a:lstStyle/>
          <a:p>
            <a:r>
              <a:rPr lang="en-GB" sz="1100" dirty="0"/>
              <a:t>June 12, 2017 by: </a:t>
            </a:r>
            <a:r>
              <a:rPr lang="en-GB" sz="1100" dirty="0" err="1">
                <a:hlinkClick r:id="rId3"/>
              </a:rPr>
              <a:t>Arash</a:t>
            </a:r>
            <a:r>
              <a:rPr lang="en-GB" sz="1100" dirty="0">
                <a:hlinkClick r:id="rId3"/>
              </a:rPr>
              <a:t> </a:t>
            </a:r>
            <a:r>
              <a:rPr lang="en-GB" sz="1100" dirty="0" err="1">
                <a:hlinkClick r:id="rId3"/>
              </a:rPr>
              <a:t>Massoudi</a:t>
            </a:r>
            <a:r>
              <a:rPr lang="en-GB" sz="1100" dirty="0"/>
              <a:t> in London, </a:t>
            </a:r>
            <a:r>
              <a:rPr lang="en-GB" sz="1100" dirty="0">
                <a:hlinkClick r:id="rId4"/>
              </a:rPr>
              <a:t>Kana Inagaki</a:t>
            </a:r>
            <a:r>
              <a:rPr lang="en-GB" sz="1100" dirty="0"/>
              <a:t> in Tokyo and </a:t>
            </a:r>
            <a:r>
              <a:rPr lang="en-GB" sz="1100" dirty="0">
                <a:hlinkClick r:id="rId5"/>
              </a:rPr>
              <a:t>Leslie Hook</a:t>
            </a:r>
            <a:r>
              <a:rPr lang="en-GB" sz="1100" dirty="0"/>
              <a:t> in San Francisco</a:t>
            </a:r>
          </a:p>
        </p:txBody>
      </p:sp>
      <p:sp>
        <p:nvSpPr>
          <p:cNvPr id="2" name="Slide Number Placeholder 1"/>
          <p:cNvSpPr>
            <a:spLocks noGrp="1"/>
          </p:cNvSpPr>
          <p:nvPr>
            <p:ph type="sldNum" sz="quarter" idx="12"/>
          </p:nvPr>
        </p:nvSpPr>
        <p:spPr/>
        <p:txBody>
          <a:bodyPr/>
          <a:lstStyle/>
          <a:p>
            <a:fld id="{8F36F8BF-D58B-9F49-9150-9524F642FE75}" type="slidenum">
              <a:rPr lang="en-US" smtClean="0"/>
              <a:t>47</a:t>
            </a:fld>
            <a:endParaRPr lang="en-US"/>
          </a:p>
        </p:txBody>
      </p:sp>
      <p:pic>
        <p:nvPicPr>
          <p:cNvPr id="6" name="Picture 5"/>
          <p:cNvPicPr>
            <a:picLocks noChangeAspect="1"/>
          </p:cNvPicPr>
          <p:nvPr/>
        </p:nvPicPr>
        <p:blipFill>
          <a:blip r:embed="rId6"/>
          <a:stretch>
            <a:fillRect/>
          </a:stretch>
        </p:blipFill>
        <p:spPr>
          <a:xfrm>
            <a:off x="0" y="6116620"/>
            <a:ext cx="741380" cy="741380"/>
          </a:xfrm>
          <a:prstGeom prst="rect">
            <a:avLst/>
          </a:prstGeom>
        </p:spPr>
      </p:pic>
    </p:spTree>
    <p:extLst>
      <p:ext uri="{BB962C8B-B14F-4D97-AF65-F5344CB8AC3E}">
        <p14:creationId xmlns:p14="http://schemas.microsoft.com/office/powerpoint/2010/main" val="25911738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7-06-14 at 21.33.0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556" y="2468944"/>
            <a:ext cx="8365184" cy="1193800"/>
          </a:xfrm>
          <a:prstGeom prst="rect">
            <a:avLst/>
          </a:prstGeom>
        </p:spPr>
      </p:pic>
      <p:sp>
        <p:nvSpPr>
          <p:cNvPr id="4" name="TextBox 3"/>
          <p:cNvSpPr txBox="1"/>
          <p:nvPr/>
        </p:nvSpPr>
        <p:spPr>
          <a:xfrm>
            <a:off x="3153229" y="1007349"/>
            <a:ext cx="3127667" cy="369332"/>
          </a:xfrm>
          <a:prstGeom prst="rect">
            <a:avLst/>
          </a:prstGeom>
          <a:noFill/>
        </p:spPr>
        <p:txBody>
          <a:bodyPr wrap="none" rtlCol="0">
            <a:spAutoFit/>
          </a:bodyPr>
          <a:lstStyle/>
          <a:p>
            <a:r>
              <a:rPr lang="en-US" dirty="0"/>
              <a:t>= SOFTBANK CORE COMPANIES</a:t>
            </a:r>
          </a:p>
        </p:txBody>
      </p:sp>
      <p:sp>
        <p:nvSpPr>
          <p:cNvPr id="5" name="Slide Number Placeholder 4"/>
          <p:cNvSpPr>
            <a:spLocks noGrp="1"/>
          </p:cNvSpPr>
          <p:nvPr>
            <p:ph type="sldNum" sz="quarter" idx="12"/>
          </p:nvPr>
        </p:nvSpPr>
        <p:spPr/>
        <p:txBody>
          <a:bodyPr/>
          <a:lstStyle/>
          <a:p>
            <a:fld id="{8F36F8BF-D58B-9F49-9150-9524F642FE75}" type="slidenum">
              <a:rPr lang="en-US" smtClean="0"/>
              <a:t>48</a:t>
            </a:fld>
            <a:endParaRPr lang="en-US"/>
          </a:p>
        </p:txBody>
      </p:sp>
      <p:sp>
        <p:nvSpPr>
          <p:cNvPr id="6" name="Rectangle 5"/>
          <p:cNvSpPr/>
          <p:nvPr/>
        </p:nvSpPr>
        <p:spPr>
          <a:xfrm>
            <a:off x="7545911" y="3676345"/>
            <a:ext cx="972986" cy="261610"/>
          </a:xfrm>
          <a:prstGeom prst="rect">
            <a:avLst/>
          </a:prstGeom>
        </p:spPr>
        <p:txBody>
          <a:bodyPr wrap="none">
            <a:spAutoFit/>
          </a:bodyPr>
          <a:lstStyle/>
          <a:p>
            <a:r>
              <a:rPr lang="en-US" sz="1100" dirty="0" err="1"/>
              <a:t>Softbank.com</a:t>
            </a:r>
            <a:endParaRPr lang="en-US" sz="1100" dirty="0"/>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3719371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7-06-14 at 21.53.4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9723" y="2049364"/>
            <a:ext cx="5803900" cy="1244600"/>
          </a:xfrm>
          <a:prstGeom prst="rect">
            <a:avLst/>
          </a:prstGeom>
        </p:spPr>
      </p:pic>
      <p:pic>
        <p:nvPicPr>
          <p:cNvPr id="6" name="Picture 5" descr="Screen Shot 2017-06-14 at 21.53.3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3177" y="855564"/>
            <a:ext cx="1549400" cy="1193800"/>
          </a:xfrm>
          <a:prstGeom prst="rect">
            <a:avLst/>
          </a:prstGeom>
        </p:spPr>
      </p:pic>
      <p:sp>
        <p:nvSpPr>
          <p:cNvPr id="7" name="Rectangle 6"/>
          <p:cNvSpPr/>
          <p:nvPr/>
        </p:nvSpPr>
        <p:spPr>
          <a:xfrm>
            <a:off x="1579723" y="3293964"/>
            <a:ext cx="347250" cy="370449"/>
          </a:xfrm>
          <a:prstGeom prst="rect">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p:cNvSpPr/>
          <p:nvPr/>
        </p:nvSpPr>
        <p:spPr>
          <a:xfrm>
            <a:off x="3060567" y="3293964"/>
            <a:ext cx="347250" cy="370449"/>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2058148" y="3300371"/>
            <a:ext cx="347250" cy="370449"/>
          </a:xfrm>
          <a:prstGeom prst="rect">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2518666" y="3293964"/>
            <a:ext cx="347250" cy="370449"/>
          </a:xfrm>
          <a:prstGeom prst="rect">
            <a:avLst/>
          </a:prstGeom>
          <a:solidFill>
            <a:schemeClr val="tx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3560217" y="3293964"/>
            <a:ext cx="347250" cy="370449"/>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p:cNvSpPr/>
          <p:nvPr/>
        </p:nvSpPr>
        <p:spPr>
          <a:xfrm>
            <a:off x="4066085" y="3300371"/>
            <a:ext cx="347250" cy="370449"/>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p:cNvSpPr/>
          <p:nvPr/>
        </p:nvSpPr>
        <p:spPr>
          <a:xfrm>
            <a:off x="4565735" y="3300371"/>
            <a:ext cx="347250" cy="370449"/>
          </a:xfrm>
          <a:prstGeom prst="rect">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p:cNvSpPr/>
          <p:nvPr/>
        </p:nvSpPr>
        <p:spPr>
          <a:xfrm>
            <a:off x="5038952" y="3300371"/>
            <a:ext cx="347250" cy="370449"/>
          </a:xfrm>
          <a:prstGeom prst="rect">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p:cNvSpPr/>
          <p:nvPr/>
        </p:nvSpPr>
        <p:spPr>
          <a:xfrm>
            <a:off x="5498261" y="3300371"/>
            <a:ext cx="347250" cy="370449"/>
          </a:xfrm>
          <a:prstGeom prst="rect">
            <a:avLst/>
          </a:prstGeom>
          <a:solidFill>
            <a:schemeClr val="bg1">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p:cNvSpPr/>
          <p:nvPr/>
        </p:nvSpPr>
        <p:spPr>
          <a:xfrm>
            <a:off x="6468165" y="3308563"/>
            <a:ext cx="347250" cy="370449"/>
          </a:xfrm>
          <a:prstGeom prst="rect">
            <a:avLst/>
          </a:prstGeom>
          <a:solidFill>
            <a:srgbClr val="4F81BD"/>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p:cNvSpPr/>
          <p:nvPr/>
        </p:nvSpPr>
        <p:spPr>
          <a:xfrm>
            <a:off x="7019791" y="3300371"/>
            <a:ext cx="347250" cy="370449"/>
          </a:xfrm>
          <a:prstGeom prst="rect">
            <a:avLst/>
          </a:prstGeom>
          <a:solidFill>
            <a:srgbClr val="4F81BD"/>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p:cNvSpPr/>
          <p:nvPr/>
        </p:nvSpPr>
        <p:spPr>
          <a:xfrm>
            <a:off x="5992839" y="3293964"/>
            <a:ext cx="347250" cy="370449"/>
          </a:xfrm>
          <a:prstGeom prst="rect">
            <a:avLst/>
          </a:prstGeom>
          <a:solidFill>
            <a:schemeClr val="accent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Isosceles Triangle 19"/>
          <p:cNvSpPr/>
          <p:nvPr/>
        </p:nvSpPr>
        <p:spPr>
          <a:xfrm>
            <a:off x="1080273" y="855564"/>
            <a:ext cx="6627621" cy="3015738"/>
          </a:xfrm>
          <a:prstGeom prst="triangle">
            <a:avLst/>
          </a:prstGeom>
          <a:gradFill flip="none" rotWithShape="1">
            <a:gsLst>
              <a:gs pos="0">
                <a:schemeClr val="accent1">
                  <a:tint val="100000"/>
                  <a:shade val="100000"/>
                  <a:satMod val="130000"/>
                  <a:alpha val="17000"/>
                </a:schemeClr>
              </a:gs>
              <a:gs pos="100000">
                <a:schemeClr val="accent1">
                  <a:tint val="50000"/>
                  <a:shade val="100000"/>
                  <a:satMod val="350000"/>
                  <a:alpha val="17000"/>
                </a:schemeClr>
              </a:gs>
            </a:gsLst>
            <a:lin ang="16200000" scaled="0"/>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TextBox 20"/>
          <p:cNvSpPr txBox="1"/>
          <p:nvPr/>
        </p:nvSpPr>
        <p:spPr>
          <a:xfrm>
            <a:off x="412655" y="486232"/>
            <a:ext cx="3250522" cy="369332"/>
          </a:xfrm>
          <a:prstGeom prst="rect">
            <a:avLst/>
          </a:prstGeom>
          <a:noFill/>
        </p:spPr>
        <p:txBody>
          <a:bodyPr wrap="none" rtlCol="0">
            <a:spAutoFit/>
          </a:bodyPr>
          <a:lstStyle/>
          <a:p>
            <a:r>
              <a:rPr lang="en-US" dirty="0"/>
              <a:t>= SOFTBANK VERTICAL KEIRETSU</a:t>
            </a:r>
          </a:p>
        </p:txBody>
      </p:sp>
      <p:sp>
        <p:nvSpPr>
          <p:cNvPr id="22" name="Slide Number Placeholder 21"/>
          <p:cNvSpPr>
            <a:spLocks noGrp="1"/>
          </p:cNvSpPr>
          <p:nvPr>
            <p:ph type="sldNum" sz="quarter" idx="12"/>
          </p:nvPr>
        </p:nvSpPr>
        <p:spPr/>
        <p:txBody>
          <a:bodyPr/>
          <a:lstStyle/>
          <a:p>
            <a:fld id="{8F36F8BF-D58B-9F49-9150-9524F642FE75}" type="slidenum">
              <a:rPr lang="en-US" smtClean="0"/>
              <a:t>49</a:t>
            </a:fld>
            <a:endParaRPr lang="en-US"/>
          </a:p>
        </p:txBody>
      </p:sp>
      <p:sp>
        <p:nvSpPr>
          <p:cNvPr id="23" name="TextBox 22"/>
          <p:cNvSpPr txBox="1"/>
          <p:nvPr/>
        </p:nvSpPr>
        <p:spPr>
          <a:xfrm>
            <a:off x="1926973" y="4549397"/>
            <a:ext cx="4654452" cy="369332"/>
          </a:xfrm>
          <a:prstGeom prst="rect">
            <a:avLst/>
          </a:prstGeom>
          <a:noFill/>
        </p:spPr>
        <p:txBody>
          <a:bodyPr wrap="none" rtlCol="0">
            <a:spAutoFit/>
          </a:bodyPr>
          <a:lstStyle/>
          <a:p>
            <a:r>
              <a:rPr lang="en-US" dirty="0"/>
              <a:t>Tiered suppliers resemble “older style Keiretsu”</a:t>
            </a:r>
          </a:p>
        </p:txBody>
      </p:sp>
      <p:sp>
        <p:nvSpPr>
          <p:cNvPr id="24" name="Rectangle 23"/>
          <p:cNvSpPr/>
          <p:nvPr/>
        </p:nvSpPr>
        <p:spPr>
          <a:xfrm>
            <a:off x="6897130" y="3937955"/>
            <a:ext cx="975604" cy="261610"/>
          </a:xfrm>
          <a:prstGeom prst="rect">
            <a:avLst/>
          </a:prstGeom>
        </p:spPr>
        <p:txBody>
          <a:bodyPr wrap="none">
            <a:spAutoFit/>
          </a:bodyPr>
          <a:lstStyle/>
          <a:p>
            <a:r>
              <a:rPr lang="en-US" sz="1100" dirty="0" err="1"/>
              <a:t>SoftBank.com</a:t>
            </a:r>
            <a:endParaRPr lang="en-US" sz="1100" dirty="0"/>
          </a:p>
        </p:txBody>
      </p:sp>
      <p:pic>
        <p:nvPicPr>
          <p:cNvPr id="25" name="Picture 24"/>
          <p:cNvPicPr>
            <a:picLocks noChangeAspect="1"/>
          </p:cNvPicPr>
          <p:nvPr/>
        </p:nvPicPr>
        <p:blipFill>
          <a:blip r:embed="rId4"/>
          <a:stretch>
            <a:fillRect/>
          </a:stretch>
        </p:blipFill>
        <p:spPr>
          <a:xfrm>
            <a:off x="0" y="6116620"/>
            <a:ext cx="741380" cy="741380"/>
          </a:xfrm>
          <a:prstGeom prst="rect">
            <a:avLst/>
          </a:prstGeom>
        </p:spPr>
      </p:pic>
    </p:spTree>
    <p:extLst>
      <p:ext uri="{BB962C8B-B14F-4D97-AF65-F5344CB8AC3E}">
        <p14:creationId xmlns:p14="http://schemas.microsoft.com/office/powerpoint/2010/main" val="9684827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14 at 21.32.1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0383" y="733047"/>
            <a:ext cx="6891887" cy="5905964"/>
          </a:xfrm>
          <a:prstGeom prst="rect">
            <a:avLst/>
          </a:prstGeom>
        </p:spPr>
      </p:pic>
      <p:sp>
        <p:nvSpPr>
          <p:cNvPr id="5" name="TextBox 4"/>
          <p:cNvSpPr txBox="1"/>
          <p:nvPr/>
        </p:nvSpPr>
        <p:spPr>
          <a:xfrm>
            <a:off x="2992648" y="321184"/>
            <a:ext cx="3313865" cy="369332"/>
          </a:xfrm>
          <a:prstGeom prst="rect">
            <a:avLst/>
          </a:prstGeom>
          <a:noFill/>
        </p:spPr>
        <p:txBody>
          <a:bodyPr wrap="none" rtlCol="0">
            <a:spAutoFit/>
          </a:bodyPr>
          <a:lstStyle/>
          <a:p>
            <a:r>
              <a:rPr lang="en-US" dirty="0"/>
              <a:t>= SOFTBANK INVESTMENT AREAS</a:t>
            </a:r>
          </a:p>
        </p:txBody>
      </p:sp>
      <p:sp>
        <p:nvSpPr>
          <p:cNvPr id="6" name="Slide Number Placeholder 5"/>
          <p:cNvSpPr>
            <a:spLocks noGrp="1"/>
          </p:cNvSpPr>
          <p:nvPr>
            <p:ph type="sldNum" sz="quarter" idx="12"/>
          </p:nvPr>
        </p:nvSpPr>
        <p:spPr/>
        <p:txBody>
          <a:bodyPr/>
          <a:lstStyle/>
          <a:p>
            <a:fld id="{8F36F8BF-D58B-9F49-9150-9524F642FE75}" type="slidenum">
              <a:rPr lang="en-US" smtClean="0"/>
              <a:t>50</a:t>
            </a:fld>
            <a:endParaRPr lang="en-US"/>
          </a:p>
        </p:txBody>
      </p:sp>
      <p:sp>
        <p:nvSpPr>
          <p:cNvPr id="7" name="TextBox 6"/>
          <p:cNvSpPr txBox="1"/>
          <p:nvPr/>
        </p:nvSpPr>
        <p:spPr>
          <a:xfrm>
            <a:off x="6437625" y="6536809"/>
            <a:ext cx="1044652" cy="276999"/>
          </a:xfrm>
          <a:prstGeom prst="rect">
            <a:avLst/>
          </a:prstGeom>
          <a:noFill/>
        </p:spPr>
        <p:txBody>
          <a:bodyPr wrap="none" rtlCol="0">
            <a:spAutoFit/>
          </a:bodyPr>
          <a:lstStyle/>
          <a:p>
            <a:r>
              <a:rPr lang="en-US" sz="1200" dirty="0" err="1"/>
              <a:t>Softbank.com</a:t>
            </a:r>
            <a:endParaRPr lang="en-US" sz="1200" dirty="0"/>
          </a:p>
        </p:txBody>
      </p:sp>
      <p:pic>
        <p:nvPicPr>
          <p:cNvPr id="8" name="Picture 7"/>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9351312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Interview with Masayoshi Son </a:t>
            </a:r>
            <a:r>
              <a:rPr lang="en-US" sz="1600" dirty="0"/>
              <a:t>1992/3 HBR Jan-Feb</a:t>
            </a:r>
          </a:p>
        </p:txBody>
      </p:sp>
      <p:sp>
        <p:nvSpPr>
          <p:cNvPr id="3" name="Content Placeholder 2"/>
          <p:cNvSpPr>
            <a:spLocks noGrp="1"/>
          </p:cNvSpPr>
          <p:nvPr>
            <p:ph idx="1"/>
          </p:nvPr>
        </p:nvSpPr>
        <p:spPr/>
        <p:txBody>
          <a:bodyPr>
            <a:normAutofit fontScale="85000" lnSpcReduction="20000"/>
          </a:bodyPr>
          <a:lstStyle/>
          <a:p>
            <a:pPr marL="0" indent="0">
              <a:buNone/>
            </a:pPr>
            <a:r>
              <a:rPr lang="en-US" sz="2800" i="1" dirty="0"/>
              <a:t>“Do you have a way of thinking about your company that ties all these different parts together? </a:t>
            </a:r>
          </a:p>
          <a:p>
            <a:endParaRPr lang="en-US" sz="2800" dirty="0"/>
          </a:p>
          <a:p>
            <a:r>
              <a:rPr lang="en-US" sz="2800" dirty="0"/>
              <a:t>People usually compare the computer to the head of the human being. I would say that hardware is the bone of the head, the skull. The semiconductor is the brain within the head. The software is the wisdom. And data is the knowledge. </a:t>
            </a:r>
          </a:p>
          <a:p>
            <a:endParaRPr lang="en-US" sz="2800" dirty="0"/>
          </a:p>
          <a:p>
            <a:r>
              <a:rPr lang="en-US" sz="2800" dirty="0"/>
              <a:t>If you look at these carefully, you don’t think the skull has the most value. The brain is more valuable than the skull. But everybody has a brain. Inside the brain are wisdom and knowledge. Wisdom and knowledge are the most valuable things in the body.”</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51</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40650126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SOFTBANK STRATEGY Then and Now!</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t>“Its strategy is focused solely on the Internet as the medium of the future</a:t>
            </a:r>
          </a:p>
          <a:p>
            <a:pPr marL="0" indent="0">
              <a:buNone/>
            </a:pPr>
            <a:endParaRPr lang="en-US" dirty="0"/>
          </a:p>
          <a:p>
            <a:pPr marL="0" indent="0">
              <a:buNone/>
            </a:pPr>
            <a:r>
              <a:rPr lang="en-US" dirty="0"/>
              <a:t>It has a diversified portfolio across the Internet industry, from infrastructure and hardware to content, commerce and distribution. </a:t>
            </a:r>
          </a:p>
          <a:p>
            <a:pPr marL="0" indent="0">
              <a:buNone/>
            </a:pPr>
            <a:endParaRPr lang="en-US" dirty="0"/>
          </a:p>
          <a:p>
            <a:pPr marL="0" indent="0">
              <a:buNone/>
            </a:pPr>
            <a:r>
              <a:rPr lang="en-US" dirty="0"/>
              <a:t>It is strategically positioned in the center of an information network and is competitive in a range of industries; </a:t>
            </a:r>
          </a:p>
          <a:p>
            <a:pPr marL="0" indent="0">
              <a:buNone/>
            </a:pPr>
            <a:endParaRPr lang="en-US" dirty="0"/>
          </a:p>
          <a:p>
            <a:pPr marL="0" indent="0">
              <a:buNone/>
            </a:pPr>
            <a:r>
              <a:rPr lang="en-US" dirty="0"/>
              <a:t>Unlike other venture capital businesses, it has its own money to make substantial investments in promising businesses.”</a:t>
            </a:r>
          </a:p>
          <a:p>
            <a:endParaRPr lang="en-US" dirty="0"/>
          </a:p>
          <a:p>
            <a:pPr marL="0" indent="0">
              <a:buNone/>
            </a:pPr>
            <a:r>
              <a:rPr lang="en-US" sz="1800" b="1" dirty="0"/>
              <a:t>Softbank: </a:t>
            </a:r>
            <a:r>
              <a:rPr lang="en-US" sz="1800" dirty="0"/>
              <a:t>An Internet Keiretsu and its Leveraging of Information Asymmetries; LYNSKEY &amp; YONEKURA, EMJ Vol 19, No 1, 2001</a:t>
            </a:r>
          </a:p>
          <a:p>
            <a:endParaRPr lang="en-US" dirty="0"/>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52</a:t>
            </a:fld>
            <a:endParaRPr lang="en-US" dirty="0"/>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33947895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0625" y="1304925"/>
            <a:ext cx="6762750" cy="4248150"/>
          </a:xfrm>
          <a:prstGeom prst="rect">
            <a:avLst/>
          </a:prstGeom>
        </p:spPr>
      </p:pic>
      <p:sp>
        <p:nvSpPr>
          <p:cNvPr id="5" name="TextBox 4"/>
          <p:cNvSpPr txBox="1"/>
          <p:nvPr/>
        </p:nvSpPr>
        <p:spPr>
          <a:xfrm>
            <a:off x="412655" y="486232"/>
            <a:ext cx="3590346" cy="369332"/>
          </a:xfrm>
          <a:prstGeom prst="rect">
            <a:avLst/>
          </a:prstGeom>
          <a:noFill/>
        </p:spPr>
        <p:txBody>
          <a:bodyPr wrap="none" rtlCol="0">
            <a:spAutoFit/>
          </a:bodyPr>
          <a:lstStyle/>
          <a:p>
            <a:r>
              <a:rPr lang="en-US" dirty="0"/>
              <a:t>= SOFTBANK HORIZONTAL KEIRETSU</a:t>
            </a:r>
          </a:p>
        </p:txBody>
      </p:sp>
      <p:sp>
        <p:nvSpPr>
          <p:cNvPr id="3" name="Slide Number Placeholder 2"/>
          <p:cNvSpPr>
            <a:spLocks noGrp="1"/>
          </p:cNvSpPr>
          <p:nvPr>
            <p:ph type="sldNum" sz="quarter" idx="12"/>
          </p:nvPr>
        </p:nvSpPr>
        <p:spPr/>
        <p:txBody>
          <a:bodyPr/>
          <a:lstStyle/>
          <a:p>
            <a:fld id="{8F36F8BF-D58B-9F49-9150-9524F642FE75}" type="slidenum">
              <a:rPr lang="en-US" smtClean="0"/>
              <a:t>53</a:t>
            </a:fld>
            <a:endParaRPr lang="en-US"/>
          </a:p>
        </p:txBody>
      </p:sp>
      <p:sp>
        <p:nvSpPr>
          <p:cNvPr id="6" name="Rectangle 5"/>
          <p:cNvSpPr/>
          <p:nvPr/>
        </p:nvSpPr>
        <p:spPr>
          <a:xfrm>
            <a:off x="6880108" y="5604697"/>
            <a:ext cx="972986" cy="261610"/>
          </a:xfrm>
          <a:prstGeom prst="rect">
            <a:avLst/>
          </a:prstGeom>
        </p:spPr>
        <p:txBody>
          <a:bodyPr wrap="none">
            <a:spAutoFit/>
          </a:bodyPr>
          <a:lstStyle/>
          <a:p>
            <a:r>
              <a:rPr lang="en-US" sz="1100" dirty="0" err="1"/>
              <a:t>Softbank.com</a:t>
            </a:r>
            <a:endParaRPr lang="en-US" sz="1100" dirty="0"/>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41232082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Combinatory Advantages</a:t>
            </a:r>
          </a:p>
        </p:txBody>
      </p:sp>
      <p:sp>
        <p:nvSpPr>
          <p:cNvPr id="3" name="Content Placeholder 2"/>
          <p:cNvSpPr>
            <a:spLocks noGrp="1"/>
          </p:cNvSpPr>
          <p:nvPr>
            <p:ph idx="1"/>
          </p:nvPr>
        </p:nvSpPr>
        <p:spPr/>
        <p:txBody>
          <a:bodyPr>
            <a:normAutofit fontScale="92500"/>
          </a:bodyPr>
          <a:lstStyle/>
          <a:p>
            <a:r>
              <a:rPr lang="en-US" dirty="0"/>
              <a:t>Combination of Vertical and Horizontal Keiretsu</a:t>
            </a:r>
          </a:p>
          <a:p>
            <a:endParaRPr lang="en-US" dirty="0"/>
          </a:p>
          <a:p>
            <a:r>
              <a:rPr lang="en-US" dirty="0"/>
              <a:t>Allows economies of scale &amp; economies of scope</a:t>
            </a:r>
          </a:p>
          <a:p>
            <a:endParaRPr lang="en-US" dirty="0"/>
          </a:p>
          <a:p>
            <a:r>
              <a:rPr lang="en-US" dirty="0"/>
              <a:t>Common platform</a:t>
            </a:r>
          </a:p>
          <a:p>
            <a:endParaRPr lang="en-US" dirty="0"/>
          </a:p>
          <a:p>
            <a:r>
              <a:rPr lang="en-US" dirty="0"/>
              <a:t>Vision Fund at the center of expanding ecosystem</a:t>
            </a:r>
          </a:p>
        </p:txBody>
      </p:sp>
      <p:sp>
        <p:nvSpPr>
          <p:cNvPr id="4" name="Slide Number Placeholder 3"/>
          <p:cNvSpPr>
            <a:spLocks noGrp="1"/>
          </p:cNvSpPr>
          <p:nvPr>
            <p:ph type="sldNum" sz="quarter" idx="12"/>
          </p:nvPr>
        </p:nvSpPr>
        <p:spPr/>
        <p:txBody>
          <a:bodyPr/>
          <a:lstStyle/>
          <a:p>
            <a:fld id="{8F36F8BF-D58B-9F49-9150-9524F642FE75}" type="slidenum">
              <a:rPr lang="en-US" smtClean="0"/>
              <a:t>54</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7064067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Ecosystem Advantages</a:t>
            </a:r>
          </a:p>
        </p:txBody>
      </p:sp>
      <p:sp>
        <p:nvSpPr>
          <p:cNvPr id="3" name="Content Placeholder 2"/>
          <p:cNvSpPr>
            <a:spLocks noGrp="1"/>
          </p:cNvSpPr>
          <p:nvPr>
            <p:ph idx="1"/>
          </p:nvPr>
        </p:nvSpPr>
        <p:spPr/>
        <p:txBody>
          <a:bodyPr>
            <a:normAutofit/>
          </a:bodyPr>
          <a:lstStyle/>
          <a:p>
            <a:r>
              <a:rPr lang="en-GB" dirty="0"/>
              <a:t>Ecosystems allow access to “firm specific &amp; firm addressable” assets, resources, competences</a:t>
            </a:r>
          </a:p>
          <a:p>
            <a:r>
              <a:rPr lang="en-GB" dirty="0"/>
              <a:t>Colocation prevalent</a:t>
            </a:r>
          </a:p>
          <a:p>
            <a:pPr lvl="2"/>
            <a:r>
              <a:rPr lang="en-GB" dirty="0"/>
              <a:t>Exchange knowledge</a:t>
            </a:r>
          </a:p>
          <a:p>
            <a:pPr lvl="2"/>
            <a:r>
              <a:rPr lang="en-GB" dirty="0"/>
              <a:t>Exchange Innovations</a:t>
            </a:r>
          </a:p>
          <a:p>
            <a:pPr lvl="2"/>
            <a:r>
              <a:rPr lang="en-GB" dirty="0"/>
              <a:t>Exchange employees</a:t>
            </a:r>
          </a:p>
          <a:p>
            <a:pPr lvl="2"/>
            <a:r>
              <a:rPr lang="en-GB" dirty="0"/>
              <a:t>Tacit knowledge accessed</a:t>
            </a:r>
          </a:p>
          <a:p>
            <a:r>
              <a:rPr lang="en-GB" dirty="0"/>
              <a:t>Platforms become important</a:t>
            </a:r>
          </a:p>
        </p:txBody>
      </p:sp>
      <p:sp>
        <p:nvSpPr>
          <p:cNvPr id="4" name="Slide Number Placeholder 3"/>
          <p:cNvSpPr>
            <a:spLocks noGrp="1"/>
          </p:cNvSpPr>
          <p:nvPr>
            <p:ph type="sldNum" sz="quarter" idx="12"/>
          </p:nvPr>
        </p:nvSpPr>
        <p:spPr/>
        <p:txBody>
          <a:bodyPr/>
          <a:lstStyle/>
          <a:p>
            <a:fld id="{8F36F8BF-D58B-9F49-9150-9524F642FE75}" type="slidenum">
              <a:rPr lang="en-US" smtClean="0"/>
              <a:t>55</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2059510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solidFill>
                  <a:srgbClr val="000000"/>
                </a:solidFill>
              </a:rPr>
              <a:t>56</a:t>
            </a:fld>
            <a:endParaRPr lang="en-US">
              <a:solidFill>
                <a:srgbClr val="000000"/>
              </a:solidFill>
            </a:endParaRPr>
          </a:p>
        </p:txBody>
      </p:sp>
      <p:sp>
        <p:nvSpPr>
          <p:cNvPr id="6" name="Oval 5"/>
          <p:cNvSpPr/>
          <p:nvPr/>
        </p:nvSpPr>
        <p:spPr>
          <a:xfrm>
            <a:off x="2557062" y="2582905"/>
            <a:ext cx="3819537" cy="242978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7" name="Title 1"/>
          <p:cNvSpPr>
            <a:spLocks noGrp="1"/>
          </p:cNvSpPr>
          <p:nvPr>
            <p:ph type="title"/>
          </p:nvPr>
        </p:nvSpPr>
        <p:spPr>
          <a:xfrm>
            <a:off x="457200" y="274638"/>
            <a:ext cx="8229600" cy="1143000"/>
          </a:xfrm>
        </p:spPr>
        <p:txBody>
          <a:bodyPr>
            <a:normAutofit/>
          </a:bodyPr>
          <a:lstStyle/>
          <a:p>
            <a:r>
              <a:rPr lang="en-GB" sz="2800" b="1" dirty="0">
                <a:solidFill>
                  <a:srgbClr val="000000"/>
                </a:solidFill>
              </a:rPr>
              <a:t>ECOSYSTEMS – MEDIUM OF EXCHANGE</a:t>
            </a:r>
          </a:p>
        </p:txBody>
      </p:sp>
      <p:sp>
        <p:nvSpPr>
          <p:cNvPr id="8" name="Slide Number Placeholder 3"/>
          <p:cNvSpPr txBox="1">
            <a:spLocks/>
          </p:cNvSpPr>
          <p:nvPr/>
        </p:nvSpPr>
        <p:spPr>
          <a:xfrm>
            <a:off x="6553200" y="6356350"/>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CC2C8ECB-10E6-48D0-9121-452843E68D9F}" type="slidenum">
              <a:rPr lang="en-GB" smtClean="0">
                <a:solidFill>
                  <a:srgbClr val="000000"/>
                </a:solidFill>
              </a:rPr>
              <a:pPr/>
              <a:t>56</a:t>
            </a:fld>
            <a:endParaRPr lang="en-GB">
              <a:solidFill>
                <a:srgbClr val="000000"/>
              </a:solidFill>
            </a:endParaRPr>
          </a:p>
        </p:txBody>
      </p:sp>
      <p:sp>
        <p:nvSpPr>
          <p:cNvPr id="9" name="Rounded Rectangle 8"/>
          <p:cNvSpPr/>
          <p:nvPr/>
        </p:nvSpPr>
        <p:spPr>
          <a:xfrm>
            <a:off x="1115616" y="2111275"/>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INNOVATIONS</a:t>
            </a:r>
          </a:p>
        </p:txBody>
      </p:sp>
      <p:sp>
        <p:nvSpPr>
          <p:cNvPr id="10" name="Rounded Rectangle 9"/>
          <p:cNvSpPr/>
          <p:nvPr/>
        </p:nvSpPr>
        <p:spPr>
          <a:xfrm>
            <a:off x="2843808" y="1772816"/>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RESEARCH AND DEVELOPMENT</a:t>
            </a:r>
          </a:p>
        </p:txBody>
      </p:sp>
      <p:sp>
        <p:nvSpPr>
          <p:cNvPr id="11" name="Rounded Rectangle 10"/>
          <p:cNvSpPr/>
          <p:nvPr/>
        </p:nvSpPr>
        <p:spPr>
          <a:xfrm>
            <a:off x="4572000" y="1772816"/>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CORE COMPETENCES</a:t>
            </a:r>
          </a:p>
          <a:p>
            <a:pPr algn="ctr"/>
            <a:r>
              <a:rPr lang="en-GB" sz="1100" dirty="0">
                <a:solidFill>
                  <a:srgbClr val="000000"/>
                </a:solidFill>
              </a:rPr>
              <a:t>(Complementarity)</a:t>
            </a:r>
          </a:p>
        </p:txBody>
      </p:sp>
      <p:sp>
        <p:nvSpPr>
          <p:cNvPr id="12" name="Rounded Rectangle 11"/>
          <p:cNvSpPr/>
          <p:nvPr/>
        </p:nvSpPr>
        <p:spPr>
          <a:xfrm>
            <a:off x="6300192" y="2060848"/>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INTELLECTUAL PROPERTY</a:t>
            </a:r>
          </a:p>
        </p:txBody>
      </p:sp>
      <p:sp>
        <p:nvSpPr>
          <p:cNvPr id="13" name="Rounded Rectangle 12"/>
          <p:cNvSpPr/>
          <p:nvPr/>
        </p:nvSpPr>
        <p:spPr>
          <a:xfrm>
            <a:off x="716782" y="2996952"/>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RAPID DIFFUSION OF INNOVATIONS AND IP</a:t>
            </a:r>
          </a:p>
        </p:txBody>
      </p:sp>
      <p:sp>
        <p:nvSpPr>
          <p:cNvPr id="14" name="Rounded Rectangle 13"/>
          <p:cNvSpPr/>
          <p:nvPr/>
        </p:nvSpPr>
        <p:spPr>
          <a:xfrm>
            <a:off x="726654" y="3797796"/>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TEST MARKETS FOR ROAD MAPS</a:t>
            </a:r>
          </a:p>
          <a:p>
            <a:pPr algn="ctr"/>
            <a:r>
              <a:rPr lang="en-GB" sz="1100" dirty="0">
                <a:solidFill>
                  <a:srgbClr val="000000"/>
                </a:solidFill>
              </a:rPr>
              <a:t>(Reduced Risk)</a:t>
            </a:r>
          </a:p>
        </p:txBody>
      </p:sp>
      <p:sp>
        <p:nvSpPr>
          <p:cNvPr id="15" name="Rounded Rectangle 14"/>
          <p:cNvSpPr/>
          <p:nvPr/>
        </p:nvSpPr>
        <p:spPr>
          <a:xfrm>
            <a:off x="6660232" y="2996952"/>
            <a:ext cx="1512168" cy="72008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100" dirty="0">
                <a:solidFill>
                  <a:srgbClr val="000000"/>
                </a:solidFill>
              </a:rPr>
              <a:t>PARTNERS SELF- SELECTING INTO THE ECOSYSTEM</a:t>
            </a:r>
          </a:p>
        </p:txBody>
      </p:sp>
      <p:sp>
        <p:nvSpPr>
          <p:cNvPr id="16" name="Rounded Rectangle 15"/>
          <p:cNvSpPr/>
          <p:nvPr/>
        </p:nvSpPr>
        <p:spPr>
          <a:xfrm>
            <a:off x="6660232" y="3797796"/>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CLEAR PARADIGM</a:t>
            </a:r>
          </a:p>
          <a:p>
            <a:pPr algn="ctr"/>
            <a:r>
              <a:rPr lang="en-GB" sz="1100" dirty="0">
                <a:solidFill>
                  <a:srgbClr val="000000"/>
                </a:solidFill>
              </a:rPr>
              <a:t>INDUSTRY STANDARD</a:t>
            </a:r>
          </a:p>
          <a:p>
            <a:pPr algn="ctr"/>
            <a:r>
              <a:rPr lang="en-GB" sz="1100" dirty="0">
                <a:solidFill>
                  <a:srgbClr val="000000"/>
                </a:solidFill>
              </a:rPr>
              <a:t>(Road Map)</a:t>
            </a:r>
          </a:p>
        </p:txBody>
      </p:sp>
      <p:sp>
        <p:nvSpPr>
          <p:cNvPr id="17" name="Rounded Rectangle 16"/>
          <p:cNvSpPr/>
          <p:nvPr/>
        </p:nvSpPr>
        <p:spPr>
          <a:xfrm>
            <a:off x="1115616" y="4725144"/>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000" dirty="0">
                <a:solidFill>
                  <a:srgbClr val="000000"/>
                </a:solidFill>
              </a:rPr>
              <a:t>RAPID ACCESS RELATED AND SUPPORTING INDUSTRIES AND ACTIVITIES </a:t>
            </a:r>
          </a:p>
        </p:txBody>
      </p:sp>
      <p:sp>
        <p:nvSpPr>
          <p:cNvPr id="18" name="Rounded Rectangle 17"/>
          <p:cNvSpPr/>
          <p:nvPr/>
        </p:nvSpPr>
        <p:spPr>
          <a:xfrm>
            <a:off x="2843808" y="5085184"/>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OPEN INNOVATION NETWORKS</a:t>
            </a:r>
          </a:p>
        </p:txBody>
      </p:sp>
      <p:sp>
        <p:nvSpPr>
          <p:cNvPr id="19" name="Rounded Rectangle 18"/>
          <p:cNvSpPr/>
          <p:nvPr/>
        </p:nvSpPr>
        <p:spPr>
          <a:xfrm>
            <a:off x="4572000" y="5085184"/>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CREATE A NETWORK FOR INDUSRTY STANDARD DIFFUSION</a:t>
            </a:r>
          </a:p>
        </p:txBody>
      </p:sp>
      <p:sp>
        <p:nvSpPr>
          <p:cNvPr id="20" name="Rounded Rectangle 19"/>
          <p:cNvSpPr/>
          <p:nvPr/>
        </p:nvSpPr>
        <p:spPr>
          <a:xfrm>
            <a:off x="6300192" y="4725144"/>
            <a:ext cx="1512168" cy="72008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dirty="0">
                <a:solidFill>
                  <a:srgbClr val="000000"/>
                </a:solidFill>
              </a:rPr>
              <a:t>FUNDING</a:t>
            </a:r>
          </a:p>
        </p:txBody>
      </p:sp>
      <p:sp>
        <p:nvSpPr>
          <p:cNvPr id="21" name="Rounded Rectangle 20"/>
          <p:cNvSpPr/>
          <p:nvPr/>
        </p:nvSpPr>
        <p:spPr>
          <a:xfrm>
            <a:off x="3347864" y="3181920"/>
            <a:ext cx="2160240" cy="1231751"/>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000" b="1" dirty="0">
                <a:solidFill>
                  <a:srgbClr val="000000"/>
                </a:solidFill>
              </a:rPr>
              <a:t>KEYSTONE FIRM</a:t>
            </a:r>
          </a:p>
          <a:p>
            <a:pPr algn="ctr"/>
            <a:r>
              <a:rPr lang="en-GB" sz="1000" b="1" dirty="0">
                <a:solidFill>
                  <a:srgbClr val="000000"/>
                </a:solidFill>
              </a:rPr>
              <a:t>E.G. =SOFTBANK</a:t>
            </a:r>
          </a:p>
          <a:p>
            <a:pPr algn="ctr"/>
            <a:r>
              <a:rPr lang="en-GB" sz="1000" b="1" dirty="0">
                <a:solidFill>
                  <a:srgbClr val="000000"/>
                </a:solidFill>
              </a:rPr>
              <a:t>PROVIDING PLATFORM (MODULAR) TECHNOLOGIES HOLDING THE ECOSYSTEM TOGETHER WITH STANDARDISED INTERFACES</a:t>
            </a:r>
          </a:p>
        </p:txBody>
      </p:sp>
      <p:sp>
        <p:nvSpPr>
          <p:cNvPr id="22" name="Up-Down Arrow 21"/>
          <p:cNvSpPr/>
          <p:nvPr/>
        </p:nvSpPr>
        <p:spPr>
          <a:xfrm>
            <a:off x="3736014" y="2528900"/>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23" name="Up-Down Arrow 22"/>
          <p:cNvSpPr/>
          <p:nvPr/>
        </p:nvSpPr>
        <p:spPr>
          <a:xfrm>
            <a:off x="4950042" y="2528900"/>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24" name="Up-Down Arrow 23"/>
          <p:cNvSpPr/>
          <p:nvPr/>
        </p:nvSpPr>
        <p:spPr>
          <a:xfrm>
            <a:off x="4950042" y="4517876"/>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25" name="Up-Down Arrow 24"/>
          <p:cNvSpPr/>
          <p:nvPr/>
        </p:nvSpPr>
        <p:spPr>
          <a:xfrm>
            <a:off x="3736014" y="4517876"/>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26" name="Up-Down Arrow 25"/>
          <p:cNvSpPr/>
          <p:nvPr/>
        </p:nvSpPr>
        <p:spPr>
          <a:xfrm rot="18339262">
            <a:off x="2996551" y="2693460"/>
            <a:ext cx="177815" cy="569074"/>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27" name="Up-Down Arrow 26"/>
          <p:cNvSpPr/>
          <p:nvPr/>
        </p:nvSpPr>
        <p:spPr>
          <a:xfrm rot="18339262">
            <a:off x="5728193" y="4206779"/>
            <a:ext cx="182947" cy="635641"/>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28" name="Up-Down Arrow 27"/>
          <p:cNvSpPr/>
          <p:nvPr/>
        </p:nvSpPr>
        <p:spPr>
          <a:xfrm rot="3143064">
            <a:off x="2921152" y="4203774"/>
            <a:ext cx="216064" cy="638135"/>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29" name="Up-Down Arrow 28"/>
          <p:cNvSpPr/>
          <p:nvPr/>
        </p:nvSpPr>
        <p:spPr>
          <a:xfrm rot="3143064">
            <a:off x="5694519" y="2693459"/>
            <a:ext cx="200046" cy="569074"/>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30" name="Up-Down Arrow 29"/>
          <p:cNvSpPr/>
          <p:nvPr/>
        </p:nvSpPr>
        <p:spPr>
          <a:xfrm rot="4611370">
            <a:off x="5985325" y="3057122"/>
            <a:ext cx="191455" cy="701139"/>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31" name="Up-Down Arrow 30"/>
          <p:cNvSpPr/>
          <p:nvPr/>
        </p:nvSpPr>
        <p:spPr>
          <a:xfrm rot="4611370">
            <a:off x="2712446" y="3621500"/>
            <a:ext cx="181556" cy="743535"/>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32" name="Up-Down Arrow 31"/>
          <p:cNvSpPr/>
          <p:nvPr/>
        </p:nvSpPr>
        <p:spPr>
          <a:xfrm rot="17123182">
            <a:off x="2745141" y="3083242"/>
            <a:ext cx="197334" cy="671433"/>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33" name="Up-Down Arrow 32"/>
          <p:cNvSpPr/>
          <p:nvPr/>
        </p:nvSpPr>
        <p:spPr>
          <a:xfrm rot="17123182">
            <a:off x="6019037" y="3608230"/>
            <a:ext cx="176390" cy="747542"/>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srgbClr val="000000"/>
              </a:solidFill>
            </a:endParaRPr>
          </a:p>
        </p:txBody>
      </p:sp>
      <p:sp>
        <p:nvSpPr>
          <p:cNvPr id="34" name="Oval 33"/>
          <p:cNvSpPr/>
          <p:nvPr/>
        </p:nvSpPr>
        <p:spPr>
          <a:xfrm>
            <a:off x="2802433" y="2780928"/>
            <a:ext cx="3328797" cy="200954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pic>
        <p:nvPicPr>
          <p:cNvPr id="35" name="Picture 3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991026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57</a:t>
            </a:fld>
            <a:endParaRPr lang="en-US"/>
          </a:p>
        </p:txBody>
      </p:sp>
      <p:sp>
        <p:nvSpPr>
          <p:cNvPr id="5" name="Rounded Rectangle 4"/>
          <p:cNvSpPr/>
          <p:nvPr/>
        </p:nvSpPr>
        <p:spPr>
          <a:xfrm>
            <a:off x="467544" y="1484784"/>
            <a:ext cx="8424936" cy="4392488"/>
          </a:xfrm>
          <a:prstGeom prst="roundRect">
            <a:avLst/>
          </a:prstGeom>
          <a:solidFill>
            <a:schemeClr val="tx2">
              <a:lumMod val="40000"/>
              <a:lumOff val="60000"/>
            </a:schemeClr>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6" name="Rounded Rectangle 5"/>
          <p:cNvSpPr/>
          <p:nvPr/>
        </p:nvSpPr>
        <p:spPr>
          <a:xfrm>
            <a:off x="7164288" y="2362212"/>
            <a:ext cx="1296144" cy="936104"/>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
        <p:nvSpPr>
          <p:cNvPr id="7" name="Rounded Rectangle 6"/>
          <p:cNvSpPr/>
          <p:nvPr/>
        </p:nvSpPr>
        <p:spPr>
          <a:xfrm>
            <a:off x="899592" y="2362212"/>
            <a:ext cx="6048672" cy="936104"/>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8" name="Title 1"/>
          <p:cNvSpPr>
            <a:spLocks noGrp="1"/>
          </p:cNvSpPr>
          <p:nvPr>
            <p:ph type="title"/>
          </p:nvPr>
        </p:nvSpPr>
        <p:spPr>
          <a:xfrm>
            <a:off x="368846" y="332656"/>
            <a:ext cx="8229600" cy="936104"/>
          </a:xfrm>
        </p:spPr>
        <p:txBody>
          <a:bodyPr>
            <a:normAutofit/>
          </a:bodyPr>
          <a:lstStyle/>
          <a:p>
            <a:r>
              <a:rPr lang="en-GB" sz="2400" dirty="0"/>
              <a:t>MODULARISATION AND PLATFORM TECHNOLOGIES</a:t>
            </a:r>
          </a:p>
        </p:txBody>
      </p:sp>
      <p:sp>
        <p:nvSpPr>
          <p:cNvPr id="9" name="Slide Number Placeholder 3"/>
          <p:cNvSpPr txBox="1">
            <a:spLocks/>
          </p:cNvSpPr>
          <p:nvPr/>
        </p:nvSpPr>
        <p:spPr>
          <a:xfrm>
            <a:off x="6553200" y="6729722"/>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CC2C8ECB-10E6-48D0-9121-452843E68D9F}" type="slidenum">
              <a:rPr lang="en-GB" smtClean="0"/>
              <a:pPr/>
              <a:t>57</a:t>
            </a:fld>
            <a:endParaRPr lang="en-GB"/>
          </a:p>
        </p:txBody>
      </p:sp>
      <p:sp>
        <p:nvSpPr>
          <p:cNvPr id="10" name="Rounded Rectangle 9"/>
          <p:cNvSpPr/>
          <p:nvPr/>
        </p:nvSpPr>
        <p:spPr>
          <a:xfrm>
            <a:off x="1187624"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ounded Rectangle 10"/>
          <p:cNvSpPr/>
          <p:nvPr/>
        </p:nvSpPr>
        <p:spPr>
          <a:xfrm>
            <a:off x="1615902"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ounded Rectangle 11"/>
          <p:cNvSpPr/>
          <p:nvPr/>
        </p:nvSpPr>
        <p:spPr>
          <a:xfrm>
            <a:off x="2046487"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ounded Rectangle 12"/>
          <p:cNvSpPr/>
          <p:nvPr/>
        </p:nvSpPr>
        <p:spPr>
          <a:xfrm>
            <a:off x="2513909"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ounded Rectangle 13"/>
          <p:cNvSpPr/>
          <p:nvPr/>
        </p:nvSpPr>
        <p:spPr>
          <a:xfrm>
            <a:off x="2942087" y="2650244"/>
            <a:ext cx="288032" cy="432048"/>
          </a:xfrm>
          <a:prstGeom prst="roundRect">
            <a:avLst/>
          </a:prstGeom>
          <a:solidFill>
            <a:schemeClr val="tx2">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ounded Rectangle 14"/>
          <p:cNvSpPr/>
          <p:nvPr/>
        </p:nvSpPr>
        <p:spPr>
          <a:xfrm>
            <a:off x="3352106"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le 15"/>
          <p:cNvSpPr/>
          <p:nvPr/>
        </p:nvSpPr>
        <p:spPr>
          <a:xfrm>
            <a:off x="3755182" y="2650244"/>
            <a:ext cx="288032" cy="432048"/>
          </a:xfrm>
          <a:prstGeom prst="roundRect">
            <a:avLst/>
          </a:prstGeom>
          <a:solidFill>
            <a:schemeClr val="tx2">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ounded Rectangle 16"/>
          <p:cNvSpPr/>
          <p:nvPr/>
        </p:nvSpPr>
        <p:spPr>
          <a:xfrm>
            <a:off x="4195614"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ounded Rectangle 17"/>
          <p:cNvSpPr/>
          <p:nvPr/>
        </p:nvSpPr>
        <p:spPr>
          <a:xfrm>
            <a:off x="4636046" y="2650244"/>
            <a:ext cx="288032" cy="432048"/>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ounded Rectangle 18"/>
          <p:cNvSpPr/>
          <p:nvPr/>
        </p:nvSpPr>
        <p:spPr>
          <a:xfrm>
            <a:off x="5076478" y="2650244"/>
            <a:ext cx="288032" cy="432048"/>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ounded Rectangle 19"/>
          <p:cNvSpPr/>
          <p:nvPr/>
        </p:nvSpPr>
        <p:spPr>
          <a:xfrm>
            <a:off x="5516910"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ounded Rectangle 20"/>
          <p:cNvSpPr/>
          <p:nvPr/>
        </p:nvSpPr>
        <p:spPr>
          <a:xfrm>
            <a:off x="5957342"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ounded Rectangle 21"/>
          <p:cNvSpPr/>
          <p:nvPr/>
        </p:nvSpPr>
        <p:spPr>
          <a:xfrm>
            <a:off x="6442373" y="2657115"/>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ounded Rectangle 22"/>
          <p:cNvSpPr/>
          <p:nvPr/>
        </p:nvSpPr>
        <p:spPr>
          <a:xfrm>
            <a:off x="1315728" y="4234420"/>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solidFill>
                  <a:srgbClr val="000000"/>
                </a:solidFill>
              </a:rPr>
              <a:t>PRODUCT P1</a:t>
            </a:r>
          </a:p>
          <a:p>
            <a:pPr algn="ctr"/>
            <a:endParaRPr lang="en-GB" sz="1100" b="1" dirty="0"/>
          </a:p>
        </p:txBody>
      </p:sp>
      <p:sp>
        <p:nvSpPr>
          <p:cNvPr id="24" name="Rounded Rectangle 23"/>
          <p:cNvSpPr/>
          <p:nvPr/>
        </p:nvSpPr>
        <p:spPr>
          <a:xfrm>
            <a:off x="2637259" y="422107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solidFill>
                  <a:srgbClr val="000000"/>
                </a:solidFill>
              </a:rPr>
              <a:t>PRODUCT P2</a:t>
            </a:r>
          </a:p>
          <a:p>
            <a:pPr algn="ctr"/>
            <a:endParaRPr lang="en-GB" sz="1100" b="1" dirty="0"/>
          </a:p>
        </p:txBody>
      </p:sp>
      <p:sp>
        <p:nvSpPr>
          <p:cNvPr id="25" name="Rounded Rectangle 24"/>
          <p:cNvSpPr/>
          <p:nvPr/>
        </p:nvSpPr>
        <p:spPr>
          <a:xfrm>
            <a:off x="3921199" y="422107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solidFill>
                  <a:srgbClr val="000000"/>
                </a:solidFill>
              </a:rPr>
              <a:t>PRODUCT P3</a:t>
            </a:r>
          </a:p>
          <a:p>
            <a:pPr algn="ctr"/>
            <a:endParaRPr lang="en-GB" sz="1100" b="1" dirty="0"/>
          </a:p>
        </p:txBody>
      </p:sp>
      <p:sp>
        <p:nvSpPr>
          <p:cNvPr id="26" name="Rounded Rectangle 25"/>
          <p:cNvSpPr/>
          <p:nvPr/>
        </p:nvSpPr>
        <p:spPr>
          <a:xfrm>
            <a:off x="5242495" y="422107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solidFill>
                  <a:srgbClr val="000000"/>
                </a:solidFill>
              </a:rPr>
              <a:t>PRODUCT P4</a:t>
            </a:r>
          </a:p>
          <a:p>
            <a:pPr algn="ctr"/>
            <a:endParaRPr lang="en-GB" sz="1100" b="1" dirty="0"/>
          </a:p>
        </p:txBody>
      </p:sp>
      <p:cxnSp>
        <p:nvCxnSpPr>
          <p:cNvPr id="27" name="Straight Arrow Connector 26"/>
          <p:cNvCxnSpPr>
            <a:stCxn id="10" idx="2"/>
            <a:endCxn id="23" idx="0"/>
          </p:cNvCxnSpPr>
          <p:nvPr/>
        </p:nvCxnSpPr>
        <p:spPr>
          <a:xfrm>
            <a:off x="1331640" y="3082292"/>
            <a:ext cx="485528" cy="115212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11" idx="2"/>
          </p:cNvCxnSpPr>
          <p:nvPr/>
        </p:nvCxnSpPr>
        <p:spPr>
          <a:xfrm>
            <a:off x="1759918" y="3082292"/>
            <a:ext cx="104825"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1903934" y="3095637"/>
            <a:ext cx="286569" cy="11254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12" idx="2"/>
          </p:cNvCxnSpPr>
          <p:nvPr/>
        </p:nvCxnSpPr>
        <p:spPr>
          <a:xfrm>
            <a:off x="2190503" y="3082292"/>
            <a:ext cx="895600"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3445621" y="3082292"/>
            <a:ext cx="895600"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endCxn id="24" idx="0"/>
          </p:cNvCxnSpPr>
          <p:nvPr/>
        </p:nvCxnSpPr>
        <p:spPr>
          <a:xfrm flipH="1">
            <a:off x="3138699" y="3082292"/>
            <a:ext cx="306923"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2675859" y="3122302"/>
            <a:ext cx="462839" cy="108542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flipH="1">
            <a:off x="1903934" y="3095637"/>
            <a:ext cx="771926"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a:endCxn id="25" idx="0"/>
          </p:cNvCxnSpPr>
          <p:nvPr/>
        </p:nvCxnSpPr>
        <p:spPr>
          <a:xfrm>
            <a:off x="4339630" y="3093528"/>
            <a:ext cx="83009" cy="112754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endCxn id="25" idx="0"/>
          </p:cNvCxnSpPr>
          <p:nvPr/>
        </p:nvCxnSpPr>
        <p:spPr>
          <a:xfrm flipH="1">
            <a:off x="4422639" y="3080183"/>
            <a:ext cx="357423" cy="114089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endCxn id="25" idx="0"/>
          </p:cNvCxnSpPr>
          <p:nvPr/>
        </p:nvCxnSpPr>
        <p:spPr>
          <a:xfrm flipH="1">
            <a:off x="4422639" y="3089163"/>
            <a:ext cx="797856" cy="113191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a:stCxn id="18" idx="2"/>
            <a:endCxn id="26" idx="0"/>
          </p:cNvCxnSpPr>
          <p:nvPr/>
        </p:nvCxnSpPr>
        <p:spPr>
          <a:xfrm>
            <a:off x="4780062" y="3082292"/>
            <a:ext cx="963873"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endCxn id="26" idx="0"/>
          </p:cNvCxnSpPr>
          <p:nvPr/>
        </p:nvCxnSpPr>
        <p:spPr>
          <a:xfrm>
            <a:off x="5655106" y="3122301"/>
            <a:ext cx="88829" cy="1098774"/>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endCxn id="26" idx="0"/>
          </p:cNvCxnSpPr>
          <p:nvPr/>
        </p:nvCxnSpPr>
        <p:spPr>
          <a:xfrm flipH="1">
            <a:off x="5743935" y="3070100"/>
            <a:ext cx="860780" cy="11509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flipH="1">
            <a:off x="5743934" y="3089163"/>
            <a:ext cx="357423" cy="114089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stCxn id="14" idx="2"/>
          </p:cNvCxnSpPr>
          <p:nvPr/>
        </p:nvCxnSpPr>
        <p:spPr>
          <a:xfrm>
            <a:off x="3086103" y="3082292"/>
            <a:ext cx="52412" cy="1126591"/>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3" name="Rounded Rectangle 42"/>
          <p:cNvSpPr/>
          <p:nvPr/>
        </p:nvSpPr>
        <p:spPr>
          <a:xfrm>
            <a:off x="7236296" y="2650244"/>
            <a:ext cx="288032" cy="432048"/>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ounded Rectangle 43"/>
          <p:cNvSpPr/>
          <p:nvPr/>
        </p:nvSpPr>
        <p:spPr>
          <a:xfrm>
            <a:off x="7668344" y="2648135"/>
            <a:ext cx="288032" cy="432048"/>
          </a:xfrm>
          <a:prstGeom prst="roundRect">
            <a:avLst/>
          </a:prstGeom>
          <a:solidFill>
            <a:srgbClr val="0070C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ounded Rectangle 44"/>
          <p:cNvSpPr/>
          <p:nvPr/>
        </p:nvSpPr>
        <p:spPr>
          <a:xfrm>
            <a:off x="8100392" y="2638052"/>
            <a:ext cx="288032" cy="432048"/>
          </a:xfrm>
          <a:prstGeom prst="roundRect">
            <a:avLst/>
          </a:prstGeom>
          <a:solidFill>
            <a:schemeClr val="tx2">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2111747" y="4882492"/>
            <a:ext cx="3405163" cy="461665"/>
          </a:xfrm>
          <a:prstGeom prst="rect">
            <a:avLst/>
          </a:prstGeom>
          <a:noFill/>
        </p:spPr>
        <p:txBody>
          <a:bodyPr wrap="none" rtlCol="0">
            <a:spAutoFit/>
          </a:bodyPr>
          <a:lstStyle/>
          <a:p>
            <a:pPr algn="ctr"/>
            <a:r>
              <a:rPr lang="en-GB" sz="1200" dirty="0"/>
              <a:t>PRODUCT PROLIFERATION BASED ON MODULAR </a:t>
            </a:r>
          </a:p>
          <a:p>
            <a:pPr algn="ctr"/>
            <a:r>
              <a:rPr lang="en-GB" sz="1200" dirty="0"/>
              <a:t>COMBINATIONS USING STANDARDISED INTERFACES</a:t>
            </a:r>
          </a:p>
        </p:txBody>
      </p:sp>
      <p:sp>
        <p:nvSpPr>
          <p:cNvPr id="47" name="TextBox 46"/>
          <p:cNvSpPr txBox="1"/>
          <p:nvPr/>
        </p:nvSpPr>
        <p:spPr>
          <a:xfrm>
            <a:off x="2183398" y="1673314"/>
            <a:ext cx="3808222" cy="646331"/>
          </a:xfrm>
          <a:prstGeom prst="rect">
            <a:avLst/>
          </a:prstGeom>
          <a:noFill/>
        </p:spPr>
        <p:txBody>
          <a:bodyPr wrap="none" rtlCol="0">
            <a:spAutoFit/>
          </a:bodyPr>
          <a:lstStyle/>
          <a:p>
            <a:pPr algn="ctr"/>
            <a:r>
              <a:rPr lang="en-GB" sz="1200" dirty="0"/>
              <a:t>CURRENT LIBRARY OF MODULES FORMING A “PLATFORM”</a:t>
            </a:r>
          </a:p>
          <a:p>
            <a:pPr algn="ctr"/>
            <a:r>
              <a:rPr lang="en-GB" sz="1200" dirty="0"/>
              <a:t>INTERCHANGEABLE FROM KEYSTONE FIRM AND </a:t>
            </a:r>
          </a:p>
          <a:p>
            <a:pPr algn="ctr"/>
            <a:r>
              <a:rPr lang="en-GB" sz="1200" dirty="0"/>
              <a:t>ECOSYSTEM MEMBERS</a:t>
            </a:r>
          </a:p>
        </p:txBody>
      </p:sp>
      <p:sp>
        <p:nvSpPr>
          <p:cNvPr id="48" name="TextBox 47"/>
          <p:cNvSpPr txBox="1"/>
          <p:nvPr/>
        </p:nvSpPr>
        <p:spPr>
          <a:xfrm>
            <a:off x="7236296" y="1715881"/>
            <a:ext cx="1359796" cy="646331"/>
          </a:xfrm>
          <a:prstGeom prst="rect">
            <a:avLst/>
          </a:prstGeom>
          <a:noFill/>
        </p:spPr>
        <p:txBody>
          <a:bodyPr wrap="none" rtlCol="0">
            <a:spAutoFit/>
          </a:bodyPr>
          <a:lstStyle/>
          <a:p>
            <a:pPr algn="ctr"/>
            <a:r>
              <a:rPr lang="en-GB" sz="1200" dirty="0"/>
              <a:t>FUTURE MODULES</a:t>
            </a:r>
          </a:p>
          <a:p>
            <a:pPr algn="ctr"/>
            <a:r>
              <a:rPr lang="en-GB" sz="1200" dirty="0"/>
              <a:t>FROM ECOSYSTEM</a:t>
            </a:r>
          </a:p>
          <a:p>
            <a:pPr algn="ctr"/>
            <a:r>
              <a:rPr lang="en-GB" sz="1200" dirty="0"/>
              <a:t>MEMBERS</a:t>
            </a:r>
          </a:p>
        </p:txBody>
      </p:sp>
      <p:sp>
        <p:nvSpPr>
          <p:cNvPr id="49" name="TextBox 48"/>
          <p:cNvSpPr txBox="1"/>
          <p:nvPr/>
        </p:nvSpPr>
        <p:spPr>
          <a:xfrm>
            <a:off x="1757897" y="5600273"/>
            <a:ext cx="4659224" cy="276999"/>
          </a:xfrm>
          <a:prstGeom prst="rect">
            <a:avLst/>
          </a:prstGeom>
          <a:noFill/>
        </p:spPr>
        <p:txBody>
          <a:bodyPr wrap="none" rtlCol="0">
            <a:spAutoFit/>
          </a:bodyPr>
          <a:lstStyle/>
          <a:p>
            <a:r>
              <a:rPr lang="en-GB" sz="1200" b="1" dirty="0"/>
              <a:t>ECOSYSTEM = OPEN INNOVATION ANS OPEN SYSTEMS ENVIRONMENT</a:t>
            </a:r>
          </a:p>
        </p:txBody>
      </p:sp>
      <p:sp>
        <p:nvSpPr>
          <p:cNvPr id="50" name="Rounded Rectangle 49"/>
          <p:cNvSpPr/>
          <p:nvPr/>
        </p:nvSpPr>
        <p:spPr>
          <a:xfrm>
            <a:off x="7310920" y="423005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solidFill>
                  <a:srgbClr val="000000"/>
                </a:solidFill>
              </a:rPr>
              <a:t>PRODUCT P4</a:t>
            </a:r>
          </a:p>
          <a:p>
            <a:pPr algn="ctr"/>
            <a:endParaRPr lang="en-GB" sz="1100" b="1" dirty="0"/>
          </a:p>
        </p:txBody>
      </p:sp>
      <p:sp>
        <p:nvSpPr>
          <p:cNvPr id="51" name="Down Arrow 50"/>
          <p:cNvSpPr/>
          <p:nvPr/>
        </p:nvSpPr>
        <p:spPr>
          <a:xfrm>
            <a:off x="7740352" y="3298316"/>
            <a:ext cx="144016" cy="8507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Down Arrow 51"/>
          <p:cNvSpPr/>
          <p:nvPr/>
        </p:nvSpPr>
        <p:spPr>
          <a:xfrm rot="5163727" flipH="1">
            <a:off x="6794009" y="2740297"/>
            <a:ext cx="504056" cy="2519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Arrow Connector 52"/>
          <p:cNvCxnSpPr/>
          <p:nvPr/>
        </p:nvCxnSpPr>
        <p:spPr>
          <a:xfrm>
            <a:off x="6730405" y="3298316"/>
            <a:ext cx="649907" cy="931739"/>
          </a:xfrm>
          <a:prstGeom prst="straightConnector1">
            <a:avLst/>
          </a:prstGeom>
          <a:ln w="41275">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pic>
        <p:nvPicPr>
          <p:cNvPr id="54" name="Picture 53"/>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24931722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58</a:t>
            </a:fld>
            <a:endParaRPr lang="en-US"/>
          </a:p>
        </p:txBody>
      </p:sp>
      <p:pic>
        <p:nvPicPr>
          <p:cNvPr id="5" name="Picture 4" descr="Screen Shot 2017-06-15 at 12.30.5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9000" y="580390"/>
            <a:ext cx="8255000" cy="5422900"/>
          </a:xfrm>
          <a:prstGeom prst="rect">
            <a:avLst/>
          </a:prstGeom>
        </p:spPr>
      </p:pic>
      <p:sp>
        <p:nvSpPr>
          <p:cNvPr id="6" name="TextBox 5"/>
          <p:cNvSpPr txBox="1"/>
          <p:nvPr/>
        </p:nvSpPr>
        <p:spPr>
          <a:xfrm>
            <a:off x="3563278" y="320554"/>
            <a:ext cx="1428596" cy="369332"/>
          </a:xfrm>
          <a:prstGeom prst="rect">
            <a:avLst/>
          </a:prstGeom>
          <a:noFill/>
        </p:spPr>
        <p:txBody>
          <a:bodyPr wrap="none" rtlCol="0">
            <a:spAutoFit/>
          </a:bodyPr>
          <a:lstStyle/>
          <a:p>
            <a:r>
              <a:rPr lang="en-US" dirty="0"/>
              <a:t>ECOSYSTEMS</a:t>
            </a:r>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849881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59</a:t>
            </a:fld>
            <a:endParaRPr lang="en-US"/>
          </a:p>
        </p:txBody>
      </p:sp>
      <p:pic>
        <p:nvPicPr>
          <p:cNvPr id="5" name="Picture 4" descr="Screen Shot 2017-06-15 at 12.32.2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00" y="739739"/>
            <a:ext cx="8470900" cy="5397500"/>
          </a:xfrm>
          <a:prstGeom prst="rect">
            <a:avLst/>
          </a:prstGeom>
        </p:spPr>
      </p:pic>
      <p:sp>
        <p:nvSpPr>
          <p:cNvPr id="6" name="TextBox 5"/>
          <p:cNvSpPr txBox="1"/>
          <p:nvPr/>
        </p:nvSpPr>
        <p:spPr>
          <a:xfrm>
            <a:off x="3563278" y="320554"/>
            <a:ext cx="1428596" cy="369332"/>
          </a:xfrm>
          <a:prstGeom prst="rect">
            <a:avLst/>
          </a:prstGeom>
          <a:noFill/>
        </p:spPr>
        <p:txBody>
          <a:bodyPr wrap="none" rtlCol="0">
            <a:spAutoFit/>
          </a:bodyPr>
          <a:lstStyle/>
          <a:p>
            <a:r>
              <a:rPr lang="en-US" dirty="0"/>
              <a:t>ECOSYSTEMS</a:t>
            </a:r>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7589740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6065" y="1426111"/>
            <a:ext cx="6762750" cy="4248150"/>
          </a:xfrm>
          <a:prstGeom prst="rect">
            <a:avLst/>
          </a:prstGeom>
        </p:spPr>
      </p:pic>
      <p:sp>
        <p:nvSpPr>
          <p:cNvPr id="5" name="Oval 4"/>
          <p:cNvSpPr/>
          <p:nvPr/>
        </p:nvSpPr>
        <p:spPr>
          <a:xfrm rot="17666965">
            <a:off x="1876014" y="882845"/>
            <a:ext cx="1277957" cy="3371162"/>
          </a:xfrm>
          <a:prstGeom prst="ellipse">
            <a:avLst/>
          </a:prstGeom>
          <a:solidFill>
            <a:schemeClr val="tx2">
              <a:lumMod val="60000"/>
              <a:lumOff val="4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Oval 5"/>
          <p:cNvSpPr/>
          <p:nvPr/>
        </p:nvSpPr>
        <p:spPr>
          <a:xfrm rot="14749078">
            <a:off x="1876537" y="2715296"/>
            <a:ext cx="1277957" cy="3371162"/>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Oval 6"/>
          <p:cNvSpPr/>
          <p:nvPr/>
        </p:nvSpPr>
        <p:spPr>
          <a:xfrm rot="3994210">
            <a:off x="6014657" y="889743"/>
            <a:ext cx="1342690" cy="3371162"/>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8" name="Oval 7"/>
          <p:cNvSpPr/>
          <p:nvPr/>
        </p:nvSpPr>
        <p:spPr>
          <a:xfrm rot="7126717">
            <a:off x="5901360" y="2812872"/>
            <a:ext cx="1342690" cy="3482806"/>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Oval 8"/>
          <p:cNvSpPr/>
          <p:nvPr/>
        </p:nvSpPr>
        <p:spPr>
          <a:xfrm rot="10800000">
            <a:off x="3916095" y="4044424"/>
            <a:ext cx="1342690" cy="2114005"/>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Oval 9"/>
          <p:cNvSpPr/>
          <p:nvPr/>
        </p:nvSpPr>
        <p:spPr>
          <a:xfrm rot="10800000">
            <a:off x="3916094" y="814399"/>
            <a:ext cx="1342690" cy="2114005"/>
          </a:xfrm>
          <a:prstGeom prst="ellipse">
            <a:avLst/>
          </a:prstGeom>
          <a:solidFill>
            <a:srgbClr val="558ED5">
              <a:alpha val="6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TextBox 10"/>
          <p:cNvSpPr txBox="1"/>
          <p:nvPr/>
        </p:nvSpPr>
        <p:spPr>
          <a:xfrm>
            <a:off x="716096" y="353628"/>
            <a:ext cx="6781987" cy="369332"/>
          </a:xfrm>
          <a:prstGeom prst="rect">
            <a:avLst/>
          </a:prstGeom>
          <a:noFill/>
        </p:spPr>
        <p:txBody>
          <a:bodyPr wrap="none" rtlCol="0">
            <a:spAutoFit/>
          </a:bodyPr>
          <a:lstStyle/>
          <a:p>
            <a:r>
              <a:rPr lang="en-GB" dirty="0"/>
              <a:t>The Future for =Softbank is the IOT! – based around the ARM Platform</a:t>
            </a:r>
          </a:p>
        </p:txBody>
      </p:sp>
      <p:sp>
        <p:nvSpPr>
          <p:cNvPr id="3" name="Slide Number Placeholder 2"/>
          <p:cNvSpPr>
            <a:spLocks noGrp="1"/>
          </p:cNvSpPr>
          <p:nvPr>
            <p:ph type="sldNum" sz="quarter" idx="12"/>
          </p:nvPr>
        </p:nvSpPr>
        <p:spPr/>
        <p:txBody>
          <a:bodyPr/>
          <a:lstStyle/>
          <a:p>
            <a:fld id="{8F36F8BF-D58B-9F49-9150-9524F642FE75}" type="slidenum">
              <a:rPr lang="en-US" smtClean="0"/>
              <a:t>60</a:t>
            </a:fld>
            <a:endParaRPr lang="en-US"/>
          </a:p>
        </p:txBody>
      </p:sp>
      <p:pic>
        <p:nvPicPr>
          <p:cNvPr id="12" name="Picture 11"/>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2404194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6065" y="1426111"/>
            <a:ext cx="6762750" cy="4248150"/>
          </a:xfrm>
          <a:prstGeom prst="rect">
            <a:avLst/>
          </a:prstGeom>
        </p:spPr>
      </p:pic>
      <p:sp>
        <p:nvSpPr>
          <p:cNvPr id="5" name="Oval 4"/>
          <p:cNvSpPr/>
          <p:nvPr/>
        </p:nvSpPr>
        <p:spPr>
          <a:xfrm rot="17666965">
            <a:off x="1876014" y="882845"/>
            <a:ext cx="1277957" cy="3371162"/>
          </a:xfrm>
          <a:prstGeom prst="ellipse">
            <a:avLst/>
          </a:prstGeom>
          <a:solidFill>
            <a:schemeClr val="tx2">
              <a:lumMod val="60000"/>
              <a:lumOff val="4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Oval 5"/>
          <p:cNvSpPr/>
          <p:nvPr/>
        </p:nvSpPr>
        <p:spPr>
          <a:xfrm rot="14749078">
            <a:off x="1876537" y="2715296"/>
            <a:ext cx="1277957" cy="3371162"/>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Oval 6"/>
          <p:cNvSpPr/>
          <p:nvPr/>
        </p:nvSpPr>
        <p:spPr>
          <a:xfrm rot="3994210">
            <a:off x="6014657" y="889743"/>
            <a:ext cx="1342690" cy="3371162"/>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8" name="Oval 7"/>
          <p:cNvSpPr/>
          <p:nvPr/>
        </p:nvSpPr>
        <p:spPr>
          <a:xfrm rot="7126717">
            <a:off x="5901360" y="2812872"/>
            <a:ext cx="1342690" cy="3482806"/>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Oval 8"/>
          <p:cNvSpPr/>
          <p:nvPr/>
        </p:nvSpPr>
        <p:spPr>
          <a:xfrm rot="10800000">
            <a:off x="3916095" y="4044424"/>
            <a:ext cx="1342690" cy="2114005"/>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Oval 9"/>
          <p:cNvSpPr/>
          <p:nvPr/>
        </p:nvSpPr>
        <p:spPr>
          <a:xfrm rot="10800000">
            <a:off x="3916094" y="814399"/>
            <a:ext cx="1342690" cy="2114005"/>
          </a:xfrm>
          <a:prstGeom prst="ellipse">
            <a:avLst/>
          </a:prstGeom>
          <a:solidFill>
            <a:srgbClr val="558ED5">
              <a:alpha val="6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TextBox 10"/>
          <p:cNvSpPr txBox="1"/>
          <p:nvPr/>
        </p:nvSpPr>
        <p:spPr>
          <a:xfrm>
            <a:off x="102968" y="168962"/>
            <a:ext cx="5457841" cy="369332"/>
          </a:xfrm>
          <a:prstGeom prst="rect">
            <a:avLst/>
          </a:prstGeom>
          <a:noFill/>
        </p:spPr>
        <p:txBody>
          <a:bodyPr wrap="none" rtlCol="0">
            <a:spAutoFit/>
          </a:bodyPr>
          <a:lstStyle/>
          <a:p>
            <a:r>
              <a:rPr lang="en-GB" dirty="0"/>
              <a:t>The Future is the IOT! – based around the ARM Platform</a:t>
            </a:r>
          </a:p>
        </p:txBody>
      </p:sp>
      <p:cxnSp>
        <p:nvCxnSpPr>
          <p:cNvPr id="3" name="Straight Arrow Connector 2"/>
          <p:cNvCxnSpPr/>
          <p:nvPr/>
        </p:nvCxnSpPr>
        <p:spPr>
          <a:xfrm flipV="1">
            <a:off x="5258785" y="1708113"/>
            <a:ext cx="3240763" cy="1547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a:off x="5080203" y="3847751"/>
            <a:ext cx="3419345" cy="182651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a:stCxn id="9" idx="4"/>
          </p:cNvCxnSpPr>
          <p:nvPr/>
        </p:nvCxnSpPr>
        <p:spPr>
          <a:xfrm flipH="1">
            <a:off x="4583861" y="4044424"/>
            <a:ext cx="3579" cy="23792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a:stCxn id="10" idx="0"/>
          </p:cNvCxnSpPr>
          <p:nvPr/>
        </p:nvCxnSpPr>
        <p:spPr>
          <a:xfrm flipH="1" flipV="1">
            <a:off x="4583861" y="525573"/>
            <a:ext cx="3578" cy="240283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flipH="1" flipV="1">
            <a:off x="716097" y="1708113"/>
            <a:ext cx="3199997" cy="1547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flipH="1">
            <a:off x="569333" y="3664413"/>
            <a:ext cx="3346761" cy="188330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6666521" y="1104436"/>
            <a:ext cx="2285151" cy="369332"/>
          </a:xfrm>
          <a:prstGeom prst="rect">
            <a:avLst/>
          </a:prstGeom>
          <a:noFill/>
        </p:spPr>
        <p:txBody>
          <a:bodyPr wrap="none" rtlCol="0">
            <a:spAutoFit/>
          </a:bodyPr>
          <a:lstStyle/>
          <a:p>
            <a:r>
              <a:rPr lang="en-US" dirty="0"/>
              <a:t>ECONOMIES OF SCALE</a:t>
            </a:r>
          </a:p>
        </p:txBody>
      </p:sp>
      <p:sp>
        <p:nvSpPr>
          <p:cNvPr id="23" name="TextBox 22"/>
          <p:cNvSpPr txBox="1"/>
          <p:nvPr/>
        </p:nvSpPr>
        <p:spPr>
          <a:xfrm>
            <a:off x="6524136" y="5759898"/>
            <a:ext cx="2460079" cy="369332"/>
          </a:xfrm>
          <a:prstGeom prst="rect">
            <a:avLst/>
          </a:prstGeom>
          <a:noFill/>
        </p:spPr>
        <p:txBody>
          <a:bodyPr wrap="none" rtlCol="0">
            <a:spAutoFit/>
          </a:bodyPr>
          <a:lstStyle/>
          <a:p>
            <a:r>
              <a:rPr lang="en-US" dirty="0"/>
              <a:t>STRATEGY AS LEVERAGE</a:t>
            </a:r>
          </a:p>
        </p:txBody>
      </p:sp>
      <p:sp>
        <p:nvSpPr>
          <p:cNvPr id="24" name="Slide Number Placeholder 23"/>
          <p:cNvSpPr>
            <a:spLocks noGrp="1"/>
          </p:cNvSpPr>
          <p:nvPr>
            <p:ph type="sldNum" sz="quarter" idx="12"/>
          </p:nvPr>
        </p:nvSpPr>
        <p:spPr/>
        <p:txBody>
          <a:bodyPr/>
          <a:lstStyle/>
          <a:p>
            <a:fld id="{8F36F8BF-D58B-9F49-9150-9524F642FE75}" type="slidenum">
              <a:rPr lang="en-US" smtClean="0"/>
              <a:t>61</a:t>
            </a:fld>
            <a:endParaRPr lang="en-US" dirty="0"/>
          </a:p>
        </p:txBody>
      </p:sp>
      <p:pic>
        <p:nvPicPr>
          <p:cNvPr id="20" name="Picture 19"/>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8936127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6065" y="1426111"/>
            <a:ext cx="6762750" cy="4248150"/>
          </a:xfrm>
          <a:prstGeom prst="rect">
            <a:avLst/>
          </a:prstGeom>
        </p:spPr>
      </p:pic>
      <p:sp>
        <p:nvSpPr>
          <p:cNvPr id="5" name="Oval 4"/>
          <p:cNvSpPr/>
          <p:nvPr/>
        </p:nvSpPr>
        <p:spPr>
          <a:xfrm rot="17666965">
            <a:off x="1876014" y="882845"/>
            <a:ext cx="1277957" cy="3371162"/>
          </a:xfrm>
          <a:prstGeom prst="ellipse">
            <a:avLst/>
          </a:prstGeom>
          <a:solidFill>
            <a:schemeClr val="tx2">
              <a:lumMod val="60000"/>
              <a:lumOff val="4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Oval 5"/>
          <p:cNvSpPr/>
          <p:nvPr/>
        </p:nvSpPr>
        <p:spPr>
          <a:xfrm rot="14749078">
            <a:off x="1876537" y="2715296"/>
            <a:ext cx="1277957" cy="3371162"/>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Oval 6"/>
          <p:cNvSpPr/>
          <p:nvPr/>
        </p:nvSpPr>
        <p:spPr>
          <a:xfrm rot="3994210">
            <a:off x="6014657" y="889743"/>
            <a:ext cx="1342690" cy="3371162"/>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8" name="Oval 7"/>
          <p:cNvSpPr/>
          <p:nvPr/>
        </p:nvSpPr>
        <p:spPr>
          <a:xfrm rot="7126717">
            <a:off x="5901360" y="2812872"/>
            <a:ext cx="1342690" cy="3482806"/>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Oval 8"/>
          <p:cNvSpPr/>
          <p:nvPr/>
        </p:nvSpPr>
        <p:spPr>
          <a:xfrm rot="10800000">
            <a:off x="3916095" y="4044424"/>
            <a:ext cx="1342690" cy="2114005"/>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Oval 9"/>
          <p:cNvSpPr/>
          <p:nvPr/>
        </p:nvSpPr>
        <p:spPr>
          <a:xfrm rot="10800000">
            <a:off x="3916094" y="814399"/>
            <a:ext cx="1342690" cy="2114005"/>
          </a:xfrm>
          <a:prstGeom prst="ellipse">
            <a:avLst/>
          </a:prstGeom>
          <a:solidFill>
            <a:srgbClr val="558ED5">
              <a:alpha val="6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TextBox 10"/>
          <p:cNvSpPr txBox="1"/>
          <p:nvPr/>
        </p:nvSpPr>
        <p:spPr>
          <a:xfrm>
            <a:off x="102968" y="168962"/>
            <a:ext cx="5457841" cy="369332"/>
          </a:xfrm>
          <a:prstGeom prst="rect">
            <a:avLst/>
          </a:prstGeom>
          <a:noFill/>
        </p:spPr>
        <p:txBody>
          <a:bodyPr wrap="none" rtlCol="0">
            <a:spAutoFit/>
          </a:bodyPr>
          <a:lstStyle/>
          <a:p>
            <a:r>
              <a:rPr lang="en-GB" dirty="0"/>
              <a:t>The Future is the IOT! – based around the ARM Platform</a:t>
            </a:r>
          </a:p>
        </p:txBody>
      </p:sp>
      <p:cxnSp>
        <p:nvCxnSpPr>
          <p:cNvPr id="3" name="Straight Arrow Connector 2"/>
          <p:cNvCxnSpPr/>
          <p:nvPr/>
        </p:nvCxnSpPr>
        <p:spPr>
          <a:xfrm flipV="1">
            <a:off x="5258785" y="1708113"/>
            <a:ext cx="3240763" cy="1547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a:off x="5080203" y="3847751"/>
            <a:ext cx="3419345" cy="182651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a:stCxn id="9" idx="4"/>
          </p:cNvCxnSpPr>
          <p:nvPr/>
        </p:nvCxnSpPr>
        <p:spPr>
          <a:xfrm flipH="1">
            <a:off x="4583861" y="4044424"/>
            <a:ext cx="3579" cy="23792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a:stCxn id="10" idx="0"/>
          </p:cNvCxnSpPr>
          <p:nvPr/>
        </p:nvCxnSpPr>
        <p:spPr>
          <a:xfrm flipH="1" flipV="1">
            <a:off x="4583861" y="525573"/>
            <a:ext cx="3578" cy="240283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flipH="1" flipV="1">
            <a:off x="716097" y="1708113"/>
            <a:ext cx="3199997" cy="1547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flipH="1">
            <a:off x="569333" y="3664413"/>
            <a:ext cx="3346761" cy="188330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6666521" y="1104436"/>
            <a:ext cx="2285151" cy="369332"/>
          </a:xfrm>
          <a:prstGeom prst="rect">
            <a:avLst/>
          </a:prstGeom>
          <a:noFill/>
        </p:spPr>
        <p:txBody>
          <a:bodyPr wrap="none" rtlCol="0">
            <a:spAutoFit/>
          </a:bodyPr>
          <a:lstStyle/>
          <a:p>
            <a:r>
              <a:rPr lang="en-US" dirty="0"/>
              <a:t>ECONOMIES OF SCALE</a:t>
            </a:r>
          </a:p>
        </p:txBody>
      </p:sp>
      <p:sp>
        <p:nvSpPr>
          <p:cNvPr id="23" name="TextBox 22"/>
          <p:cNvSpPr txBox="1"/>
          <p:nvPr/>
        </p:nvSpPr>
        <p:spPr>
          <a:xfrm>
            <a:off x="6524136" y="5759898"/>
            <a:ext cx="2460079" cy="369332"/>
          </a:xfrm>
          <a:prstGeom prst="rect">
            <a:avLst/>
          </a:prstGeom>
          <a:noFill/>
        </p:spPr>
        <p:txBody>
          <a:bodyPr wrap="none" rtlCol="0">
            <a:spAutoFit/>
          </a:bodyPr>
          <a:lstStyle/>
          <a:p>
            <a:r>
              <a:rPr lang="en-US" dirty="0"/>
              <a:t>STARTEGY AS LEVERAGE</a:t>
            </a:r>
          </a:p>
        </p:txBody>
      </p:sp>
      <p:sp>
        <p:nvSpPr>
          <p:cNvPr id="2" name="Donut 1"/>
          <p:cNvSpPr/>
          <p:nvPr/>
        </p:nvSpPr>
        <p:spPr>
          <a:xfrm>
            <a:off x="2930535" y="2176542"/>
            <a:ext cx="3313810" cy="2642465"/>
          </a:xfrm>
          <a:prstGeom prst="donut">
            <a:avLst/>
          </a:prstGeom>
          <a:solidFill>
            <a:srgbClr val="FF0000">
              <a:alpha val="26000"/>
            </a:srgbClr>
          </a:solid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endParaRPr>
          </a:p>
        </p:txBody>
      </p:sp>
      <p:sp>
        <p:nvSpPr>
          <p:cNvPr id="12" name="TextBox 11"/>
          <p:cNvSpPr txBox="1"/>
          <p:nvPr/>
        </p:nvSpPr>
        <p:spPr>
          <a:xfrm>
            <a:off x="716095" y="5796392"/>
            <a:ext cx="2325389" cy="369332"/>
          </a:xfrm>
          <a:prstGeom prst="rect">
            <a:avLst/>
          </a:prstGeom>
          <a:noFill/>
        </p:spPr>
        <p:txBody>
          <a:bodyPr wrap="none" rtlCol="0">
            <a:spAutoFit/>
          </a:bodyPr>
          <a:lstStyle/>
          <a:p>
            <a:r>
              <a:rPr lang="en-US" dirty="0"/>
              <a:t>STARETGY AS STRETCH</a:t>
            </a:r>
          </a:p>
        </p:txBody>
      </p:sp>
      <p:sp>
        <p:nvSpPr>
          <p:cNvPr id="14" name="TextBox 13"/>
          <p:cNvSpPr txBox="1"/>
          <p:nvPr/>
        </p:nvSpPr>
        <p:spPr>
          <a:xfrm>
            <a:off x="102968" y="1104435"/>
            <a:ext cx="3826689" cy="369332"/>
          </a:xfrm>
          <a:prstGeom prst="rect">
            <a:avLst/>
          </a:prstGeom>
          <a:noFill/>
        </p:spPr>
        <p:txBody>
          <a:bodyPr wrap="none" rtlCol="0">
            <a:spAutoFit/>
          </a:bodyPr>
          <a:lstStyle/>
          <a:p>
            <a:r>
              <a:rPr lang="en-US" dirty="0"/>
              <a:t>= SOFTBANK ECOSYSTEM INTEGRATOR</a:t>
            </a:r>
          </a:p>
        </p:txBody>
      </p:sp>
      <p:sp>
        <p:nvSpPr>
          <p:cNvPr id="16" name="Slide Number Placeholder 15"/>
          <p:cNvSpPr>
            <a:spLocks noGrp="1"/>
          </p:cNvSpPr>
          <p:nvPr>
            <p:ph type="sldNum" sz="quarter" idx="12"/>
          </p:nvPr>
        </p:nvSpPr>
        <p:spPr/>
        <p:txBody>
          <a:bodyPr/>
          <a:lstStyle/>
          <a:p>
            <a:fld id="{8F36F8BF-D58B-9F49-9150-9524F642FE75}" type="slidenum">
              <a:rPr lang="en-US" smtClean="0"/>
              <a:t>62</a:t>
            </a:fld>
            <a:endParaRPr lang="en-US"/>
          </a:p>
        </p:txBody>
      </p:sp>
    </p:spTree>
    <p:extLst>
      <p:ext uri="{BB962C8B-B14F-4D97-AF65-F5344CB8AC3E}">
        <p14:creationId xmlns:p14="http://schemas.microsoft.com/office/powerpoint/2010/main" val="2380710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6065" y="1426111"/>
            <a:ext cx="6762750" cy="4248150"/>
          </a:xfrm>
          <a:prstGeom prst="rect">
            <a:avLst/>
          </a:prstGeom>
        </p:spPr>
      </p:pic>
      <p:sp>
        <p:nvSpPr>
          <p:cNvPr id="5" name="Oval 4"/>
          <p:cNvSpPr/>
          <p:nvPr/>
        </p:nvSpPr>
        <p:spPr>
          <a:xfrm rot="17666965">
            <a:off x="1876014" y="882845"/>
            <a:ext cx="1277957" cy="3371162"/>
          </a:xfrm>
          <a:prstGeom prst="ellipse">
            <a:avLst/>
          </a:prstGeom>
          <a:solidFill>
            <a:schemeClr val="tx2">
              <a:lumMod val="60000"/>
              <a:lumOff val="40000"/>
              <a:alpha val="1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Oval 5"/>
          <p:cNvSpPr/>
          <p:nvPr/>
        </p:nvSpPr>
        <p:spPr>
          <a:xfrm rot="14749078">
            <a:off x="1876537" y="2715296"/>
            <a:ext cx="1277957" cy="3371162"/>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Oval 6"/>
          <p:cNvSpPr/>
          <p:nvPr/>
        </p:nvSpPr>
        <p:spPr>
          <a:xfrm rot="3994210">
            <a:off x="6014657" y="889743"/>
            <a:ext cx="1342690" cy="3371162"/>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8" name="Oval 7"/>
          <p:cNvSpPr/>
          <p:nvPr/>
        </p:nvSpPr>
        <p:spPr>
          <a:xfrm rot="7126717">
            <a:off x="5901360" y="2812872"/>
            <a:ext cx="1342690" cy="3482806"/>
          </a:xfrm>
          <a:prstGeom prst="ellipse">
            <a:avLst/>
          </a:prstGeom>
          <a:solidFill>
            <a:srgbClr val="558ED5">
              <a:alpha val="4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Oval 8"/>
          <p:cNvSpPr/>
          <p:nvPr/>
        </p:nvSpPr>
        <p:spPr>
          <a:xfrm rot="10800000">
            <a:off x="3916095" y="4044424"/>
            <a:ext cx="1342690" cy="2114005"/>
          </a:xfrm>
          <a:prstGeom prst="ellipse">
            <a:avLst/>
          </a:prstGeom>
          <a:solidFill>
            <a:srgbClr val="558ED5">
              <a:alpha val="9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Oval 9"/>
          <p:cNvSpPr/>
          <p:nvPr/>
        </p:nvSpPr>
        <p:spPr>
          <a:xfrm rot="10800000">
            <a:off x="3916094" y="814399"/>
            <a:ext cx="1342690" cy="2114005"/>
          </a:xfrm>
          <a:prstGeom prst="ellipse">
            <a:avLst/>
          </a:prstGeom>
          <a:solidFill>
            <a:srgbClr val="558ED5">
              <a:alpha val="6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TextBox 10"/>
          <p:cNvSpPr txBox="1"/>
          <p:nvPr/>
        </p:nvSpPr>
        <p:spPr>
          <a:xfrm>
            <a:off x="102968" y="168962"/>
            <a:ext cx="7852150" cy="369332"/>
          </a:xfrm>
          <a:prstGeom prst="rect">
            <a:avLst/>
          </a:prstGeom>
          <a:noFill/>
        </p:spPr>
        <p:txBody>
          <a:bodyPr wrap="none" rtlCol="0">
            <a:spAutoFit/>
          </a:bodyPr>
          <a:lstStyle/>
          <a:p>
            <a:r>
              <a:rPr lang="en-GB" dirty="0"/>
              <a:t>The Future is the IOT! – based around the ARM Platform – MASS CUSTOMISATION</a:t>
            </a:r>
          </a:p>
        </p:txBody>
      </p:sp>
      <p:cxnSp>
        <p:nvCxnSpPr>
          <p:cNvPr id="3" name="Straight Arrow Connector 2"/>
          <p:cNvCxnSpPr/>
          <p:nvPr/>
        </p:nvCxnSpPr>
        <p:spPr>
          <a:xfrm flipV="1">
            <a:off x="5258785" y="1708113"/>
            <a:ext cx="3240763" cy="1547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p:nvPr/>
        </p:nvCxnSpPr>
        <p:spPr>
          <a:xfrm>
            <a:off x="5080203" y="3847751"/>
            <a:ext cx="3419345" cy="182651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a:stCxn id="9" idx="4"/>
          </p:cNvCxnSpPr>
          <p:nvPr/>
        </p:nvCxnSpPr>
        <p:spPr>
          <a:xfrm flipH="1">
            <a:off x="4583861" y="4044424"/>
            <a:ext cx="3579" cy="23792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a:stCxn id="10" idx="0"/>
          </p:cNvCxnSpPr>
          <p:nvPr/>
        </p:nvCxnSpPr>
        <p:spPr>
          <a:xfrm flipH="1" flipV="1">
            <a:off x="4583861" y="525573"/>
            <a:ext cx="3578" cy="240283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flipH="1" flipV="1">
            <a:off x="716097" y="1708113"/>
            <a:ext cx="3199997" cy="154752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flipH="1">
            <a:off x="569333" y="3664413"/>
            <a:ext cx="3346761" cy="188330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6666521" y="1104436"/>
            <a:ext cx="2285151" cy="369332"/>
          </a:xfrm>
          <a:prstGeom prst="rect">
            <a:avLst/>
          </a:prstGeom>
          <a:noFill/>
        </p:spPr>
        <p:txBody>
          <a:bodyPr wrap="none" rtlCol="0">
            <a:spAutoFit/>
          </a:bodyPr>
          <a:lstStyle/>
          <a:p>
            <a:r>
              <a:rPr lang="en-US" dirty="0"/>
              <a:t>ECONOMIES OF SCALE</a:t>
            </a:r>
          </a:p>
        </p:txBody>
      </p:sp>
      <p:sp>
        <p:nvSpPr>
          <p:cNvPr id="23" name="TextBox 22"/>
          <p:cNvSpPr txBox="1"/>
          <p:nvPr/>
        </p:nvSpPr>
        <p:spPr>
          <a:xfrm>
            <a:off x="6524136" y="5759898"/>
            <a:ext cx="2460079" cy="369332"/>
          </a:xfrm>
          <a:prstGeom prst="rect">
            <a:avLst/>
          </a:prstGeom>
          <a:noFill/>
        </p:spPr>
        <p:txBody>
          <a:bodyPr wrap="none" rtlCol="0">
            <a:spAutoFit/>
          </a:bodyPr>
          <a:lstStyle/>
          <a:p>
            <a:r>
              <a:rPr lang="en-US" dirty="0"/>
              <a:t>STARTEGY AS LEVERAGE</a:t>
            </a:r>
          </a:p>
        </p:txBody>
      </p:sp>
      <p:sp>
        <p:nvSpPr>
          <p:cNvPr id="2" name="Donut 1"/>
          <p:cNvSpPr/>
          <p:nvPr/>
        </p:nvSpPr>
        <p:spPr>
          <a:xfrm>
            <a:off x="2930535" y="2176542"/>
            <a:ext cx="3313810" cy="2642465"/>
          </a:xfrm>
          <a:prstGeom prst="donut">
            <a:avLst/>
          </a:prstGeom>
          <a:solidFill>
            <a:srgbClr val="FF0000">
              <a:alpha val="26000"/>
            </a:srgbClr>
          </a:solidFill>
          <a:ln w="28575"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tx1"/>
              </a:solidFill>
            </a:endParaRPr>
          </a:p>
        </p:txBody>
      </p:sp>
      <p:sp>
        <p:nvSpPr>
          <p:cNvPr id="12" name="TextBox 11"/>
          <p:cNvSpPr txBox="1"/>
          <p:nvPr/>
        </p:nvSpPr>
        <p:spPr>
          <a:xfrm>
            <a:off x="716095" y="5796392"/>
            <a:ext cx="2325389" cy="369332"/>
          </a:xfrm>
          <a:prstGeom prst="rect">
            <a:avLst/>
          </a:prstGeom>
          <a:noFill/>
        </p:spPr>
        <p:txBody>
          <a:bodyPr wrap="none" rtlCol="0">
            <a:spAutoFit/>
          </a:bodyPr>
          <a:lstStyle/>
          <a:p>
            <a:r>
              <a:rPr lang="en-US" dirty="0"/>
              <a:t>STARETGY AS STRETCH</a:t>
            </a:r>
          </a:p>
        </p:txBody>
      </p:sp>
      <p:sp>
        <p:nvSpPr>
          <p:cNvPr id="14" name="TextBox 13"/>
          <p:cNvSpPr txBox="1"/>
          <p:nvPr/>
        </p:nvSpPr>
        <p:spPr>
          <a:xfrm>
            <a:off x="102968" y="1104435"/>
            <a:ext cx="3826689" cy="369332"/>
          </a:xfrm>
          <a:prstGeom prst="rect">
            <a:avLst/>
          </a:prstGeom>
          <a:noFill/>
        </p:spPr>
        <p:txBody>
          <a:bodyPr wrap="none" rtlCol="0">
            <a:spAutoFit/>
          </a:bodyPr>
          <a:lstStyle/>
          <a:p>
            <a:r>
              <a:rPr lang="en-US" dirty="0"/>
              <a:t>= SOFTBANK ECOSYSTEM INTEGRATOR</a:t>
            </a:r>
          </a:p>
        </p:txBody>
      </p:sp>
      <p:sp>
        <p:nvSpPr>
          <p:cNvPr id="16" name="Slide Number Placeholder 15"/>
          <p:cNvSpPr>
            <a:spLocks noGrp="1"/>
          </p:cNvSpPr>
          <p:nvPr>
            <p:ph type="sldNum" sz="quarter" idx="12"/>
          </p:nvPr>
        </p:nvSpPr>
        <p:spPr/>
        <p:txBody>
          <a:bodyPr/>
          <a:lstStyle/>
          <a:p>
            <a:fld id="{8F36F8BF-D58B-9F49-9150-9524F642FE75}" type="slidenum">
              <a:rPr lang="en-US" smtClean="0"/>
              <a:t>63</a:t>
            </a:fld>
            <a:endParaRPr lang="en-US"/>
          </a:p>
        </p:txBody>
      </p:sp>
      <p:sp>
        <p:nvSpPr>
          <p:cNvPr id="18" name="Oval 17"/>
          <p:cNvSpPr/>
          <p:nvPr/>
        </p:nvSpPr>
        <p:spPr>
          <a:xfrm>
            <a:off x="5560809" y="3127492"/>
            <a:ext cx="683536" cy="398599"/>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Oval 23"/>
          <p:cNvSpPr/>
          <p:nvPr/>
        </p:nvSpPr>
        <p:spPr>
          <a:xfrm>
            <a:off x="2930535" y="3127493"/>
            <a:ext cx="683536" cy="398599"/>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Oval 24"/>
          <p:cNvSpPr/>
          <p:nvPr/>
        </p:nvSpPr>
        <p:spPr>
          <a:xfrm>
            <a:off x="4242093" y="4260146"/>
            <a:ext cx="683536" cy="450618"/>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Oval 25"/>
          <p:cNvSpPr/>
          <p:nvPr/>
        </p:nvSpPr>
        <p:spPr>
          <a:xfrm>
            <a:off x="5281085" y="3861546"/>
            <a:ext cx="683536" cy="398599"/>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Oval 26"/>
          <p:cNvSpPr/>
          <p:nvPr/>
        </p:nvSpPr>
        <p:spPr>
          <a:xfrm>
            <a:off x="3246121" y="3884738"/>
            <a:ext cx="683536" cy="398599"/>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3480084" y="2434370"/>
            <a:ext cx="762009" cy="494034"/>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4798800" y="2339753"/>
            <a:ext cx="762009" cy="494034"/>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1206065" y="6165724"/>
            <a:ext cx="762009" cy="494034"/>
          </a:xfrm>
          <a:prstGeom prst="ellipse">
            <a:avLst/>
          </a:prstGeom>
          <a:solidFill>
            <a:srgbClr val="FF66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TextBox 19"/>
          <p:cNvSpPr txBox="1"/>
          <p:nvPr/>
        </p:nvSpPr>
        <p:spPr>
          <a:xfrm>
            <a:off x="1968074" y="6285172"/>
            <a:ext cx="898729" cy="276999"/>
          </a:xfrm>
          <a:prstGeom prst="rect">
            <a:avLst/>
          </a:prstGeom>
          <a:noFill/>
        </p:spPr>
        <p:txBody>
          <a:bodyPr wrap="none" rtlCol="0">
            <a:spAutoFit/>
          </a:bodyPr>
          <a:lstStyle/>
          <a:p>
            <a:r>
              <a:rPr lang="en-US" sz="1200" dirty="0"/>
              <a:t>=MODULES</a:t>
            </a:r>
          </a:p>
        </p:txBody>
      </p:sp>
    </p:spTree>
    <p:extLst>
      <p:ext uri="{BB962C8B-B14F-4D97-AF65-F5344CB8AC3E}">
        <p14:creationId xmlns:p14="http://schemas.microsoft.com/office/powerpoint/2010/main" val="248860543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New Mantra for Keiretsu</a:t>
            </a:r>
          </a:p>
        </p:txBody>
      </p:sp>
      <p:sp>
        <p:nvSpPr>
          <p:cNvPr id="3" name="Content Placeholder 2"/>
          <p:cNvSpPr>
            <a:spLocks noGrp="1"/>
          </p:cNvSpPr>
          <p:nvPr>
            <p:ph idx="1"/>
          </p:nvPr>
        </p:nvSpPr>
        <p:spPr>
          <a:xfrm>
            <a:off x="457200" y="1225972"/>
            <a:ext cx="8229600" cy="4762331"/>
          </a:xfrm>
        </p:spPr>
        <p:txBody>
          <a:bodyPr>
            <a:noAutofit/>
          </a:bodyPr>
          <a:lstStyle/>
          <a:p>
            <a:endParaRPr lang="en-US" sz="1600" dirty="0"/>
          </a:p>
          <a:p>
            <a:r>
              <a:rPr lang="en-US" sz="1600" b="1" dirty="0"/>
              <a:t>Reach.</a:t>
            </a:r>
            <a:r>
              <a:rPr lang="en-US" sz="1600" dirty="0"/>
              <a:t> The ability to attract a critical mass of customers by offering superior information, products, and services. METI, JETRO and MOF invisible hand.</a:t>
            </a:r>
          </a:p>
          <a:p>
            <a:endParaRPr lang="en-US" sz="1600" dirty="0"/>
          </a:p>
          <a:p>
            <a:r>
              <a:rPr lang="en-US" sz="1600" b="1" dirty="0"/>
              <a:t>Richness.</a:t>
            </a:r>
            <a:r>
              <a:rPr lang="en-US" sz="1600" dirty="0"/>
              <a:t> The quality of information and the large variety of products and services that can attract the customer. Form strategic alliances, IJVs, acquisitions. Alliances allowing competition and cooperation. </a:t>
            </a:r>
          </a:p>
          <a:p>
            <a:endParaRPr lang="en-US" sz="1600" dirty="0"/>
          </a:p>
          <a:p>
            <a:r>
              <a:rPr lang="en-US" sz="1600" b="1" dirty="0"/>
              <a:t>Disintermediation.</a:t>
            </a:r>
            <a:r>
              <a:rPr lang="en-US" sz="1600" dirty="0"/>
              <a:t> The ability to go directly to customers, bypassing the supply chain. Reconfigure supply chains globally. Reduce value system length. Continuous improvement of business processes.</a:t>
            </a:r>
          </a:p>
          <a:p>
            <a:endParaRPr lang="en-US" sz="1600" dirty="0"/>
          </a:p>
          <a:p>
            <a:r>
              <a:rPr lang="en-US" sz="1600" b="1" dirty="0"/>
              <a:t>Deconstruction.</a:t>
            </a:r>
            <a:r>
              <a:rPr lang="en-US" sz="1600" dirty="0"/>
              <a:t> The ability to destroy existing supply chains, company practices, and business structures to make it more convenient for the customer to make informed purchases. New business models such as =Softbank</a:t>
            </a:r>
          </a:p>
          <a:p>
            <a:endParaRPr lang="en-US" sz="1600" dirty="0"/>
          </a:p>
          <a:p>
            <a:r>
              <a:rPr lang="en-US" sz="1600" b="1" dirty="0"/>
              <a:t>Speed of Competition.</a:t>
            </a:r>
            <a:r>
              <a:rPr lang="en-US" sz="1600" dirty="0"/>
              <a:t> The ability to constantly change, experiment, invent, innovate, and plan in the midst of unpredictability and change. Reconfigure to be more responsive to market/competitive pressures.</a:t>
            </a:r>
          </a:p>
          <a:p>
            <a:endParaRPr lang="en-US" sz="1600" dirty="0"/>
          </a:p>
          <a:p>
            <a:pPr marL="0" indent="0">
              <a:buNone/>
            </a:pPr>
            <a:r>
              <a:rPr lang="en-US" sz="1100" dirty="0">
                <a:hlinkClick r:id="rId2"/>
              </a:rPr>
              <a:t>https://www.strategy-business.com/article/04105?gko=0d642</a:t>
            </a:r>
            <a:r>
              <a:rPr lang="en-US" sz="1100" dirty="0"/>
              <a:t> Japan’s coming Competitive renaissance</a:t>
            </a:r>
          </a:p>
        </p:txBody>
      </p:sp>
      <p:sp>
        <p:nvSpPr>
          <p:cNvPr id="4" name="Slide Number Placeholder 3"/>
          <p:cNvSpPr>
            <a:spLocks noGrp="1"/>
          </p:cNvSpPr>
          <p:nvPr>
            <p:ph type="sldNum" sz="quarter" idx="12"/>
          </p:nvPr>
        </p:nvSpPr>
        <p:spPr/>
        <p:txBody>
          <a:bodyPr/>
          <a:lstStyle/>
          <a:p>
            <a:fld id="{8F36F8BF-D58B-9F49-9150-9524F642FE75}" type="slidenum">
              <a:rPr lang="en-US" smtClean="0"/>
              <a:t>64</a:t>
            </a:fld>
            <a:endParaRPr lang="en-US"/>
          </a:p>
        </p:txBody>
      </p:sp>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236148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13 at 18.22.3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2036" y="498415"/>
            <a:ext cx="6774017" cy="5498729"/>
          </a:xfrm>
          <a:prstGeom prst="rect">
            <a:avLst/>
          </a:prstGeom>
        </p:spPr>
      </p:pic>
      <p:sp>
        <p:nvSpPr>
          <p:cNvPr id="5" name="TextBox 4"/>
          <p:cNvSpPr txBox="1"/>
          <p:nvPr/>
        </p:nvSpPr>
        <p:spPr>
          <a:xfrm>
            <a:off x="2565836" y="59060"/>
            <a:ext cx="4301177" cy="369332"/>
          </a:xfrm>
          <a:prstGeom prst="rect">
            <a:avLst/>
          </a:prstGeom>
          <a:noFill/>
        </p:spPr>
        <p:txBody>
          <a:bodyPr wrap="none" rtlCol="0">
            <a:spAutoFit/>
          </a:bodyPr>
          <a:lstStyle/>
          <a:p>
            <a:r>
              <a:rPr lang="en-US" dirty="0"/>
              <a:t>TRAITS OF JAPAN’S NEW FIRM STRUCTURES</a:t>
            </a:r>
          </a:p>
        </p:txBody>
      </p:sp>
      <p:sp>
        <p:nvSpPr>
          <p:cNvPr id="2" name="Slide Number Placeholder 1"/>
          <p:cNvSpPr>
            <a:spLocks noGrp="1"/>
          </p:cNvSpPr>
          <p:nvPr>
            <p:ph type="sldNum" sz="quarter" idx="12"/>
          </p:nvPr>
        </p:nvSpPr>
        <p:spPr/>
        <p:txBody>
          <a:bodyPr/>
          <a:lstStyle/>
          <a:p>
            <a:fld id="{8F36F8BF-D58B-9F49-9150-9524F642FE75}" type="slidenum">
              <a:rPr lang="en-US" smtClean="0"/>
              <a:t>65</a:t>
            </a:fld>
            <a:endParaRPr lang="en-US"/>
          </a:p>
        </p:txBody>
      </p:sp>
      <p:sp>
        <p:nvSpPr>
          <p:cNvPr id="3" name="Rectangle 2"/>
          <p:cNvSpPr/>
          <p:nvPr/>
        </p:nvSpPr>
        <p:spPr>
          <a:xfrm>
            <a:off x="279836" y="5934670"/>
            <a:ext cx="4572000" cy="461665"/>
          </a:xfrm>
          <a:prstGeom prst="rect">
            <a:avLst/>
          </a:prstGeom>
        </p:spPr>
        <p:txBody>
          <a:bodyPr>
            <a:spAutoFit/>
          </a:bodyPr>
          <a:lstStyle/>
          <a:p>
            <a:r>
              <a:rPr lang="en-US" sz="1200" dirty="0">
                <a:hlinkClick r:id="rId3"/>
              </a:rPr>
              <a:t>https://www.strategy-business.com/article/04105?gko=0d642</a:t>
            </a:r>
            <a:r>
              <a:rPr lang="en-US" sz="1200" dirty="0"/>
              <a:t> Japan’s coming Competitive renaissance</a:t>
            </a:r>
          </a:p>
        </p:txBody>
      </p:sp>
      <p:pic>
        <p:nvPicPr>
          <p:cNvPr id="6" name="Picture 5"/>
          <p:cNvPicPr>
            <a:picLocks noChangeAspect="1"/>
          </p:cNvPicPr>
          <p:nvPr/>
        </p:nvPicPr>
        <p:blipFill>
          <a:blip r:embed="rId4"/>
          <a:stretch>
            <a:fillRect/>
          </a:stretch>
        </p:blipFill>
        <p:spPr>
          <a:xfrm>
            <a:off x="0" y="6116620"/>
            <a:ext cx="741380" cy="741380"/>
          </a:xfrm>
          <a:prstGeom prst="rect">
            <a:avLst/>
          </a:prstGeom>
        </p:spPr>
      </p:pic>
    </p:spTree>
    <p:extLst>
      <p:ext uri="{BB962C8B-B14F-4D97-AF65-F5344CB8AC3E}">
        <p14:creationId xmlns:p14="http://schemas.microsoft.com/office/powerpoint/2010/main" val="4141639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Japan’s Invisible Hands</a:t>
            </a:r>
          </a:p>
        </p:txBody>
      </p:sp>
      <p:sp>
        <p:nvSpPr>
          <p:cNvPr id="3" name="Content Placeholder 2"/>
          <p:cNvSpPr>
            <a:spLocks noGrp="1"/>
          </p:cNvSpPr>
          <p:nvPr>
            <p:ph idx="1"/>
          </p:nvPr>
        </p:nvSpPr>
        <p:spPr>
          <a:xfrm>
            <a:off x="457200" y="2011092"/>
            <a:ext cx="8229600" cy="4115071"/>
          </a:xfrm>
        </p:spPr>
        <p:txBody>
          <a:bodyPr/>
          <a:lstStyle/>
          <a:p>
            <a:r>
              <a:rPr lang="en-US" dirty="0"/>
              <a:t>METI (Ministry of Economy, Trade and Industry)</a:t>
            </a:r>
          </a:p>
          <a:p>
            <a:endParaRPr lang="en-US" dirty="0"/>
          </a:p>
          <a:p>
            <a:r>
              <a:rPr lang="en-US" dirty="0"/>
              <a:t>JETRO (Japan External trade Organization)</a:t>
            </a:r>
          </a:p>
          <a:p>
            <a:endParaRPr lang="en-US" dirty="0"/>
          </a:p>
          <a:p>
            <a:r>
              <a:rPr lang="en-US" dirty="0"/>
              <a:t>MOF</a:t>
            </a:r>
          </a:p>
        </p:txBody>
      </p:sp>
      <p:sp>
        <p:nvSpPr>
          <p:cNvPr id="4" name="Slide Number Placeholder 3"/>
          <p:cNvSpPr>
            <a:spLocks noGrp="1"/>
          </p:cNvSpPr>
          <p:nvPr>
            <p:ph type="sldNum" sz="quarter" idx="12"/>
          </p:nvPr>
        </p:nvSpPr>
        <p:spPr/>
        <p:txBody>
          <a:bodyPr/>
          <a:lstStyle/>
          <a:p>
            <a:fld id="{8F36F8BF-D58B-9F49-9150-9524F642FE75}" type="slidenum">
              <a:rPr lang="en-US" smtClean="0"/>
              <a:t>66</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6259075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Softbank &amp; New Keiretsu</a:t>
            </a:r>
          </a:p>
        </p:txBody>
      </p:sp>
      <p:sp>
        <p:nvSpPr>
          <p:cNvPr id="3" name="Content Placeholder 2"/>
          <p:cNvSpPr>
            <a:spLocks noGrp="1"/>
          </p:cNvSpPr>
          <p:nvPr>
            <p:ph idx="1"/>
          </p:nvPr>
        </p:nvSpPr>
        <p:spPr/>
        <p:txBody>
          <a:bodyPr>
            <a:normAutofit fontScale="92500" lnSpcReduction="10000"/>
          </a:bodyPr>
          <a:lstStyle/>
          <a:p>
            <a:r>
              <a:rPr lang="en-US" dirty="0"/>
              <a:t>Based on: </a:t>
            </a:r>
          </a:p>
          <a:p>
            <a:endParaRPr lang="en-US" dirty="0"/>
          </a:p>
          <a:p>
            <a:pPr lvl="2"/>
            <a:r>
              <a:rPr lang="en-US" dirty="0"/>
              <a:t>Information asymmetries</a:t>
            </a:r>
          </a:p>
          <a:p>
            <a:pPr lvl="2"/>
            <a:r>
              <a:rPr lang="en-US" dirty="0"/>
              <a:t>Technological asymmetries</a:t>
            </a:r>
          </a:p>
          <a:p>
            <a:pPr lvl="2"/>
            <a:r>
              <a:rPr lang="en-US" dirty="0"/>
              <a:t>Financial asymmetries</a:t>
            </a:r>
          </a:p>
          <a:p>
            <a:pPr lvl="2"/>
            <a:endParaRPr lang="en-US" dirty="0"/>
          </a:p>
          <a:p>
            <a:r>
              <a:rPr lang="en-US" dirty="0"/>
              <a:t>Originally between US and Japan – Japan as laggard </a:t>
            </a:r>
          </a:p>
          <a:p>
            <a:endParaRPr lang="en-US" dirty="0"/>
          </a:p>
          <a:p>
            <a:r>
              <a:rPr lang="en-US" dirty="0"/>
              <a:t>Now between Ecosystems</a:t>
            </a:r>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67</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6057942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5296716" y="1311900"/>
            <a:ext cx="1845801" cy="1532923"/>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b="1" dirty="0"/>
              <a:t>INFORMATIONAL</a:t>
            </a:r>
          </a:p>
        </p:txBody>
      </p:sp>
      <p:sp>
        <p:nvSpPr>
          <p:cNvPr id="5" name="Oval 4"/>
          <p:cNvSpPr/>
          <p:nvPr/>
        </p:nvSpPr>
        <p:spPr>
          <a:xfrm>
            <a:off x="7136047" y="4236766"/>
            <a:ext cx="1693401" cy="143072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100" b="1" dirty="0"/>
              <a:t>TECHNOLOGICAL</a:t>
            </a:r>
          </a:p>
        </p:txBody>
      </p:sp>
      <p:sp>
        <p:nvSpPr>
          <p:cNvPr id="6" name="Oval 5"/>
          <p:cNvSpPr/>
          <p:nvPr/>
        </p:nvSpPr>
        <p:spPr>
          <a:xfrm>
            <a:off x="3636472" y="4236766"/>
            <a:ext cx="1693401" cy="143072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b="1" dirty="0"/>
              <a:t>FINANCIAL</a:t>
            </a:r>
          </a:p>
        </p:txBody>
      </p:sp>
      <p:sp>
        <p:nvSpPr>
          <p:cNvPr id="7" name="Oval 6"/>
          <p:cNvSpPr/>
          <p:nvPr/>
        </p:nvSpPr>
        <p:spPr>
          <a:xfrm>
            <a:off x="5329873" y="3284832"/>
            <a:ext cx="1722595" cy="143072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t>= SOFTBANK</a:t>
            </a:r>
          </a:p>
        </p:txBody>
      </p:sp>
      <p:cxnSp>
        <p:nvCxnSpPr>
          <p:cNvPr id="9" name="Straight Arrow Connector 8"/>
          <p:cNvCxnSpPr>
            <a:stCxn id="4" idx="5"/>
            <a:endCxn id="5" idx="0"/>
          </p:cNvCxnSpPr>
          <p:nvPr/>
        </p:nvCxnSpPr>
        <p:spPr>
          <a:xfrm>
            <a:off x="6872206" y="2620332"/>
            <a:ext cx="1110542" cy="1616434"/>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a:stCxn id="4" idx="3"/>
            <a:endCxn id="6" idx="0"/>
          </p:cNvCxnSpPr>
          <p:nvPr/>
        </p:nvCxnSpPr>
        <p:spPr>
          <a:xfrm flipH="1">
            <a:off x="4483173" y="2620332"/>
            <a:ext cx="1083854" cy="1616434"/>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a:stCxn id="6" idx="6"/>
            <a:endCxn id="5" idx="2"/>
          </p:cNvCxnSpPr>
          <p:nvPr/>
        </p:nvCxnSpPr>
        <p:spPr>
          <a:xfrm>
            <a:off x="5329873" y="4952130"/>
            <a:ext cx="1806174"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a:endCxn id="5" idx="1"/>
          </p:cNvCxnSpPr>
          <p:nvPr/>
        </p:nvCxnSpPr>
        <p:spPr>
          <a:xfrm>
            <a:off x="7012841" y="4236766"/>
            <a:ext cx="371199" cy="209525"/>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a:stCxn id="6" idx="7"/>
          </p:cNvCxnSpPr>
          <p:nvPr/>
        </p:nvCxnSpPr>
        <p:spPr>
          <a:xfrm flipV="1">
            <a:off x="5081880" y="4236767"/>
            <a:ext cx="290661" cy="209524"/>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a:stCxn id="4" idx="4"/>
            <a:endCxn id="7" idx="0"/>
          </p:cNvCxnSpPr>
          <p:nvPr/>
        </p:nvCxnSpPr>
        <p:spPr>
          <a:xfrm flipH="1">
            <a:off x="6191171" y="2844823"/>
            <a:ext cx="28446" cy="440009"/>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sp>
        <p:nvSpPr>
          <p:cNvPr id="26" name="TextBox 25"/>
          <p:cNvSpPr txBox="1"/>
          <p:nvPr/>
        </p:nvSpPr>
        <p:spPr>
          <a:xfrm>
            <a:off x="7384040" y="562504"/>
            <a:ext cx="1415772" cy="1477328"/>
          </a:xfrm>
          <a:prstGeom prst="rect">
            <a:avLst/>
          </a:prstGeom>
          <a:noFill/>
        </p:spPr>
        <p:txBody>
          <a:bodyPr wrap="none" rtlCol="0">
            <a:spAutoFit/>
          </a:bodyPr>
          <a:lstStyle/>
          <a:p>
            <a:r>
              <a:rPr lang="en-US" dirty="0"/>
              <a:t>Leveraging:</a:t>
            </a:r>
          </a:p>
          <a:p>
            <a:r>
              <a:rPr lang="en-US" dirty="0"/>
              <a:t>Information</a:t>
            </a:r>
          </a:p>
          <a:p>
            <a:r>
              <a:rPr lang="en-US" dirty="0"/>
              <a:t>Technology</a:t>
            </a:r>
          </a:p>
          <a:p>
            <a:r>
              <a:rPr lang="en-US" dirty="0"/>
              <a:t>&amp; Finance</a:t>
            </a:r>
          </a:p>
          <a:p>
            <a:r>
              <a:rPr lang="en-US" dirty="0"/>
              <a:t>Asymmetries</a:t>
            </a:r>
          </a:p>
        </p:txBody>
      </p:sp>
      <p:pic>
        <p:nvPicPr>
          <p:cNvPr id="27" name="Picture 2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669" y="820022"/>
            <a:ext cx="2738569" cy="2683798"/>
          </a:xfrm>
          <a:prstGeom prst="rect">
            <a:avLst/>
          </a:prstGeom>
        </p:spPr>
      </p:pic>
      <p:pic>
        <p:nvPicPr>
          <p:cNvPr id="28" name="Picture 2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669" y="3960072"/>
            <a:ext cx="2981902" cy="2549526"/>
          </a:xfrm>
          <a:prstGeom prst="rect">
            <a:avLst/>
          </a:prstGeom>
        </p:spPr>
      </p:pic>
      <p:pic>
        <p:nvPicPr>
          <p:cNvPr id="61" name="Picture 60" descr="Screen Shot 2017-06-14 at 21.33.09.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6424" y="5868900"/>
            <a:ext cx="4489493" cy="640698"/>
          </a:xfrm>
          <a:prstGeom prst="rect">
            <a:avLst/>
          </a:prstGeom>
        </p:spPr>
      </p:pic>
      <p:sp>
        <p:nvSpPr>
          <p:cNvPr id="62" name="TextBox 61"/>
          <p:cNvSpPr txBox="1"/>
          <p:nvPr/>
        </p:nvSpPr>
        <p:spPr>
          <a:xfrm>
            <a:off x="2557004" y="377838"/>
            <a:ext cx="3852337" cy="369332"/>
          </a:xfrm>
          <a:prstGeom prst="rect">
            <a:avLst/>
          </a:prstGeom>
          <a:noFill/>
        </p:spPr>
        <p:txBody>
          <a:bodyPr wrap="none" rtlCol="0">
            <a:spAutoFit/>
          </a:bodyPr>
          <a:lstStyle/>
          <a:p>
            <a:r>
              <a:rPr lang="en-US" dirty="0"/>
              <a:t>=SOFTBANK PULLING IT ALL TOGETHER </a:t>
            </a:r>
          </a:p>
        </p:txBody>
      </p:sp>
      <p:sp>
        <p:nvSpPr>
          <p:cNvPr id="63" name="Slide Number Placeholder 62"/>
          <p:cNvSpPr>
            <a:spLocks noGrp="1"/>
          </p:cNvSpPr>
          <p:nvPr>
            <p:ph type="sldNum" sz="quarter" idx="12"/>
          </p:nvPr>
        </p:nvSpPr>
        <p:spPr/>
        <p:txBody>
          <a:bodyPr/>
          <a:lstStyle/>
          <a:p>
            <a:fld id="{8F36F8BF-D58B-9F49-9150-9524F642FE75}" type="slidenum">
              <a:rPr lang="en-US" smtClean="0"/>
              <a:t>68</a:t>
            </a:fld>
            <a:endParaRPr lang="en-US"/>
          </a:p>
        </p:txBody>
      </p:sp>
      <p:pic>
        <p:nvPicPr>
          <p:cNvPr id="18" name="Picture 17"/>
          <p:cNvPicPr>
            <a:picLocks noChangeAspect="1"/>
          </p:cNvPicPr>
          <p:nvPr/>
        </p:nvPicPr>
        <p:blipFill>
          <a:blip r:embed="rId5"/>
          <a:stretch>
            <a:fillRect/>
          </a:stretch>
        </p:blipFill>
        <p:spPr>
          <a:xfrm>
            <a:off x="0" y="6116620"/>
            <a:ext cx="741380" cy="741380"/>
          </a:xfrm>
          <a:prstGeom prst="rect">
            <a:avLst/>
          </a:prstGeom>
        </p:spPr>
      </p:pic>
    </p:spTree>
    <p:extLst>
      <p:ext uri="{BB962C8B-B14F-4D97-AF65-F5344CB8AC3E}">
        <p14:creationId xmlns:p14="http://schemas.microsoft.com/office/powerpoint/2010/main" val="39173533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01446"/>
            <a:ext cx="8229600" cy="1143000"/>
          </a:xfrm>
        </p:spPr>
        <p:txBody>
          <a:bodyPr/>
          <a:lstStyle/>
          <a:p>
            <a:r>
              <a:rPr lang="en-US" dirty="0"/>
              <a:t>Keiretsu Equivalents?</a:t>
            </a:r>
          </a:p>
        </p:txBody>
      </p:sp>
      <p:sp>
        <p:nvSpPr>
          <p:cNvPr id="4" name="Slide Number Placeholder 3"/>
          <p:cNvSpPr>
            <a:spLocks noGrp="1"/>
          </p:cNvSpPr>
          <p:nvPr>
            <p:ph type="sldNum" sz="quarter" idx="12"/>
          </p:nvPr>
        </p:nvSpPr>
        <p:spPr/>
        <p:txBody>
          <a:bodyPr/>
          <a:lstStyle/>
          <a:p>
            <a:fld id="{8F36F8BF-D58B-9F49-9150-9524F642FE75}" type="slidenum">
              <a:rPr lang="en-US" smtClean="0"/>
              <a:t>69</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7095686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Chaebol</a:t>
            </a:r>
          </a:p>
        </p:txBody>
      </p:sp>
      <p:sp>
        <p:nvSpPr>
          <p:cNvPr id="3" name="Content Placeholder 2"/>
          <p:cNvSpPr>
            <a:spLocks noGrp="1"/>
          </p:cNvSpPr>
          <p:nvPr>
            <p:ph idx="1"/>
          </p:nvPr>
        </p:nvSpPr>
        <p:spPr/>
        <p:txBody>
          <a:bodyPr/>
          <a:lstStyle/>
          <a:p>
            <a:r>
              <a:rPr lang="en-US" dirty="0"/>
              <a:t>Chaebol in Korea</a:t>
            </a:r>
          </a:p>
          <a:p>
            <a:r>
              <a:rPr lang="en-US" dirty="0"/>
              <a:t>Origins in Zaibatsu</a:t>
            </a:r>
          </a:p>
          <a:p>
            <a:r>
              <a:rPr lang="en-US" dirty="0"/>
              <a:t>Family owned groupings/conglomerates</a:t>
            </a:r>
          </a:p>
          <a:p>
            <a:r>
              <a:rPr lang="en-US" dirty="0"/>
              <a:t>Feature is Cross Shareholdings</a:t>
            </a:r>
          </a:p>
          <a:p>
            <a:r>
              <a:rPr lang="en-US" dirty="0"/>
              <a:t>Dominate Korean Economy</a:t>
            </a:r>
          </a:p>
          <a:p>
            <a:r>
              <a:rPr lang="en-US" dirty="0"/>
              <a:t>Diversified – similar to Horizontal Keiretsu</a:t>
            </a:r>
          </a:p>
          <a:p>
            <a:r>
              <a:rPr lang="en-US" dirty="0"/>
              <a:t>Bank is the Bank of Korea</a:t>
            </a:r>
          </a:p>
        </p:txBody>
      </p:sp>
      <p:sp>
        <p:nvSpPr>
          <p:cNvPr id="4" name="Slide Number Placeholder 3"/>
          <p:cNvSpPr>
            <a:spLocks noGrp="1"/>
          </p:cNvSpPr>
          <p:nvPr>
            <p:ph type="sldNum" sz="quarter" idx="12"/>
          </p:nvPr>
        </p:nvSpPr>
        <p:spPr/>
        <p:txBody>
          <a:bodyPr/>
          <a:lstStyle/>
          <a:p>
            <a:fld id="{8F36F8BF-D58B-9F49-9150-9524F642FE75}" type="slidenum">
              <a:rPr lang="en-US" smtClean="0"/>
              <a:t>70</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9848531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71</a:t>
            </a:fld>
            <a:endParaRPr lang="en-US"/>
          </a:p>
        </p:txBody>
      </p:sp>
      <p:pic>
        <p:nvPicPr>
          <p:cNvPr id="6" name="Picture 5" descr="Screen Shot 2017-06-25 at 17.57.0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86" y="1105275"/>
            <a:ext cx="8307514" cy="4782537"/>
          </a:xfrm>
          <a:prstGeom prst="rect">
            <a:avLst/>
          </a:prstGeom>
        </p:spPr>
      </p:pic>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53929565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Characteristic Chaebol Ownership Structures</a:t>
            </a:r>
          </a:p>
        </p:txBody>
      </p:sp>
      <p:sp>
        <p:nvSpPr>
          <p:cNvPr id="4" name="Slide Number Placeholder 3"/>
          <p:cNvSpPr>
            <a:spLocks noGrp="1"/>
          </p:cNvSpPr>
          <p:nvPr>
            <p:ph type="sldNum" sz="quarter" idx="12"/>
          </p:nvPr>
        </p:nvSpPr>
        <p:spPr/>
        <p:txBody>
          <a:bodyPr/>
          <a:lstStyle/>
          <a:p>
            <a:fld id="{8F36F8BF-D58B-9F49-9150-9524F642FE75}" type="slidenum">
              <a:rPr lang="en-US" smtClean="0"/>
              <a:t>72</a:t>
            </a:fld>
            <a:endParaRPr lang="en-US"/>
          </a:p>
        </p:txBody>
      </p:sp>
      <p:pic>
        <p:nvPicPr>
          <p:cNvPr id="6" name="Picture 5" descr="Screen Shot 2017-06-14 at 23.40.5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0804" y="1417638"/>
            <a:ext cx="4864100" cy="5156200"/>
          </a:xfrm>
          <a:prstGeom prst="rect">
            <a:avLst/>
          </a:prstGeom>
        </p:spPr>
      </p:pic>
      <p:pic>
        <p:nvPicPr>
          <p:cNvPr id="5" name="Picture 4"/>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68626696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73</a:t>
            </a:fld>
            <a:endParaRPr lang="en-US"/>
          </a:p>
        </p:txBody>
      </p:sp>
      <p:pic>
        <p:nvPicPr>
          <p:cNvPr id="5" name="Picture 4" descr="Screen Shot 2017-06-25 at 18.29.0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1523" y="719861"/>
            <a:ext cx="5346700" cy="5003800"/>
          </a:xfrm>
          <a:prstGeom prst="rect">
            <a:avLst/>
          </a:prstGeom>
        </p:spPr>
      </p:pic>
      <p:pic>
        <p:nvPicPr>
          <p:cNvPr id="6" name="Picture 5"/>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71755190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74</a:t>
            </a:fld>
            <a:endParaRPr lang="en-US"/>
          </a:p>
        </p:txBody>
      </p:sp>
      <p:pic>
        <p:nvPicPr>
          <p:cNvPr id="5" name="Picture 4" descr="Screen Shot 2017-06-25 at 18.29.3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6094" y="994310"/>
            <a:ext cx="5575300" cy="4737100"/>
          </a:xfrm>
          <a:prstGeom prst="rect">
            <a:avLst/>
          </a:prstGeom>
        </p:spPr>
      </p:pic>
      <p:pic>
        <p:nvPicPr>
          <p:cNvPr id="6" name="Picture 5"/>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1814865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75</a:t>
            </a:fld>
            <a:endParaRPr lang="en-US"/>
          </a:p>
        </p:txBody>
      </p:sp>
      <p:pic>
        <p:nvPicPr>
          <p:cNvPr id="5" name="Picture 4"/>
          <p:cNvPicPr>
            <a:picLocks noChangeAspect="1"/>
          </p:cNvPicPr>
          <p:nvPr/>
        </p:nvPicPr>
        <p:blipFill>
          <a:blip r:embed="rId2"/>
          <a:stretch>
            <a:fillRect/>
          </a:stretch>
        </p:blipFill>
        <p:spPr>
          <a:xfrm>
            <a:off x="520700" y="273050"/>
            <a:ext cx="8102600" cy="6083300"/>
          </a:xfrm>
          <a:prstGeom prst="rect">
            <a:avLst/>
          </a:prstGeom>
        </p:spPr>
      </p:pic>
      <p:pic>
        <p:nvPicPr>
          <p:cNvPr id="6" name="Picture 5"/>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81760866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Control of Family Members</a:t>
            </a:r>
          </a:p>
        </p:txBody>
      </p:sp>
      <p:sp>
        <p:nvSpPr>
          <p:cNvPr id="4" name="Slide Number Placeholder 3"/>
          <p:cNvSpPr>
            <a:spLocks noGrp="1"/>
          </p:cNvSpPr>
          <p:nvPr>
            <p:ph type="sldNum" sz="quarter" idx="12"/>
          </p:nvPr>
        </p:nvSpPr>
        <p:spPr/>
        <p:txBody>
          <a:bodyPr/>
          <a:lstStyle/>
          <a:p>
            <a:fld id="{8F36F8BF-D58B-9F49-9150-9524F642FE75}" type="slidenum">
              <a:rPr lang="en-US" smtClean="0"/>
              <a:t>76</a:t>
            </a:fld>
            <a:endParaRPr lang="en-US"/>
          </a:p>
        </p:txBody>
      </p:sp>
      <p:pic>
        <p:nvPicPr>
          <p:cNvPr id="5" name="Picture 4" descr="Screen Shot 2017-06-15 at 09.17.5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760340"/>
            <a:ext cx="8077200" cy="3581400"/>
          </a:xfrm>
          <a:prstGeom prst="rect">
            <a:avLst/>
          </a:prstGeom>
        </p:spPr>
      </p:pic>
      <p:sp>
        <p:nvSpPr>
          <p:cNvPr id="7" name="Rectangle 6"/>
          <p:cNvSpPr/>
          <p:nvPr/>
        </p:nvSpPr>
        <p:spPr>
          <a:xfrm>
            <a:off x="4572000" y="5306271"/>
            <a:ext cx="4572000" cy="276999"/>
          </a:xfrm>
          <a:prstGeom prst="rect">
            <a:avLst/>
          </a:prstGeom>
        </p:spPr>
        <p:txBody>
          <a:bodyPr>
            <a:spAutoFit/>
          </a:bodyPr>
          <a:lstStyle/>
          <a:p>
            <a:r>
              <a:rPr lang="en-US" sz="1200" dirty="0"/>
              <a:t>http://</a:t>
            </a:r>
            <a:r>
              <a:rPr lang="en-US" sz="1200" dirty="0" err="1"/>
              <a:t>www.businessfamily.london</a:t>
            </a:r>
            <a:r>
              <a:rPr lang="en-US" sz="1200" dirty="0"/>
              <a:t>/</a:t>
            </a:r>
            <a:r>
              <a:rPr lang="en-US" sz="1200" dirty="0" err="1"/>
              <a:t>search?q</a:t>
            </a:r>
            <a:r>
              <a:rPr lang="en-US" sz="1200" dirty="0"/>
              <a:t>=</a:t>
            </a:r>
            <a:r>
              <a:rPr lang="en-US" sz="1200" dirty="0" err="1"/>
              <a:t>chaebol</a:t>
            </a:r>
            <a:endParaRPr lang="en-US" sz="1200" dirty="0"/>
          </a:p>
        </p:txBody>
      </p:sp>
      <p:pic>
        <p:nvPicPr>
          <p:cNvPr id="6" name="Picture 5"/>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5193287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77</a:t>
            </a:fld>
            <a:endParaRPr lang="en-US"/>
          </a:p>
        </p:txBody>
      </p:sp>
      <p:pic>
        <p:nvPicPr>
          <p:cNvPr id="5" name="Picture 4"/>
          <p:cNvPicPr>
            <a:picLocks noChangeAspect="1"/>
          </p:cNvPicPr>
          <p:nvPr/>
        </p:nvPicPr>
        <p:blipFill>
          <a:blip r:embed="rId2"/>
          <a:stretch>
            <a:fillRect/>
          </a:stretch>
        </p:blipFill>
        <p:spPr>
          <a:xfrm>
            <a:off x="1041400" y="901700"/>
            <a:ext cx="7048500" cy="5054600"/>
          </a:xfrm>
          <a:prstGeom prst="rect">
            <a:avLst/>
          </a:prstGeom>
        </p:spPr>
      </p:pic>
      <p:sp>
        <p:nvSpPr>
          <p:cNvPr id="6" name="Rectangle 5"/>
          <p:cNvSpPr/>
          <p:nvPr/>
        </p:nvSpPr>
        <p:spPr>
          <a:xfrm>
            <a:off x="4572000" y="6051012"/>
            <a:ext cx="4572000" cy="276999"/>
          </a:xfrm>
          <a:prstGeom prst="rect">
            <a:avLst/>
          </a:prstGeom>
        </p:spPr>
        <p:txBody>
          <a:bodyPr>
            <a:spAutoFit/>
          </a:bodyPr>
          <a:lstStyle/>
          <a:p>
            <a:r>
              <a:rPr lang="en-US" sz="1200" dirty="0"/>
              <a:t>http://</a:t>
            </a:r>
            <a:r>
              <a:rPr lang="en-US" sz="1200" dirty="0" err="1"/>
              <a:t>www.businessfamily.london</a:t>
            </a:r>
            <a:r>
              <a:rPr lang="en-US" sz="1200" dirty="0"/>
              <a:t>/</a:t>
            </a:r>
            <a:r>
              <a:rPr lang="en-US" sz="1200" dirty="0" err="1"/>
              <a:t>search?q</a:t>
            </a:r>
            <a:r>
              <a:rPr lang="en-US" sz="1200" dirty="0"/>
              <a:t>=</a:t>
            </a:r>
            <a:r>
              <a:rPr lang="en-US" sz="1200" dirty="0" err="1"/>
              <a:t>chaebol</a:t>
            </a:r>
            <a:endParaRPr lang="en-US" sz="1200" dirty="0"/>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23283410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Returns relative to markets</a:t>
            </a:r>
          </a:p>
        </p:txBody>
      </p:sp>
      <p:sp>
        <p:nvSpPr>
          <p:cNvPr id="4" name="Slide Number Placeholder 3"/>
          <p:cNvSpPr>
            <a:spLocks noGrp="1"/>
          </p:cNvSpPr>
          <p:nvPr>
            <p:ph type="sldNum" sz="quarter" idx="12"/>
          </p:nvPr>
        </p:nvSpPr>
        <p:spPr/>
        <p:txBody>
          <a:bodyPr/>
          <a:lstStyle/>
          <a:p>
            <a:fld id="{8F36F8BF-D58B-9F49-9150-9524F642FE75}" type="slidenum">
              <a:rPr lang="en-US" smtClean="0"/>
              <a:t>78</a:t>
            </a:fld>
            <a:endParaRPr lang="en-US"/>
          </a:p>
        </p:txBody>
      </p:sp>
      <p:pic>
        <p:nvPicPr>
          <p:cNvPr id="5" name="Picture 4" descr="Screen Shot 2017-06-15 at 09.23.4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5801" y="1142682"/>
            <a:ext cx="6168283" cy="5213668"/>
          </a:xfrm>
          <a:prstGeom prst="rect">
            <a:avLst/>
          </a:prstGeom>
        </p:spPr>
      </p:pic>
      <p:sp>
        <p:nvSpPr>
          <p:cNvPr id="6" name="Rectangle 5"/>
          <p:cNvSpPr/>
          <p:nvPr/>
        </p:nvSpPr>
        <p:spPr>
          <a:xfrm>
            <a:off x="4469943" y="6581001"/>
            <a:ext cx="4572000" cy="276999"/>
          </a:xfrm>
          <a:prstGeom prst="rect">
            <a:avLst/>
          </a:prstGeom>
        </p:spPr>
        <p:txBody>
          <a:bodyPr>
            <a:spAutoFit/>
          </a:bodyPr>
          <a:lstStyle/>
          <a:p>
            <a:r>
              <a:rPr lang="en-US" sz="1200" dirty="0"/>
              <a:t>http://</a:t>
            </a:r>
            <a:r>
              <a:rPr lang="en-US" sz="1200" dirty="0" err="1"/>
              <a:t>www.businessfamily.london</a:t>
            </a:r>
            <a:r>
              <a:rPr lang="en-US" sz="1200" dirty="0"/>
              <a:t>/</a:t>
            </a:r>
            <a:r>
              <a:rPr lang="en-US" sz="1200" dirty="0" err="1"/>
              <a:t>search?q</a:t>
            </a:r>
            <a:r>
              <a:rPr lang="en-US" sz="1200" dirty="0"/>
              <a:t>=</a:t>
            </a:r>
            <a:r>
              <a:rPr lang="en-US" sz="1200" dirty="0" err="1"/>
              <a:t>chaebol</a:t>
            </a:r>
            <a:endParaRPr lang="en-US" sz="1200" dirty="0"/>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2703281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42683"/>
            <a:ext cx="8229600" cy="1143000"/>
          </a:xfrm>
        </p:spPr>
        <p:txBody>
          <a:bodyPr>
            <a:normAutofit fontScale="90000"/>
          </a:bodyPr>
          <a:lstStyle/>
          <a:p>
            <a:r>
              <a:rPr lang="en-US" dirty="0"/>
              <a:t>Mubadala – Abu Dhabi</a:t>
            </a:r>
            <a:br>
              <a:rPr lang="en-US" dirty="0"/>
            </a:br>
            <a:r>
              <a:rPr lang="en-US" dirty="0"/>
              <a:t>Partner with =Softbank</a:t>
            </a:r>
          </a:p>
        </p:txBody>
      </p:sp>
      <p:sp>
        <p:nvSpPr>
          <p:cNvPr id="4" name="Slide Number Placeholder 3"/>
          <p:cNvSpPr>
            <a:spLocks noGrp="1"/>
          </p:cNvSpPr>
          <p:nvPr>
            <p:ph type="sldNum" sz="quarter" idx="12"/>
          </p:nvPr>
        </p:nvSpPr>
        <p:spPr/>
        <p:txBody>
          <a:bodyPr/>
          <a:lstStyle/>
          <a:p>
            <a:fld id="{8F36F8BF-D58B-9F49-9150-9524F642FE75}" type="slidenum">
              <a:rPr lang="en-US" smtClean="0"/>
              <a:t>79</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95254006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80</a:t>
            </a:fld>
            <a:endParaRPr lang="en-US"/>
          </a:p>
        </p:txBody>
      </p:sp>
      <p:pic>
        <p:nvPicPr>
          <p:cNvPr id="5" name="Picture 4"/>
          <p:cNvPicPr>
            <a:picLocks noChangeAspect="1"/>
          </p:cNvPicPr>
          <p:nvPr/>
        </p:nvPicPr>
        <p:blipFill>
          <a:blip r:embed="rId2"/>
          <a:stretch>
            <a:fillRect/>
          </a:stretch>
        </p:blipFill>
        <p:spPr>
          <a:xfrm>
            <a:off x="1516551" y="181852"/>
            <a:ext cx="5611076" cy="6539623"/>
          </a:xfrm>
          <a:prstGeom prst="rect">
            <a:avLst/>
          </a:prstGeom>
        </p:spPr>
      </p:pic>
      <p:sp>
        <p:nvSpPr>
          <p:cNvPr id="6" name="Rectangle 5"/>
          <p:cNvSpPr/>
          <p:nvPr/>
        </p:nvSpPr>
        <p:spPr>
          <a:xfrm>
            <a:off x="5571689" y="6456045"/>
            <a:ext cx="1963022" cy="276999"/>
          </a:xfrm>
          <a:prstGeom prst="rect">
            <a:avLst/>
          </a:prstGeom>
        </p:spPr>
        <p:txBody>
          <a:bodyPr wrap="none">
            <a:spAutoFit/>
          </a:bodyPr>
          <a:lstStyle/>
          <a:p>
            <a:r>
              <a:rPr lang="en-US" sz="1200" dirty="0"/>
              <a:t>https://</a:t>
            </a:r>
            <a:r>
              <a:rPr lang="en-US" sz="1200" dirty="0" err="1"/>
              <a:t>www.mubadala.com</a:t>
            </a:r>
            <a:endParaRPr lang="en-US" sz="1200" dirty="0"/>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37745114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81</a:t>
            </a:fld>
            <a:endParaRPr lang="en-US"/>
          </a:p>
        </p:txBody>
      </p:sp>
      <p:pic>
        <p:nvPicPr>
          <p:cNvPr id="5" name="Picture 4"/>
          <p:cNvPicPr>
            <a:picLocks noChangeAspect="1"/>
          </p:cNvPicPr>
          <p:nvPr/>
        </p:nvPicPr>
        <p:blipFill>
          <a:blip r:embed="rId2"/>
          <a:stretch>
            <a:fillRect/>
          </a:stretch>
        </p:blipFill>
        <p:spPr>
          <a:xfrm>
            <a:off x="2476500" y="368300"/>
            <a:ext cx="4191000" cy="6108700"/>
          </a:xfrm>
          <a:prstGeom prst="rect">
            <a:avLst/>
          </a:prstGeom>
        </p:spPr>
      </p:pic>
      <p:sp>
        <p:nvSpPr>
          <p:cNvPr id="6" name="Rectangle 5"/>
          <p:cNvSpPr/>
          <p:nvPr/>
        </p:nvSpPr>
        <p:spPr>
          <a:xfrm>
            <a:off x="5553510" y="6514692"/>
            <a:ext cx="1963022" cy="276999"/>
          </a:xfrm>
          <a:prstGeom prst="rect">
            <a:avLst/>
          </a:prstGeom>
        </p:spPr>
        <p:txBody>
          <a:bodyPr wrap="none">
            <a:spAutoFit/>
          </a:bodyPr>
          <a:lstStyle/>
          <a:p>
            <a:r>
              <a:rPr lang="en-US" sz="1200" dirty="0"/>
              <a:t>https://</a:t>
            </a:r>
            <a:r>
              <a:rPr lang="en-US" sz="1200" dirty="0" err="1"/>
              <a:t>www.mubadala.com</a:t>
            </a:r>
            <a:endParaRPr lang="en-US" sz="1200" dirty="0"/>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85058082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F36F8BF-D58B-9F49-9150-9524F642FE75}" type="slidenum">
              <a:rPr lang="en-US" smtClean="0"/>
              <a:t>82</a:t>
            </a:fld>
            <a:endParaRPr lang="en-US"/>
          </a:p>
        </p:txBody>
      </p:sp>
      <p:pic>
        <p:nvPicPr>
          <p:cNvPr id="5" name="Picture 4"/>
          <p:cNvPicPr>
            <a:picLocks noChangeAspect="1"/>
          </p:cNvPicPr>
          <p:nvPr/>
        </p:nvPicPr>
        <p:blipFill>
          <a:blip r:embed="rId2"/>
          <a:stretch>
            <a:fillRect/>
          </a:stretch>
        </p:blipFill>
        <p:spPr>
          <a:xfrm>
            <a:off x="1416903" y="1593266"/>
            <a:ext cx="6226603" cy="4151069"/>
          </a:xfrm>
          <a:prstGeom prst="rect">
            <a:avLst/>
          </a:prstGeom>
        </p:spPr>
      </p:pic>
      <p:sp>
        <p:nvSpPr>
          <p:cNvPr id="6" name="Rectangle 5"/>
          <p:cNvSpPr/>
          <p:nvPr/>
        </p:nvSpPr>
        <p:spPr>
          <a:xfrm>
            <a:off x="5496812" y="5851554"/>
            <a:ext cx="1963022" cy="276999"/>
          </a:xfrm>
          <a:prstGeom prst="rect">
            <a:avLst/>
          </a:prstGeom>
        </p:spPr>
        <p:txBody>
          <a:bodyPr wrap="none">
            <a:spAutoFit/>
          </a:bodyPr>
          <a:lstStyle/>
          <a:p>
            <a:r>
              <a:rPr lang="en-US" sz="1200" dirty="0"/>
              <a:t>https://</a:t>
            </a:r>
            <a:r>
              <a:rPr lang="en-US" sz="1200" dirty="0" err="1"/>
              <a:t>www.mubadala.com</a:t>
            </a:r>
            <a:endParaRPr lang="en-US" sz="1200" dirty="0"/>
          </a:p>
        </p:txBody>
      </p:sp>
      <p:sp>
        <p:nvSpPr>
          <p:cNvPr id="8" name="TextBox 7"/>
          <p:cNvSpPr txBox="1"/>
          <p:nvPr/>
        </p:nvSpPr>
        <p:spPr>
          <a:xfrm>
            <a:off x="3991552" y="688531"/>
            <a:ext cx="1130538" cy="369332"/>
          </a:xfrm>
          <a:prstGeom prst="rect">
            <a:avLst/>
          </a:prstGeom>
          <a:noFill/>
        </p:spPr>
        <p:txBody>
          <a:bodyPr wrap="none" rtlCol="0">
            <a:spAutoFit/>
          </a:bodyPr>
          <a:lstStyle/>
          <a:p>
            <a:r>
              <a:rPr lang="en-US" dirty="0"/>
              <a:t>Mubadala</a:t>
            </a:r>
          </a:p>
        </p:txBody>
      </p:sp>
      <p:pic>
        <p:nvPicPr>
          <p:cNvPr id="7" name="Picture 6"/>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276943720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69487"/>
            <a:ext cx="8229600" cy="1143000"/>
          </a:xfrm>
        </p:spPr>
        <p:txBody>
          <a:bodyPr/>
          <a:lstStyle/>
          <a:p>
            <a:r>
              <a:rPr lang="en-US" dirty="0"/>
              <a:t>German Equivalent</a:t>
            </a:r>
          </a:p>
        </p:txBody>
      </p:sp>
      <p:sp>
        <p:nvSpPr>
          <p:cNvPr id="4" name="Slide Number Placeholder 3"/>
          <p:cNvSpPr>
            <a:spLocks noGrp="1"/>
          </p:cNvSpPr>
          <p:nvPr>
            <p:ph type="sldNum" sz="quarter" idx="12"/>
          </p:nvPr>
        </p:nvSpPr>
        <p:spPr/>
        <p:txBody>
          <a:bodyPr/>
          <a:lstStyle/>
          <a:p>
            <a:fld id="{8F36F8BF-D58B-9F49-9150-9524F642FE75}" type="slidenum">
              <a:rPr lang="en-US" smtClean="0"/>
              <a:t>83</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83626680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Lessons learned: Keiretsu / Chaebol / Mittelstand</a:t>
            </a:r>
          </a:p>
        </p:txBody>
      </p:sp>
      <p:sp>
        <p:nvSpPr>
          <p:cNvPr id="3" name="Content Placeholder 2"/>
          <p:cNvSpPr>
            <a:spLocks noGrp="1"/>
          </p:cNvSpPr>
          <p:nvPr>
            <p:ph idx="1"/>
          </p:nvPr>
        </p:nvSpPr>
        <p:spPr/>
        <p:txBody>
          <a:bodyPr>
            <a:normAutofit lnSpcReduction="10000"/>
          </a:bodyPr>
          <a:lstStyle/>
          <a:p>
            <a:r>
              <a:rPr lang="en-US" dirty="0"/>
              <a:t>Long term orientation</a:t>
            </a:r>
          </a:p>
          <a:p>
            <a:r>
              <a:rPr lang="en-US" dirty="0"/>
              <a:t>Competitive domestically – advantage</a:t>
            </a:r>
          </a:p>
          <a:p>
            <a:r>
              <a:rPr lang="en-US" dirty="0"/>
              <a:t>Access to capital</a:t>
            </a:r>
          </a:p>
          <a:p>
            <a:r>
              <a:rPr lang="en-US" dirty="0"/>
              <a:t>Global networks</a:t>
            </a:r>
          </a:p>
          <a:p>
            <a:r>
              <a:rPr lang="en-US" dirty="0"/>
              <a:t>Qualified staff – education</a:t>
            </a:r>
          </a:p>
          <a:p>
            <a:r>
              <a:rPr lang="en-US" dirty="0"/>
              <a:t>Emphasis on quality </a:t>
            </a:r>
          </a:p>
          <a:p>
            <a:r>
              <a:rPr lang="en-US" dirty="0"/>
              <a:t>Differentiation not cost</a:t>
            </a:r>
          </a:p>
          <a:p>
            <a:r>
              <a:rPr lang="en-US" dirty="0"/>
              <a:t>Clusters of related and supporting industries</a:t>
            </a:r>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8F36F8BF-D58B-9F49-9150-9524F642FE75}" type="slidenum">
              <a:rPr lang="en-US" smtClean="0"/>
              <a:t>84</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247179723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435" y="2527508"/>
            <a:ext cx="8229600" cy="1143000"/>
          </a:xfrm>
        </p:spPr>
        <p:txBody>
          <a:bodyPr/>
          <a:lstStyle/>
          <a:p>
            <a:r>
              <a:rPr lang="en-GB" dirty="0"/>
              <a:t>National Cultural Characteristics</a:t>
            </a:r>
          </a:p>
        </p:txBody>
      </p:sp>
      <p:sp>
        <p:nvSpPr>
          <p:cNvPr id="4" name="Slide Number Placeholder 3"/>
          <p:cNvSpPr>
            <a:spLocks noGrp="1"/>
          </p:cNvSpPr>
          <p:nvPr>
            <p:ph type="sldNum" sz="quarter" idx="12"/>
          </p:nvPr>
        </p:nvSpPr>
        <p:spPr/>
        <p:txBody>
          <a:bodyPr/>
          <a:lstStyle/>
          <a:p>
            <a:fld id="{8F36F8BF-D58B-9F49-9150-9524F642FE75}" type="slidenum">
              <a:rPr lang="en-US" smtClean="0"/>
              <a:t>85</a:t>
            </a:fld>
            <a:endParaRPr lang="en-US"/>
          </a:p>
        </p:txBody>
      </p:sp>
      <p:pic>
        <p:nvPicPr>
          <p:cNvPr id="5" name="Picture 4"/>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179584281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Hofstede Cultural Comparison</a:t>
            </a:r>
          </a:p>
        </p:txBody>
      </p:sp>
      <p:sp>
        <p:nvSpPr>
          <p:cNvPr id="4" name="Slide Number Placeholder 3"/>
          <p:cNvSpPr>
            <a:spLocks noGrp="1"/>
          </p:cNvSpPr>
          <p:nvPr>
            <p:ph type="sldNum" sz="quarter" idx="12"/>
          </p:nvPr>
        </p:nvSpPr>
        <p:spPr/>
        <p:txBody>
          <a:bodyPr/>
          <a:lstStyle/>
          <a:p>
            <a:fld id="{8F36F8BF-D58B-9F49-9150-9524F642FE75}" type="slidenum">
              <a:rPr lang="en-US" smtClean="0"/>
              <a:t>86</a:t>
            </a:fld>
            <a:endParaRPr lang="en-US"/>
          </a:p>
        </p:txBody>
      </p:sp>
      <p:pic>
        <p:nvPicPr>
          <p:cNvPr id="6" name="Picture 5" descr="Screen Shot 2017-06-15 at 16.46.5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2001" y="1590675"/>
            <a:ext cx="6883400" cy="5130800"/>
          </a:xfrm>
          <a:prstGeom prst="rect">
            <a:avLst/>
          </a:prstGeom>
        </p:spPr>
      </p:pic>
      <p:sp>
        <p:nvSpPr>
          <p:cNvPr id="7" name="TextBox 6"/>
          <p:cNvSpPr txBox="1"/>
          <p:nvPr/>
        </p:nvSpPr>
        <p:spPr>
          <a:xfrm>
            <a:off x="161287" y="1455358"/>
            <a:ext cx="2986552" cy="369332"/>
          </a:xfrm>
          <a:prstGeom prst="rect">
            <a:avLst/>
          </a:prstGeom>
          <a:noFill/>
        </p:spPr>
        <p:txBody>
          <a:bodyPr wrap="none" rtlCol="0">
            <a:spAutoFit/>
          </a:bodyPr>
          <a:lstStyle/>
          <a:p>
            <a:r>
              <a:rPr lang="en-US" dirty="0"/>
              <a:t>Would we expect to find this?</a:t>
            </a:r>
          </a:p>
        </p:txBody>
      </p:sp>
      <p:pic>
        <p:nvPicPr>
          <p:cNvPr id="8" name="Picture 7"/>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66074056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Japan vs. S Korea </a:t>
            </a:r>
            <a:r>
              <a:rPr lang="en-US" sz="1200" dirty="0"/>
              <a:t>(Hofstede.com)</a:t>
            </a:r>
          </a:p>
        </p:txBody>
      </p:sp>
      <p:sp>
        <p:nvSpPr>
          <p:cNvPr id="4" name="Slide Number Placeholder 3"/>
          <p:cNvSpPr>
            <a:spLocks noGrp="1"/>
          </p:cNvSpPr>
          <p:nvPr>
            <p:ph type="sldNum" sz="quarter" idx="12"/>
          </p:nvPr>
        </p:nvSpPr>
        <p:spPr/>
        <p:txBody>
          <a:bodyPr/>
          <a:lstStyle/>
          <a:p>
            <a:fld id="{8F36F8BF-D58B-9F49-9150-9524F642FE75}" type="slidenum">
              <a:rPr lang="en-US" smtClean="0"/>
              <a:t>87</a:t>
            </a:fld>
            <a:endParaRPr lang="en-US"/>
          </a:p>
        </p:txBody>
      </p:sp>
      <p:graphicFrame>
        <p:nvGraphicFramePr>
          <p:cNvPr id="5" name="Table 4"/>
          <p:cNvGraphicFramePr>
            <a:graphicFrameLocks noGrp="1"/>
          </p:cNvGraphicFramePr>
          <p:nvPr>
            <p:extLst>
              <p:ext uri="{D42A27DB-BD31-4B8C-83A1-F6EECF244321}">
                <p14:modId xmlns:p14="http://schemas.microsoft.com/office/powerpoint/2010/main" val="1445941640"/>
              </p:ext>
            </p:extLst>
          </p:nvPr>
        </p:nvGraphicFramePr>
        <p:xfrm>
          <a:off x="974046" y="1618923"/>
          <a:ext cx="7114224" cy="4577080"/>
        </p:xfrm>
        <a:graphic>
          <a:graphicData uri="http://schemas.openxmlformats.org/drawingml/2006/table">
            <a:tbl>
              <a:tblPr firstRow="1" bandRow="1">
                <a:tableStyleId>{5C22544A-7EE6-4342-B048-85BDC9FD1C3A}</a:tableStyleId>
              </a:tblPr>
              <a:tblGrid>
                <a:gridCol w="1422845">
                  <a:extLst>
                    <a:ext uri="{9D8B030D-6E8A-4147-A177-3AD203B41FA5}">
                      <a16:colId xmlns:a16="http://schemas.microsoft.com/office/drawing/2014/main" val="20000"/>
                    </a:ext>
                  </a:extLst>
                </a:gridCol>
                <a:gridCol w="453437">
                  <a:extLst>
                    <a:ext uri="{9D8B030D-6E8A-4147-A177-3AD203B41FA5}">
                      <a16:colId xmlns:a16="http://schemas.microsoft.com/office/drawing/2014/main" val="20001"/>
                    </a:ext>
                  </a:extLst>
                </a:gridCol>
                <a:gridCol w="2392252">
                  <a:extLst>
                    <a:ext uri="{9D8B030D-6E8A-4147-A177-3AD203B41FA5}">
                      <a16:colId xmlns:a16="http://schemas.microsoft.com/office/drawing/2014/main" val="20002"/>
                    </a:ext>
                  </a:extLst>
                </a:gridCol>
                <a:gridCol w="428017">
                  <a:extLst>
                    <a:ext uri="{9D8B030D-6E8A-4147-A177-3AD203B41FA5}">
                      <a16:colId xmlns:a16="http://schemas.microsoft.com/office/drawing/2014/main" val="20003"/>
                    </a:ext>
                  </a:extLst>
                </a:gridCol>
                <a:gridCol w="2417673">
                  <a:extLst>
                    <a:ext uri="{9D8B030D-6E8A-4147-A177-3AD203B41FA5}">
                      <a16:colId xmlns:a16="http://schemas.microsoft.com/office/drawing/2014/main" val="20004"/>
                    </a:ext>
                  </a:extLst>
                </a:gridCol>
              </a:tblGrid>
              <a:tr h="370840">
                <a:tc>
                  <a:txBody>
                    <a:bodyPr/>
                    <a:lstStyle/>
                    <a:p>
                      <a:pPr algn="ctr"/>
                      <a:r>
                        <a:rPr lang="en-US" sz="1200" dirty="0"/>
                        <a:t>ATTRIBUTES</a:t>
                      </a:r>
                    </a:p>
                  </a:txBody>
                  <a:tcPr/>
                </a:tc>
                <a:tc>
                  <a:txBody>
                    <a:bodyPr/>
                    <a:lstStyle/>
                    <a:p>
                      <a:pPr algn="l"/>
                      <a:endParaRPr lang="en-US" sz="1200"/>
                    </a:p>
                  </a:txBody>
                  <a:tcPr/>
                </a:tc>
                <a:tc>
                  <a:txBody>
                    <a:bodyPr/>
                    <a:lstStyle/>
                    <a:p>
                      <a:pPr algn="ctr"/>
                      <a:r>
                        <a:rPr lang="en-US" sz="1200" dirty="0"/>
                        <a:t>JAPAN</a:t>
                      </a:r>
                    </a:p>
                  </a:txBody>
                  <a:tcPr/>
                </a:tc>
                <a:tc>
                  <a:txBody>
                    <a:bodyPr/>
                    <a:lstStyle/>
                    <a:p>
                      <a:pPr algn="ctr"/>
                      <a:endParaRPr lang="en-US" sz="1200"/>
                    </a:p>
                  </a:txBody>
                  <a:tcPr/>
                </a:tc>
                <a:tc>
                  <a:txBody>
                    <a:bodyPr/>
                    <a:lstStyle/>
                    <a:p>
                      <a:pPr algn="ctr"/>
                      <a:r>
                        <a:rPr lang="en-US" sz="1200" dirty="0"/>
                        <a:t>S KOREA</a:t>
                      </a:r>
                    </a:p>
                  </a:txBody>
                  <a:tcPr/>
                </a:tc>
                <a:extLst>
                  <a:ext uri="{0D108BD9-81ED-4DB2-BD59-A6C34878D82A}">
                    <a16:rowId xmlns:a16="http://schemas.microsoft.com/office/drawing/2014/main" val="10000"/>
                  </a:ext>
                </a:extLst>
              </a:tr>
              <a:tr h="370840">
                <a:tc>
                  <a:txBody>
                    <a:bodyPr/>
                    <a:lstStyle/>
                    <a:p>
                      <a:pPr algn="ctr"/>
                      <a:r>
                        <a:rPr lang="en-US" sz="1200" dirty="0"/>
                        <a:t>POWER</a:t>
                      </a:r>
                      <a:r>
                        <a:rPr lang="en-US" sz="1200" baseline="0" dirty="0"/>
                        <a:t> DISTANCE</a:t>
                      </a:r>
                      <a:endParaRPr lang="en-US" sz="1200" dirty="0"/>
                    </a:p>
                  </a:txBody>
                  <a:tcPr/>
                </a:tc>
                <a:tc>
                  <a:txBody>
                    <a:bodyPr/>
                    <a:lstStyle/>
                    <a:p>
                      <a:pPr algn="l"/>
                      <a:r>
                        <a:rPr lang="en-US" sz="1200" dirty="0"/>
                        <a:t>54</a:t>
                      </a:r>
                    </a:p>
                  </a:txBody>
                  <a:tcPr/>
                </a:tc>
                <a:tc>
                  <a:txBody>
                    <a:bodyPr/>
                    <a:lstStyle/>
                    <a:p>
                      <a:pPr marL="0" indent="0" algn="l">
                        <a:buFont typeface="Arial"/>
                        <a:buNone/>
                      </a:pPr>
                      <a:r>
                        <a:rPr lang="en-US" sz="1200" dirty="0"/>
                        <a:t>Although hierarchical – not one TOP person making decisions</a:t>
                      </a:r>
                    </a:p>
                  </a:txBody>
                  <a:tcPr/>
                </a:tc>
                <a:tc>
                  <a:txBody>
                    <a:bodyPr/>
                    <a:lstStyle/>
                    <a:p>
                      <a:pPr algn="l"/>
                      <a:r>
                        <a:rPr lang="en-US" sz="1200" dirty="0"/>
                        <a:t>60</a:t>
                      </a:r>
                    </a:p>
                  </a:txBody>
                  <a:tcPr/>
                </a:tc>
                <a:tc>
                  <a:txBody>
                    <a:bodyPr/>
                    <a:lstStyle/>
                    <a:p>
                      <a:pPr algn="l"/>
                      <a:r>
                        <a:rPr lang="en-US" sz="1200" dirty="0"/>
                        <a:t>Inequalities accepted as norm</a:t>
                      </a:r>
                    </a:p>
                    <a:p>
                      <a:pPr algn="l"/>
                      <a:r>
                        <a:rPr lang="en-US" sz="1200" dirty="0"/>
                        <a:t>Ideal</a:t>
                      </a:r>
                      <a:r>
                        <a:rPr lang="en-US" sz="1200" baseline="0" dirty="0"/>
                        <a:t> boss – benevolent autocrat</a:t>
                      </a:r>
                      <a:endParaRPr lang="en-US" sz="1200" dirty="0"/>
                    </a:p>
                  </a:txBody>
                  <a:tcPr/>
                </a:tc>
                <a:extLst>
                  <a:ext uri="{0D108BD9-81ED-4DB2-BD59-A6C34878D82A}">
                    <a16:rowId xmlns:a16="http://schemas.microsoft.com/office/drawing/2014/main" val="10001"/>
                  </a:ext>
                </a:extLst>
              </a:tr>
              <a:tr h="370840">
                <a:tc>
                  <a:txBody>
                    <a:bodyPr/>
                    <a:lstStyle/>
                    <a:p>
                      <a:pPr algn="ctr"/>
                      <a:r>
                        <a:rPr lang="en-US" sz="1200" dirty="0"/>
                        <a:t>INDIVIDUALISM /</a:t>
                      </a:r>
                    </a:p>
                    <a:p>
                      <a:pPr algn="ctr"/>
                      <a:r>
                        <a:rPr lang="en-US" sz="1200" dirty="0"/>
                        <a:t>COLLECTIVISM</a:t>
                      </a:r>
                    </a:p>
                  </a:txBody>
                  <a:tcPr/>
                </a:tc>
                <a:tc>
                  <a:txBody>
                    <a:bodyPr/>
                    <a:lstStyle/>
                    <a:p>
                      <a:pPr algn="l"/>
                      <a:r>
                        <a:rPr lang="en-US" sz="1200" dirty="0"/>
                        <a:t>46</a:t>
                      </a:r>
                    </a:p>
                  </a:txBody>
                  <a:tcPr/>
                </a:tc>
                <a:tc>
                  <a:txBody>
                    <a:bodyPr/>
                    <a:lstStyle/>
                    <a:p>
                      <a:pPr marL="0" indent="0" algn="l">
                        <a:buFont typeface="Arial"/>
                        <a:buNone/>
                      </a:pPr>
                      <a:r>
                        <a:rPr lang="en-US" sz="1200" dirty="0"/>
                        <a:t>Tempered by Higher Collectivism</a:t>
                      </a:r>
                    </a:p>
                    <a:p>
                      <a:pPr marL="0" indent="0" algn="l">
                        <a:buFont typeface="Arial"/>
                        <a:buNone/>
                      </a:pPr>
                      <a:r>
                        <a:rPr lang="en-US" sz="1200" dirty="0"/>
                        <a:t>Their “In-group” nature is situational – through loyalty to the firm</a:t>
                      </a:r>
                    </a:p>
                    <a:p>
                      <a:pPr marL="0" indent="0" algn="l">
                        <a:buFont typeface="Arial"/>
                        <a:buNone/>
                      </a:pPr>
                      <a:r>
                        <a:rPr lang="en-US" sz="1200" dirty="0"/>
                        <a:t>Small extended families compared to other</a:t>
                      </a:r>
                      <a:r>
                        <a:rPr lang="en-US" sz="1200" baseline="0" dirty="0"/>
                        <a:t> </a:t>
                      </a:r>
                      <a:r>
                        <a:rPr lang="en-US" sz="1200" dirty="0"/>
                        <a:t>Asian cultures</a:t>
                      </a:r>
                    </a:p>
                  </a:txBody>
                  <a:tcPr/>
                </a:tc>
                <a:tc>
                  <a:txBody>
                    <a:bodyPr/>
                    <a:lstStyle/>
                    <a:p>
                      <a:pPr algn="l"/>
                      <a:r>
                        <a:rPr lang="en-US" sz="1200" dirty="0"/>
                        <a:t>18</a:t>
                      </a:r>
                    </a:p>
                  </a:txBody>
                  <a:tcPr/>
                </a:tc>
                <a:tc>
                  <a:txBody>
                    <a:bodyPr/>
                    <a:lstStyle/>
                    <a:p>
                      <a:pPr algn="l"/>
                      <a:r>
                        <a:rPr lang="en-US" sz="1200" dirty="0"/>
                        <a:t>Long term commitment and loyalty to “member group” – family/firm</a:t>
                      </a:r>
                    </a:p>
                    <a:p>
                      <a:pPr algn="l"/>
                      <a:endParaRPr lang="en-US" sz="1200" dirty="0"/>
                    </a:p>
                    <a:p>
                      <a:pPr algn="l"/>
                      <a:r>
                        <a:rPr lang="en-US" sz="1200" dirty="0"/>
                        <a:t>Management is the management of “in-group” members</a:t>
                      </a:r>
                    </a:p>
                  </a:txBody>
                  <a:tcPr/>
                </a:tc>
                <a:extLst>
                  <a:ext uri="{0D108BD9-81ED-4DB2-BD59-A6C34878D82A}">
                    <a16:rowId xmlns:a16="http://schemas.microsoft.com/office/drawing/2014/main" val="10002"/>
                  </a:ext>
                </a:extLst>
              </a:tr>
              <a:tr h="370840">
                <a:tc>
                  <a:txBody>
                    <a:bodyPr/>
                    <a:lstStyle/>
                    <a:p>
                      <a:pPr algn="ctr"/>
                      <a:r>
                        <a:rPr lang="en-US" sz="1200" dirty="0"/>
                        <a:t>MASCULINITY</a:t>
                      </a:r>
                      <a:r>
                        <a:rPr lang="en-US" sz="1200" baseline="0" dirty="0"/>
                        <a:t> / FEMINITY</a:t>
                      </a:r>
                      <a:endParaRPr lang="en-US" sz="1200" dirty="0"/>
                    </a:p>
                  </a:txBody>
                  <a:tcPr/>
                </a:tc>
                <a:tc>
                  <a:txBody>
                    <a:bodyPr/>
                    <a:lstStyle/>
                    <a:p>
                      <a:pPr algn="l"/>
                      <a:r>
                        <a:rPr lang="en-US" sz="1200" dirty="0"/>
                        <a:t>95</a:t>
                      </a:r>
                    </a:p>
                  </a:txBody>
                  <a:tcPr/>
                </a:tc>
                <a:tc>
                  <a:txBody>
                    <a:bodyPr/>
                    <a:lstStyle/>
                    <a:p>
                      <a:pPr algn="l"/>
                      <a:r>
                        <a:rPr lang="en-US" sz="1200" dirty="0"/>
                        <a:t>Aggression and competition but between</a:t>
                      </a:r>
                      <a:r>
                        <a:rPr lang="en-US" sz="1200" baseline="0" dirty="0"/>
                        <a:t> </a:t>
                      </a:r>
                      <a:r>
                        <a:rPr lang="en-US" sz="1200" dirty="0"/>
                        <a:t>groups as higher collectivism</a:t>
                      </a:r>
                    </a:p>
                  </a:txBody>
                  <a:tcPr/>
                </a:tc>
                <a:tc>
                  <a:txBody>
                    <a:bodyPr/>
                    <a:lstStyle/>
                    <a:p>
                      <a:pPr algn="l"/>
                      <a:r>
                        <a:rPr lang="en-US" sz="1200" dirty="0"/>
                        <a:t>39</a:t>
                      </a:r>
                    </a:p>
                  </a:txBody>
                  <a:tcPr/>
                </a:tc>
                <a:tc>
                  <a:txBody>
                    <a:bodyPr/>
                    <a:lstStyle/>
                    <a:p>
                      <a:pPr algn="l"/>
                      <a:r>
                        <a:rPr lang="en-US" sz="1200" dirty="0"/>
                        <a:t>Effective manager is  supportive one – consensus rather than conflict - conformity</a:t>
                      </a:r>
                    </a:p>
                  </a:txBody>
                  <a:tcPr/>
                </a:tc>
                <a:extLst>
                  <a:ext uri="{0D108BD9-81ED-4DB2-BD59-A6C34878D82A}">
                    <a16:rowId xmlns:a16="http://schemas.microsoft.com/office/drawing/2014/main" val="10003"/>
                  </a:ext>
                </a:extLst>
              </a:tr>
              <a:tr h="370840">
                <a:tc>
                  <a:txBody>
                    <a:bodyPr/>
                    <a:lstStyle/>
                    <a:p>
                      <a:pPr algn="ctr"/>
                      <a:r>
                        <a:rPr lang="en-US" sz="1200" dirty="0"/>
                        <a:t>UNCERTAINTY AVOIDANCE</a:t>
                      </a:r>
                    </a:p>
                  </a:txBody>
                  <a:tcPr/>
                </a:tc>
                <a:tc>
                  <a:txBody>
                    <a:bodyPr/>
                    <a:lstStyle/>
                    <a:p>
                      <a:pPr algn="l"/>
                      <a:r>
                        <a:rPr lang="en-US" sz="1200" dirty="0"/>
                        <a:t>92</a:t>
                      </a:r>
                    </a:p>
                  </a:txBody>
                  <a:tcPr/>
                </a:tc>
                <a:tc>
                  <a:txBody>
                    <a:bodyPr/>
                    <a:lstStyle/>
                    <a:p>
                      <a:pPr algn="l"/>
                      <a:r>
                        <a:rPr lang="en-US" sz="1200" dirty="0"/>
                        <a:t>High need for predictability – detail planning</a:t>
                      </a:r>
                    </a:p>
                  </a:txBody>
                  <a:tcPr/>
                </a:tc>
                <a:tc>
                  <a:txBody>
                    <a:bodyPr/>
                    <a:lstStyle/>
                    <a:p>
                      <a:pPr algn="l"/>
                      <a:r>
                        <a:rPr lang="en-US" sz="1200" dirty="0"/>
                        <a:t>85</a:t>
                      </a:r>
                    </a:p>
                  </a:txBody>
                  <a:tcPr/>
                </a:tc>
                <a:tc>
                  <a:txBody>
                    <a:bodyPr/>
                    <a:lstStyle/>
                    <a:p>
                      <a:pPr algn="l"/>
                      <a:r>
                        <a:rPr lang="en-US" sz="1200" dirty="0"/>
                        <a:t>Security, rules and hard work reduce risk of failure </a:t>
                      </a:r>
                    </a:p>
                  </a:txBody>
                  <a:tcPr/>
                </a:tc>
                <a:extLst>
                  <a:ext uri="{0D108BD9-81ED-4DB2-BD59-A6C34878D82A}">
                    <a16:rowId xmlns:a16="http://schemas.microsoft.com/office/drawing/2014/main" val="10004"/>
                  </a:ext>
                </a:extLst>
              </a:tr>
              <a:tr h="370840">
                <a:tc>
                  <a:txBody>
                    <a:bodyPr/>
                    <a:lstStyle/>
                    <a:p>
                      <a:pPr algn="ctr"/>
                      <a:r>
                        <a:rPr lang="en-US" sz="1200" dirty="0"/>
                        <a:t>LONG TERM ORIENTATION</a:t>
                      </a:r>
                    </a:p>
                  </a:txBody>
                  <a:tcPr/>
                </a:tc>
                <a:tc>
                  <a:txBody>
                    <a:bodyPr/>
                    <a:lstStyle/>
                    <a:p>
                      <a:pPr algn="l"/>
                      <a:r>
                        <a:rPr lang="en-US" sz="1200" dirty="0"/>
                        <a:t>88</a:t>
                      </a:r>
                    </a:p>
                  </a:txBody>
                  <a:tcPr/>
                </a:tc>
                <a:tc>
                  <a:txBody>
                    <a:bodyPr/>
                    <a:lstStyle/>
                    <a:p>
                      <a:pPr algn="l"/>
                      <a:r>
                        <a:rPr lang="en-US" sz="1200" dirty="0"/>
                        <a:t>High – market share and a brief history of time</a:t>
                      </a:r>
                    </a:p>
                  </a:txBody>
                  <a:tcPr/>
                </a:tc>
                <a:tc>
                  <a:txBody>
                    <a:bodyPr/>
                    <a:lstStyle/>
                    <a:p>
                      <a:pPr algn="l"/>
                      <a:r>
                        <a:rPr lang="en-US" sz="1200" dirty="0"/>
                        <a:t>100</a:t>
                      </a:r>
                    </a:p>
                  </a:txBody>
                  <a:tcPr/>
                </a:tc>
                <a:tc>
                  <a:txBody>
                    <a:bodyPr/>
                    <a:lstStyle/>
                    <a:p>
                      <a:pPr algn="l"/>
                      <a:r>
                        <a:rPr lang="en-US" sz="1200" dirty="0"/>
                        <a:t>Companies seen as vehicles for long term prosperity – build market share – stakeholders not just shareholders rewarded</a:t>
                      </a:r>
                    </a:p>
                  </a:txBody>
                  <a:tcPr/>
                </a:tc>
                <a:extLst>
                  <a:ext uri="{0D108BD9-81ED-4DB2-BD59-A6C34878D82A}">
                    <a16:rowId xmlns:a16="http://schemas.microsoft.com/office/drawing/2014/main" val="10005"/>
                  </a:ext>
                </a:extLst>
              </a:tr>
              <a:tr h="370840">
                <a:tc>
                  <a:txBody>
                    <a:bodyPr/>
                    <a:lstStyle/>
                    <a:p>
                      <a:pPr algn="ctr"/>
                      <a:r>
                        <a:rPr lang="en-US" sz="1200" dirty="0"/>
                        <a:t>INDULGENCE</a:t>
                      </a:r>
                    </a:p>
                  </a:txBody>
                  <a:tcPr/>
                </a:tc>
                <a:tc>
                  <a:txBody>
                    <a:bodyPr/>
                    <a:lstStyle/>
                    <a:p>
                      <a:pPr algn="l"/>
                      <a:r>
                        <a:rPr lang="en-US" sz="1200" dirty="0"/>
                        <a:t>42</a:t>
                      </a:r>
                    </a:p>
                  </a:txBody>
                  <a:tcPr/>
                </a:tc>
                <a:tc>
                  <a:txBody>
                    <a:bodyPr/>
                    <a:lstStyle/>
                    <a:p>
                      <a:pPr algn="l"/>
                      <a:r>
                        <a:rPr lang="en-US" sz="1200" dirty="0"/>
                        <a:t>Restrained by norms and values of society / workplace</a:t>
                      </a:r>
                    </a:p>
                  </a:txBody>
                  <a:tcPr/>
                </a:tc>
                <a:tc>
                  <a:txBody>
                    <a:bodyPr/>
                    <a:lstStyle/>
                    <a:p>
                      <a:pPr algn="l"/>
                      <a:r>
                        <a:rPr lang="en-US" sz="1200" dirty="0"/>
                        <a:t>29</a:t>
                      </a:r>
                    </a:p>
                  </a:txBody>
                  <a:tcPr/>
                </a:tc>
                <a:tc>
                  <a:txBody>
                    <a:bodyPr/>
                    <a:lstStyle/>
                    <a:p>
                      <a:pPr algn="l"/>
                      <a:r>
                        <a:rPr lang="en-US" sz="1200" dirty="0"/>
                        <a:t>Restrained by social norms – leisure time is not important relative to work time</a:t>
                      </a:r>
                    </a:p>
                  </a:txBody>
                  <a:tcPr/>
                </a:tc>
                <a:extLst>
                  <a:ext uri="{0D108BD9-81ED-4DB2-BD59-A6C34878D82A}">
                    <a16:rowId xmlns:a16="http://schemas.microsoft.com/office/drawing/2014/main" val="10006"/>
                  </a:ext>
                </a:extLst>
              </a:tr>
            </a:tbl>
          </a:graphicData>
        </a:graphic>
      </p:graphicFrame>
      <p:pic>
        <p:nvPicPr>
          <p:cNvPr id="6" name="Picture 5"/>
          <p:cNvPicPr>
            <a:picLocks noChangeAspect="1"/>
          </p:cNvPicPr>
          <p:nvPr/>
        </p:nvPicPr>
        <p:blipFill>
          <a:blip r:embed="rId2"/>
          <a:stretch>
            <a:fillRect/>
          </a:stretch>
        </p:blipFill>
        <p:spPr>
          <a:xfrm>
            <a:off x="0" y="6116620"/>
            <a:ext cx="741380" cy="741380"/>
          </a:xfrm>
          <a:prstGeom prst="rect">
            <a:avLst/>
          </a:prstGeom>
        </p:spPr>
      </p:pic>
    </p:spTree>
    <p:extLst>
      <p:ext uri="{BB962C8B-B14F-4D97-AF65-F5344CB8AC3E}">
        <p14:creationId xmlns:p14="http://schemas.microsoft.com/office/powerpoint/2010/main" val="421211960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Hofstede Cultural Comparison</a:t>
            </a:r>
          </a:p>
        </p:txBody>
      </p:sp>
      <p:sp>
        <p:nvSpPr>
          <p:cNvPr id="4" name="Slide Number Placeholder 3"/>
          <p:cNvSpPr>
            <a:spLocks noGrp="1"/>
          </p:cNvSpPr>
          <p:nvPr>
            <p:ph type="sldNum" sz="quarter" idx="12"/>
          </p:nvPr>
        </p:nvSpPr>
        <p:spPr/>
        <p:txBody>
          <a:bodyPr/>
          <a:lstStyle/>
          <a:p>
            <a:fld id="{8F36F8BF-D58B-9F49-9150-9524F642FE75}" type="slidenum">
              <a:rPr lang="en-US" smtClean="0"/>
              <a:t>88</a:t>
            </a:fld>
            <a:endParaRPr lang="en-US"/>
          </a:p>
        </p:txBody>
      </p:sp>
      <p:pic>
        <p:nvPicPr>
          <p:cNvPr id="6" name="Picture 5" descr="Screen Shot 2017-06-15 at 16.38.3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0910" y="1108075"/>
            <a:ext cx="7150100" cy="5613400"/>
          </a:xfrm>
          <a:prstGeom prst="rect">
            <a:avLst/>
          </a:prstGeom>
        </p:spPr>
      </p:pic>
      <p:sp>
        <p:nvSpPr>
          <p:cNvPr id="7" name="TextBox 6"/>
          <p:cNvSpPr txBox="1"/>
          <p:nvPr/>
        </p:nvSpPr>
        <p:spPr>
          <a:xfrm>
            <a:off x="161287" y="1270692"/>
            <a:ext cx="2986552" cy="369332"/>
          </a:xfrm>
          <a:prstGeom prst="rect">
            <a:avLst/>
          </a:prstGeom>
          <a:noFill/>
        </p:spPr>
        <p:txBody>
          <a:bodyPr wrap="none" rtlCol="0">
            <a:spAutoFit/>
          </a:bodyPr>
          <a:lstStyle/>
          <a:p>
            <a:r>
              <a:rPr lang="en-US" dirty="0"/>
              <a:t>Would we expect to find this?</a:t>
            </a:r>
          </a:p>
        </p:txBody>
      </p:sp>
      <p:pic>
        <p:nvPicPr>
          <p:cNvPr id="8" name="Picture 7"/>
          <p:cNvPicPr>
            <a:picLocks noChangeAspect="1"/>
          </p:cNvPicPr>
          <p:nvPr/>
        </p:nvPicPr>
        <p:blipFill>
          <a:blip r:embed="rId3"/>
          <a:stretch>
            <a:fillRect/>
          </a:stretch>
        </p:blipFill>
        <p:spPr>
          <a:xfrm>
            <a:off x="0" y="6116620"/>
            <a:ext cx="741380" cy="741380"/>
          </a:xfrm>
          <a:prstGeom prst="rect">
            <a:avLst/>
          </a:prstGeom>
        </p:spPr>
      </p:pic>
    </p:spTree>
    <p:extLst>
      <p:ext uri="{BB962C8B-B14F-4D97-AF65-F5344CB8AC3E}">
        <p14:creationId xmlns:p14="http://schemas.microsoft.com/office/powerpoint/2010/main" val="196675555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74694"/>
          </a:xfrm>
        </p:spPr>
        <p:txBody>
          <a:bodyPr>
            <a:normAutofit/>
          </a:bodyPr>
          <a:lstStyle/>
          <a:p>
            <a:r>
              <a:rPr lang="en-US" sz="3200" dirty="0"/>
              <a:t>Japan – Germany – UAE </a:t>
            </a:r>
            <a:r>
              <a:rPr lang="en-US" sz="1200" dirty="0"/>
              <a:t>(Hofstede.com)</a:t>
            </a:r>
          </a:p>
        </p:txBody>
      </p:sp>
      <p:sp>
        <p:nvSpPr>
          <p:cNvPr id="4" name="Slide Number Placeholder 3"/>
          <p:cNvSpPr>
            <a:spLocks noGrp="1"/>
          </p:cNvSpPr>
          <p:nvPr>
            <p:ph type="sldNum" sz="quarter" idx="12"/>
          </p:nvPr>
        </p:nvSpPr>
        <p:spPr/>
        <p:txBody>
          <a:bodyPr/>
          <a:lstStyle/>
          <a:p>
            <a:fld id="{8F36F8BF-D58B-9F49-9150-9524F642FE75}" type="slidenum">
              <a:rPr lang="en-US" smtClean="0"/>
              <a:t>89</a:t>
            </a:fld>
            <a:endParaRPr lang="en-US"/>
          </a:p>
        </p:txBody>
      </p:sp>
      <p:graphicFrame>
        <p:nvGraphicFramePr>
          <p:cNvPr id="5" name="Table 4"/>
          <p:cNvGraphicFramePr>
            <a:graphicFrameLocks noGrp="1"/>
          </p:cNvGraphicFramePr>
          <p:nvPr>
            <p:extLst>
              <p:ext uri="{D42A27DB-BD31-4B8C-83A1-F6EECF244321}">
                <p14:modId xmlns:p14="http://schemas.microsoft.com/office/powerpoint/2010/main" val="1125233309"/>
              </p:ext>
            </p:extLst>
          </p:nvPr>
        </p:nvGraphicFramePr>
        <p:xfrm>
          <a:off x="110963" y="949332"/>
          <a:ext cx="8926692" cy="5713711"/>
        </p:xfrm>
        <a:graphic>
          <a:graphicData uri="http://schemas.openxmlformats.org/drawingml/2006/table">
            <a:tbl>
              <a:tblPr firstRow="1" bandRow="1">
                <a:tableStyleId>{5C22544A-7EE6-4342-B048-85BDC9FD1C3A}</a:tableStyleId>
              </a:tblPr>
              <a:tblGrid>
                <a:gridCol w="1180741">
                  <a:extLst>
                    <a:ext uri="{9D8B030D-6E8A-4147-A177-3AD203B41FA5}">
                      <a16:colId xmlns:a16="http://schemas.microsoft.com/office/drawing/2014/main" val="20000"/>
                    </a:ext>
                  </a:extLst>
                </a:gridCol>
                <a:gridCol w="335814">
                  <a:extLst>
                    <a:ext uri="{9D8B030D-6E8A-4147-A177-3AD203B41FA5}">
                      <a16:colId xmlns:a16="http://schemas.microsoft.com/office/drawing/2014/main" val="20001"/>
                    </a:ext>
                  </a:extLst>
                </a:gridCol>
                <a:gridCol w="2244002">
                  <a:extLst>
                    <a:ext uri="{9D8B030D-6E8A-4147-A177-3AD203B41FA5}">
                      <a16:colId xmlns:a16="http://schemas.microsoft.com/office/drawing/2014/main" val="20002"/>
                    </a:ext>
                  </a:extLst>
                </a:gridCol>
                <a:gridCol w="382220">
                  <a:extLst>
                    <a:ext uri="{9D8B030D-6E8A-4147-A177-3AD203B41FA5}">
                      <a16:colId xmlns:a16="http://schemas.microsoft.com/office/drawing/2014/main" val="20003"/>
                    </a:ext>
                  </a:extLst>
                </a:gridCol>
                <a:gridCol w="2182354">
                  <a:extLst>
                    <a:ext uri="{9D8B030D-6E8A-4147-A177-3AD203B41FA5}">
                      <a16:colId xmlns:a16="http://schemas.microsoft.com/office/drawing/2014/main" val="20004"/>
                    </a:ext>
                  </a:extLst>
                </a:gridCol>
                <a:gridCol w="406879">
                  <a:extLst>
                    <a:ext uri="{9D8B030D-6E8A-4147-A177-3AD203B41FA5}">
                      <a16:colId xmlns:a16="http://schemas.microsoft.com/office/drawing/2014/main" val="20005"/>
                    </a:ext>
                  </a:extLst>
                </a:gridCol>
                <a:gridCol w="2194682">
                  <a:extLst>
                    <a:ext uri="{9D8B030D-6E8A-4147-A177-3AD203B41FA5}">
                      <a16:colId xmlns:a16="http://schemas.microsoft.com/office/drawing/2014/main" val="20006"/>
                    </a:ext>
                  </a:extLst>
                </a:gridCol>
              </a:tblGrid>
              <a:tr h="445331">
                <a:tc>
                  <a:txBody>
                    <a:bodyPr/>
                    <a:lstStyle/>
                    <a:p>
                      <a:pPr algn="ctr"/>
                      <a:r>
                        <a:rPr lang="en-US" sz="1200" dirty="0"/>
                        <a:t>ATTRIBUTES</a:t>
                      </a:r>
                    </a:p>
                  </a:txBody>
                  <a:tcPr/>
                </a:tc>
                <a:tc>
                  <a:txBody>
                    <a:bodyPr/>
                    <a:lstStyle/>
                    <a:p>
                      <a:pPr algn="l"/>
                      <a:endParaRPr lang="en-US" sz="1200" dirty="0"/>
                    </a:p>
                  </a:txBody>
                  <a:tcPr/>
                </a:tc>
                <a:tc>
                  <a:txBody>
                    <a:bodyPr/>
                    <a:lstStyle/>
                    <a:p>
                      <a:pPr algn="ctr"/>
                      <a:r>
                        <a:rPr lang="en-US" sz="1200" dirty="0"/>
                        <a:t>JAPAN</a:t>
                      </a:r>
                    </a:p>
                  </a:txBody>
                  <a:tcPr/>
                </a:tc>
                <a:tc>
                  <a:txBody>
                    <a:bodyPr/>
                    <a:lstStyle/>
                    <a:p>
                      <a:pPr algn="ctr"/>
                      <a:endParaRPr lang="en-US" sz="1200" dirty="0"/>
                    </a:p>
                  </a:txBody>
                  <a:tcPr/>
                </a:tc>
                <a:tc>
                  <a:txBody>
                    <a:bodyPr/>
                    <a:lstStyle/>
                    <a:p>
                      <a:pPr algn="ctr"/>
                      <a:r>
                        <a:rPr lang="en-US" sz="1200" dirty="0"/>
                        <a:t>GERMANY</a:t>
                      </a:r>
                    </a:p>
                  </a:txBody>
                  <a:tcPr/>
                </a:tc>
                <a:tc>
                  <a:txBody>
                    <a:bodyPr/>
                    <a:lstStyle/>
                    <a:p>
                      <a:pPr algn="ctr"/>
                      <a:endParaRPr lang="en-US" sz="1200" dirty="0"/>
                    </a:p>
                  </a:txBody>
                  <a:tcPr/>
                </a:tc>
                <a:tc>
                  <a:txBody>
                    <a:bodyPr/>
                    <a:lstStyle/>
                    <a:p>
                      <a:pPr algn="ctr"/>
                      <a:r>
                        <a:rPr lang="en-US" sz="1200" dirty="0"/>
                        <a:t>UAE</a:t>
                      </a:r>
                    </a:p>
                  </a:txBody>
                  <a:tcPr/>
                </a:tc>
                <a:extLst>
                  <a:ext uri="{0D108BD9-81ED-4DB2-BD59-A6C34878D82A}">
                    <a16:rowId xmlns:a16="http://schemas.microsoft.com/office/drawing/2014/main" val="10000"/>
                  </a:ext>
                </a:extLst>
              </a:tr>
              <a:tr h="549039">
                <a:tc>
                  <a:txBody>
                    <a:bodyPr/>
                    <a:lstStyle/>
                    <a:p>
                      <a:pPr algn="ctr"/>
                      <a:r>
                        <a:rPr lang="en-US" sz="1100" dirty="0"/>
                        <a:t>POWER</a:t>
                      </a:r>
                      <a:r>
                        <a:rPr lang="en-US" sz="1100" baseline="0" dirty="0"/>
                        <a:t> DISTANCE</a:t>
                      </a:r>
                      <a:endParaRPr lang="en-US" sz="1100" dirty="0"/>
                    </a:p>
                  </a:txBody>
                  <a:tcPr/>
                </a:tc>
                <a:tc>
                  <a:txBody>
                    <a:bodyPr/>
                    <a:lstStyle/>
                    <a:p>
                      <a:pPr algn="l"/>
                      <a:r>
                        <a:rPr lang="en-US" sz="1200" dirty="0"/>
                        <a:t>54</a:t>
                      </a:r>
                    </a:p>
                  </a:txBody>
                  <a:tcPr/>
                </a:tc>
                <a:tc>
                  <a:txBody>
                    <a:bodyPr/>
                    <a:lstStyle/>
                    <a:p>
                      <a:pPr marL="0" indent="0" algn="l">
                        <a:buFont typeface="Arial"/>
                        <a:buNone/>
                      </a:pPr>
                      <a:r>
                        <a:rPr lang="en-US" sz="1200" dirty="0"/>
                        <a:t>Although hierarchical – not one TOP person making decisions</a:t>
                      </a:r>
                    </a:p>
                  </a:txBody>
                  <a:tcPr/>
                </a:tc>
                <a:tc>
                  <a:txBody>
                    <a:bodyPr/>
                    <a:lstStyle/>
                    <a:p>
                      <a:pPr algn="l"/>
                      <a:r>
                        <a:rPr lang="en-US" sz="1200" dirty="0"/>
                        <a:t>35</a:t>
                      </a:r>
                    </a:p>
                  </a:txBody>
                  <a:tcPr/>
                </a:tc>
                <a:tc>
                  <a:txBody>
                    <a:bodyPr/>
                    <a:lstStyle/>
                    <a:p>
                      <a:pPr algn="l"/>
                      <a:r>
                        <a:rPr lang="en-US" sz="1200" dirty="0"/>
                        <a:t>Highly decentralized</a:t>
                      </a:r>
                    </a:p>
                    <a:p>
                      <a:pPr algn="l"/>
                      <a:r>
                        <a:rPr lang="en-US" sz="1200" dirty="0"/>
                        <a:t>Codetermination rights</a:t>
                      </a:r>
                    </a:p>
                    <a:p>
                      <a:pPr algn="l"/>
                      <a:r>
                        <a:rPr lang="en-US" sz="1200" dirty="0"/>
                        <a:t>Leadership</a:t>
                      </a:r>
                      <a:r>
                        <a:rPr lang="en-US" sz="1200" baseline="0" dirty="0"/>
                        <a:t> based on expertise</a:t>
                      </a:r>
                    </a:p>
                    <a:p>
                      <a:pPr algn="l"/>
                      <a:r>
                        <a:rPr lang="en-US" sz="1200" baseline="0" dirty="0"/>
                        <a:t>Strong middle class - Mittelstand</a:t>
                      </a:r>
                      <a:endParaRPr lang="en-US" sz="1200" dirty="0"/>
                    </a:p>
                  </a:txBody>
                  <a:tcPr/>
                </a:tc>
                <a:tc>
                  <a:txBody>
                    <a:bodyPr/>
                    <a:lstStyle/>
                    <a:p>
                      <a:pPr algn="l"/>
                      <a:r>
                        <a:rPr lang="en-US" sz="1200" dirty="0"/>
                        <a:t>90</a:t>
                      </a:r>
                    </a:p>
                  </a:txBody>
                  <a:tcPr/>
                </a:tc>
                <a:tc>
                  <a:txBody>
                    <a:bodyPr/>
                    <a:lstStyle/>
                    <a:p>
                      <a:pPr algn="l"/>
                      <a:r>
                        <a:rPr lang="en-US" sz="1200" dirty="0"/>
                        <a:t>Subordinates expect to be told what to do</a:t>
                      </a:r>
                    </a:p>
                    <a:p>
                      <a:pPr algn="l"/>
                      <a:r>
                        <a:rPr lang="en-US" sz="1200" dirty="0"/>
                        <a:t>Inequality is a natural order</a:t>
                      </a:r>
                    </a:p>
                  </a:txBody>
                  <a:tcPr/>
                </a:tc>
                <a:extLst>
                  <a:ext uri="{0D108BD9-81ED-4DB2-BD59-A6C34878D82A}">
                    <a16:rowId xmlns:a16="http://schemas.microsoft.com/office/drawing/2014/main" val="10001"/>
                  </a:ext>
                </a:extLst>
              </a:tr>
              <a:tr h="1427501">
                <a:tc>
                  <a:txBody>
                    <a:bodyPr/>
                    <a:lstStyle/>
                    <a:p>
                      <a:pPr algn="ctr"/>
                      <a:r>
                        <a:rPr lang="en-US" sz="1100" dirty="0"/>
                        <a:t>INDIVIDUALISM </a:t>
                      </a:r>
                    </a:p>
                    <a:p>
                      <a:pPr algn="ctr"/>
                      <a:r>
                        <a:rPr lang="en-US" sz="1100" dirty="0"/>
                        <a:t>COLLECTIVISM</a:t>
                      </a:r>
                    </a:p>
                  </a:txBody>
                  <a:tcPr/>
                </a:tc>
                <a:tc>
                  <a:txBody>
                    <a:bodyPr/>
                    <a:lstStyle/>
                    <a:p>
                      <a:pPr algn="l"/>
                      <a:r>
                        <a:rPr lang="en-US" sz="1200" dirty="0"/>
                        <a:t>46</a:t>
                      </a:r>
                    </a:p>
                  </a:txBody>
                  <a:tcPr/>
                </a:tc>
                <a:tc>
                  <a:txBody>
                    <a:bodyPr/>
                    <a:lstStyle/>
                    <a:p>
                      <a:pPr marL="0" indent="0" algn="l">
                        <a:buFont typeface="Arial"/>
                        <a:buNone/>
                      </a:pPr>
                      <a:r>
                        <a:rPr lang="en-US" sz="1200" dirty="0"/>
                        <a:t>Tempered by Higher Collectivism</a:t>
                      </a:r>
                    </a:p>
                    <a:p>
                      <a:pPr marL="0" indent="0" algn="l">
                        <a:buFont typeface="Arial"/>
                        <a:buNone/>
                      </a:pPr>
                      <a:r>
                        <a:rPr lang="en-US" sz="1200" dirty="0"/>
                        <a:t>Their “In-group” nature is situational – through loyalty to the firm</a:t>
                      </a:r>
                    </a:p>
                    <a:p>
                      <a:pPr marL="0" indent="0" algn="l">
                        <a:buFont typeface="Arial"/>
                        <a:buNone/>
                      </a:pPr>
                      <a:r>
                        <a:rPr lang="en-US" sz="1200" dirty="0"/>
                        <a:t>Small extended families compared to other</a:t>
                      </a:r>
                      <a:r>
                        <a:rPr lang="en-US" sz="1200" baseline="0" dirty="0"/>
                        <a:t> </a:t>
                      </a:r>
                      <a:r>
                        <a:rPr lang="en-US" sz="1200" dirty="0"/>
                        <a:t>Asian cultures</a:t>
                      </a:r>
                    </a:p>
                  </a:txBody>
                  <a:tcPr/>
                </a:tc>
                <a:tc>
                  <a:txBody>
                    <a:bodyPr/>
                    <a:lstStyle/>
                    <a:p>
                      <a:pPr algn="l"/>
                      <a:r>
                        <a:rPr lang="en-US" sz="1200" dirty="0"/>
                        <a:t>67</a:t>
                      </a:r>
                    </a:p>
                  </a:txBody>
                  <a:tcPr/>
                </a:tc>
                <a:tc>
                  <a:txBody>
                    <a:bodyPr/>
                    <a:lstStyle/>
                    <a:p>
                      <a:pPr algn="l"/>
                      <a:r>
                        <a:rPr lang="en-US" sz="1200" dirty="0"/>
                        <a:t>Contract based employment</a:t>
                      </a:r>
                    </a:p>
                    <a:p>
                      <a:pPr algn="l"/>
                      <a:r>
                        <a:rPr lang="en-US" sz="1200" dirty="0"/>
                        <a:t>Direct communication allows employees to</a:t>
                      </a:r>
                      <a:r>
                        <a:rPr lang="en-US" sz="1200" baseline="0" dirty="0"/>
                        <a:t> l</a:t>
                      </a:r>
                      <a:r>
                        <a:rPr lang="en-US" sz="1200" dirty="0"/>
                        <a:t>earn by mistakes</a:t>
                      </a:r>
                    </a:p>
                    <a:p>
                      <a:pPr algn="l"/>
                      <a:r>
                        <a:rPr lang="en-US" sz="1200" dirty="0"/>
                        <a:t>Brutally honest</a:t>
                      </a:r>
                    </a:p>
                  </a:txBody>
                  <a:tcPr/>
                </a:tc>
                <a:tc>
                  <a:txBody>
                    <a:bodyPr/>
                    <a:lstStyle/>
                    <a:p>
                      <a:pPr algn="l"/>
                      <a:r>
                        <a:rPr lang="en-US" sz="1200" dirty="0"/>
                        <a:t>25</a:t>
                      </a:r>
                    </a:p>
                  </a:txBody>
                  <a:tcPr/>
                </a:tc>
                <a:tc>
                  <a:txBody>
                    <a:bodyPr/>
                    <a:lstStyle/>
                    <a:p>
                      <a:pPr algn="l"/>
                      <a:r>
                        <a:rPr lang="en-US" sz="1200" dirty="0"/>
                        <a:t>Collectivist</a:t>
                      </a:r>
                    </a:p>
                    <a:p>
                      <a:pPr algn="l"/>
                      <a:r>
                        <a:rPr lang="en-US" sz="1200" dirty="0"/>
                        <a:t>“In-group” membership and loyalty to it</a:t>
                      </a:r>
                    </a:p>
                    <a:p>
                      <a:pPr algn="l"/>
                      <a:r>
                        <a:rPr lang="en-US" sz="1200" dirty="0"/>
                        <a:t>Tribal</a:t>
                      </a:r>
                    </a:p>
                  </a:txBody>
                  <a:tcPr/>
                </a:tc>
                <a:extLst>
                  <a:ext uri="{0D108BD9-81ED-4DB2-BD59-A6C34878D82A}">
                    <a16:rowId xmlns:a16="http://schemas.microsoft.com/office/drawing/2014/main" val="10002"/>
                  </a:ext>
                </a:extLst>
              </a:tr>
              <a:tr h="768654">
                <a:tc>
                  <a:txBody>
                    <a:bodyPr/>
                    <a:lstStyle/>
                    <a:p>
                      <a:pPr algn="ctr"/>
                      <a:r>
                        <a:rPr lang="en-US" sz="1100" dirty="0"/>
                        <a:t>MASCULINITY</a:t>
                      </a:r>
                      <a:r>
                        <a:rPr lang="en-US" sz="1100" baseline="0" dirty="0"/>
                        <a:t> / FEMINITY</a:t>
                      </a:r>
                      <a:endParaRPr lang="en-US" sz="1100" dirty="0"/>
                    </a:p>
                  </a:txBody>
                  <a:tcPr/>
                </a:tc>
                <a:tc>
                  <a:txBody>
                    <a:bodyPr/>
                    <a:lstStyle/>
                    <a:p>
                      <a:pPr algn="l"/>
                      <a:r>
                        <a:rPr lang="en-US" sz="1200" dirty="0"/>
                        <a:t>95</a:t>
                      </a:r>
                    </a:p>
                  </a:txBody>
                  <a:tcPr/>
                </a:tc>
                <a:tc>
                  <a:txBody>
                    <a:bodyPr/>
                    <a:lstStyle/>
                    <a:p>
                      <a:pPr algn="l"/>
                      <a:r>
                        <a:rPr lang="en-US" sz="1200" dirty="0"/>
                        <a:t>Aggression and competition but between</a:t>
                      </a:r>
                      <a:r>
                        <a:rPr lang="en-US" sz="1200" baseline="0" dirty="0"/>
                        <a:t> </a:t>
                      </a:r>
                      <a:r>
                        <a:rPr lang="en-US" sz="1200" dirty="0"/>
                        <a:t>groups as higher collectivism</a:t>
                      </a:r>
                    </a:p>
                  </a:txBody>
                  <a:tcPr/>
                </a:tc>
                <a:tc>
                  <a:txBody>
                    <a:bodyPr/>
                    <a:lstStyle/>
                    <a:p>
                      <a:pPr algn="l"/>
                      <a:r>
                        <a:rPr lang="en-US" sz="1200" dirty="0"/>
                        <a:t>66</a:t>
                      </a:r>
                    </a:p>
                  </a:txBody>
                  <a:tcPr/>
                </a:tc>
                <a:tc>
                  <a:txBody>
                    <a:bodyPr/>
                    <a:lstStyle/>
                    <a:p>
                      <a:pPr algn="l"/>
                      <a:r>
                        <a:rPr lang="en-US" sz="1200" dirty="0"/>
                        <a:t>Live to work</a:t>
                      </a:r>
                    </a:p>
                    <a:p>
                      <a:pPr algn="l"/>
                      <a:r>
                        <a:rPr lang="en-US" sz="1200" dirty="0"/>
                        <a:t>Decisive assertive managers</a:t>
                      </a:r>
                    </a:p>
                    <a:p>
                      <a:pPr algn="l"/>
                      <a:r>
                        <a:rPr lang="en-US" sz="1200" dirty="0"/>
                        <a:t>Status important – cars, pens, watches</a:t>
                      </a:r>
                    </a:p>
                  </a:txBody>
                  <a:tcPr/>
                </a:tc>
                <a:tc>
                  <a:txBody>
                    <a:bodyPr/>
                    <a:lstStyle/>
                    <a:p>
                      <a:pPr algn="l"/>
                      <a:r>
                        <a:rPr lang="en-US" sz="1200" dirty="0"/>
                        <a:t>50</a:t>
                      </a:r>
                    </a:p>
                  </a:txBody>
                  <a:tcPr/>
                </a:tc>
                <a:tc>
                  <a:txBody>
                    <a:bodyPr/>
                    <a:lstStyle/>
                    <a:p>
                      <a:pPr algn="l"/>
                      <a:r>
                        <a:rPr lang="en-US" sz="1200" dirty="0"/>
                        <a:t>Even score – standing out</a:t>
                      </a:r>
                      <a:r>
                        <a:rPr lang="en-US" sz="1200" baseline="0" dirty="0"/>
                        <a:t> is</a:t>
                      </a:r>
                      <a:r>
                        <a:rPr lang="en-US" sz="1200" dirty="0"/>
                        <a:t> not good</a:t>
                      </a:r>
                    </a:p>
                    <a:p>
                      <a:pPr algn="l"/>
                      <a:r>
                        <a:rPr lang="en-US" sz="1200" dirty="0"/>
                        <a:t>Quality of life (feminine) important as is competitive nature (masculine)</a:t>
                      </a:r>
                    </a:p>
                  </a:txBody>
                  <a:tcPr/>
                </a:tc>
                <a:extLst>
                  <a:ext uri="{0D108BD9-81ED-4DB2-BD59-A6C34878D82A}">
                    <a16:rowId xmlns:a16="http://schemas.microsoft.com/office/drawing/2014/main" val="10003"/>
                  </a:ext>
                </a:extLst>
              </a:tr>
              <a:tr h="549039">
                <a:tc>
                  <a:txBody>
                    <a:bodyPr/>
                    <a:lstStyle/>
                    <a:p>
                      <a:pPr algn="ctr"/>
                      <a:r>
                        <a:rPr lang="en-US" sz="1100" dirty="0"/>
                        <a:t>UNCERTAINTY AVOIDANCE</a:t>
                      </a:r>
                    </a:p>
                  </a:txBody>
                  <a:tcPr/>
                </a:tc>
                <a:tc>
                  <a:txBody>
                    <a:bodyPr/>
                    <a:lstStyle/>
                    <a:p>
                      <a:pPr algn="l"/>
                      <a:r>
                        <a:rPr lang="en-US" sz="1200" dirty="0"/>
                        <a:t>92</a:t>
                      </a:r>
                    </a:p>
                  </a:txBody>
                  <a:tcPr/>
                </a:tc>
                <a:tc>
                  <a:txBody>
                    <a:bodyPr/>
                    <a:lstStyle/>
                    <a:p>
                      <a:pPr algn="l"/>
                      <a:r>
                        <a:rPr lang="en-US" sz="1200" dirty="0"/>
                        <a:t>High need for predictability – detail planning</a:t>
                      </a:r>
                    </a:p>
                  </a:txBody>
                  <a:tcPr/>
                </a:tc>
                <a:tc>
                  <a:txBody>
                    <a:bodyPr/>
                    <a:lstStyle/>
                    <a:p>
                      <a:r>
                        <a:rPr lang="en-US" sz="1200" dirty="0"/>
                        <a:t>65</a:t>
                      </a:r>
                    </a:p>
                  </a:txBody>
                  <a:tcPr/>
                </a:tc>
                <a:tc>
                  <a:txBody>
                    <a:bodyPr/>
                    <a:lstStyle/>
                    <a:p>
                      <a:r>
                        <a:rPr lang="en-US" sz="1200" dirty="0"/>
                        <a:t>Prescriptive</a:t>
                      </a:r>
                    </a:p>
                    <a:p>
                      <a:r>
                        <a:rPr lang="en-US" sz="1200" dirty="0"/>
                        <a:t>Rely in expertise</a:t>
                      </a:r>
                    </a:p>
                    <a:p>
                      <a:r>
                        <a:rPr lang="en-US" sz="1200" dirty="0"/>
                        <a:t>Take overview and plan</a:t>
                      </a:r>
                    </a:p>
                  </a:txBody>
                  <a:tcPr/>
                </a:tc>
                <a:tc>
                  <a:txBody>
                    <a:bodyPr/>
                    <a:lstStyle/>
                    <a:p>
                      <a:r>
                        <a:rPr lang="en-US" sz="1200" dirty="0"/>
                        <a:t>80</a:t>
                      </a:r>
                    </a:p>
                  </a:txBody>
                  <a:tcPr/>
                </a:tc>
                <a:tc>
                  <a:txBody>
                    <a:bodyPr/>
                    <a:lstStyle/>
                    <a:p>
                      <a:r>
                        <a:rPr lang="en-US" sz="1200" dirty="0"/>
                        <a:t>Security important</a:t>
                      </a:r>
                    </a:p>
                    <a:p>
                      <a:r>
                        <a:rPr lang="en-US" sz="1200" dirty="0"/>
                        <a:t>Need for rules to guide behavior</a:t>
                      </a:r>
                    </a:p>
                    <a:p>
                      <a:r>
                        <a:rPr lang="en-US" sz="1200" dirty="0"/>
                        <a:t>Planning important</a:t>
                      </a:r>
                    </a:p>
                  </a:txBody>
                  <a:tcPr/>
                </a:tc>
                <a:extLst>
                  <a:ext uri="{0D108BD9-81ED-4DB2-BD59-A6C34878D82A}">
                    <a16:rowId xmlns:a16="http://schemas.microsoft.com/office/drawing/2014/main" val="10004"/>
                  </a:ext>
                </a:extLst>
              </a:tr>
              <a:tr h="549039">
                <a:tc>
                  <a:txBody>
                    <a:bodyPr/>
                    <a:lstStyle/>
                    <a:p>
                      <a:pPr algn="ctr"/>
                      <a:r>
                        <a:rPr lang="en-US" sz="1100" dirty="0"/>
                        <a:t>LONG TERM ORIENTATION</a:t>
                      </a:r>
                    </a:p>
                  </a:txBody>
                  <a:tcPr/>
                </a:tc>
                <a:tc>
                  <a:txBody>
                    <a:bodyPr/>
                    <a:lstStyle/>
                    <a:p>
                      <a:pPr algn="l"/>
                      <a:r>
                        <a:rPr lang="en-US" sz="1200" dirty="0"/>
                        <a:t>88</a:t>
                      </a:r>
                    </a:p>
                  </a:txBody>
                  <a:tcPr/>
                </a:tc>
                <a:tc>
                  <a:txBody>
                    <a:bodyPr/>
                    <a:lstStyle/>
                    <a:p>
                      <a:pPr algn="l"/>
                      <a:r>
                        <a:rPr lang="en-US" sz="1200" dirty="0"/>
                        <a:t>High – market share and a brief history of time</a:t>
                      </a:r>
                    </a:p>
                  </a:txBody>
                  <a:tcPr/>
                </a:tc>
                <a:tc>
                  <a:txBody>
                    <a:bodyPr/>
                    <a:lstStyle/>
                    <a:p>
                      <a:r>
                        <a:rPr lang="en-US" sz="1200" dirty="0"/>
                        <a:t>83</a:t>
                      </a:r>
                    </a:p>
                  </a:txBody>
                  <a:tcPr/>
                </a:tc>
                <a:tc>
                  <a:txBody>
                    <a:bodyPr/>
                    <a:lstStyle/>
                    <a:p>
                      <a:r>
                        <a:rPr lang="en-US" sz="1200" dirty="0"/>
                        <a:t>Pragmatic</a:t>
                      </a:r>
                    </a:p>
                    <a:p>
                      <a:r>
                        <a:rPr lang="en-US" sz="1200" dirty="0"/>
                        <a:t>Adaptable traditions</a:t>
                      </a:r>
                    </a:p>
                    <a:p>
                      <a:r>
                        <a:rPr lang="en-US" sz="1200" dirty="0"/>
                        <a:t>Thrift and care</a:t>
                      </a:r>
                    </a:p>
                  </a:txBody>
                  <a:tcPr/>
                </a:tc>
                <a:tc>
                  <a:txBody>
                    <a:bodyPr/>
                    <a:lstStyle/>
                    <a:p>
                      <a:r>
                        <a:rPr lang="en-US" sz="1200" dirty="0"/>
                        <a:t>NA</a:t>
                      </a:r>
                    </a:p>
                  </a:txBody>
                  <a:tcPr/>
                </a:tc>
                <a:tc>
                  <a:txBody>
                    <a:bodyPr/>
                    <a:lstStyle/>
                    <a:p>
                      <a:endParaRPr lang="en-US" dirty="0"/>
                    </a:p>
                  </a:txBody>
                  <a:tcPr/>
                </a:tc>
                <a:extLst>
                  <a:ext uri="{0D108BD9-81ED-4DB2-BD59-A6C34878D82A}">
                    <a16:rowId xmlns:a16="http://schemas.microsoft.com/office/drawing/2014/main" val="10005"/>
                  </a:ext>
                </a:extLst>
              </a:tr>
              <a:tr h="549039">
                <a:tc>
                  <a:txBody>
                    <a:bodyPr/>
                    <a:lstStyle/>
                    <a:p>
                      <a:pPr algn="ctr"/>
                      <a:r>
                        <a:rPr lang="en-US" sz="1100" dirty="0"/>
                        <a:t>INDULGENCE</a:t>
                      </a:r>
                    </a:p>
                  </a:txBody>
                  <a:tcPr/>
                </a:tc>
                <a:tc>
                  <a:txBody>
                    <a:bodyPr/>
                    <a:lstStyle/>
                    <a:p>
                      <a:pPr algn="l"/>
                      <a:r>
                        <a:rPr lang="en-US" sz="1200" dirty="0"/>
                        <a:t>42</a:t>
                      </a:r>
                    </a:p>
                  </a:txBody>
                  <a:tcPr/>
                </a:tc>
                <a:tc>
                  <a:txBody>
                    <a:bodyPr/>
                    <a:lstStyle/>
                    <a:p>
                      <a:pPr algn="l"/>
                      <a:r>
                        <a:rPr lang="en-US" sz="1200" dirty="0"/>
                        <a:t>Restrained by norms and values of society / workplace</a:t>
                      </a:r>
                    </a:p>
                  </a:txBody>
                  <a:tcPr/>
                </a:tc>
                <a:tc>
                  <a:txBody>
                    <a:bodyPr/>
                    <a:lstStyle/>
                    <a:p>
                      <a:r>
                        <a:rPr lang="en-US" sz="1200" dirty="0"/>
                        <a:t>40</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t>Restrained by norms and values of society / workplace</a:t>
                      </a:r>
                    </a:p>
                  </a:txBody>
                  <a:tcPr/>
                </a:tc>
                <a:tc>
                  <a:txBody>
                    <a:bodyPr/>
                    <a:lstStyle/>
                    <a:p>
                      <a:r>
                        <a:rPr lang="en-US" sz="1200" dirty="0"/>
                        <a:t>NA</a:t>
                      </a:r>
                    </a:p>
                  </a:txBody>
                  <a:tcPr/>
                </a:tc>
                <a:tc>
                  <a:txBody>
                    <a:bodyPr/>
                    <a:lstStyle/>
                    <a:p>
                      <a:endParaRPr lang="en-US" dirty="0"/>
                    </a:p>
                  </a:txBody>
                  <a:tcPr/>
                </a:tc>
                <a:extLst>
                  <a:ext uri="{0D108BD9-81ED-4DB2-BD59-A6C34878D82A}">
                    <a16:rowId xmlns:a16="http://schemas.microsoft.com/office/drawing/2014/main" val="10006"/>
                  </a:ext>
                </a:extLst>
              </a:tr>
            </a:tbl>
          </a:graphicData>
        </a:graphic>
      </p:graphicFrame>
      <p:pic>
        <p:nvPicPr>
          <p:cNvPr id="6" name="Picture 5"/>
          <p:cNvPicPr>
            <a:picLocks noChangeAspect="1"/>
          </p:cNvPicPr>
          <p:nvPr/>
        </p:nvPicPr>
        <p:blipFill>
          <a:blip r:embed="rId2"/>
          <a:stretch>
            <a:fillRect/>
          </a:stretch>
        </p:blipFill>
        <p:spPr>
          <a:xfrm>
            <a:off x="7896097" y="6116620"/>
            <a:ext cx="741380" cy="741380"/>
          </a:xfrm>
          <a:prstGeom prst="rect">
            <a:avLst/>
          </a:prstGeom>
        </p:spPr>
      </p:pic>
    </p:spTree>
    <p:extLst>
      <p:ext uri="{BB962C8B-B14F-4D97-AF65-F5344CB8AC3E}">
        <p14:creationId xmlns:p14="http://schemas.microsoft.com/office/powerpoint/2010/main" val="336327490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lnSpcReduction="10000"/>
          </a:bodyPr>
          <a:lstStyle/>
          <a:p>
            <a:pPr marL="0" indent="0">
              <a:buNone/>
            </a:pPr>
            <a:r>
              <a:rPr lang="en-US" sz="1200" dirty="0"/>
              <a:t>Mittelstand: Hochschule fur Wirtschaft und Recht, Berlin</a:t>
            </a:r>
          </a:p>
          <a:p>
            <a:pPr marL="0" indent="0">
              <a:buNone/>
            </a:pPr>
            <a:r>
              <a:rPr lang="en-US" sz="1200" dirty="0">
                <a:hlinkClick r:id="rId2"/>
              </a:rPr>
              <a:t>https://www.mubadala.com</a:t>
            </a:r>
            <a:endParaRPr lang="en-US" sz="1200" dirty="0"/>
          </a:p>
          <a:p>
            <a:pPr marL="0" indent="0">
              <a:buNone/>
            </a:pPr>
            <a:r>
              <a:rPr lang="en-US" sz="1200" dirty="0">
                <a:hlinkClick r:id="rId3"/>
              </a:rPr>
              <a:t>https://www.strategy-business.com/article/04105?gko=0d642</a:t>
            </a:r>
            <a:r>
              <a:rPr lang="en-US" sz="1200" dirty="0"/>
              <a:t> Japan’s coming Competitive renaissance</a:t>
            </a:r>
          </a:p>
          <a:p>
            <a:pPr marL="0" indent="0">
              <a:buNone/>
            </a:pPr>
            <a:endParaRPr lang="en-US" sz="1200" dirty="0"/>
          </a:p>
          <a:p>
            <a:pPr marL="0" indent="0">
              <a:buNone/>
            </a:pPr>
            <a:endParaRPr lang="en-US" sz="1200" dirty="0"/>
          </a:p>
          <a:p>
            <a:pPr marL="0" indent="0">
              <a:buNone/>
            </a:pPr>
            <a:r>
              <a:rPr lang="en-US" sz="1200" dirty="0">
                <a:hlinkClick r:id="rId4"/>
              </a:rPr>
              <a:t>https://www.softbank.com</a:t>
            </a:r>
            <a:endParaRPr lang="en-US" sz="1200" dirty="0"/>
          </a:p>
          <a:p>
            <a:pPr marL="0" indent="0">
              <a:buNone/>
            </a:pPr>
            <a:r>
              <a:rPr lang="en-US" sz="1200" dirty="0"/>
              <a:t>Aoki &amp; Lennerfors 2013 The New Improved Keiretsu, Harvard Business Review Reprint R1309J</a:t>
            </a:r>
          </a:p>
          <a:p>
            <a:pPr marL="0" indent="0">
              <a:buNone/>
            </a:pPr>
            <a:r>
              <a:rPr lang="en-US" sz="1200" dirty="0"/>
              <a:t>DEBNATH, S.C. and Tokuda, A., 2013. Value-based management in Japanese keiretsu and Korean chaebols. </a:t>
            </a:r>
            <a:r>
              <a:rPr lang="en-US" sz="1200" i="1" dirty="0"/>
              <a:t>Ritsumeikan International Affairs</a:t>
            </a:r>
            <a:r>
              <a:rPr lang="en-US" sz="1200" dirty="0"/>
              <a:t>, </a:t>
            </a:r>
            <a:r>
              <a:rPr lang="en-US" sz="1200" i="1" dirty="0"/>
              <a:t>11</a:t>
            </a:r>
            <a:r>
              <a:rPr lang="en-US" sz="1200" dirty="0"/>
              <a:t>(1), pp.45-70.</a:t>
            </a:r>
          </a:p>
          <a:p>
            <a:pPr marL="0" indent="0">
              <a:buNone/>
            </a:pPr>
            <a:r>
              <a:rPr lang="en-US" sz="1200" dirty="0"/>
              <a:t>Ferris, S.P., Kim, K.A. and Kitsabunnarat, P., 2003. The costs (and benefits?) of diversified business groups: The case of Korean chaebols. </a:t>
            </a:r>
            <a:r>
              <a:rPr lang="en-US" sz="1200" i="1" dirty="0"/>
              <a:t>Journal of Banking &amp; Finance</a:t>
            </a:r>
            <a:r>
              <a:rPr lang="en-US" sz="1200" dirty="0"/>
              <a:t>, </a:t>
            </a:r>
            <a:r>
              <a:rPr lang="en-US" sz="1200" i="1" dirty="0"/>
              <a:t>27</a:t>
            </a:r>
            <a:r>
              <a:rPr lang="en-US" sz="1200" dirty="0"/>
              <a:t>(2), pp.251-273.</a:t>
            </a:r>
          </a:p>
          <a:p>
            <a:pPr marL="0" indent="0">
              <a:buNone/>
            </a:pPr>
            <a:r>
              <a:rPr lang="en-US" sz="1200" dirty="0" err="1"/>
              <a:t>Fulk</a:t>
            </a:r>
            <a:r>
              <a:rPr lang="en-US" sz="1200" dirty="0"/>
              <a:t>, J., 2001. Global network organizations: Emergence and future prospects. </a:t>
            </a:r>
            <a:r>
              <a:rPr lang="en-US" sz="1200" i="1" dirty="0"/>
              <a:t>Human Relations</a:t>
            </a:r>
            <a:r>
              <a:rPr lang="en-US" sz="1200" dirty="0"/>
              <a:t>, </a:t>
            </a:r>
            <a:r>
              <a:rPr lang="en-US" sz="1200" i="1" dirty="0"/>
              <a:t>54</a:t>
            </a:r>
            <a:r>
              <a:rPr lang="en-US" sz="1200" dirty="0"/>
              <a:t>(1), pp.91-99.</a:t>
            </a:r>
          </a:p>
          <a:p>
            <a:pPr marL="0" indent="0">
              <a:buNone/>
            </a:pPr>
            <a:r>
              <a:rPr lang="en-US" sz="1200" dirty="0"/>
              <a:t>Low, L., 2006. A putative East Asian business model. </a:t>
            </a:r>
            <a:r>
              <a:rPr lang="en-US" sz="1200" i="1" dirty="0"/>
              <a:t>International Journal of Social Economics</a:t>
            </a:r>
            <a:r>
              <a:rPr lang="en-US" sz="1200" dirty="0"/>
              <a:t>, </a:t>
            </a:r>
            <a:r>
              <a:rPr lang="en-US" sz="1200" i="1" dirty="0"/>
              <a:t>33</a:t>
            </a:r>
            <a:r>
              <a:rPr lang="en-US" sz="1200" dirty="0"/>
              <a:t>(7), pp.512-528.</a:t>
            </a:r>
          </a:p>
          <a:p>
            <a:pPr marL="0" indent="0">
              <a:buNone/>
            </a:pPr>
            <a:r>
              <a:rPr lang="en-GB" sz="1200" dirty="0"/>
              <a:t>Lynskey &amp; Yonekura Softbank: An Internet Keiretsu</a:t>
            </a:r>
            <a:r>
              <a:rPr lang="en-GB" sz="1200" i="1" dirty="0"/>
              <a:t>, European Management Journal </a:t>
            </a:r>
            <a:r>
              <a:rPr lang="en-GB" sz="1200" dirty="0"/>
              <a:t>Vol. 19, No. 1, pp. 1–15, 2001 </a:t>
            </a:r>
            <a:endParaRPr lang="en-US" sz="1200" dirty="0"/>
          </a:p>
          <a:p>
            <a:pPr marL="0" indent="0">
              <a:buNone/>
            </a:pPr>
            <a:r>
              <a:rPr lang="en-US" sz="1200" dirty="0"/>
              <a:t>Minor et. Al. 1995 Conglomerates in the World Economy, </a:t>
            </a:r>
            <a:r>
              <a:rPr lang="en-US" sz="1200" i="1" dirty="0"/>
              <a:t>Cross Cultural Management: An International Journal </a:t>
            </a:r>
            <a:r>
              <a:rPr lang="en-US" sz="1200" dirty="0"/>
              <a:t>Volume 2 · Number 4 · 1995· pp. 35-45</a:t>
            </a:r>
          </a:p>
          <a:p>
            <a:pPr marL="0" indent="0">
              <a:buNone/>
            </a:pPr>
            <a:r>
              <a:rPr lang="en-US" sz="1200" dirty="0"/>
              <a:t>Murillo, D. and Sung, Y.D., 2013. Understanding Korean capitalism: Chaebols and their corporate governance. </a:t>
            </a:r>
            <a:r>
              <a:rPr lang="en-US" sz="1200" i="1" dirty="0"/>
              <a:t>ESADEgeo Center for Global Economy and Geopolitics Position Paper</a:t>
            </a:r>
            <a:r>
              <a:rPr lang="en-US" sz="1200" dirty="0"/>
              <a:t>, </a:t>
            </a:r>
            <a:r>
              <a:rPr lang="en-US" sz="1200" i="1" dirty="0"/>
              <a:t>33</a:t>
            </a:r>
            <a:r>
              <a:rPr lang="en-US" sz="1200" dirty="0"/>
              <a:t>.</a:t>
            </a:r>
          </a:p>
          <a:p>
            <a:pPr marL="0" indent="0">
              <a:buNone/>
            </a:pPr>
            <a:r>
              <a:rPr lang="en-US" sz="1200" dirty="0"/>
              <a:t>Popp, K. and Meyer, R., 2010. </a:t>
            </a:r>
            <a:r>
              <a:rPr lang="en-US" sz="1200" i="1" dirty="0"/>
              <a:t>Profit from Software Ecosystems: Business Models, Ecosystems and Partnerships in the Software Industry</a:t>
            </a:r>
            <a:r>
              <a:rPr lang="en-US" sz="1200" dirty="0"/>
              <a:t>. BoD–Books on Demand.</a:t>
            </a:r>
          </a:p>
          <a:p>
            <a:pPr marL="0" indent="0">
              <a:buNone/>
            </a:pPr>
            <a:r>
              <a:rPr lang="en-US" sz="1200" dirty="0"/>
              <a:t>Sheard, P., 1997. Keiretsu, competition, and market access. </a:t>
            </a:r>
            <a:r>
              <a:rPr lang="en-US" sz="1200" i="1" dirty="0"/>
              <a:t>Global Competition Policy</a:t>
            </a:r>
            <a:r>
              <a:rPr lang="en-US" sz="1200" dirty="0"/>
              <a:t>, p.501.</a:t>
            </a:r>
          </a:p>
          <a:p>
            <a:pPr marL="0" indent="0">
              <a:buNone/>
            </a:pPr>
            <a:r>
              <a:rPr lang="en-US" sz="1200" dirty="0"/>
              <a:t>Zahra, S.A. and Nambisan, S., 2012. Entrepreneurship and strategic thinking in business ecosystems. </a:t>
            </a:r>
            <a:r>
              <a:rPr lang="en-US" sz="1200" i="1" dirty="0"/>
              <a:t>Business horizons</a:t>
            </a:r>
            <a:r>
              <a:rPr lang="en-US" sz="1200" dirty="0"/>
              <a:t>, </a:t>
            </a:r>
            <a:r>
              <a:rPr lang="en-US" sz="1200" i="1" dirty="0"/>
              <a:t>55</a:t>
            </a:r>
            <a:r>
              <a:rPr lang="en-US" sz="1200" dirty="0"/>
              <a:t>(3), pp.219-229.</a:t>
            </a:r>
          </a:p>
        </p:txBody>
      </p:sp>
      <p:sp>
        <p:nvSpPr>
          <p:cNvPr id="4" name="Slide Number Placeholder 3"/>
          <p:cNvSpPr>
            <a:spLocks noGrp="1"/>
          </p:cNvSpPr>
          <p:nvPr>
            <p:ph type="sldNum" sz="quarter" idx="12"/>
          </p:nvPr>
        </p:nvSpPr>
        <p:spPr/>
        <p:txBody>
          <a:bodyPr/>
          <a:lstStyle/>
          <a:p>
            <a:fld id="{8F36F8BF-D58B-9F49-9150-9524F642FE75}" type="slidenum">
              <a:rPr lang="en-US" smtClean="0"/>
              <a:t>90</a:t>
            </a:fld>
            <a:endParaRPr lang="en-US"/>
          </a:p>
        </p:txBody>
      </p:sp>
      <p:sp>
        <p:nvSpPr>
          <p:cNvPr id="6" name="Rectangle 5"/>
          <p:cNvSpPr/>
          <p:nvPr/>
        </p:nvSpPr>
        <p:spPr>
          <a:xfrm>
            <a:off x="457200" y="2308939"/>
            <a:ext cx="4572000" cy="307777"/>
          </a:xfrm>
          <a:prstGeom prst="rect">
            <a:avLst/>
          </a:prstGeom>
        </p:spPr>
        <p:txBody>
          <a:bodyPr>
            <a:spAutoFit/>
          </a:bodyPr>
          <a:lstStyle/>
          <a:p>
            <a:r>
              <a:rPr lang="en-US" sz="1400" dirty="0"/>
              <a:t>http://www.businessfamily.london/</a:t>
            </a:r>
            <a:r>
              <a:rPr lang="en-US" sz="1400" dirty="0" err="1"/>
              <a:t>search?q</a:t>
            </a:r>
            <a:r>
              <a:rPr lang="en-US" sz="1400" dirty="0"/>
              <a:t>=</a:t>
            </a:r>
            <a:r>
              <a:rPr lang="en-US" sz="1400" dirty="0" err="1"/>
              <a:t>chaebol</a:t>
            </a:r>
            <a:endParaRPr lang="en-US" sz="1400" dirty="0"/>
          </a:p>
        </p:txBody>
      </p:sp>
      <p:pic>
        <p:nvPicPr>
          <p:cNvPr id="7" name="Picture 6"/>
          <p:cNvPicPr>
            <a:picLocks noChangeAspect="1"/>
          </p:cNvPicPr>
          <p:nvPr/>
        </p:nvPicPr>
        <p:blipFill>
          <a:blip r:embed="rId5"/>
          <a:stretch>
            <a:fillRect/>
          </a:stretch>
        </p:blipFill>
        <p:spPr>
          <a:xfrm>
            <a:off x="0" y="6116620"/>
            <a:ext cx="741380" cy="741380"/>
          </a:xfrm>
          <a:prstGeom prst="rect">
            <a:avLst/>
          </a:prstGeom>
        </p:spPr>
      </p:pic>
    </p:spTree>
    <p:extLst>
      <p:ext uri="{BB962C8B-B14F-4D97-AF65-F5344CB8AC3E}">
        <p14:creationId xmlns:p14="http://schemas.microsoft.com/office/powerpoint/2010/main" val="1109690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WBS 2010">
    <a:dk1>
      <a:sysClr val="windowText" lastClr="000000"/>
    </a:dk1>
    <a:lt1>
      <a:sysClr val="window" lastClr="FFFFFF"/>
    </a:lt1>
    <a:dk2>
      <a:srgbClr val="0039A6"/>
    </a:dk2>
    <a:lt2>
      <a:srgbClr val="EBEBE2"/>
    </a:lt2>
    <a:accent1>
      <a:srgbClr val="A71930"/>
    </a:accent1>
    <a:accent2>
      <a:srgbClr val="F9A300"/>
    </a:accent2>
    <a:accent3>
      <a:srgbClr val="00ADEF"/>
    </a:accent3>
    <a:accent4>
      <a:srgbClr val="399717"/>
    </a:accent4>
    <a:accent5>
      <a:srgbClr val="666666"/>
    </a:accent5>
    <a:accent6>
      <a:srgbClr val="3662B5"/>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4549</TotalTime>
  <Words>3664</Words>
  <Application>Microsoft Office PowerPoint</Application>
  <PresentationFormat>On-screen Show (4:3)</PresentationFormat>
  <Paragraphs>727</Paragraphs>
  <Slides>90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90</vt:i4>
      </vt:variant>
    </vt:vector>
  </HeadingPairs>
  <TitlesOfParts>
    <vt:vector size="96" baseType="lpstr">
      <vt:lpstr>MS PGothic</vt:lpstr>
      <vt:lpstr>Arial</vt:lpstr>
      <vt:lpstr>Calibri</vt:lpstr>
      <vt:lpstr>Mangal</vt:lpstr>
      <vt:lpstr>Times New Roman</vt:lpstr>
      <vt:lpstr>Office Theme</vt:lpstr>
      <vt:lpstr>Cooperative International Business Paradigms</vt:lpstr>
      <vt:lpstr>Japanese Economic Foundation</vt:lpstr>
      <vt:lpstr>Horizontal or Capital Keiretsu</vt:lpstr>
      <vt:lpstr>PowerPoint Presentation</vt:lpstr>
      <vt:lpstr>PowerPoint Presentation</vt:lpstr>
      <vt:lpstr>PowerPoint Presentation</vt:lpstr>
      <vt:lpstr>PowerPoint Presentation</vt:lpstr>
      <vt:lpstr>Horizontal Keiretsu aka Capital and /or Financial Keiretsu</vt:lpstr>
      <vt:lpstr>PowerPoint Presentation</vt:lpstr>
      <vt:lpstr>Vertical or  Industrial Keiretsu</vt:lpstr>
      <vt:lpstr>Vertical (Production) Keiretsu</vt:lpstr>
      <vt:lpstr>PowerPoint Presentation</vt:lpstr>
      <vt:lpstr>Pre - 2000</vt:lpstr>
      <vt:lpstr>Horizontal and Vertical Keiretsu</vt:lpstr>
      <vt:lpstr>Horizontal Keiretsu</vt:lpstr>
      <vt:lpstr>Size of Vertical Keiretsu</vt:lpstr>
      <vt:lpstr>PowerPoint Presentation</vt:lpstr>
      <vt:lpstr>Structural Impediments Initiative</vt:lpstr>
      <vt:lpstr>Horizontal Keiretsu Structural impediments</vt:lpstr>
      <vt:lpstr>Vertical Keiretsu Structural impediments</vt:lpstr>
      <vt:lpstr>Vertical Keiretsu Impediments (Cont.)</vt:lpstr>
      <vt:lpstr>Distribution Channels</vt:lpstr>
      <vt:lpstr>The Upshot……!</vt:lpstr>
      <vt:lpstr>Old versus New Keiretsu Ways</vt:lpstr>
      <vt:lpstr>Toyota Example:</vt:lpstr>
      <vt:lpstr>New Era</vt:lpstr>
      <vt:lpstr>Toyota’s Value Chain</vt:lpstr>
      <vt:lpstr>Toyota</vt:lpstr>
      <vt:lpstr>Toyota</vt:lpstr>
      <vt:lpstr>“Vulgarised” Porter’s Diamond – purists beware</vt:lpstr>
      <vt:lpstr>Toyota &amp; Suppliers</vt:lpstr>
      <vt:lpstr>PowerPoint Presentation</vt:lpstr>
      <vt:lpstr>Toyota &amp; Suppliers</vt:lpstr>
      <vt:lpstr>PowerPoint Presentation</vt:lpstr>
      <vt:lpstr>Keiretsu’ in the West</vt:lpstr>
      <vt:lpstr>New Keiretsu is Balancing Act</vt:lpstr>
      <vt:lpstr>Sogoshosha</vt:lpstr>
      <vt:lpstr>New Mantra</vt:lpstr>
      <vt:lpstr>PowerPoint Presentation</vt:lpstr>
      <vt:lpstr>PowerPoint Presentation</vt:lpstr>
      <vt:lpstr>PowerPoint Presentation</vt:lpstr>
      <vt:lpstr>PowerPoint Presentation</vt:lpstr>
      <vt:lpstr>NEW ERA KEIRETSU  &gt; 2000</vt:lpstr>
      <vt:lpstr>Banking Sector Consolidation</vt:lpstr>
      <vt:lpstr>=SOFTBANK</vt:lpstr>
      <vt:lpstr>PowerPoint Presentation</vt:lpstr>
      <vt:lpstr>PowerPoint Presentation</vt:lpstr>
      <vt:lpstr>PowerPoint Presentation</vt:lpstr>
      <vt:lpstr>PowerPoint Presentation</vt:lpstr>
      <vt:lpstr>PowerPoint Presentation</vt:lpstr>
      <vt:lpstr>Interview with Masayoshi Son 1992/3 HBR Jan-Feb</vt:lpstr>
      <vt:lpstr>= SOFTBANK STRATEGY Then and Now!</vt:lpstr>
      <vt:lpstr>PowerPoint Presentation</vt:lpstr>
      <vt:lpstr>Combinatory Advantages</vt:lpstr>
      <vt:lpstr>Ecosystem Advantages</vt:lpstr>
      <vt:lpstr>ECOSYSTEMS – MEDIUM OF EXCHANGE</vt:lpstr>
      <vt:lpstr>MODULARISATION AND PLATFORM TECHNOLOGIES</vt:lpstr>
      <vt:lpstr>PowerPoint Presentation</vt:lpstr>
      <vt:lpstr>PowerPoint Presentation</vt:lpstr>
      <vt:lpstr>PowerPoint Presentation</vt:lpstr>
      <vt:lpstr>PowerPoint Presentation</vt:lpstr>
      <vt:lpstr>PowerPoint Presentation</vt:lpstr>
      <vt:lpstr>PowerPoint Presentation</vt:lpstr>
      <vt:lpstr>New Mantra for Keiretsu</vt:lpstr>
      <vt:lpstr>PowerPoint Presentation</vt:lpstr>
      <vt:lpstr>Japan’s Invisible Hands</vt:lpstr>
      <vt:lpstr>Softbank &amp; New Keiretsu</vt:lpstr>
      <vt:lpstr>PowerPoint Presentation</vt:lpstr>
      <vt:lpstr>Keiretsu Equivalents?</vt:lpstr>
      <vt:lpstr>Chaebol</vt:lpstr>
      <vt:lpstr>PowerPoint Presentation</vt:lpstr>
      <vt:lpstr>Characteristic Chaebol Ownership Structures</vt:lpstr>
      <vt:lpstr>PowerPoint Presentation</vt:lpstr>
      <vt:lpstr>PowerPoint Presentation</vt:lpstr>
      <vt:lpstr>PowerPoint Presentation</vt:lpstr>
      <vt:lpstr>Control of Family Members</vt:lpstr>
      <vt:lpstr>PowerPoint Presentation</vt:lpstr>
      <vt:lpstr>Returns relative to markets</vt:lpstr>
      <vt:lpstr>Mubadala – Abu Dhabi Partner with =Softbank</vt:lpstr>
      <vt:lpstr>PowerPoint Presentation</vt:lpstr>
      <vt:lpstr>PowerPoint Presentation</vt:lpstr>
      <vt:lpstr>PowerPoint Presentation</vt:lpstr>
      <vt:lpstr>German Equivalent</vt:lpstr>
      <vt:lpstr>Lessons learned: Keiretsu / Chaebol / Mittelstand</vt:lpstr>
      <vt:lpstr>National Cultural Characteristics</vt:lpstr>
      <vt:lpstr>Hofstede Cultural Comparison</vt:lpstr>
      <vt:lpstr>Japan vs. S Korea (Hofstede.com)</vt:lpstr>
      <vt:lpstr>Hofstede Cultural Comparison</vt:lpstr>
      <vt:lpstr>Japan – Germany – UAE (Hofstede.com)</vt:lpstr>
      <vt:lpstr>References</vt:lpstr>
    </vt:vector>
  </TitlesOfParts>
  <Company>HN Landmark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Huda Aldori</dc:creator>
  <cp:lastModifiedBy>John Lang</cp:lastModifiedBy>
  <cp:revision>106</cp:revision>
  <dcterms:created xsi:type="dcterms:W3CDTF">2017-06-12T12:03:21Z</dcterms:created>
  <dcterms:modified xsi:type="dcterms:W3CDTF">2019-02-28T09:25:58Z</dcterms:modified>
</cp:coreProperties>
</file>