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6" r:id="rId15"/>
    <p:sldId id="277" r:id="rId16"/>
    <p:sldId id="270" r:id="rId17"/>
    <p:sldId id="271" r:id="rId18"/>
    <p:sldId id="272" r:id="rId19"/>
    <p:sldId id="273" r:id="rId20"/>
    <p:sldId id="274" r:id="rId21"/>
    <p:sldId id="278" r:id="rId22"/>
    <p:sldId id="27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2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F712F-C133-4293-A126-A503DA9814CF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43EA50-3D08-4717-AC22-510B319E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66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0632CCE-6D4B-4B15-9B10-9EDBA81E69E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4685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799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48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91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503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30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83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227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589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525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635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112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2533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509954" y="1368370"/>
            <a:ext cx="10814538" cy="453650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dirty="0"/>
              <a:t>Module: BMSK 4004 </a:t>
            </a:r>
            <a:br>
              <a:rPr lang="en-GB" altLang="en-US" sz="4000" dirty="0"/>
            </a:br>
            <a:r>
              <a:rPr lang="en-GB" sz="4000" b="1" dirty="0"/>
              <a:t>Problem Solving and Decision Making</a:t>
            </a:r>
            <a:br>
              <a:rPr lang="en-GB" sz="4000" b="1" dirty="0"/>
            </a:br>
            <a:br>
              <a:rPr lang="en-GB" altLang="en-US" sz="2000" dirty="0"/>
            </a:br>
            <a:r>
              <a:rPr lang="en-GB" altLang="en-US" sz="2800" dirty="0"/>
              <a:t>Online Session 3</a:t>
            </a:r>
          </a:p>
        </p:txBody>
      </p:sp>
    </p:spTree>
    <p:extLst>
      <p:ext uri="{BB962C8B-B14F-4D97-AF65-F5344CB8AC3E}">
        <p14:creationId xmlns:p14="http://schemas.microsoft.com/office/powerpoint/2010/main" val="2518625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026E-9132-486E-B90C-E67BFD546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8466667" cy="1143000"/>
          </a:xfrm>
        </p:spPr>
        <p:txBody>
          <a:bodyPr/>
          <a:lstStyle/>
          <a:p>
            <a:pPr algn="l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82F9F-94FB-4A0B-A967-642445822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Gathering and analysing data to help generate potential solutions to a problem</a:t>
            </a:r>
          </a:p>
          <a:p>
            <a:r>
              <a:rPr lang="en-GB" sz="3600" dirty="0"/>
              <a:t>Models and tools that aid idea generation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3A3B5D-B0C0-4E8E-BDE0-27E95C9EB8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358416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965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1125"/>
            <a:ext cx="3785616" cy="1143000"/>
          </a:xfrm>
        </p:spPr>
        <p:txBody>
          <a:bodyPr/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</a:t>
            </a:r>
            <a:br>
              <a:rPr lang="en-GB" sz="3600" b="1" dirty="0">
                <a:solidFill>
                  <a:schemeClr val="accent1"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(Proctor, T. 2005)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A817F9-5358-4BB4-B009-A88F513FCC3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C1ECFF8-1B54-4192-8C87-984DCFE1C3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6704" y="111126"/>
            <a:ext cx="8517445" cy="5441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119767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 Rules</a:t>
            </a:r>
            <a:endParaRPr lang="en-AU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69333" y="1600200"/>
            <a:ext cx="10146242" cy="4089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en-US" dirty="0">
                <a:latin typeface="Arial" charset="0"/>
                <a:cs typeface="Arial" charset="0"/>
              </a:rPr>
              <a:t>Evaluate later</a:t>
            </a:r>
          </a:p>
          <a:p>
            <a:pPr marL="0" indent="0">
              <a:buNone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US" altLang="en-US" dirty="0">
                <a:latin typeface="Arial" charset="0"/>
                <a:cs typeface="Arial" charset="0"/>
              </a:rPr>
              <a:t>Go for quantity</a:t>
            </a:r>
          </a:p>
          <a:p>
            <a:pPr marL="457200" lvl="1" indent="0"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Flexibility</a:t>
            </a:r>
          </a:p>
          <a:p>
            <a:pPr marL="457200" lvl="1" indent="0"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Fluency</a:t>
            </a:r>
          </a:p>
          <a:p>
            <a:pPr marL="457200" lvl="1" indent="0">
              <a:buNone/>
            </a:pPr>
            <a:endParaRPr lang="en-US" altLang="en-US" sz="800" b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US" altLang="en-US" dirty="0">
                <a:latin typeface="Arial" charset="0"/>
                <a:cs typeface="Arial" charset="0"/>
              </a:rPr>
              <a:t>Encourage wild ideas</a:t>
            </a:r>
          </a:p>
          <a:p>
            <a:pPr marL="0" indent="0">
              <a:buNone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US" altLang="en-US" dirty="0">
                <a:latin typeface="Arial" charset="0"/>
                <a:cs typeface="Arial" charset="0"/>
              </a:rPr>
              <a:t>Build on other ideas</a:t>
            </a:r>
          </a:p>
          <a:p>
            <a:pPr marL="457200" lvl="1" indent="0"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Elaboration</a:t>
            </a:r>
            <a:endParaRPr lang="en-AU" altLang="en-US" b="1" dirty="0">
              <a:latin typeface="Arial" charset="0"/>
              <a:cs typeface="Arial" charset="0"/>
            </a:endParaRPr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6BBF7D-6BBC-46DD-A4BB-5ED687950E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471529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279651" y="239713"/>
            <a:ext cx="7199313" cy="38576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Process – Stage 1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237067" y="1052513"/>
            <a:ext cx="11717865" cy="4360862"/>
          </a:xfrm>
        </p:spPr>
        <p:txBody>
          <a:bodyPr>
            <a:normAutofit/>
          </a:bodyPr>
          <a:lstStyle/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Set the problem / issue 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Determine and specify the problem which needs a solution. 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Every participant must  know the problem.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Generate ideas 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Generate as many ideas as possible.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sz="1200" dirty="0">
                <a:latin typeface="Arial" charset="0"/>
                <a:cs typeface="Arial" charset="0"/>
              </a:rPr>
              <a:t>	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Timed</a:t>
            </a: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sz="24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	</a:t>
            </a:r>
            <a:endParaRPr lang="en-US" altLang="en-US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69636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0D75B1-446F-437A-B3B7-072A28E2F9BA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173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9826" y="4941889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64186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333" y="274638"/>
            <a:ext cx="10041467" cy="77787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2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169333" y="1052514"/>
            <a:ext cx="11853334" cy="428942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  <a:defRPr/>
            </a:pPr>
            <a:r>
              <a:rPr lang="en-GB" altLang="en-US" b="1" dirty="0">
                <a:latin typeface="Arial" charset="0"/>
                <a:cs typeface="Arial" charset="0"/>
              </a:rPr>
              <a:t>Revisit list</a:t>
            </a:r>
          </a:p>
          <a:p>
            <a:pPr marL="0" indent="0">
              <a:buNone/>
              <a:defRPr/>
            </a:pPr>
            <a:endParaRPr lang="en-GB" altLang="en-US" sz="800" b="1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Mark each item as:</a:t>
            </a:r>
          </a:p>
          <a:p>
            <a:pPr marL="0" indent="0"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Yes</a:t>
            </a:r>
            <a:r>
              <a:rPr lang="en-GB" altLang="en-US" dirty="0">
                <a:latin typeface="Arial" charset="0"/>
                <a:cs typeface="Arial" charset="0"/>
              </a:rPr>
              <a:t> – Definitely to be considered</a:t>
            </a:r>
          </a:p>
          <a:p>
            <a:pPr marL="0" indent="0"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No</a:t>
            </a:r>
            <a:r>
              <a:rPr lang="en-GB" altLang="en-US" dirty="0">
                <a:latin typeface="Arial" charset="0"/>
                <a:cs typeface="Arial" charset="0"/>
              </a:rPr>
              <a:t> – Definitely not an option</a:t>
            </a:r>
          </a:p>
          <a:p>
            <a:pPr marL="0" indent="0"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W</a:t>
            </a:r>
            <a:r>
              <a:rPr lang="en-GB" altLang="en-US" dirty="0">
                <a:latin typeface="Arial" charset="0"/>
                <a:cs typeface="Arial" charset="0"/>
              </a:rPr>
              <a:t> – Weird but might be worth looking at further</a:t>
            </a:r>
          </a:p>
          <a:p>
            <a:pPr marL="0" indent="0"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  <a:defRPr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  <a:defRPr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</a:p>
          <a:p>
            <a:pPr marL="0" indent="0"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0660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0BB5FAC-C177-4158-A351-0790F22A2CE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19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9537" y="65216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934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333" y="831055"/>
            <a:ext cx="10041467" cy="592137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3</a:t>
            </a:r>
            <a:br>
              <a:rPr lang="en-US" altLang="en-US" sz="3600" dirty="0">
                <a:latin typeface="Arial" charset="0"/>
                <a:cs typeface="Arial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69333" y="1916111"/>
            <a:ext cx="12022667" cy="3929064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Look at the Yes list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Pick the preferred option (s)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  <a:defRPr/>
            </a:pPr>
            <a:endParaRPr lang="en-US" altLang="en-US" sz="800" dirty="0">
              <a:latin typeface="Arial" charset="0"/>
              <a:cs typeface="Arial" charset="0"/>
            </a:endParaRPr>
          </a:p>
          <a:p>
            <a:pPr marL="438150" indent="-319088">
              <a:lnSpc>
                <a:spcPct val="90000"/>
              </a:lnSpc>
              <a:spcBef>
                <a:spcPct val="0"/>
              </a:spcBef>
              <a:buNone/>
              <a:defRPr/>
            </a:pPr>
            <a:r>
              <a:rPr lang="en-US" altLang="en-US" sz="800" dirty="0">
                <a:latin typeface="Arial" charset="0"/>
                <a:cs typeface="Arial" charset="0"/>
              </a:rPr>
              <a:t>	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1684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ADB847E-075B-43E8-A12F-17A0B1A303F9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9018" y="106299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9826" y="4941889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4479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75663" y="600076"/>
            <a:ext cx="11768666" cy="1487910"/>
          </a:xfrm>
        </p:spPr>
        <p:txBody>
          <a:bodyPr vert="horz" lIns="0" tIns="0" rIns="0" bIns="0" rtlCol="0" anchor="ctr">
            <a:normAutofit/>
          </a:bodyPr>
          <a:lstStyle/>
          <a:p>
            <a:pPr defTabSz="457200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How to dispose of unsold stock of 50,000 old fashioned umbrellas in China</a:t>
            </a:r>
            <a:r>
              <a:rPr lang="en-GB" altLang="en-US" sz="2400" dirty="0">
                <a:latin typeface="Arial" charset="0"/>
              </a:rPr>
              <a:t> – 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2" descr="http://www.antiques.com/vendor_item_images/ori__1909906313_1085888_VINTAGE_COLLECTION_OF_ANTIQUE_UMBRELLAS-PERFECT_FOR_COLLECTOR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831" y="2087985"/>
            <a:ext cx="3611901" cy="3611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328025" y="6381751"/>
            <a:ext cx="21336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F8FEED5-F264-4C7F-9AD9-E66C50AA861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4259837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F7DF0A-039C-4D74-8D35-E6A912041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467" y="274638"/>
            <a:ext cx="11192933" cy="737416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Some responses from students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22EA285-6574-448C-9ED4-9FB99966851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389467" y="1298353"/>
            <a:ext cx="11362266" cy="4327525"/>
          </a:xfrm>
          <a:prstGeom prst="rect">
            <a:avLst/>
          </a:prstGeom>
        </p:spPr>
        <p:txBody>
          <a:bodyPr lIns="0" tIns="0" rIns="0" bIns="0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Publicity carriers for firms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Give away on rainy day 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Use material to make hats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Use upside down as irrigation devices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Sell to UK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Burn down warehouse and collect insurance – BAD IDEA!!!!!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Make giant sculpture</a:t>
            </a:r>
          </a:p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46000"/>
              <a:buFont typeface="Arial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Arial" charset="0"/>
              </a:rPr>
              <a:t>Use struts as bicycle spokes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D06AF7-4F11-49AA-AB91-D541B4DFC3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7025" y="299397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4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73263" y="260350"/>
            <a:ext cx="8420100" cy="1143000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 </a:t>
            </a: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- Wildest Idea</a:t>
            </a:r>
            <a:endParaRPr lang="en-AU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03199" y="1600201"/>
            <a:ext cx="11870267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Wild ideas may not be productive in themselves, but they can spur others on  to think of more practical ideas.</a:t>
            </a:r>
          </a:p>
          <a:p>
            <a:pPr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AU" altLang="en-US" dirty="0">
              <a:latin typeface="Arial" charset="0"/>
              <a:cs typeface="Arial" charset="0"/>
            </a:endParaRP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D7F0927-966A-468D-A80D-F30F48205E4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86686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073276" y="600075"/>
            <a:ext cx="8594725" cy="609600"/>
          </a:xfrm>
        </p:spPr>
        <p:txBody>
          <a:bodyPr vert="horz" lIns="0" tIns="0" rIns="0" bIns="0" rtlCol="0" anchor="ctr">
            <a:normAutofit/>
          </a:bodyPr>
          <a:lstStyle/>
          <a:p>
            <a:pPr algn="l" defTabSz="457200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Brainstorming </a:t>
            </a: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Reverse Method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169333" y="1896532"/>
            <a:ext cx="11853334" cy="5066267"/>
          </a:xfrm>
        </p:spPr>
        <p:txBody>
          <a:bodyPr vert="horz" lIns="0" tIns="0" rIns="0" bIns="0" rtlCol="0">
            <a:normAutofit/>
          </a:bodyPr>
          <a:lstStyle/>
          <a:p>
            <a:pPr marL="0" indent="0" defTabSz="457200">
              <a:buClr>
                <a:schemeClr val="tx1"/>
              </a:buClr>
              <a:buSzPct val="4600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When ideas start to dry up in conventional Brainstorming, change the direction of the ideas.</a:t>
            </a:r>
          </a:p>
          <a:p>
            <a:pPr marL="0" indent="0" defTabSz="457200">
              <a:buClr>
                <a:schemeClr val="tx1"/>
              </a:buClr>
              <a:buSzPct val="4600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 defTabSz="457200">
              <a:buClr>
                <a:schemeClr val="tx1"/>
              </a:buClr>
              <a:buSzPct val="4600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If the problem was “How do we improve quality”, that could be reversed into “How can we decrease our quality”</a:t>
            </a:r>
          </a:p>
          <a:p>
            <a:pPr marL="0" indent="0" defTabSz="457200">
              <a:buClr>
                <a:schemeClr val="tx1"/>
              </a:buClr>
              <a:buSzPct val="4600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 defTabSz="457200">
              <a:buClr>
                <a:schemeClr val="tx1"/>
              </a:buClr>
              <a:buSzPct val="4600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Ideas generated will help with the original problem.</a:t>
            </a:r>
            <a:endParaRPr lang="en-US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65F108-E376-4D67-B279-642303325AA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34632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226A4-A175-44DB-AA29-52E7F050A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128" y="238062"/>
            <a:ext cx="4108704" cy="1005522"/>
          </a:xfrm>
        </p:spPr>
        <p:txBody>
          <a:bodyPr/>
          <a:lstStyle/>
          <a:p>
            <a:pPr algn="l"/>
            <a:r>
              <a:rPr lang="en-GB" b="1" dirty="0"/>
              <a:t>Mind Map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9EF6AF-FB8C-4B6A-8B78-396D587640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6" t="4146" r="3581" b="5733"/>
          <a:stretch/>
        </p:blipFill>
        <p:spPr>
          <a:xfrm>
            <a:off x="3236976" y="238062"/>
            <a:ext cx="8357616" cy="531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3869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Mind Map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5D43F-D77E-44CF-B9DC-96B1C53BD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032" y="1225296"/>
            <a:ext cx="11686032" cy="4291937"/>
          </a:xfrm>
        </p:spPr>
        <p:txBody>
          <a:bodyPr>
            <a:normAutofit/>
          </a:bodyPr>
          <a:lstStyle/>
          <a:p>
            <a:r>
              <a:rPr lang="en-GB" sz="3600" dirty="0"/>
              <a:t>Is a good way to record all the ideas </a:t>
            </a:r>
          </a:p>
          <a:p>
            <a:r>
              <a:rPr lang="en-GB" sz="3600" dirty="0"/>
              <a:t>It provides ‘visibility’ </a:t>
            </a:r>
          </a:p>
          <a:p>
            <a:r>
              <a:rPr lang="en-GB" sz="3600" dirty="0"/>
              <a:t>It shows the links and relationships between ideas</a:t>
            </a:r>
          </a:p>
          <a:p>
            <a:r>
              <a:rPr lang="en-GB" sz="3600" dirty="0"/>
              <a:t>Its adaptable – ideas can be added later</a:t>
            </a:r>
          </a:p>
          <a:p>
            <a:r>
              <a:rPr lang="en-GB" sz="3600" dirty="0"/>
              <a:t>It shows the factors that need addressing:</a:t>
            </a:r>
          </a:p>
          <a:p>
            <a:pPr lvl="1"/>
            <a:r>
              <a:rPr lang="en-GB" sz="3600" dirty="0"/>
              <a:t>Environmental, financial, legal, social…etc.</a:t>
            </a:r>
          </a:p>
          <a:p>
            <a:pPr marL="457200" lvl="1" indent="0">
              <a:buNone/>
            </a:pP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455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6408F-3FF7-4738-BC7E-B509133DE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2737282" cy="1696205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A simple example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972F85-D8EB-4AAD-8613-AAF7E797A4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46882" y="274637"/>
            <a:ext cx="7918882" cy="543077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63AB223-9F35-4681-9C14-AF1F3A85D6CF}"/>
              </a:ext>
            </a:extLst>
          </p:cNvPr>
          <p:cNvSpPr/>
          <p:nvPr/>
        </p:nvSpPr>
        <p:spPr>
          <a:xfrm>
            <a:off x="131406" y="5144156"/>
            <a:ext cx="17831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Lucidchart.com.</a:t>
            </a:r>
          </a:p>
        </p:txBody>
      </p:sp>
    </p:spTree>
    <p:extLst>
      <p:ext uri="{BB962C8B-B14F-4D97-AF65-F5344CB8AC3E}">
        <p14:creationId xmlns:p14="http://schemas.microsoft.com/office/powerpoint/2010/main" val="122870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C27EB3-C216-4416-9C8A-A118D8B16C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5769" y="274638"/>
            <a:ext cx="7802037" cy="524192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DC6FA8D-BFCE-436E-B57A-F7C154014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2391052" cy="1962536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Anther  simple example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87BE0E-9C5A-4330-9860-DD936E51C701}"/>
              </a:ext>
            </a:extLst>
          </p:cNvPr>
          <p:cNvSpPr/>
          <p:nvPr/>
        </p:nvSpPr>
        <p:spPr>
          <a:xfrm>
            <a:off x="270650" y="5147232"/>
            <a:ext cx="20217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ThereIFixedIt.com.</a:t>
            </a:r>
          </a:p>
        </p:txBody>
      </p:sp>
    </p:spTree>
    <p:extLst>
      <p:ext uri="{BB962C8B-B14F-4D97-AF65-F5344CB8AC3E}">
        <p14:creationId xmlns:p14="http://schemas.microsoft.com/office/powerpoint/2010/main" val="32326322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24" y="274638"/>
            <a:ext cx="216290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/>
              <a:t>Flowchart</a:t>
            </a: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EBDD9A6-A2A7-4C8E-8DEF-18F0468A81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5868"/>
          <a:stretch/>
        </p:blipFill>
        <p:spPr>
          <a:xfrm>
            <a:off x="2250832" y="175847"/>
            <a:ext cx="6831623" cy="55226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9CE46D-D55D-4169-B2D7-4E8F09C8A9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1117" y="1107399"/>
            <a:ext cx="2919514" cy="459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2366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39" y="274638"/>
            <a:ext cx="2854569" cy="1143000"/>
          </a:xfrm>
        </p:spPr>
        <p:txBody>
          <a:bodyPr/>
          <a:lstStyle/>
          <a:p>
            <a:pPr algn="l"/>
            <a:r>
              <a:rPr lang="en-GB" b="1" dirty="0"/>
              <a:t>Flowchart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E94475-B08A-44FB-86A8-62559984D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Also called: process flowchart, process flow diagram</a:t>
            </a:r>
          </a:p>
          <a:p>
            <a:endParaRPr lang="en-GB" dirty="0"/>
          </a:p>
          <a:p>
            <a:r>
              <a:rPr lang="en-GB" dirty="0"/>
              <a:t>A flowchart is a picture of the separate steps of a process in sequential order</a:t>
            </a:r>
          </a:p>
          <a:p>
            <a:endParaRPr lang="en-GB" dirty="0"/>
          </a:p>
          <a:p>
            <a:r>
              <a:rPr lang="en-GB" dirty="0"/>
              <a:t>Elements that may be included are: sequence of actions, materials or services entering or leaving the process (inputs and outputs), decisions that must be made, people who become involved, time involved at each step and/or process measurements</a:t>
            </a:r>
          </a:p>
        </p:txBody>
      </p:sp>
    </p:spTree>
    <p:extLst>
      <p:ext uri="{BB962C8B-B14F-4D97-AF65-F5344CB8AC3E}">
        <p14:creationId xmlns:p14="http://schemas.microsoft.com/office/powerpoint/2010/main" val="2463024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39" y="274638"/>
            <a:ext cx="2854569" cy="1143000"/>
          </a:xfrm>
        </p:spPr>
        <p:txBody>
          <a:bodyPr/>
          <a:lstStyle/>
          <a:p>
            <a:pPr algn="l"/>
            <a:r>
              <a:rPr lang="en-GB" b="1" dirty="0"/>
              <a:t>Flowchart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E94475-B08A-44FB-86A8-62559984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5754"/>
            <a:ext cx="10972800" cy="447528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is a graphical representation of the steps in a process used to </a:t>
            </a:r>
          </a:p>
          <a:p>
            <a:pPr lvl="1"/>
            <a:r>
              <a:rPr lang="en-GB" dirty="0"/>
              <a:t>better understand it and </a:t>
            </a:r>
          </a:p>
          <a:p>
            <a:pPr lvl="1"/>
            <a:r>
              <a:rPr lang="en-GB" dirty="0"/>
              <a:t>reveal opportunities for improvement</a:t>
            </a:r>
          </a:p>
          <a:p>
            <a:r>
              <a:rPr lang="en-GB" dirty="0"/>
              <a:t>This is a generic tool that can be adapted for a wide variety of purposes</a:t>
            </a:r>
          </a:p>
          <a:p>
            <a:pPr lvl="1"/>
            <a:r>
              <a:rPr lang="en-GB" dirty="0"/>
              <a:t>a manufacturing process</a:t>
            </a:r>
          </a:p>
          <a:p>
            <a:pPr lvl="1"/>
            <a:r>
              <a:rPr lang="en-GB" dirty="0"/>
              <a:t>an administrative or service process</a:t>
            </a:r>
          </a:p>
          <a:p>
            <a:pPr lvl="1"/>
            <a:r>
              <a:rPr lang="en-GB" dirty="0"/>
              <a:t>a project plan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9843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39" y="131885"/>
            <a:ext cx="10042811" cy="117816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When to use flowcharts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E94475-B08A-44FB-86A8-62559984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5754"/>
            <a:ext cx="10972800" cy="4475284"/>
          </a:xfrm>
        </p:spPr>
        <p:txBody>
          <a:bodyPr>
            <a:normAutofit/>
          </a:bodyPr>
          <a:lstStyle/>
          <a:p>
            <a:r>
              <a:rPr lang="en-GB" dirty="0"/>
              <a:t>To develop understanding of how a process is done</a:t>
            </a:r>
          </a:p>
          <a:p>
            <a:r>
              <a:rPr lang="en-GB" dirty="0"/>
              <a:t>To study a process for improvement</a:t>
            </a:r>
          </a:p>
          <a:p>
            <a:r>
              <a:rPr lang="en-GB" dirty="0"/>
              <a:t>To communicate to others how a process is done</a:t>
            </a:r>
          </a:p>
          <a:p>
            <a:r>
              <a:rPr lang="en-GB" dirty="0"/>
              <a:t>When better communication is needed between people involved with the same process</a:t>
            </a:r>
          </a:p>
          <a:p>
            <a:r>
              <a:rPr lang="en-GB" dirty="0"/>
              <a:t>To document a process</a:t>
            </a:r>
          </a:p>
          <a:p>
            <a:r>
              <a:rPr lang="en-GB" dirty="0"/>
              <a:t>When planning a project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3040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2D79-2B85-4D18-9CDE-7D166F5A0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39" y="131885"/>
            <a:ext cx="10042811" cy="117816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How to construct a flowcharts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7913D7-8E9E-469C-A69C-9A816695D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5550" y="274638"/>
            <a:ext cx="1316850" cy="487722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E94475-B08A-44FB-86A8-62559984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28700"/>
            <a:ext cx="10972800" cy="4642338"/>
          </a:xfrm>
        </p:spPr>
        <p:txBody>
          <a:bodyPr>
            <a:normAutofit/>
          </a:bodyPr>
          <a:lstStyle/>
          <a:p>
            <a:r>
              <a:rPr lang="en-GB" sz="2000" dirty="0"/>
              <a:t>Define the process to be diagrammed. Give it a title.</a:t>
            </a:r>
          </a:p>
          <a:p>
            <a:r>
              <a:rPr lang="en-GB" sz="2000" dirty="0"/>
              <a:t>Discuss and decide on the boundaries of your process: </a:t>
            </a:r>
          </a:p>
          <a:p>
            <a:pPr lvl="1"/>
            <a:r>
              <a:rPr lang="en-GB" sz="2000" dirty="0"/>
              <a:t>Where or when does the process start? </a:t>
            </a:r>
          </a:p>
          <a:p>
            <a:pPr lvl="1"/>
            <a:r>
              <a:rPr lang="en-GB" sz="2000" dirty="0"/>
              <a:t>Where or when does it end? </a:t>
            </a:r>
          </a:p>
          <a:p>
            <a:pPr lvl="1"/>
            <a:r>
              <a:rPr lang="en-GB" sz="2000" dirty="0"/>
              <a:t>Discuss and decide on the level of detail to be included in the diagram.</a:t>
            </a:r>
          </a:p>
          <a:p>
            <a:r>
              <a:rPr lang="en-GB" sz="2000" dirty="0"/>
              <a:t>Brainstorm the activities that take place. Write each on a card or sticky note. Sequence is not important at this point, although thinking in sequence may help people remember all the steps.</a:t>
            </a:r>
          </a:p>
          <a:p>
            <a:r>
              <a:rPr lang="en-GB" sz="2000" dirty="0"/>
              <a:t>Arrange the activities in proper sequence.</a:t>
            </a:r>
          </a:p>
          <a:p>
            <a:r>
              <a:rPr lang="en-GB" sz="2000" dirty="0"/>
              <a:t>When all activities are included and everyone agrees that the sequence is correct, draw arrows to show the flow of the process.</a:t>
            </a:r>
          </a:p>
          <a:p>
            <a:r>
              <a:rPr lang="en-GB" sz="2000" dirty="0"/>
              <a:t>Review the flowchart with others involved in the process (workers, supervisors, suppliers, customers) to see if they agree that the process is drawn accurately</a:t>
            </a:r>
          </a:p>
          <a:p>
            <a:pPr marL="457200" lvl="1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305142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646E7-EBD2-4B6F-B18C-06B41D21E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C3234-E71E-473B-9ADB-AEF9FBEB1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39517"/>
            <a:ext cx="10972800" cy="3377715"/>
          </a:xfrm>
        </p:spPr>
        <p:txBody>
          <a:bodyPr/>
          <a:lstStyle/>
          <a:p>
            <a:r>
              <a:rPr lang="en-GB" dirty="0"/>
              <a:t>Use one of these tools to capture potential solutions to your problem.</a:t>
            </a:r>
          </a:p>
        </p:txBody>
      </p:sp>
    </p:spTree>
    <p:extLst>
      <p:ext uri="{BB962C8B-B14F-4D97-AF65-F5344CB8AC3E}">
        <p14:creationId xmlns:p14="http://schemas.microsoft.com/office/powerpoint/2010/main" val="15807452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EEF71-5419-4436-B8EC-D01D3F239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References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F20C745-CD5E-4B0B-83DB-DCCAB44E30FD}"/>
              </a:ext>
            </a:extLst>
          </p:cNvPr>
          <p:cNvSpPr/>
          <p:nvPr/>
        </p:nvSpPr>
        <p:spPr>
          <a:xfrm>
            <a:off x="199292" y="1532011"/>
            <a:ext cx="1130104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333333"/>
                </a:solidFill>
              </a:rPr>
              <a:t>Nancy R. </a:t>
            </a:r>
            <a:r>
              <a:rPr lang="en-GB" sz="2400" dirty="0" err="1">
                <a:solidFill>
                  <a:srgbClr val="333333"/>
                </a:solidFill>
              </a:rPr>
              <a:t>Tague,N</a:t>
            </a:r>
            <a:r>
              <a:rPr lang="en-GB" sz="2400" dirty="0">
                <a:solidFill>
                  <a:srgbClr val="333333"/>
                </a:solidFill>
              </a:rPr>
              <a:t>., R., (2004) </a:t>
            </a:r>
            <a:r>
              <a:rPr lang="en-GB" sz="2400" dirty="0"/>
              <a:t>The Quality Toolbox</a:t>
            </a:r>
            <a:r>
              <a:rPr lang="en-GB" sz="2400" dirty="0">
                <a:solidFill>
                  <a:srgbClr val="333333"/>
                </a:solidFill>
              </a:rPr>
              <a:t>, 2</a:t>
            </a:r>
            <a:r>
              <a:rPr lang="en-GB" sz="2400" baseline="30000" dirty="0">
                <a:solidFill>
                  <a:srgbClr val="333333"/>
                </a:solidFill>
              </a:rPr>
              <a:t>nd</a:t>
            </a:r>
            <a:r>
              <a:rPr lang="en-GB" sz="2400" dirty="0">
                <a:solidFill>
                  <a:srgbClr val="333333"/>
                </a:solidFill>
              </a:rPr>
              <a:t> edition, ASQ Quality Press, pages 255–257</a:t>
            </a:r>
          </a:p>
          <a:p>
            <a:r>
              <a:rPr lang="en-GB" sz="2400" dirty="0" err="1">
                <a:solidFill>
                  <a:srgbClr val="333333"/>
                </a:solidFill>
              </a:rPr>
              <a:t>Proctor,T</a:t>
            </a:r>
            <a:r>
              <a:rPr lang="en-GB" sz="2400" dirty="0">
                <a:solidFill>
                  <a:srgbClr val="333333"/>
                </a:solidFill>
              </a:rPr>
              <a:t>,. (2005) </a:t>
            </a:r>
            <a:r>
              <a:rPr lang="en-GB" sz="2400" i="1" dirty="0"/>
              <a:t>Essentials of Marketing Research</a:t>
            </a:r>
            <a:r>
              <a:rPr lang="en-GB" sz="2400" dirty="0"/>
              <a:t>, ,4</a:t>
            </a:r>
            <a:r>
              <a:rPr lang="en-GB" sz="2400" baseline="30000" dirty="0"/>
              <a:t>th</a:t>
            </a:r>
            <a:r>
              <a:rPr lang="en-GB" sz="2400" dirty="0"/>
              <a:t> edition, Financial Times/ Prentice Hall</a:t>
            </a:r>
          </a:p>
          <a:p>
            <a:r>
              <a:rPr lang="en-GB" sz="2400" dirty="0"/>
              <a:t>Osborn, A.F. (1963) </a:t>
            </a:r>
            <a:r>
              <a:rPr lang="en-GB" sz="2400" i="1" dirty="0"/>
              <a:t>Applied imagination: Principles and procedures of creative problem solving</a:t>
            </a:r>
            <a:r>
              <a:rPr lang="en-GB" sz="2400" dirty="0"/>
              <a:t> (3rdEdition). New York, NY: Charles Scribner’s Sons</a:t>
            </a:r>
            <a:endParaRPr lang="en-GB" sz="2400" dirty="0">
              <a:solidFill>
                <a:srgbClr val="333333"/>
              </a:solidFill>
            </a:endParaRPr>
          </a:p>
          <a:p>
            <a:r>
              <a:rPr lang="en-GB" sz="2400" dirty="0"/>
              <a:t>Lucidchart.com (no year) Flowchart Examples and Templates, Online; available at</a:t>
            </a:r>
          </a:p>
          <a:p>
            <a:r>
              <a:rPr lang="en-GB" sz="2400" dirty="0"/>
              <a:t>https://www.lucidchart.com/pages/templates/flowchart </a:t>
            </a:r>
          </a:p>
          <a:p>
            <a:r>
              <a:rPr lang="en-GB" sz="2400" dirty="0"/>
              <a:t> The Incidental Economist ( no year) A fix-it flowchart, Online; available at https://theincidentaleconomist.com/wordpress/a-fix-it-flowchart/</a:t>
            </a:r>
          </a:p>
        </p:txBody>
      </p:sp>
    </p:spTree>
    <p:extLst>
      <p:ext uri="{BB962C8B-B14F-4D97-AF65-F5344CB8AC3E}">
        <p14:creationId xmlns:p14="http://schemas.microsoft.com/office/powerpoint/2010/main" val="23549125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854</Words>
  <Application>Microsoft Office PowerPoint</Application>
  <PresentationFormat>Widescreen</PresentationFormat>
  <Paragraphs>134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Myriad Pro</vt:lpstr>
      <vt:lpstr>Wingdings</vt:lpstr>
      <vt:lpstr>20140311PresentationUWTSDTemplate</vt:lpstr>
      <vt:lpstr> CertHE Skills for the Workplace  Module: BMSK 4004  Problem Solving and Decision Making  Online Session 3</vt:lpstr>
      <vt:lpstr>Today’s Session</vt:lpstr>
      <vt:lpstr>Brainstorming (Proctor, T. 2005)</vt:lpstr>
      <vt:lpstr>Brainstorming Rules</vt:lpstr>
      <vt:lpstr>Brainstorm Process – Stage 1</vt:lpstr>
      <vt:lpstr>Brainstorm – Stage 2</vt:lpstr>
      <vt:lpstr>Brainstorm – Stage 3 </vt:lpstr>
      <vt:lpstr>How to dispose of unsold stock of 50,000 old fashioned umbrellas in China – </vt:lpstr>
      <vt:lpstr>Some responses from students</vt:lpstr>
      <vt:lpstr>Brainstorming - Wildest Idea</vt:lpstr>
      <vt:lpstr>  Brainstorming – Reverse Method</vt:lpstr>
      <vt:lpstr>Mind Map</vt:lpstr>
      <vt:lpstr>Mind Map</vt:lpstr>
      <vt:lpstr>A simple example</vt:lpstr>
      <vt:lpstr>Anther  simple example</vt:lpstr>
      <vt:lpstr>Flowchart</vt:lpstr>
      <vt:lpstr>Flowchart</vt:lpstr>
      <vt:lpstr>Flowchart</vt:lpstr>
      <vt:lpstr>When to use flowcharts</vt:lpstr>
      <vt:lpstr>How to construct a flowcharts </vt:lpstr>
      <vt:lpstr>Further research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Michaela Schriek</dc:creator>
  <cp:lastModifiedBy>Michaela Schriek</cp:lastModifiedBy>
  <cp:revision>10</cp:revision>
  <dcterms:created xsi:type="dcterms:W3CDTF">2017-12-20T14:11:49Z</dcterms:created>
  <dcterms:modified xsi:type="dcterms:W3CDTF">2020-05-05T16:28:17Z</dcterms:modified>
</cp:coreProperties>
</file>