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0"/>
  </p:notesMasterIdLst>
  <p:sldIdLst>
    <p:sldId id="256" r:id="rId7"/>
    <p:sldId id="810" r:id="rId8"/>
    <p:sldId id="379" r:id="rId9"/>
    <p:sldId id="782" r:id="rId10"/>
    <p:sldId id="783" r:id="rId11"/>
    <p:sldId id="273" r:id="rId12"/>
    <p:sldId id="634" r:id="rId13"/>
    <p:sldId id="275" r:id="rId14"/>
    <p:sldId id="767" r:id="rId15"/>
    <p:sldId id="773" r:id="rId16"/>
    <p:sldId id="768" r:id="rId17"/>
    <p:sldId id="784" r:id="rId18"/>
    <p:sldId id="555" r:id="rId19"/>
    <p:sldId id="762" r:id="rId20"/>
    <p:sldId id="786" r:id="rId21"/>
    <p:sldId id="774" r:id="rId22"/>
    <p:sldId id="788" r:id="rId23"/>
    <p:sldId id="763" r:id="rId24"/>
    <p:sldId id="764" r:id="rId25"/>
    <p:sldId id="765" r:id="rId26"/>
    <p:sldId id="766" r:id="rId27"/>
    <p:sldId id="769" r:id="rId28"/>
    <p:sldId id="770" r:id="rId29"/>
    <p:sldId id="771" r:id="rId30"/>
    <p:sldId id="775" r:id="rId31"/>
    <p:sldId id="416" r:id="rId32"/>
    <p:sldId id="789" r:id="rId33"/>
    <p:sldId id="777" r:id="rId34"/>
    <p:sldId id="779" r:id="rId35"/>
    <p:sldId id="780" r:id="rId36"/>
    <p:sldId id="858" r:id="rId37"/>
    <p:sldId id="772" r:id="rId38"/>
    <p:sldId id="79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90" d="100"/>
          <a:sy n="90" d="100"/>
        </p:scale>
        <p:origin x="104" y="3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9D6BE8-477E-4BCE-988C-0FA627B826D3}"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A04B5-42D5-499F-AD1D-27FB413BFF09}" type="slidenum">
              <a:rPr lang="en-GB" smtClean="0"/>
              <a:t>‹#›</a:t>
            </a:fld>
            <a:endParaRPr lang="en-GB"/>
          </a:p>
        </p:txBody>
      </p:sp>
    </p:spTree>
    <p:extLst>
      <p:ext uri="{BB962C8B-B14F-4D97-AF65-F5344CB8AC3E}">
        <p14:creationId xmlns:p14="http://schemas.microsoft.com/office/powerpoint/2010/main" val="173703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a:t>
            </a:fld>
            <a:endParaRPr lang="en-GB"/>
          </a:p>
        </p:txBody>
      </p:sp>
    </p:spTree>
    <p:extLst>
      <p:ext uri="{BB962C8B-B14F-4D97-AF65-F5344CB8AC3E}">
        <p14:creationId xmlns:p14="http://schemas.microsoft.com/office/powerpoint/2010/main" val="2605998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56DD3264-3A0A-B103-0608-F24DF9707E6C}"/>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5A7B38A5-CB71-805D-2AD0-05BD98F82A6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0244" name="Slide Number Placeholder 3">
            <a:extLst>
              <a:ext uri="{FF2B5EF4-FFF2-40B4-BE49-F238E27FC236}">
                <a16:creationId xmlns:a16="http://schemas.microsoft.com/office/drawing/2014/main" id="{3A1D1C70-7234-E652-99C7-46422B594E1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B54B25-BBE0-40DA-ADF1-7747341D9BD2}"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7FB6B1CE-65DE-4D75-99A2-0E7A0F63C123}"/>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CE9D4906-AB04-04DF-4A00-D37E1C015C0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2292" name="Slide Number Placeholder 3">
            <a:extLst>
              <a:ext uri="{FF2B5EF4-FFF2-40B4-BE49-F238E27FC236}">
                <a16:creationId xmlns:a16="http://schemas.microsoft.com/office/drawing/2014/main" id="{65892E19-C8C3-1133-1CAD-53516084D48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735079-9D3C-4F7F-966D-31AACD652635}"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F28405E-5C9E-AA07-8D9F-04562EA886C0}"/>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918708EE-D19D-576E-48A6-2604D32DD95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5364" name="Slide Number Placeholder 3">
            <a:extLst>
              <a:ext uri="{FF2B5EF4-FFF2-40B4-BE49-F238E27FC236}">
                <a16:creationId xmlns:a16="http://schemas.microsoft.com/office/drawing/2014/main" id="{13C3B0F3-3CFB-3F01-72C6-E2AE5C83F8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43F5E-3C66-4ACD-A1D1-83DCC47E11A3}"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D17D172D-F336-CC58-EB45-43F0B2DFDAD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12E61053-A75F-71EC-8165-1FA570F413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7412" name="Slide Number Placeholder 3">
            <a:extLst>
              <a:ext uri="{FF2B5EF4-FFF2-40B4-BE49-F238E27FC236}">
                <a16:creationId xmlns:a16="http://schemas.microsoft.com/office/drawing/2014/main" id="{FADC5060-0F97-168A-B0E6-BF98E028EB9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BC4D0C-4345-4D75-A37E-318A1CFE587B}"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4D4BCE87-ECC2-2256-6C1C-9E3D18AD0C7B}"/>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6ED9E4EB-60DA-9E44-0B5C-70FDD9AB3E9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endParaRPr lang="en-GB" altLang="en-US"/>
          </a:p>
        </p:txBody>
      </p:sp>
      <p:sp>
        <p:nvSpPr>
          <p:cNvPr id="20484" name="Slide Number Placeholder 3">
            <a:extLst>
              <a:ext uri="{FF2B5EF4-FFF2-40B4-BE49-F238E27FC236}">
                <a16:creationId xmlns:a16="http://schemas.microsoft.com/office/drawing/2014/main" id="{FF9E608C-67AA-915D-1AF1-0CEE222DA79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CF7D06-CDD4-4234-AF92-567B0C2E28A9}"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BD41DCC-D101-DD3C-4B45-E4F704AF9FFF}"/>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6689C5BA-63C5-66F0-3C4F-B23D3E8313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a:latin typeface="Calibri" panose="020F0502020204030204" pitchFamily="34" charset="0"/>
                <a:cs typeface="Calibri" panose="020F0502020204030204" pitchFamily="34" charset="0"/>
              </a:rPr>
              <a:t>	</a:t>
            </a:r>
            <a:endParaRPr lang="en-GB" altLang="en-US"/>
          </a:p>
        </p:txBody>
      </p:sp>
      <p:sp>
        <p:nvSpPr>
          <p:cNvPr id="22532" name="Slide Number Placeholder 3">
            <a:extLst>
              <a:ext uri="{FF2B5EF4-FFF2-40B4-BE49-F238E27FC236}">
                <a16:creationId xmlns:a16="http://schemas.microsoft.com/office/drawing/2014/main" id="{6826E38C-50AB-538F-0415-4F9BB239106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DAEC67-5CD8-46FB-B9E1-46D0C1AF6A44}"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E73C741-DF82-028A-AFF7-1932AC1B107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964D1721-A231-7F1C-4429-398024E9A6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6628" name="Slide Number Placeholder 3">
            <a:extLst>
              <a:ext uri="{FF2B5EF4-FFF2-40B4-BE49-F238E27FC236}">
                <a16:creationId xmlns:a16="http://schemas.microsoft.com/office/drawing/2014/main" id="{1BF94340-44D1-6727-4BAD-0AD36BFAF30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D7FD0FC-3C70-48C2-8A52-29C9A9D81F8C}"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2CCF3E1-803D-3627-FD52-7127981EF8CB}"/>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00BE23EF-A458-BED0-66E8-8037F494345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3796" name="Slide Number Placeholder 3">
            <a:extLst>
              <a:ext uri="{FF2B5EF4-FFF2-40B4-BE49-F238E27FC236}">
                <a16:creationId xmlns:a16="http://schemas.microsoft.com/office/drawing/2014/main" id="{90A1240F-E08D-14C4-0DC8-12619801EEC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F62F00A-5D1F-4EEE-BE95-7155D791C4EA}"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3D618CBF-FEAB-2794-629D-E1BD56BE7BEF}"/>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7FA9268C-7617-67B0-4A0B-05B4F8BD49F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5844" name="Slide Number Placeholder 3">
            <a:extLst>
              <a:ext uri="{FF2B5EF4-FFF2-40B4-BE49-F238E27FC236}">
                <a16:creationId xmlns:a16="http://schemas.microsoft.com/office/drawing/2014/main" id="{2C0CC4BC-E1D3-B330-7D61-51D835C332A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616488-D986-49A8-AC76-CF6C96F4FF18}"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A26D8B7E-58EB-1EDD-4519-B7ECC67D3AFA}"/>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FA7A9B5C-3ADB-6B95-D820-76E4ADE04A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7892" name="Slide Number Placeholder 3">
            <a:extLst>
              <a:ext uri="{FF2B5EF4-FFF2-40B4-BE49-F238E27FC236}">
                <a16:creationId xmlns:a16="http://schemas.microsoft.com/office/drawing/2014/main" id="{AA4DA8DE-0A72-5AA8-E20F-107535A764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D72BA2-4B91-4167-906F-AFE2EFDCDB9F}" type="slidenum">
              <a:rPr lang="en-GB" altLang="en-US" smtClean="0">
                <a:latin typeface="Verdana" panose="020B0604030504040204" pitchFamily="34" charset="0"/>
              </a:rPr>
              <a:pPr/>
              <a:t>20</a:t>
            </a:fld>
            <a:endParaRPr lang="en-GB"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7BFC9630-BFC6-E924-26D6-92F329D7B108}"/>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EFCB1EC8-A97B-019E-ACA8-A9641AF64D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9940" name="Slide Number Placeholder 3">
            <a:extLst>
              <a:ext uri="{FF2B5EF4-FFF2-40B4-BE49-F238E27FC236}">
                <a16:creationId xmlns:a16="http://schemas.microsoft.com/office/drawing/2014/main" id="{07D3E4A1-D29E-FF91-C0EE-DD31F0AF72D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FD071DA-A012-4ADE-93A0-F8188ECD2835}"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91062A2F-7081-D315-2A20-ACDF44A3DA0F}"/>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ADC6B9BE-9769-A8B3-7724-CD7F0EA1E8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7108" name="Slide Number Placeholder 3">
            <a:extLst>
              <a:ext uri="{FF2B5EF4-FFF2-40B4-BE49-F238E27FC236}">
                <a16:creationId xmlns:a16="http://schemas.microsoft.com/office/drawing/2014/main" id="{E7F57EB0-CE46-0007-B386-7237FA831C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4A1DF9-A18E-4FC6-9144-8F243F67CE65}"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6D442B5-564B-A5A4-E428-2CD9CE675ACF}"/>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C0DEF7E3-3DB0-ADD0-68F3-10D4429113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FDB0187-FE4A-09EF-60B3-A76BDE8F1B3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7C6E1D9A-03B7-B793-92B6-1381E74ECE9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2228" name="Slide Number Placeholder 3">
            <a:extLst>
              <a:ext uri="{FF2B5EF4-FFF2-40B4-BE49-F238E27FC236}">
                <a16:creationId xmlns:a16="http://schemas.microsoft.com/office/drawing/2014/main" id="{3F64D615-6D80-0F91-76E1-34021412E3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1610966-5A90-4294-8E5E-BCFCDCA1B95A}"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EF101C7-E016-87E2-DDE2-F964B20838D7}"/>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4D7984CB-E1B9-3E04-16B6-948BF07EEC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800">
              <a:solidFill>
                <a:srgbClr val="4D5156"/>
              </a:solidFill>
              <a:latin typeface="Calibri" panose="020F0502020204030204" pitchFamily="34" charset="0"/>
              <a:ea typeface="DengXian" panose="02010600030101010101" pitchFamily="2" charset="-122"/>
              <a:cs typeface="Arial" panose="020B0604020202020204" pitchFamily="34" charset="0"/>
            </a:endParaRPr>
          </a:p>
          <a:p>
            <a:endParaRPr lang="en-GB" altLang="en-US" sz="1800">
              <a:latin typeface="Calibri" panose="020F0502020204030204" pitchFamily="34" charset="0"/>
              <a:ea typeface="DengXian" panose="02010600030101010101" pitchFamily="2" charset="-122"/>
              <a:cs typeface="Arial" panose="020B0604020202020204" pitchFamily="34" charset="0"/>
            </a:endParaRPr>
          </a:p>
          <a:p>
            <a:endParaRPr lang="en-GB" altLang="en-US">
              <a:ea typeface="DengXian" panose="02010600030101010101" pitchFamily="2" charset="-122"/>
              <a:cs typeface="Arial" panose="020B0604020202020204" pitchFamily="34" charset="0"/>
            </a:endParaRPr>
          </a:p>
        </p:txBody>
      </p:sp>
      <p:sp>
        <p:nvSpPr>
          <p:cNvPr id="54276" name="Slide Number Placeholder 3">
            <a:extLst>
              <a:ext uri="{FF2B5EF4-FFF2-40B4-BE49-F238E27FC236}">
                <a16:creationId xmlns:a16="http://schemas.microsoft.com/office/drawing/2014/main" id="{AB278AFC-B0E8-E540-0245-11573065861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9D218C-3C46-4E85-AE48-835E519B6F58}"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F6AE50E-33E2-5654-F56B-37733C57A8D9}"/>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A4876D58-A613-A1A9-8DA7-FFEA9DF3D6D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6324" name="Slide Number Placeholder 3">
            <a:extLst>
              <a:ext uri="{FF2B5EF4-FFF2-40B4-BE49-F238E27FC236}">
                <a16:creationId xmlns:a16="http://schemas.microsoft.com/office/drawing/2014/main" id="{409C5136-981E-2D96-D8DA-6D93AC9A1D4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D9277E-804B-4E95-B6CD-1C57FFC3AB8A}" type="slidenum">
              <a:rPr lang="en-GB" altLang="en-US" smtClean="0">
                <a:latin typeface="Verdana" panose="020B0604030504040204" pitchFamily="34" charset="0"/>
              </a:rPr>
              <a:pPr/>
              <a:t>30</a:t>
            </a:fld>
            <a:endParaRPr lang="en-GB"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45537CE2-6CB9-260A-10EF-57F34E8AEC33}"/>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37E49BD-61FF-F4FC-57FD-45201C29843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8372" name="Slide Number Placeholder 3">
            <a:extLst>
              <a:ext uri="{FF2B5EF4-FFF2-40B4-BE49-F238E27FC236}">
                <a16:creationId xmlns:a16="http://schemas.microsoft.com/office/drawing/2014/main" id="{08AEE2F5-FAED-EBF2-0E79-B868902562F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8C191-E3FB-47CC-A002-14A59D5AC47F}" type="slidenum">
              <a:rPr lang="en-GB" altLang="en-US" smtClean="0">
                <a:latin typeface="Verdana" panose="020B0604030504040204" pitchFamily="34" charset="0"/>
              </a:rPr>
              <a:pPr/>
              <a:t>32</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17/10/2026</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123801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945296B-DA72-3707-043B-37EB4F0D68EC}"/>
              </a:ext>
            </a:extLst>
          </p:cNvPr>
          <p:cNvSpPr>
            <a:spLocks noGrp="1"/>
          </p:cNvSpPr>
          <p:nvPr>
            <p:ph type="dt" sz="half" idx="10"/>
          </p:nvPr>
        </p:nvSpPr>
        <p:spPr/>
        <p:txBody>
          <a:bodyPr/>
          <a:lstStyle>
            <a:lvl1pPr>
              <a:defRPr/>
            </a:lvl1pPr>
          </a:lstStyle>
          <a:p>
            <a:pPr>
              <a:defRPr/>
            </a:pPr>
            <a:fld id="{46FEF9E5-0B6B-4A5E-84C8-DC9459FA8D45}" type="datetime1">
              <a:rPr lang="en-GB" altLang="en-US"/>
              <a:pPr>
                <a:defRPr/>
              </a:pPr>
              <a:t>17/10/2026</a:t>
            </a:fld>
            <a:endParaRPr lang="en-GB" altLang="en-US" dirty="0"/>
          </a:p>
        </p:txBody>
      </p:sp>
      <p:sp>
        <p:nvSpPr>
          <p:cNvPr id="6" name="Slide Number Placeholder 5">
            <a:extLst>
              <a:ext uri="{FF2B5EF4-FFF2-40B4-BE49-F238E27FC236}">
                <a16:creationId xmlns:a16="http://schemas.microsoft.com/office/drawing/2014/main" id="{83AE52F9-EB13-3F66-AB36-8DBCA606779A}"/>
              </a:ext>
            </a:extLst>
          </p:cNvPr>
          <p:cNvSpPr>
            <a:spLocks noGrp="1"/>
          </p:cNvSpPr>
          <p:nvPr>
            <p:ph type="sldNum" sz="quarter" idx="11"/>
          </p:nvPr>
        </p:nvSpPr>
        <p:spPr/>
        <p:txBody>
          <a:bodyPr/>
          <a:lstStyle>
            <a:lvl1pPr>
              <a:defRPr/>
            </a:lvl1pPr>
          </a:lstStyle>
          <a:p>
            <a:pPr>
              <a:defRPr/>
            </a:pPr>
            <a:fld id="{B0E88236-DFC7-4207-83BC-CE4B2D882C92}" type="slidenum">
              <a:rPr lang="en-GB" altLang="en-US"/>
              <a:pPr>
                <a:defRPr/>
              </a:pPr>
              <a:t>‹#›</a:t>
            </a:fld>
            <a:endParaRPr lang="en-GB" altLang="en-US"/>
          </a:p>
        </p:txBody>
      </p:sp>
    </p:spTree>
    <p:extLst>
      <p:ext uri="{BB962C8B-B14F-4D97-AF65-F5344CB8AC3E}">
        <p14:creationId xmlns:p14="http://schemas.microsoft.com/office/powerpoint/2010/main" val="3038404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D2626-0C2F-FF51-DD02-66842A94F975}"/>
              </a:ext>
            </a:extLst>
          </p:cNvPr>
          <p:cNvSpPr txBox="1">
            <a:spLocks/>
          </p:cNvSpPr>
          <p:nvPr/>
        </p:nvSpPr>
        <p:spPr>
          <a:xfrm>
            <a:off x="1887242" y="1003448"/>
            <a:ext cx="7985125" cy="212725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chemeClr val="bg1"/>
                </a:solidFill>
                <a:latin typeface="Arial" panose="020B0604020202020204" pitchFamily="34" charset="0"/>
                <a:cs typeface="Arial" panose="020B0604020202020204" pitchFamily="34" charset="0"/>
              </a:rPr>
              <a:t>Practice Based Research</a:t>
            </a:r>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3" name="Subtitle 4">
            <a:extLst>
              <a:ext uri="{FF2B5EF4-FFF2-40B4-BE49-F238E27FC236}">
                <a16:creationId xmlns:a16="http://schemas.microsoft.com/office/drawing/2014/main" id="{03BD1719-EAA4-D92B-53C4-587F5F8DDBCD}"/>
              </a:ext>
            </a:extLst>
          </p:cNvPr>
          <p:cNvSpPr txBox="1">
            <a:spLocks/>
          </p:cNvSpPr>
          <p:nvPr/>
        </p:nvSpPr>
        <p:spPr>
          <a:xfrm>
            <a:off x="1767183" y="1985152"/>
            <a:ext cx="8537575" cy="17335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altLang="en-US" sz="4000" b="1" dirty="0">
              <a:solidFill>
                <a:schemeClr val="bg1"/>
              </a:solidFill>
            </a:endParaRPr>
          </a:p>
          <a:p>
            <a:pPr marL="0" indent="0" algn="ctr">
              <a:buNone/>
            </a:pPr>
            <a:r>
              <a:rPr lang="en-GB" altLang="en-US" sz="4000" b="1" i="1" dirty="0">
                <a:solidFill>
                  <a:schemeClr val="bg1"/>
                </a:solidFill>
              </a:rPr>
              <a:t>Quantitative Research techniques</a:t>
            </a:r>
          </a:p>
          <a:p>
            <a:pPr marL="0" indent="0" algn="ctr">
              <a:buNone/>
            </a:pPr>
            <a:endParaRPr lang="en-GB" altLang="en-US" sz="4000" b="1" dirty="0">
              <a:solidFill>
                <a:schemeClr val="bg1"/>
              </a:solidFill>
            </a:endParaRPr>
          </a:p>
          <a:p>
            <a:pPr marL="0" indent="0" algn="ctr">
              <a:buNone/>
            </a:pPr>
            <a:r>
              <a:rPr lang="en-GB" altLang="en-US" sz="4000" b="1" dirty="0">
                <a:solidFill>
                  <a:schemeClr val="bg1"/>
                </a:solidFill>
              </a:rPr>
              <a:t>LCHS7008</a:t>
            </a:r>
          </a:p>
          <a:p>
            <a:pPr marL="0" indent="0" algn="ctr">
              <a:buNone/>
            </a:pPr>
            <a:r>
              <a:rPr lang="en-GB" altLang="en-US" sz="3000" b="1" dirty="0">
                <a:solidFill>
                  <a:schemeClr val="bg1"/>
                </a:solidFill>
              </a:rPr>
              <a:t> Week 9 </a:t>
            </a:r>
          </a:p>
          <a:p>
            <a:pPr marL="0" indent="0" algn="ctr">
              <a:buNone/>
            </a:pPr>
            <a:r>
              <a:rPr lang="en-GB" altLang="en-US" sz="2500" b="1" dirty="0">
                <a:solidFill>
                  <a:schemeClr val="bg1"/>
                </a:solidFill>
              </a:rPr>
              <a:t>      (part 1)</a:t>
            </a:r>
            <a:r>
              <a:rPr lang="en-GB" altLang="en-US" sz="3000" b="1" dirty="0">
                <a:solidFill>
                  <a:schemeClr val="bg1"/>
                </a:solidFill>
              </a:rPr>
              <a:t>	</a:t>
            </a:r>
            <a:r>
              <a:rPr lang="en-GB" altLang="en-US" b="1" dirty="0">
                <a:solidFill>
                  <a:schemeClr val="bg1"/>
                </a:solidFill>
                <a:latin typeface="Arial" panose="020B0604020202020204" pitchFamily="34" charset="0"/>
                <a:cs typeface="Arial" panose="020B0604020202020204" pitchFamily="34" charset="0"/>
              </a:rPr>
              <a:t> </a:t>
            </a:r>
          </a:p>
          <a:p>
            <a:pPr algn="ctr"/>
            <a:endParaRPr lang="en-GB" altLang="en-US" dirty="0">
              <a:solidFill>
                <a:schemeClr val="bg1"/>
              </a:solidFill>
            </a:endParaRPr>
          </a:p>
          <a:p>
            <a:pPr algn="ctr"/>
            <a:endParaRPr lang="en-GB" altLang="en-US" sz="1800" dirty="0"/>
          </a:p>
          <a:p>
            <a:pPr marL="0" indent="0" algn="ctr">
              <a:buNone/>
            </a:pPr>
            <a:r>
              <a:rPr lang="en-GB" altLang="en-US" dirty="0"/>
              <a:t> </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5C3DA-0D6E-E27B-94E5-C5F16F39118A}"/>
              </a:ext>
            </a:extLst>
          </p:cNvPr>
          <p:cNvSpPr>
            <a:spLocks noGrp="1"/>
          </p:cNvSpPr>
          <p:nvPr>
            <p:ph type="title"/>
          </p:nvPr>
        </p:nvSpPr>
        <p:spPr>
          <a:xfrm>
            <a:off x="2471015" y="-322231"/>
            <a:ext cx="11481847" cy="1325563"/>
          </a:xfrm>
        </p:spPr>
        <p:txBody>
          <a:bodyPr>
            <a:normAutofit/>
          </a:bodyPr>
          <a:lstStyle/>
          <a:p>
            <a:r>
              <a:rPr lang="en-GB" sz="3800" b="1" dirty="0">
                <a:latin typeface="Arial" panose="020B0604020202020204" pitchFamily="34" charset="0"/>
                <a:cs typeface="Arial" panose="020B0604020202020204" pitchFamily="34" charset="0"/>
              </a:rPr>
              <a:t>Important activities and timelines</a:t>
            </a:r>
            <a:endParaRPr lang="en-GB" sz="3800" dirty="0"/>
          </a:p>
        </p:txBody>
      </p:sp>
      <p:graphicFrame>
        <p:nvGraphicFramePr>
          <p:cNvPr id="14" name="Table 13">
            <a:extLst>
              <a:ext uri="{FF2B5EF4-FFF2-40B4-BE49-F238E27FC236}">
                <a16:creationId xmlns:a16="http://schemas.microsoft.com/office/drawing/2014/main" id="{0F15D880-2A91-3338-F77F-EBDE414432B6}"/>
              </a:ext>
            </a:extLst>
          </p:cNvPr>
          <p:cNvGraphicFramePr>
            <a:graphicFrameLocks noGrp="1"/>
          </p:cNvGraphicFramePr>
          <p:nvPr>
            <p:extLst>
              <p:ext uri="{D42A27DB-BD31-4B8C-83A1-F6EECF244321}">
                <p14:modId xmlns:p14="http://schemas.microsoft.com/office/powerpoint/2010/main" val="750247720"/>
              </p:ext>
            </p:extLst>
          </p:nvPr>
        </p:nvGraphicFramePr>
        <p:xfrm>
          <a:off x="1543294" y="1786500"/>
          <a:ext cx="9769266" cy="2368237"/>
        </p:xfrm>
        <a:graphic>
          <a:graphicData uri="http://schemas.openxmlformats.org/drawingml/2006/table">
            <a:tbl>
              <a:tblPr firstRow="1" bandRow="1">
                <a:tableStyleId>{5C22544A-7EE6-4342-B048-85BDC9FD1C3A}</a:tableStyleId>
              </a:tblPr>
              <a:tblGrid>
                <a:gridCol w="4975597">
                  <a:extLst>
                    <a:ext uri="{9D8B030D-6E8A-4147-A177-3AD203B41FA5}">
                      <a16:colId xmlns:a16="http://schemas.microsoft.com/office/drawing/2014/main" val="3319213380"/>
                    </a:ext>
                  </a:extLst>
                </a:gridCol>
                <a:gridCol w="4793669">
                  <a:extLst>
                    <a:ext uri="{9D8B030D-6E8A-4147-A177-3AD203B41FA5}">
                      <a16:colId xmlns:a16="http://schemas.microsoft.com/office/drawing/2014/main" val="3280279402"/>
                    </a:ext>
                  </a:extLst>
                </a:gridCol>
              </a:tblGrid>
              <a:tr h="541024">
                <a:tc>
                  <a:txBody>
                    <a:bodyPr/>
                    <a:lstStyle/>
                    <a:p>
                      <a:pPr marL="457200" algn="ctr">
                        <a:lnSpc>
                          <a:spcPct val="115000"/>
                        </a:lnSpc>
                        <a:spcAft>
                          <a:spcPts val="800"/>
                        </a:spcAft>
                        <a:buNone/>
                      </a:pPr>
                      <a:r>
                        <a:rPr lang="en-GB" sz="2400" kern="100" dirty="0">
                          <a:effectLst/>
                        </a:rPr>
                        <a:t>Task</a:t>
                      </a:r>
                    </a:p>
                  </a:txBody>
                  <a:tcPr marL="29899" marR="29899" marT="0" marB="0"/>
                </a:tc>
                <a:tc>
                  <a:txBody>
                    <a:bodyPr/>
                    <a:lstStyle/>
                    <a:p>
                      <a:pPr marL="457200" algn="l">
                        <a:lnSpc>
                          <a:spcPct val="115000"/>
                        </a:lnSpc>
                        <a:spcAft>
                          <a:spcPts val="800"/>
                        </a:spcAft>
                        <a:buNone/>
                      </a:pPr>
                      <a:r>
                        <a:rPr lang="en-GB" sz="2400" kern="100" dirty="0">
                          <a:effectLst/>
                        </a:rPr>
                        <a:t>Deadlines </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29899" marR="29899" marT="0" marB="0"/>
                </a:tc>
                <a:extLst>
                  <a:ext uri="{0D108BD9-81ED-4DB2-BD59-A6C34878D82A}">
                    <a16:rowId xmlns:a16="http://schemas.microsoft.com/office/drawing/2014/main" val="705034134"/>
                  </a:ext>
                </a:extLst>
              </a:tr>
              <a:tr h="471191">
                <a:tc>
                  <a:txBody>
                    <a:bodyPr/>
                    <a:lstStyle/>
                    <a:p>
                      <a:pPr marL="285750" lvl="0" indent="-285750">
                        <a:lnSpc>
                          <a:spcPct val="115000"/>
                        </a:lnSpc>
                        <a:spcAft>
                          <a:spcPts val="800"/>
                        </a:spcAft>
                        <a:buFont typeface="Arial" panose="020B0604020202020204" pitchFamily="34" charset="0"/>
                        <a:buChar char="•"/>
                      </a:pPr>
                      <a:r>
                        <a:rPr lang="en-GB" sz="1600" kern="100" dirty="0">
                          <a:effectLst/>
                        </a:rPr>
                        <a:t>Submit Written research proposal (methodology)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29899" marR="29899" marT="0" marB="0"/>
                </a:tc>
                <a:tc>
                  <a:txBody>
                    <a:bodyPr/>
                    <a:lstStyle/>
                    <a:p>
                      <a:pPr marL="457200">
                        <a:lnSpc>
                          <a:spcPct val="100000"/>
                        </a:lnSpc>
                        <a:spcAft>
                          <a:spcPts val="800"/>
                        </a:spcAft>
                        <a:buNone/>
                      </a:pPr>
                      <a:r>
                        <a:rPr lang="en-GB" sz="1600" b="1" kern="100" dirty="0">
                          <a:solidFill>
                            <a:srgbClr val="FF0000"/>
                          </a:solidFill>
                          <a:effectLst/>
                        </a:rPr>
                        <a:t>Monday 7</a:t>
                      </a:r>
                      <a:r>
                        <a:rPr lang="en-GB" sz="1600" b="1" kern="100" baseline="30000" dirty="0">
                          <a:solidFill>
                            <a:srgbClr val="FF0000"/>
                          </a:solidFill>
                          <a:effectLst/>
                        </a:rPr>
                        <a:t>th</a:t>
                      </a:r>
                      <a:r>
                        <a:rPr lang="en-GB" sz="1600" b="1" kern="100" dirty="0">
                          <a:solidFill>
                            <a:srgbClr val="FF0000"/>
                          </a:solidFill>
                          <a:effectLst/>
                        </a:rPr>
                        <a:t> December by 2pm, (week 11)</a:t>
                      </a:r>
                    </a:p>
                    <a:p>
                      <a:pPr marL="457200">
                        <a:lnSpc>
                          <a:spcPct val="100000"/>
                        </a:lnSpc>
                        <a:spcAft>
                          <a:spcPts val="800"/>
                        </a:spcAft>
                        <a:buNone/>
                      </a:pPr>
                      <a:r>
                        <a:rPr lang="en-GB" sz="1600" b="1" kern="100" dirty="0">
                          <a:solidFill>
                            <a:srgbClr val="FF0000"/>
                          </a:solidFill>
                          <a:effectLst/>
                        </a:rPr>
                        <a:t> </a:t>
                      </a:r>
                      <a:endParaRPr lang="en-GB" sz="1600" b="1" kern="100" dirty="0">
                        <a:solidFill>
                          <a:srgbClr val="FF0000"/>
                        </a:solidFill>
                        <a:effectLst/>
                        <a:latin typeface="Aptos" panose="020B0004020202020204" pitchFamily="34" charset="0"/>
                        <a:ea typeface="DengXian" panose="02010600030101010101" pitchFamily="2" charset="-122"/>
                        <a:cs typeface="Arial" panose="020B0604020202020204" pitchFamily="34" charset="0"/>
                      </a:endParaRPr>
                    </a:p>
                  </a:txBody>
                  <a:tcPr marL="29899" marR="29899" marT="0" marB="0"/>
                </a:tc>
                <a:extLst>
                  <a:ext uri="{0D108BD9-81ED-4DB2-BD59-A6C34878D82A}">
                    <a16:rowId xmlns:a16="http://schemas.microsoft.com/office/drawing/2014/main" val="3321068484"/>
                  </a:ext>
                </a:extLst>
              </a:tr>
              <a:tr h="370840">
                <a:tc>
                  <a:txBody>
                    <a:bodyPr/>
                    <a:lstStyle/>
                    <a:p>
                      <a:pPr marL="285750" lvl="0" indent="-285750">
                        <a:lnSpc>
                          <a:spcPct val="115000"/>
                        </a:lnSpc>
                        <a:spcAft>
                          <a:spcPts val="800"/>
                        </a:spcAft>
                        <a:buFont typeface="Arial" panose="020B0604020202020204" pitchFamily="34" charset="0"/>
                        <a:buChar char="•"/>
                      </a:pPr>
                      <a:r>
                        <a:rPr lang="en-GB" sz="1600" kern="100" dirty="0">
                          <a:effectLst/>
                        </a:rPr>
                        <a:t>Draft final ethics form ready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29899" marR="29899" marT="0" marB="0"/>
                </a:tc>
                <a:tc>
                  <a:txBody>
                    <a:bodyPr/>
                    <a:lstStyle/>
                    <a:p>
                      <a:pPr marL="457200">
                        <a:lnSpc>
                          <a:spcPct val="100000"/>
                        </a:lnSpc>
                        <a:spcAft>
                          <a:spcPts val="800"/>
                        </a:spcAft>
                        <a:buNone/>
                      </a:pPr>
                      <a:r>
                        <a:rPr lang="en-GB" sz="1600" b="1" kern="100" dirty="0">
                          <a:solidFill>
                            <a:srgbClr val="FF0000"/>
                          </a:solidFill>
                          <a:effectLst/>
                        </a:rPr>
                        <a:t>Monday 30</a:t>
                      </a:r>
                      <a:r>
                        <a:rPr lang="en-GB" sz="1600" b="1" kern="100" baseline="30000" dirty="0">
                          <a:solidFill>
                            <a:srgbClr val="FF0000"/>
                          </a:solidFill>
                          <a:effectLst/>
                        </a:rPr>
                        <a:t>th</a:t>
                      </a:r>
                      <a:r>
                        <a:rPr lang="en-GB" sz="1600" b="1" kern="100" dirty="0">
                          <a:solidFill>
                            <a:srgbClr val="FF0000"/>
                          </a:solidFill>
                          <a:effectLst/>
                        </a:rPr>
                        <a:t> November</a:t>
                      </a:r>
                      <a:r>
                        <a:rPr lang="en-GB" sz="1600" b="1" i="1" kern="100" dirty="0">
                          <a:solidFill>
                            <a:srgbClr val="FF0000"/>
                          </a:solidFill>
                          <a:effectLst/>
                        </a:rPr>
                        <a:t>, </a:t>
                      </a:r>
                      <a:r>
                        <a:rPr lang="en-GB" sz="1600" b="1" kern="100" dirty="0">
                          <a:solidFill>
                            <a:srgbClr val="FF0000"/>
                          </a:solidFill>
                          <a:effectLst/>
                        </a:rPr>
                        <a:t>(week 10)</a:t>
                      </a:r>
                    </a:p>
                    <a:p>
                      <a:pPr marL="457200">
                        <a:lnSpc>
                          <a:spcPct val="100000"/>
                        </a:lnSpc>
                        <a:spcAft>
                          <a:spcPts val="800"/>
                        </a:spcAft>
                        <a:buNone/>
                      </a:pPr>
                      <a:r>
                        <a:rPr lang="en-GB" sz="1600" b="1" kern="100" dirty="0">
                          <a:solidFill>
                            <a:srgbClr val="FF0000"/>
                          </a:solidFill>
                          <a:effectLst/>
                        </a:rPr>
                        <a:t> </a:t>
                      </a:r>
                      <a:endParaRPr lang="en-GB" sz="1600" b="1" kern="100" dirty="0">
                        <a:solidFill>
                          <a:srgbClr val="FF0000"/>
                        </a:solidFill>
                        <a:effectLst/>
                        <a:latin typeface="Aptos" panose="020B0004020202020204" pitchFamily="34" charset="0"/>
                        <a:ea typeface="DengXian" panose="02010600030101010101" pitchFamily="2" charset="-122"/>
                        <a:cs typeface="Arial" panose="020B0604020202020204" pitchFamily="34" charset="0"/>
                      </a:endParaRPr>
                    </a:p>
                  </a:txBody>
                  <a:tcPr marL="29899" marR="29899" marT="0" marB="0"/>
                </a:tc>
                <a:extLst>
                  <a:ext uri="{0D108BD9-81ED-4DB2-BD59-A6C34878D82A}">
                    <a16:rowId xmlns:a16="http://schemas.microsoft.com/office/drawing/2014/main" val="3088681996"/>
                  </a:ext>
                </a:extLst>
              </a:tr>
              <a:tr h="370840">
                <a:tc>
                  <a:txBody>
                    <a:bodyPr/>
                    <a:lstStyle/>
                    <a:p>
                      <a:pPr marL="285750" lvl="0" indent="-285750">
                        <a:lnSpc>
                          <a:spcPct val="115000"/>
                        </a:lnSpc>
                        <a:spcAft>
                          <a:spcPts val="800"/>
                        </a:spcAft>
                        <a:buFont typeface="Arial" panose="020B0604020202020204" pitchFamily="34" charset="0"/>
                        <a:buChar char="•"/>
                      </a:pPr>
                      <a:r>
                        <a:rPr lang="en-GB" sz="1600" kern="100" dirty="0">
                          <a:effectLst/>
                        </a:rPr>
                        <a:t>Submit ethics form (Moodle link) </a:t>
                      </a:r>
                    </a:p>
                    <a:p>
                      <a:pPr marL="457200" indent="0">
                        <a:lnSpc>
                          <a:spcPct val="115000"/>
                        </a:lnSpc>
                        <a:spcAft>
                          <a:spcPts val="800"/>
                        </a:spcAft>
                        <a:buFont typeface="Arial" panose="020B0604020202020204" pitchFamily="34" charset="0"/>
                        <a:buNone/>
                      </a:pP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29899" marR="29899" marT="0" marB="0"/>
                </a:tc>
                <a:tc>
                  <a:txBody>
                    <a:bodyPr/>
                    <a:lstStyle/>
                    <a:p>
                      <a:pPr marL="457200">
                        <a:lnSpc>
                          <a:spcPct val="100000"/>
                        </a:lnSpc>
                        <a:spcAft>
                          <a:spcPts val="800"/>
                        </a:spcAft>
                        <a:buNone/>
                      </a:pPr>
                      <a:r>
                        <a:rPr lang="en-GB" sz="1600" b="1" kern="100" dirty="0">
                          <a:solidFill>
                            <a:srgbClr val="FF0000"/>
                          </a:solidFill>
                          <a:effectLst/>
                        </a:rPr>
                        <a:t>Wednesday 9</a:t>
                      </a:r>
                      <a:r>
                        <a:rPr lang="en-GB" sz="1600" b="1" kern="100" baseline="30000" dirty="0">
                          <a:solidFill>
                            <a:srgbClr val="FF0000"/>
                          </a:solidFill>
                          <a:effectLst/>
                        </a:rPr>
                        <a:t>th</a:t>
                      </a:r>
                      <a:r>
                        <a:rPr lang="en-GB" sz="1600" b="1" kern="100" dirty="0">
                          <a:solidFill>
                            <a:srgbClr val="FF0000"/>
                          </a:solidFill>
                          <a:effectLst/>
                        </a:rPr>
                        <a:t> December by 2pm, (week 11)</a:t>
                      </a:r>
                    </a:p>
                    <a:p>
                      <a:pPr marL="457200">
                        <a:lnSpc>
                          <a:spcPct val="100000"/>
                        </a:lnSpc>
                        <a:spcAft>
                          <a:spcPts val="800"/>
                        </a:spcAft>
                        <a:buNone/>
                      </a:pPr>
                      <a:r>
                        <a:rPr lang="en-GB" sz="1600" b="1" kern="100" dirty="0">
                          <a:solidFill>
                            <a:srgbClr val="FF0000"/>
                          </a:solidFill>
                          <a:effectLst/>
                        </a:rPr>
                        <a:t> </a:t>
                      </a:r>
                      <a:endParaRPr lang="en-GB" sz="1600" b="1" kern="100" dirty="0">
                        <a:solidFill>
                          <a:srgbClr val="FF0000"/>
                        </a:solidFill>
                        <a:effectLst/>
                        <a:latin typeface="Aptos" panose="020B0004020202020204" pitchFamily="34" charset="0"/>
                        <a:ea typeface="DengXian" panose="02010600030101010101" pitchFamily="2" charset="-122"/>
                        <a:cs typeface="Arial" panose="020B0604020202020204" pitchFamily="34" charset="0"/>
                      </a:endParaRPr>
                    </a:p>
                  </a:txBody>
                  <a:tcPr marL="29899" marR="29899" marT="0" marB="0"/>
                </a:tc>
                <a:extLst>
                  <a:ext uri="{0D108BD9-81ED-4DB2-BD59-A6C34878D82A}">
                    <a16:rowId xmlns:a16="http://schemas.microsoft.com/office/drawing/2014/main" val="587702779"/>
                  </a:ext>
                </a:extLst>
              </a:tr>
            </a:tbl>
          </a:graphicData>
        </a:graphic>
      </p:graphicFrame>
    </p:spTree>
    <p:extLst>
      <p:ext uri="{BB962C8B-B14F-4D97-AF65-F5344CB8AC3E}">
        <p14:creationId xmlns:p14="http://schemas.microsoft.com/office/powerpoint/2010/main" val="2008154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620688"/>
            <a:ext cx="8229600" cy="1066800"/>
          </a:xfrm>
        </p:spPr>
        <p:txBody>
          <a:bodyPr/>
          <a:lstStyle/>
          <a:p>
            <a:r>
              <a:rPr lang="en-GB" b="1" dirty="0">
                <a:solidFill>
                  <a:schemeClr val="tx1"/>
                </a:solidFill>
                <a:latin typeface="Arial" panose="020B0604020202020204" pitchFamily="34" charset="0"/>
                <a:cs typeface="Arial" panose="020B0604020202020204" pitchFamily="34" charset="0"/>
              </a:rPr>
              <a:t>Session Aims</a:t>
            </a:r>
          </a:p>
        </p:txBody>
      </p:sp>
      <p:sp>
        <p:nvSpPr>
          <p:cNvPr id="3" name="Content Placeholder 2"/>
          <p:cNvSpPr>
            <a:spLocks noGrp="1"/>
          </p:cNvSpPr>
          <p:nvPr>
            <p:ph idx="1"/>
          </p:nvPr>
        </p:nvSpPr>
        <p:spPr>
          <a:xfrm>
            <a:off x="1424763" y="1916831"/>
            <a:ext cx="8595673" cy="3541215"/>
          </a:xfrm>
        </p:spPr>
        <p:txBody>
          <a:bodyPr>
            <a:normAutofit fontScale="92500"/>
          </a:bodyPr>
          <a:lstStyle/>
          <a:p>
            <a:pPr>
              <a:buClrTx/>
            </a:pPr>
            <a:r>
              <a:rPr lang="en-GB" dirty="0">
                <a:latin typeface="Arial" panose="020B0604020202020204" pitchFamily="34" charset="0"/>
                <a:cs typeface="Arial" panose="020B0604020202020204" pitchFamily="34" charset="0"/>
              </a:rPr>
              <a:t>By the end of this session you should be able to;</a:t>
            </a:r>
          </a:p>
          <a:p>
            <a:endParaRPr lang="en-GB" dirty="0">
              <a:latin typeface="Arial" panose="020B0604020202020204" pitchFamily="34" charset="0"/>
              <a:cs typeface="Arial" panose="020B0604020202020204" pitchFamily="34" charset="0"/>
            </a:endParaRP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a:t>
            </a:r>
            <a:r>
              <a:rPr lang="en-GB" dirty="0">
                <a:latin typeface="Arial" panose="020B0604020202020204" pitchFamily="34" charset="0"/>
                <a:cs typeface="Arial" panose="020B0604020202020204" pitchFamily="34" charset="0"/>
              </a:rPr>
              <a:t>the relevance of quantitative research</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the </a:t>
            </a:r>
            <a:r>
              <a:rPr lang="en-GB" dirty="0">
                <a:latin typeface="Arial" panose="020B0604020202020204" pitchFamily="34" charset="0"/>
                <a:cs typeface="Arial" panose="020B0604020202020204" pitchFamily="34" charset="0"/>
              </a:rPr>
              <a:t>stages</a:t>
            </a:r>
            <a:r>
              <a:rPr lang="en-GB" dirty="0">
                <a:solidFill>
                  <a:schemeClr val="tx1"/>
                </a:solidFill>
                <a:latin typeface="Arial" panose="020B0604020202020204" pitchFamily="34" charset="0"/>
                <a:cs typeface="Arial" panose="020B0604020202020204" pitchFamily="34" charset="0"/>
              </a:rPr>
              <a:t> of quantitative research process</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Critically discuss suitability of quantitative research designs</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Understand and identify the main types of quantitative research relevant for Public Health and Social in Practice contexts</a:t>
            </a:r>
          </a:p>
          <a:p>
            <a:pPr lvl="1">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Practice with developing suitable quantitative questions.</a:t>
            </a:r>
          </a:p>
          <a:p>
            <a:pPr lvl="1"/>
            <a:endParaRPr lang="en-GB" dirty="0"/>
          </a:p>
        </p:txBody>
      </p:sp>
    </p:spTree>
    <p:extLst>
      <p:ext uri="{BB962C8B-B14F-4D97-AF65-F5344CB8AC3E}">
        <p14:creationId xmlns:p14="http://schemas.microsoft.com/office/powerpoint/2010/main" val="220843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D45D5AD-25DC-6E42-3A6A-C50716AF8F74}"/>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Case study 1: Laryngeal TB</a:t>
            </a:r>
          </a:p>
        </p:txBody>
      </p:sp>
      <p:sp>
        <p:nvSpPr>
          <p:cNvPr id="9219" name="Content Placeholder 2">
            <a:extLst>
              <a:ext uri="{FF2B5EF4-FFF2-40B4-BE49-F238E27FC236}">
                <a16:creationId xmlns:a16="http://schemas.microsoft.com/office/drawing/2014/main" id="{4D4F5071-98C4-0BE8-B9CD-1DE8C4D44E73}"/>
              </a:ext>
            </a:extLst>
          </p:cNvPr>
          <p:cNvSpPr>
            <a:spLocks noGrp="1"/>
          </p:cNvSpPr>
          <p:nvPr>
            <p:ph idx="1"/>
          </p:nvPr>
        </p:nvSpPr>
        <p:spPr>
          <a:xfrm>
            <a:off x="1586134" y="1525736"/>
            <a:ext cx="8229600" cy="3916362"/>
          </a:xfrm>
        </p:spPr>
        <p:txBody>
          <a:bodyPr>
            <a:noAutofit/>
          </a:bodyPr>
          <a:lstStyle/>
          <a:p>
            <a:pPr marL="0" indent="0" algn="just">
              <a:buNone/>
            </a:pPr>
            <a:r>
              <a:rPr lang="en-GB" altLang="en-US" sz="2000" dirty="0">
                <a:latin typeface="Arial" panose="020B0604020202020204" pitchFamily="34" charset="0"/>
                <a:cs typeface="Arial" panose="020B0604020202020204" pitchFamily="34" charset="0"/>
              </a:rPr>
              <a:t>Pulmonary tuberculosis is the most frequent location of tuberculosis. It raises issue of public health in Morocco and represents the dissemination form of this disease. However, extra pulmonary locations are of interest because of its progressive increasing incidence. </a:t>
            </a:r>
          </a:p>
          <a:p>
            <a:pPr marL="0" indent="0" algn="just">
              <a:buNone/>
            </a:pPr>
            <a:endParaRPr lang="en-GB" altLang="en-US" sz="2000" dirty="0">
              <a:latin typeface="Arial" panose="020B0604020202020204" pitchFamily="34" charset="0"/>
              <a:cs typeface="Arial" panose="020B0604020202020204" pitchFamily="34" charset="0"/>
            </a:endParaRPr>
          </a:p>
          <a:p>
            <a:pPr marL="0" indent="0" algn="just">
              <a:buNone/>
            </a:pPr>
            <a:r>
              <a:rPr lang="en-GB" altLang="en-US" sz="2000" dirty="0">
                <a:latin typeface="Arial" panose="020B0604020202020204" pitchFamily="34" charset="0"/>
                <a:cs typeface="Arial" panose="020B0604020202020204" pitchFamily="34" charset="0"/>
              </a:rPr>
              <a:t>Ear Nose and Throat (ENT) location is dominated by nodal involvement and is not exceptional and the clinical picture depends on the affected organ rather than to TB disease. Laryngeal TB is rarely mentioned at first and its diagnosis is often a histological surprise. </a:t>
            </a:r>
          </a:p>
          <a:p>
            <a:pPr marL="0" indent="0" algn="just">
              <a:buNone/>
            </a:pPr>
            <a:endParaRPr lang="en-GB" altLang="en-US" sz="2000" dirty="0">
              <a:latin typeface="Arial" panose="020B0604020202020204" pitchFamily="34" charset="0"/>
              <a:cs typeface="Arial" panose="020B0604020202020204" pitchFamily="34" charset="0"/>
            </a:endParaRPr>
          </a:p>
          <a:p>
            <a:pPr marL="0" indent="0" algn="just">
              <a:buNone/>
            </a:pPr>
            <a:r>
              <a:rPr lang="en-GB" altLang="en-US" sz="2000" dirty="0">
                <a:latin typeface="Arial" panose="020B0604020202020204" pitchFamily="34" charset="0"/>
                <a:cs typeface="Arial" panose="020B0604020202020204" pitchFamily="34" charset="0"/>
              </a:rPr>
              <a:t>The purpose of the research is to highlight epidemiological, clinical, radiological aspects, diagnosis difficulties, therapeutic modalities of Laryngeal TB in the services provided by the hospital.</a:t>
            </a:r>
          </a:p>
        </p:txBody>
      </p:sp>
      <p:sp>
        <p:nvSpPr>
          <p:cNvPr id="4" name="Date Placeholder 3">
            <a:extLst>
              <a:ext uri="{FF2B5EF4-FFF2-40B4-BE49-F238E27FC236}">
                <a16:creationId xmlns:a16="http://schemas.microsoft.com/office/drawing/2014/main" id="{95DABCE5-9660-C04A-839C-9201B57280DC}"/>
              </a:ext>
            </a:extLst>
          </p:cNvPr>
          <p:cNvSpPr>
            <a:spLocks noGrp="1"/>
          </p:cNvSpPr>
          <p:nvPr>
            <p:ph type="dt" sz="quarter" idx="10"/>
          </p:nvPr>
        </p:nvSpPr>
        <p:spPr/>
        <p:txBody>
          <a:bodyPr/>
          <a:lstStyle/>
          <a:p>
            <a:pPr>
              <a:defRPr/>
            </a:pPr>
            <a:fld id="{0C671916-2663-435D-B885-56C193308889}" type="datetime1">
              <a:rPr lang="en-GB" altLang="en-US" smtClean="0"/>
              <a:pPr>
                <a:defRPr/>
              </a:pPr>
              <a:t>17/10/2026</a:t>
            </a:fld>
            <a:endParaRPr lang="en-GB" altLang="en-US" dirty="0"/>
          </a:p>
        </p:txBody>
      </p:sp>
      <p:sp>
        <p:nvSpPr>
          <p:cNvPr id="9221" name="Slide Number Placeholder 4">
            <a:extLst>
              <a:ext uri="{FF2B5EF4-FFF2-40B4-BE49-F238E27FC236}">
                <a16:creationId xmlns:a16="http://schemas.microsoft.com/office/drawing/2014/main" id="{A1D79666-7CF3-8BF6-0AE5-A95299E6EF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F8A1D83-4948-4990-9DC9-D504F8FC3221}" type="slidenum">
              <a:rPr lang="en-GB" altLang="en-US" sz="120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8D61499-DEAA-B109-5D8D-06FC4F4EB85A}"/>
              </a:ext>
            </a:extLst>
          </p:cNvPr>
          <p:cNvSpPr>
            <a:spLocks noGrp="1"/>
          </p:cNvSpPr>
          <p:nvPr>
            <p:ph type="title"/>
          </p:nvPr>
        </p:nvSpPr>
        <p:spPr>
          <a:xfrm>
            <a:off x="1981200" y="-19050"/>
            <a:ext cx="8229600" cy="1143000"/>
          </a:xfrm>
        </p:spPr>
        <p:txBody>
          <a:bodyPr/>
          <a:lstStyle/>
          <a:p>
            <a:r>
              <a:rPr lang="en-GB" altLang="en-US" dirty="0">
                <a:latin typeface="Arial" panose="020B0604020202020204" pitchFamily="34" charset="0"/>
                <a:cs typeface="Arial" panose="020B0604020202020204" pitchFamily="34" charset="0"/>
              </a:rPr>
              <a:t>Case study 1: Laryngeal TB (2)</a:t>
            </a:r>
          </a:p>
        </p:txBody>
      </p:sp>
      <p:sp>
        <p:nvSpPr>
          <p:cNvPr id="11267" name="Content Placeholder 2">
            <a:extLst>
              <a:ext uri="{FF2B5EF4-FFF2-40B4-BE49-F238E27FC236}">
                <a16:creationId xmlns:a16="http://schemas.microsoft.com/office/drawing/2014/main" id="{E6F08BAE-6CBA-951E-8733-23C2AAF02561}"/>
              </a:ext>
            </a:extLst>
          </p:cNvPr>
          <p:cNvSpPr>
            <a:spLocks noGrp="1"/>
          </p:cNvSpPr>
          <p:nvPr>
            <p:ph idx="1"/>
          </p:nvPr>
        </p:nvSpPr>
        <p:spPr>
          <a:xfrm>
            <a:off x="857693" y="1488558"/>
            <a:ext cx="9537294" cy="4269011"/>
          </a:xfrm>
        </p:spPr>
        <p:txBody>
          <a:bodyPr>
            <a:normAutofit/>
          </a:bodyPr>
          <a:lstStyle/>
          <a:p>
            <a:pPr marL="0" indent="0" algn="just">
              <a:buNone/>
            </a:pPr>
            <a:r>
              <a:rPr lang="en-GB" altLang="en-US" sz="1800" dirty="0">
                <a:latin typeface="Arial" panose="020B0604020202020204" pitchFamily="34" charset="0"/>
                <a:cs typeface="Arial" panose="020B0604020202020204" pitchFamily="34" charset="0"/>
              </a:rPr>
              <a:t>Patients arriving at the medical imaging service of Avicenna Military hospital of Marrakech were tested by researchers/doctors who were confirmed with having primitive laryngeal TBs by histology and medical imaging. This was done over a period of 3 years.</a:t>
            </a:r>
          </a:p>
          <a:p>
            <a:pPr marL="0" indent="0" algn="just">
              <a:buNone/>
            </a:pPr>
            <a:r>
              <a:rPr lang="en-GB" altLang="en-US" sz="1800" u="sng" dirty="0">
                <a:latin typeface="Arial" panose="020B0604020202020204" pitchFamily="34" charset="0"/>
                <a:cs typeface="Arial" panose="020B0604020202020204" pitchFamily="34" charset="0"/>
              </a:rPr>
              <a:t>Results:</a:t>
            </a:r>
          </a:p>
          <a:p>
            <a:pPr marL="0" indent="0" algn="just">
              <a:buNone/>
            </a:pPr>
            <a:r>
              <a:rPr lang="en-GB" altLang="en-US" sz="1800" dirty="0">
                <a:latin typeface="Arial" panose="020B0604020202020204" pitchFamily="34" charset="0"/>
                <a:cs typeface="Arial" panose="020B0604020202020204" pitchFamily="34" charset="0"/>
              </a:rPr>
              <a:t>15 cases of extra nodal ENT tuberculosis of which 4 cases are laryngeal. </a:t>
            </a:r>
          </a:p>
          <a:p>
            <a:pPr marL="0" indent="0" algn="just">
              <a:buNone/>
            </a:pPr>
            <a:r>
              <a:rPr lang="en-GB" altLang="en-US" sz="1800" dirty="0">
                <a:latin typeface="Arial" panose="020B0604020202020204" pitchFamily="34" charset="0"/>
                <a:cs typeface="Arial" panose="020B0604020202020204" pitchFamily="34" charset="0"/>
              </a:rPr>
              <a:t>Distribution by sex: 03 males and one female, sex ratio was 3. </a:t>
            </a:r>
          </a:p>
          <a:p>
            <a:pPr marL="0" indent="0" algn="just">
              <a:buNone/>
            </a:pPr>
            <a:r>
              <a:rPr lang="en-GB" altLang="en-US" sz="1800" dirty="0">
                <a:latin typeface="Arial" panose="020B0604020202020204" pitchFamily="34" charset="0"/>
                <a:cs typeface="Arial" panose="020B0604020202020204" pitchFamily="34" charset="0"/>
              </a:rPr>
              <a:t>Age distribution of patients varied between 18 and 70 years with an average of 35 years. </a:t>
            </a:r>
          </a:p>
          <a:p>
            <a:pPr marL="0" indent="0" algn="just">
              <a:buNone/>
            </a:pPr>
            <a:r>
              <a:rPr lang="en-GB" altLang="en-US" sz="1800" dirty="0">
                <a:latin typeface="Arial" panose="020B0604020202020204" pitchFamily="34" charset="0"/>
                <a:cs typeface="Arial" panose="020B0604020202020204" pitchFamily="34" charset="0"/>
              </a:rPr>
              <a:t>Tuberculosis history: 2 patients (50%) had tuberculosis history, especially pulmonary localization. </a:t>
            </a:r>
          </a:p>
          <a:p>
            <a:pPr marL="0" indent="0" algn="just">
              <a:buNone/>
            </a:pPr>
            <a:r>
              <a:rPr lang="en-GB" altLang="en-US" sz="1800" dirty="0">
                <a:latin typeface="Arial" panose="020B0604020202020204" pitchFamily="34" charset="0"/>
                <a:cs typeface="Arial" panose="020B0604020202020204" pitchFamily="34" charset="0"/>
              </a:rPr>
              <a:t>Vaccine status: 3 patients therefore 75% are vaccinated against tuberculosis. Second localization has been found in only one case: 25%, which was concomitant pulmonary tuberculosis with laryngeal involvement.</a:t>
            </a:r>
          </a:p>
          <a:p>
            <a:pPr marL="0" indent="0" algn="ctr">
              <a:buNone/>
            </a:pPr>
            <a:r>
              <a:rPr lang="en-GB" altLang="en-US" sz="1800" b="1" dirty="0">
                <a:solidFill>
                  <a:schemeClr val="tx2"/>
                </a:solidFill>
                <a:latin typeface="Arial" panose="020B0604020202020204" pitchFamily="34" charset="0"/>
                <a:cs typeface="Arial" panose="020B0604020202020204" pitchFamily="34" charset="0"/>
              </a:rPr>
              <a:t>Question: Is there an increase of Laryngeal TB and why?</a:t>
            </a:r>
          </a:p>
        </p:txBody>
      </p:sp>
      <p:sp>
        <p:nvSpPr>
          <p:cNvPr id="4" name="Date Placeholder 3">
            <a:extLst>
              <a:ext uri="{FF2B5EF4-FFF2-40B4-BE49-F238E27FC236}">
                <a16:creationId xmlns:a16="http://schemas.microsoft.com/office/drawing/2014/main" id="{1C253800-3997-2EDB-594D-B1D4D2692398}"/>
              </a:ext>
            </a:extLst>
          </p:cNvPr>
          <p:cNvSpPr>
            <a:spLocks noGrp="1"/>
          </p:cNvSpPr>
          <p:nvPr>
            <p:ph type="dt" sz="quarter" idx="10"/>
          </p:nvPr>
        </p:nvSpPr>
        <p:spPr/>
        <p:txBody>
          <a:bodyPr/>
          <a:lstStyle/>
          <a:p>
            <a:pPr>
              <a:defRPr/>
            </a:pPr>
            <a:fld id="{0C671916-2663-435D-B885-56C193308889}" type="datetime1">
              <a:rPr lang="en-GB" altLang="en-US" smtClean="0"/>
              <a:pPr>
                <a:defRPr/>
              </a:pPr>
              <a:t>17/10/2026</a:t>
            </a:fld>
            <a:endParaRPr lang="en-GB" altLang="en-US" dirty="0"/>
          </a:p>
        </p:txBody>
      </p:sp>
      <p:sp>
        <p:nvSpPr>
          <p:cNvPr id="11269" name="Slide Number Placeholder 4">
            <a:extLst>
              <a:ext uri="{FF2B5EF4-FFF2-40B4-BE49-F238E27FC236}">
                <a16:creationId xmlns:a16="http://schemas.microsoft.com/office/drawing/2014/main" id="{83114948-7A0C-79FE-674E-F592A00573E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C4D1BA3-3C9D-4EDB-B51C-7B562E30C460}" type="slidenum">
              <a:rPr lang="en-GB" altLang="en-US" sz="120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FBDF7A2-91D7-6E92-004F-6BAFA18167FC}"/>
              </a:ext>
            </a:extLst>
          </p:cNvPr>
          <p:cNvSpPr>
            <a:spLocks noGrp="1"/>
          </p:cNvSpPr>
          <p:nvPr>
            <p:ph type="title"/>
          </p:nvPr>
        </p:nvSpPr>
        <p:spPr>
          <a:xfrm>
            <a:off x="1981200" y="-26988"/>
            <a:ext cx="8229600" cy="1143001"/>
          </a:xfrm>
        </p:spPr>
        <p:txBody>
          <a:bodyPr/>
          <a:lstStyle/>
          <a:p>
            <a:r>
              <a:rPr lang="en-GB" altLang="en-US" dirty="0"/>
              <a:t>A definition of research</a:t>
            </a:r>
          </a:p>
        </p:txBody>
      </p:sp>
      <p:sp>
        <p:nvSpPr>
          <p:cNvPr id="13315" name="Content Placeholder 2">
            <a:extLst>
              <a:ext uri="{FF2B5EF4-FFF2-40B4-BE49-F238E27FC236}">
                <a16:creationId xmlns:a16="http://schemas.microsoft.com/office/drawing/2014/main" id="{5781B1DE-30BC-F5C1-5EE1-AFB93B30A1A1}"/>
              </a:ext>
            </a:extLst>
          </p:cNvPr>
          <p:cNvSpPr>
            <a:spLocks noGrp="1"/>
          </p:cNvSpPr>
          <p:nvPr>
            <p:ph idx="1"/>
          </p:nvPr>
        </p:nvSpPr>
        <p:spPr>
          <a:xfrm>
            <a:off x="2079625" y="1268414"/>
            <a:ext cx="8032750" cy="4321175"/>
          </a:xfrm>
        </p:spPr>
        <p:txBody>
          <a:bodyPr/>
          <a:lstStyle/>
          <a:p>
            <a:r>
              <a:rPr lang="en-GB" altLang="en-US" sz="2400" dirty="0"/>
              <a:t>“Research is a process of steps used to collect and </a:t>
            </a:r>
            <a:r>
              <a:rPr lang="en-GB" altLang="en-US" sz="2400" dirty="0" err="1"/>
              <a:t>analyze</a:t>
            </a:r>
            <a:r>
              <a:rPr lang="en-GB" altLang="en-US" sz="2400" dirty="0"/>
              <a:t> information to increase our understanding of a topic or issue". It consists of three steps: pose a question, collect data to answer the question, and present an answer to the question” (Creswell, 2014).</a:t>
            </a:r>
          </a:p>
          <a:p>
            <a:endParaRPr lang="en-GB" altLang="en-US" sz="2400" dirty="0"/>
          </a:p>
          <a:p>
            <a:r>
              <a:rPr lang="en-GB" altLang="en-US" sz="2400" dirty="0"/>
              <a:t>“Research is any creative systematic activity undertaken in order to increase the stock of knowledge, including knowledge of man, culture and society, and the use of this knowledge to devise new applications” (OECD, 2019)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7C1EA72-C39C-689A-D584-4E49B9B20AA1}"/>
              </a:ext>
            </a:extLst>
          </p:cNvPr>
          <p:cNvSpPr>
            <a:spLocks noGrp="1"/>
          </p:cNvSpPr>
          <p:nvPr>
            <p:ph type="title"/>
          </p:nvPr>
        </p:nvSpPr>
        <p:spPr/>
        <p:txBody>
          <a:bodyPr/>
          <a:lstStyle/>
          <a:p>
            <a:r>
              <a:rPr lang="en-GB" altLang="en-US" sz="4000"/>
              <a:t>A definition of quantitative research</a:t>
            </a:r>
          </a:p>
        </p:txBody>
      </p:sp>
      <p:sp>
        <p:nvSpPr>
          <p:cNvPr id="14339" name="Content Placeholder 2">
            <a:extLst>
              <a:ext uri="{FF2B5EF4-FFF2-40B4-BE49-F238E27FC236}">
                <a16:creationId xmlns:a16="http://schemas.microsoft.com/office/drawing/2014/main" id="{53EFE380-0E35-6247-DFD1-086FE7B163C5}"/>
              </a:ext>
            </a:extLst>
          </p:cNvPr>
          <p:cNvSpPr>
            <a:spLocks noGrp="1"/>
          </p:cNvSpPr>
          <p:nvPr>
            <p:ph idx="1"/>
          </p:nvPr>
        </p:nvSpPr>
        <p:spPr>
          <a:xfrm>
            <a:off x="1981200" y="1600201"/>
            <a:ext cx="8229600" cy="3916363"/>
          </a:xfrm>
        </p:spPr>
        <p:txBody>
          <a:bodyPr/>
          <a:lstStyle/>
          <a:p>
            <a:r>
              <a:rPr lang="en-GB" altLang="en-US" sz="2600"/>
              <a:t>Quantitative research is the process of collecting and analyzing numerical data. It can be used to find;</a:t>
            </a:r>
          </a:p>
          <a:p>
            <a:pPr marL="514350" lvl="2">
              <a:spcBef>
                <a:spcPts val="750"/>
              </a:spcBef>
            </a:pPr>
            <a:r>
              <a:rPr lang="en-GB" altLang="en-US" sz="2600"/>
              <a:t>patterns and averages, </a:t>
            </a:r>
          </a:p>
          <a:p>
            <a:pPr marL="514350" lvl="2">
              <a:spcBef>
                <a:spcPts val="750"/>
              </a:spcBef>
            </a:pPr>
            <a:r>
              <a:rPr lang="en-GB" altLang="en-US" sz="2600"/>
              <a:t>make predictions, </a:t>
            </a:r>
          </a:p>
          <a:p>
            <a:pPr marL="514350" lvl="2">
              <a:spcBef>
                <a:spcPts val="750"/>
              </a:spcBef>
            </a:pPr>
            <a:r>
              <a:rPr lang="en-GB" altLang="en-US" sz="2600"/>
              <a:t>test causal relationships, </a:t>
            </a:r>
          </a:p>
          <a:p>
            <a:pPr marL="514350" lvl="2">
              <a:spcBef>
                <a:spcPts val="750"/>
              </a:spcBef>
            </a:pPr>
            <a:r>
              <a:rPr lang="en-GB" altLang="en-US" sz="2600"/>
              <a:t>and generalize results to wider populations.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1E84076-58F6-30C1-9C26-5E624D4ED40D}"/>
              </a:ext>
            </a:extLst>
          </p:cNvPr>
          <p:cNvSpPr>
            <a:spLocks noGrp="1"/>
          </p:cNvSpPr>
          <p:nvPr>
            <p:ph type="title"/>
          </p:nvPr>
        </p:nvSpPr>
        <p:spPr/>
        <p:txBody>
          <a:bodyPr/>
          <a:lstStyle/>
          <a:p>
            <a:r>
              <a:rPr lang="en-GB" altLang="en-US"/>
              <a:t>Purpose of quantitative research</a:t>
            </a:r>
          </a:p>
        </p:txBody>
      </p:sp>
      <p:sp>
        <p:nvSpPr>
          <p:cNvPr id="3" name="Content Placeholder 2">
            <a:extLst>
              <a:ext uri="{FF2B5EF4-FFF2-40B4-BE49-F238E27FC236}">
                <a16:creationId xmlns:a16="http://schemas.microsoft.com/office/drawing/2014/main" id="{F93D9A94-5264-A7E0-3122-9B89FC1C9AD2}"/>
              </a:ext>
            </a:extLst>
          </p:cNvPr>
          <p:cNvSpPr>
            <a:spLocks noGrp="1"/>
          </p:cNvSpPr>
          <p:nvPr>
            <p:ph idx="1"/>
          </p:nvPr>
        </p:nvSpPr>
        <p:spPr>
          <a:xfrm>
            <a:off x="1981200" y="1600201"/>
            <a:ext cx="8229600" cy="3916363"/>
          </a:xfrm>
        </p:spPr>
        <p:txBody>
          <a:bodyPr>
            <a:normAutofit fontScale="85000" lnSpcReduction="20000"/>
          </a:bodyPr>
          <a:lstStyle/>
          <a:p>
            <a:pPr marL="171450" lvl="1" algn="just">
              <a:spcBef>
                <a:spcPts val="750"/>
              </a:spcBef>
              <a:defRPr/>
            </a:pPr>
            <a:r>
              <a:rPr lang="en-GB" sz="2600" dirty="0"/>
              <a:t>Quantitative research is a way to learn about a particular group of people, known as a sample population. Using scientific inquiry, quantitative research </a:t>
            </a:r>
            <a:r>
              <a:rPr lang="en-GB" sz="2600" b="1" dirty="0"/>
              <a:t>relies on data </a:t>
            </a:r>
            <a:r>
              <a:rPr lang="en-GB" sz="2600" dirty="0"/>
              <a:t>that are observed or measured to examine questions about the sample population (Allen, 2017).</a:t>
            </a:r>
          </a:p>
          <a:p>
            <a:pPr algn="just">
              <a:defRPr/>
            </a:pPr>
            <a:endParaRPr lang="en-GB" sz="2600" dirty="0"/>
          </a:p>
          <a:p>
            <a:pPr algn="just">
              <a:defRPr/>
            </a:pPr>
            <a:endParaRPr lang="en-GB" sz="2600" dirty="0"/>
          </a:p>
          <a:p>
            <a:pPr marL="171450" lvl="1" algn="just">
              <a:spcBef>
                <a:spcPts val="750"/>
              </a:spcBef>
              <a:defRPr/>
            </a:pPr>
            <a:r>
              <a:rPr lang="en-GB" sz="2600" dirty="0"/>
              <a:t>Quantitative research is structured around the scientific method. After observing the situation to be investigated, the researcher </a:t>
            </a:r>
            <a:r>
              <a:rPr lang="en-GB" sz="2600" b="1" dirty="0"/>
              <a:t>forms a hypothesis </a:t>
            </a:r>
            <a:r>
              <a:rPr lang="en-GB" sz="2600" dirty="0"/>
              <a:t>and then </a:t>
            </a:r>
            <a:r>
              <a:rPr lang="en-GB" sz="2600" b="1" dirty="0"/>
              <a:t>uses deductive reasoning </a:t>
            </a:r>
            <a:r>
              <a:rPr lang="en-GB" sz="2600" dirty="0"/>
              <a:t>by predicting how the data should look if the hypothesis is true, after collecting the data and </a:t>
            </a:r>
            <a:r>
              <a:rPr lang="en-GB" sz="2600" dirty="0" err="1"/>
              <a:t>analyzing</a:t>
            </a:r>
            <a:r>
              <a:rPr lang="en-GB" sz="2600" dirty="0"/>
              <a:t> it to confirm or reject the hypothesis (Grand Canyon University,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A03AA04-8354-F9FD-7804-66DA92D711A2}"/>
              </a:ext>
            </a:extLst>
          </p:cNvPr>
          <p:cNvSpPr>
            <a:spLocks noGrp="1"/>
          </p:cNvSpPr>
          <p:nvPr>
            <p:ph type="title"/>
          </p:nvPr>
        </p:nvSpPr>
        <p:spPr/>
        <p:txBody>
          <a:bodyPr/>
          <a:lstStyle/>
          <a:p>
            <a:r>
              <a:rPr lang="en-GB" altLang="en-US"/>
              <a:t>Characteristics of quantitative research</a:t>
            </a:r>
          </a:p>
        </p:txBody>
      </p:sp>
      <p:sp>
        <p:nvSpPr>
          <p:cNvPr id="3" name="Content Placeholder 2">
            <a:extLst>
              <a:ext uri="{FF2B5EF4-FFF2-40B4-BE49-F238E27FC236}">
                <a16:creationId xmlns:a16="http://schemas.microsoft.com/office/drawing/2014/main" id="{5F1F0699-5377-2167-3D02-E30C46D77D91}"/>
              </a:ext>
            </a:extLst>
          </p:cNvPr>
          <p:cNvSpPr>
            <a:spLocks noGrp="1"/>
          </p:cNvSpPr>
          <p:nvPr>
            <p:ph idx="1"/>
          </p:nvPr>
        </p:nvSpPr>
        <p:spPr>
          <a:xfrm>
            <a:off x="2152651" y="1628775"/>
            <a:ext cx="8074025" cy="3860800"/>
          </a:xfrm>
        </p:spPr>
        <p:txBody>
          <a:bodyPr>
            <a:normAutofit fontScale="92500"/>
          </a:bodyPr>
          <a:lstStyle/>
          <a:p>
            <a:pPr>
              <a:defRPr/>
            </a:pPr>
            <a:r>
              <a:rPr lang="en-GB" sz="2400" dirty="0"/>
              <a:t>Emphasis on collecting and </a:t>
            </a:r>
            <a:r>
              <a:rPr lang="en-GB" sz="2400" dirty="0" err="1"/>
              <a:t>analyzing</a:t>
            </a:r>
            <a:r>
              <a:rPr lang="en-GB" sz="2400" dirty="0"/>
              <a:t> information by using numbers </a:t>
            </a:r>
          </a:p>
          <a:p>
            <a:pPr>
              <a:defRPr/>
            </a:pPr>
            <a:r>
              <a:rPr lang="en-GB" sz="2400" dirty="0"/>
              <a:t>Emphasis on collecting scores that measure distinctive aspects of individuals and organizations </a:t>
            </a:r>
          </a:p>
          <a:p>
            <a:pPr>
              <a:defRPr/>
            </a:pPr>
            <a:r>
              <a:rPr lang="en-GB" sz="2400" dirty="0"/>
              <a:t>Emphasis on procedures to compare groups or connected factors about individuals or groups in experiments, correlational studies, and surveys</a:t>
            </a:r>
          </a:p>
          <a:p>
            <a:pPr>
              <a:defRPr/>
            </a:pPr>
            <a:r>
              <a:rPr lang="en-GB" sz="2400" dirty="0"/>
              <a:t>Emphasis on objectivity, limiting bias and producing statistics.</a:t>
            </a:r>
          </a:p>
          <a:p>
            <a:pPr>
              <a:defRPr/>
            </a:pPr>
            <a:r>
              <a:rPr lang="en-GB" sz="2400" dirty="0"/>
              <a:t>Emphasis on large amount of data, good for generalizability.</a:t>
            </a:r>
          </a:p>
          <a:p>
            <a:pPr>
              <a:defRPr/>
            </a:pPr>
            <a:r>
              <a:rPr lang="en-GB" sz="2400" dirty="0"/>
              <a:t>However, lack of inductive, informative elements and risk of confounding variables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9AE91F0-7BBF-782F-1888-56CDED83DC52}"/>
              </a:ext>
            </a:extLst>
          </p:cNvPr>
          <p:cNvSpPr>
            <a:spLocks noGrp="1"/>
          </p:cNvSpPr>
          <p:nvPr>
            <p:ph type="title"/>
          </p:nvPr>
        </p:nvSpPr>
        <p:spPr/>
        <p:txBody>
          <a:bodyPr/>
          <a:lstStyle/>
          <a:p>
            <a:r>
              <a:rPr lang="en-GB" altLang="en-US"/>
              <a:t>Quantitative research design (identify)</a:t>
            </a:r>
          </a:p>
        </p:txBody>
      </p:sp>
      <p:pic>
        <p:nvPicPr>
          <p:cNvPr id="19459" name="Content Placeholder 4">
            <a:extLst>
              <a:ext uri="{FF2B5EF4-FFF2-40B4-BE49-F238E27FC236}">
                <a16:creationId xmlns:a16="http://schemas.microsoft.com/office/drawing/2014/main" id="{01061D45-DA33-1378-4FD5-3E7305ACA9C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2794" t="16061" r="39645" b="31097"/>
          <a:stretch>
            <a:fillRect/>
          </a:stretch>
        </p:blipFill>
        <p:spPr>
          <a:xfrm>
            <a:off x="5016501" y="1582738"/>
            <a:ext cx="3971925" cy="3725862"/>
          </a:xfrm>
        </p:spPr>
      </p:pic>
      <p:sp>
        <p:nvSpPr>
          <p:cNvPr id="19460" name="TextBox 5">
            <a:extLst>
              <a:ext uri="{FF2B5EF4-FFF2-40B4-BE49-F238E27FC236}">
                <a16:creationId xmlns:a16="http://schemas.microsoft.com/office/drawing/2014/main" id="{BB93B91D-09ED-21A8-963F-40B6A2CEC564}"/>
              </a:ext>
            </a:extLst>
          </p:cNvPr>
          <p:cNvSpPr txBox="1">
            <a:spLocks noChangeArrowheads="1"/>
          </p:cNvSpPr>
          <p:nvPr/>
        </p:nvSpPr>
        <p:spPr bwMode="auto">
          <a:xfrm>
            <a:off x="1631951" y="3446464"/>
            <a:ext cx="331152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Subjects?</a:t>
            </a:r>
          </a:p>
          <a:p>
            <a:pPr>
              <a:spcBef>
                <a:spcPct val="0"/>
              </a:spcBef>
              <a:buFontTx/>
              <a:buNone/>
            </a:pPr>
            <a:r>
              <a:rPr lang="en-GB" altLang="en-US" sz="1800">
                <a:latin typeface="Arial" panose="020B0604020202020204" pitchFamily="34" charset="0"/>
              </a:rPr>
              <a:t>Location?               </a:t>
            </a:r>
          </a:p>
          <a:p>
            <a:pPr>
              <a:spcBef>
                <a:spcPct val="0"/>
              </a:spcBef>
              <a:buFontTx/>
              <a:buNone/>
            </a:pPr>
            <a:r>
              <a:rPr lang="en-GB" altLang="en-US" sz="1800">
                <a:latin typeface="Arial" panose="020B0604020202020204" pitchFamily="34" charset="0"/>
              </a:rPr>
              <a:t>Timeframe?       Then methods</a:t>
            </a:r>
          </a:p>
        </p:txBody>
      </p:sp>
      <p:cxnSp>
        <p:nvCxnSpPr>
          <p:cNvPr id="8" name="Straight Arrow Connector 7">
            <a:extLst>
              <a:ext uri="{FF2B5EF4-FFF2-40B4-BE49-F238E27FC236}">
                <a16:creationId xmlns:a16="http://schemas.microsoft.com/office/drawing/2014/main" id="{B26881BD-8C43-A86B-D9D5-D43D06A74DC6}"/>
              </a:ext>
            </a:extLst>
          </p:cNvPr>
          <p:cNvCxnSpPr>
            <a:cxnSpLocks/>
          </p:cNvCxnSpPr>
          <p:nvPr/>
        </p:nvCxnSpPr>
        <p:spPr>
          <a:xfrm>
            <a:off x="3000376" y="4221163"/>
            <a:ext cx="354013" cy="0"/>
          </a:xfrm>
          <a:prstGeom prst="straightConnector1">
            <a:avLst/>
          </a:prstGeom>
          <a:ln w="4762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76288-F82B-7B3B-FC89-01D67D8E25F8}"/>
              </a:ext>
            </a:extLst>
          </p:cNvPr>
          <p:cNvSpPr>
            <a:spLocks noGrp="1"/>
          </p:cNvSpPr>
          <p:nvPr>
            <p:ph type="title"/>
          </p:nvPr>
        </p:nvSpPr>
        <p:spPr>
          <a:xfrm>
            <a:off x="2001839" y="404814"/>
            <a:ext cx="8181975" cy="936625"/>
          </a:xfrm>
        </p:spPr>
        <p:txBody>
          <a:bodyPr vert="horz" lIns="68580" tIns="34290" rIns="68580" bIns="34290" rtlCol="0" anchor="ctr">
            <a:normAutofit fontScale="90000"/>
          </a:bodyPr>
          <a:lstStyle/>
          <a:p>
            <a:pPr>
              <a:defRPr/>
            </a:pPr>
            <a:r>
              <a:rPr lang="en-US" dirty="0"/>
              <a:t>Quantitative Research methods (collecting data)</a:t>
            </a:r>
          </a:p>
        </p:txBody>
      </p:sp>
      <p:graphicFrame>
        <p:nvGraphicFramePr>
          <p:cNvPr id="6" name="Table 5">
            <a:extLst>
              <a:ext uri="{FF2B5EF4-FFF2-40B4-BE49-F238E27FC236}">
                <a16:creationId xmlns:a16="http://schemas.microsoft.com/office/drawing/2014/main" id="{D95A1B0C-4DCA-9351-37D5-F85EB708DDF8}"/>
              </a:ext>
            </a:extLst>
          </p:cNvPr>
          <p:cNvGraphicFramePr>
            <a:graphicFrameLocks noGrp="1"/>
          </p:cNvGraphicFramePr>
          <p:nvPr>
            <p:extLst>
              <p:ext uri="{D42A27DB-BD31-4B8C-83A1-F6EECF244321}">
                <p14:modId xmlns:p14="http://schemas.microsoft.com/office/powerpoint/2010/main" val="3499222309"/>
              </p:ext>
            </p:extLst>
          </p:nvPr>
        </p:nvGraphicFramePr>
        <p:xfrm>
          <a:off x="2020888" y="1916113"/>
          <a:ext cx="8185150" cy="3536950"/>
        </p:xfrm>
        <a:graphic>
          <a:graphicData uri="http://schemas.openxmlformats.org/drawingml/2006/table">
            <a:tbl>
              <a:tblPr firstRow="1" firstCol="1" bandRow="1"/>
              <a:tblGrid>
                <a:gridCol w="4172242">
                  <a:extLst>
                    <a:ext uri="{9D8B030D-6E8A-4147-A177-3AD203B41FA5}">
                      <a16:colId xmlns:a16="http://schemas.microsoft.com/office/drawing/2014/main" val="20000"/>
                    </a:ext>
                  </a:extLst>
                </a:gridCol>
                <a:gridCol w="4012908">
                  <a:extLst>
                    <a:ext uri="{9D8B030D-6E8A-4147-A177-3AD203B41FA5}">
                      <a16:colId xmlns:a16="http://schemas.microsoft.com/office/drawing/2014/main" val="20001"/>
                    </a:ext>
                  </a:extLst>
                </a:gridCol>
              </a:tblGrid>
              <a:tr h="734730">
                <a:tc>
                  <a:txBody>
                    <a:bodyPr/>
                    <a:lstStyle/>
                    <a:p>
                      <a:pPr algn="l" fontAlgn="t">
                        <a:lnSpc>
                          <a:spcPct val="107000"/>
                        </a:lnSpc>
                        <a:spcBef>
                          <a:spcPts val="0"/>
                        </a:spcBef>
                        <a:spcAft>
                          <a:spcPts val="800"/>
                        </a:spcAft>
                      </a:pPr>
                      <a:r>
                        <a:rPr lang="en-GB" sz="1900" b="1" i="0" u="none" strike="noStrike" kern="100" dirty="0">
                          <a:effectLst/>
                          <a:latin typeface="Calibri" panose="020F0502020204030204" pitchFamily="34" charset="0"/>
                          <a:ea typeface="DengXian" panose="02010600030101010101" pitchFamily="2" charset="-122"/>
                          <a:cs typeface="Arial" panose="020B0604020202020204" pitchFamily="34" charset="0"/>
                        </a:rPr>
                        <a:t>Quantitative</a:t>
                      </a:r>
                      <a:endParaRPr lang="en-GB" sz="1900" b="1"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algn="l" fontAlgn="t">
                        <a:lnSpc>
                          <a:spcPct val="107000"/>
                        </a:lnSpc>
                        <a:spcBef>
                          <a:spcPts val="0"/>
                        </a:spcBef>
                        <a:spcAft>
                          <a:spcPts val="800"/>
                        </a:spcAft>
                      </a:pPr>
                      <a:r>
                        <a:rPr lang="en-GB" sz="1900" b="1" i="0" u="none" strike="noStrike" kern="100">
                          <a:effectLst/>
                          <a:latin typeface="Calibri" panose="020F0502020204030204" pitchFamily="34" charset="0"/>
                          <a:ea typeface="DengXian" panose="02010600030101010101" pitchFamily="2" charset="-122"/>
                          <a:cs typeface="Arial" panose="020B0604020202020204" pitchFamily="34" charset="0"/>
                        </a:rPr>
                        <a:t>Qualitative</a:t>
                      </a:r>
                      <a:endParaRPr lang="en-GB" sz="1900" b="1" i="0" u="none" strike="noStrike">
                        <a:effectLst/>
                        <a:latin typeface="Arial" panose="020B0604020202020204" pitchFamily="34" charset="0"/>
                      </a:endParaRPr>
                    </a:p>
                    <a:p>
                      <a:pPr algn="l" fontAlgn="t">
                        <a:lnSpc>
                          <a:spcPct val="107000"/>
                        </a:lnSpc>
                        <a:spcBef>
                          <a:spcPts val="0"/>
                        </a:spcBef>
                        <a:spcAft>
                          <a:spcPts val="800"/>
                        </a:spcAft>
                      </a:pPr>
                      <a:r>
                        <a:rPr lang="en-GB" sz="1900" b="1" i="0" u="none" strike="noStrike" kern="100">
                          <a:effectLst/>
                          <a:latin typeface="Calibri" panose="020F0502020204030204" pitchFamily="34" charset="0"/>
                          <a:ea typeface="DengXian" panose="02010600030101010101" pitchFamily="2" charset="-122"/>
                          <a:cs typeface="Arial" panose="020B0604020202020204" pitchFamily="34" charset="0"/>
                        </a:rPr>
                        <a:t> </a:t>
                      </a:r>
                      <a:endParaRPr lang="en-GB" sz="1900" b="1" i="0" u="none" strike="noStrike">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10000"/>
                  </a:ext>
                </a:extLst>
              </a:tr>
              <a:tr h="2802220">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Questionnaire/ survey </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Structured interview</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Experiment</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Content analysis</a:t>
                      </a:r>
                    </a:p>
                    <a:p>
                      <a:pPr marL="347472" indent="-347472" algn="l" fontAlgn="t">
                        <a:lnSpc>
                          <a:spcPct val="107000"/>
                        </a:lnSpc>
                        <a:spcBef>
                          <a:spcPts val="0"/>
                        </a:spcBef>
                        <a:spcAft>
                          <a:spcPts val="0"/>
                        </a:spcAft>
                        <a:buFont typeface="Arial" panose="020B0604020202020204" pitchFamily="34" charset="0"/>
                        <a:buChar char="•"/>
                      </a:pPr>
                      <a:endParaRPr lang="en-GB" sz="1900" b="0"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Interview</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Dialogue / Narrative</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Focus group</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Observation</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Video, audio recording</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Case study</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Action research</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Diary/ log</a:t>
                      </a:r>
                      <a:endParaRPr lang="en-GB" sz="1900" b="0" i="0" u="none" strike="noStrike" dirty="0">
                        <a:effectLst/>
                        <a:latin typeface="Arial" panose="020B0604020202020204" pitchFamily="34" charset="0"/>
                      </a:endParaRPr>
                    </a:p>
                    <a:p>
                      <a:pPr marL="347472" indent="-347472" algn="l" fontAlgn="t">
                        <a:lnSpc>
                          <a:spcPct val="107000"/>
                        </a:lnSpc>
                        <a:spcBef>
                          <a:spcPts val="0"/>
                        </a:spcBef>
                        <a:spcAft>
                          <a:spcPts val="800"/>
                        </a:spcAft>
                        <a:buFont typeface="Arial" panose="020B0604020202020204" pitchFamily="34" charset="0"/>
                        <a:buChar char="•"/>
                      </a:pPr>
                      <a:endParaRPr lang="en-GB" sz="1900" b="0"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F1D78D6-28A2-A68D-2477-671366AA40ED}"/>
              </a:ext>
            </a:extLst>
          </p:cNvPr>
          <p:cNvSpPr>
            <a:spLocks noGrp="1"/>
          </p:cNvSpPr>
          <p:nvPr>
            <p:ph type="title"/>
          </p:nvPr>
        </p:nvSpPr>
        <p:spPr/>
        <p:txBody>
          <a:bodyPr/>
          <a:lstStyle/>
          <a:p>
            <a:r>
              <a:rPr lang="en-GB" altLang="en-US"/>
              <a:t>Short activity	</a:t>
            </a:r>
          </a:p>
        </p:txBody>
      </p:sp>
      <p:sp>
        <p:nvSpPr>
          <p:cNvPr id="3" name="Content Placeholder 2">
            <a:extLst>
              <a:ext uri="{FF2B5EF4-FFF2-40B4-BE49-F238E27FC236}">
                <a16:creationId xmlns:a16="http://schemas.microsoft.com/office/drawing/2014/main" id="{D851093F-3A55-A459-9D8F-AB19C10EA5A8}"/>
              </a:ext>
            </a:extLst>
          </p:cNvPr>
          <p:cNvSpPr>
            <a:spLocks noGrp="1"/>
          </p:cNvSpPr>
          <p:nvPr>
            <p:ph idx="1"/>
          </p:nvPr>
        </p:nvSpPr>
        <p:spPr>
          <a:xfrm>
            <a:off x="1981200" y="1600201"/>
            <a:ext cx="8229600" cy="3916363"/>
          </a:xfrm>
        </p:spPr>
        <p:txBody>
          <a:bodyPr/>
          <a:lstStyle/>
          <a:p>
            <a:pPr>
              <a:defRPr/>
            </a:pPr>
            <a:r>
              <a:rPr lang="en-GB" dirty="0"/>
              <a:t>Discuss with the person next to you (3min):</a:t>
            </a:r>
          </a:p>
          <a:p>
            <a:pPr>
              <a:defRPr/>
            </a:pPr>
            <a:endParaRPr lang="en-GB" dirty="0"/>
          </a:p>
          <a:p>
            <a:pPr marL="0" indent="0">
              <a:buNone/>
              <a:defRPr/>
            </a:pPr>
            <a:r>
              <a:rPr lang="en-GB" dirty="0"/>
              <a:t>What is the difference between research design and research methods?</a:t>
            </a:r>
          </a:p>
        </p:txBody>
      </p:sp>
      <p:sp>
        <p:nvSpPr>
          <p:cNvPr id="4" name="Date Placeholder 3">
            <a:extLst>
              <a:ext uri="{FF2B5EF4-FFF2-40B4-BE49-F238E27FC236}">
                <a16:creationId xmlns:a16="http://schemas.microsoft.com/office/drawing/2014/main" id="{82FC99C5-CDB8-6EBE-08E3-8019FC92267C}"/>
              </a:ext>
            </a:extLst>
          </p:cNvPr>
          <p:cNvSpPr>
            <a:spLocks noGrp="1"/>
          </p:cNvSpPr>
          <p:nvPr>
            <p:ph type="dt" sz="quarter" idx="10"/>
          </p:nvPr>
        </p:nvSpPr>
        <p:spPr/>
        <p:txBody>
          <a:bodyPr/>
          <a:lstStyle/>
          <a:p>
            <a:pPr>
              <a:defRPr/>
            </a:pPr>
            <a:fld id="{0C671916-2663-435D-B885-56C193308889}" type="datetime1">
              <a:rPr lang="en-GB" altLang="en-US" smtClean="0"/>
              <a:pPr>
                <a:defRPr/>
              </a:pPr>
              <a:t>17/10/2026</a:t>
            </a:fld>
            <a:endParaRPr lang="en-GB" altLang="en-US" dirty="0"/>
          </a:p>
        </p:txBody>
      </p:sp>
      <p:sp>
        <p:nvSpPr>
          <p:cNvPr id="23557" name="Slide Number Placeholder 4">
            <a:extLst>
              <a:ext uri="{FF2B5EF4-FFF2-40B4-BE49-F238E27FC236}">
                <a16:creationId xmlns:a16="http://schemas.microsoft.com/office/drawing/2014/main" id="{B40416FB-9E4E-2A1F-BEEF-D7F55DBA54B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431918B-CAA8-4E5C-8B1A-8837A9A9AF3F}" type="slidenum">
              <a:rPr lang="en-GB" altLang="en-US" sz="120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B4679D9-0B6E-5DD6-D187-43AB79477949}"/>
              </a:ext>
            </a:extLst>
          </p:cNvPr>
          <p:cNvSpPr>
            <a:spLocks noGrp="1"/>
          </p:cNvSpPr>
          <p:nvPr>
            <p:ph type="title"/>
          </p:nvPr>
        </p:nvSpPr>
        <p:spPr>
          <a:xfrm>
            <a:off x="2020889" y="522289"/>
            <a:ext cx="8410575" cy="638175"/>
          </a:xfrm>
        </p:spPr>
        <p:txBody>
          <a:bodyPr>
            <a:normAutofit fontScale="90000"/>
          </a:bodyPr>
          <a:lstStyle/>
          <a:p>
            <a:pPr>
              <a:defRPr/>
            </a:pPr>
            <a:r>
              <a:rPr lang="en-GB" altLang="en-US" dirty="0"/>
              <a:t>Relevance of public health and social care research</a:t>
            </a:r>
          </a:p>
        </p:txBody>
      </p:sp>
      <p:sp>
        <p:nvSpPr>
          <p:cNvPr id="3" name="Content Placeholder 2">
            <a:extLst>
              <a:ext uri="{FF2B5EF4-FFF2-40B4-BE49-F238E27FC236}">
                <a16:creationId xmlns:a16="http://schemas.microsoft.com/office/drawing/2014/main" id="{DE83FC91-BC20-94F4-1E35-1011B5FC3FC2}"/>
              </a:ext>
            </a:extLst>
          </p:cNvPr>
          <p:cNvSpPr>
            <a:spLocks noGrp="1"/>
          </p:cNvSpPr>
          <p:nvPr>
            <p:ph idx="1"/>
          </p:nvPr>
        </p:nvSpPr>
        <p:spPr>
          <a:xfrm>
            <a:off x="2128838" y="2111376"/>
            <a:ext cx="7415212" cy="3133725"/>
          </a:xfrm>
        </p:spPr>
        <p:txBody>
          <a:bodyPr>
            <a:normAutofit/>
          </a:bodyPr>
          <a:lstStyle/>
          <a:p>
            <a:pPr algn="just">
              <a:spcBef>
                <a:spcPct val="0"/>
              </a:spcBef>
              <a:buFont typeface="Wingdings" panose="05000000000000000000" pitchFamily="2" charset="2"/>
              <a:buChar char="§"/>
              <a:defRPr/>
            </a:pPr>
            <a:r>
              <a:rPr lang="en-GB" sz="2000" dirty="0"/>
              <a:t>To find out new knowledge that could lead to changes to health care services, treatments, programs, policies, or care. </a:t>
            </a:r>
          </a:p>
          <a:p>
            <a:pPr marL="0" indent="0" algn="just">
              <a:spcBef>
                <a:spcPct val="0"/>
              </a:spcBef>
              <a:buNone/>
              <a:defRPr/>
            </a:pPr>
            <a:endParaRPr lang="en-GB" sz="2000" dirty="0"/>
          </a:p>
          <a:p>
            <a:pPr algn="just">
              <a:spcBef>
                <a:spcPct val="0"/>
              </a:spcBef>
              <a:buFont typeface="Wingdings" panose="05000000000000000000" pitchFamily="2" charset="2"/>
              <a:buChar char="§"/>
              <a:defRPr/>
            </a:pPr>
            <a:r>
              <a:rPr lang="en-GB" sz="2000" dirty="0"/>
              <a:t>Without public health and social care research, health and social care professionals (incl. clinicians, doctors, nurses, dentists, social workers, and other health professionals) would continue with their practice the same way without knowing if public health initiatives, programs, policies, care services and support would be more effective for populations and the persons they are supporting or treating.</a:t>
            </a:r>
          </a:p>
        </p:txBody>
      </p:sp>
      <p:sp>
        <p:nvSpPr>
          <p:cNvPr id="2" name="TextBox 1">
            <a:extLst>
              <a:ext uri="{FF2B5EF4-FFF2-40B4-BE49-F238E27FC236}">
                <a16:creationId xmlns:a16="http://schemas.microsoft.com/office/drawing/2014/main" id="{5355E9F9-E780-7155-E761-CEBA338FE28C}"/>
              </a:ext>
            </a:extLst>
          </p:cNvPr>
          <p:cNvSpPr txBox="1"/>
          <p:nvPr/>
        </p:nvSpPr>
        <p:spPr>
          <a:xfrm>
            <a:off x="3157539" y="5297488"/>
            <a:ext cx="5840573" cy="400110"/>
          </a:xfrm>
          <a:prstGeom prst="rect">
            <a:avLst/>
          </a:prstGeom>
          <a:noFill/>
        </p:spPr>
        <p:txBody>
          <a:bodyPr wrap="none">
            <a:spAutoFit/>
          </a:bodyPr>
          <a:lstStyle/>
          <a:p>
            <a:pPr>
              <a:defRPr/>
            </a:pPr>
            <a:r>
              <a:rPr lang="en-GB" sz="2000" b="1" i="1" dirty="0">
                <a:solidFill>
                  <a:schemeClr val="accent1">
                    <a:lumMod val="50000"/>
                  </a:schemeClr>
                </a:solidFill>
              </a:rPr>
              <a:t>How can quantitative research assist with the above</a:t>
            </a:r>
            <a:r>
              <a:rPr lang="en-GB" sz="2000" b="1" dirty="0">
                <a:solidFill>
                  <a:schemeClr val="accent1">
                    <a:lumMod val="50000"/>
                  </a:schemeClr>
                </a:solidFill>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CE67133E-A91B-EDD8-609C-DFA3812D219D}"/>
              </a:ext>
            </a:extLst>
          </p:cNvPr>
          <p:cNvSpPr>
            <a:spLocks noGrp="1"/>
          </p:cNvSpPr>
          <p:nvPr>
            <p:ph type="title"/>
          </p:nvPr>
        </p:nvSpPr>
        <p:spPr/>
        <p:txBody>
          <a:bodyPr/>
          <a:lstStyle/>
          <a:p>
            <a:r>
              <a:rPr lang="en-GB" altLang="en-US" sz="4000" dirty="0"/>
              <a:t>Current challenges with quantitative research</a:t>
            </a:r>
          </a:p>
        </p:txBody>
      </p:sp>
      <p:sp>
        <p:nvSpPr>
          <p:cNvPr id="25603" name="Content Placeholder 2">
            <a:extLst>
              <a:ext uri="{FF2B5EF4-FFF2-40B4-BE49-F238E27FC236}">
                <a16:creationId xmlns:a16="http://schemas.microsoft.com/office/drawing/2014/main" id="{A9F7D939-EE04-BE89-3EEB-8EE44AA74884}"/>
              </a:ext>
            </a:extLst>
          </p:cNvPr>
          <p:cNvSpPr>
            <a:spLocks noGrp="1"/>
          </p:cNvSpPr>
          <p:nvPr>
            <p:ph idx="1"/>
          </p:nvPr>
        </p:nvSpPr>
        <p:spPr>
          <a:xfrm>
            <a:off x="1981200" y="1600201"/>
            <a:ext cx="8229600" cy="3916363"/>
          </a:xfrm>
        </p:spPr>
        <p:txBody>
          <a:bodyPr>
            <a:normAutofit/>
          </a:bodyPr>
          <a:lstStyle/>
          <a:p>
            <a:endParaRPr lang="en-GB" altLang="en-US" dirty="0"/>
          </a:p>
          <a:p>
            <a:r>
              <a:rPr lang="en-GB" altLang="en-US" dirty="0"/>
              <a:t>Contradictory or vague findings</a:t>
            </a:r>
          </a:p>
          <a:p>
            <a:r>
              <a:rPr lang="en-GB" altLang="en-US" dirty="0"/>
              <a:t>Questionable data</a:t>
            </a:r>
          </a:p>
          <a:p>
            <a:r>
              <a:rPr lang="en-GB" altLang="en-US" dirty="0"/>
              <a:t>Unclear statements about the intent of the study</a:t>
            </a:r>
          </a:p>
          <a:p>
            <a:r>
              <a:rPr lang="en-GB" altLang="en-US" dirty="0"/>
              <a:t>Lack of full disclosure of the data collection procedure</a:t>
            </a:r>
          </a:p>
          <a:p>
            <a:r>
              <a:rPr lang="en-GB" altLang="en-US" dirty="0"/>
              <a:t>Inarticulate rendering of the research problem</a:t>
            </a:r>
          </a:p>
          <a:p>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B67C0CB-8DCF-17FE-1870-2A8FF9EA59CA}"/>
              </a:ext>
            </a:extLst>
          </p:cNvPr>
          <p:cNvSpPr>
            <a:spLocks noGrp="1"/>
          </p:cNvSpPr>
          <p:nvPr>
            <p:ph type="title"/>
          </p:nvPr>
        </p:nvSpPr>
        <p:spPr/>
        <p:txBody>
          <a:bodyPr/>
          <a:lstStyle/>
          <a:p>
            <a:r>
              <a:rPr lang="en-GB" altLang="en-US" sz="3800"/>
              <a:t>What are the pros and cons of quantitative research (7min) </a:t>
            </a:r>
          </a:p>
        </p:txBody>
      </p:sp>
      <p:sp>
        <p:nvSpPr>
          <p:cNvPr id="3" name="Content Placeholder 2">
            <a:extLst>
              <a:ext uri="{FF2B5EF4-FFF2-40B4-BE49-F238E27FC236}">
                <a16:creationId xmlns:a16="http://schemas.microsoft.com/office/drawing/2014/main" id="{1BA2AFFA-BDC8-BF33-FE54-92E5C093A84B}"/>
              </a:ext>
            </a:extLst>
          </p:cNvPr>
          <p:cNvSpPr>
            <a:spLocks noGrp="1"/>
          </p:cNvSpPr>
          <p:nvPr>
            <p:ph sz="half" idx="1"/>
          </p:nvPr>
        </p:nvSpPr>
        <p:spPr>
          <a:xfrm>
            <a:off x="1981200" y="1600200"/>
            <a:ext cx="4038600" cy="3989388"/>
          </a:xfrm>
          <a:ln>
            <a:solidFill>
              <a:schemeClr val="accent1"/>
            </a:solidFill>
          </a:ln>
        </p:spPr>
        <p:txBody>
          <a:bodyPr/>
          <a:lstStyle/>
          <a:p>
            <a:pPr marL="0" indent="0">
              <a:buNone/>
              <a:defRPr/>
            </a:pPr>
            <a:r>
              <a:rPr lang="en-GB" dirty="0"/>
              <a:t>Pros</a:t>
            </a:r>
          </a:p>
          <a:p>
            <a:pPr>
              <a:buFont typeface="Wingdings" panose="05000000000000000000" pitchFamily="2" charset="2"/>
              <a:buChar char="ü"/>
              <a:defRPr/>
            </a:pPr>
            <a:r>
              <a:rPr lang="en-GB" dirty="0"/>
              <a:t>?</a:t>
            </a:r>
          </a:p>
          <a:p>
            <a:pPr>
              <a:buFont typeface="Wingdings" panose="05000000000000000000" pitchFamily="2" charset="2"/>
              <a:buChar char="ü"/>
              <a:defRPr/>
            </a:pPr>
            <a:r>
              <a:rPr lang="en-GB" dirty="0"/>
              <a:t>?</a:t>
            </a:r>
          </a:p>
          <a:p>
            <a:pPr>
              <a:buFont typeface="Wingdings" panose="05000000000000000000" pitchFamily="2" charset="2"/>
              <a:buChar char="ü"/>
              <a:defRPr/>
            </a:pPr>
            <a:r>
              <a:rPr lang="en-GB" dirty="0"/>
              <a:t>?</a:t>
            </a:r>
          </a:p>
          <a:p>
            <a:pPr>
              <a:buFont typeface="Wingdings" panose="05000000000000000000" pitchFamily="2" charset="2"/>
              <a:buChar char="ü"/>
              <a:defRPr/>
            </a:pPr>
            <a:r>
              <a:rPr lang="en-GB" dirty="0"/>
              <a:t>?</a:t>
            </a:r>
          </a:p>
        </p:txBody>
      </p:sp>
      <p:sp>
        <p:nvSpPr>
          <p:cNvPr id="27652" name="Content Placeholder 3">
            <a:extLst>
              <a:ext uri="{FF2B5EF4-FFF2-40B4-BE49-F238E27FC236}">
                <a16:creationId xmlns:a16="http://schemas.microsoft.com/office/drawing/2014/main" id="{2A17F176-B8CD-9559-261A-2F722536931D}"/>
              </a:ext>
            </a:extLst>
          </p:cNvPr>
          <p:cNvSpPr>
            <a:spLocks noGrp="1"/>
          </p:cNvSpPr>
          <p:nvPr>
            <p:ph sz="half" idx="2"/>
          </p:nvPr>
        </p:nvSpPr>
        <p:spPr>
          <a:xfrm>
            <a:off x="6172200" y="1600200"/>
            <a:ext cx="4038600" cy="3989388"/>
          </a:xfrm>
          <a:ln>
            <a:solidFill>
              <a:schemeClr val="accent1"/>
            </a:solidFill>
            <a:miter lim="800000"/>
            <a:headEnd/>
            <a:tailEnd/>
          </a:ln>
        </p:spPr>
        <p:txBody>
          <a:bodyPr/>
          <a:lstStyle/>
          <a:p>
            <a:r>
              <a:rPr lang="en-GB" altLang="en-US"/>
              <a:t>Cons</a:t>
            </a:r>
          </a:p>
          <a:p>
            <a:pPr>
              <a:buFont typeface="Wingdings" panose="05000000000000000000" pitchFamily="2" charset="2"/>
              <a:buChar char="ü"/>
            </a:pPr>
            <a:r>
              <a:rPr lang="en-GB" altLang="en-US"/>
              <a:t>?</a:t>
            </a:r>
          </a:p>
          <a:p>
            <a:pPr>
              <a:buFont typeface="Wingdings" panose="05000000000000000000" pitchFamily="2" charset="2"/>
              <a:buChar char="ü"/>
            </a:pPr>
            <a:r>
              <a:rPr lang="en-GB" altLang="en-US"/>
              <a:t>?</a:t>
            </a:r>
          </a:p>
          <a:p>
            <a:pPr>
              <a:buFont typeface="Wingdings" panose="05000000000000000000" pitchFamily="2" charset="2"/>
              <a:buChar char="ü"/>
            </a:pPr>
            <a:r>
              <a:rPr lang="en-GB" altLang="en-US"/>
              <a:t>?</a:t>
            </a:r>
          </a:p>
          <a:p>
            <a:pPr>
              <a:buFont typeface="Wingdings" panose="05000000000000000000" pitchFamily="2" charset="2"/>
              <a:buChar char="ü"/>
            </a:pPr>
            <a:r>
              <a:rPr lang="en-GB" altLang="en-US"/>
              <a:t>?</a:t>
            </a:r>
          </a:p>
          <a:p>
            <a:endParaRPr lang="en-GB" altLang="en-US"/>
          </a:p>
        </p:txBody>
      </p:sp>
      <p:sp>
        <p:nvSpPr>
          <p:cNvPr id="5" name="Date Placeholder 4">
            <a:extLst>
              <a:ext uri="{FF2B5EF4-FFF2-40B4-BE49-F238E27FC236}">
                <a16:creationId xmlns:a16="http://schemas.microsoft.com/office/drawing/2014/main" id="{2764B505-DBEC-E37C-C266-AD87894CC997}"/>
              </a:ext>
            </a:extLst>
          </p:cNvPr>
          <p:cNvSpPr>
            <a:spLocks noGrp="1"/>
          </p:cNvSpPr>
          <p:nvPr>
            <p:ph type="dt" sz="quarter" idx="10"/>
          </p:nvPr>
        </p:nvSpPr>
        <p:spPr/>
        <p:txBody>
          <a:bodyPr/>
          <a:lstStyle/>
          <a:p>
            <a:pPr>
              <a:defRPr/>
            </a:pPr>
            <a:fld id="{DF397879-08C5-49C8-87A3-8A247CD92220}" type="datetime1">
              <a:rPr lang="en-GB" altLang="en-US" smtClean="0"/>
              <a:pPr>
                <a:defRPr/>
              </a:pPr>
              <a:t>17/10/2026</a:t>
            </a:fld>
            <a:endParaRPr lang="en-GB" altLang="en-US" dirty="0"/>
          </a:p>
        </p:txBody>
      </p:sp>
      <p:sp>
        <p:nvSpPr>
          <p:cNvPr id="27654" name="Slide Number Placeholder 5">
            <a:extLst>
              <a:ext uri="{FF2B5EF4-FFF2-40B4-BE49-F238E27FC236}">
                <a16:creationId xmlns:a16="http://schemas.microsoft.com/office/drawing/2014/main" id="{4CEA6208-859D-C7E7-33FA-33EFE2A62D7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88DDEF-619B-4F2E-A7E4-8791AA5F77ED}" type="slidenum">
              <a:rPr lang="en-GB" altLang="en-US" sz="120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F74162A3-AFB7-2A49-0F95-CB27C9BE89C2}"/>
              </a:ext>
            </a:extLst>
          </p:cNvPr>
          <p:cNvSpPr>
            <a:spLocks noGrp="1"/>
          </p:cNvSpPr>
          <p:nvPr>
            <p:ph type="title"/>
          </p:nvPr>
        </p:nvSpPr>
        <p:spPr>
          <a:xfrm>
            <a:off x="266070" y="-102708"/>
            <a:ext cx="11481847" cy="1325563"/>
          </a:xfrm>
        </p:spPr>
        <p:txBody>
          <a:bodyPr/>
          <a:lstStyle/>
          <a:p>
            <a:r>
              <a:rPr lang="en-GB" altLang="en-US" sz="4000" dirty="0"/>
              <a:t>Pros and cons of quantitative research</a:t>
            </a:r>
          </a:p>
        </p:txBody>
      </p:sp>
      <p:sp>
        <p:nvSpPr>
          <p:cNvPr id="3" name="Content Placeholder 2">
            <a:extLst>
              <a:ext uri="{FF2B5EF4-FFF2-40B4-BE49-F238E27FC236}">
                <a16:creationId xmlns:a16="http://schemas.microsoft.com/office/drawing/2014/main" id="{64611B04-C636-EE43-C5EC-2E014A4DE8B3}"/>
              </a:ext>
            </a:extLst>
          </p:cNvPr>
          <p:cNvSpPr>
            <a:spLocks noGrp="1"/>
          </p:cNvSpPr>
          <p:nvPr>
            <p:ph idx="1"/>
          </p:nvPr>
        </p:nvSpPr>
        <p:spPr>
          <a:xfrm>
            <a:off x="825795" y="953367"/>
            <a:ext cx="9282224" cy="3916363"/>
          </a:xfrm>
        </p:spPr>
        <p:txBody>
          <a:bodyPr>
            <a:noAutofit/>
          </a:bodyPr>
          <a:lstStyle/>
          <a:p>
            <a:pPr marL="0" indent="0">
              <a:buNone/>
              <a:defRPr/>
            </a:pPr>
            <a:r>
              <a:rPr lang="en-GB" sz="2200" u="sng" dirty="0">
                <a:latin typeface="Arial" panose="020B0604020202020204" pitchFamily="34" charset="0"/>
                <a:cs typeface="Arial" panose="020B0604020202020204" pitchFamily="34" charset="0"/>
              </a:rPr>
              <a:t>Pro’s</a:t>
            </a:r>
          </a:p>
          <a:p>
            <a:pPr>
              <a:defRPr/>
            </a:pPr>
            <a:r>
              <a:rPr lang="en-GB" sz="2200" dirty="0">
                <a:latin typeface="Arial" panose="020B0604020202020204" pitchFamily="34" charset="0"/>
                <a:cs typeface="Arial" panose="020B0604020202020204" pitchFamily="34" charset="0"/>
              </a:rPr>
              <a:t>Make sense of and organizes perceptions</a:t>
            </a:r>
          </a:p>
          <a:p>
            <a:pPr>
              <a:defRPr/>
            </a:pPr>
            <a:r>
              <a:rPr lang="en-GB" sz="2200" dirty="0">
                <a:latin typeface="Arial" panose="020B0604020202020204" pitchFamily="34" charset="0"/>
                <a:cs typeface="Arial" panose="020B0604020202020204" pitchFamily="34" charset="0"/>
              </a:rPr>
              <a:t>Careful scrutiny (logic, sequential, controlled)</a:t>
            </a:r>
          </a:p>
          <a:p>
            <a:pPr>
              <a:defRPr/>
            </a:pPr>
            <a:r>
              <a:rPr lang="en-GB" sz="2200" dirty="0">
                <a:latin typeface="Arial" panose="020B0604020202020204" pitchFamily="34" charset="0"/>
                <a:cs typeface="Arial" panose="020B0604020202020204" pitchFamily="34" charset="0"/>
              </a:rPr>
              <a:t>Reduces researcher bias (sampling bias, measurement bias,  </a:t>
            </a:r>
          </a:p>
          <a:p>
            <a:pPr>
              <a:defRPr/>
            </a:pPr>
            <a:r>
              <a:rPr lang="en-GB" sz="2200" dirty="0">
                <a:latin typeface="Arial" panose="020B0604020202020204" pitchFamily="34" charset="0"/>
                <a:cs typeface="Arial" panose="020B0604020202020204" pitchFamily="34" charset="0"/>
              </a:rPr>
              <a:t>Results may be understood by</a:t>
            </a:r>
          </a:p>
          <a:p>
            <a:pPr>
              <a:defRPr/>
            </a:pPr>
            <a:endParaRPr lang="en-GB" sz="2200" dirty="0">
              <a:latin typeface="Arial" panose="020B0604020202020204" pitchFamily="34" charset="0"/>
              <a:cs typeface="Arial" panose="020B0604020202020204" pitchFamily="34" charset="0"/>
            </a:endParaRPr>
          </a:p>
          <a:p>
            <a:pPr marL="0" indent="0">
              <a:buNone/>
              <a:defRPr/>
            </a:pPr>
            <a:r>
              <a:rPr lang="en-GB" sz="2200" u="sng" dirty="0">
                <a:latin typeface="Arial" panose="020B0604020202020204" pitchFamily="34" charset="0"/>
                <a:cs typeface="Arial" panose="020B0604020202020204" pitchFamily="34" charset="0"/>
              </a:rPr>
              <a:t>Con’s</a:t>
            </a:r>
          </a:p>
          <a:p>
            <a:pPr>
              <a:defRPr/>
            </a:pPr>
            <a:r>
              <a:rPr lang="en-GB" sz="2200" dirty="0">
                <a:latin typeface="Arial" panose="020B0604020202020204" pitchFamily="34" charset="0"/>
                <a:cs typeface="Arial" panose="020B0604020202020204" pitchFamily="34" charset="0"/>
              </a:rPr>
              <a:t>Less insight into the thoughts, motivations, and drivers of your group under investigation</a:t>
            </a:r>
          </a:p>
          <a:p>
            <a:pPr>
              <a:defRPr/>
            </a:pPr>
            <a:r>
              <a:rPr lang="en-GB" sz="2200" dirty="0">
                <a:latin typeface="Arial" panose="020B0604020202020204" pitchFamily="34" charset="0"/>
                <a:cs typeface="Arial" panose="020B0604020202020204" pitchFamily="34" charset="0"/>
              </a:rPr>
              <a:t>Cannot research many questions at 1 time, only 1 or 2.</a:t>
            </a:r>
          </a:p>
          <a:p>
            <a:pPr>
              <a:defRPr/>
            </a:pPr>
            <a:r>
              <a:rPr lang="en-GB" sz="2200" dirty="0">
                <a:latin typeface="Arial" panose="020B0604020202020204" pitchFamily="34" charset="0"/>
                <a:cs typeface="Arial" panose="020B0604020202020204" pitchFamily="34" charset="0"/>
              </a:rPr>
              <a:t>Complex issues (emotional response, personal values, societal values..) not always to be reduced to numbers</a:t>
            </a:r>
          </a:p>
          <a:p>
            <a:pPr>
              <a:defRPr/>
            </a:pPr>
            <a:endParaRPr lang="en-GB" sz="2200"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A6E6E80-6943-D0B1-F21B-77B0A1A0FE45}"/>
              </a:ext>
            </a:extLst>
          </p:cNvPr>
          <p:cNvSpPr>
            <a:spLocks noGrp="1"/>
          </p:cNvSpPr>
          <p:nvPr>
            <p:ph type="title"/>
          </p:nvPr>
        </p:nvSpPr>
        <p:spPr/>
        <p:txBody>
          <a:bodyPr/>
          <a:lstStyle/>
          <a:p>
            <a:r>
              <a:rPr lang="en-GB" altLang="en-US"/>
              <a:t>Provide a sketch drawing of your research process (5min)</a:t>
            </a:r>
          </a:p>
        </p:txBody>
      </p:sp>
      <p:sp>
        <p:nvSpPr>
          <p:cNvPr id="3" name="Content Placeholder 2">
            <a:extLst>
              <a:ext uri="{FF2B5EF4-FFF2-40B4-BE49-F238E27FC236}">
                <a16:creationId xmlns:a16="http://schemas.microsoft.com/office/drawing/2014/main" id="{DB2DFBAD-5EF0-30EA-6BAC-30CFCE5AF93D}"/>
              </a:ext>
            </a:extLst>
          </p:cNvPr>
          <p:cNvSpPr>
            <a:spLocks noGrp="1"/>
          </p:cNvSpPr>
          <p:nvPr>
            <p:ph idx="1"/>
          </p:nvPr>
        </p:nvSpPr>
        <p:spPr>
          <a:xfrm>
            <a:off x="1981200" y="1600201"/>
            <a:ext cx="8229600" cy="3916363"/>
          </a:xfrm>
        </p:spPr>
        <p:txBody>
          <a:bodyPr/>
          <a:lstStyle/>
          <a:p>
            <a:pPr marL="0" indent="0">
              <a:buNone/>
              <a:defRPr/>
            </a:pPr>
            <a:endParaRPr lang="en-GB" dirty="0"/>
          </a:p>
          <a:p>
            <a:pPr marL="0" indent="0">
              <a:buNone/>
              <a:defRPr/>
            </a:pPr>
            <a:r>
              <a:rPr lang="en-GB" dirty="0"/>
              <a:t>Requirements:</a:t>
            </a:r>
          </a:p>
          <a:p>
            <a:pPr>
              <a:defRPr/>
            </a:pPr>
            <a:r>
              <a:rPr lang="en-GB" dirty="0"/>
              <a:t>You will use quantitative research</a:t>
            </a:r>
          </a:p>
          <a:p>
            <a:pPr>
              <a:defRPr/>
            </a:pPr>
            <a:r>
              <a:rPr lang="en-GB" dirty="0"/>
              <a:t>You need to use the whiteboard</a:t>
            </a:r>
          </a:p>
        </p:txBody>
      </p:sp>
      <p:sp>
        <p:nvSpPr>
          <p:cNvPr id="4" name="Date Placeholder 3">
            <a:extLst>
              <a:ext uri="{FF2B5EF4-FFF2-40B4-BE49-F238E27FC236}">
                <a16:creationId xmlns:a16="http://schemas.microsoft.com/office/drawing/2014/main" id="{6C381D0C-2A5E-938A-5938-FDA94296377E}"/>
              </a:ext>
            </a:extLst>
          </p:cNvPr>
          <p:cNvSpPr>
            <a:spLocks noGrp="1"/>
          </p:cNvSpPr>
          <p:nvPr>
            <p:ph type="dt" sz="quarter" idx="10"/>
          </p:nvPr>
        </p:nvSpPr>
        <p:spPr/>
        <p:txBody>
          <a:bodyPr/>
          <a:lstStyle/>
          <a:p>
            <a:pPr>
              <a:defRPr/>
            </a:pPr>
            <a:fld id="{0C671916-2663-435D-B885-56C193308889}" type="datetime1">
              <a:rPr lang="en-GB" altLang="en-US" smtClean="0"/>
              <a:pPr>
                <a:defRPr/>
              </a:pPr>
              <a:t>17/10/2026</a:t>
            </a:fld>
            <a:endParaRPr lang="en-GB" altLang="en-US" dirty="0"/>
          </a:p>
        </p:txBody>
      </p:sp>
      <p:sp>
        <p:nvSpPr>
          <p:cNvPr id="31749" name="Slide Number Placeholder 4">
            <a:extLst>
              <a:ext uri="{FF2B5EF4-FFF2-40B4-BE49-F238E27FC236}">
                <a16:creationId xmlns:a16="http://schemas.microsoft.com/office/drawing/2014/main" id="{B3B47700-BB03-7F72-45DE-3BE4EFD23D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CE9D2EB-1907-4D0F-93ED-0660060CC268}" type="slidenum">
              <a:rPr lang="en-GB" altLang="en-US" sz="120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4">
            <a:extLst>
              <a:ext uri="{FF2B5EF4-FFF2-40B4-BE49-F238E27FC236}">
                <a16:creationId xmlns:a16="http://schemas.microsoft.com/office/drawing/2014/main" id="{026E9E8A-B6B1-4F26-3CA8-8714B8A03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982" t="16545" r="24486" b="19876"/>
          <a:stretch>
            <a:fillRect/>
          </a:stretch>
        </p:blipFill>
        <p:spPr bwMode="auto">
          <a:xfrm>
            <a:off x="3216276" y="404813"/>
            <a:ext cx="5643563" cy="415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1" name="TextBox 5">
            <a:extLst>
              <a:ext uri="{FF2B5EF4-FFF2-40B4-BE49-F238E27FC236}">
                <a16:creationId xmlns:a16="http://schemas.microsoft.com/office/drawing/2014/main" id="{63D0EDC3-BB52-A681-0AE5-0A7E70801942}"/>
              </a:ext>
            </a:extLst>
          </p:cNvPr>
          <p:cNvSpPr txBox="1">
            <a:spLocks noChangeArrowheads="1"/>
          </p:cNvSpPr>
          <p:nvPr/>
        </p:nvSpPr>
        <p:spPr bwMode="auto">
          <a:xfrm>
            <a:off x="8891588" y="4195763"/>
            <a:ext cx="17764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(Fischler, 2023)</a:t>
            </a:r>
          </a:p>
        </p:txBody>
      </p:sp>
      <p:sp>
        <p:nvSpPr>
          <p:cNvPr id="32772" name="TextBox 1">
            <a:extLst>
              <a:ext uri="{FF2B5EF4-FFF2-40B4-BE49-F238E27FC236}">
                <a16:creationId xmlns:a16="http://schemas.microsoft.com/office/drawing/2014/main" id="{C47AB3F5-122B-CDDD-04D5-E9AFB881B059}"/>
              </a:ext>
            </a:extLst>
          </p:cNvPr>
          <p:cNvSpPr txBox="1">
            <a:spLocks noChangeArrowheads="1"/>
          </p:cNvSpPr>
          <p:nvPr/>
        </p:nvSpPr>
        <p:spPr bwMode="auto">
          <a:xfrm>
            <a:off x="2855913" y="5157788"/>
            <a:ext cx="61214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i="1">
                <a:latin typeface="Arial" panose="020B0604020202020204" pitchFamily="34" charset="0"/>
              </a:rPr>
              <a:t>Now let us compare with what is written on the whiteboard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72513BA-03FF-4DB0-DA2C-27923B448881}"/>
              </a:ext>
            </a:extLst>
          </p:cNvPr>
          <p:cNvSpPr>
            <a:spLocks noGrp="1"/>
          </p:cNvSpPr>
          <p:nvPr>
            <p:ph type="title"/>
          </p:nvPr>
        </p:nvSpPr>
        <p:spPr/>
        <p:txBody>
          <a:bodyPr/>
          <a:lstStyle/>
          <a:p>
            <a:r>
              <a:rPr lang="en-GB" altLang="en-US"/>
              <a:t>Identify the Research Problem</a:t>
            </a:r>
          </a:p>
        </p:txBody>
      </p:sp>
      <p:sp>
        <p:nvSpPr>
          <p:cNvPr id="34819" name="Content Placeholder 2">
            <a:extLst>
              <a:ext uri="{FF2B5EF4-FFF2-40B4-BE49-F238E27FC236}">
                <a16:creationId xmlns:a16="http://schemas.microsoft.com/office/drawing/2014/main" id="{A83CE2D2-935A-208F-DC48-5DE91B52EE4D}"/>
              </a:ext>
            </a:extLst>
          </p:cNvPr>
          <p:cNvSpPr>
            <a:spLocks noGrp="1"/>
          </p:cNvSpPr>
          <p:nvPr>
            <p:ph idx="1"/>
          </p:nvPr>
        </p:nvSpPr>
        <p:spPr>
          <a:xfrm>
            <a:off x="1981200" y="1600201"/>
            <a:ext cx="8229600" cy="3916363"/>
          </a:xfrm>
        </p:spPr>
        <p:txBody>
          <a:bodyPr/>
          <a:lstStyle/>
          <a:p>
            <a:endParaRPr lang="en-GB" altLang="en-US" sz="2400"/>
          </a:p>
          <a:p>
            <a:r>
              <a:rPr lang="en-GB" altLang="en-US" sz="2400"/>
              <a:t>Identify a problem in a specific Public Health and Social Care Practice context</a:t>
            </a:r>
          </a:p>
          <a:p>
            <a:r>
              <a:rPr lang="en-GB" altLang="en-US" sz="2400"/>
              <a:t>Give a clear justification why it is a problem </a:t>
            </a:r>
          </a:p>
          <a:p>
            <a:r>
              <a:rPr lang="en-GB" altLang="en-US" sz="2400"/>
              <a:t>Explain the need why to research this problem</a:t>
            </a:r>
          </a:p>
        </p:txBody>
      </p:sp>
      <p:sp>
        <p:nvSpPr>
          <p:cNvPr id="34820" name="TextBox 3">
            <a:extLst>
              <a:ext uri="{FF2B5EF4-FFF2-40B4-BE49-F238E27FC236}">
                <a16:creationId xmlns:a16="http://schemas.microsoft.com/office/drawing/2014/main" id="{6C43F9D3-774C-A5EE-95B5-2B7E8D08060C}"/>
              </a:ext>
            </a:extLst>
          </p:cNvPr>
          <p:cNvSpPr txBox="1">
            <a:spLocks noChangeArrowheads="1"/>
          </p:cNvSpPr>
          <p:nvPr/>
        </p:nvSpPr>
        <p:spPr bwMode="auto">
          <a:xfrm>
            <a:off x="8399463" y="5192714"/>
            <a:ext cx="17764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(Fischler, 2023)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FECA3A5F-3B66-A72A-568C-2057DEA91419}"/>
              </a:ext>
            </a:extLst>
          </p:cNvPr>
          <p:cNvSpPr>
            <a:spLocks noGrp="1"/>
          </p:cNvSpPr>
          <p:nvPr>
            <p:ph type="title"/>
          </p:nvPr>
        </p:nvSpPr>
        <p:spPr>
          <a:xfrm>
            <a:off x="2152650" y="260351"/>
            <a:ext cx="7886700" cy="993775"/>
          </a:xfrm>
        </p:spPr>
        <p:txBody>
          <a:bodyPr/>
          <a:lstStyle/>
          <a:p>
            <a:r>
              <a:rPr lang="en-GB" altLang="en-US"/>
              <a:t>Review the literature</a:t>
            </a:r>
          </a:p>
        </p:txBody>
      </p:sp>
      <p:sp>
        <p:nvSpPr>
          <p:cNvPr id="36867" name="Content Placeholder 2">
            <a:extLst>
              <a:ext uri="{FF2B5EF4-FFF2-40B4-BE49-F238E27FC236}">
                <a16:creationId xmlns:a16="http://schemas.microsoft.com/office/drawing/2014/main" id="{60945FB8-135F-F2BB-7221-8D9AA916F6C7}"/>
              </a:ext>
            </a:extLst>
          </p:cNvPr>
          <p:cNvSpPr>
            <a:spLocks noGrp="1"/>
          </p:cNvSpPr>
          <p:nvPr>
            <p:ph idx="1"/>
          </p:nvPr>
        </p:nvSpPr>
        <p:spPr>
          <a:xfrm>
            <a:off x="1261730" y="1484313"/>
            <a:ext cx="8833183" cy="3687762"/>
          </a:xfrm>
        </p:spPr>
        <p:txBody>
          <a:bodyPr>
            <a:noAutofit/>
          </a:bodyPr>
          <a:lstStyle/>
          <a:p>
            <a:pPr marL="257175" indent="-257175">
              <a:lnSpc>
                <a:spcPct val="106000"/>
              </a:lnSpc>
              <a:spcAft>
                <a:spcPts val="288"/>
              </a:spcAft>
              <a:buClr>
                <a:srgbClr val="C6D9F1"/>
              </a:buClr>
              <a:buSzPts val="3200"/>
            </a:pPr>
            <a:r>
              <a:rPr lang="en-GB" altLang="en-US" sz="2200" dirty="0">
                <a:latin typeface="Arial" panose="020B0604020202020204" pitchFamily="34" charset="0"/>
                <a:cs typeface="Arial" panose="020B0604020202020204" pitchFamily="34" charset="0"/>
              </a:rPr>
              <a:t>Locate relevant and appropriate resources</a:t>
            </a:r>
          </a:p>
          <a:p>
            <a:pPr marL="557213" lvl="1" indent="-214313">
              <a:lnSpc>
                <a:spcPct val="107000"/>
              </a:lnSpc>
              <a:spcAft>
                <a:spcPts val="550"/>
              </a:spcAft>
              <a:buClr>
                <a:srgbClr val="C6D9F1"/>
              </a:buClr>
              <a:buSzPts val="2800"/>
            </a:pPr>
            <a:r>
              <a:rPr lang="en-GB" altLang="en-US" sz="2200" dirty="0">
                <a:latin typeface="Arial" panose="020B0604020202020204" pitchFamily="34" charset="0"/>
                <a:cs typeface="Arial" panose="020B0604020202020204" pitchFamily="34" charset="0"/>
              </a:rPr>
              <a:t>Books (guided by the specific topic area)</a:t>
            </a:r>
          </a:p>
          <a:p>
            <a:pPr marL="557213" lvl="1" indent="-214313">
              <a:lnSpc>
                <a:spcPct val="107000"/>
              </a:lnSpc>
              <a:spcAft>
                <a:spcPts val="550"/>
              </a:spcAft>
              <a:buClr>
                <a:srgbClr val="C6D9F1"/>
              </a:buClr>
              <a:buSzPts val="2800"/>
            </a:pPr>
            <a:r>
              <a:rPr lang="en-GB" altLang="en-US" sz="2200" dirty="0">
                <a:latin typeface="Arial" panose="020B0604020202020204" pitchFamily="34" charset="0"/>
                <a:cs typeface="Arial" panose="020B0604020202020204" pitchFamily="34" charset="0"/>
              </a:rPr>
              <a:t>Journals (guided by the specific topic area)</a:t>
            </a:r>
          </a:p>
          <a:p>
            <a:pPr marL="557213" lvl="1" indent="-214313">
              <a:lnSpc>
                <a:spcPct val="107000"/>
              </a:lnSpc>
              <a:spcAft>
                <a:spcPts val="888"/>
              </a:spcAft>
              <a:buClr>
                <a:srgbClr val="C6D9F1"/>
              </a:buClr>
              <a:buSzPts val="2800"/>
            </a:pPr>
            <a:r>
              <a:rPr lang="en-GB" altLang="en-US" sz="2200" dirty="0">
                <a:latin typeface="Arial" panose="020B0604020202020204" pitchFamily="34" charset="0"/>
                <a:cs typeface="Arial" panose="020B0604020202020204" pitchFamily="34" charset="0"/>
              </a:rPr>
              <a:t>Electronic resources (guided by the specific topic area)</a:t>
            </a:r>
          </a:p>
          <a:p>
            <a:pPr marL="257175" indent="-257175">
              <a:lnSpc>
                <a:spcPct val="106000"/>
              </a:lnSpc>
              <a:spcAft>
                <a:spcPts val="238"/>
              </a:spcAft>
              <a:buClr>
                <a:srgbClr val="C6D9F1"/>
              </a:buClr>
              <a:buSzPts val="3200"/>
            </a:pPr>
            <a:r>
              <a:rPr lang="en-GB" altLang="en-US" sz="2200" dirty="0">
                <a:latin typeface="Arial" panose="020B0604020202020204" pitchFamily="34" charset="0"/>
                <a:cs typeface="Arial" panose="020B0604020202020204" pitchFamily="34" charset="0"/>
              </a:rPr>
              <a:t>Select resources consciously</a:t>
            </a:r>
          </a:p>
          <a:p>
            <a:pPr marL="557213" lvl="1" indent="-214313">
              <a:lnSpc>
                <a:spcPct val="107000"/>
              </a:lnSpc>
              <a:spcAft>
                <a:spcPts val="450"/>
              </a:spcAft>
              <a:buClr>
                <a:srgbClr val="C6D9F1"/>
              </a:buClr>
              <a:buSzPts val="2800"/>
            </a:pPr>
            <a:r>
              <a:rPr lang="en-GB" altLang="en-US" sz="2200" dirty="0">
                <a:latin typeface="Arial" panose="020B0604020202020204" pitchFamily="34" charset="0"/>
                <a:cs typeface="Arial" panose="020B0604020202020204" pitchFamily="34" charset="0"/>
              </a:rPr>
              <a:t>Determine the relevant resources for the topic</a:t>
            </a:r>
          </a:p>
          <a:p>
            <a:pPr marL="557213" lvl="1" indent="-214313">
              <a:lnSpc>
                <a:spcPct val="107000"/>
              </a:lnSpc>
              <a:spcAft>
                <a:spcPts val="25"/>
              </a:spcAft>
              <a:buClr>
                <a:srgbClr val="C6D9F1"/>
              </a:buClr>
              <a:buSzPts val="2800"/>
            </a:pPr>
            <a:r>
              <a:rPr lang="en-GB" altLang="en-US" sz="2200" dirty="0">
                <a:latin typeface="Arial" panose="020B0604020202020204" pitchFamily="34" charset="0"/>
                <a:cs typeface="Arial" panose="020B0604020202020204" pitchFamily="34" charset="0"/>
              </a:rPr>
              <a:t>Organize the resources by mapping relevant literature </a:t>
            </a:r>
          </a:p>
          <a:p>
            <a:pPr marL="257175" indent="-257175"/>
            <a:r>
              <a:rPr lang="en-GB" altLang="en-US" sz="2200" dirty="0">
                <a:latin typeface="Arial" panose="020B0604020202020204" pitchFamily="34" charset="0"/>
                <a:cs typeface="Arial" panose="020B0604020202020204" pitchFamily="34" charset="0"/>
              </a:rPr>
              <a:t>Summarize the resources in a literature review</a:t>
            </a:r>
          </a:p>
        </p:txBody>
      </p:sp>
      <p:sp>
        <p:nvSpPr>
          <p:cNvPr id="36868" name="TextBox 3">
            <a:extLst>
              <a:ext uri="{FF2B5EF4-FFF2-40B4-BE49-F238E27FC236}">
                <a16:creationId xmlns:a16="http://schemas.microsoft.com/office/drawing/2014/main" id="{1B4DAD53-1D5D-288F-8E7F-5B97782EB20C}"/>
              </a:ext>
            </a:extLst>
          </p:cNvPr>
          <p:cNvSpPr txBox="1">
            <a:spLocks noChangeArrowheads="1"/>
          </p:cNvSpPr>
          <p:nvPr/>
        </p:nvSpPr>
        <p:spPr bwMode="auto">
          <a:xfrm>
            <a:off x="8832851" y="5216525"/>
            <a:ext cx="17748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(Fischler, 2023)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2A4780C0-D607-B7C7-7F21-E6F67496794B}"/>
              </a:ext>
            </a:extLst>
          </p:cNvPr>
          <p:cNvSpPr>
            <a:spLocks noGrp="1"/>
          </p:cNvSpPr>
          <p:nvPr>
            <p:ph type="title"/>
          </p:nvPr>
        </p:nvSpPr>
        <p:spPr/>
        <p:txBody>
          <a:bodyPr/>
          <a:lstStyle/>
          <a:p>
            <a:r>
              <a:rPr lang="en-GB" altLang="en-US"/>
              <a:t>Identify and state the research purpose</a:t>
            </a:r>
          </a:p>
        </p:txBody>
      </p:sp>
      <p:sp>
        <p:nvSpPr>
          <p:cNvPr id="3" name="Content Placeholder 2">
            <a:extLst>
              <a:ext uri="{FF2B5EF4-FFF2-40B4-BE49-F238E27FC236}">
                <a16:creationId xmlns:a16="http://schemas.microsoft.com/office/drawing/2014/main" id="{8041CD35-41C4-9BE2-F0F8-FC85047D4F0E}"/>
              </a:ext>
            </a:extLst>
          </p:cNvPr>
          <p:cNvSpPr>
            <a:spLocks noGrp="1"/>
          </p:cNvSpPr>
          <p:nvPr>
            <p:ph idx="1"/>
          </p:nvPr>
        </p:nvSpPr>
        <p:spPr>
          <a:xfrm>
            <a:off x="2152650" y="1854902"/>
            <a:ext cx="7886700" cy="3263900"/>
          </a:xfrm>
        </p:spPr>
        <p:txBody>
          <a:bodyPr>
            <a:normAutofit fontScale="85000" lnSpcReduction="10000"/>
          </a:bodyPr>
          <a:lstStyle/>
          <a:p>
            <a:pPr>
              <a:defRPr/>
            </a:pPr>
            <a:r>
              <a:rPr lang="en-GB" dirty="0"/>
              <a:t>What is the major intent of the research </a:t>
            </a:r>
          </a:p>
          <a:p>
            <a:pPr>
              <a:defRPr/>
            </a:pPr>
            <a:r>
              <a:rPr lang="en-GB" dirty="0"/>
              <a:t>Who are the participants in the research</a:t>
            </a:r>
          </a:p>
          <a:p>
            <a:pPr>
              <a:defRPr/>
            </a:pPr>
            <a:r>
              <a:rPr lang="en-GB" dirty="0"/>
              <a:t>What is the research site </a:t>
            </a:r>
          </a:p>
          <a:p>
            <a:pPr>
              <a:defRPr/>
            </a:pPr>
            <a:endParaRPr lang="en-GB" dirty="0"/>
          </a:p>
          <a:p>
            <a:pPr marL="0" indent="0">
              <a:buNone/>
              <a:defRPr/>
            </a:pPr>
            <a:r>
              <a:rPr lang="en-GB" dirty="0"/>
              <a:t>Narrow the purpose statement</a:t>
            </a:r>
          </a:p>
          <a:p>
            <a:pPr>
              <a:defRPr/>
            </a:pPr>
            <a:r>
              <a:rPr lang="en-GB" dirty="0"/>
              <a:t>Quantitative: Write research  questions and/or hypothesis</a:t>
            </a:r>
          </a:p>
          <a:p>
            <a:pPr>
              <a:defRPr/>
            </a:pPr>
            <a:r>
              <a:rPr lang="en-GB" dirty="0"/>
              <a:t>Qualitative: Identify a central phenomenon and write sub questions</a:t>
            </a:r>
          </a:p>
        </p:txBody>
      </p:sp>
      <p:sp>
        <p:nvSpPr>
          <p:cNvPr id="38916" name="TextBox 3">
            <a:extLst>
              <a:ext uri="{FF2B5EF4-FFF2-40B4-BE49-F238E27FC236}">
                <a16:creationId xmlns:a16="http://schemas.microsoft.com/office/drawing/2014/main" id="{ED36F149-32C7-3FE2-FE5C-AF0E80735576}"/>
              </a:ext>
            </a:extLst>
          </p:cNvPr>
          <p:cNvSpPr txBox="1">
            <a:spLocks noChangeArrowheads="1"/>
          </p:cNvSpPr>
          <p:nvPr/>
        </p:nvSpPr>
        <p:spPr bwMode="auto">
          <a:xfrm>
            <a:off x="8969376" y="5449889"/>
            <a:ext cx="17748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(Fischler, 2023)</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140E2DF-6640-E6F9-77C7-315543B8B323}"/>
              </a:ext>
            </a:extLst>
          </p:cNvPr>
          <p:cNvSpPr>
            <a:spLocks noGrp="1"/>
          </p:cNvSpPr>
          <p:nvPr>
            <p:ph type="title"/>
          </p:nvPr>
        </p:nvSpPr>
        <p:spPr>
          <a:xfrm>
            <a:off x="1847850" y="9525"/>
            <a:ext cx="8229600" cy="1143000"/>
          </a:xfrm>
        </p:spPr>
        <p:txBody>
          <a:bodyPr/>
          <a:lstStyle/>
          <a:p>
            <a:r>
              <a:rPr lang="en-GB" altLang="en-US"/>
              <a:t>Data collection</a:t>
            </a:r>
          </a:p>
        </p:txBody>
      </p:sp>
      <p:sp>
        <p:nvSpPr>
          <p:cNvPr id="40963" name="Content Placeholder 2">
            <a:extLst>
              <a:ext uri="{FF2B5EF4-FFF2-40B4-BE49-F238E27FC236}">
                <a16:creationId xmlns:a16="http://schemas.microsoft.com/office/drawing/2014/main" id="{89983849-2338-CA24-4850-41E96B593B38}"/>
              </a:ext>
            </a:extLst>
          </p:cNvPr>
          <p:cNvSpPr>
            <a:spLocks noGrp="1"/>
          </p:cNvSpPr>
          <p:nvPr>
            <p:ph idx="1"/>
          </p:nvPr>
        </p:nvSpPr>
        <p:spPr>
          <a:xfrm>
            <a:off x="1919288" y="1341438"/>
            <a:ext cx="8229600" cy="3916362"/>
          </a:xfrm>
        </p:spPr>
        <p:txBody>
          <a:bodyPr/>
          <a:lstStyle/>
          <a:p>
            <a:r>
              <a:rPr lang="en-GB" altLang="en-US" sz="2500" dirty="0"/>
              <a:t>Determine the method for data-collection (e.g., questionnaire, survey, experiment, polls, longitudinal study, cross sectional study,..)</a:t>
            </a:r>
          </a:p>
          <a:p>
            <a:r>
              <a:rPr lang="en-GB" altLang="en-US" sz="2500" dirty="0"/>
              <a:t>Recruit the research participants</a:t>
            </a:r>
          </a:p>
          <a:p>
            <a:r>
              <a:rPr lang="en-GB" altLang="en-US" sz="2500" dirty="0"/>
              <a:t>Design and/or select data collection instruments and outline data-collection procedures (e.g., questionnaire, survey, checklist, usage data, documents and records etc.)</a:t>
            </a:r>
          </a:p>
          <a:p>
            <a:r>
              <a:rPr lang="en-GB" altLang="en-US" sz="2500" dirty="0"/>
              <a:t>Receive approval </a:t>
            </a:r>
          </a:p>
          <a:p>
            <a:r>
              <a:rPr lang="en-GB" altLang="en-US" sz="2500" dirty="0"/>
              <a:t>Engage in gathering data</a:t>
            </a:r>
          </a:p>
        </p:txBody>
      </p:sp>
      <p:sp>
        <p:nvSpPr>
          <p:cNvPr id="40964" name="TextBox 3">
            <a:extLst>
              <a:ext uri="{FF2B5EF4-FFF2-40B4-BE49-F238E27FC236}">
                <a16:creationId xmlns:a16="http://schemas.microsoft.com/office/drawing/2014/main" id="{4994ADDB-649D-8DC5-F6A0-201923D24CA5}"/>
              </a:ext>
            </a:extLst>
          </p:cNvPr>
          <p:cNvSpPr txBox="1">
            <a:spLocks noChangeArrowheads="1"/>
          </p:cNvSpPr>
          <p:nvPr/>
        </p:nvSpPr>
        <p:spPr bwMode="auto">
          <a:xfrm>
            <a:off x="8759826" y="5257800"/>
            <a:ext cx="17748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(Fischler, 2023)</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92C6775E-D841-3E82-4D02-61104EF6BDBF}"/>
              </a:ext>
            </a:extLst>
          </p:cNvPr>
          <p:cNvSpPr>
            <a:spLocks noGrp="1"/>
          </p:cNvSpPr>
          <p:nvPr>
            <p:ph type="title"/>
          </p:nvPr>
        </p:nvSpPr>
        <p:spPr/>
        <p:txBody>
          <a:bodyPr/>
          <a:lstStyle/>
          <a:p>
            <a:r>
              <a:rPr lang="en-GB" altLang="en-US"/>
              <a:t>Analysis and data interpretation</a:t>
            </a:r>
          </a:p>
        </p:txBody>
      </p:sp>
      <p:sp>
        <p:nvSpPr>
          <p:cNvPr id="41987" name="Content Placeholder 2">
            <a:extLst>
              <a:ext uri="{FF2B5EF4-FFF2-40B4-BE49-F238E27FC236}">
                <a16:creationId xmlns:a16="http://schemas.microsoft.com/office/drawing/2014/main" id="{C0924D42-5219-749B-6E47-82871924404A}"/>
              </a:ext>
            </a:extLst>
          </p:cNvPr>
          <p:cNvSpPr>
            <a:spLocks noGrp="1"/>
          </p:cNvSpPr>
          <p:nvPr>
            <p:ph idx="1"/>
          </p:nvPr>
        </p:nvSpPr>
        <p:spPr>
          <a:xfrm>
            <a:off x="1981200" y="1600201"/>
            <a:ext cx="8229600" cy="3916363"/>
          </a:xfrm>
        </p:spPr>
        <p:txBody>
          <a:bodyPr/>
          <a:lstStyle/>
          <a:p>
            <a:endParaRPr lang="en-GB" altLang="en-US" dirty="0"/>
          </a:p>
          <a:p>
            <a:r>
              <a:rPr lang="en-GB" altLang="en-US" dirty="0"/>
              <a:t>Look at the data separately and separately at individual responses</a:t>
            </a:r>
          </a:p>
          <a:p>
            <a:r>
              <a:rPr lang="en-GB" altLang="en-US" dirty="0"/>
              <a:t>Use tables, figures, and pictures to present the data</a:t>
            </a:r>
          </a:p>
          <a:p>
            <a:r>
              <a:rPr lang="en-GB" altLang="en-US" dirty="0"/>
              <a:t>Explain conclusions from the data that address the research questions</a:t>
            </a:r>
          </a:p>
        </p:txBody>
      </p:sp>
      <p:sp>
        <p:nvSpPr>
          <p:cNvPr id="41988" name="TextBox 3">
            <a:extLst>
              <a:ext uri="{FF2B5EF4-FFF2-40B4-BE49-F238E27FC236}">
                <a16:creationId xmlns:a16="http://schemas.microsoft.com/office/drawing/2014/main" id="{A5E1C37A-0AD8-6D17-6E11-98A4B6647CCF}"/>
              </a:ext>
            </a:extLst>
          </p:cNvPr>
          <p:cNvSpPr txBox="1">
            <a:spLocks noChangeArrowheads="1"/>
          </p:cNvSpPr>
          <p:nvPr/>
        </p:nvSpPr>
        <p:spPr bwMode="auto">
          <a:xfrm>
            <a:off x="8435975" y="5257799"/>
            <a:ext cx="1774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(Fischler, 2023)</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1FC0E27-BA23-45AE-AA57-411E2E6F349D}"/>
              </a:ext>
            </a:extLst>
          </p:cNvPr>
          <p:cNvSpPr>
            <a:spLocks noGrp="1"/>
          </p:cNvSpPr>
          <p:nvPr>
            <p:ph type="title"/>
          </p:nvPr>
        </p:nvSpPr>
        <p:spPr/>
        <p:txBody>
          <a:bodyPr/>
          <a:lstStyle/>
          <a:p>
            <a:r>
              <a:rPr lang="en-GB" altLang="en-US"/>
              <a:t>Ethical consideration</a:t>
            </a:r>
          </a:p>
        </p:txBody>
      </p:sp>
      <p:sp>
        <p:nvSpPr>
          <p:cNvPr id="3" name="Content Placeholder 2">
            <a:extLst>
              <a:ext uri="{FF2B5EF4-FFF2-40B4-BE49-F238E27FC236}">
                <a16:creationId xmlns:a16="http://schemas.microsoft.com/office/drawing/2014/main" id="{51590CAB-3412-F6A7-044D-0EE52F45A4BC}"/>
              </a:ext>
            </a:extLst>
          </p:cNvPr>
          <p:cNvSpPr>
            <a:spLocks noGrp="1"/>
          </p:cNvSpPr>
          <p:nvPr>
            <p:ph idx="1"/>
          </p:nvPr>
        </p:nvSpPr>
        <p:spPr>
          <a:xfrm>
            <a:off x="1981200" y="1600201"/>
            <a:ext cx="8229600" cy="3916363"/>
          </a:xfrm>
        </p:spPr>
        <p:txBody>
          <a:bodyPr>
            <a:normAutofit/>
          </a:bodyPr>
          <a:lstStyle/>
          <a:p>
            <a:pPr>
              <a:defRPr/>
            </a:pPr>
            <a:endParaRPr lang="en-GB" sz="2400" dirty="0"/>
          </a:p>
          <a:p>
            <a:pPr>
              <a:defRPr/>
            </a:pPr>
            <a:r>
              <a:rPr lang="en-GB" dirty="0"/>
              <a:t>Important to conduct research in a way that ensures respecting the rights of the research participants</a:t>
            </a:r>
          </a:p>
          <a:p>
            <a:pPr>
              <a:defRPr/>
            </a:pPr>
            <a:r>
              <a:rPr lang="en-GB" dirty="0"/>
              <a:t>Have a collaborative mindset by </a:t>
            </a:r>
            <a:r>
              <a:rPr lang="en-GB" dirty="0" err="1"/>
              <a:t>honoring</a:t>
            </a:r>
            <a:r>
              <a:rPr lang="en-GB" dirty="0"/>
              <a:t> the requests and restrictions of the research site</a:t>
            </a:r>
          </a:p>
          <a:p>
            <a:pPr>
              <a:defRPr/>
            </a:pPr>
            <a:r>
              <a:rPr lang="en-GB" dirty="0"/>
              <a:t>In reporting the research ensure to fully and honestly write all chapters  of your dissertation</a:t>
            </a:r>
          </a:p>
          <a:p>
            <a:pPr>
              <a:defRPr/>
            </a:pPr>
            <a:endParaRPr lang="en-GB" sz="2400" dirty="0"/>
          </a:p>
          <a:p>
            <a:pPr marL="0" indent="0">
              <a:buNone/>
              <a:defRPr/>
            </a:pPr>
            <a:endParaRPr lang="en-GB" sz="2400" dirty="0"/>
          </a:p>
        </p:txBody>
      </p:sp>
      <p:sp>
        <p:nvSpPr>
          <p:cNvPr id="43012" name="TextBox 3">
            <a:extLst>
              <a:ext uri="{FF2B5EF4-FFF2-40B4-BE49-F238E27FC236}">
                <a16:creationId xmlns:a16="http://schemas.microsoft.com/office/drawing/2014/main" id="{3CCEEFBC-130D-73FF-DA12-103FCECE809D}"/>
              </a:ext>
            </a:extLst>
          </p:cNvPr>
          <p:cNvSpPr txBox="1">
            <a:spLocks noChangeArrowheads="1"/>
          </p:cNvSpPr>
          <p:nvPr/>
        </p:nvSpPr>
        <p:spPr bwMode="auto">
          <a:xfrm>
            <a:off x="8839201" y="5453063"/>
            <a:ext cx="1774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(Fischler, 2023)</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E743E152-3632-6389-878A-DD2C36197816}"/>
              </a:ext>
            </a:extLst>
          </p:cNvPr>
          <p:cNvSpPr>
            <a:spLocks noGrp="1"/>
          </p:cNvSpPr>
          <p:nvPr>
            <p:ph type="title"/>
          </p:nvPr>
        </p:nvSpPr>
        <p:spPr/>
        <p:txBody>
          <a:bodyPr/>
          <a:lstStyle/>
          <a:p>
            <a:r>
              <a:rPr lang="en-GB" altLang="en-US"/>
              <a:t>Validity and Reliability in quantitative research</a:t>
            </a:r>
          </a:p>
        </p:txBody>
      </p:sp>
      <p:sp>
        <p:nvSpPr>
          <p:cNvPr id="3" name="Content Placeholder 2">
            <a:extLst>
              <a:ext uri="{FF2B5EF4-FFF2-40B4-BE49-F238E27FC236}">
                <a16:creationId xmlns:a16="http://schemas.microsoft.com/office/drawing/2014/main" id="{77614DC3-A96D-ED01-C973-F1B0C5016270}"/>
              </a:ext>
            </a:extLst>
          </p:cNvPr>
          <p:cNvSpPr>
            <a:spLocks noGrp="1"/>
          </p:cNvSpPr>
          <p:nvPr>
            <p:ph idx="1"/>
          </p:nvPr>
        </p:nvSpPr>
        <p:spPr>
          <a:xfrm>
            <a:off x="1981200" y="1600201"/>
            <a:ext cx="8229600" cy="3916363"/>
          </a:xfrm>
        </p:spPr>
        <p:txBody>
          <a:bodyPr>
            <a:normAutofit/>
          </a:bodyPr>
          <a:lstStyle/>
          <a:p>
            <a:pPr marL="0" indent="0">
              <a:buNone/>
              <a:defRPr/>
            </a:pPr>
            <a:r>
              <a:rPr lang="en-GB" sz="2400" u="sng" dirty="0"/>
              <a:t>Validity </a:t>
            </a:r>
          </a:p>
          <a:p>
            <a:pPr marL="0" indent="0">
              <a:buNone/>
              <a:defRPr/>
            </a:pPr>
            <a:r>
              <a:rPr lang="en-GB" sz="2400" dirty="0"/>
              <a:t>Refers to how well your research measures what it intends to measure, and how accurately the results among the study participants represent true findings among similar individuals outside the study. </a:t>
            </a:r>
          </a:p>
          <a:p>
            <a:pPr marL="0" indent="0">
              <a:buNone/>
              <a:defRPr/>
            </a:pPr>
            <a:endParaRPr lang="en-GB" sz="2400" dirty="0"/>
          </a:p>
          <a:p>
            <a:pPr marL="0" indent="0">
              <a:buNone/>
              <a:defRPr/>
            </a:pPr>
            <a:r>
              <a:rPr lang="en-GB" sz="2400" u="sng" dirty="0"/>
              <a:t>Reliability </a:t>
            </a:r>
          </a:p>
          <a:p>
            <a:pPr marL="0" indent="0">
              <a:buNone/>
              <a:defRPr/>
            </a:pPr>
            <a:r>
              <a:rPr lang="en-GB" sz="2400" dirty="0"/>
              <a:t>Refers to how consistent and stable your research results are, and how well they can be replicated by other researchers.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97C8F562-FE10-8B6E-AD5E-5C3703A342CF}"/>
              </a:ext>
            </a:extLst>
          </p:cNvPr>
          <p:cNvSpPr>
            <a:spLocks noGrp="1"/>
          </p:cNvSpPr>
          <p:nvPr>
            <p:ph type="title"/>
          </p:nvPr>
        </p:nvSpPr>
        <p:spPr>
          <a:xfrm>
            <a:off x="2060575" y="234950"/>
            <a:ext cx="7342188" cy="744538"/>
          </a:xfrm>
        </p:spPr>
        <p:txBody>
          <a:bodyPr/>
          <a:lstStyle/>
          <a:p>
            <a:r>
              <a:rPr lang="en-GB" altLang="en-US" sz="3000"/>
              <a:t>The Quanti/Quali Distinction: Summary (1)</a:t>
            </a:r>
          </a:p>
        </p:txBody>
      </p:sp>
      <p:pic>
        <p:nvPicPr>
          <p:cNvPr id="48131" name="Picture 3">
            <a:extLst>
              <a:ext uri="{FF2B5EF4-FFF2-40B4-BE49-F238E27FC236}">
                <a16:creationId xmlns:a16="http://schemas.microsoft.com/office/drawing/2014/main" id="{F677A92A-7204-FE95-7BD3-6DA00C03E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337" t="22426" r="34834" b="13817"/>
          <a:stretch>
            <a:fillRect/>
          </a:stretch>
        </p:blipFill>
        <p:spPr bwMode="auto">
          <a:xfrm>
            <a:off x="2786063" y="1006476"/>
            <a:ext cx="5897562" cy="423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2" name="Picture 7">
            <a:extLst>
              <a:ext uri="{FF2B5EF4-FFF2-40B4-BE49-F238E27FC236}">
                <a16:creationId xmlns:a16="http://schemas.microsoft.com/office/drawing/2014/main" id="{DCAE6331-EA06-E97D-B4D2-67E29BBC9E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235" t="77029" r="53854" b="17480"/>
          <a:stretch>
            <a:fillRect/>
          </a:stretch>
        </p:blipFill>
        <p:spPr bwMode="auto">
          <a:xfrm>
            <a:off x="3359150" y="5280025"/>
            <a:ext cx="4306888"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Content Placeholder 2">
            <a:extLst>
              <a:ext uri="{FF2B5EF4-FFF2-40B4-BE49-F238E27FC236}">
                <a16:creationId xmlns:a16="http://schemas.microsoft.com/office/drawing/2014/main" id="{E26ACF55-3EE9-3864-61F8-3EFBC9D87205}"/>
              </a:ext>
            </a:extLst>
          </p:cNvPr>
          <p:cNvSpPr>
            <a:spLocks noGrp="1"/>
          </p:cNvSpPr>
          <p:nvPr>
            <p:ph idx="1"/>
          </p:nvPr>
        </p:nvSpPr>
        <p:spPr>
          <a:xfrm>
            <a:off x="1981200" y="1600201"/>
            <a:ext cx="8229600" cy="3916363"/>
          </a:xfrm>
        </p:spPr>
        <p:txBody>
          <a:bodyPr/>
          <a:lstStyle/>
          <a:p>
            <a:pPr marL="0" indent="0" algn="ctr">
              <a:buNone/>
            </a:pPr>
            <a:r>
              <a:rPr lang="en-GB" altLang="en-US" sz="5000"/>
              <a:t>Examples of quantitative research</a:t>
            </a:r>
          </a:p>
        </p:txBody>
      </p:sp>
      <p:sp>
        <p:nvSpPr>
          <p:cNvPr id="4" name="Date Placeholder 3">
            <a:extLst>
              <a:ext uri="{FF2B5EF4-FFF2-40B4-BE49-F238E27FC236}">
                <a16:creationId xmlns:a16="http://schemas.microsoft.com/office/drawing/2014/main" id="{1FB7E3F4-BF1B-1493-7AF2-5D7762EBFF38}"/>
              </a:ext>
            </a:extLst>
          </p:cNvPr>
          <p:cNvSpPr>
            <a:spLocks noGrp="1"/>
          </p:cNvSpPr>
          <p:nvPr>
            <p:ph type="dt" sz="quarter" idx="10"/>
          </p:nvPr>
        </p:nvSpPr>
        <p:spPr/>
        <p:txBody>
          <a:bodyPr/>
          <a:lstStyle/>
          <a:p>
            <a:pPr>
              <a:defRPr/>
            </a:pPr>
            <a:fld id="{1F3F469D-F884-498A-9607-A50B48B3C936}" type="datetime1">
              <a:rPr lang="en-GB" altLang="en-US" smtClean="0"/>
              <a:pPr>
                <a:defRPr/>
              </a:pPr>
              <a:t>17/10/2026</a:t>
            </a:fld>
            <a:endParaRPr lang="en-GB" altLang="en-US" dirty="0"/>
          </a:p>
        </p:txBody>
      </p:sp>
      <p:sp>
        <p:nvSpPr>
          <p:cNvPr id="50180" name="Slide Number Placeholder 4">
            <a:extLst>
              <a:ext uri="{FF2B5EF4-FFF2-40B4-BE49-F238E27FC236}">
                <a16:creationId xmlns:a16="http://schemas.microsoft.com/office/drawing/2014/main" id="{8C4038AB-0ED0-859E-F6C9-B2C36A32B7B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89F8E82-5176-4E17-88A0-1A3929F9358F}" type="slidenum">
              <a:rPr lang="en-GB" altLang="en-US" sz="120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BAE9D29B-128B-A6B8-D5F2-8C657DA52A89}"/>
              </a:ext>
            </a:extLst>
          </p:cNvPr>
          <p:cNvSpPr>
            <a:spLocks noGrp="1"/>
          </p:cNvSpPr>
          <p:nvPr>
            <p:ph type="title"/>
          </p:nvPr>
        </p:nvSpPr>
        <p:spPr>
          <a:xfrm>
            <a:off x="1981201" y="274638"/>
            <a:ext cx="8507413" cy="1143000"/>
          </a:xfrm>
        </p:spPr>
        <p:txBody>
          <a:bodyPr/>
          <a:lstStyle/>
          <a:p>
            <a:pPr algn="l"/>
            <a:r>
              <a:rPr lang="en-GB" altLang="en-US" sz="2400" dirty="0"/>
              <a:t>Example 1. Experimental research utilizing a between subjects approach with a pre- and </a:t>
            </a:r>
            <a:r>
              <a:rPr lang="en-GB" altLang="en-US" sz="2400" dirty="0" err="1"/>
              <a:t>posttest</a:t>
            </a:r>
            <a:r>
              <a:rPr lang="en-GB" altLang="en-US" sz="2400" dirty="0"/>
              <a:t> control group design</a:t>
            </a:r>
            <a:br>
              <a:rPr lang="en-GB" altLang="en-US" sz="2400" dirty="0"/>
            </a:br>
            <a:endParaRPr lang="en-GB" altLang="en-US" sz="2400" dirty="0"/>
          </a:p>
        </p:txBody>
      </p:sp>
      <p:sp>
        <p:nvSpPr>
          <p:cNvPr id="51203" name="Content Placeholder 2">
            <a:extLst>
              <a:ext uri="{FF2B5EF4-FFF2-40B4-BE49-F238E27FC236}">
                <a16:creationId xmlns:a16="http://schemas.microsoft.com/office/drawing/2014/main" id="{545657C8-FCFA-2BDF-F872-F1CB06AFBE1C}"/>
              </a:ext>
            </a:extLst>
          </p:cNvPr>
          <p:cNvSpPr>
            <a:spLocks noGrp="1"/>
          </p:cNvSpPr>
          <p:nvPr>
            <p:ph idx="1"/>
          </p:nvPr>
        </p:nvSpPr>
        <p:spPr>
          <a:xfrm>
            <a:off x="1951038" y="1417638"/>
            <a:ext cx="8229600" cy="3916362"/>
          </a:xfrm>
        </p:spPr>
        <p:txBody>
          <a:bodyPr/>
          <a:lstStyle/>
          <a:p>
            <a:pPr marL="0" indent="0">
              <a:buNone/>
            </a:pPr>
            <a:r>
              <a:rPr lang="en-GB" altLang="en-US" sz="2000" i="1"/>
              <a:t>Research Question: Does active parent engagement in selecting and using routine-based activities have a positive effect on children's language and appropriate behavior development?</a:t>
            </a:r>
          </a:p>
          <a:p>
            <a:pPr marL="0" indent="0">
              <a:buNone/>
            </a:pPr>
            <a:endParaRPr lang="en-GB" altLang="en-US" sz="2000" i="1"/>
          </a:p>
        </p:txBody>
      </p:sp>
      <p:graphicFrame>
        <p:nvGraphicFramePr>
          <p:cNvPr id="4" name="Table 3">
            <a:extLst>
              <a:ext uri="{FF2B5EF4-FFF2-40B4-BE49-F238E27FC236}">
                <a16:creationId xmlns:a16="http://schemas.microsoft.com/office/drawing/2014/main" id="{ABD0F4C7-9AB1-D7BF-B52A-1C5ACF5E7293}"/>
              </a:ext>
            </a:extLst>
          </p:cNvPr>
          <p:cNvGraphicFramePr>
            <a:graphicFrameLocks noGrp="1"/>
          </p:cNvGraphicFramePr>
          <p:nvPr/>
        </p:nvGraphicFramePr>
        <p:xfrm>
          <a:off x="2640013" y="2636838"/>
          <a:ext cx="6985000" cy="2595568"/>
        </p:xfrm>
        <a:graphic>
          <a:graphicData uri="http://schemas.openxmlformats.org/drawingml/2006/table">
            <a:tbl>
              <a:tblPr/>
              <a:tblGrid>
                <a:gridCol w="1077947">
                  <a:extLst>
                    <a:ext uri="{9D8B030D-6E8A-4147-A177-3AD203B41FA5}">
                      <a16:colId xmlns:a16="http://schemas.microsoft.com/office/drawing/2014/main" val="20000"/>
                    </a:ext>
                  </a:extLst>
                </a:gridCol>
                <a:gridCol w="1226383">
                  <a:extLst>
                    <a:ext uri="{9D8B030D-6E8A-4147-A177-3AD203B41FA5}">
                      <a16:colId xmlns:a16="http://schemas.microsoft.com/office/drawing/2014/main" val="20001"/>
                    </a:ext>
                  </a:extLst>
                </a:gridCol>
                <a:gridCol w="1584227">
                  <a:extLst>
                    <a:ext uri="{9D8B030D-6E8A-4147-A177-3AD203B41FA5}">
                      <a16:colId xmlns:a16="http://schemas.microsoft.com/office/drawing/2014/main" val="20002"/>
                    </a:ext>
                  </a:extLst>
                </a:gridCol>
                <a:gridCol w="1584227">
                  <a:extLst>
                    <a:ext uri="{9D8B030D-6E8A-4147-A177-3AD203B41FA5}">
                      <a16:colId xmlns:a16="http://schemas.microsoft.com/office/drawing/2014/main" val="20003"/>
                    </a:ext>
                  </a:extLst>
                </a:gridCol>
                <a:gridCol w="1512216">
                  <a:extLst>
                    <a:ext uri="{9D8B030D-6E8A-4147-A177-3AD203B41FA5}">
                      <a16:colId xmlns:a16="http://schemas.microsoft.com/office/drawing/2014/main" val="20004"/>
                    </a:ext>
                  </a:extLst>
                </a:gridCol>
              </a:tblGrid>
              <a:tr h="648941">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just"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Assignment</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Group</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Pretest</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Treatment</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dirty="0" err="1">
                          <a:ln>
                            <a:noFill/>
                          </a:ln>
                          <a:solidFill>
                            <a:srgbClr val="FFFFFF"/>
                          </a:solidFill>
                          <a:effectLst/>
                          <a:latin typeface="Myriad Pro"/>
                          <a:cs typeface="Arial" panose="020B0604020202020204" pitchFamily="34" charset="0"/>
                        </a:rPr>
                        <a:t>Posttest</a:t>
                      </a:r>
                      <a:endParaRPr kumimoji="0" lang="en-GB" altLang="en-US" sz="1100" b="1" i="0" u="none" strike="noStrike" cap="none" normalizeH="0" baseline="0" dirty="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942437">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R</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marL="412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41275" marR="0" lvl="0" indent="0" algn="l"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1 (n = 22)</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TELD-3, ECBI</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Family-Centered Intervention</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TELD-3, ECBI</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extLst>
                  <a:ext uri="{0D108BD9-81ED-4DB2-BD59-A6C34878D82A}">
                    <a16:rowId xmlns:a16="http://schemas.microsoft.com/office/drawing/2014/main" val="10001"/>
                  </a:ext>
                </a:extLst>
              </a:tr>
              <a:tr h="648739">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R</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marL="412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41275" marR="0" lvl="0" indent="0" algn="l"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2 (n = 19)</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2FC"/>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TELD-3, ECBI</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2FC"/>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2FC"/>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TELD-3, ECBI</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2FC"/>
                    </a:solidFill>
                  </a:tcPr>
                </a:tc>
                <a:extLst>
                  <a:ext uri="{0D108BD9-81ED-4DB2-BD59-A6C34878D82A}">
                    <a16:rowId xmlns:a16="http://schemas.microsoft.com/office/drawing/2014/main" val="10002"/>
                  </a:ext>
                </a:extLst>
              </a:tr>
              <a:tr h="355445">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7000"/>
                        </a:lnSpc>
                        <a:spcBef>
                          <a:spcPct val="0"/>
                        </a:spcBef>
                        <a:spcAft>
                          <a:spcPts val="800"/>
                        </a:spcAft>
                        <a:buClrTx/>
                        <a:buSzTx/>
                        <a:buFontTx/>
                        <a:buNone/>
                        <a:tabLst/>
                      </a:pPr>
                      <a:r>
                        <a:rPr kumimoji="0" lang="en-GB" altLang="en-US" sz="1100" b="1" i="0" u="none" strike="noStrike" cap="none" normalizeH="0" baseline="0">
                          <a:ln>
                            <a:noFill/>
                          </a:ln>
                          <a:solidFill>
                            <a:srgbClr val="FFFFFF"/>
                          </a:solidFill>
                          <a:effectLst/>
                          <a:latin typeface="Myriad Pro"/>
                          <a:cs typeface="Arial" panose="020B0604020202020204" pitchFamily="34" charset="0"/>
                        </a:rPr>
                        <a:t> </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7000"/>
                        </a:lnSpc>
                        <a:spcBef>
                          <a:spcPct val="0"/>
                        </a:spcBef>
                        <a:spcAft>
                          <a:spcPts val="800"/>
                        </a:spcAft>
                        <a:buClrTx/>
                        <a:buSzTx/>
                        <a:buFontTx/>
                        <a:buNone/>
                        <a:tabLst/>
                      </a:pPr>
                      <a:r>
                        <a:rPr kumimoji="0" lang="en-GB" altLang="en-US" sz="1100" b="0" i="0" u="none" strike="noStrike" cap="none" normalizeH="0" baseline="0">
                          <a:ln>
                            <a:noFill/>
                          </a:ln>
                          <a:solidFill>
                            <a:srgbClr val="000000"/>
                          </a:solidFill>
                          <a:effectLst/>
                          <a:latin typeface="Myriad Pro"/>
                          <a:cs typeface="Arial" panose="020B0604020202020204" pitchFamily="34" charset="0"/>
                        </a:rPr>
                        <a:t> </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Time ►</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7000"/>
                        </a:lnSpc>
                        <a:spcBef>
                          <a:spcPct val="0"/>
                        </a:spcBef>
                        <a:spcAft>
                          <a:spcPts val="800"/>
                        </a:spcAft>
                        <a:buClrTx/>
                        <a:buSzTx/>
                        <a:buFontTx/>
                        <a:buNone/>
                        <a:tabLst/>
                      </a:pPr>
                      <a:r>
                        <a:rPr kumimoji="0" lang="en-GB" altLang="en-US" sz="1100" b="0" i="0" u="none" strike="noStrike" cap="none" normalizeH="0" baseline="0">
                          <a:ln>
                            <a:noFill/>
                          </a:ln>
                          <a:solidFill>
                            <a:srgbClr val="000000"/>
                          </a:solidFill>
                          <a:effectLst/>
                          <a:latin typeface="Myriad Pro"/>
                          <a:cs typeface="Arial" panose="020B0604020202020204" pitchFamily="34" charset="0"/>
                        </a:rPr>
                        <a:t> </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7000"/>
                        </a:lnSpc>
                        <a:spcBef>
                          <a:spcPct val="0"/>
                        </a:spcBef>
                        <a:spcAft>
                          <a:spcPts val="800"/>
                        </a:spcAft>
                        <a:buClrTx/>
                        <a:buSzTx/>
                        <a:buFontTx/>
                        <a:buNone/>
                        <a:tabLst/>
                      </a:pPr>
                      <a:r>
                        <a:rPr kumimoji="0" lang="en-GB" altLang="en-US" sz="1100" b="0" i="0" u="none" strike="noStrike" cap="none" normalizeH="0" baseline="0" dirty="0">
                          <a:ln>
                            <a:noFill/>
                          </a:ln>
                          <a:solidFill>
                            <a:srgbClr val="000000"/>
                          </a:solidFill>
                          <a:effectLst/>
                          <a:latin typeface="Myriad Pro"/>
                          <a:cs typeface="Arial" panose="020B0604020202020204" pitchFamily="34" charset="0"/>
                        </a:rPr>
                        <a:t> </a:t>
                      </a:r>
                      <a:endParaRPr kumimoji="0" lang="en-GB" altLang="en-US" sz="1100" b="0" i="0"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92078" marR="86998" marT="76808"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DB10513E-2A21-D14B-DC78-4621EBBD167D}"/>
              </a:ext>
            </a:extLst>
          </p:cNvPr>
          <p:cNvSpPr>
            <a:spLocks noGrp="1"/>
          </p:cNvSpPr>
          <p:nvPr>
            <p:ph type="title"/>
          </p:nvPr>
        </p:nvSpPr>
        <p:spPr/>
        <p:txBody>
          <a:bodyPr/>
          <a:lstStyle/>
          <a:p>
            <a:pPr algn="l"/>
            <a:r>
              <a:rPr lang="en-GB" altLang="en-US" sz="2400"/>
              <a:t>Example 2. Nonexperimental/quasi experimental research utilizing a correlational approach with an explanatory design  </a:t>
            </a:r>
          </a:p>
        </p:txBody>
      </p:sp>
      <p:sp>
        <p:nvSpPr>
          <p:cNvPr id="53251" name="Content Placeholder 2">
            <a:extLst>
              <a:ext uri="{FF2B5EF4-FFF2-40B4-BE49-F238E27FC236}">
                <a16:creationId xmlns:a16="http://schemas.microsoft.com/office/drawing/2014/main" id="{5331ED5C-C64E-BD5B-6078-9539F28089FB}"/>
              </a:ext>
            </a:extLst>
          </p:cNvPr>
          <p:cNvSpPr>
            <a:spLocks noGrp="1"/>
          </p:cNvSpPr>
          <p:nvPr>
            <p:ph idx="1"/>
          </p:nvPr>
        </p:nvSpPr>
        <p:spPr>
          <a:xfrm>
            <a:off x="1981200" y="1600201"/>
            <a:ext cx="8229600" cy="3916363"/>
          </a:xfrm>
        </p:spPr>
        <p:txBody>
          <a:bodyPr/>
          <a:lstStyle/>
          <a:p>
            <a:pPr marL="0" indent="0">
              <a:buNone/>
            </a:pPr>
            <a:r>
              <a:rPr lang="en-GB" altLang="en-US" sz="2000" i="1"/>
              <a:t>Research Question: What classroom motivation variables are related to students’ sense of belonging?</a:t>
            </a:r>
          </a:p>
          <a:p>
            <a:pPr marL="0" indent="0">
              <a:buNone/>
            </a:pPr>
            <a:endParaRPr lang="en-GB" altLang="en-US" sz="2000" i="1"/>
          </a:p>
          <a:p>
            <a:pPr marL="0" indent="0">
              <a:buNone/>
            </a:pPr>
            <a:endParaRPr lang="en-GB" altLang="en-US" sz="2000" i="1"/>
          </a:p>
        </p:txBody>
      </p:sp>
      <p:sp>
        <p:nvSpPr>
          <p:cNvPr id="4" name="Date Placeholder 3">
            <a:extLst>
              <a:ext uri="{FF2B5EF4-FFF2-40B4-BE49-F238E27FC236}">
                <a16:creationId xmlns:a16="http://schemas.microsoft.com/office/drawing/2014/main" id="{6BA7655D-6F97-F87D-360A-EA1B4291BD0E}"/>
              </a:ext>
            </a:extLst>
          </p:cNvPr>
          <p:cNvSpPr>
            <a:spLocks noGrp="1"/>
          </p:cNvSpPr>
          <p:nvPr>
            <p:ph type="dt" sz="quarter" idx="10"/>
          </p:nvPr>
        </p:nvSpPr>
        <p:spPr/>
        <p:txBody>
          <a:bodyPr/>
          <a:lstStyle/>
          <a:p>
            <a:pPr>
              <a:defRPr/>
            </a:pPr>
            <a:fld id="{DE12EDCC-C5EA-4C07-97E6-619DB332C8F4}" type="datetime1">
              <a:rPr lang="en-GB" altLang="en-US" smtClean="0"/>
              <a:pPr>
                <a:defRPr/>
              </a:pPr>
              <a:t>17/10/2026</a:t>
            </a:fld>
            <a:endParaRPr lang="en-GB" altLang="en-US" dirty="0"/>
          </a:p>
        </p:txBody>
      </p:sp>
      <p:sp>
        <p:nvSpPr>
          <p:cNvPr id="53253" name="Slide Number Placeholder 4">
            <a:extLst>
              <a:ext uri="{FF2B5EF4-FFF2-40B4-BE49-F238E27FC236}">
                <a16:creationId xmlns:a16="http://schemas.microsoft.com/office/drawing/2014/main" id="{B2250037-1632-9CA0-4EBB-2E9B8A9FBF5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BDFE955-45EB-4981-BF15-D4E84FFC6313}" type="slidenum">
              <a:rPr lang="en-GB" altLang="en-US" sz="1200">
                <a:solidFill>
                  <a:srgbClr val="898989"/>
                </a:solidFill>
              </a:rPr>
              <a:pPr>
                <a:spcBef>
                  <a:spcPct val="0"/>
                </a:spcBef>
                <a:buFontTx/>
                <a:buNone/>
              </a:pPr>
              <a:t>29</a:t>
            </a:fld>
            <a:endParaRPr lang="en-GB" altLang="en-US" sz="1200">
              <a:solidFill>
                <a:srgbClr val="898989"/>
              </a:solidFill>
            </a:endParaRPr>
          </a:p>
        </p:txBody>
      </p:sp>
      <p:graphicFrame>
        <p:nvGraphicFramePr>
          <p:cNvPr id="16" name="Table 15">
            <a:extLst>
              <a:ext uri="{FF2B5EF4-FFF2-40B4-BE49-F238E27FC236}">
                <a16:creationId xmlns:a16="http://schemas.microsoft.com/office/drawing/2014/main" id="{8E42CE81-011D-5FA8-B1F2-E05C6F00571C}"/>
              </a:ext>
            </a:extLst>
          </p:cNvPr>
          <p:cNvGraphicFramePr>
            <a:graphicFrameLocks noGrp="1"/>
          </p:cNvGraphicFramePr>
          <p:nvPr/>
        </p:nvGraphicFramePr>
        <p:xfrm>
          <a:off x="3238500" y="2522539"/>
          <a:ext cx="5715000" cy="2073276"/>
        </p:xfrm>
        <a:graphic>
          <a:graphicData uri="http://schemas.openxmlformats.org/drawingml/2006/table">
            <a:tbl>
              <a:tblPr/>
              <a:tblGrid>
                <a:gridCol w="2574925">
                  <a:extLst>
                    <a:ext uri="{9D8B030D-6E8A-4147-A177-3AD203B41FA5}">
                      <a16:colId xmlns:a16="http://schemas.microsoft.com/office/drawing/2014/main" val="20000"/>
                    </a:ext>
                  </a:extLst>
                </a:gridCol>
                <a:gridCol w="3140075">
                  <a:extLst>
                    <a:ext uri="{9D8B030D-6E8A-4147-A177-3AD203B41FA5}">
                      <a16:colId xmlns:a16="http://schemas.microsoft.com/office/drawing/2014/main" val="20001"/>
                    </a:ext>
                  </a:extLst>
                </a:gridCol>
              </a:tblGrid>
              <a:tr h="392113">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Variables</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73025" marR="73025" marT="10160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marL="1588">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1588"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Students (n = 249)</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73025" marR="73025" marT="10160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008063">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Motivation</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73025" marR="73025" marT="10160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Self, efficacy, instrumentality, goals</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73025" marR="73025" marT="10160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extLst>
                  <a:ext uri="{0D108BD9-81ED-4DB2-BD59-A6C34878D82A}">
                    <a16:rowId xmlns:a16="http://schemas.microsoft.com/office/drawing/2014/main" val="10001"/>
                  </a:ext>
                </a:extLst>
              </a:tr>
              <a:tr h="673100">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Sense of belonging</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73025" marR="73025" marT="10160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1800" b="0" i="0" u="none" strike="noStrike" cap="none" normalizeH="0" baseline="0">
                          <a:ln>
                            <a:noFill/>
                          </a:ln>
                          <a:solidFill>
                            <a:srgbClr val="000000"/>
                          </a:solidFill>
                          <a:effectLst/>
                          <a:latin typeface="Myriad Pro"/>
                          <a:cs typeface="Arial" panose="020B0604020202020204" pitchFamily="34" charset="0"/>
                        </a:rPr>
                        <a:t>Sense of belonging survey</a:t>
                      </a:r>
                      <a:endParaRPr kumimoji="0" lang="en-GB" altLang="en-US" sz="1100" b="0" i="0" u="none" strike="noStrike" cap="none" normalizeH="0" baseline="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73025" marR="73025" marT="10160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2FC"/>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FA56A1EA-EF6A-9BFB-7BCE-7768ACFC7311}"/>
              </a:ext>
            </a:extLst>
          </p:cNvPr>
          <p:cNvSpPr>
            <a:spLocks noGrp="1"/>
          </p:cNvSpPr>
          <p:nvPr>
            <p:ph type="title"/>
          </p:nvPr>
        </p:nvSpPr>
        <p:spPr/>
        <p:txBody>
          <a:bodyPr/>
          <a:lstStyle/>
          <a:p>
            <a:pPr algn="l"/>
            <a:r>
              <a:rPr lang="en-GB" altLang="en-US" sz="2700" dirty="0"/>
              <a:t>Nonexperimental research utilizing a survey  approach with a cross-sectional design</a:t>
            </a:r>
          </a:p>
        </p:txBody>
      </p:sp>
      <p:sp>
        <p:nvSpPr>
          <p:cNvPr id="55299" name="Content Placeholder 2">
            <a:extLst>
              <a:ext uri="{FF2B5EF4-FFF2-40B4-BE49-F238E27FC236}">
                <a16:creationId xmlns:a16="http://schemas.microsoft.com/office/drawing/2014/main" id="{1521D4E2-3489-D434-ADB7-41F58F154D8D}"/>
              </a:ext>
            </a:extLst>
          </p:cNvPr>
          <p:cNvSpPr>
            <a:spLocks noGrp="1"/>
          </p:cNvSpPr>
          <p:nvPr>
            <p:ph idx="1"/>
          </p:nvPr>
        </p:nvSpPr>
        <p:spPr>
          <a:xfrm>
            <a:off x="1981200" y="1600201"/>
            <a:ext cx="8229600" cy="3916363"/>
          </a:xfrm>
        </p:spPr>
        <p:txBody>
          <a:bodyPr/>
          <a:lstStyle/>
          <a:p>
            <a:pPr marL="0" indent="0">
              <a:buNone/>
            </a:pPr>
            <a:r>
              <a:rPr lang="en-GB" altLang="en-US" sz="2000" i="1"/>
              <a:t>Research Question: What evidence exists to demonstrate the prevalence and consequences of recurrent low-back pain in children?</a:t>
            </a:r>
          </a:p>
          <a:p>
            <a:pPr marL="0" indent="0">
              <a:buNone/>
            </a:pPr>
            <a:endParaRPr lang="en-GB" altLang="en-US"/>
          </a:p>
        </p:txBody>
      </p:sp>
      <p:sp>
        <p:nvSpPr>
          <p:cNvPr id="4" name="Date Placeholder 3">
            <a:extLst>
              <a:ext uri="{FF2B5EF4-FFF2-40B4-BE49-F238E27FC236}">
                <a16:creationId xmlns:a16="http://schemas.microsoft.com/office/drawing/2014/main" id="{2B6C5CA9-80D7-DD47-C0EE-BECF9734F52E}"/>
              </a:ext>
            </a:extLst>
          </p:cNvPr>
          <p:cNvSpPr>
            <a:spLocks noGrp="1"/>
          </p:cNvSpPr>
          <p:nvPr>
            <p:ph type="dt" sz="quarter" idx="10"/>
          </p:nvPr>
        </p:nvSpPr>
        <p:spPr/>
        <p:txBody>
          <a:bodyPr/>
          <a:lstStyle/>
          <a:p>
            <a:pPr>
              <a:defRPr/>
            </a:pPr>
            <a:fld id="{DE12EDCC-C5EA-4C07-97E6-619DB332C8F4}" type="datetime1">
              <a:rPr lang="en-GB" altLang="en-US" smtClean="0"/>
              <a:pPr>
                <a:defRPr/>
              </a:pPr>
              <a:t>17/10/2026</a:t>
            </a:fld>
            <a:endParaRPr lang="en-GB" altLang="en-US" dirty="0"/>
          </a:p>
        </p:txBody>
      </p:sp>
      <p:sp>
        <p:nvSpPr>
          <p:cNvPr id="55301" name="Slide Number Placeholder 4">
            <a:extLst>
              <a:ext uri="{FF2B5EF4-FFF2-40B4-BE49-F238E27FC236}">
                <a16:creationId xmlns:a16="http://schemas.microsoft.com/office/drawing/2014/main" id="{3304810E-EFD4-2B6B-D2C4-1C6740A563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DCB1031-0CB7-40AE-A417-0F4ACB5B4DD7}" type="slidenum">
              <a:rPr lang="en-GB" altLang="en-US" sz="1200">
                <a:solidFill>
                  <a:srgbClr val="898989"/>
                </a:solidFill>
              </a:rPr>
              <a:pPr>
                <a:spcBef>
                  <a:spcPct val="0"/>
                </a:spcBef>
                <a:buFontTx/>
                <a:buNone/>
              </a:pPr>
              <a:t>30</a:t>
            </a:fld>
            <a:endParaRPr lang="en-GB" altLang="en-US" sz="1200">
              <a:solidFill>
                <a:srgbClr val="898989"/>
              </a:solidFill>
            </a:endParaRPr>
          </a:p>
        </p:txBody>
      </p:sp>
      <p:graphicFrame>
        <p:nvGraphicFramePr>
          <p:cNvPr id="6" name="Table 5">
            <a:extLst>
              <a:ext uri="{FF2B5EF4-FFF2-40B4-BE49-F238E27FC236}">
                <a16:creationId xmlns:a16="http://schemas.microsoft.com/office/drawing/2014/main" id="{7F6D59C1-E1A4-114C-8A25-3B70D515232A}"/>
              </a:ext>
            </a:extLst>
          </p:cNvPr>
          <p:cNvGraphicFramePr>
            <a:graphicFrameLocks noGrp="1"/>
          </p:cNvGraphicFramePr>
          <p:nvPr/>
        </p:nvGraphicFramePr>
        <p:xfrm>
          <a:off x="3619500" y="2968626"/>
          <a:ext cx="4953000" cy="1503363"/>
        </p:xfrm>
        <a:graphic>
          <a:graphicData uri="http://schemas.openxmlformats.org/drawingml/2006/table">
            <a:tbl>
              <a:tblPr/>
              <a:tblGrid>
                <a:gridCol w="3295650">
                  <a:extLst>
                    <a:ext uri="{9D8B030D-6E8A-4147-A177-3AD203B41FA5}">
                      <a16:colId xmlns:a16="http://schemas.microsoft.com/office/drawing/2014/main" val="20000"/>
                    </a:ext>
                  </a:extLst>
                </a:gridCol>
                <a:gridCol w="1657350">
                  <a:extLst>
                    <a:ext uri="{9D8B030D-6E8A-4147-A177-3AD203B41FA5}">
                      <a16:colId xmlns:a16="http://schemas.microsoft.com/office/drawing/2014/main" val="20001"/>
                    </a:ext>
                  </a:extLst>
                </a:gridCol>
              </a:tblGrid>
              <a:tr h="725389">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2000" b="1" i="0" u="none" strike="noStrike" cap="none" normalizeH="0" baseline="0">
                          <a:ln>
                            <a:noFill/>
                          </a:ln>
                          <a:solidFill>
                            <a:srgbClr val="FFFFFF"/>
                          </a:solidFill>
                          <a:effectLst/>
                          <a:latin typeface="Myriad Pro"/>
                          <a:cs typeface="Arial" panose="020B0604020202020204" pitchFamily="34" charset="0"/>
                        </a:rPr>
                        <a:t>Variable (N = 500)</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89535" marR="31115" marT="89546"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marL="79375">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79375" marR="0" lvl="0" indent="0" algn="l" defTabSz="914400" rtl="0" eaLnBrk="1" fontAlgn="base" latinLnBrk="0" hangingPunct="1">
                        <a:lnSpc>
                          <a:spcPct val="107000"/>
                        </a:lnSpc>
                        <a:spcBef>
                          <a:spcPct val="0"/>
                        </a:spcBef>
                        <a:spcAft>
                          <a:spcPts val="800"/>
                        </a:spcAft>
                        <a:buClrTx/>
                        <a:buSzTx/>
                        <a:buFontTx/>
                        <a:buNone/>
                        <a:tabLst/>
                      </a:pPr>
                      <a:r>
                        <a:rPr kumimoji="0" lang="en-GB" altLang="en-US" sz="2000" b="1" i="0" u="none" strike="noStrike" cap="none" normalizeH="0" baseline="0">
                          <a:ln>
                            <a:noFill/>
                          </a:ln>
                          <a:solidFill>
                            <a:srgbClr val="FFFFFF"/>
                          </a:solidFill>
                          <a:effectLst/>
                          <a:latin typeface="Myriad Pro"/>
                          <a:cs typeface="Arial" panose="020B0604020202020204" pitchFamily="34" charset="0"/>
                        </a:rPr>
                        <a:t>Time point 1</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89535" marR="31115" marT="89546"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777974">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2000" b="1" i="0" u="none" strike="noStrike" cap="none" normalizeH="0" baseline="0">
                          <a:ln>
                            <a:noFill/>
                          </a:ln>
                          <a:solidFill>
                            <a:srgbClr val="FFFFFF"/>
                          </a:solidFill>
                          <a:effectLst/>
                          <a:latin typeface="Myriad Pro"/>
                          <a:cs typeface="Arial" panose="020B0604020202020204" pitchFamily="34" charset="0"/>
                        </a:rPr>
                        <a:t>Low-back pain</a:t>
                      </a:r>
                      <a:endParaRPr kumimoji="0" lang="en-GB" altLang="en-US" sz="1100" b="1" i="0" u="none" strike="noStrike" cap="none" normalizeH="0" baseline="0">
                        <a:ln>
                          <a:noFill/>
                        </a:ln>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txBody>
                  <a:tcPr marL="89535" marR="31115" marT="89546"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7000"/>
                        </a:lnSpc>
                        <a:spcBef>
                          <a:spcPct val="0"/>
                        </a:spcBef>
                        <a:spcAft>
                          <a:spcPts val="800"/>
                        </a:spcAft>
                        <a:buClrTx/>
                        <a:buSzTx/>
                        <a:buFontTx/>
                        <a:buNone/>
                        <a:tabLst/>
                      </a:pPr>
                      <a:r>
                        <a:rPr kumimoji="0" lang="en-GB" altLang="en-US" sz="2000" b="0" i="0" u="none" strike="noStrike" cap="none" normalizeH="0" baseline="0" dirty="0">
                          <a:ln>
                            <a:noFill/>
                          </a:ln>
                          <a:solidFill>
                            <a:srgbClr val="000000"/>
                          </a:solidFill>
                          <a:effectLst/>
                          <a:latin typeface="Myriad Pro"/>
                          <a:cs typeface="Arial" panose="020B0604020202020204" pitchFamily="34" charset="0"/>
                        </a:rPr>
                        <a:t>Low-back pain survey</a:t>
                      </a:r>
                      <a:endParaRPr kumimoji="0" lang="en-GB" altLang="en-US" sz="1100" b="0" i="0"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endParaRPr>
                    </a:p>
                  </a:txBody>
                  <a:tcPr marL="89535" marR="31115" marT="89546"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87DF3-95AD-1DBA-8D8F-53294B729A2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Group Activity</a:t>
            </a:r>
          </a:p>
        </p:txBody>
      </p:sp>
      <p:sp>
        <p:nvSpPr>
          <p:cNvPr id="3" name="Content Placeholder 2">
            <a:extLst>
              <a:ext uri="{FF2B5EF4-FFF2-40B4-BE49-F238E27FC236}">
                <a16:creationId xmlns:a16="http://schemas.microsoft.com/office/drawing/2014/main" id="{B764A466-6087-22B1-EC9F-62E83A7B540A}"/>
              </a:ext>
            </a:extLst>
          </p:cNvPr>
          <p:cNvSpPr>
            <a:spLocks noGrp="1"/>
          </p:cNvSpPr>
          <p:nvPr>
            <p:ph idx="1"/>
          </p:nvPr>
        </p:nvSpPr>
        <p:spPr>
          <a:xfrm rot="545212">
            <a:off x="432391" y="2429540"/>
            <a:ext cx="10972800" cy="3917032"/>
          </a:xfrm>
        </p:spPr>
        <p:txBody>
          <a:bodyPr/>
          <a:lstStyle/>
          <a:p>
            <a:endParaRPr lang="en-GB" dirty="0"/>
          </a:p>
          <a:p>
            <a:endParaRPr lang="en-GB" dirty="0"/>
          </a:p>
          <a:p>
            <a:r>
              <a:rPr lang="en-GB" sz="3800" dirty="0">
                <a:latin typeface="Arial" panose="020B0604020202020204" pitchFamily="34" charset="0"/>
                <a:cs typeface="Arial" panose="020B0604020202020204" pitchFamily="34" charset="0"/>
              </a:rPr>
              <a:t>What are types of quantitative research questions?</a:t>
            </a:r>
          </a:p>
        </p:txBody>
      </p:sp>
      <p:pic>
        <p:nvPicPr>
          <p:cNvPr id="1026" name="Picture 2" descr="People Questionmark Stock Illustrations – 623 People Questionmark Stock  Illustrations, Vectors &amp; Clipart - Dreamstime">
            <a:extLst>
              <a:ext uri="{FF2B5EF4-FFF2-40B4-BE49-F238E27FC236}">
                <a16:creationId xmlns:a16="http://schemas.microsoft.com/office/drawing/2014/main" id="{F0BA7E0E-63FC-A136-CC10-6C0FDB06D6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2193" y="1027906"/>
            <a:ext cx="1914525"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885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C7DA30AD-C9CB-6898-2864-F3964FCA3CD1}"/>
              </a:ext>
            </a:extLst>
          </p:cNvPr>
          <p:cNvSpPr>
            <a:spLocks noGrp="1"/>
          </p:cNvSpPr>
          <p:nvPr>
            <p:ph type="title"/>
          </p:nvPr>
        </p:nvSpPr>
        <p:spPr>
          <a:xfrm>
            <a:off x="1847850" y="-100013"/>
            <a:ext cx="8229600" cy="1143001"/>
          </a:xfrm>
        </p:spPr>
        <p:txBody>
          <a:bodyPr/>
          <a:lstStyle/>
          <a:p>
            <a:r>
              <a:rPr lang="en-GB" altLang="en-US"/>
              <a:t>Small Group Activity </a:t>
            </a:r>
          </a:p>
        </p:txBody>
      </p:sp>
      <p:sp>
        <p:nvSpPr>
          <p:cNvPr id="57347" name="Content Placeholder 2">
            <a:extLst>
              <a:ext uri="{FF2B5EF4-FFF2-40B4-BE49-F238E27FC236}">
                <a16:creationId xmlns:a16="http://schemas.microsoft.com/office/drawing/2014/main" id="{AFE1B679-D75A-7767-6323-07BA260B8351}"/>
              </a:ext>
            </a:extLst>
          </p:cNvPr>
          <p:cNvSpPr>
            <a:spLocks noGrp="1"/>
          </p:cNvSpPr>
          <p:nvPr>
            <p:ph idx="1"/>
          </p:nvPr>
        </p:nvSpPr>
        <p:spPr>
          <a:xfrm>
            <a:off x="1304260" y="1125538"/>
            <a:ext cx="9060528" cy="3916362"/>
          </a:xfrm>
        </p:spPr>
        <p:txBody>
          <a:bodyPr/>
          <a:lstStyle/>
          <a:p>
            <a:pPr marL="0" indent="0">
              <a:buNone/>
            </a:pPr>
            <a:r>
              <a:rPr lang="en-GB" altLang="en-US" b="1" dirty="0"/>
              <a:t>Research question: </a:t>
            </a:r>
          </a:p>
          <a:p>
            <a:pPr marL="0" indent="0">
              <a:buNone/>
            </a:pPr>
            <a:r>
              <a:rPr lang="en-GB" altLang="en-US" dirty="0"/>
              <a:t>How many students have a healthy eating behaviour? </a:t>
            </a:r>
          </a:p>
          <a:p>
            <a:pPr marL="0" indent="0">
              <a:buNone/>
            </a:pPr>
            <a:r>
              <a:rPr lang="en-GB" altLang="en-US" b="1" dirty="0"/>
              <a:t>Aim: </a:t>
            </a:r>
          </a:p>
          <a:p>
            <a:pPr marL="0" indent="0">
              <a:buNone/>
            </a:pPr>
            <a:r>
              <a:rPr lang="en-GB" altLang="en-US" dirty="0"/>
              <a:t>To investigate how many students engage in healthy eating practices to enhance awareness regarding healthy living. </a:t>
            </a:r>
          </a:p>
          <a:p>
            <a:pPr marL="0" indent="0">
              <a:buNone/>
            </a:pPr>
            <a:r>
              <a:rPr lang="en-GB" altLang="en-US" b="1" dirty="0"/>
              <a:t>Data collection method: </a:t>
            </a:r>
          </a:p>
          <a:p>
            <a:pPr marL="0" indent="0">
              <a:buNone/>
            </a:pPr>
            <a:r>
              <a:rPr lang="en-GB" altLang="en-US" dirty="0"/>
              <a:t>Questionnaire/survey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077E5BC-4593-709C-4566-4CE161BAB5FD}"/>
              </a:ext>
            </a:extLst>
          </p:cNvPr>
          <p:cNvSpPr>
            <a:spLocks noGrp="1"/>
          </p:cNvSpPr>
          <p:nvPr>
            <p:ph type="title"/>
          </p:nvPr>
        </p:nvSpPr>
        <p:spPr/>
        <p:txBody>
          <a:bodyPr/>
          <a:lstStyle/>
          <a:p>
            <a:r>
              <a:rPr lang="en-GB" altLang="en-US"/>
              <a:t>Small Group Activity </a:t>
            </a:r>
          </a:p>
        </p:txBody>
      </p:sp>
      <p:sp>
        <p:nvSpPr>
          <p:cNvPr id="59395" name="Content Placeholder 2">
            <a:extLst>
              <a:ext uri="{FF2B5EF4-FFF2-40B4-BE49-F238E27FC236}">
                <a16:creationId xmlns:a16="http://schemas.microsoft.com/office/drawing/2014/main" id="{6B0A74CD-4318-5FF6-7185-AACE1953947F}"/>
              </a:ext>
            </a:extLst>
          </p:cNvPr>
          <p:cNvSpPr>
            <a:spLocks noGrp="1"/>
          </p:cNvSpPr>
          <p:nvPr>
            <p:ph idx="1"/>
          </p:nvPr>
        </p:nvSpPr>
        <p:spPr>
          <a:xfrm>
            <a:off x="1981200" y="1600201"/>
            <a:ext cx="8229600" cy="3916363"/>
          </a:xfrm>
        </p:spPr>
        <p:txBody>
          <a:bodyPr/>
          <a:lstStyle/>
          <a:p>
            <a:r>
              <a:rPr lang="en-GB" altLang="en-US" dirty="0"/>
              <a:t>Create your questionnaire 3 – 5 questions</a:t>
            </a:r>
          </a:p>
          <a:p>
            <a:r>
              <a:rPr lang="en-GB" altLang="en-US" dirty="0"/>
              <a:t>Identify the response options (4 point Likert- scale)</a:t>
            </a:r>
          </a:p>
          <a:p>
            <a:r>
              <a:rPr lang="en-GB" altLang="en-US" dirty="0"/>
              <a:t>Identify 3 university student/staff respondents</a:t>
            </a:r>
          </a:p>
          <a:p>
            <a:r>
              <a:rPr lang="en-GB" altLang="en-US" dirty="0"/>
              <a:t>Administer your questionnaire</a:t>
            </a:r>
          </a:p>
          <a:p>
            <a:r>
              <a:rPr lang="en-GB" altLang="en-US" dirty="0"/>
              <a:t>Analyse your findings and present</a:t>
            </a:r>
          </a:p>
        </p:txBody>
      </p:sp>
      <p:sp>
        <p:nvSpPr>
          <p:cNvPr id="4" name="Date Placeholder 3">
            <a:extLst>
              <a:ext uri="{FF2B5EF4-FFF2-40B4-BE49-F238E27FC236}">
                <a16:creationId xmlns:a16="http://schemas.microsoft.com/office/drawing/2014/main" id="{E5F52829-52F8-692F-4A3F-4C9C40026161}"/>
              </a:ext>
            </a:extLst>
          </p:cNvPr>
          <p:cNvSpPr>
            <a:spLocks noGrp="1"/>
          </p:cNvSpPr>
          <p:nvPr>
            <p:ph type="dt" sz="quarter" idx="10"/>
          </p:nvPr>
        </p:nvSpPr>
        <p:spPr/>
        <p:txBody>
          <a:bodyPr/>
          <a:lstStyle/>
          <a:p>
            <a:pPr>
              <a:defRPr/>
            </a:pPr>
            <a:fld id="{DA6377A5-02FA-4C15-9DD1-73457A291C8D}" type="datetime1">
              <a:rPr lang="en-GB" altLang="en-US" smtClean="0"/>
              <a:pPr>
                <a:defRPr/>
              </a:pPr>
              <a:t>17/10/2026</a:t>
            </a:fld>
            <a:endParaRPr lang="en-GB" altLang="en-US" dirty="0"/>
          </a:p>
        </p:txBody>
      </p:sp>
      <p:sp>
        <p:nvSpPr>
          <p:cNvPr id="59397" name="Slide Number Placeholder 4">
            <a:extLst>
              <a:ext uri="{FF2B5EF4-FFF2-40B4-BE49-F238E27FC236}">
                <a16:creationId xmlns:a16="http://schemas.microsoft.com/office/drawing/2014/main" id="{032DAC2B-D451-B126-E62E-5077B3ADB8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5D09295-E9A3-4E1B-9943-15B62972F261}" type="slidenum">
              <a:rPr lang="en-GB" altLang="en-US" sz="1200">
                <a:solidFill>
                  <a:srgbClr val="898989"/>
                </a:solidFill>
              </a:rPr>
              <a:pPr>
                <a:spcBef>
                  <a:spcPct val="0"/>
                </a:spcBef>
                <a:buFontTx/>
                <a:buNone/>
              </a:pPr>
              <a:t>33</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1823</Words>
  <Application>Microsoft Office PowerPoint</Application>
  <PresentationFormat>Widescreen</PresentationFormat>
  <Paragraphs>274</Paragraphs>
  <Slides>33</Slides>
  <Notes>18</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33</vt:i4>
      </vt:variant>
    </vt:vector>
  </HeadingPairs>
  <TitlesOfParts>
    <vt:vector size="44" baseType="lpstr">
      <vt:lpstr>DengXian</vt:lpstr>
      <vt:lpstr>Myriad Pro</vt:lpstr>
      <vt:lpstr>Aptos</vt:lpstr>
      <vt:lpstr>Arial</vt:lpstr>
      <vt:lpstr>Calibri</vt:lpstr>
      <vt:lpstr>Calibri Light</vt:lpstr>
      <vt:lpstr>Verdana</vt:lpstr>
      <vt:lpstr>Wingdings</vt:lpstr>
      <vt:lpstr>UWTSD Holding Page</vt:lpstr>
      <vt:lpstr>UWTSD Text 2</vt:lpstr>
      <vt:lpstr>UWTSD Logo Variations place image in Background</vt:lpstr>
      <vt:lpstr>PowerPoint Presentation</vt:lpstr>
      <vt:lpstr>Important activities and timelines</vt:lpstr>
      <vt:lpstr>Session Aims</vt:lpstr>
      <vt:lpstr>Case study 1: Laryngeal TB</vt:lpstr>
      <vt:lpstr>Case study 1: Laryngeal TB (2)</vt:lpstr>
      <vt:lpstr>A definition of research</vt:lpstr>
      <vt:lpstr>A definition of quantitative research</vt:lpstr>
      <vt:lpstr>Purpose of quantitative research</vt:lpstr>
      <vt:lpstr>Characteristics of quantitative research</vt:lpstr>
      <vt:lpstr>Quantitative research design (identify)</vt:lpstr>
      <vt:lpstr>Quantitative Research methods (collecting data)</vt:lpstr>
      <vt:lpstr>Short activity </vt:lpstr>
      <vt:lpstr>Relevance of public health and social care research</vt:lpstr>
      <vt:lpstr>Current challenges with quantitative research</vt:lpstr>
      <vt:lpstr>What are the pros and cons of quantitative research (7min) </vt:lpstr>
      <vt:lpstr>Pros and cons of quantitative research</vt:lpstr>
      <vt:lpstr>Provide a sketch drawing of your research process (5min)</vt:lpstr>
      <vt:lpstr>PowerPoint Presentation</vt:lpstr>
      <vt:lpstr>Identify the Research Problem</vt:lpstr>
      <vt:lpstr>Review the literature</vt:lpstr>
      <vt:lpstr>Identify and state the research purpose</vt:lpstr>
      <vt:lpstr>Data collection</vt:lpstr>
      <vt:lpstr>Analysis and data interpretation</vt:lpstr>
      <vt:lpstr>Ethical consideration</vt:lpstr>
      <vt:lpstr>Validity and Reliability in quantitative research</vt:lpstr>
      <vt:lpstr>The Quanti/Quali Distinction: Summary (1)</vt:lpstr>
      <vt:lpstr>PowerPoint Presentation</vt:lpstr>
      <vt:lpstr>Example 1. Experimental research utilizing a between subjects approach with a pre- and posttest control group design </vt:lpstr>
      <vt:lpstr>Example 2. Nonexperimental/quasi experimental research utilizing a correlational approach with an explanatory design  </vt:lpstr>
      <vt:lpstr>Nonexperimental research utilizing a survey  approach with a cross-sectional design</vt:lpstr>
      <vt:lpstr>Group Activity</vt:lpstr>
      <vt:lpstr>Small Group Activity </vt:lpstr>
      <vt:lpstr>Small Group Activity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35</cp:revision>
  <dcterms:created xsi:type="dcterms:W3CDTF">2021-03-09T15:35:42Z</dcterms:created>
  <dcterms:modified xsi:type="dcterms:W3CDTF">2026-10-17T15:33:03Z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