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6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BFD0-44A2-5913-9CF2-0CF7404A90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9A7FE8-E070-FA4B-9166-284C13179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DC4FF-E247-4F28-B155-AEC2A2357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ECE23-86B6-109E-36E8-0B246EF98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68CE8-AC71-CE08-66E8-FF8A11715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210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4DEC6-CAAA-13B9-D7F1-D2F27CA65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62BFCB-9ABE-F1DD-C422-AC3A5DCFCB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BC30AF-A820-AFD1-A38D-F6653886D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900B19-D399-7FBE-2C86-2543348DF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6A970-BD57-7C07-D9D6-DB49C6914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226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8B7D8-F3E6-AEDE-ECD4-E3A25D0BF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E15183-FBA8-85AB-369C-8978B920D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DCCEB-2D6C-630C-A296-74D7A8BD8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82E55-E5DF-FDBB-5DD7-73B34607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3E490-6636-1F14-A90E-35E92C034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159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A511E-244D-C2A6-9A2B-B22880D5E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5F25AE-87CE-E6D0-82CB-A7F344DE68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05FD0E-1673-9940-CE76-BB3C0BBFBA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3AEBDD-2E9D-5642-93C6-77C8872B4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EC7DE3-FC5B-3551-6248-8D89C6AEF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F35EF8-3888-9897-2741-66E0FC2DF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388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B1E32-4462-7FFB-4727-FDE43AF33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C0F841-A3A8-0124-E704-8ACA8D53CD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75C170-533B-7E69-00DA-56D8B408F2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AF225D-3BA7-C9CD-4C6D-D6E03FEF3A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AFE35A-7DAE-30D3-A938-62F9CE1C55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F56649-9EAC-0FEB-83FF-B574A193D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3639DB-2DC7-F30E-B818-DD3C7E39C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DDCF10-E329-E117-1653-91F83E76E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709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53DAC-A828-441A-45C4-9B4577DA5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65C306-D7BC-7A74-FCAE-34E4A3887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C210B9-E202-2BAC-29BC-2739F6C8D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77922-CED4-776A-F344-C64641D82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752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ABAB3B-216D-E00D-63A5-7A2CC72AA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F72676-F67F-3655-AC4F-15AB189DA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6DF2A7-F6E4-9FC7-1D8B-2659FE926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78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5EDB1-AD6B-0668-218F-4E38CE606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DAD38-99AB-6676-008A-54FC0841A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CE28BB-4478-A3B8-B63D-83E1AC09F1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38FC0D-2BEC-BA6B-4403-79D0EAE23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03F66D-706D-8F15-96D6-53A57F622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8A5095-FF6E-B766-2694-7E16A2C89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14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82900-7620-08E6-38DC-CAEE34DCF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153E16-31CD-6B74-0D28-FDEB9ADBDC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2ED0B-DD84-D186-E2BA-04EC137C17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591562-EE5A-54E5-4917-D37561726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6AD33F-66E9-EA71-4255-CEFD80B79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5CEA67-0B78-687F-7152-CE5FDE0D1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487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B5838-B29D-A537-A549-714BF84AA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C85C4D-833C-CC50-B203-CC08050EC4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BB04B5-A18F-4408-6120-8D5A36470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200DE-14C6-97F4-93BD-A08E8ED0B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69016-16B1-434C-303A-D8F0807C1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23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D31931-9642-1E02-99C0-466EB617D9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D53A77-5E6A-2B7B-E1A0-CB876110C2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E40F47-4F67-BCDF-EB2A-16B1BDC6F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5BA0-AC88-7C42-7C2E-4DA733638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E3BAEB-89C2-0A40-A1FD-6656B6F2C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655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4DCB62-F987-65DD-8A69-BAF44D0DF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9DCF8-7852-D454-2EA7-F655B2625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6B5134-E398-B679-E815-258F7B5048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3CBBB5-3524-4014-A59E-F3838EC75646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71368-EAE1-AAD6-4B30-9B5DE2F621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38A88-C10D-56EB-4292-9FE8F58DC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F9BA3D-207C-4ED9-9388-96F262289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53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2A397E7-BF60-45B2-84C7-B074B76C3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817927-1F8A-9940-4789-610BE4A4089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12664" r="22473"/>
          <a:stretch>
            <a:fillRect/>
          </a:stretch>
        </p:blipFill>
        <p:spPr>
          <a:xfrm>
            <a:off x="4283902" y="10"/>
            <a:ext cx="7908098" cy="68579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064233-3202-C29D-3835-B3A0F37745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4884" y="504817"/>
            <a:ext cx="11032413" cy="1655762"/>
          </a:xfrm>
        </p:spPr>
        <p:txBody>
          <a:bodyPr>
            <a:no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Program of Study: Certificate in Higher Education Business Skills for the Workplace</a:t>
            </a:r>
          </a:p>
          <a:p>
            <a:pPr algn="l"/>
            <a:r>
              <a:rPr lang="en-US" dirty="0">
                <a:solidFill>
                  <a:schemeClr val="bg1"/>
                </a:solidFill>
              </a:rPr>
              <a:t>Module Name:  </a:t>
            </a:r>
            <a:r>
              <a:rPr lang="en-US" dirty="0" err="1">
                <a:solidFill>
                  <a:schemeClr val="bg1"/>
                </a:solidFill>
              </a:rPr>
              <a:t>Enterprise&amp;Entrepreneurship</a:t>
            </a:r>
            <a:endParaRPr lang="en-US" dirty="0">
              <a:solidFill>
                <a:schemeClr val="bg1"/>
              </a:solidFill>
            </a:endParaRPr>
          </a:p>
          <a:p>
            <a:pPr algn="l"/>
            <a:r>
              <a:rPr lang="en-US" dirty="0">
                <a:solidFill>
                  <a:schemeClr val="bg1"/>
                </a:solidFill>
              </a:rPr>
              <a:t>Module Code:  LCLM4006</a:t>
            </a:r>
          </a:p>
          <a:p>
            <a:pPr algn="l"/>
            <a:r>
              <a:rPr lang="en-US" dirty="0">
                <a:solidFill>
                  <a:schemeClr val="bg1"/>
                </a:solidFill>
              </a:rPr>
              <a:t>Assignment Title: Individual Presentation Pinch</a:t>
            </a:r>
          </a:p>
          <a:p>
            <a:pPr algn="l"/>
            <a:r>
              <a:rPr lang="en-US" dirty="0">
                <a:solidFill>
                  <a:schemeClr val="bg1"/>
                </a:solidFill>
              </a:rPr>
              <a:t>Lectures Name:  Chung Lai Jonny Wan</a:t>
            </a:r>
          </a:p>
          <a:p>
            <a:pPr algn="l"/>
            <a:r>
              <a:rPr lang="en-US" dirty="0">
                <a:solidFill>
                  <a:schemeClr val="bg1"/>
                </a:solidFill>
              </a:rPr>
              <a:t>Student Name:  Gheorghe Teodor Robu</a:t>
            </a:r>
          </a:p>
          <a:p>
            <a:pPr algn="l"/>
            <a:r>
              <a:rPr lang="en-US" dirty="0">
                <a:solidFill>
                  <a:schemeClr val="bg1"/>
                </a:solidFill>
              </a:rPr>
              <a:t>Student ID: 2440088 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8585" y="3681408"/>
            <a:ext cx="1193482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3152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35A04CF-97D4-4FF7-B359-C546B1F6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7948C8A-D12B-51ED-D166-0BEFA6FD6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344" y="1195856"/>
            <a:ext cx="3414696" cy="2320062"/>
          </a:xfrm>
        </p:spPr>
        <p:txBody>
          <a:bodyPr anchor="t">
            <a:normAutofit/>
          </a:bodyPr>
          <a:lstStyle/>
          <a:p>
            <a:r>
              <a:rPr lang="en-US" sz="2000" b="1" dirty="0">
                <a:solidFill>
                  <a:srgbClr val="FFFFFF"/>
                </a:solidFill>
              </a:rPr>
              <a:t>Overview of the Business Idea</a:t>
            </a:r>
            <a:br>
              <a:rPr lang="en-US" sz="1700" dirty="0">
                <a:solidFill>
                  <a:srgbClr val="FFFFFF"/>
                </a:solidFill>
              </a:rPr>
            </a:br>
            <a:br>
              <a:rPr lang="en-US" sz="1700" dirty="0">
                <a:solidFill>
                  <a:srgbClr val="FFFFFF"/>
                </a:solidFill>
              </a:rPr>
            </a:br>
            <a:r>
              <a:rPr lang="en-US" sz="1800" dirty="0" err="1">
                <a:solidFill>
                  <a:srgbClr val="FFFFFF"/>
                </a:solidFill>
              </a:rPr>
              <a:t>ElijahMotors</a:t>
            </a:r>
            <a:r>
              <a:rPr lang="en-US" sz="1800" dirty="0">
                <a:solidFill>
                  <a:srgbClr val="FFFFFF"/>
                </a:solidFill>
              </a:rPr>
              <a:t> is a used car dealership providing affordable, reliable vehicles to customers in Birmingham and surrounding areas</a:t>
            </a:r>
            <a:r>
              <a:rPr lang="en-US" sz="1700" dirty="0">
                <a:solidFill>
                  <a:srgbClr val="FFFFFF"/>
                </a:solidFill>
              </a:rPr>
              <a:t>.</a:t>
            </a:r>
            <a:endParaRPr lang="en-GB" sz="1700" dirty="0">
              <a:solidFill>
                <a:srgbClr val="FFFFFF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50DE8FF-2770-68F5-AA42-90A5C9CC93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21332" y="2355887"/>
            <a:ext cx="3629541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     Products and Services</a:t>
            </a:r>
          </a:p>
          <a:p>
            <a:pPr marL="0" indent="0">
              <a:buNone/>
            </a:pPr>
            <a:endParaRPr lang="en-US" sz="2000" b="1" dirty="0"/>
          </a:p>
          <a:p>
            <a:pPr marL="571500" indent="-571500">
              <a:buFont typeface="+mj-lt"/>
              <a:buAutoNum type="romanUcPeriod"/>
            </a:pPr>
            <a:r>
              <a:rPr lang="en-US" sz="2000" dirty="0"/>
              <a:t>Used Sedans, SUVs and </a:t>
            </a:r>
            <a:r>
              <a:rPr lang="en-US" sz="2000" dirty="0" err="1"/>
              <a:t>VansPrice</a:t>
            </a:r>
            <a:r>
              <a:rPr lang="en-US" sz="2000" dirty="0"/>
              <a:t> </a:t>
            </a:r>
          </a:p>
          <a:p>
            <a:pPr marL="0" indent="0">
              <a:buNone/>
            </a:pPr>
            <a:r>
              <a:rPr lang="en-US" sz="2000" dirty="0"/>
              <a:t>II. range: £500 – £10,000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Additional services:</a:t>
            </a:r>
          </a:p>
          <a:p>
            <a:pPr marL="0" indent="0">
              <a:buNone/>
            </a:pPr>
            <a:r>
              <a:rPr lang="en-US" sz="2000" dirty="0"/>
              <a:t>I.   Vehicle financing</a:t>
            </a:r>
          </a:p>
          <a:p>
            <a:pPr marL="0" indent="0">
              <a:buNone/>
            </a:pPr>
            <a:r>
              <a:rPr lang="en-US" sz="2000" dirty="0"/>
              <a:t>II.  30-day limited warranty</a:t>
            </a:r>
          </a:p>
          <a:p>
            <a:pPr marL="0" indent="0">
              <a:buNone/>
            </a:pPr>
            <a:r>
              <a:rPr lang="en-US" sz="2000" dirty="0"/>
              <a:t>III. Basic maintenance support</a:t>
            </a:r>
            <a:endParaRPr lang="en-GB" sz="20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B25A9D-3D7F-85D3-6DBD-40955C10E1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61116" y="677971"/>
            <a:ext cx="3629540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Unique Selling Points</a:t>
            </a: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r>
              <a:rPr lang="en-US" sz="2000" dirty="0"/>
              <a:t>I. Competitive pricing</a:t>
            </a:r>
          </a:p>
          <a:p>
            <a:pPr marL="0" indent="0">
              <a:buNone/>
            </a:pPr>
            <a:r>
              <a:rPr lang="en-US" sz="2000" dirty="0"/>
              <a:t>II. Quality-checked vehicles</a:t>
            </a:r>
          </a:p>
          <a:p>
            <a:pPr marL="0" indent="0">
              <a:buNone/>
            </a:pPr>
            <a:r>
              <a:rPr lang="en-US" sz="2000" dirty="0"/>
              <a:t>III. Transparent and customer-focused sales process</a:t>
            </a:r>
          </a:p>
          <a:p>
            <a:pPr marL="0" indent="0">
              <a:buNone/>
            </a:pPr>
            <a:r>
              <a:rPr lang="en-US" sz="2000" dirty="0"/>
              <a:t>IX. Strong focus on trust and reliability</a:t>
            </a:r>
          </a:p>
          <a:p>
            <a:endParaRPr lang="en-GB" sz="2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32D70F-7C67-5D4B-4E51-72DD81B86D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640"/>
          <a:stretch>
            <a:fillRect/>
          </a:stretch>
        </p:blipFill>
        <p:spPr>
          <a:xfrm>
            <a:off x="4842597" y="371429"/>
            <a:ext cx="2928073" cy="1637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3B58E95-0453-B42D-E066-773C9767C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165" y="4366219"/>
            <a:ext cx="2730542" cy="1813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5831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35A04CF-97D4-4FF7-B359-C546B1F6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4DD907-A87E-2134-3ABF-176DEABC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412489"/>
            <a:ext cx="2871095" cy="2156621"/>
          </a:xfrm>
        </p:spPr>
        <p:txBody>
          <a:bodyPr anchor="t">
            <a:normAutofit/>
          </a:bodyPr>
          <a:lstStyle/>
          <a:p>
            <a:r>
              <a:rPr lang="en-US" sz="2500" b="1">
                <a:solidFill>
                  <a:srgbClr val="FFFFFF"/>
                </a:solidFill>
              </a:rPr>
              <a:t>Management Structure and Legal Format</a:t>
            </a:r>
            <a:br>
              <a:rPr lang="en-US" sz="2500">
                <a:solidFill>
                  <a:srgbClr val="FFFFFF"/>
                </a:solidFill>
              </a:rPr>
            </a:br>
            <a:br>
              <a:rPr lang="en-US" sz="2500">
                <a:solidFill>
                  <a:srgbClr val="FFFFFF"/>
                </a:solidFill>
              </a:rPr>
            </a:br>
            <a:br>
              <a:rPr lang="en-US" sz="2500">
                <a:solidFill>
                  <a:srgbClr val="FFFFFF"/>
                </a:solidFill>
              </a:rPr>
            </a:br>
            <a:endParaRPr lang="en-GB" sz="25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AD17A-C245-67DA-56E7-619A7A2AF6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15884" y="2340897"/>
            <a:ext cx="3769124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700" b="1" dirty="0"/>
              <a:t>      </a:t>
            </a:r>
            <a:r>
              <a:rPr lang="en-GB" sz="2000" b="1" dirty="0"/>
              <a:t>Management Team</a:t>
            </a:r>
          </a:p>
          <a:p>
            <a:pPr marL="0" indent="0">
              <a:buNone/>
            </a:pPr>
            <a:endParaRPr lang="en-GB" sz="1700" b="1" dirty="0"/>
          </a:p>
          <a:p>
            <a:pPr marL="0" indent="0">
              <a:buNone/>
            </a:pPr>
            <a:r>
              <a:rPr lang="en-GB" sz="1800" b="1" dirty="0"/>
              <a:t>Gheorghe Robu – General Manager</a:t>
            </a:r>
            <a:endParaRPr lang="en-GB" sz="1800" dirty="0"/>
          </a:p>
          <a:p>
            <a:pPr marL="457200" lvl="1" indent="0">
              <a:buNone/>
            </a:pPr>
            <a:r>
              <a:rPr lang="en-GB" sz="1800" dirty="0"/>
              <a:t>I. Founder with 7 years automotive experience</a:t>
            </a:r>
          </a:p>
          <a:p>
            <a:pPr marL="0" indent="0">
              <a:buNone/>
            </a:pPr>
            <a:r>
              <a:rPr lang="en-GB" sz="1800" b="1" dirty="0"/>
              <a:t>Maria Robu – Sales Manager</a:t>
            </a:r>
            <a:endParaRPr lang="en-GB" sz="1800" dirty="0"/>
          </a:p>
          <a:p>
            <a:pPr marL="457200" lvl="1" indent="0">
              <a:buNone/>
            </a:pPr>
            <a:r>
              <a:rPr lang="en-GB" sz="1800" dirty="0"/>
              <a:t>I. 5 years experience in sales and customer service</a:t>
            </a:r>
          </a:p>
          <a:p>
            <a:pPr marL="0" indent="0">
              <a:buNone/>
            </a:pPr>
            <a:r>
              <a:rPr lang="en-GB" sz="1800" b="1" dirty="0"/>
              <a:t>Service Manager – Gheorghe Robu</a:t>
            </a:r>
            <a:endParaRPr lang="en-GB" sz="1800" dirty="0"/>
          </a:p>
          <a:p>
            <a:pPr marL="457200" lvl="1" indent="0">
              <a:buNone/>
            </a:pPr>
            <a:r>
              <a:rPr lang="en-GB" sz="1800" dirty="0"/>
              <a:t>I. 20 years experience in vehicle maintenance</a:t>
            </a:r>
          </a:p>
          <a:p>
            <a:endParaRPr lang="en-GB" sz="17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95C0A9-EE28-38C2-7493-12953DFF7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79560" y="603162"/>
            <a:ext cx="3644635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Legal Structure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1800" dirty="0"/>
              <a:t>I. </a:t>
            </a:r>
            <a:r>
              <a:rPr lang="en-US" sz="1800" b="1" i="1" dirty="0"/>
              <a:t> </a:t>
            </a:r>
            <a:r>
              <a:rPr lang="en-US" sz="1800" dirty="0"/>
              <a:t>Sole Trader Business</a:t>
            </a:r>
          </a:p>
          <a:p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Advisory Board</a:t>
            </a:r>
          </a:p>
          <a:p>
            <a:pPr marL="0" indent="0">
              <a:buNone/>
            </a:pPr>
            <a:r>
              <a:rPr lang="en-US" sz="1800" dirty="0"/>
              <a:t>I.  Klaus Michaelson – Business and finance advisor</a:t>
            </a:r>
          </a:p>
          <a:p>
            <a:endParaRPr lang="en-GB" sz="2000" dirty="0"/>
          </a:p>
        </p:txBody>
      </p:sp>
      <p:pic>
        <p:nvPicPr>
          <p:cNvPr id="6" name="Graphic 5" descr="Car Mechanic with solid fill">
            <a:extLst>
              <a:ext uri="{FF2B5EF4-FFF2-40B4-BE49-F238E27FC236}">
                <a16:creationId xmlns:a16="http://schemas.microsoft.com/office/drawing/2014/main" id="{42FDDDE6-44F9-BDCA-CD80-E2A101D12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67370" y="4742295"/>
            <a:ext cx="449422" cy="449422"/>
          </a:xfrm>
          <a:prstGeom prst="rect">
            <a:avLst/>
          </a:prstGeom>
        </p:spPr>
      </p:pic>
      <p:pic>
        <p:nvPicPr>
          <p:cNvPr id="8" name="Graphic 7" descr="Female Profile with solid fill">
            <a:extLst>
              <a:ext uri="{FF2B5EF4-FFF2-40B4-BE49-F238E27FC236}">
                <a16:creationId xmlns:a16="http://schemas.microsoft.com/office/drawing/2014/main" id="{CDB8C483-55A7-8C21-22FE-B7CAEA3A9E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34972" y="3859706"/>
            <a:ext cx="451883" cy="451883"/>
          </a:xfrm>
          <a:prstGeom prst="rect">
            <a:avLst/>
          </a:prstGeom>
        </p:spPr>
      </p:pic>
      <p:pic>
        <p:nvPicPr>
          <p:cNvPr id="12" name="Graphic 11" descr="Male profile with solid fill">
            <a:extLst>
              <a:ext uri="{FF2B5EF4-FFF2-40B4-BE49-F238E27FC236}">
                <a16:creationId xmlns:a16="http://schemas.microsoft.com/office/drawing/2014/main" id="{CD572374-EF4C-E290-FEE2-27FCBBA725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167370" y="2979578"/>
            <a:ext cx="449422" cy="44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436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0"/>
            <a:ext cx="4654286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535" y="0"/>
            <a:ext cx="7539455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D63864F-0282-9BC9-FFFD-D9D97A7CEC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44775" y="637762"/>
            <a:ext cx="5600580" cy="5576770"/>
          </a:xfrm>
        </p:spPr>
        <p:txBody>
          <a:bodyPr anchor="ctr">
            <a:normAutofit/>
          </a:bodyPr>
          <a:lstStyle/>
          <a:p>
            <a:pPr algn="l"/>
            <a:r>
              <a:rPr lang="en-US" sz="1800" b="1" dirty="0"/>
              <a:t>Three Key External Factors </a:t>
            </a:r>
          </a:p>
          <a:p>
            <a:pPr algn="l"/>
            <a:endParaRPr lang="en-US" sz="1800" b="1" dirty="0"/>
          </a:p>
          <a:p>
            <a:pPr algn="l"/>
            <a:r>
              <a:rPr lang="en-US" sz="1800" b="1" dirty="0"/>
              <a:t> Economic Factors</a:t>
            </a:r>
          </a:p>
          <a:p>
            <a:pPr algn="l"/>
            <a:r>
              <a:rPr lang="en-US" sz="1800" dirty="0"/>
              <a:t>Inflation and interest rates affect car affordability.</a:t>
            </a:r>
          </a:p>
          <a:p>
            <a:pPr algn="l"/>
            <a:r>
              <a:rPr lang="en-US" sz="1800" dirty="0"/>
              <a:t>Economic downturns may reduce demand.</a:t>
            </a:r>
          </a:p>
          <a:p>
            <a:pPr algn="l"/>
            <a:endParaRPr lang="en-US" sz="1800" dirty="0"/>
          </a:p>
          <a:p>
            <a:pPr algn="l"/>
            <a:r>
              <a:rPr lang="en-US" sz="1800" b="1" dirty="0"/>
              <a:t> Technological Factors</a:t>
            </a:r>
          </a:p>
          <a:p>
            <a:pPr algn="l"/>
            <a:r>
              <a:rPr lang="en-US" sz="1800" dirty="0"/>
              <a:t>Growth of </a:t>
            </a:r>
            <a:r>
              <a:rPr lang="en-US" sz="1800" b="1" dirty="0"/>
              <a:t>online car marketplaces</a:t>
            </a:r>
            <a:r>
              <a:rPr lang="en-US" sz="1800" dirty="0"/>
              <a:t> changes buying habits.</a:t>
            </a:r>
          </a:p>
          <a:p>
            <a:pPr algn="l"/>
            <a:r>
              <a:rPr lang="en-US" sz="1800" dirty="0"/>
              <a:t>CRM and inventory systems improve dealership efficiency.</a:t>
            </a:r>
          </a:p>
          <a:p>
            <a:pPr algn="l"/>
            <a:endParaRPr lang="en-US" sz="1800" dirty="0"/>
          </a:p>
          <a:p>
            <a:pPr algn="l"/>
            <a:r>
              <a:rPr lang="en-US" sz="1800" b="1" dirty="0"/>
              <a:t>Legal Factors</a:t>
            </a:r>
          </a:p>
          <a:p>
            <a:pPr algn="l"/>
            <a:r>
              <a:rPr lang="en-US" sz="1800" dirty="0"/>
              <a:t>Consumer protection laws regulate used vehicle sales.</a:t>
            </a:r>
          </a:p>
          <a:p>
            <a:pPr algn="l"/>
            <a:r>
              <a:rPr lang="en-US" sz="1800" dirty="0"/>
              <a:t>Data protection laws require secure handling of customer information.</a:t>
            </a:r>
          </a:p>
          <a:p>
            <a:pPr algn="l"/>
            <a:endParaRPr lang="en-GB" sz="1800" dirty="0"/>
          </a:p>
        </p:txBody>
      </p:sp>
      <p:pic>
        <p:nvPicPr>
          <p:cNvPr id="8" name="Graphic 7" descr="Scales of justice with solid fill">
            <a:extLst>
              <a:ext uri="{FF2B5EF4-FFF2-40B4-BE49-F238E27FC236}">
                <a16:creationId xmlns:a16="http://schemas.microsoft.com/office/drawing/2014/main" id="{1DFC2B8F-555F-6CC0-46C6-ADE77617F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1214" y="4634001"/>
            <a:ext cx="345035" cy="345035"/>
          </a:xfrm>
          <a:prstGeom prst="rect">
            <a:avLst/>
          </a:prstGeom>
        </p:spPr>
      </p:pic>
      <p:pic>
        <p:nvPicPr>
          <p:cNvPr id="10" name="Graphic 9" descr="Monitor with solid fill">
            <a:extLst>
              <a:ext uri="{FF2B5EF4-FFF2-40B4-BE49-F238E27FC236}">
                <a16:creationId xmlns:a16="http://schemas.microsoft.com/office/drawing/2014/main" id="{A40C1F38-8F2F-45C1-4D45-92967702AB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78196" y="2726502"/>
            <a:ext cx="366579" cy="366579"/>
          </a:xfrm>
          <a:prstGeom prst="rect">
            <a:avLst/>
          </a:prstGeom>
        </p:spPr>
      </p:pic>
      <p:pic>
        <p:nvPicPr>
          <p:cNvPr id="14" name="Graphic 13" descr="Bar chart with solid fill">
            <a:extLst>
              <a:ext uri="{FF2B5EF4-FFF2-40B4-BE49-F238E27FC236}">
                <a16:creationId xmlns:a16="http://schemas.microsoft.com/office/drawing/2014/main" id="{5BF3D042-A960-B9E9-94BA-6369889103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164529" y="1193758"/>
            <a:ext cx="358404" cy="35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625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238FE-872D-2B8D-8C86-6D2A4D27B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710" y="516194"/>
            <a:ext cx="11430000" cy="60320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3000" b="1" dirty="0"/>
              <a:t>Two Major Marketing Strategies</a:t>
            </a:r>
          </a:p>
          <a:p>
            <a:pPr>
              <a:buNone/>
            </a:pPr>
            <a:endParaRPr lang="en-GB" b="1" dirty="0"/>
          </a:p>
          <a:p>
            <a:pPr marL="0" indent="0">
              <a:buNone/>
            </a:pPr>
            <a:r>
              <a:rPr lang="en-GB" sz="2400" b="1" dirty="0"/>
              <a:t>      Online Marketing</a:t>
            </a:r>
          </a:p>
          <a:p>
            <a:pPr>
              <a:buNone/>
            </a:pPr>
            <a:r>
              <a:rPr lang="en-GB" sz="2000" dirty="0" err="1"/>
              <a:t>ElijahMotors</a:t>
            </a:r>
            <a:r>
              <a:rPr lang="en-GB" sz="2000" dirty="0"/>
              <a:t> will use:</a:t>
            </a:r>
          </a:p>
          <a:p>
            <a:pPr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I. Website with vehicle listings</a:t>
            </a:r>
          </a:p>
          <a:p>
            <a:pPr marL="0" indent="0">
              <a:buNone/>
            </a:pPr>
            <a:r>
              <a:rPr lang="en-GB" sz="2000" dirty="0"/>
              <a:t>II. Social media (Facebook, Instagram)</a:t>
            </a:r>
          </a:p>
          <a:p>
            <a:pPr marL="0" indent="0">
              <a:buNone/>
            </a:pPr>
            <a:r>
              <a:rPr lang="en-GB" sz="2000" dirty="0"/>
              <a:t>III. Google online advertising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Purpose</a:t>
            </a:r>
            <a:endParaRPr lang="en-GB" sz="2400" dirty="0"/>
          </a:p>
          <a:p>
            <a:pPr marL="0" indent="0">
              <a:buNone/>
            </a:pPr>
            <a:r>
              <a:rPr lang="en-GB" sz="2000" dirty="0"/>
              <a:t>I. Reach customers searching for vehicles online</a:t>
            </a:r>
          </a:p>
          <a:p>
            <a:pPr marL="0" indent="0">
              <a:buNone/>
            </a:pPr>
            <a:r>
              <a:rPr lang="en-GB" sz="2000" dirty="0"/>
              <a:t>II. Build brand awareness</a:t>
            </a:r>
          </a:p>
          <a:p>
            <a:pPr marL="0" indent="0">
              <a:buNone/>
            </a:pPr>
            <a:r>
              <a:rPr lang="en-GB" sz="2000" dirty="0"/>
              <a:t>III. Generate leads and enquiries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1AF31F-47A2-81EC-4F55-50744B687791}"/>
              </a:ext>
            </a:extLst>
          </p:cNvPr>
          <p:cNvSpPr txBox="1"/>
          <p:nvPr/>
        </p:nvSpPr>
        <p:spPr>
          <a:xfrm>
            <a:off x="6577780" y="2119064"/>
            <a:ext cx="561422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Local &amp; Community Marketing</a:t>
            </a:r>
          </a:p>
          <a:p>
            <a:r>
              <a:rPr lang="en-US" sz="2000" dirty="0"/>
              <a:t>Strategies include:</a:t>
            </a:r>
          </a:p>
          <a:p>
            <a:endParaRPr lang="en-US" sz="2000" dirty="0"/>
          </a:p>
          <a:p>
            <a:r>
              <a:rPr lang="en-US" sz="2000" dirty="0"/>
              <a:t>I. Advertising in local newspapers</a:t>
            </a:r>
          </a:p>
          <a:p>
            <a:r>
              <a:rPr lang="en-US" sz="2000" dirty="0"/>
              <a:t>II. Participation in community events</a:t>
            </a:r>
          </a:p>
          <a:p>
            <a:r>
              <a:rPr lang="en-US" sz="2000" dirty="0"/>
              <a:t>III. Local sponsorships</a:t>
            </a:r>
          </a:p>
          <a:p>
            <a:endParaRPr lang="en-US" dirty="0"/>
          </a:p>
          <a:p>
            <a:r>
              <a:rPr lang="en-US" sz="2400" b="1" dirty="0"/>
              <a:t>Purpose</a:t>
            </a:r>
          </a:p>
          <a:p>
            <a:endParaRPr lang="en-US" sz="2400" dirty="0"/>
          </a:p>
          <a:p>
            <a:r>
              <a:rPr lang="en-US" sz="2000" dirty="0"/>
              <a:t>I. Build trust within the local community</a:t>
            </a:r>
          </a:p>
          <a:p>
            <a:r>
              <a:rPr lang="en-US" sz="2000" dirty="0"/>
              <a:t>II. Increase local brand recognition</a:t>
            </a:r>
          </a:p>
          <a:p>
            <a:r>
              <a:rPr lang="en-US" sz="2000" dirty="0"/>
              <a:t>III. Attract nearby customers</a:t>
            </a:r>
          </a:p>
        </p:txBody>
      </p:sp>
      <p:pic>
        <p:nvPicPr>
          <p:cNvPr id="6" name="Graphic 5" descr="Marker with solid fill">
            <a:extLst>
              <a:ext uri="{FF2B5EF4-FFF2-40B4-BE49-F238E27FC236}">
                <a16:creationId xmlns:a16="http://schemas.microsoft.com/office/drawing/2014/main" id="{D5E6693E-B282-A9E5-099C-C075CFF60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6207" y="2046356"/>
            <a:ext cx="463148" cy="463148"/>
          </a:xfrm>
          <a:prstGeom prst="rect">
            <a:avLst/>
          </a:prstGeom>
        </p:spPr>
      </p:pic>
      <p:pic>
        <p:nvPicPr>
          <p:cNvPr id="8" name="Graphic 7" descr="Earth globe: Americas with solid fill">
            <a:extLst>
              <a:ext uri="{FF2B5EF4-FFF2-40B4-BE49-F238E27FC236}">
                <a16:creationId xmlns:a16="http://schemas.microsoft.com/office/drawing/2014/main" id="{63564226-8F55-DB04-6047-DB265E73C1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3290" y="1532843"/>
            <a:ext cx="392920" cy="39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734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6A8DC-17E4-19A4-FA78-16EC499ED8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703" y="412956"/>
            <a:ext cx="11253020" cy="5764008"/>
          </a:xfrm>
        </p:spPr>
        <p:txBody>
          <a:bodyPr/>
          <a:lstStyle/>
          <a:p>
            <a:pPr>
              <a:buNone/>
            </a:pPr>
            <a:r>
              <a:rPr lang="en-US" b="1" dirty="0"/>
              <a:t>Funding Requirements and Allocation</a:t>
            </a:r>
          </a:p>
          <a:p>
            <a:pPr>
              <a:buNone/>
            </a:pPr>
            <a:r>
              <a:rPr lang="en-US" sz="2400" dirty="0"/>
              <a:t>                                                                                                                              Total Funding Required</a:t>
            </a:r>
          </a:p>
          <a:p>
            <a:pPr>
              <a:buNone/>
            </a:pPr>
            <a:r>
              <a:rPr lang="en-US" sz="2400" dirty="0"/>
              <a:t>                                                                                                                                             £35,000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sz="2400" dirty="0"/>
              <a:t>                                                                                                                            </a:t>
            </a:r>
            <a:endParaRPr lang="en-GB" dirty="0"/>
          </a:p>
          <a:p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BEE1DF4-3019-8995-C396-F0C1A8A0EC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008680"/>
              </p:ext>
            </p:extLst>
          </p:nvPr>
        </p:nvGraphicFramePr>
        <p:xfrm>
          <a:off x="796413" y="3429000"/>
          <a:ext cx="10515600" cy="2702214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44991435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144751452"/>
                    </a:ext>
                  </a:extLst>
                </a:gridCol>
              </a:tblGrid>
              <a:tr h="45036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Expense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Cost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9045301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Inventory (vehicle purchases)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dirty="0"/>
                        <a:t>£10,000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143550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Equipment &amp; diagnostic tools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£10,000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0883190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Marketing &amp; advertising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£5,000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0307984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Legal &amp; registration fees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£2,000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1058287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Working capital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/>
                        <a:t>£8,000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485241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D5CFFEE-4555-3E28-4F0A-EFF86D287EBC}"/>
              </a:ext>
            </a:extLst>
          </p:cNvPr>
          <p:cNvSpPr txBox="1"/>
          <p:nvPr/>
        </p:nvSpPr>
        <p:spPr>
          <a:xfrm>
            <a:off x="427703" y="1162514"/>
            <a:ext cx="6105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Expected Outcome</a:t>
            </a:r>
          </a:p>
          <a:p>
            <a:endParaRPr lang="en-US" sz="2400" b="1" dirty="0"/>
          </a:p>
          <a:p>
            <a:r>
              <a:rPr lang="en-US" sz="2000" dirty="0"/>
              <a:t>I. Sell </a:t>
            </a:r>
            <a:r>
              <a:rPr lang="en-US" sz="2000" b="1" dirty="0"/>
              <a:t>20 cars per month</a:t>
            </a:r>
            <a:endParaRPr lang="en-US" sz="2000" dirty="0"/>
          </a:p>
          <a:p>
            <a:r>
              <a:rPr lang="en-US" sz="2000" dirty="0"/>
              <a:t>II. Achieve </a:t>
            </a:r>
            <a:r>
              <a:rPr lang="en-US" sz="2000" b="1" dirty="0"/>
              <a:t>£50,000 revenue in year one</a:t>
            </a:r>
            <a:endParaRPr lang="en-US" sz="2000" dirty="0"/>
          </a:p>
          <a:p>
            <a:r>
              <a:rPr lang="en-US" sz="2000" dirty="0"/>
              <a:t>III. Reach </a:t>
            </a:r>
            <a:r>
              <a:rPr lang="en-US" sz="2000" b="1" dirty="0"/>
              <a:t>profitability within the first year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92698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8BD1874-289C-4C35-A207-3278E26381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1909192"/>
            <a:ext cx="4998534" cy="3647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>
                <a:solidFill>
                  <a:schemeClr val="bg1"/>
                </a:solidFill>
              </a:rPr>
              <a:t>Conclusion</a:t>
            </a:r>
          </a:p>
          <a:p>
            <a:pPr marL="0" indent="0">
              <a:buNone/>
            </a:pPr>
            <a:endParaRPr lang="en-US" sz="2000" b="1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2000">
                <a:solidFill>
                  <a:schemeClr val="bg1"/>
                </a:solidFill>
              </a:rPr>
              <a:t>ElijahMotors will:</a:t>
            </a:r>
          </a:p>
          <a:p>
            <a:pPr marL="0" indent="0">
              <a:buNone/>
            </a:pPr>
            <a:r>
              <a:rPr lang="en-US" sz="2000">
                <a:solidFill>
                  <a:schemeClr val="bg1"/>
                </a:solidFill>
              </a:rPr>
              <a:t>I. Provide affordable vehicles</a:t>
            </a:r>
            <a:br>
              <a:rPr lang="en-US" sz="2000">
                <a:solidFill>
                  <a:schemeClr val="bg1"/>
                </a:solidFill>
              </a:rPr>
            </a:br>
            <a:r>
              <a:rPr lang="en-US" sz="2000">
                <a:solidFill>
                  <a:schemeClr val="bg1"/>
                </a:solidFill>
              </a:rPr>
              <a:t>II. Deliver trustworthy service</a:t>
            </a:r>
            <a:br>
              <a:rPr lang="en-US" sz="2000">
                <a:solidFill>
                  <a:schemeClr val="bg1"/>
                </a:solidFill>
              </a:rPr>
            </a:br>
            <a:r>
              <a:rPr lang="en-US" sz="2000">
                <a:solidFill>
                  <a:schemeClr val="bg1"/>
                </a:solidFill>
              </a:rPr>
              <a:t>III. Use strong marketing strategies</a:t>
            </a:r>
            <a:br>
              <a:rPr lang="en-US" sz="2000">
                <a:solidFill>
                  <a:schemeClr val="bg1"/>
                </a:solidFill>
              </a:rPr>
            </a:br>
            <a:r>
              <a:rPr lang="en-US" sz="2000">
                <a:solidFill>
                  <a:schemeClr val="bg1"/>
                </a:solidFill>
              </a:rPr>
              <a:t>IX. Grow in the Birmingham used car market</a:t>
            </a:r>
          </a:p>
          <a:p>
            <a:endParaRPr lang="en-GB" sz="2000">
              <a:solidFill>
                <a:schemeClr val="bg1"/>
              </a:solidFill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aphic 6" descr="Car">
            <a:extLst>
              <a:ext uri="{FF2B5EF4-FFF2-40B4-BE49-F238E27FC236}">
                <a16:creationId xmlns:a16="http://schemas.microsoft.com/office/drawing/2014/main" id="{DC2913B8-26F5-F1CF-E0B1-44C79FD0C9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25453" y="595726"/>
            <a:ext cx="5666547" cy="5666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6890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461</Words>
  <Application>Microsoft Office PowerPoint</Application>
  <PresentationFormat>Widescreen</PresentationFormat>
  <Paragraphs>100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Office Theme</vt:lpstr>
      <vt:lpstr>PowerPoint Presentation</vt:lpstr>
      <vt:lpstr>Overview of the Business Idea  ElijahMotors is a used car dealership providing affordable, reliable vehicles to customers in Birmingham and surrounding areas.</vt:lpstr>
      <vt:lpstr>Management Structure and Legal Format  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Gheorghe Robu (2440088)</dc:creator>
  <cp:lastModifiedBy>Gheorghe Robu (2440088)</cp:lastModifiedBy>
  <cp:revision>1</cp:revision>
  <dcterms:created xsi:type="dcterms:W3CDTF">2026-03-13T17:47:48Z</dcterms:created>
  <dcterms:modified xsi:type="dcterms:W3CDTF">2026-03-13T19:27:44Z</dcterms:modified>
</cp:coreProperties>
</file>