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1"/>
  </p:notesMasterIdLst>
  <p:sldIdLst>
    <p:sldId id="256" r:id="rId2"/>
    <p:sldId id="298" r:id="rId3"/>
    <p:sldId id="310" r:id="rId4"/>
    <p:sldId id="257" r:id="rId5"/>
    <p:sldId id="258" r:id="rId6"/>
    <p:sldId id="314" r:id="rId7"/>
    <p:sldId id="311" r:id="rId8"/>
    <p:sldId id="259" r:id="rId9"/>
    <p:sldId id="260" r:id="rId10"/>
    <p:sldId id="261" r:id="rId11"/>
    <p:sldId id="315" r:id="rId12"/>
    <p:sldId id="262" r:id="rId13"/>
    <p:sldId id="263" r:id="rId14"/>
    <p:sldId id="264" r:id="rId15"/>
    <p:sldId id="265" r:id="rId16"/>
    <p:sldId id="300" r:id="rId17"/>
    <p:sldId id="301" r:id="rId18"/>
    <p:sldId id="316" r:id="rId19"/>
    <p:sldId id="312" r:id="rId20"/>
    <p:sldId id="266" r:id="rId21"/>
    <p:sldId id="267" r:id="rId22"/>
    <p:sldId id="299" r:id="rId23"/>
    <p:sldId id="317" r:id="rId24"/>
    <p:sldId id="269" r:id="rId25"/>
    <p:sldId id="302" r:id="rId26"/>
    <p:sldId id="270" r:id="rId27"/>
    <p:sldId id="303" r:id="rId28"/>
    <p:sldId id="309" r:id="rId29"/>
    <p:sldId id="291" r:id="rId30"/>
    <p:sldId id="271" r:id="rId31"/>
    <p:sldId id="272" r:id="rId32"/>
    <p:sldId id="304" r:id="rId33"/>
    <p:sldId id="278" r:id="rId34"/>
    <p:sldId id="305" r:id="rId35"/>
    <p:sldId id="279" r:id="rId36"/>
    <p:sldId id="280" r:id="rId37"/>
    <p:sldId id="283" r:id="rId38"/>
    <p:sldId id="286" r:id="rId39"/>
    <p:sldId id="287" r:id="rId40"/>
    <p:sldId id="284" r:id="rId41"/>
    <p:sldId id="288" r:id="rId42"/>
    <p:sldId id="289" r:id="rId43"/>
    <p:sldId id="290" r:id="rId44"/>
    <p:sldId id="292" r:id="rId45"/>
    <p:sldId id="308" r:id="rId46"/>
    <p:sldId id="293" r:id="rId47"/>
    <p:sldId id="294" r:id="rId48"/>
    <p:sldId id="295" r:id="rId49"/>
    <p:sldId id="296"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34" autoAdjust="0"/>
    <p:restoredTop sz="82931" autoAdjust="0"/>
  </p:normalViewPr>
  <p:slideViewPr>
    <p:cSldViewPr snapToGrid="0">
      <p:cViewPr varScale="1">
        <p:scale>
          <a:sx n="86" d="100"/>
          <a:sy n="86" d="100"/>
        </p:scale>
        <p:origin x="129"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210F09E-B718-4465-957F-D2AF55E57AA8}"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16590821-C5A8-41D6-8AD5-1D556A6B9DBB}">
      <dgm:prSet/>
      <dgm:spPr/>
      <dgm:t>
        <a:bodyPr/>
        <a:lstStyle/>
        <a:p>
          <a:r>
            <a:rPr lang="en-GB"/>
            <a:t>About the content?</a:t>
          </a:r>
          <a:endParaRPr lang="en-US"/>
        </a:p>
      </dgm:t>
    </dgm:pt>
    <dgm:pt modelId="{175B7578-26E7-4FA9-B084-5C411B13C338}" type="parTrans" cxnId="{A16839FA-3B20-4337-8F6D-E6A1D94F836D}">
      <dgm:prSet/>
      <dgm:spPr/>
      <dgm:t>
        <a:bodyPr/>
        <a:lstStyle/>
        <a:p>
          <a:endParaRPr lang="en-US"/>
        </a:p>
      </dgm:t>
    </dgm:pt>
    <dgm:pt modelId="{D52A62C0-3B72-49D1-9FD7-9369195DE4DE}" type="sibTrans" cxnId="{A16839FA-3B20-4337-8F6D-E6A1D94F836D}">
      <dgm:prSet/>
      <dgm:spPr/>
      <dgm:t>
        <a:bodyPr/>
        <a:lstStyle/>
        <a:p>
          <a:endParaRPr lang="en-US"/>
        </a:p>
      </dgm:t>
    </dgm:pt>
    <dgm:pt modelId="{BB1CD2B1-E999-4807-BD1A-2A48A5B1B1C2}">
      <dgm:prSet/>
      <dgm:spPr/>
      <dgm:t>
        <a:bodyPr/>
        <a:lstStyle/>
        <a:p>
          <a:r>
            <a:rPr lang="en-GB"/>
            <a:t>About the Assessment?</a:t>
          </a:r>
          <a:endParaRPr lang="en-US"/>
        </a:p>
      </dgm:t>
    </dgm:pt>
    <dgm:pt modelId="{A08F2893-C009-4979-83BE-729CA872696B}" type="parTrans" cxnId="{CC720266-6CED-481E-8F3C-A4A54E42F8E7}">
      <dgm:prSet/>
      <dgm:spPr/>
      <dgm:t>
        <a:bodyPr/>
        <a:lstStyle/>
        <a:p>
          <a:endParaRPr lang="en-US"/>
        </a:p>
      </dgm:t>
    </dgm:pt>
    <dgm:pt modelId="{A2D2936A-5049-4FA9-9613-F3094952BF93}" type="sibTrans" cxnId="{CC720266-6CED-481E-8F3C-A4A54E42F8E7}">
      <dgm:prSet/>
      <dgm:spPr/>
      <dgm:t>
        <a:bodyPr/>
        <a:lstStyle/>
        <a:p>
          <a:endParaRPr lang="en-US"/>
        </a:p>
      </dgm:t>
    </dgm:pt>
    <dgm:pt modelId="{EABA7A03-DCB2-4727-83FD-291C0A82E07C}">
      <dgm:prSet/>
      <dgm:spPr/>
      <dgm:t>
        <a:bodyPr/>
        <a:lstStyle/>
        <a:p>
          <a:r>
            <a:rPr lang="en-GB"/>
            <a:t>About anything else?</a:t>
          </a:r>
          <a:endParaRPr lang="en-US"/>
        </a:p>
      </dgm:t>
    </dgm:pt>
    <dgm:pt modelId="{71EE88E7-787E-467B-BDE4-0C227A81A7E4}" type="parTrans" cxnId="{D93552BF-F728-4367-82D8-9652BCA00F3F}">
      <dgm:prSet/>
      <dgm:spPr/>
      <dgm:t>
        <a:bodyPr/>
        <a:lstStyle/>
        <a:p>
          <a:endParaRPr lang="en-US"/>
        </a:p>
      </dgm:t>
    </dgm:pt>
    <dgm:pt modelId="{2C12809C-9A8C-47E2-90C5-E3ECC7A04929}" type="sibTrans" cxnId="{D93552BF-F728-4367-82D8-9652BCA00F3F}">
      <dgm:prSet/>
      <dgm:spPr/>
      <dgm:t>
        <a:bodyPr/>
        <a:lstStyle/>
        <a:p>
          <a:endParaRPr lang="en-US"/>
        </a:p>
      </dgm:t>
    </dgm:pt>
    <dgm:pt modelId="{31D5404A-E0EF-4086-8A85-04748655D61B}" type="pres">
      <dgm:prSet presAssocID="{6210F09E-B718-4465-957F-D2AF55E57AA8}" presName="hierChild1" presStyleCnt="0">
        <dgm:presLayoutVars>
          <dgm:chPref val="1"/>
          <dgm:dir/>
          <dgm:animOne val="branch"/>
          <dgm:animLvl val="lvl"/>
          <dgm:resizeHandles/>
        </dgm:presLayoutVars>
      </dgm:prSet>
      <dgm:spPr/>
    </dgm:pt>
    <dgm:pt modelId="{C499F8F3-0C9C-45EF-889B-5A3DF48224B3}" type="pres">
      <dgm:prSet presAssocID="{16590821-C5A8-41D6-8AD5-1D556A6B9DBB}" presName="hierRoot1" presStyleCnt="0"/>
      <dgm:spPr/>
    </dgm:pt>
    <dgm:pt modelId="{434DA64B-B13D-48BC-8256-EA867EC97252}" type="pres">
      <dgm:prSet presAssocID="{16590821-C5A8-41D6-8AD5-1D556A6B9DBB}" presName="composite" presStyleCnt="0"/>
      <dgm:spPr/>
    </dgm:pt>
    <dgm:pt modelId="{B4831506-D873-429E-8F11-112801014297}" type="pres">
      <dgm:prSet presAssocID="{16590821-C5A8-41D6-8AD5-1D556A6B9DBB}" presName="background" presStyleLbl="node0" presStyleIdx="0" presStyleCnt="3"/>
      <dgm:spPr/>
    </dgm:pt>
    <dgm:pt modelId="{11DC7630-063D-4862-9762-C45A7989BBE9}" type="pres">
      <dgm:prSet presAssocID="{16590821-C5A8-41D6-8AD5-1D556A6B9DBB}" presName="text" presStyleLbl="fgAcc0" presStyleIdx="0" presStyleCnt="3">
        <dgm:presLayoutVars>
          <dgm:chPref val="3"/>
        </dgm:presLayoutVars>
      </dgm:prSet>
      <dgm:spPr/>
    </dgm:pt>
    <dgm:pt modelId="{4FA1509E-E1FC-4D13-8D0F-E5D29B371151}" type="pres">
      <dgm:prSet presAssocID="{16590821-C5A8-41D6-8AD5-1D556A6B9DBB}" presName="hierChild2" presStyleCnt="0"/>
      <dgm:spPr/>
    </dgm:pt>
    <dgm:pt modelId="{756EC2E5-CB00-45E5-8C13-097AB987BE22}" type="pres">
      <dgm:prSet presAssocID="{BB1CD2B1-E999-4807-BD1A-2A48A5B1B1C2}" presName="hierRoot1" presStyleCnt="0"/>
      <dgm:spPr/>
    </dgm:pt>
    <dgm:pt modelId="{E22FDD29-592A-4004-A16D-1CDF5A1FC6BA}" type="pres">
      <dgm:prSet presAssocID="{BB1CD2B1-E999-4807-BD1A-2A48A5B1B1C2}" presName="composite" presStyleCnt="0"/>
      <dgm:spPr/>
    </dgm:pt>
    <dgm:pt modelId="{0285CA30-D59B-41F9-B39D-399C7E514988}" type="pres">
      <dgm:prSet presAssocID="{BB1CD2B1-E999-4807-BD1A-2A48A5B1B1C2}" presName="background" presStyleLbl="node0" presStyleIdx="1" presStyleCnt="3"/>
      <dgm:spPr/>
    </dgm:pt>
    <dgm:pt modelId="{6EE10581-CFFE-4110-A86D-476317FACAD7}" type="pres">
      <dgm:prSet presAssocID="{BB1CD2B1-E999-4807-BD1A-2A48A5B1B1C2}" presName="text" presStyleLbl="fgAcc0" presStyleIdx="1" presStyleCnt="3">
        <dgm:presLayoutVars>
          <dgm:chPref val="3"/>
        </dgm:presLayoutVars>
      </dgm:prSet>
      <dgm:spPr/>
    </dgm:pt>
    <dgm:pt modelId="{7399D1F1-4C5E-43D4-AFDD-4BE6B2ED9A00}" type="pres">
      <dgm:prSet presAssocID="{BB1CD2B1-E999-4807-BD1A-2A48A5B1B1C2}" presName="hierChild2" presStyleCnt="0"/>
      <dgm:spPr/>
    </dgm:pt>
    <dgm:pt modelId="{F0ABC794-CFF6-456E-B5E9-82828473644B}" type="pres">
      <dgm:prSet presAssocID="{EABA7A03-DCB2-4727-83FD-291C0A82E07C}" presName="hierRoot1" presStyleCnt="0"/>
      <dgm:spPr/>
    </dgm:pt>
    <dgm:pt modelId="{ED68F41A-8065-4A14-A1EA-7C0D0E6413F1}" type="pres">
      <dgm:prSet presAssocID="{EABA7A03-DCB2-4727-83FD-291C0A82E07C}" presName="composite" presStyleCnt="0"/>
      <dgm:spPr/>
    </dgm:pt>
    <dgm:pt modelId="{C5E02EC1-25DC-4703-8C14-0399C2199EB0}" type="pres">
      <dgm:prSet presAssocID="{EABA7A03-DCB2-4727-83FD-291C0A82E07C}" presName="background" presStyleLbl="node0" presStyleIdx="2" presStyleCnt="3"/>
      <dgm:spPr/>
    </dgm:pt>
    <dgm:pt modelId="{70B1BB8C-0E80-47D2-A9C1-5840A67A5088}" type="pres">
      <dgm:prSet presAssocID="{EABA7A03-DCB2-4727-83FD-291C0A82E07C}" presName="text" presStyleLbl="fgAcc0" presStyleIdx="2" presStyleCnt="3">
        <dgm:presLayoutVars>
          <dgm:chPref val="3"/>
        </dgm:presLayoutVars>
      </dgm:prSet>
      <dgm:spPr/>
    </dgm:pt>
    <dgm:pt modelId="{F25B4D3B-64E8-471E-A500-5E5B70459C36}" type="pres">
      <dgm:prSet presAssocID="{EABA7A03-DCB2-4727-83FD-291C0A82E07C}" presName="hierChild2" presStyleCnt="0"/>
      <dgm:spPr/>
    </dgm:pt>
  </dgm:ptLst>
  <dgm:cxnLst>
    <dgm:cxn modelId="{F6174623-D320-45C9-A2E4-417D3077C92F}" type="presOf" srcId="{BB1CD2B1-E999-4807-BD1A-2A48A5B1B1C2}" destId="{6EE10581-CFFE-4110-A86D-476317FACAD7}" srcOrd="0" destOrd="0" presId="urn:microsoft.com/office/officeart/2005/8/layout/hierarchy1"/>
    <dgm:cxn modelId="{F820D540-20D5-4D89-A97B-967125DCB61D}" type="presOf" srcId="{EABA7A03-DCB2-4727-83FD-291C0A82E07C}" destId="{70B1BB8C-0E80-47D2-A9C1-5840A67A5088}" srcOrd="0" destOrd="0" presId="urn:microsoft.com/office/officeart/2005/8/layout/hierarchy1"/>
    <dgm:cxn modelId="{CC720266-6CED-481E-8F3C-A4A54E42F8E7}" srcId="{6210F09E-B718-4465-957F-D2AF55E57AA8}" destId="{BB1CD2B1-E999-4807-BD1A-2A48A5B1B1C2}" srcOrd="1" destOrd="0" parTransId="{A08F2893-C009-4979-83BE-729CA872696B}" sibTransId="{A2D2936A-5049-4FA9-9613-F3094952BF93}"/>
    <dgm:cxn modelId="{0D8C2AAD-2A2C-47A9-9680-4CD5731FCCC0}" type="presOf" srcId="{6210F09E-B718-4465-957F-D2AF55E57AA8}" destId="{31D5404A-E0EF-4086-8A85-04748655D61B}" srcOrd="0" destOrd="0" presId="urn:microsoft.com/office/officeart/2005/8/layout/hierarchy1"/>
    <dgm:cxn modelId="{D93552BF-F728-4367-82D8-9652BCA00F3F}" srcId="{6210F09E-B718-4465-957F-D2AF55E57AA8}" destId="{EABA7A03-DCB2-4727-83FD-291C0A82E07C}" srcOrd="2" destOrd="0" parTransId="{71EE88E7-787E-467B-BDE4-0C227A81A7E4}" sibTransId="{2C12809C-9A8C-47E2-90C5-E3ECC7A04929}"/>
    <dgm:cxn modelId="{0B0D7ACE-98E4-4A7A-BD29-5C020EBF4A7F}" type="presOf" srcId="{16590821-C5A8-41D6-8AD5-1D556A6B9DBB}" destId="{11DC7630-063D-4862-9762-C45A7989BBE9}" srcOrd="0" destOrd="0" presId="urn:microsoft.com/office/officeart/2005/8/layout/hierarchy1"/>
    <dgm:cxn modelId="{A16839FA-3B20-4337-8F6D-E6A1D94F836D}" srcId="{6210F09E-B718-4465-957F-D2AF55E57AA8}" destId="{16590821-C5A8-41D6-8AD5-1D556A6B9DBB}" srcOrd="0" destOrd="0" parTransId="{175B7578-26E7-4FA9-B084-5C411B13C338}" sibTransId="{D52A62C0-3B72-49D1-9FD7-9369195DE4DE}"/>
    <dgm:cxn modelId="{CDCB1DE9-DE5F-4310-AB6C-C1CD7D15F3F0}" type="presParOf" srcId="{31D5404A-E0EF-4086-8A85-04748655D61B}" destId="{C499F8F3-0C9C-45EF-889B-5A3DF48224B3}" srcOrd="0" destOrd="0" presId="urn:microsoft.com/office/officeart/2005/8/layout/hierarchy1"/>
    <dgm:cxn modelId="{7540E54B-6166-40B0-B66D-4DF06B16D7D2}" type="presParOf" srcId="{C499F8F3-0C9C-45EF-889B-5A3DF48224B3}" destId="{434DA64B-B13D-48BC-8256-EA867EC97252}" srcOrd="0" destOrd="0" presId="urn:microsoft.com/office/officeart/2005/8/layout/hierarchy1"/>
    <dgm:cxn modelId="{C53FA78B-3C1D-4ADB-A0AE-07A1838434C3}" type="presParOf" srcId="{434DA64B-B13D-48BC-8256-EA867EC97252}" destId="{B4831506-D873-429E-8F11-112801014297}" srcOrd="0" destOrd="0" presId="urn:microsoft.com/office/officeart/2005/8/layout/hierarchy1"/>
    <dgm:cxn modelId="{5F7B9DB0-4C29-4393-B7FA-3FD95C219D5A}" type="presParOf" srcId="{434DA64B-B13D-48BC-8256-EA867EC97252}" destId="{11DC7630-063D-4862-9762-C45A7989BBE9}" srcOrd="1" destOrd="0" presId="urn:microsoft.com/office/officeart/2005/8/layout/hierarchy1"/>
    <dgm:cxn modelId="{0BBA5255-B3DE-4B76-AA37-28B58AD3B5D6}" type="presParOf" srcId="{C499F8F3-0C9C-45EF-889B-5A3DF48224B3}" destId="{4FA1509E-E1FC-4D13-8D0F-E5D29B371151}" srcOrd="1" destOrd="0" presId="urn:microsoft.com/office/officeart/2005/8/layout/hierarchy1"/>
    <dgm:cxn modelId="{00136417-8D24-4731-A755-C3FD4C91BAB9}" type="presParOf" srcId="{31D5404A-E0EF-4086-8A85-04748655D61B}" destId="{756EC2E5-CB00-45E5-8C13-097AB987BE22}" srcOrd="1" destOrd="0" presId="urn:microsoft.com/office/officeart/2005/8/layout/hierarchy1"/>
    <dgm:cxn modelId="{3A20B10C-0410-4F4B-9D29-0AF255B01EC9}" type="presParOf" srcId="{756EC2E5-CB00-45E5-8C13-097AB987BE22}" destId="{E22FDD29-592A-4004-A16D-1CDF5A1FC6BA}" srcOrd="0" destOrd="0" presId="urn:microsoft.com/office/officeart/2005/8/layout/hierarchy1"/>
    <dgm:cxn modelId="{2B13549A-EC77-4D56-9C5A-C8EDAE2390FC}" type="presParOf" srcId="{E22FDD29-592A-4004-A16D-1CDF5A1FC6BA}" destId="{0285CA30-D59B-41F9-B39D-399C7E514988}" srcOrd="0" destOrd="0" presId="urn:microsoft.com/office/officeart/2005/8/layout/hierarchy1"/>
    <dgm:cxn modelId="{F17DDB5C-5DDB-43FE-BF05-EF8892277626}" type="presParOf" srcId="{E22FDD29-592A-4004-A16D-1CDF5A1FC6BA}" destId="{6EE10581-CFFE-4110-A86D-476317FACAD7}" srcOrd="1" destOrd="0" presId="urn:microsoft.com/office/officeart/2005/8/layout/hierarchy1"/>
    <dgm:cxn modelId="{A4ECCD91-0F33-4FFD-AC0E-3C0F02A97D76}" type="presParOf" srcId="{756EC2E5-CB00-45E5-8C13-097AB987BE22}" destId="{7399D1F1-4C5E-43D4-AFDD-4BE6B2ED9A00}" srcOrd="1" destOrd="0" presId="urn:microsoft.com/office/officeart/2005/8/layout/hierarchy1"/>
    <dgm:cxn modelId="{32A0AC2F-5C2A-4E5E-87D1-03801826A168}" type="presParOf" srcId="{31D5404A-E0EF-4086-8A85-04748655D61B}" destId="{F0ABC794-CFF6-456E-B5E9-82828473644B}" srcOrd="2" destOrd="0" presId="urn:microsoft.com/office/officeart/2005/8/layout/hierarchy1"/>
    <dgm:cxn modelId="{409BD606-5EF6-43EA-A959-622F46085A62}" type="presParOf" srcId="{F0ABC794-CFF6-456E-B5E9-82828473644B}" destId="{ED68F41A-8065-4A14-A1EA-7C0D0E6413F1}" srcOrd="0" destOrd="0" presId="urn:microsoft.com/office/officeart/2005/8/layout/hierarchy1"/>
    <dgm:cxn modelId="{48438BE2-916F-4B28-91D0-02E440690DC3}" type="presParOf" srcId="{ED68F41A-8065-4A14-A1EA-7C0D0E6413F1}" destId="{C5E02EC1-25DC-4703-8C14-0399C2199EB0}" srcOrd="0" destOrd="0" presId="urn:microsoft.com/office/officeart/2005/8/layout/hierarchy1"/>
    <dgm:cxn modelId="{FAF64501-520D-4E6E-B5F9-AC7C455277F3}" type="presParOf" srcId="{ED68F41A-8065-4A14-A1EA-7C0D0E6413F1}" destId="{70B1BB8C-0E80-47D2-A9C1-5840A67A5088}" srcOrd="1" destOrd="0" presId="urn:microsoft.com/office/officeart/2005/8/layout/hierarchy1"/>
    <dgm:cxn modelId="{F7C73CA2-7707-41A5-9EDF-95D0907B461B}" type="presParOf" srcId="{F0ABC794-CFF6-456E-B5E9-82828473644B}" destId="{F25B4D3B-64E8-471E-A500-5E5B70459C3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831506-D873-429E-8F11-112801014297}">
      <dsp:nvSpPr>
        <dsp:cNvPr id="0" name=""/>
        <dsp:cNvSpPr/>
      </dsp:nvSpPr>
      <dsp:spPr>
        <a:xfrm>
          <a:off x="0" y="524133"/>
          <a:ext cx="2918936" cy="18535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DC7630-063D-4862-9762-C45A7989BBE9}">
      <dsp:nvSpPr>
        <dsp:cNvPr id="0" name=""/>
        <dsp:cNvSpPr/>
      </dsp:nvSpPr>
      <dsp:spPr>
        <a:xfrm>
          <a:off x="324326"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About the content?</a:t>
          </a:r>
          <a:endParaRPr lang="en-US" sz="3500" kern="1200"/>
        </a:p>
      </dsp:txBody>
      <dsp:txXfrm>
        <a:off x="378614" y="886531"/>
        <a:ext cx="2810360" cy="1744948"/>
      </dsp:txXfrm>
    </dsp:sp>
    <dsp:sp modelId="{0285CA30-D59B-41F9-B39D-399C7E514988}">
      <dsp:nvSpPr>
        <dsp:cNvPr id="0" name=""/>
        <dsp:cNvSpPr/>
      </dsp:nvSpPr>
      <dsp:spPr>
        <a:xfrm>
          <a:off x="3567588" y="524133"/>
          <a:ext cx="2918936" cy="18535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E10581-CFFE-4110-A86D-476317FACAD7}">
      <dsp:nvSpPr>
        <dsp:cNvPr id="0" name=""/>
        <dsp:cNvSpPr/>
      </dsp:nvSpPr>
      <dsp:spPr>
        <a:xfrm>
          <a:off x="3891915"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About the Assessment?</a:t>
          </a:r>
          <a:endParaRPr lang="en-US" sz="3500" kern="1200"/>
        </a:p>
      </dsp:txBody>
      <dsp:txXfrm>
        <a:off x="3946203" y="886531"/>
        <a:ext cx="2810360" cy="1744948"/>
      </dsp:txXfrm>
    </dsp:sp>
    <dsp:sp modelId="{C5E02EC1-25DC-4703-8C14-0399C2199EB0}">
      <dsp:nvSpPr>
        <dsp:cNvPr id="0" name=""/>
        <dsp:cNvSpPr/>
      </dsp:nvSpPr>
      <dsp:spPr>
        <a:xfrm>
          <a:off x="7135177" y="524133"/>
          <a:ext cx="2918936" cy="18535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B1BB8C-0E80-47D2-A9C1-5840A67A5088}">
      <dsp:nvSpPr>
        <dsp:cNvPr id="0" name=""/>
        <dsp:cNvSpPr/>
      </dsp:nvSpPr>
      <dsp:spPr>
        <a:xfrm>
          <a:off x="7459503"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About anything else?</a:t>
          </a:r>
          <a:endParaRPr lang="en-US" sz="3500" kern="1200"/>
        </a:p>
      </dsp:txBody>
      <dsp:txXfrm>
        <a:off x="7513791" y="886531"/>
        <a:ext cx="2810360" cy="174494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4EA86F-6046-4079-AFEE-559DC894B221}" type="datetimeFigureOut">
              <a:rPr lang="en-GB" smtClean="0"/>
              <a:t>26/01/2026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2EFCE4-5F88-4D8D-B2F6-FAAB25503E97}" type="slidenum">
              <a:rPr lang="en-GB" smtClean="0"/>
              <a:t>‹#›</a:t>
            </a:fld>
            <a:endParaRPr lang="en-GB"/>
          </a:p>
        </p:txBody>
      </p:sp>
    </p:spTree>
    <p:extLst>
      <p:ext uri="{BB962C8B-B14F-4D97-AF65-F5344CB8AC3E}">
        <p14:creationId xmlns:p14="http://schemas.microsoft.com/office/powerpoint/2010/main" val="20688005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nytimes.com/interactive/2024/us/abortion-laws-roe-v-wade.html"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abortionrights.org.uk/history-of-abortion-law-in-the-uk/"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jstor.org/stable/4030445"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theguardian.com/sport/caster-semenya"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https://youtu.be/OYzvYIrfpUA?si=dxBY3lX7LYTxlPbE</a:t>
            </a:r>
          </a:p>
        </p:txBody>
      </p:sp>
      <p:sp>
        <p:nvSpPr>
          <p:cNvPr id="4" name="Slide Number Placeholder 3"/>
          <p:cNvSpPr>
            <a:spLocks noGrp="1"/>
          </p:cNvSpPr>
          <p:nvPr>
            <p:ph type="sldNum" sz="quarter" idx="5"/>
          </p:nvPr>
        </p:nvSpPr>
        <p:spPr/>
        <p:txBody>
          <a:bodyPr/>
          <a:lstStyle/>
          <a:p>
            <a:fld id="{69B71A2C-1831-4C60-800A-D0F7BFD1C2B9}" type="slidenum">
              <a:rPr lang="en-GB" smtClean="0"/>
              <a:t>2</a:t>
            </a:fld>
            <a:endParaRPr lang="en-GB"/>
          </a:p>
        </p:txBody>
      </p:sp>
    </p:spTree>
    <p:extLst>
      <p:ext uri="{BB962C8B-B14F-4D97-AF65-F5344CB8AC3E}">
        <p14:creationId xmlns:p14="http://schemas.microsoft.com/office/powerpoint/2010/main" val="9400602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Source Sans Pro" panose="020B0503030403020204" pitchFamily="34" charset="0"/>
              </a:rPr>
              <a:t>Feminism is an interdisciplinary approach to issues of equality and equity based on gender, gender expression, gender identity, sex, and sexuality as understood through social theories and political activism. Historically, feminism has evolved from the critical examination of inequality between the sexes to a more nuanced focus on the social and performative constructions of gender and sexuality. </a:t>
            </a:r>
            <a:endParaRPr lang="en-GB" dirty="0"/>
          </a:p>
        </p:txBody>
      </p:sp>
      <p:sp>
        <p:nvSpPr>
          <p:cNvPr id="4" name="Slide Number Placeholder 3"/>
          <p:cNvSpPr>
            <a:spLocks noGrp="1"/>
          </p:cNvSpPr>
          <p:nvPr>
            <p:ph type="sldNum" sz="quarter" idx="5"/>
          </p:nvPr>
        </p:nvSpPr>
        <p:spPr/>
        <p:txBody>
          <a:bodyPr/>
          <a:lstStyle/>
          <a:p>
            <a:fld id="{CE2EFCE4-5F88-4D8D-B2F6-FAAB25503E97}" type="slidenum">
              <a:rPr lang="en-GB" smtClean="0"/>
              <a:t>8</a:t>
            </a:fld>
            <a:endParaRPr lang="en-GB"/>
          </a:p>
        </p:txBody>
      </p:sp>
    </p:spTree>
    <p:extLst>
      <p:ext uri="{BB962C8B-B14F-4D97-AF65-F5344CB8AC3E}">
        <p14:creationId xmlns:p14="http://schemas.microsoft.com/office/powerpoint/2010/main" val="15430708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2EFCE4-5F88-4D8D-B2F6-FAAB25503E97}" type="slidenum">
              <a:rPr lang="en-GB" smtClean="0"/>
              <a:t>9</a:t>
            </a:fld>
            <a:endParaRPr lang="en-GB"/>
          </a:p>
        </p:txBody>
      </p:sp>
    </p:spTree>
    <p:extLst>
      <p:ext uri="{BB962C8B-B14F-4D97-AF65-F5344CB8AC3E}">
        <p14:creationId xmlns:p14="http://schemas.microsoft.com/office/powerpoint/2010/main" val="32597167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Equal Rights Amendment (ERA), a proposed amendment to the U.S. Constitution that would invalidate many state and federal laws that discriminate against women; its central underlying principle is that sex should not determine the legal rights of men or women.</a:t>
            </a:r>
          </a:p>
          <a:p>
            <a:r>
              <a:rPr lang="en-US" dirty="0" err="1"/>
              <a:t>Mrs</a:t>
            </a:r>
            <a:r>
              <a:rPr lang="en-US" dirty="0"/>
              <a:t> America</a:t>
            </a:r>
          </a:p>
        </p:txBody>
      </p:sp>
      <p:sp>
        <p:nvSpPr>
          <p:cNvPr id="4" name="Slide Number Placeholder 3"/>
          <p:cNvSpPr>
            <a:spLocks noGrp="1"/>
          </p:cNvSpPr>
          <p:nvPr>
            <p:ph type="sldNum" sz="quarter" idx="5"/>
          </p:nvPr>
        </p:nvSpPr>
        <p:spPr/>
        <p:txBody>
          <a:bodyPr/>
          <a:lstStyle/>
          <a:p>
            <a:fld id="{CE2EFCE4-5F88-4D8D-B2F6-FAAB25503E97}" type="slidenum">
              <a:rPr lang="en-GB" smtClean="0"/>
              <a:t>16</a:t>
            </a:fld>
            <a:endParaRPr lang="en-GB"/>
          </a:p>
        </p:txBody>
      </p:sp>
    </p:spTree>
    <p:extLst>
      <p:ext uri="{BB962C8B-B14F-4D97-AF65-F5344CB8AC3E}">
        <p14:creationId xmlns:p14="http://schemas.microsoft.com/office/powerpoint/2010/main" val="36880771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UK 23 weeks and 6 days</a:t>
            </a:r>
          </a:p>
          <a:p>
            <a:r>
              <a:rPr lang="en-GB" dirty="0">
                <a:hlinkClick r:id="rId3"/>
              </a:rPr>
              <a:t>Abortion Bans Across the Country: Tracking Restrictions by State - The New York Times</a:t>
            </a:r>
            <a:endParaRPr lang="en-GB" dirty="0"/>
          </a:p>
        </p:txBody>
      </p:sp>
      <p:sp>
        <p:nvSpPr>
          <p:cNvPr id="4" name="Slide Number Placeholder 3"/>
          <p:cNvSpPr>
            <a:spLocks noGrp="1"/>
          </p:cNvSpPr>
          <p:nvPr>
            <p:ph type="sldNum" sz="quarter" idx="5"/>
          </p:nvPr>
        </p:nvSpPr>
        <p:spPr/>
        <p:txBody>
          <a:bodyPr/>
          <a:lstStyle/>
          <a:p>
            <a:fld id="{CE2EFCE4-5F88-4D8D-B2F6-FAAB25503E97}" type="slidenum">
              <a:rPr lang="en-GB" smtClean="0"/>
              <a:t>17</a:t>
            </a:fld>
            <a:endParaRPr lang="en-GB"/>
          </a:p>
        </p:txBody>
      </p:sp>
    </p:spTree>
    <p:extLst>
      <p:ext uri="{BB962C8B-B14F-4D97-AF65-F5344CB8AC3E}">
        <p14:creationId xmlns:p14="http://schemas.microsoft.com/office/powerpoint/2010/main" val="10059014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Abortion Rights » History of Abortion Law in the UK</a:t>
            </a:r>
            <a:endParaRPr lang="en-US"/>
          </a:p>
        </p:txBody>
      </p:sp>
      <p:sp>
        <p:nvSpPr>
          <p:cNvPr id="4" name="Slide Number Placeholder 3"/>
          <p:cNvSpPr>
            <a:spLocks noGrp="1"/>
          </p:cNvSpPr>
          <p:nvPr>
            <p:ph type="sldNum" sz="quarter" idx="5"/>
          </p:nvPr>
        </p:nvSpPr>
        <p:spPr/>
        <p:txBody>
          <a:bodyPr/>
          <a:lstStyle/>
          <a:p>
            <a:fld id="{CE2EFCE4-5F88-4D8D-B2F6-FAAB25503E97}" type="slidenum">
              <a:rPr lang="en-GB" smtClean="0"/>
              <a:t>19</a:t>
            </a:fld>
            <a:endParaRPr lang="en-GB"/>
          </a:p>
        </p:txBody>
      </p:sp>
    </p:spTree>
    <p:extLst>
      <p:ext uri="{BB962C8B-B14F-4D97-AF65-F5344CB8AC3E}">
        <p14:creationId xmlns:p14="http://schemas.microsoft.com/office/powerpoint/2010/main" val="2655194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Third-wave feminism</a:t>
            </a:r>
            <a:r>
              <a:rPr lang="en-GB" dirty="0"/>
              <a:t> emerged in the early 1990s and is characterised by its focus on diversity, individualism, and intersectionality</a:t>
            </a:r>
            <a:endParaRPr lang="en-GB" dirty="0">
              <a:ea typeface="Calibri"/>
              <a:cs typeface="Calibri"/>
            </a:endParaRPr>
          </a:p>
          <a:p>
            <a:endParaRPr lang="en-US" dirty="0">
              <a:ea typeface="Calibri"/>
              <a:cs typeface="Calibri"/>
            </a:endParaRPr>
          </a:p>
          <a:p>
            <a:r>
              <a:rPr lang="en-US" dirty="0"/>
              <a:t>The term "third wave" was popularized by Rebecca Walker in her 1992 article "Becoming the Third Wave". This wave was partly a response to the Anita Hill hearings in 1991, where Hill testified about sexual harassment by Supreme Court nominee Clarence Thomas. Third-wave feminists emphasized the importance of embracing a wide range of identities and experiences, including those based on race, class, sexuality, and gender – more inclusive.</a:t>
            </a:r>
            <a:endParaRPr lang="en-US" dirty="0">
              <a:ea typeface="Calibri"/>
              <a:cs typeface="Calibri"/>
            </a:endParaRPr>
          </a:p>
          <a:p>
            <a:r>
              <a:rPr lang="en-US" b="1" dirty="0"/>
              <a:t>Riot </a:t>
            </a:r>
            <a:r>
              <a:rPr lang="en-US" b="1" dirty="0" err="1"/>
              <a:t>Grrrl</a:t>
            </a:r>
            <a:r>
              <a:rPr lang="en-US" b="1" dirty="0"/>
              <a:t> Movement</a:t>
            </a:r>
            <a:r>
              <a:rPr lang="en-US" dirty="0"/>
              <a:t>: A feminist punk subculture that emerged in the early 1990s, promoting female empowerment and addressing issues like sexism and patriarchy through music and art.</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CE2EFCE4-5F88-4D8D-B2F6-FAAB25503E97}" type="slidenum">
              <a:rPr lang="en-GB" smtClean="0"/>
              <a:t>21</a:t>
            </a:fld>
            <a:endParaRPr lang="en-GB"/>
          </a:p>
        </p:txBody>
      </p:sp>
    </p:spTree>
    <p:extLst>
      <p:ext uri="{BB962C8B-B14F-4D97-AF65-F5344CB8AC3E}">
        <p14:creationId xmlns:p14="http://schemas.microsoft.com/office/powerpoint/2010/main" val="27762733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61616"/>
                </a:solidFill>
                <a:effectLst/>
                <a:latin typeface="Open Sans" panose="020B0606030504020204" pitchFamily="34" charset="0"/>
              </a:rPr>
              <a:t>The term cyberfeminism is used to describe the work of feminists interested in theorising, critiquing, and making use of the Internet, cyberspace, and </a:t>
            </a:r>
            <a:r>
              <a:rPr lang="en-GB" b="0" i="0" dirty="0" err="1">
                <a:solidFill>
                  <a:srgbClr val="161616"/>
                </a:solidFill>
                <a:effectLst/>
                <a:latin typeface="Open Sans" panose="020B0606030504020204" pitchFamily="34" charset="0"/>
              </a:rPr>
              <a:t>newmedia</a:t>
            </a:r>
            <a:r>
              <a:rPr lang="en-GB" b="0" i="0" dirty="0">
                <a:solidFill>
                  <a:srgbClr val="161616"/>
                </a:solidFill>
                <a:effectLst/>
                <a:latin typeface="Open Sans" panose="020B0606030504020204" pitchFamily="34" charset="0"/>
              </a:rPr>
              <a:t> technologies in general. The First </a:t>
            </a:r>
            <a:r>
              <a:rPr lang="en-GB" b="0" i="0" dirty="0" err="1">
                <a:solidFill>
                  <a:srgbClr val="161616"/>
                </a:solidFill>
                <a:effectLst/>
                <a:latin typeface="Open Sans" panose="020B0606030504020204" pitchFamily="34" charset="0"/>
              </a:rPr>
              <a:t>Cyberfeminist</a:t>
            </a:r>
            <a:r>
              <a:rPr lang="en-GB" b="0" i="0" dirty="0">
                <a:solidFill>
                  <a:srgbClr val="161616"/>
                </a:solidFill>
                <a:effectLst/>
                <a:latin typeface="Open Sans" panose="020B0606030504020204" pitchFamily="34" charset="0"/>
              </a:rPr>
              <a:t> International (FCI) in Germany, participants found it hard to provide a definition.</a:t>
            </a:r>
          </a:p>
          <a:p>
            <a:r>
              <a:rPr lang="en-GB" b="0" i="0" dirty="0">
                <a:solidFill>
                  <a:srgbClr val="161616"/>
                </a:solidFill>
                <a:effectLst/>
                <a:latin typeface="Open Sans" panose="020B0606030504020204" pitchFamily="34" charset="0"/>
              </a:rPr>
              <a:t>Cyberfeminism is considered to be a predecessor of ‘networked feminism’, which refers generally to feminism on the Internet: for example, mobilising people to take action against sexism, misogyny or gender-based violence against women. </a:t>
            </a:r>
          </a:p>
          <a:p>
            <a:endParaRPr lang="en-GB" b="0" i="0" dirty="0">
              <a:solidFill>
                <a:srgbClr val="161616"/>
              </a:solidFill>
              <a:effectLst/>
              <a:latin typeface="Open Sans" panose="020B0606030504020204" pitchFamily="34" charset="0"/>
            </a:endParaRPr>
          </a:p>
          <a:p>
            <a:endParaRPr lang="en-GB" b="0" i="0" dirty="0">
              <a:solidFill>
                <a:srgbClr val="161616"/>
              </a:solidFill>
              <a:effectLst/>
              <a:latin typeface="Open Sans" panose="020B0606030504020204" pitchFamily="34" charset="0"/>
            </a:endParaRPr>
          </a:p>
          <a:p>
            <a:r>
              <a:rPr lang="en-GB" dirty="0">
                <a:hlinkClick r:id="rId3"/>
              </a:rPr>
              <a:t>Cyberfeminism, Technology, and International 'Development' on JSTOR</a:t>
            </a:r>
            <a:endParaRPr lang="en-GB" b="0" i="0" dirty="0">
              <a:solidFill>
                <a:srgbClr val="161616"/>
              </a:solidFill>
              <a:effectLst/>
              <a:latin typeface="Open Sans" panose="020B0606030504020204" pitchFamily="34" charset="0"/>
            </a:endParaRPr>
          </a:p>
          <a:p>
            <a:endParaRPr lang="en-GB" b="0" dirty="0"/>
          </a:p>
        </p:txBody>
      </p:sp>
      <p:sp>
        <p:nvSpPr>
          <p:cNvPr id="4" name="Slide Number Placeholder 3"/>
          <p:cNvSpPr>
            <a:spLocks noGrp="1"/>
          </p:cNvSpPr>
          <p:nvPr>
            <p:ph type="sldNum" sz="quarter" idx="5"/>
          </p:nvPr>
        </p:nvSpPr>
        <p:spPr/>
        <p:txBody>
          <a:bodyPr/>
          <a:lstStyle/>
          <a:p>
            <a:fld id="{CE2EFCE4-5F88-4D8D-B2F6-FAAB25503E97}" type="slidenum">
              <a:rPr lang="en-GB" smtClean="0"/>
              <a:t>22</a:t>
            </a:fld>
            <a:endParaRPr lang="en-GB"/>
          </a:p>
        </p:txBody>
      </p:sp>
    </p:spTree>
    <p:extLst>
      <p:ext uri="{BB962C8B-B14F-4D97-AF65-F5344CB8AC3E}">
        <p14:creationId xmlns:p14="http://schemas.microsoft.com/office/powerpoint/2010/main" val="903247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42424"/>
                </a:solidFill>
                <a:effectLst/>
                <a:latin typeface="Segoe UI" panose="020B0502040204020203" pitchFamily="34" charset="0"/>
              </a:rPr>
              <a:t>The glass ceiling theory refers to the invisible barriers that prevent women and other marginalized groups from advancing to higher levels of leadership and professional success, despite having the necessary qualifications and experience.</a:t>
            </a:r>
            <a:endParaRPr lang="en-GB" dirty="0"/>
          </a:p>
        </p:txBody>
      </p:sp>
      <p:sp>
        <p:nvSpPr>
          <p:cNvPr id="4" name="Slide Number Placeholder 3"/>
          <p:cNvSpPr>
            <a:spLocks noGrp="1"/>
          </p:cNvSpPr>
          <p:nvPr>
            <p:ph type="sldNum" sz="quarter" idx="5"/>
          </p:nvPr>
        </p:nvSpPr>
        <p:spPr/>
        <p:txBody>
          <a:bodyPr/>
          <a:lstStyle/>
          <a:p>
            <a:fld id="{CE2EFCE4-5F88-4D8D-B2F6-FAAB25503E97}" type="slidenum">
              <a:rPr lang="en-GB" smtClean="0"/>
              <a:t>24</a:t>
            </a:fld>
            <a:endParaRPr lang="en-GB"/>
          </a:p>
        </p:txBody>
      </p:sp>
    </p:spTree>
    <p:extLst>
      <p:ext uri="{BB962C8B-B14F-4D97-AF65-F5344CB8AC3E}">
        <p14:creationId xmlns:p14="http://schemas.microsoft.com/office/powerpoint/2010/main" val="39931717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42424"/>
                </a:solidFill>
                <a:effectLst/>
                <a:latin typeface="Segoe UI" panose="020B0502040204020203" pitchFamily="34" charset="0"/>
              </a:rPr>
              <a:t>The term "homogeneous" refers to something that is uniform or consistent in composition, structure, or nature. In other words, a homogeneous entity is made up of parts or elements that are all of the same kind or similar in nature</a:t>
            </a:r>
            <a:endParaRPr lang="en-GB" dirty="0"/>
          </a:p>
        </p:txBody>
      </p:sp>
      <p:sp>
        <p:nvSpPr>
          <p:cNvPr id="4" name="Slide Number Placeholder 3"/>
          <p:cNvSpPr>
            <a:spLocks noGrp="1"/>
          </p:cNvSpPr>
          <p:nvPr>
            <p:ph type="sldNum" sz="quarter" idx="5"/>
          </p:nvPr>
        </p:nvSpPr>
        <p:spPr/>
        <p:txBody>
          <a:bodyPr/>
          <a:lstStyle/>
          <a:p>
            <a:fld id="{CE2EFCE4-5F88-4D8D-B2F6-FAAB25503E97}" type="slidenum">
              <a:rPr lang="en-GB" smtClean="0"/>
              <a:t>28</a:t>
            </a:fld>
            <a:endParaRPr lang="en-GB"/>
          </a:p>
        </p:txBody>
      </p:sp>
    </p:spTree>
    <p:extLst>
      <p:ext uri="{BB962C8B-B14F-4D97-AF65-F5344CB8AC3E}">
        <p14:creationId xmlns:p14="http://schemas.microsoft.com/office/powerpoint/2010/main" val="4920758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Caster Semenya | Sport | The Guardian</a:t>
            </a:r>
            <a:endParaRPr lang="en-GB" dirty="0"/>
          </a:p>
        </p:txBody>
      </p:sp>
      <p:sp>
        <p:nvSpPr>
          <p:cNvPr id="4" name="Slide Number Placeholder 3"/>
          <p:cNvSpPr>
            <a:spLocks noGrp="1"/>
          </p:cNvSpPr>
          <p:nvPr>
            <p:ph type="sldNum" sz="quarter" idx="5"/>
          </p:nvPr>
        </p:nvSpPr>
        <p:spPr/>
        <p:txBody>
          <a:bodyPr/>
          <a:lstStyle/>
          <a:p>
            <a:fld id="{CE2EFCE4-5F88-4D8D-B2F6-FAAB25503E97}" type="slidenum">
              <a:rPr lang="en-GB" smtClean="0"/>
              <a:t>32</a:t>
            </a:fld>
            <a:endParaRPr lang="en-GB"/>
          </a:p>
        </p:txBody>
      </p:sp>
    </p:spTree>
    <p:extLst>
      <p:ext uri="{BB962C8B-B14F-4D97-AF65-F5344CB8AC3E}">
        <p14:creationId xmlns:p14="http://schemas.microsoft.com/office/powerpoint/2010/main" val="14370186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42424"/>
                </a:solidFill>
                <a:effectLst/>
                <a:latin typeface="Segoe UI" panose="020B0502040204020203" pitchFamily="34" charset="0"/>
              </a:rPr>
              <a:t>Professor Kathleen Stock, a feminist philosopher, resigned from her position at the University of Sussex in October 2021 following a campaign by students who accused her of making trans students feel unsafe</a:t>
            </a:r>
          </a:p>
          <a:p>
            <a:endParaRPr lang="en-GB" dirty="0">
              <a:effectLst/>
            </a:endParaRPr>
          </a:p>
          <a:p>
            <a:r>
              <a:rPr lang="en-GB" dirty="0"/>
              <a:t>. The controversy centred around her views on gender identity and transgender rights. Stock has expressed the belief that gender identity should not outweigh biological sex in matters of law and policy, and she has opposed amendments to the Gender Recognition Act that would allow trans people to self-identify</a:t>
            </a:r>
            <a:endParaRPr lang="en-GB" dirty="0">
              <a:effectLst/>
            </a:endParaRPr>
          </a:p>
          <a:p>
            <a:pPr algn="l"/>
            <a:r>
              <a:rPr lang="en-GB" dirty="0"/>
              <a:t>.</a:t>
            </a:r>
            <a:r>
              <a:rPr lang="en-GB" b="0" i="0" dirty="0">
                <a:solidFill>
                  <a:srgbClr val="242424"/>
                </a:solidFill>
                <a:effectLst/>
                <a:latin typeface="Segoe UI" panose="020B0502040204020203" pitchFamily="34" charset="0"/>
              </a:rPr>
              <a:t>Students and activists argued that her views were transphobic and harmful to the safety and well-being of trans students. Protests, posters, and online campaigns called for her removal, claiming that her presence on campus created an unsafe environment for trans individuals</a:t>
            </a:r>
          </a:p>
          <a:p>
            <a:endParaRPr lang="en-GB" dirty="0">
              <a:effectLst/>
            </a:endParaRPr>
          </a:p>
          <a:p>
            <a:r>
              <a:rPr lang="en-GB" dirty="0"/>
              <a:t>. Despite the university's defence of her academic freedom and freedom of speech, Stock decided to resign, citing the difficulty of continuing in her role under such circumstances</a:t>
            </a:r>
            <a:r>
              <a:rPr lang="en-GB" u="none" strike="noStrike" dirty="0">
                <a:effectLst/>
                <a:latin typeface="var(--fontFamilyBase)"/>
              </a:rPr>
              <a:t>1</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CE2EFCE4-5F88-4D8D-B2F6-FAAB25503E97}" type="slidenum">
              <a:rPr lang="en-GB" smtClean="0"/>
              <a:t>45</a:t>
            </a:fld>
            <a:endParaRPr lang="en-GB"/>
          </a:p>
        </p:txBody>
      </p:sp>
    </p:spTree>
    <p:extLst>
      <p:ext uri="{BB962C8B-B14F-4D97-AF65-F5344CB8AC3E}">
        <p14:creationId xmlns:p14="http://schemas.microsoft.com/office/powerpoint/2010/main" val="21002677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35661-E33A-070C-4F47-A9281E0EDE5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329BCD-6725-2061-654E-C1AD6824A1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D476478-8E8C-7706-C3F3-F9AC6D9D92E7}"/>
              </a:ext>
            </a:extLst>
          </p:cNvPr>
          <p:cNvSpPr>
            <a:spLocks noGrp="1"/>
          </p:cNvSpPr>
          <p:nvPr>
            <p:ph type="dt" sz="half" idx="10"/>
          </p:nvPr>
        </p:nvSpPr>
        <p:spPr/>
        <p:txBody>
          <a:bodyPr/>
          <a:lstStyle/>
          <a:p>
            <a:fld id="{35834246-7B21-4D33-B9E6-D255CA91AB1E}" type="datetimeFigureOut">
              <a:rPr lang="en-GB" smtClean="0"/>
              <a:t>26/01/2026</a:t>
            </a:fld>
            <a:endParaRPr lang="en-GB"/>
          </a:p>
        </p:txBody>
      </p:sp>
      <p:sp>
        <p:nvSpPr>
          <p:cNvPr id="5" name="Footer Placeholder 4">
            <a:extLst>
              <a:ext uri="{FF2B5EF4-FFF2-40B4-BE49-F238E27FC236}">
                <a16:creationId xmlns:a16="http://schemas.microsoft.com/office/drawing/2014/main" id="{267742D7-72AF-5910-086E-B5F9F4946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403DAD-C9F3-ED0F-866C-19BCF14F7B17}"/>
              </a:ext>
            </a:extLst>
          </p:cNvPr>
          <p:cNvSpPr>
            <a:spLocks noGrp="1"/>
          </p:cNvSpPr>
          <p:nvPr>
            <p:ph type="sldNum" sz="quarter" idx="12"/>
          </p:nvPr>
        </p:nvSpPr>
        <p:spPr/>
        <p:txBody>
          <a:bodyPr/>
          <a:lstStyle/>
          <a:p>
            <a:fld id="{377206B6-3D21-4114-9AFA-4C4C394D262D}" type="slidenum">
              <a:rPr lang="en-GB" smtClean="0"/>
              <a:t>‹#›</a:t>
            </a:fld>
            <a:endParaRPr lang="en-GB"/>
          </a:p>
        </p:txBody>
      </p:sp>
    </p:spTree>
    <p:extLst>
      <p:ext uri="{BB962C8B-B14F-4D97-AF65-F5344CB8AC3E}">
        <p14:creationId xmlns:p14="http://schemas.microsoft.com/office/powerpoint/2010/main" val="35366860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081D0-77BE-4865-9EC3-6582781DBA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B8F47C-8FF5-10B8-212C-70B92C8388E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E927D-E38F-5A28-60AD-2A04ADDB9776}"/>
              </a:ext>
            </a:extLst>
          </p:cNvPr>
          <p:cNvSpPr>
            <a:spLocks noGrp="1"/>
          </p:cNvSpPr>
          <p:nvPr>
            <p:ph type="dt" sz="half" idx="10"/>
          </p:nvPr>
        </p:nvSpPr>
        <p:spPr/>
        <p:txBody>
          <a:bodyPr/>
          <a:lstStyle/>
          <a:p>
            <a:fld id="{35834246-7B21-4D33-B9E6-D255CA91AB1E}" type="datetimeFigureOut">
              <a:rPr lang="en-GB" smtClean="0"/>
              <a:t>26/01/2026</a:t>
            </a:fld>
            <a:endParaRPr lang="en-GB"/>
          </a:p>
        </p:txBody>
      </p:sp>
      <p:sp>
        <p:nvSpPr>
          <p:cNvPr id="5" name="Footer Placeholder 4">
            <a:extLst>
              <a:ext uri="{FF2B5EF4-FFF2-40B4-BE49-F238E27FC236}">
                <a16:creationId xmlns:a16="http://schemas.microsoft.com/office/drawing/2014/main" id="{E3A48D79-A37D-ECCE-DBC5-5158978DBD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207CEB-99C1-32A8-DA74-E3FAB0B96EA3}"/>
              </a:ext>
            </a:extLst>
          </p:cNvPr>
          <p:cNvSpPr>
            <a:spLocks noGrp="1"/>
          </p:cNvSpPr>
          <p:nvPr>
            <p:ph type="sldNum" sz="quarter" idx="12"/>
          </p:nvPr>
        </p:nvSpPr>
        <p:spPr/>
        <p:txBody>
          <a:bodyPr/>
          <a:lstStyle/>
          <a:p>
            <a:fld id="{377206B6-3D21-4114-9AFA-4C4C394D262D}" type="slidenum">
              <a:rPr lang="en-GB" smtClean="0"/>
              <a:t>‹#›</a:t>
            </a:fld>
            <a:endParaRPr lang="en-GB"/>
          </a:p>
        </p:txBody>
      </p:sp>
    </p:spTree>
    <p:extLst>
      <p:ext uri="{BB962C8B-B14F-4D97-AF65-F5344CB8AC3E}">
        <p14:creationId xmlns:p14="http://schemas.microsoft.com/office/powerpoint/2010/main" val="20964416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AE61D-411C-031F-0AB9-20CB62867A1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4929BD6-1326-8513-4BDF-F7B4C719F72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9745651-A2E4-1685-A6A7-8EDD7F19811D}"/>
              </a:ext>
            </a:extLst>
          </p:cNvPr>
          <p:cNvSpPr>
            <a:spLocks noGrp="1"/>
          </p:cNvSpPr>
          <p:nvPr>
            <p:ph type="dt" sz="half" idx="10"/>
          </p:nvPr>
        </p:nvSpPr>
        <p:spPr/>
        <p:txBody>
          <a:bodyPr/>
          <a:lstStyle/>
          <a:p>
            <a:fld id="{35834246-7B21-4D33-B9E6-D255CA91AB1E}" type="datetimeFigureOut">
              <a:rPr lang="en-GB" smtClean="0"/>
              <a:t>26/01/2026</a:t>
            </a:fld>
            <a:endParaRPr lang="en-GB"/>
          </a:p>
        </p:txBody>
      </p:sp>
      <p:sp>
        <p:nvSpPr>
          <p:cNvPr id="5" name="Footer Placeholder 4">
            <a:extLst>
              <a:ext uri="{FF2B5EF4-FFF2-40B4-BE49-F238E27FC236}">
                <a16:creationId xmlns:a16="http://schemas.microsoft.com/office/drawing/2014/main" id="{C3E60632-A9F4-54D3-D074-07745EC0E7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02D23A-D635-95EA-CE43-B05991F9EAFB}"/>
              </a:ext>
            </a:extLst>
          </p:cNvPr>
          <p:cNvSpPr>
            <a:spLocks noGrp="1"/>
          </p:cNvSpPr>
          <p:nvPr>
            <p:ph type="sldNum" sz="quarter" idx="12"/>
          </p:nvPr>
        </p:nvSpPr>
        <p:spPr/>
        <p:txBody>
          <a:bodyPr/>
          <a:lstStyle/>
          <a:p>
            <a:fld id="{377206B6-3D21-4114-9AFA-4C4C394D262D}" type="slidenum">
              <a:rPr lang="en-GB" smtClean="0"/>
              <a:t>‹#›</a:t>
            </a:fld>
            <a:endParaRPr lang="en-GB"/>
          </a:p>
        </p:txBody>
      </p:sp>
    </p:spTree>
    <p:extLst>
      <p:ext uri="{BB962C8B-B14F-4D97-AF65-F5344CB8AC3E}">
        <p14:creationId xmlns:p14="http://schemas.microsoft.com/office/powerpoint/2010/main" val="24441737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5E4CC-9A4E-3819-56B1-E599DB1A5F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D96F87-91E9-E94E-E330-8D34147A89A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B61DB4-1120-FB35-8ED4-8DC01A30CF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A66F33C-B4AA-0DE7-B5C5-5E59A2FFCF60}"/>
              </a:ext>
            </a:extLst>
          </p:cNvPr>
          <p:cNvSpPr>
            <a:spLocks noGrp="1"/>
          </p:cNvSpPr>
          <p:nvPr>
            <p:ph type="dt" sz="half" idx="10"/>
          </p:nvPr>
        </p:nvSpPr>
        <p:spPr/>
        <p:txBody>
          <a:bodyPr/>
          <a:lstStyle/>
          <a:p>
            <a:fld id="{35834246-7B21-4D33-B9E6-D255CA91AB1E}" type="datetimeFigureOut">
              <a:rPr lang="en-GB" smtClean="0"/>
              <a:t>26/01/2026</a:t>
            </a:fld>
            <a:endParaRPr lang="en-GB"/>
          </a:p>
        </p:txBody>
      </p:sp>
      <p:sp>
        <p:nvSpPr>
          <p:cNvPr id="6" name="Footer Placeholder 5">
            <a:extLst>
              <a:ext uri="{FF2B5EF4-FFF2-40B4-BE49-F238E27FC236}">
                <a16:creationId xmlns:a16="http://schemas.microsoft.com/office/drawing/2014/main" id="{B0930864-0E07-9E8E-BF8B-16F35F3DDD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1A5C9D-C6D7-BFFA-34FA-B39C368A8E48}"/>
              </a:ext>
            </a:extLst>
          </p:cNvPr>
          <p:cNvSpPr>
            <a:spLocks noGrp="1"/>
          </p:cNvSpPr>
          <p:nvPr>
            <p:ph type="sldNum" sz="quarter" idx="12"/>
          </p:nvPr>
        </p:nvSpPr>
        <p:spPr/>
        <p:txBody>
          <a:bodyPr/>
          <a:lstStyle/>
          <a:p>
            <a:fld id="{377206B6-3D21-4114-9AFA-4C4C394D262D}" type="slidenum">
              <a:rPr lang="en-GB" smtClean="0"/>
              <a:t>‹#›</a:t>
            </a:fld>
            <a:endParaRPr lang="en-GB"/>
          </a:p>
        </p:txBody>
      </p:sp>
    </p:spTree>
    <p:extLst>
      <p:ext uri="{BB962C8B-B14F-4D97-AF65-F5344CB8AC3E}">
        <p14:creationId xmlns:p14="http://schemas.microsoft.com/office/powerpoint/2010/main" val="1816426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F2C9F-D1EB-0E4B-A62C-12B49D0A9CB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EA480F-8BDE-268A-C9F1-EFF57A0652F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8D63126-CCCB-326C-48D8-240DD7B8F8C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A1C0BFA-64A1-BA66-F5B6-E0288E0B6F9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7E9ED9C-3DBF-6041-710B-6BB119A1BA6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AFEE614-FD9A-9440-31A9-613DC54FD061}"/>
              </a:ext>
            </a:extLst>
          </p:cNvPr>
          <p:cNvSpPr>
            <a:spLocks noGrp="1"/>
          </p:cNvSpPr>
          <p:nvPr>
            <p:ph type="dt" sz="half" idx="10"/>
          </p:nvPr>
        </p:nvSpPr>
        <p:spPr/>
        <p:txBody>
          <a:bodyPr/>
          <a:lstStyle/>
          <a:p>
            <a:fld id="{35834246-7B21-4D33-B9E6-D255CA91AB1E}" type="datetimeFigureOut">
              <a:rPr lang="en-GB" smtClean="0"/>
              <a:t>26/01/2026</a:t>
            </a:fld>
            <a:endParaRPr lang="en-GB"/>
          </a:p>
        </p:txBody>
      </p:sp>
      <p:sp>
        <p:nvSpPr>
          <p:cNvPr id="8" name="Footer Placeholder 7">
            <a:extLst>
              <a:ext uri="{FF2B5EF4-FFF2-40B4-BE49-F238E27FC236}">
                <a16:creationId xmlns:a16="http://schemas.microsoft.com/office/drawing/2014/main" id="{03E042B6-DF82-F212-5A9F-BBFEDDFE70A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9E77859-4B14-583A-F32F-1AA32F94E4DC}"/>
              </a:ext>
            </a:extLst>
          </p:cNvPr>
          <p:cNvSpPr>
            <a:spLocks noGrp="1"/>
          </p:cNvSpPr>
          <p:nvPr>
            <p:ph type="sldNum" sz="quarter" idx="12"/>
          </p:nvPr>
        </p:nvSpPr>
        <p:spPr/>
        <p:txBody>
          <a:bodyPr/>
          <a:lstStyle/>
          <a:p>
            <a:fld id="{377206B6-3D21-4114-9AFA-4C4C394D262D}" type="slidenum">
              <a:rPr lang="en-GB" smtClean="0"/>
              <a:t>‹#›</a:t>
            </a:fld>
            <a:endParaRPr lang="en-GB"/>
          </a:p>
        </p:txBody>
      </p:sp>
    </p:spTree>
    <p:extLst>
      <p:ext uri="{BB962C8B-B14F-4D97-AF65-F5344CB8AC3E}">
        <p14:creationId xmlns:p14="http://schemas.microsoft.com/office/powerpoint/2010/main" val="7142110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0507D-2551-300A-68AC-CE3EED82C7C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CE68692-3FE2-DBDF-23FF-60A615F28879}"/>
              </a:ext>
            </a:extLst>
          </p:cNvPr>
          <p:cNvSpPr>
            <a:spLocks noGrp="1"/>
          </p:cNvSpPr>
          <p:nvPr>
            <p:ph type="dt" sz="half" idx="10"/>
          </p:nvPr>
        </p:nvSpPr>
        <p:spPr/>
        <p:txBody>
          <a:bodyPr/>
          <a:lstStyle/>
          <a:p>
            <a:fld id="{35834246-7B21-4D33-B9E6-D255CA91AB1E}" type="datetimeFigureOut">
              <a:rPr lang="en-GB" smtClean="0"/>
              <a:t>26/01/2026</a:t>
            </a:fld>
            <a:endParaRPr lang="en-GB"/>
          </a:p>
        </p:txBody>
      </p:sp>
      <p:sp>
        <p:nvSpPr>
          <p:cNvPr id="4" name="Footer Placeholder 3">
            <a:extLst>
              <a:ext uri="{FF2B5EF4-FFF2-40B4-BE49-F238E27FC236}">
                <a16:creationId xmlns:a16="http://schemas.microsoft.com/office/drawing/2014/main" id="{72A23ED9-AD29-4D43-E08D-80FA7E4726C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AF5AFBD-8167-24ED-187A-479D829851DF}"/>
              </a:ext>
            </a:extLst>
          </p:cNvPr>
          <p:cNvSpPr>
            <a:spLocks noGrp="1"/>
          </p:cNvSpPr>
          <p:nvPr>
            <p:ph type="sldNum" sz="quarter" idx="12"/>
          </p:nvPr>
        </p:nvSpPr>
        <p:spPr/>
        <p:txBody>
          <a:bodyPr/>
          <a:lstStyle/>
          <a:p>
            <a:fld id="{377206B6-3D21-4114-9AFA-4C4C394D262D}" type="slidenum">
              <a:rPr lang="en-GB" smtClean="0"/>
              <a:t>‹#›</a:t>
            </a:fld>
            <a:endParaRPr lang="en-GB"/>
          </a:p>
        </p:txBody>
      </p:sp>
    </p:spTree>
    <p:extLst>
      <p:ext uri="{BB962C8B-B14F-4D97-AF65-F5344CB8AC3E}">
        <p14:creationId xmlns:p14="http://schemas.microsoft.com/office/powerpoint/2010/main" val="37209614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4FFA82-3FFA-49B1-5111-3387744CCC75}"/>
              </a:ext>
            </a:extLst>
          </p:cNvPr>
          <p:cNvSpPr>
            <a:spLocks noGrp="1"/>
          </p:cNvSpPr>
          <p:nvPr>
            <p:ph type="dt" sz="half" idx="10"/>
          </p:nvPr>
        </p:nvSpPr>
        <p:spPr/>
        <p:txBody>
          <a:bodyPr/>
          <a:lstStyle/>
          <a:p>
            <a:fld id="{35834246-7B21-4D33-B9E6-D255CA91AB1E}" type="datetimeFigureOut">
              <a:rPr lang="en-GB" smtClean="0"/>
              <a:t>26/01/2026</a:t>
            </a:fld>
            <a:endParaRPr lang="en-GB"/>
          </a:p>
        </p:txBody>
      </p:sp>
      <p:sp>
        <p:nvSpPr>
          <p:cNvPr id="3" name="Footer Placeholder 2">
            <a:extLst>
              <a:ext uri="{FF2B5EF4-FFF2-40B4-BE49-F238E27FC236}">
                <a16:creationId xmlns:a16="http://schemas.microsoft.com/office/drawing/2014/main" id="{D63A74CF-96AE-8662-124C-7D91526230E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71F495C-2323-4E48-0FAF-5CEC78CC6424}"/>
              </a:ext>
            </a:extLst>
          </p:cNvPr>
          <p:cNvSpPr>
            <a:spLocks noGrp="1"/>
          </p:cNvSpPr>
          <p:nvPr>
            <p:ph type="sldNum" sz="quarter" idx="12"/>
          </p:nvPr>
        </p:nvSpPr>
        <p:spPr/>
        <p:txBody>
          <a:bodyPr/>
          <a:lstStyle/>
          <a:p>
            <a:fld id="{377206B6-3D21-4114-9AFA-4C4C394D262D}" type="slidenum">
              <a:rPr lang="en-GB" smtClean="0"/>
              <a:t>‹#›</a:t>
            </a:fld>
            <a:endParaRPr lang="en-GB"/>
          </a:p>
        </p:txBody>
      </p:sp>
    </p:spTree>
    <p:extLst>
      <p:ext uri="{BB962C8B-B14F-4D97-AF65-F5344CB8AC3E}">
        <p14:creationId xmlns:p14="http://schemas.microsoft.com/office/powerpoint/2010/main" val="34589974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287FC-0A08-770F-36B5-42D552ABB6B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1BCF992-5C3D-60F9-F668-ED9B4102C9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152CB82-4865-9468-F6CA-EF80B16FD0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067191-2C93-81EC-4693-1C27E89869BE}"/>
              </a:ext>
            </a:extLst>
          </p:cNvPr>
          <p:cNvSpPr>
            <a:spLocks noGrp="1"/>
          </p:cNvSpPr>
          <p:nvPr>
            <p:ph type="dt" sz="half" idx="10"/>
          </p:nvPr>
        </p:nvSpPr>
        <p:spPr/>
        <p:txBody>
          <a:bodyPr/>
          <a:lstStyle/>
          <a:p>
            <a:fld id="{35834246-7B21-4D33-B9E6-D255CA91AB1E}" type="datetimeFigureOut">
              <a:rPr lang="en-GB" smtClean="0"/>
              <a:t>26/01/2026</a:t>
            </a:fld>
            <a:endParaRPr lang="en-GB"/>
          </a:p>
        </p:txBody>
      </p:sp>
      <p:sp>
        <p:nvSpPr>
          <p:cNvPr id="6" name="Footer Placeholder 5">
            <a:extLst>
              <a:ext uri="{FF2B5EF4-FFF2-40B4-BE49-F238E27FC236}">
                <a16:creationId xmlns:a16="http://schemas.microsoft.com/office/drawing/2014/main" id="{C6914DFD-E7CA-6576-0467-1C10B85304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3B61BA-4C15-A9CA-329D-603375805A6C}"/>
              </a:ext>
            </a:extLst>
          </p:cNvPr>
          <p:cNvSpPr>
            <a:spLocks noGrp="1"/>
          </p:cNvSpPr>
          <p:nvPr>
            <p:ph type="sldNum" sz="quarter" idx="12"/>
          </p:nvPr>
        </p:nvSpPr>
        <p:spPr/>
        <p:txBody>
          <a:bodyPr/>
          <a:lstStyle/>
          <a:p>
            <a:fld id="{377206B6-3D21-4114-9AFA-4C4C394D262D}" type="slidenum">
              <a:rPr lang="en-GB" smtClean="0"/>
              <a:t>‹#›</a:t>
            </a:fld>
            <a:endParaRPr lang="en-GB"/>
          </a:p>
        </p:txBody>
      </p:sp>
    </p:spTree>
    <p:extLst>
      <p:ext uri="{BB962C8B-B14F-4D97-AF65-F5344CB8AC3E}">
        <p14:creationId xmlns:p14="http://schemas.microsoft.com/office/powerpoint/2010/main" val="33367260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90C0D-B764-390D-9980-7ECA0F44BE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A68F09-76D3-BE0D-C962-D42A231151B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3155B9-5B54-A344-148C-77095E7F68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0D0826-950E-79AC-1EF6-0C60FB853F66}"/>
              </a:ext>
            </a:extLst>
          </p:cNvPr>
          <p:cNvSpPr>
            <a:spLocks noGrp="1"/>
          </p:cNvSpPr>
          <p:nvPr>
            <p:ph type="dt" sz="half" idx="10"/>
          </p:nvPr>
        </p:nvSpPr>
        <p:spPr/>
        <p:txBody>
          <a:bodyPr/>
          <a:lstStyle/>
          <a:p>
            <a:fld id="{35834246-7B21-4D33-B9E6-D255CA91AB1E}" type="datetimeFigureOut">
              <a:rPr lang="en-GB" smtClean="0"/>
              <a:t>26/01/2026</a:t>
            </a:fld>
            <a:endParaRPr lang="en-GB"/>
          </a:p>
        </p:txBody>
      </p:sp>
      <p:sp>
        <p:nvSpPr>
          <p:cNvPr id="6" name="Footer Placeholder 5">
            <a:extLst>
              <a:ext uri="{FF2B5EF4-FFF2-40B4-BE49-F238E27FC236}">
                <a16:creationId xmlns:a16="http://schemas.microsoft.com/office/drawing/2014/main" id="{6EECEDB0-0831-297F-C774-114CF6C2E2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45E1DD-F307-73BC-E00A-2C72E7899BCF}"/>
              </a:ext>
            </a:extLst>
          </p:cNvPr>
          <p:cNvSpPr>
            <a:spLocks noGrp="1"/>
          </p:cNvSpPr>
          <p:nvPr>
            <p:ph type="sldNum" sz="quarter" idx="12"/>
          </p:nvPr>
        </p:nvSpPr>
        <p:spPr/>
        <p:txBody>
          <a:bodyPr/>
          <a:lstStyle/>
          <a:p>
            <a:fld id="{377206B6-3D21-4114-9AFA-4C4C394D262D}" type="slidenum">
              <a:rPr lang="en-GB" smtClean="0"/>
              <a:t>‹#›</a:t>
            </a:fld>
            <a:endParaRPr lang="en-GB"/>
          </a:p>
        </p:txBody>
      </p:sp>
    </p:spTree>
    <p:extLst>
      <p:ext uri="{BB962C8B-B14F-4D97-AF65-F5344CB8AC3E}">
        <p14:creationId xmlns:p14="http://schemas.microsoft.com/office/powerpoint/2010/main" val="39509247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48A2E-F4D1-976A-2D50-744E46E7630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779906-4F79-E58B-D1AC-66782AF25C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9F78E5-A280-FE49-49C4-7DAE62A810BD}"/>
              </a:ext>
            </a:extLst>
          </p:cNvPr>
          <p:cNvSpPr>
            <a:spLocks noGrp="1"/>
          </p:cNvSpPr>
          <p:nvPr>
            <p:ph type="dt" sz="half" idx="10"/>
          </p:nvPr>
        </p:nvSpPr>
        <p:spPr/>
        <p:txBody>
          <a:bodyPr/>
          <a:lstStyle/>
          <a:p>
            <a:fld id="{35834246-7B21-4D33-B9E6-D255CA91AB1E}" type="datetimeFigureOut">
              <a:rPr lang="en-GB" smtClean="0"/>
              <a:t>26/01/2026</a:t>
            </a:fld>
            <a:endParaRPr lang="en-GB"/>
          </a:p>
        </p:txBody>
      </p:sp>
      <p:sp>
        <p:nvSpPr>
          <p:cNvPr id="5" name="Footer Placeholder 4">
            <a:extLst>
              <a:ext uri="{FF2B5EF4-FFF2-40B4-BE49-F238E27FC236}">
                <a16:creationId xmlns:a16="http://schemas.microsoft.com/office/drawing/2014/main" id="{040E4B3B-B019-9316-71F2-65E18AAB23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AEAC96-01F3-9109-9A90-5F9693E1086B}"/>
              </a:ext>
            </a:extLst>
          </p:cNvPr>
          <p:cNvSpPr>
            <a:spLocks noGrp="1"/>
          </p:cNvSpPr>
          <p:nvPr>
            <p:ph type="sldNum" sz="quarter" idx="12"/>
          </p:nvPr>
        </p:nvSpPr>
        <p:spPr/>
        <p:txBody>
          <a:bodyPr/>
          <a:lstStyle/>
          <a:p>
            <a:fld id="{377206B6-3D21-4114-9AFA-4C4C394D262D}" type="slidenum">
              <a:rPr lang="en-GB" smtClean="0"/>
              <a:t>‹#›</a:t>
            </a:fld>
            <a:endParaRPr lang="en-GB"/>
          </a:p>
        </p:txBody>
      </p:sp>
    </p:spTree>
    <p:extLst>
      <p:ext uri="{BB962C8B-B14F-4D97-AF65-F5344CB8AC3E}">
        <p14:creationId xmlns:p14="http://schemas.microsoft.com/office/powerpoint/2010/main" val="2539782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DAC2E5-5564-AE4D-1EE2-C9CA0585C9E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8CAE5B-E822-FA75-F134-3527A436163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A58346-F90C-D8E9-E183-E5C1CF52882D}"/>
              </a:ext>
            </a:extLst>
          </p:cNvPr>
          <p:cNvSpPr>
            <a:spLocks noGrp="1"/>
          </p:cNvSpPr>
          <p:nvPr>
            <p:ph type="dt" sz="half" idx="10"/>
          </p:nvPr>
        </p:nvSpPr>
        <p:spPr/>
        <p:txBody>
          <a:bodyPr/>
          <a:lstStyle/>
          <a:p>
            <a:fld id="{35834246-7B21-4D33-B9E6-D255CA91AB1E}" type="datetimeFigureOut">
              <a:rPr lang="en-GB" smtClean="0"/>
              <a:t>26/01/2026</a:t>
            </a:fld>
            <a:endParaRPr lang="en-GB"/>
          </a:p>
        </p:txBody>
      </p:sp>
      <p:sp>
        <p:nvSpPr>
          <p:cNvPr id="5" name="Footer Placeholder 4">
            <a:extLst>
              <a:ext uri="{FF2B5EF4-FFF2-40B4-BE49-F238E27FC236}">
                <a16:creationId xmlns:a16="http://schemas.microsoft.com/office/drawing/2014/main" id="{5EFA217B-7615-74AD-3DDC-EB2CB7E95D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218245-7D25-0A5B-9159-942C43B30781}"/>
              </a:ext>
            </a:extLst>
          </p:cNvPr>
          <p:cNvSpPr>
            <a:spLocks noGrp="1"/>
          </p:cNvSpPr>
          <p:nvPr>
            <p:ph type="sldNum" sz="quarter" idx="12"/>
          </p:nvPr>
        </p:nvSpPr>
        <p:spPr/>
        <p:txBody>
          <a:bodyPr/>
          <a:lstStyle/>
          <a:p>
            <a:fld id="{377206B6-3D21-4114-9AFA-4C4C394D262D}" type="slidenum">
              <a:rPr lang="en-GB" smtClean="0"/>
              <a:t>‹#›</a:t>
            </a:fld>
            <a:endParaRPr lang="en-GB"/>
          </a:p>
        </p:txBody>
      </p:sp>
    </p:spTree>
    <p:extLst>
      <p:ext uri="{BB962C8B-B14F-4D97-AF65-F5344CB8AC3E}">
        <p14:creationId xmlns:p14="http://schemas.microsoft.com/office/powerpoint/2010/main" val="839405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6041CC-B435-9EE2-6BFE-229F98FFB0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D0CCE7-C463-DB3F-7B77-02EF5C7777C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D53125-933C-F39F-22C9-C8F8332173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834246-7B21-4D33-B9E6-D255CA91AB1E}" type="datetimeFigureOut">
              <a:rPr lang="en-GB" smtClean="0"/>
              <a:t>26/01/2026</a:t>
            </a:fld>
            <a:endParaRPr lang="en-GB"/>
          </a:p>
        </p:txBody>
      </p:sp>
      <p:sp>
        <p:nvSpPr>
          <p:cNvPr id="5" name="Footer Placeholder 4">
            <a:extLst>
              <a:ext uri="{FF2B5EF4-FFF2-40B4-BE49-F238E27FC236}">
                <a16:creationId xmlns:a16="http://schemas.microsoft.com/office/drawing/2014/main" id="{4956D14E-6B8A-F9FA-8D1F-A060DF666B6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CAAA108-BA16-25CF-0DBD-1D3188E545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77206B6-3D21-4114-9AFA-4C4C394D262D}" type="slidenum">
              <a:rPr lang="en-GB" smtClean="0"/>
              <a:t>‹#›</a:t>
            </a:fld>
            <a:endParaRPr lang="en-GB"/>
          </a:p>
        </p:txBody>
      </p:sp>
    </p:spTree>
    <p:extLst>
      <p:ext uri="{BB962C8B-B14F-4D97-AF65-F5344CB8AC3E}">
        <p14:creationId xmlns:p14="http://schemas.microsoft.com/office/powerpoint/2010/main" val="22557603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whitehouse.gov/presidential-actions/2025/01/defending-women-from-gender-ideology-extremism-and-restoring-biological-truth-to-the-federal-government/"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aclu.org/trump-on-abortion"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jpeg"/></Relationships>
</file>

<file path=ppt/slides/_rels/slide23.xml.rels><?xml version="1.0" encoding="UTF-8" standalone="yes"?>
<Relationships xmlns="http://schemas.openxmlformats.org/package/2006/relationships"><Relationship Id="rId3" Type="http://schemas.openxmlformats.org/officeDocument/2006/relationships/hyperlink" Target="https://www.google.com/search?sca_esv=81490bff7710e63a&amp;q=male+robots&amp;udm=2&amp;fbs=ABzOT_CWdhQLP1FcmU5B0fn3xuWpA-dk4wpBWOGsoR7DG5zJBjLjqIC1CYKD9D-DQAQS3Z5NmlRTZM9mMZwadeXOSzf-HrRwxMsBjZd6sfVPBGj2HmHvZvE7BDbo1Amm0vTKx-ue_wxlLEgvG9nJYiZLc8ZmTDThZmISY9U5hr38BRKjcyEZnKAFX8trTaB6MgkDchweTrJR&amp;sa=X&amp;ved=2ahUKEwikh9-ClbGLAxXYRkEAHTawH8UQtKgLegQIFRAB&amp;biw=1358&amp;bih=616&amp;dpr=1" TargetMode="External"/><Relationship Id="rId2" Type="http://schemas.openxmlformats.org/officeDocument/2006/relationships/hyperlink" Target="https://www.google.com/search?q=female+robots"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986090-F686-B5CF-ABB5-2D233CE2DF98}"/>
              </a:ext>
            </a:extLst>
          </p:cNvPr>
          <p:cNvSpPr>
            <a:spLocks noGrp="1"/>
          </p:cNvSpPr>
          <p:nvPr>
            <p:ph type="ctrTitle"/>
          </p:nvPr>
        </p:nvSpPr>
        <p:spPr>
          <a:xfrm>
            <a:off x="638882" y="639193"/>
            <a:ext cx="3571810" cy="3573516"/>
          </a:xfrm>
        </p:spPr>
        <p:txBody>
          <a:bodyPr>
            <a:normAutofit/>
          </a:bodyPr>
          <a:lstStyle/>
          <a:p>
            <a:pPr algn="l"/>
            <a:r>
              <a:rPr lang="en-GB" sz="6100"/>
              <a:t>Gender, Race, Religion and Crime</a:t>
            </a:r>
          </a:p>
        </p:txBody>
      </p:sp>
      <p:sp>
        <p:nvSpPr>
          <p:cNvPr id="3" name="Subtitle 2">
            <a:extLst>
              <a:ext uri="{FF2B5EF4-FFF2-40B4-BE49-F238E27FC236}">
                <a16:creationId xmlns:a16="http://schemas.microsoft.com/office/drawing/2014/main" id="{CE4C4A01-9287-6F27-64AE-7FBA730C0DDD}"/>
              </a:ext>
            </a:extLst>
          </p:cNvPr>
          <p:cNvSpPr>
            <a:spLocks noGrp="1"/>
          </p:cNvSpPr>
          <p:nvPr>
            <p:ph type="subTitle" idx="1"/>
          </p:nvPr>
        </p:nvSpPr>
        <p:spPr>
          <a:xfrm>
            <a:off x="638882" y="4631161"/>
            <a:ext cx="3571810" cy="1559327"/>
          </a:xfrm>
        </p:spPr>
        <p:txBody>
          <a:bodyPr vert="horz" lIns="91440" tIns="45720" rIns="91440" bIns="45720" rtlCol="0" anchor="t">
            <a:normAutofit/>
          </a:bodyPr>
          <a:lstStyle/>
          <a:p>
            <a:pPr algn="l"/>
            <a:r>
              <a:rPr lang="en-GB" sz="2200" dirty="0"/>
              <a:t>Week 2 – Understanding Gender</a:t>
            </a:r>
          </a:p>
          <a:p>
            <a:pPr algn="l"/>
            <a:r>
              <a:rPr lang="en-GB" sz="2200" dirty="0">
                <a:ea typeface="Calibri"/>
                <a:cs typeface="Calibri"/>
              </a:rPr>
              <a:t>Nerys Musgrove</a:t>
            </a:r>
          </a:p>
          <a:p>
            <a:pPr algn="l"/>
            <a:r>
              <a:rPr lang="en-GB" sz="2200" dirty="0"/>
              <a:t>n.musgrove@uwtsd.ac.uk</a:t>
            </a:r>
          </a:p>
        </p:txBody>
      </p:sp>
      <p:sp>
        <p:nvSpPr>
          <p:cNvPr id="103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Understanding your gender identity">
            <a:extLst>
              <a:ext uri="{FF2B5EF4-FFF2-40B4-BE49-F238E27FC236}">
                <a16:creationId xmlns:a16="http://schemas.microsoft.com/office/drawing/2014/main" id="{5BDE6C83-3459-4A4D-13BE-9B9A2D6B33D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1837087"/>
            <a:ext cx="7214616" cy="31563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67331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1F2C6-8545-1AF7-51B0-F65EA99E4C91}"/>
              </a:ext>
            </a:extLst>
          </p:cNvPr>
          <p:cNvSpPr>
            <a:spLocks noGrp="1"/>
          </p:cNvSpPr>
          <p:nvPr>
            <p:ph type="title"/>
          </p:nvPr>
        </p:nvSpPr>
        <p:spPr>
          <a:xfrm>
            <a:off x="838200" y="365126"/>
            <a:ext cx="10515600" cy="774562"/>
          </a:xfrm>
        </p:spPr>
        <p:txBody>
          <a:bodyPr/>
          <a:lstStyle/>
          <a:p>
            <a:r>
              <a:rPr lang="en-GB" dirty="0"/>
              <a:t>Workshop Task:</a:t>
            </a:r>
          </a:p>
        </p:txBody>
      </p:sp>
      <p:sp>
        <p:nvSpPr>
          <p:cNvPr id="3" name="Content Placeholder 2">
            <a:extLst>
              <a:ext uri="{FF2B5EF4-FFF2-40B4-BE49-F238E27FC236}">
                <a16:creationId xmlns:a16="http://schemas.microsoft.com/office/drawing/2014/main" id="{FD5CA9BC-2EDB-7B3D-D9E5-FFFDA1F8765D}"/>
              </a:ext>
            </a:extLst>
          </p:cNvPr>
          <p:cNvSpPr>
            <a:spLocks noGrp="1"/>
          </p:cNvSpPr>
          <p:nvPr>
            <p:ph idx="1"/>
          </p:nvPr>
        </p:nvSpPr>
        <p:spPr/>
        <p:txBody>
          <a:bodyPr>
            <a:normAutofit/>
          </a:bodyPr>
          <a:lstStyle/>
          <a:p>
            <a:pPr marL="0" indent="0">
              <a:buNone/>
            </a:pPr>
            <a:r>
              <a:rPr lang="en-GB" dirty="0">
                <a:latin typeface="Arial" panose="020B0604020202020204" pitchFamily="34" charset="0"/>
                <a:cs typeface="Arial" panose="020B0604020202020204" pitchFamily="34" charset="0"/>
              </a:rPr>
              <a:t>Look at the </a:t>
            </a:r>
            <a:r>
              <a:rPr lang="en-GB" dirty="0" err="1">
                <a:latin typeface="Arial" panose="020B0604020202020204" pitchFamily="34" charset="0"/>
                <a:cs typeface="Arial" panose="020B0604020202020204" pitchFamily="34" charset="0"/>
              </a:rPr>
              <a:t>t</a:t>
            </a:r>
            <a:r>
              <a:rPr lang="en-GB" dirty="0" err="1"/>
              <a:t>he</a:t>
            </a:r>
            <a:r>
              <a:rPr lang="en-GB" dirty="0"/>
              <a:t> political fallout from the Supreme Court gender row:</a:t>
            </a:r>
          </a:p>
          <a:p>
            <a:pPr marL="0" indent="0">
              <a:buNone/>
            </a:pPr>
            <a:endParaRPr lang="en-GB" dirty="0"/>
          </a:p>
          <a:p>
            <a:pPr marL="0" indent="0">
              <a:buNone/>
            </a:pPr>
            <a:r>
              <a:rPr lang="en-GB" dirty="0">
                <a:latin typeface="Arial" panose="020B0604020202020204" pitchFamily="34" charset="0"/>
                <a:cs typeface="Arial" panose="020B0604020202020204" pitchFamily="34" charset="0"/>
              </a:rPr>
              <a:t>https://youtu.be/OYzvYIrfpUA?si=dxBY3lX7LYTxlPbE</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Might want to consider other politicians thoughts</a:t>
            </a:r>
          </a:p>
          <a:p>
            <a:pPr lvl="1"/>
            <a:r>
              <a:rPr lang="en-GB" dirty="0">
                <a:latin typeface="Arial" panose="020B0604020202020204" pitchFamily="34" charset="0"/>
                <a:cs typeface="Arial" panose="020B0604020202020204" pitchFamily="34" charset="0"/>
              </a:rPr>
              <a:t>What about LGBTQ+ groups? – what’s their opinion?</a:t>
            </a:r>
          </a:p>
          <a:p>
            <a:pPr lvl="1"/>
            <a:r>
              <a:rPr lang="en-GB" dirty="0">
                <a:latin typeface="Arial" panose="020B0604020202020204" pitchFamily="34" charset="0"/>
                <a:cs typeface="Arial" panose="020B0604020202020204" pitchFamily="34" charset="0"/>
              </a:rPr>
              <a:t>Social Media?</a:t>
            </a:r>
          </a:p>
          <a:p>
            <a:pPr lvl="1"/>
            <a:r>
              <a:rPr lang="en-GB" dirty="0">
                <a:latin typeface="Arial" panose="020B0604020202020204" pitchFamily="34" charset="0"/>
                <a:cs typeface="Arial" panose="020B0604020202020204" pitchFamily="34" charset="0"/>
              </a:rPr>
              <a:t>Good / Bad </a:t>
            </a:r>
          </a:p>
          <a:p>
            <a:pPr lvl="1"/>
            <a:r>
              <a:rPr lang="en-GB" dirty="0">
                <a:latin typeface="Arial" panose="020B0604020202020204" pitchFamily="34" charset="0"/>
                <a:cs typeface="Arial" panose="020B0604020202020204" pitchFamily="34" charset="0"/>
              </a:rPr>
              <a:t>Your belief’s?</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974783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0C219-8B70-26A7-9F97-79DAA23D6E52}"/>
              </a:ext>
            </a:extLst>
          </p:cNvPr>
          <p:cNvSpPr>
            <a:spLocks noGrp="1"/>
          </p:cNvSpPr>
          <p:nvPr>
            <p:ph type="title"/>
          </p:nvPr>
        </p:nvSpPr>
        <p:spPr/>
        <p:txBody>
          <a:bodyPr/>
          <a:lstStyle/>
          <a:p>
            <a:r>
              <a:rPr lang="en-GB" dirty="0">
                <a:ea typeface="Calibri Light"/>
                <a:cs typeface="Calibri Light"/>
              </a:rPr>
              <a:t>President Trump 2025</a:t>
            </a:r>
            <a:endParaRPr lang="en-GB" dirty="0"/>
          </a:p>
        </p:txBody>
      </p:sp>
      <p:sp>
        <p:nvSpPr>
          <p:cNvPr id="3" name="Content Placeholder 2">
            <a:extLst>
              <a:ext uri="{FF2B5EF4-FFF2-40B4-BE49-F238E27FC236}">
                <a16:creationId xmlns:a16="http://schemas.microsoft.com/office/drawing/2014/main" id="{DE8982FF-BD36-3B23-9FBD-468CB52CD84B}"/>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Defending Women From Gender Ideology Extremism And Restoring Biological Truth To The Federal Government – The White House</a:t>
            </a:r>
            <a:endParaRPr lang="en-GB">
              <a:ea typeface="+mn-lt"/>
              <a:cs typeface="+mn-lt"/>
            </a:endParaRPr>
          </a:p>
          <a:p>
            <a:endParaRPr lang="en-GB" dirty="0">
              <a:ea typeface="Calibri"/>
              <a:cs typeface="Calibri"/>
            </a:endParaRPr>
          </a:p>
          <a:p>
            <a:r>
              <a:rPr lang="en-GB" dirty="0"/>
              <a:t>RESTORING BIOLOGICAL TRUTH TO THE FEDERAL GOVERNMENT ORDER</a:t>
            </a:r>
            <a:endParaRPr lang="en-GB" dirty="0">
              <a:ea typeface="Calibri"/>
              <a:cs typeface="Calibri"/>
            </a:endParaRPr>
          </a:p>
          <a:p>
            <a:r>
              <a:rPr lang="en-GB" dirty="0">
                <a:ea typeface="Calibri"/>
                <a:cs typeface="Calibri"/>
              </a:rPr>
              <a:t>Thoughts on the order by Trump and his Administration </a:t>
            </a:r>
          </a:p>
          <a:p>
            <a:endParaRPr lang="en-GB" dirty="0">
              <a:ea typeface="Calibri"/>
              <a:cs typeface="Calibri"/>
            </a:endParaRPr>
          </a:p>
          <a:p>
            <a:endParaRPr lang="en-GB" dirty="0">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1083631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75940F-5F52-B17E-42E6-D6239D92805C}"/>
              </a:ext>
            </a:extLst>
          </p:cNvPr>
          <p:cNvSpPr>
            <a:spLocks noGrp="1"/>
          </p:cNvSpPr>
          <p:nvPr>
            <p:ph type="title"/>
          </p:nvPr>
        </p:nvSpPr>
        <p:spPr>
          <a:xfrm>
            <a:off x="1075767" y="1188637"/>
            <a:ext cx="2988234" cy="4480726"/>
          </a:xfrm>
        </p:spPr>
        <p:txBody>
          <a:bodyPr>
            <a:normAutofit/>
          </a:bodyPr>
          <a:lstStyle/>
          <a:p>
            <a:pPr algn="r"/>
            <a:r>
              <a:rPr lang="en-GB" sz="6600"/>
              <a:t>Key Topics</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A472B49-7FB9-B208-A9E1-424CEFAFF593}"/>
              </a:ext>
            </a:extLst>
          </p:cNvPr>
          <p:cNvSpPr>
            <a:spLocks noGrp="1"/>
          </p:cNvSpPr>
          <p:nvPr>
            <p:ph idx="1"/>
          </p:nvPr>
        </p:nvSpPr>
        <p:spPr>
          <a:xfrm>
            <a:off x="5255260" y="1648870"/>
            <a:ext cx="4702848" cy="3560260"/>
          </a:xfrm>
        </p:spPr>
        <p:txBody>
          <a:bodyPr anchor="ctr">
            <a:normAutofit/>
          </a:bodyPr>
          <a:lstStyle/>
          <a:p>
            <a:r>
              <a:rPr lang="en-GB" sz="2400" dirty="0"/>
              <a:t>Feminism </a:t>
            </a:r>
          </a:p>
          <a:p>
            <a:r>
              <a:rPr lang="en-GB" sz="2400" dirty="0"/>
              <a:t>Feminist Theory</a:t>
            </a:r>
          </a:p>
          <a:p>
            <a:r>
              <a:rPr lang="en-GB" sz="2400" dirty="0"/>
              <a:t>Gender (binary, spectrum, objective, socially constructed?)</a:t>
            </a:r>
          </a:p>
          <a:p>
            <a:r>
              <a:rPr lang="en-GB" sz="2400" dirty="0"/>
              <a:t>Sex (binary, spectrum, objective, socially constructed?)</a:t>
            </a:r>
          </a:p>
          <a:p>
            <a:r>
              <a:rPr lang="en-GB" sz="2400" dirty="0"/>
              <a:t>Sexuality</a:t>
            </a:r>
          </a:p>
        </p:txBody>
      </p:sp>
    </p:spTree>
    <p:extLst>
      <p:ext uri="{BB962C8B-B14F-4D97-AF65-F5344CB8AC3E}">
        <p14:creationId xmlns:p14="http://schemas.microsoft.com/office/powerpoint/2010/main" val="7969806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Feminism Vectors &amp; Illustrations for Free Download | Freepik">
            <a:extLst>
              <a:ext uri="{FF2B5EF4-FFF2-40B4-BE49-F238E27FC236}">
                <a16:creationId xmlns:a16="http://schemas.microsoft.com/office/drawing/2014/main" id="{12278C21-EC88-381C-8C8B-03839414308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05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D243895B-BDAA-632F-C00B-358B85126CDF}"/>
              </a:ext>
            </a:extLst>
          </p:cNvPr>
          <p:cNvSpPr>
            <a:spLocks noGrp="1"/>
          </p:cNvSpPr>
          <p:nvPr>
            <p:ph type="title"/>
          </p:nvPr>
        </p:nvSpPr>
        <p:spPr>
          <a:xfrm>
            <a:off x="709448" y="1913950"/>
            <a:ext cx="4204137" cy="1342754"/>
          </a:xfrm>
        </p:spPr>
        <p:txBody>
          <a:bodyPr>
            <a:normAutofit/>
          </a:bodyPr>
          <a:lstStyle/>
          <a:p>
            <a:pPr algn="ctr"/>
            <a:r>
              <a:rPr lang="en-GB" sz="3600"/>
              <a:t>Feminism</a:t>
            </a:r>
          </a:p>
        </p:txBody>
      </p:sp>
      <p:cxnSp>
        <p:nvCxnSpPr>
          <p:cNvPr id="2060" name="Straight Connector 2056">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4C7CF95-84A6-150C-C588-9ECE05522BB0}"/>
              </a:ext>
            </a:extLst>
          </p:cNvPr>
          <p:cNvSpPr>
            <a:spLocks noGrp="1"/>
          </p:cNvSpPr>
          <p:nvPr>
            <p:ph idx="1"/>
          </p:nvPr>
        </p:nvSpPr>
        <p:spPr>
          <a:xfrm>
            <a:off x="525516" y="3417573"/>
            <a:ext cx="4593021" cy="2619839"/>
          </a:xfrm>
        </p:spPr>
        <p:txBody>
          <a:bodyPr anchor="ctr">
            <a:normAutofit/>
          </a:bodyPr>
          <a:lstStyle/>
          <a:p>
            <a:r>
              <a:rPr lang="en-GB" sz="2400" dirty="0"/>
              <a:t>What is “feminism”?</a:t>
            </a:r>
          </a:p>
          <a:p>
            <a:endParaRPr lang="en-GB" sz="2400" dirty="0"/>
          </a:p>
          <a:p>
            <a:r>
              <a:rPr lang="en-GB" sz="2400" dirty="0"/>
              <a:t>What is a “feminist”?</a:t>
            </a:r>
          </a:p>
        </p:txBody>
      </p:sp>
    </p:spTree>
    <p:extLst>
      <p:ext uri="{BB962C8B-B14F-4D97-AF65-F5344CB8AC3E}">
        <p14:creationId xmlns:p14="http://schemas.microsoft.com/office/powerpoint/2010/main" val="22785846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133D0BF-8B4B-2CC2-E24A-9F3BD12A1A5F}"/>
              </a:ext>
            </a:extLst>
          </p:cNvPr>
          <p:cNvSpPr>
            <a:spLocks noGrp="1"/>
          </p:cNvSpPr>
          <p:nvPr>
            <p:ph type="title"/>
          </p:nvPr>
        </p:nvSpPr>
        <p:spPr>
          <a:xfrm>
            <a:off x="838200" y="365125"/>
            <a:ext cx="10515600" cy="1325563"/>
          </a:xfrm>
        </p:spPr>
        <p:txBody>
          <a:bodyPr>
            <a:normAutofit/>
          </a:bodyPr>
          <a:lstStyle/>
          <a:p>
            <a:r>
              <a:rPr lang="en-GB" dirty="0"/>
              <a:t>It is: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180CA7B-4FFB-1151-D101-8FEAE10D8D62}"/>
              </a:ext>
            </a:extLst>
          </p:cNvPr>
          <p:cNvSpPr>
            <a:spLocks noGrp="1"/>
          </p:cNvSpPr>
          <p:nvPr>
            <p:ph idx="1"/>
          </p:nvPr>
        </p:nvSpPr>
        <p:spPr>
          <a:xfrm>
            <a:off x="838200" y="1825625"/>
            <a:ext cx="10515600" cy="4351338"/>
          </a:xfrm>
        </p:spPr>
        <p:txBody>
          <a:bodyPr>
            <a:normAutofit/>
          </a:bodyPr>
          <a:lstStyle/>
          <a:p>
            <a:r>
              <a:rPr lang="en-GB" dirty="0">
                <a:latin typeface="Segoe UI" panose="020B0502040204020203" pitchFamily="34" charset="0"/>
              </a:rPr>
              <a:t>A</a:t>
            </a:r>
            <a:r>
              <a:rPr lang="en-GB" b="0" i="0" dirty="0">
                <a:effectLst/>
                <a:latin typeface="Segoe UI" panose="020B0502040204020203" pitchFamily="34" charset="0"/>
              </a:rPr>
              <a:t> social and political movement that:</a:t>
            </a:r>
          </a:p>
          <a:p>
            <a:r>
              <a:rPr lang="en-GB" dirty="0">
                <a:latin typeface="Segoe UI" panose="020B0502040204020203" pitchFamily="34" charset="0"/>
              </a:rPr>
              <a:t>A</a:t>
            </a:r>
            <a:r>
              <a:rPr lang="en-GB" b="0" i="0" dirty="0">
                <a:effectLst/>
                <a:latin typeface="Segoe UI" panose="020B0502040204020203" pitchFamily="34" charset="0"/>
              </a:rPr>
              <a:t>dvocates for the rights of women on the grounds of political, social, and economic equality to men. </a:t>
            </a:r>
          </a:p>
          <a:p>
            <a:r>
              <a:rPr lang="en-GB" b="0" i="0" dirty="0">
                <a:effectLst/>
                <a:latin typeface="Segoe UI" panose="020B0502040204020203" pitchFamily="34" charset="0"/>
              </a:rPr>
              <a:t>It seeks to address and dismantle systemic inequalities and injustices faced by women and other marginalised genders.</a:t>
            </a:r>
          </a:p>
          <a:p>
            <a:r>
              <a:rPr lang="en-GB" b="0" i="0" dirty="0">
                <a:effectLst/>
                <a:latin typeface="Segoe UI" panose="020B0502040204020203" pitchFamily="34" charset="0"/>
              </a:rPr>
              <a:t>Feminism encompasses a range of ideologies and movements, each with its own focus and methods, but all share the common goal of achieving gender equality.</a:t>
            </a:r>
            <a:endParaRPr lang="en-GB" dirty="0"/>
          </a:p>
        </p:txBody>
      </p:sp>
    </p:spTree>
    <p:extLst>
      <p:ext uri="{BB962C8B-B14F-4D97-AF65-F5344CB8AC3E}">
        <p14:creationId xmlns:p14="http://schemas.microsoft.com/office/powerpoint/2010/main" val="30983077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86374-8165-D92F-9008-9236692E403C}"/>
              </a:ext>
            </a:extLst>
          </p:cNvPr>
          <p:cNvSpPr>
            <a:spLocks noGrp="1"/>
          </p:cNvSpPr>
          <p:nvPr>
            <p:ph type="title"/>
          </p:nvPr>
        </p:nvSpPr>
        <p:spPr>
          <a:xfrm>
            <a:off x="838200" y="365126"/>
            <a:ext cx="10515600" cy="632402"/>
          </a:xfrm>
        </p:spPr>
        <p:txBody>
          <a:bodyPr>
            <a:normAutofit fontScale="90000"/>
          </a:bodyPr>
          <a:lstStyle/>
          <a:p>
            <a:r>
              <a:rPr lang="en-GB" b="1" i="0" dirty="0">
                <a:solidFill>
                  <a:srgbClr val="242424"/>
                </a:solidFill>
                <a:effectLst/>
                <a:latin typeface="Segoe UI" panose="020B0502040204020203" pitchFamily="34" charset="0"/>
              </a:rPr>
              <a:t>Key Aspects of Feminism</a:t>
            </a:r>
            <a:endParaRPr lang="en-GB" dirty="0"/>
          </a:p>
        </p:txBody>
      </p:sp>
      <p:sp>
        <p:nvSpPr>
          <p:cNvPr id="3" name="Content Placeholder 2">
            <a:extLst>
              <a:ext uri="{FF2B5EF4-FFF2-40B4-BE49-F238E27FC236}">
                <a16:creationId xmlns:a16="http://schemas.microsoft.com/office/drawing/2014/main" id="{328D4065-D63D-009F-2507-C5EA5DC51C23}"/>
              </a:ext>
            </a:extLst>
          </p:cNvPr>
          <p:cNvSpPr>
            <a:spLocks noGrp="1"/>
          </p:cNvSpPr>
          <p:nvPr>
            <p:ph idx="1"/>
          </p:nvPr>
        </p:nvSpPr>
        <p:spPr>
          <a:xfrm>
            <a:off x="838200" y="1662546"/>
            <a:ext cx="10515600" cy="4514418"/>
          </a:xfrm>
        </p:spPr>
        <p:txBody>
          <a:bodyPr>
            <a:normAutofit fontScale="85000" lnSpcReduction="20000"/>
          </a:bodyPr>
          <a:lstStyle/>
          <a:p>
            <a:pPr algn="l"/>
            <a:r>
              <a:rPr lang="en-GB" b="0" i="0" noProof="0" dirty="0">
                <a:solidFill>
                  <a:srgbClr val="242424"/>
                </a:solidFill>
                <a:effectLst/>
              </a:rPr>
              <a:t>Feminism is the belief in and advocacy for the political, economic, and social equality of the sexes. </a:t>
            </a:r>
          </a:p>
          <a:p>
            <a:pPr algn="l"/>
            <a:r>
              <a:rPr lang="en-GB" b="0" i="0" noProof="0" dirty="0">
                <a:solidFill>
                  <a:srgbClr val="242424"/>
                </a:solidFill>
                <a:effectLst/>
              </a:rPr>
              <a:t>It seeks to address the inequalities and discrimination faced by women and other marginalised genders</a:t>
            </a:r>
          </a:p>
          <a:p>
            <a:pPr marL="0" indent="0" algn="l">
              <a:buNone/>
            </a:pPr>
            <a:r>
              <a:rPr lang="en-GB" b="1" i="0" noProof="0" dirty="0">
                <a:solidFill>
                  <a:srgbClr val="242424"/>
                </a:solidFill>
                <a:effectLst/>
              </a:rPr>
              <a:t>Equality</a:t>
            </a:r>
            <a:r>
              <a:rPr lang="en-GB" b="0" i="0" noProof="0" dirty="0">
                <a:solidFill>
                  <a:srgbClr val="242424"/>
                </a:solidFill>
                <a:effectLst/>
              </a:rPr>
              <a:t>: core feminism strives for equal rights and opportunities for all genders, challenging traditional gender roles and stereotypes</a:t>
            </a:r>
          </a:p>
          <a:p>
            <a:pPr marL="0" indent="0" algn="l">
              <a:buNone/>
            </a:pPr>
            <a:r>
              <a:rPr lang="en-GB" b="1" i="0" noProof="0" dirty="0">
                <a:solidFill>
                  <a:srgbClr val="242424"/>
                </a:solidFill>
                <a:effectLst/>
              </a:rPr>
              <a:t>Advocacy</a:t>
            </a:r>
            <a:r>
              <a:rPr lang="en-GB" b="0" i="0" noProof="0" dirty="0">
                <a:solidFill>
                  <a:srgbClr val="242424"/>
                </a:solidFill>
                <a:effectLst/>
              </a:rPr>
              <a:t>: Feminism involves movements aimed at promoting women's rights and interests, such as campaigns for voting rights, equal pay, and reproductive rights</a:t>
            </a:r>
          </a:p>
          <a:p>
            <a:pPr marL="0" indent="0" algn="l">
              <a:buNone/>
            </a:pPr>
            <a:r>
              <a:rPr lang="en-GB" b="1" i="0" noProof="0" dirty="0">
                <a:solidFill>
                  <a:srgbClr val="242424"/>
                </a:solidFill>
                <a:effectLst/>
              </a:rPr>
              <a:t>Intersectionality</a:t>
            </a:r>
            <a:r>
              <a:rPr lang="en-GB" b="0" i="0" noProof="0" dirty="0">
                <a:solidFill>
                  <a:srgbClr val="242424"/>
                </a:solidFill>
                <a:effectLst/>
              </a:rPr>
              <a:t>: Modern feminism recognises the importance of intersectionality, which considers how different aspects of a person's identity (e.g., race, class, sexual orientation) intersect and impact their experiences of discrimination and privilege</a:t>
            </a:r>
          </a:p>
          <a:p>
            <a:pPr marL="0" indent="0" algn="l">
              <a:buNone/>
            </a:pPr>
            <a:r>
              <a:rPr lang="en-GB" b="1" i="0" noProof="0" dirty="0">
                <a:solidFill>
                  <a:srgbClr val="242424"/>
                </a:solidFill>
                <a:effectLst/>
              </a:rPr>
              <a:t>Global Movement</a:t>
            </a:r>
            <a:r>
              <a:rPr lang="en-GB" b="0" i="0" noProof="0" dirty="0">
                <a:solidFill>
                  <a:srgbClr val="242424"/>
                </a:solidFill>
                <a:effectLst/>
              </a:rPr>
              <a:t>: While feminism has its roots in Western traditions, it has evolved into a global movement</a:t>
            </a:r>
          </a:p>
          <a:p>
            <a:pPr marL="0" indent="0" algn="l">
              <a:buNone/>
            </a:pPr>
            <a:endParaRPr lang="en-GB" b="0" i="0" noProof="0" dirty="0">
              <a:solidFill>
                <a:srgbClr val="242424"/>
              </a:solidFill>
              <a:effectLst/>
              <a:latin typeface="Segoe UI" panose="020B0502040204020203" pitchFamily="34" charset="0"/>
            </a:endParaRPr>
          </a:p>
          <a:p>
            <a:endParaRPr lang="en-GB" dirty="0"/>
          </a:p>
        </p:txBody>
      </p:sp>
    </p:spTree>
    <p:extLst>
      <p:ext uri="{BB962C8B-B14F-4D97-AF65-F5344CB8AC3E}">
        <p14:creationId xmlns:p14="http://schemas.microsoft.com/office/powerpoint/2010/main" val="8534752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825C40-F5DA-991A-36EF-8267A484877B}"/>
              </a:ext>
            </a:extLst>
          </p:cNvPr>
          <p:cNvSpPr>
            <a:spLocks noGrp="1"/>
          </p:cNvSpPr>
          <p:nvPr>
            <p:ph type="title"/>
          </p:nvPr>
        </p:nvSpPr>
        <p:spPr>
          <a:xfrm>
            <a:off x="1075767" y="1188637"/>
            <a:ext cx="2988234" cy="4480726"/>
          </a:xfrm>
        </p:spPr>
        <p:txBody>
          <a:bodyPr>
            <a:normAutofit/>
          </a:bodyPr>
          <a:lstStyle/>
          <a:p>
            <a:pPr algn="r"/>
            <a:r>
              <a:rPr lang="en-GB" sz="5600" dirty="0"/>
              <a:t>Defining Feminism</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16C8100-D8BB-01D1-64DF-AFFB203CE121}"/>
              </a:ext>
            </a:extLst>
          </p:cNvPr>
          <p:cNvSpPr>
            <a:spLocks noGrp="1"/>
          </p:cNvSpPr>
          <p:nvPr>
            <p:ph idx="1"/>
          </p:nvPr>
        </p:nvSpPr>
        <p:spPr>
          <a:xfrm>
            <a:off x="5255260" y="1188637"/>
            <a:ext cx="4702848" cy="4480726"/>
          </a:xfrm>
        </p:spPr>
        <p:txBody>
          <a:bodyPr anchor="ctr">
            <a:normAutofit/>
          </a:bodyPr>
          <a:lstStyle/>
          <a:p>
            <a:r>
              <a:rPr lang="en-GB" sz="2000" dirty="0"/>
              <a:t>As with everything else, it’s a lot more complex thank it first seems</a:t>
            </a:r>
          </a:p>
          <a:p>
            <a:endParaRPr lang="en-GB" sz="2000" dirty="0"/>
          </a:p>
          <a:p>
            <a:r>
              <a:rPr lang="en-GB" sz="2000" dirty="0"/>
              <a:t>“[Defining feminism] poses some serious problems. Not that we would want to end up by demanding a definition of what feminism is and, therefore, of what one must do, say, and be, if one is to acquire that epithet; dictionary meanings are suffocating, to say the least” </a:t>
            </a:r>
          </a:p>
          <a:p>
            <a:endParaRPr lang="en-GB" sz="1300" dirty="0"/>
          </a:p>
          <a:p>
            <a:endParaRPr lang="en-GB" sz="1300" dirty="0"/>
          </a:p>
          <a:p>
            <a:pPr algn="r"/>
            <a:r>
              <a:rPr lang="en-GB" sz="1300" dirty="0"/>
              <a:t>Jardine, A in Thompson, D. (1994) 'Defining Feminism', Australian Feminist Studies, 20(9), pp.171-192.</a:t>
            </a:r>
          </a:p>
        </p:txBody>
      </p:sp>
    </p:spTree>
    <p:extLst>
      <p:ext uri="{BB962C8B-B14F-4D97-AF65-F5344CB8AC3E}">
        <p14:creationId xmlns:p14="http://schemas.microsoft.com/office/powerpoint/2010/main" val="26498879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A45972-B2FC-63BE-FB3A-1F70608A1D53}"/>
              </a:ext>
            </a:extLst>
          </p:cNvPr>
          <p:cNvSpPr>
            <a:spLocks noGrp="1"/>
          </p:cNvSpPr>
          <p:nvPr>
            <p:ph type="title"/>
          </p:nvPr>
        </p:nvSpPr>
        <p:spPr>
          <a:xfrm>
            <a:off x="1075767" y="1188637"/>
            <a:ext cx="2988234" cy="4480726"/>
          </a:xfrm>
        </p:spPr>
        <p:txBody>
          <a:bodyPr>
            <a:normAutofit/>
          </a:bodyPr>
          <a:lstStyle/>
          <a:p>
            <a:pPr algn="r"/>
            <a:r>
              <a:rPr lang="en-GB" sz="5600"/>
              <a:t>Defining Feminism</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8B3BC31-1281-CF72-0812-7B0B053412AF}"/>
              </a:ext>
            </a:extLst>
          </p:cNvPr>
          <p:cNvSpPr>
            <a:spLocks noGrp="1"/>
          </p:cNvSpPr>
          <p:nvPr>
            <p:ph idx="1"/>
          </p:nvPr>
        </p:nvSpPr>
        <p:spPr>
          <a:xfrm>
            <a:off x="4705775" y="770021"/>
            <a:ext cx="6716204" cy="4899342"/>
          </a:xfrm>
        </p:spPr>
        <p:txBody>
          <a:bodyPr anchor="ctr">
            <a:normAutofit fontScale="85000" lnSpcReduction="20000"/>
          </a:bodyPr>
          <a:lstStyle/>
          <a:p>
            <a:r>
              <a:rPr lang="en-GB" sz="3100" dirty="0"/>
              <a:t>“It is certainly possible to construct a base-line definition of feminism and the feminist which can be shared by feminists and non-feminists. Many would agree that at the very least a feminist is someone who holds that women suffer discrimination because of their sex, that they have specific needs which remain negated and unsatisfied, and that the satisfaction of these needs would require a radical chance (some would say a revolution even) in the social, economic and political order. But beyond that, things immediately become more complicated.”</a:t>
            </a:r>
          </a:p>
          <a:p>
            <a:endParaRPr lang="en-GB" sz="1500" dirty="0"/>
          </a:p>
          <a:p>
            <a:pPr algn="r"/>
            <a:r>
              <a:rPr lang="en-GB" sz="2000" dirty="0"/>
              <a:t>Delmar, R. (2001) 'What is Feminism', in A. Herman and A. Stewart (ed.) Theorizing Feminism. London: Routledge, pp.8-33.</a:t>
            </a:r>
          </a:p>
        </p:txBody>
      </p:sp>
    </p:spTree>
    <p:extLst>
      <p:ext uri="{BB962C8B-B14F-4D97-AF65-F5344CB8AC3E}">
        <p14:creationId xmlns:p14="http://schemas.microsoft.com/office/powerpoint/2010/main" val="39948743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AE6B4-DD26-719E-366D-5D44F5CF5DE2}"/>
              </a:ext>
            </a:extLst>
          </p:cNvPr>
          <p:cNvSpPr>
            <a:spLocks noGrp="1"/>
          </p:cNvSpPr>
          <p:nvPr>
            <p:ph type="title"/>
          </p:nvPr>
        </p:nvSpPr>
        <p:spPr>
          <a:xfrm>
            <a:off x="648929" y="629266"/>
            <a:ext cx="3505495" cy="1622321"/>
          </a:xfrm>
        </p:spPr>
        <p:txBody>
          <a:bodyPr>
            <a:normAutofit/>
          </a:bodyPr>
          <a:lstStyle/>
          <a:p>
            <a:r>
              <a:rPr lang="en-GB" sz="3700" dirty="0"/>
              <a:t>Different Strands of Feminism</a:t>
            </a:r>
          </a:p>
        </p:txBody>
      </p:sp>
      <p:sp>
        <p:nvSpPr>
          <p:cNvPr id="9" name="Content Placeholder 8">
            <a:extLst>
              <a:ext uri="{FF2B5EF4-FFF2-40B4-BE49-F238E27FC236}">
                <a16:creationId xmlns:a16="http://schemas.microsoft.com/office/drawing/2014/main" id="{3E34864C-03B2-A359-2C36-5DFEBFC138C5}"/>
              </a:ext>
            </a:extLst>
          </p:cNvPr>
          <p:cNvSpPr>
            <a:spLocks noGrp="1"/>
          </p:cNvSpPr>
          <p:nvPr>
            <p:ph idx="1"/>
          </p:nvPr>
        </p:nvSpPr>
        <p:spPr>
          <a:xfrm>
            <a:off x="648931" y="2438400"/>
            <a:ext cx="3505494" cy="3785419"/>
          </a:xfrm>
        </p:spPr>
        <p:txBody>
          <a:bodyPr vert="horz" lIns="91440" tIns="45720" rIns="91440" bIns="45720" rtlCol="0" anchor="t">
            <a:normAutofit/>
          </a:bodyPr>
          <a:lstStyle/>
          <a:p>
            <a:r>
              <a:rPr lang="en-GB" sz="2000" dirty="0"/>
              <a:t>There are countless different strands, waves, ideologies, and flavours of feminism.</a:t>
            </a:r>
            <a:endParaRPr lang="en-GB" sz="2000" dirty="0">
              <a:ea typeface="Calibri"/>
              <a:cs typeface="Calibri"/>
            </a:endParaRPr>
          </a:p>
          <a:p>
            <a:r>
              <a:rPr lang="en-GB" sz="2000" dirty="0"/>
              <a:t>None are the “correct” feminism, but all are interesting in the perspective the bring to the debate around gender equality in society</a:t>
            </a:r>
          </a:p>
        </p:txBody>
      </p:sp>
      <p:sp>
        <p:nvSpPr>
          <p:cNvPr id="12" name="Rectangle 11">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able&#10;&#10;Description automatically generated with medium confidence">
            <a:extLst>
              <a:ext uri="{FF2B5EF4-FFF2-40B4-BE49-F238E27FC236}">
                <a16:creationId xmlns:a16="http://schemas.microsoft.com/office/drawing/2014/main" id="{C664A88D-F8C5-5919-E674-466D299B9A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76050" y="807593"/>
            <a:ext cx="3278955" cy="5239568"/>
          </a:xfrm>
          <a:prstGeom prst="rect">
            <a:avLst/>
          </a:prstGeom>
          <a:effectLst/>
        </p:spPr>
      </p:pic>
    </p:spTree>
    <p:extLst>
      <p:ext uri="{BB962C8B-B14F-4D97-AF65-F5344CB8AC3E}">
        <p14:creationId xmlns:p14="http://schemas.microsoft.com/office/powerpoint/2010/main" val="3434768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Colorful carved figures of humans">
            <a:extLst>
              <a:ext uri="{FF2B5EF4-FFF2-40B4-BE49-F238E27FC236}">
                <a16:creationId xmlns:a16="http://schemas.microsoft.com/office/drawing/2014/main" id="{AA9275A5-2FBE-1726-FD4E-1FB6E5FC33AF}"/>
              </a:ext>
            </a:extLst>
          </p:cNvPr>
          <p:cNvPicPr>
            <a:picLocks noChangeAspect="1"/>
          </p:cNvPicPr>
          <p:nvPr/>
        </p:nvPicPr>
        <p:blipFill>
          <a:blip r:embed="rId2"/>
          <a:srcRect l="24893" r="24660"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14C592E-2C45-8078-1D52-6424A7F52792}"/>
              </a:ext>
            </a:extLst>
          </p:cNvPr>
          <p:cNvSpPr>
            <a:spLocks noGrp="1"/>
          </p:cNvSpPr>
          <p:nvPr>
            <p:ph type="title"/>
          </p:nvPr>
        </p:nvSpPr>
        <p:spPr>
          <a:xfrm>
            <a:off x="5827048" y="407987"/>
            <a:ext cx="5721484" cy="1325563"/>
          </a:xfrm>
        </p:spPr>
        <p:txBody>
          <a:bodyPr>
            <a:normAutofit/>
          </a:bodyPr>
          <a:lstStyle/>
          <a:p>
            <a:r>
              <a:rPr lang="en-GB" dirty="0"/>
              <a:t>Feminist </a:t>
            </a:r>
          </a:p>
        </p:txBody>
      </p:sp>
      <p:sp>
        <p:nvSpPr>
          <p:cNvPr id="3" name="Content Placeholder 2">
            <a:extLst>
              <a:ext uri="{FF2B5EF4-FFF2-40B4-BE49-F238E27FC236}">
                <a16:creationId xmlns:a16="http://schemas.microsoft.com/office/drawing/2014/main" id="{678B18E0-3B8D-DFD3-6DE4-2C288FC941E2}"/>
              </a:ext>
            </a:extLst>
          </p:cNvPr>
          <p:cNvSpPr>
            <a:spLocks noGrp="1"/>
          </p:cNvSpPr>
          <p:nvPr>
            <p:ph idx="1"/>
          </p:nvPr>
        </p:nvSpPr>
        <p:spPr>
          <a:xfrm>
            <a:off x="5827048" y="1733550"/>
            <a:ext cx="5721484" cy="4486275"/>
          </a:xfrm>
        </p:spPr>
        <p:txBody>
          <a:bodyPr>
            <a:normAutofit/>
          </a:bodyPr>
          <a:lstStyle/>
          <a:p>
            <a:r>
              <a:rPr lang="en-GB" sz="2200" b="0" i="0" dirty="0">
                <a:effectLst/>
                <a:latin typeface="Segoe UI" panose="020B0502040204020203" pitchFamily="34" charset="0"/>
              </a:rPr>
              <a:t>is someone who supports and advocates for feminism</a:t>
            </a:r>
          </a:p>
          <a:p>
            <a:r>
              <a:rPr lang="en-GB" sz="2200" dirty="0">
                <a:latin typeface="Segoe UI" panose="020B0502040204020203" pitchFamily="34" charset="0"/>
              </a:rPr>
              <a:t>Has the b</a:t>
            </a:r>
            <a:r>
              <a:rPr lang="en-GB" sz="2200" b="0" i="0" dirty="0">
                <a:effectLst/>
                <a:latin typeface="Segoe UI" panose="020B0502040204020203" pitchFamily="34" charset="0"/>
              </a:rPr>
              <a:t>elief in and pursuit of gender equality. </a:t>
            </a:r>
          </a:p>
          <a:p>
            <a:r>
              <a:rPr lang="en-GB" sz="2200" b="0" i="0" dirty="0">
                <a:effectLst/>
                <a:latin typeface="Segoe UI" panose="020B0502040204020203" pitchFamily="34" charset="0"/>
              </a:rPr>
              <a:t>Feminists work towards addressing and challenging the inequalities and injustices that women face</a:t>
            </a:r>
          </a:p>
          <a:p>
            <a:r>
              <a:rPr lang="en-GB" sz="2200" b="0" i="0" dirty="0">
                <a:effectLst/>
                <a:latin typeface="Segoe UI" panose="020B0502040204020203" pitchFamily="34" charset="0"/>
              </a:rPr>
              <a:t>Feminists can be of any gender and come from diverse backgrounds. </a:t>
            </a:r>
          </a:p>
          <a:p>
            <a:r>
              <a:rPr lang="en-GB" sz="2200" b="0" i="0" dirty="0">
                <a:effectLst/>
                <a:latin typeface="Segoe UI" panose="020B0502040204020203" pitchFamily="34" charset="0"/>
              </a:rPr>
              <a:t>Their approaches and focuses may vary, but they all share the common goal of achieving gender equality.</a:t>
            </a:r>
          </a:p>
          <a:p>
            <a:endParaRPr lang="en-GB" sz="2200" dirty="0"/>
          </a:p>
        </p:txBody>
      </p:sp>
    </p:spTree>
    <p:extLst>
      <p:ext uri="{BB962C8B-B14F-4D97-AF65-F5344CB8AC3E}">
        <p14:creationId xmlns:p14="http://schemas.microsoft.com/office/powerpoint/2010/main" val="23063260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863E17-FF4D-F7DA-F09E-8F7BD32F8B7E}"/>
              </a:ext>
            </a:extLst>
          </p:cNvPr>
          <p:cNvSpPr>
            <a:spLocks noGrp="1"/>
          </p:cNvSpPr>
          <p:nvPr>
            <p:ph type="title"/>
          </p:nvPr>
        </p:nvSpPr>
        <p:spPr>
          <a:xfrm>
            <a:off x="1075767" y="1188637"/>
            <a:ext cx="2988234" cy="4480726"/>
          </a:xfrm>
        </p:spPr>
        <p:txBody>
          <a:bodyPr>
            <a:normAutofit/>
          </a:bodyPr>
          <a:lstStyle/>
          <a:p>
            <a:pPr algn="r"/>
            <a:r>
              <a:rPr lang="en-GB" sz="5600" dirty="0"/>
              <a:t>Defining Feminism</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81151EB-6481-DA6B-52D5-A07088BCA303}"/>
              </a:ext>
            </a:extLst>
          </p:cNvPr>
          <p:cNvSpPr>
            <a:spLocks noGrp="1"/>
          </p:cNvSpPr>
          <p:nvPr>
            <p:ph idx="1"/>
          </p:nvPr>
        </p:nvSpPr>
        <p:spPr>
          <a:xfrm>
            <a:off x="5255260" y="1188637"/>
            <a:ext cx="5860972" cy="4480726"/>
          </a:xfrm>
        </p:spPr>
        <p:txBody>
          <a:bodyPr anchor="ctr">
            <a:normAutofit lnSpcReduction="10000"/>
          </a:bodyPr>
          <a:lstStyle/>
          <a:p>
            <a:r>
              <a:rPr lang="en-GB" dirty="0"/>
              <a:t>“Very few women, however deeply engaged in fighting for women’s rights, would have described themselves as ‘feminists’. When women began to organize again in the 1960s and 1970s, the movement called itself Women’s Liberation (borrowing the term from black, Third World, and student movements).”</a:t>
            </a:r>
          </a:p>
          <a:p>
            <a:endParaRPr lang="en-GB" sz="1900" dirty="0"/>
          </a:p>
          <a:p>
            <a:pPr algn="r"/>
            <a:r>
              <a:rPr lang="en-GB" sz="1800" b="0" i="0" dirty="0">
                <a:effectLst/>
                <a:latin typeface="avenir-regular-class"/>
              </a:rPr>
              <a:t>Walters, M. (2005) </a:t>
            </a:r>
            <a:r>
              <a:rPr lang="en-GB" sz="1800" b="0" i="1" dirty="0">
                <a:effectLst/>
                <a:latin typeface="avenir-regular-class"/>
              </a:rPr>
              <a:t>Feminism: a very short introduction</a:t>
            </a:r>
            <a:r>
              <a:rPr lang="en-GB" sz="1800" b="0" i="0" dirty="0">
                <a:effectLst/>
                <a:latin typeface="avenir-regular-class"/>
              </a:rPr>
              <a:t>. Oxford: Oxford University Press. </a:t>
            </a:r>
            <a:endParaRPr lang="en-GB" sz="1800" dirty="0"/>
          </a:p>
        </p:txBody>
      </p:sp>
    </p:spTree>
    <p:extLst>
      <p:ext uri="{BB962C8B-B14F-4D97-AF65-F5344CB8AC3E}">
        <p14:creationId xmlns:p14="http://schemas.microsoft.com/office/powerpoint/2010/main" val="30631863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863E17-FF4D-F7DA-F09E-8F7BD32F8B7E}"/>
              </a:ext>
            </a:extLst>
          </p:cNvPr>
          <p:cNvSpPr>
            <a:spLocks noGrp="1"/>
          </p:cNvSpPr>
          <p:nvPr>
            <p:ph type="title"/>
          </p:nvPr>
        </p:nvSpPr>
        <p:spPr>
          <a:xfrm>
            <a:off x="1075767" y="1188637"/>
            <a:ext cx="2988234" cy="4480726"/>
          </a:xfrm>
        </p:spPr>
        <p:txBody>
          <a:bodyPr>
            <a:normAutofit/>
          </a:bodyPr>
          <a:lstStyle/>
          <a:p>
            <a:pPr algn="r"/>
            <a:r>
              <a:rPr lang="en-GB" sz="5600" dirty="0"/>
              <a:t>Defining Feminism</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81151EB-6481-DA6B-52D5-A07088BCA303}"/>
              </a:ext>
            </a:extLst>
          </p:cNvPr>
          <p:cNvSpPr>
            <a:spLocks noGrp="1"/>
          </p:cNvSpPr>
          <p:nvPr>
            <p:ph idx="1"/>
          </p:nvPr>
        </p:nvSpPr>
        <p:spPr>
          <a:xfrm>
            <a:off x="5255260" y="1188637"/>
            <a:ext cx="5860972" cy="4480726"/>
          </a:xfrm>
        </p:spPr>
        <p:txBody>
          <a:bodyPr anchor="ctr">
            <a:normAutofit lnSpcReduction="10000"/>
          </a:bodyPr>
          <a:lstStyle/>
          <a:p>
            <a:r>
              <a:rPr lang="en-GB" sz="2400" dirty="0"/>
              <a:t>Why do you think people are resistant to labelling themselves as “feminist”?</a:t>
            </a:r>
          </a:p>
          <a:p>
            <a:endParaRPr lang="en-GB" sz="2400" dirty="0"/>
          </a:p>
          <a:p>
            <a:r>
              <a:rPr lang="en-GB" sz="2400" dirty="0"/>
              <a:t>What about the label “Women’s Liberation” seems better suited?</a:t>
            </a:r>
          </a:p>
          <a:p>
            <a:endParaRPr lang="en-GB" sz="2400" dirty="0"/>
          </a:p>
          <a:p>
            <a:r>
              <a:rPr lang="en-GB" sz="2400" dirty="0"/>
              <a:t>What does the label “feminist” do to someone’s identity?</a:t>
            </a:r>
          </a:p>
          <a:p>
            <a:endParaRPr lang="en-GB" sz="1800" dirty="0"/>
          </a:p>
          <a:p>
            <a:pPr marL="0" indent="0" algn="r">
              <a:buNone/>
            </a:pPr>
            <a:endParaRPr lang="en-GB" sz="1400" dirty="0"/>
          </a:p>
          <a:p>
            <a:pPr marL="0" indent="0" algn="r">
              <a:buNone/>
            </a:pPr>
            <a:r>
              <a:rPr lang="en-GB" sz="1400" dirty="0"/>
              <a:t>[Labelling Theory – Becker]</a:t>
            </a:r>
          </a:p>
          <a:p>
            <a:pPr marL="0" indent="0" algn="r">
              <a:buNone/>
            </a:pPr>
            <a:r>
              <a:rPr lang="en-GB" sz="1400" dirty="0"/>
              <a:t>[Symbolic Interactionism – Blumer and Mead]</a:t>
            </a:r>
          </a:p>
        </p:txBody>
      </p:sp>
    </p:spTree>
    <p:extLst>
      <p:ext uri="{BB962C8B-B14F-4D97-AF65-F5344CB8AC3E}">
        <p14:creationId xmlns:p14="http://schemas.microsoft.com/office/powerpoint/2010/main" val="11825064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3F509-6D04-1F57-0A81-5E16FCFF426D}"/>
              </a:ext>
            </a:extLst>
          </p:cNvPr>
          <p:cNvSpPr>
            <a:spLocks noGrp="1"/>
          </p:cNvSpPr>
          <p:nvPr>
            <p:ph type="title"/>
          </p:nvPr>
        </p:nvSpPr>
        <p:spPr>
          <a:xfrm>
            <a:off x="4965430" y="629268"/>
            <a:ext cx="6586491" cy="1286160"/>
          </a:xfrm>
        </p:spPr>
        <p:txBody>
          <a:bodyPr anchor="b">
            <a:normAutofit/>
          </a:bodyPr>
          <a:lstStyle/>
          <a:p>
            <a:r>
              <a:rPr lang="en-GB" dirty="0"/>
              <a:t>Waves of Feminism</a:t>
            </a:r>
          </a:p>
        </p:txBody>
      </p:sp>
      <p:sp>
        <p:nvSpPr>
          <p:cNvPr id="3" name="Content Placeholder 2">
            <a:extLst>
              <a:ext uri="{FF2B5EF4-FFF2-40B4-BE49-F238E27FC236}">
                <a16:creationId xmlns:a16="http://schemas.microsoft.com/office/drawing/2014/main" id="{E710E0CF-4BD5-1467-DF07-5B5BB5AF1F0C}"/>
              </a:ext>
            </a:extLst>
          </p:cNvPr>
          <p:cNvSpPr>
            <a:spLocks noGrp="1"/>
          </p:cNvSpPr>
          <p:nvPr>
            <p:ph idx="1"/>
          </p:nvPr>
        </p:nvSpPr>
        <p:spPr>
          <a:xfrm>
            <a:off x="4965431" y="2438400"/>
            <a:ext cx="6586489" cy="3785419"/>
          </a:xfrm>
        </p:spPr>
        <p:txBody>
          <a:bodyPr>
            <a:normAutofit/>
          </a:bodyPr>
          <a:lstStyle/>
          <a:p>
            <a:r>
              <a:rPr lang="en-GB" sz="2000" dirty="0"/>
              <a:t>First Wave Feminism (19</a:t>
            </a:r>
            <a:r>
              <a:rPr lang="en-GB" sz="2000" baseline="30000" dirty="0"/>
              <a:t>th</a:t>
            </a:r>
            <a:r>
              <a:rPr lang="en-GB" sz="2000" dirty="0"/>
              <a:t> and early 20</a:t>
            </a:r>
            <a:r>
              <a:rPr lang="en-GB" sz="2000" baseline="30000" dirty="0"/>
              <a:t>th</a:t>
            </a:r>
            <a:r>
              <a:rPr lang="en-GB" sz="2000" dirty="0"/>
              <a:t> Century):</a:t>
            </a:r>
          </a:p>
          <a:p>
            <a:pPr lvl="1"/>
            <a:r>
              <a:rPr lang="en-GB" sz="2000" dirty="0"/>
              <a:t>Focused on legal issues, particularly securing the right to vote</a:t>
            </a:r>
          </a:p>
          <a:p>
            <a:pPr lvl="1"/>
            <a:endParaRPr lang="en-GB" sz="2000" dirty="0"/>
          </a:p>
          <a:p>
            <a:pPr lvl="1"/>
            <a:r>
              <a:rPr lang="en-GB" sz="2000" dirty="0"/>
              <a:t>Mary Wollstonecraft, a key writer of the movement, was inspired by Jean-</a:t>
            </a:r>
            <a:r>
              <a:rPr lang="en-GB" sz="2000" dirty="0" err="1"/>
              <a:t>Jaque</a:t>
            </a:r>
            <a:r>
              <a:rPr lang="en-GB" sz="2000" dirty="0"/>
              <a:t> Rousseau and the enlightenment philosophy. She noticed that while the enlightenment was focused on a society based on the equality of men, women were often ignored or side-lined. She wanted to expand this idea to gender equality.</a:t>
            </a:r>
          </a:p>
        </p:txBody>
      </p:sp>
      <p:pic>
        <p:nvPicPr>
          <p:cNvPr id="8194" name="Picture 2" descr="First Wave Feminism – Literary Theory and Criticism">
            <a:extLst>
              <a:ext uri="{FF2B5EF4-FFF2-40B4-BE49-F238E27FC236}">
                <a16:creationId xmlns:a16="http://schemas.microsoft.com/office/drawing/2014/main" id="{5724AF71-4562-2A61-890D-60B48B51F3E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1250"/>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8199" name="Straight Connector 819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02948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9218" name="Picture 2" descr="A Brief Summary Of The Second Wave Of Feminism">
            <a:extLst>
              <a:ext uri="{FF2B5EF4-FFF2-40B4-BE49-F238E27FC236}">
                <a16:creationId xmlns:a16="http://schemas.microsoft.com/office/drawing/2014/main" id="{E377B59E-89E8-E1AA-95C9-DC5281389A4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111" r="6687"/>
          <a:stretch/>
        </p:blipFill>
        <p:spPr bwMode="auto">
          <a:xfrm>
            <a:off x="20" y="10"/>
            <a:ext cx="9947062" cy="6857990"/>
          </a:xfrm>
          <a:prstGeom prst="rect">
            <a:avLst/>
          </a:prstGeom>
          <a:noFill/>
          <a:extLst>
            <a:ext uri="{909E8E84-426E-40DD-AFC4-6F175D3DCCD1}">
              <a14:hiddenFill xmlns:a14="http://schemas.microsoft.com/office/drawing/2010/main">
                <a:solidFill>
                  <a:srgbClr val="FFFFFF"/>
                </a:solidFill>
              </a14:hiddenFill>
            </a:ext>
          </a:extLst>
        </p:spPr>
      </p:pic>
      <p:sp>
        <p:nvSpPr>
          <p:cNvPr id="9225" name="Freeform: Shape 9224">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9227" name="Freeform: Shape 9226">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9229" name="Freeform: Shape 9228">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332F134-9274-027D-2CE8-479AFE1CECB8}"/>
              </a:ext>
            </a:extLst>
          </p:cNvPr>
          <p:cNvSpPr>
            <a:spLocks noGrp="1"/>
          </p:cNvSpPr>
          <p:nvPr>
            <p:ph type="title"/>
          </p:nvPr>
        </p:nvSpPr>
        <p:spPr>
          <a:xfrm>
            <a:off x="8046720" y="1045597"/>
            <a:ext cx="3633746" cy="1028863"/>
          </a:xfrm>
        </p:spPr>
        <p:txBody>
          <a:bodyPr anchor="b">
            <a:normAutofit fontScale="90000"/>
          </a:bodyPr>
          <a:lstStyle/>
          <a:p>
            <a:r>
              <a:rPr lang="en-GB" sz="3600" dirty="0"/>
              <a:t>Waves of Feminism</a:t>
            </a:r>
          </a:p>
        </p:txBody>
      </p:sp>
      <p:sp>
        <p:nvSpPr>
          <p:cNvPr id="3" name="Content Placeholder 2">
            <a:extLst>
              <a:ext uri="{FF2B5EF4-FFF2-40B4-BE49-F238E27FC236}">
                <a16:creationId xmlns:a16="http://schemas.microsoft.com/office/drawing/2014/main" id="{B9200B4B-DE11-857F-7046-C8BF49D5391D}"/>
              </a:ext>
            </a:extLst>
          </p:cNvPr>
          <p:cNvSpPr>
            <a:spLocks noGrp="1"/>
          </p:cNvSpPr>
          <p:nvPr>
            <p:ph idx="1"/>
          </p:nvPr>
        </p:nvSpPr>
        <p:spPr>
          <a:xfrm>
            <a:off x="8046719" y="2169994"/>
            <a:ext cx="3633747" cy="4201309"/>
          </a:xfrm>
        </p:spPr>
        <p:txBody>
          <a:bodyPr>
            <a:normAutofit fontScale="92500" lnSpcReduction="10000"/>
          </a:bodyPr>
          <a:lstStyle/>
          <a:p>
            <a:r>
              <a:rPr lang="en-GB" sz="2000" dirty="0"/>
              <a:t>Second Wave Feminism (1960s-1980s):</a:t>
            </a:r>
          </a:p>
          <a:p>
            <a:pPr lvl="1"/>
            <a:r>
              <a:rPr lang="en-GB" sz="2000" dirty="0"/>
              <a:t>Categorised by a broadening inclusion of women’s issues, like reproductive rights, family, domestic roles, the work place and sexuality</a:t>
            </a:r>
          </a:p>
          <a:p>
            <a:pPr lvl="1"/>
            <a:endParaRPr lang="en-GB" sz="2000" dirty="0"/>
          </a:p>
          <a:p>
            <a:pPr lvl="1"/>
            <a:r>
              <a:rPr lang="en-GB" sz="2000" dirty="0"/>
              <a:t>Critiqued the patriarchal “Hegemony”; The male-dominated institutions and cultural practices of society.</a:t>
            </a:r>
          </a:p>
          <a:p>
            <a:pPr lvl="1"/>
            <a:endParaRPr lang="en-GB" sz="2000" dirty="0"/>
          </a:p>
          <a:p>
            <a:pPr lvl="1"/>
            <a:r>
              <a:rPr lang="en-GB" sz="2000" dirty="0"/>
              <a:t>Criticised for focusing on white middle class values</a:t>
            </a:r>
          </a:p>
        </p:txBody>
      </p:sp>
    </p:spTree>
    <p:extLst>
      <p:ext uri="{BB962C8B-B14F-4D97-AF65-F5344CB8AC3E}">
        <p14:creationId xmlns:p14="http://schemas.microsoft.com/office/powerpoint/2010/main" val="34627582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7A7C58-D2D3-E777-3E2D-D0CF15FCF3E6}"/>
              </a:ext>
            </a:extLst>
          </p:cNvPr>
          <p:cNvSpPr>
            <a:spLocks noGrp="1"/>
          </p:cNvSpPr>
          <p:nvPr>
            <p:ph type="title"/>
          </p:nvPr>
        </p:nvSpPr>
        <p:spPr>
          <a:xfrm>
            <a:off x="572493" y="238539"/>
            <a:ext cx="11018520" cy="1434415"/>
          </a:xfrm>
        </p:spPr>
        <p:txBody>
          <a:bodyPr anchor="b">
            <a:normAutofit/>
          </a:bodyPr>
          <a:lstStyle/>
          <a:p>
            <a:br>
              <a:rPr lang="en-GB" sz="3000" b="0" i="0">
                <a:effectLst/>
                <a:latin typeface="playfair display" panose="020F0502020204030204" pitchFamily="2" charset="0"/>
              </a:rPr>
            </a:br>
            <a:r>
              <a:rPr lang="en-GB" sz="3000" b="0" i="0">
                <a:effectLst/>
                <a:latin typeface="playfair display" panose="020F0502020204030204" pitchFamily="2" charset="0"/>
              </a:rPr>
              <a:t>USA 1977 Conference on Women’s Rights</a:t>
            </a:r>
            <a:br>
              <a:rPr lang="en-GB" sz="3000" b="0" i="0">
                <a:effectLst/>
                <a:latin typeface="playfair display" panose="020F0502020204030204" pitchFamily="2" charset="0"/>
              </a:rPr>
            </a:br>
            <a:endParaRPr lang="en-GB" sz="300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6065EC-A0E4-7F48-68FE-D8C698181BDB}"/>
              </a:ext>
            </a:extLst>
          </p:cNvPr>
          <p:cNvSpPr>
            <a:spLocks noGrp="1"/>
          </p:cNvSpPr>
          <p:nvPr>
            <p:ph idx="1"/>
          </p:nvPr>
        </p:nvSpPr>
        <p:spPr>
          <a:xfrm>
            <a:off x="572493" y="2071316"/>
            <a:ext cx="6713552" cy="4119172"/>
          </a:xfrm>
        </p:spPr>
        <p:txBody>
          <a:bodyPr anchor="t">
            <a:normAutofit lnSpcReduction="10000"/>
          </a:bodyPr>
          <a:lstStyle/>
          <a:p>
            <a:r>
              <a:rPr lang="en-GB" sz="2200" b="0" i="0" dirty="0">
                <a:effectLst/>
                <a:latin typeface="open sans" panose="020B0606030504020204" pitchFamily="34" charset="0"/>
              </a:rPr>
              <a:t>The 1972 Supreme Court case </a:t>
            </a:r>
            <a:r>
              <a:rPr lang="en-GB" sz="2200" b="0" i="1" dirty="0">
                <a:effectLst/>
                <a:latin typeface="open sans" panose="020B0606030504020204" pitchFamily="34" charset="0"/>
              </a:rPr>
              <a:t>Eisenstadt v. Baird</a:t>
            </a:r>
            <a:r>
              <a:rPr lang="en-GB" sz="2200" b="0" i="0" dirty="0">
                <a:effectLst/>
                <a:latin typeface="open sans" panose="020B0606030504020204" pitchFamily="34" charset="0"/>
              </a:rPr>
              <a:t> gave unmarried women legal access to birth control.</a:t>
            </a:r>
          </a:p>
          <a:p>
            <a:r>
              <a:rPr lang="en-GB" sz="2200" b="0" i="0" dirty="0">
                <a:effectLst/>
                <a:latin typeface="open sans" panose="020B0606030504020204" pitchFamily="34" charset="0"/>
              </a:rPr>
              <a:t>1973, </a:t>
            </a:r>
            <a:r>
              <a:rPr lang="en-GB" sz="2200" b="0" i="1" dirty="0">
                <a:effectLst/>
                <a:latin typeface="open sans" panose="020B0606030504020204" pitchFamily="34" charset="0"/>
              </a:rPr>
              <a:t>Roe v. Wade</a:t>
            </a:r>
            <a:r>
              <a:rPr lang="en-GB" sz="2200" b="0" i="0" dirty="0">
                <a:effectLst/>
                <a:latin typeface="open sans" panose="020B0606030504020204" pitchFamily="34" charset="0"/>
              </a:rPr>
              <a:t> made abortion legal across the country</a:t>
            </a:r>
          </a:p>
          <a:p>
            <a:r>
              <a:rPr lang="en-GB" sz="2200" b="0" i="0" dirty="0">
                <a:effectLst/>
                <a:latin typeface="open sans" panose="020B0606030504020204" pitchFamily="34" charset="0"/>
              </a:rPr>
              <a:t>The Equal Rights Amendment (ERA), which aimed to give men and women equality in all aspects of life</a:t>
            </a:r>
          </a:p>
          <a:p>
            <a:r>
              <a:rPr lang="en-GB" sz="2200" b="0" i="0" dirty="0">
                <a:effectLst/>
                <a:latin typeface="open sans" panose="020B0606030504020204" pitchFamily="34" charset="0"/>
              </a:rPr>
              <a:t>1972, conservative leader Phyllis Schlafly launched a movement whose goals—protecting women’s place as homemakers, fighting against abortion, and limiting government welfare and social support</a:t>
            </a:r>
            <a:endParaRPr lang="en-GB" sz="2200" dirty="0"/>
          </a:p>
        </p:txBody>
      </p:sp>
      <p:pic>
        <p:nvPicPr>
          <p:cNvPr id="5" name="Picture 4">
            <a:extLst>
              <a:ext uri="{FF2B5EF4-FFF2-40B4-BE49-F238E27FC236}">
                <a16:creationId xmlns:a16="http://schemas.microsoft.com/office/drawing/2014/main" id="{C8745318-96A4-B269-616C-B58A29CCD1F0}"/>
              </a:ext>
            </a:extLst>
          </p:cNvPr>
          <p:cNvPicPr>
            <a:picLocks noChangeAspect="1"/>
          </p:cNvPicPr>
          <p:nvPr/>
        </p:nvPicPr>
        <p:blipFill rotWithShape="1">
          <a:blip r:embed="rId3"/>
          <a:srcRect l="25778" r="22031"/>
          <a:stretch/>
        </p:blipFill>
        <p:spPr>
          <a:xfrm>
            <a:off x="7675658" y="2093976"/>
            <a:ext cx="3941064" cy="4096512"/>
          </a:xfrm>
          <a:prstGeom prst="rect">
            <a:avLst/>
          </a:prstGeom>
        </p:spPr>
      </p:pic>
    </p:spTree>
    <p:extLst>
      <p:ext uri="{BB962C8B-B14F-4D97-AF65-F5344CB8AC3E}">
        <p14:creationId xmlns:p14="http://schemas.microsoft.com/office/powerpoint/2010/main" val="20865498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E844D-37A7-2553-8A81-31439341DF7E}"/>
              </a:ext>
            </a:extLst>
          </p:cNvPr>
          <p:cNvSpPr>
            <a:spLocks noGrp="1"/>
          </p:cNvSpPr>
          <p:nvPr>
            <p:ph type="title"/>
          </p:nvPr>
        </p:nvSpPr>
        <p:spPr/>
        <p:txBody>
          <a:bodyPr>
            <a:normAutofit fontScale="90000"/>
          </a:bodyPr>
          <a:lstStyle/>
          <a:p>
            <a:br>
              <a:rPr lang="en-GB" b="1" i="0" u="none" strike="noStrike" dirty="0">
                <a:solidFill>
                  <a:srgbClr val="212121"/>
                </a:solidFill>
                <a:effectLst/>
                <a:latin typeface="BatonTurbo"/>
              </a:rPr>
            </a:br>
            <a:r>
              <a:rPr lang="en-GB" sz="3600" b="1" i="0" u="none" strike="noStrike" dirty="0">
                <a:solidFill>
                  <a:srgbClr val="212121"/>
                </a:solidFill>
                <a:effectLst/>
                <a:latin typeface="BatonTurbo"/>
              </a:rPr>
              <a:t>Where Abortion Is Illegal Now – USA States changes </a:t>
            </a:r>
            <a:r>
              <a:rPr lang="en-GB" sz="3100" b="0" i="1" dirty="0">
                <a:effectLst/>
                <a:latin typeface="open sans" panose="020B0606030504020204" pitchFamily="34" charset="0"/>
              </a:rPr>
              <a:t>Roe v. Wade</a:t>
            </a:r>
            <a:r>
              <a:rPr lang="en-GB" sz="3100" b="0" i="0" dirty="0">
                <a:effectLst/>
                <a:latin typeface="open sans" panose="020B0606030504020204" pitchFamily="34" charset="0"/>
              </a:rPr>
              <a:t> case</a:t>
            </a:r>
            <a:br>
              <a:rPr lang="en-GB" b="1" i="0" u="none" strike="noStrike" dirty="0">
                <a:solidFill>
                  <a:srgbClr val="212121"/>
                </a:solidFill>
                <a:effectLst/>
                <a:latin typeface="BatonTurbo"/>
              </a:rPr>
            </a:br>
            <a:endParaRPr lang="en-GB" dirty="0"/>
          </a:p>
        </p:txBody>
      </p:sp>
      <p:pic>
        <p:nvPicPr>
          <p:cNvPr id="5" name="Content Placeholder 4">
            <a:extLst>
              <a:ext uri="{FF2B5EF4-FFF2-40B4-BE49-F238E27FC236}">
                <a16:creationId xmlns:a16="http://schemas.microsoft.com/office/drawing/2014/main" id="{7E07B31E-6378-D106-31A3-2777E7F5FAC4}"/>
              </a:ext>
            </a:extLst>
          </p:cNvPr>
          <p:cNvPicPr>
            <a:picLocks noGrp="1" noChangeAspect="1"/>
          </p:cNvPicPr>
          <p:nvPr>
            <p:ph idx="1"/>
          </p:nvPr>
        </p:nvPicPr>
        <p:blipFill>
          <a:blip r:embed="rId3"/>
          <a:stretch>
            <a:fillRect/>
          </a:stretch>
        </p:blipFill>
        <p:spPr>
          <a:xfrm>
            <a:off x="1179443" y="1690688"/>
            <a:ext cx="9581322" cy="4339051"/>
          </a:xfrm>
        </p:spPr>
      </p:pic>
    </p:spTree>
    <p:extLst>
      <p:ext uri="{BB962C8B-B14F-4D97-AF65-F5344CB8AC3E}">
        <p14:creationId xmlns:p14="http://schemas.microsoft.com/office/powerpoint/2010/main" val="9490779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Freeform: Shape 11">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96833882-86A3-D6CE-9AE9-1959E9063F1F}"/>
              </a:ext>
            </a:extLst>
          </p:cNvPr>
          <p:cNvPicPr>
            <a:picLocks noChangeAspect="1"/>
          </p:cNvPicPr>
          <p:nvPr/>
        </p:nvPicPr>
        <p:blipFill>
          <a:blip r:embed="rId2"/>
          <a:stretch>
            <a:fillRect/>
          </a:stretch>
        </p:blipFill>
        <p:spPr>
          <a:xfrm>
            <a:off x="6576417" y="1763674"/>
            <a:ext cx="4777381" cy="231702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4" name="Arc 13">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E18046D-E4DD-0D39-F8F0-6B06400AAFA3}"/>
              </a:ext>
            </a:extLst>
          </p:cNvPr>
          <p:cNvSpPr>
            <a:spLocks noGrp="1"/>
          </p:cNvSpPr>
          <p:nvPr>
            <p:ph type="title"/>
          </p:nvPr>
        </p:nvSpPr>
        <p:spPr>
          <a:xfrm>
            <a:off x="838201" y="479493"/>
            <a:ext cx="5257800" cy="1325563"/>
          </a:xfrm>
        </p:spPr>
        <p:txBody>
          <a:bodyPr>
            <a:normAutofit/>
          </a:bodyPr>
          <a:lstStyle/>
          <a:p>
            <a:r>
              <a:rPr lang="en-GB" dirty="0"/>
              <a:t>USA</a:t>
            </a:r>
          </a:p>
        </p:txBody>
      </p:sp>
      <p:sp>
        <p:nvSpPr>
          <p:cNvPr id="3" name="Content Placeholder 2">
            <a:extLst>
              <a:ext uri="{FF2B5EF4-FFF2-40B4-BE49-F238E27FC236}">
                <a16:creationId xmlns:a16="http://schemas.microsoft.com/office/drawing/2014/main" id="{1B97C631-966E-8380-2FEE-579161A3AF0B}"/>
              </a:ext>
            </a:extLst>
          </p:cNvPr>
          <p:cNvSpPr>
            <a:spLocks noGrp="1"/>
          </p:cNvSpPr>
          <p:nvPr>
            <p:ph idx="1"/>
          </p:nvPr>
        </p:nvSpPr>
        <p:spPr>
          <a:xfrm>
            <a:off x="838201" y="1984443"/>
            <a:ext cx="5257800" cy="4192520"/>
          </a:xfrm>
        </p:spPr>
        <p:txBody>
          <a:bodyPr>
            <a:normAutofit fontScale="92500" lnSpcReduction="10000"/>
          </a:bodyPr>
          <a:lstStyle/>
          <a:p>
            <a:r>
              <a:rPr lang="en-GB" sz="2400" dirty="0">
                <a:hlinkClick r:id="rId3"/>
              </a:rPr>
              <a:t>Trump on Abortion | American Civil Liberties Union</a:t>
            </a:r>
            <a:endParaRPr lang="en-GB" sz="2400" dirty="0"/>
          </a:p>
          <a:p>
            <a:r>
              <a:rPr lang="en-GB" sz="2400" b="0" i="0" dirty="0">
                <a:effectLst/>
                <a:latin typeface="schoolbook"/>
              </a:rPr>
              <a:t>In 2016, Trump promised to appoint Supreme Court justices who would overturn </a:t>
            </a:r>
            <a:r>
              <a:rPr lang="en-GB" sz="2400" b="0" i="1" dirty="0">
                <a:effectLst/>
                <a:latin typeface="schoolbook"/>
              </a:rPr>
              <a:t>Roe v. Wade</a:t>
            </a:r>
            <a:r>
              <a:rPr lang="en-GB" sz="2400" b="0" i="0" dirty="0">
                <a:effectLst/>
                <a:latin typeface="schoolbook"/>
              </a:rPr>
              <a:t>. </a:t>
            </a:r>
          </a:p>
          <a:p>
            <a:r>
              <a:rPr lang="en-GB" sz="2400" dirty="0">
                <a:latin typeface="schoolbook"/>
              </a:rPr>
              <a:t>There were fears that Trump would ban abortions across the whole of America if he was elected as President for the second time. Although he has not changed any laws in relation to abortion, he has used executive orders and administrative actions to significantly restrict federal support for abortion and related services.</a:t>
            </a:r>
          </a:p>
        </p:txBody>
      </p:sp>
    </p:spTree>
    <p:extLst>
      <p:ext uri="{BB962C8B-B14F-4D97-AF65-F5344CB8AC3E}">
        <p14:creationId xmlns:p14="http://schemas.microsoft.com/office/powerpoint/2010/main" val="26273407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DBB0E09-C6FF-F3B7-623D-9B41624BD214}"/>
              </a:ext>
            </a:extLst>
          </p:cNvPr>
          <p:cNvSpPr>
            <a:spLocks noGrp="1"/>
          </p:cNvSpPr>
          <p:nvPr>
            <p:ph type="title"/>
          </p:nvPr>
        </p:nvSpPr>
        <p:spPr>
          <a:xfrm>
            <a:off x="838200" y="365125"/>
            <a:ext cx="10515600" cy="1325563"/>
          </a:xfrm>
        </p:spPr>
        <p:txBody>
          <a:bodyPr>
            <a:normAutofit/>
          </a:bodyPr>
          <a:lstStyle/>
          <a:p>
            <a:r>
              <a:rPr lang="en-GB" dirty="0"/>
              <a:t>The Abortion Act 1967 UK</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EB8BA5A-E1C5-F218-8559-070CFEF9C609}"/>
              </a:ext>
            </a:extLst>
          </p:cNvPr>
          <p:cNvSpPr>
            <a:spLocks noGrp="1"/>
          </p:cNvSpPr>
          <p:nvPr>
            <p:ph idx="1"/>
          </p:nvPr>
        </p:nvSpPr>
        <p:spPr>
          <a:xfrm>
            <a:off x="838200" y="1825625"/>
            <a:ext cx="10515600" cy="4351338"/>
          </a:xfrm>
        </p:spPr>
        <p:txBody>
          <a:bodyPr>
            <a:normAutofit/>
          </a:bodyPr>
          <a:lstStyle/>
          <a:p>
            <a:r>
              <a:rPr lang="en-GB" dirty="0">
                <a:latin typeface="Arial" panose="020B0604020202020204" pitchFamily="34" charset="0"/>
              </a:rPr>
              <a:t>Allowed legal abortion on a number of grounds within the UK</a:t>
            </a:r>
          </a:p>
          <a:p>
            <a:r>
              <a:rPr lang="en-GB" b="0" i="0" dirty="0">
                <a:effectLst/>
                <a:latin typeface="Arial" panose="020B0604020202020204" pitchFamily="34" charset="0"/>
              </a:rPr>
              <a:t>Free provision through the NHS &amp;came into effect on 27 April 1968.</a:t>
            </a:r>
            <a:endParaRPr lang="en-GB" b="0" i="0" baseline="30000" dirty="0">
              <a:effectLst/>
              <a:latin typeface="Arial" panose="020B0604020202020204" pitchFamily="34" charset="0"/>
            </a:endParaRPr>
          </a:p>
          <a:p>
            <a:r>
              <a:rPr lang="en-GB" b="0" i="0" dirty="0">
                <a:effectLst/>
                <a:latin typeface="Arial" panose="020B0604020202020204" pitchFamily="34" charset="0"/>
              </a:rPr>
              <a:t>The </a:t>
            </a:r>
            <a:r>
              <a:rPr lang="en-GB" b="0" i="1" dirty="0">
                <a:effectLst/>
                <a:latin typeface="Arial" panose="020B0604020202020204" pitchFamily="34" charset="0"/>
              </a:rPr>
              <a:t>C v S</a:t>
            </a:r>
            <a:r>
              <a:rPr lang="en-GB" b="0" i="0" dirty="0">
                <a:effectLst/>
                <a:latin typeface="Arial" panose="020B0604020202020204" pitchFamily="34" charset="0"/>
              </a:rPr>
              <a:t> case in 1987 confirmed that, at that time, between 19 and 22 weeks a foetus was not capable of being born alive.</a:t>
            </a:r>
          </a:p>
          <a:p>
            <a:r>
              <a:rPr lang="en-GB" b="0" i="0" dirty="0">
                <a:effectLst/>
                <a:latin typeface="Arial" panose="020B0604020202020204" pitchFamily="34" charset="0"/>
              </a:rPr>
              <a:t>The 1967 Act required that the procedure must be certified by two doctors before being performed.</a:t>
            </a:r>
          </a:p>
          <a:p>
            <a:r>
              <a:rPr lang="en-GB" dirty="0">
                <a:latin typeface="Arial" panose="020B0604020202020204" pitchFamily="34" charset="0"/>
              </a:rPr>
              <a:t>Self-abortion is illegal</a:t>
            </a:r>
            <a:endParaRPr lang="en-GB" b="0" i="0" dirty="0">
              <a:effectLst/>
              <a:latin typeface="Arial" panose="020B0604020202020204" pitchFamily="34" charset="0"/>
            </a:endParaRPr>
          </a:p>
          <a:p>
            <a:endParaRPr lang="en-GB" b="0" i="0" dirty="0">
              <a:effectLst/>
              <a:latin typeface="Arial" panose="020B0604020202020204" pitchFamily="34" charset="0"/>
            </a:endParaRPr>
          </a:p>
        </p:txBody>
      </p:sp>
    </p:spTree>
    <p:extLst>
      <p:ext uri="{BB962C8B-B14F-4D97-AF65-F5344CB8AC3E}">
        <p14:creationId xmlns:p14="http://schemas.microsoft.com/office/powerpoint/2010/main" val="31489113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9" name="Rectangle 10248">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32F134-9274-027D-2CE8-479AFE1CECB8}"/>
              </a:ext>
            </a:extLst>
          </p:cNvPr>
          <p:cNvSpPr>
            <a:spLocks noGrp="1"/>
          </p:cNvSpPr>
          <p:nvPr>
            <p:ph type="title"/>
          </p:nvPr>
        </p:nvSpPr>
        <p:spPr>
          <a:xfrm>
            <a:off x="1137033" y="670559"/>
            <a:ext cx="4683321" cy="2148841"/>
          </a:xfrm>
        </p:spPr>
        <p:txBody>
          <a:bodyPr anchor="t">
            <a:normAutofit/>
          </a:bodyPr>
          <a:lstStyle/>
          <a:p>
            <a:r>
              <a:rPr lang="en-GB" dirty="0"/>
              <a:t>Waves of Feminism</a:t>
            </a:r>
          </a:p>
        </p:txBody>
      </p:sp>
      <p:pic>
        <p:nvPicPr>
          <p:cNvPr id="10242" name="Picture 2" descr="Third-wave feminism - Wikipedia">
            <a:extLst>
              <a:ext uri="{FF2B5EF4-FFF2-40B4-BE49-F238E27FC236}">
                <a16:creationId xmlns:a16="http://schemas.microsoft.com/office/drawing/2014/main" id="{EBB5504E-6286-3640-F6AB-3113FDA5B42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660" r="1" b="2368"/>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9200B4B-DE11-857F-7046-C8BF49D5391D}"/>
              </a:ext>
            </a:extLst>
          </p:cNvPr>
          <p:cNvSpPr>
            <a:spLocks noGrp="1"/>
          </p:cNvSpPr>
          <p:nvPr>
            <p:ph idx="1"/>
          </p:nvPr>
        </p:nvSpPr>
        <p:spPr>
          <a:xfrm>
            <a:off x="6797003" y="670558"/>
            <a:ext cx="4940071" cy="5723417"/>
          </a:xfrm>
        </p:spPr>
        <p:txBody>
          <a:bodyPr anchor="t">
            <a:normAutofit fontScale="92500"/>
          </a:bodyPr>
          <a:lstStyle/>
          <a:p>
            <a:r>
              <a:rPr lang="en-GB" sz="2400" dirty="0"/>
              <a:t>Third Wave Feminism (1990s-2010s):</a:t>
            </a:r>
          </a:p>
          <a:p>
            <a:pPr lvl="1"/>
            <a:r>
              <a:rPr lang="en-GB" dirty="0"/>
              <a:t>Focused on redefining what it mean to be a ‘feminist’.</a:t>
            </a:r>
          </a:p>
          <a:p>
            <a:pPr lvl="1"/>
            <a:endParaRPr lang="en-GB" dirty="0"/>
          </a:p>
          <a:p>
            <a:pPr lvl="1"/>
            <a:r>
              <a:rPr lang="en-GB" dirty="0"/>
              <a:t>Strove for individualism and diversity in women to be embraced.</a:t>
            </a:r>
          </a:p>
          <a:p>
            <a:pPr lvl="1"/>
            <a:endParaRPr lang="en-GB" dirty="0"/>
          </a:p>
          <a:p>
            <a:pPr lvl="1"/>
            <a:r>
              <a:rPr lang="en-GB" dirty="0"/>
              <a:t>Emergence of new feminist undercurrents like sex positivity, vegetarian ecofeminism, transfeminism, intersectionality and postmodern feminism.</a:t>
            </a:r>
          </a:p>
          <a:p>
            <a:pPr lvl="1"/>
            <a:endParaRPr lang="en-GB" dirty="0"/>
          </a:p>
          <a:p>
            <a:pPr lvl="1"/>
            <a:r>
              <a:rPr lang="en-GB" dirty="0"/>
              <a:t>Acted as a reaction to some critiques of second wave feminism</a:t>
            </a:r>
          </a:p>
        </p:txBody>
      </p:sp>
    </p:spTree>
    <p:extLst>
      <p:ext uri="{BB962C8B-B14F-4D97-AF65-F5344CB8AC3E}">
        <p14:creationId xmlns:p14="http://schemas.microsoft.com/office/powerpoint/2010/main" val="28649866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3" name="Rectangle 11272">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32F134-9274-027D-2CE8-479AFE1CECB8}"/>
              </a:ext>
            </a:extLst>
          </p:cNvPr>
          <p:cNvSpPr>
            <a:spLocks noGrp="1"/>
          </p:cNvSpPr>
          <p:nvPr>
            <p:ph type="title"/>
          </p:nvPr>
        </p:nvSpPr>
        <p:spPr>
          <a:xfrm>
            <a:off x="1137035" y="609600"/>
            <a:ext cx="3595678" cy="1330839"/>
          </a:xfrm>
        </p:spPr>
        <p:txBody>
          <a:bodyPr>
            <a:normAutofit/>
          </a:bodyPr>
          <a:lstStyle/>
          <a:p>
            <a:r>
              <a:rPr lang="en-GB" dirty="0"/>
              <a:t>Waves of Feminism</a:t>
            </a:r>
          </a:p>
        </p:txBody>
      </p:sp>
      <p:sp>
        <p:nvSpPr>
          <p:cNvPr id="3" name="Content Placeholder 2">
            <a:extLst>
              <a:ext uri="{FF2B5EF4-FFF2-40B4-BE49-F238E27FC236}">
                <a16:creationId xmlns:a16="http://schemas.microsoft.com/office/drawing/2014/main" id="{B9200B4B-DE11-857F-7046-C8BF49D5391D}"/>
              </a:ext>
            </a:extLst>
          </p:cNvPr>
          <p:cNvSpPr>
            <a:spLocks noGrp="1"/>
          </p:cNvSpPr>
          <p:nvPr>
            <p:ph idx="1"/>
          </p:nvPr>
        </p:nvSpPr>
        <p:spPr>
          <a:xfrm>
            <a:off x="395785" y="2194102"/>
            <a:ext cx="4336927" cy="4302232"/>
          </a:xfrm>
        </p:spPr>
        <p:txBody>
          <a:bodyPr>
            <a:normAutofit fontScale="92500" lnSpcReduction="20000"/>
          </a:bodyPr>
          <a:lstStyle/>
          <a:p>
            <a:r>
              <a:rPr lang="en-GB" sz="2000" dirty="0"/>
              <a:t>Fourth Wave Feminism (2010s - Current):</a:t>
            </a:r>
          </a:p>
          <a:p>
            <a:pPr lvl="1"/>
            <a:r>
              <a:rPr lang="en-GB" sz="2000" dirty="0"/>
              <a:t>Focused on the empowerment of women and the interrogation of gender norms in society</a:t>
            </a:r>
          </a:p>
          <a:p>
            <a:pPr lvl="1"/>
            <a:endParaRPr lang="en-GB" sz="2000" dirty="0"/>
          </a:p>
          <a:p>
            <a:pPr lvl="1"/>
            <a:r>
              <a:rPr lang="en-GB" sz="2000" dirty="0"/>
              <a:t>Bound up with things like the “me too” movement, this wave of feminism attempted to give voice to those experiencing sexual abuse, harassment, violence, objectification and sexism in the workplace.</a:t>
            </a:r>
          </a:p>
          <a:p>
            <a:pPr lvl="1"/>
            <a:endParaRPr lang="en-GB" sz="2000" dirty="0"/>
          </a:p>
          <a:p>
            <a:pPr lvl="1"/>
            <a:r>
              <a:rPr lang="en-GB" sz="2000" dirty="0"/>
              <a:t>Greater use of internet technologies to organise and enact change</a:t>
            </a:r>
          </a:p>
        </p:txBody>
      </p:sp>
      <p:pic>
        <p:nvPicPr>
          <p:cNvPr id="11266" name="Picture 2" descr="Why do we need fourth wave feminism? | recogniseTheSpin">
            <a:extLst>
              <a:ext uri="{FF2B5EF4-FFF2-40B4-BE49-F238E27FC236}">
                <a16:creationId xmlns:a16="http://schemas.microsoft.com/office/drawing/2014/main" id="{AB420B57-84BB-04D4-6A23-5579B38245E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7050"/>
          <a:stretch/>
        </p:blipFill>
        <p:spPr bwMode="auto">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08631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35" name="Group 1034">
            <a:extLst>
              <a:ext uri="{FF2B5EF4-FFF2-40B4-BE49-F238E27FC236}">
                <a16:creationId xmlns:a16="http://schemas.microsoft.com/office/drawing/2014/main" id="{514E1141-65DC-4F54-8399-7221AE6F83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96000" cy="6858000"/>
            <a:chOff x="7467600" y="0"/>
            <a:chExt cx="4724400" cy="6858000"/>
          </a:xfrm>
        </p:grpSpPr>
        <p:sp>
          <p:nvSpPr>
            <p:cNvPr id="1036" name="Rectangle 1035">
              <a:extLst>
                <a:ext uri="{FF2B5EF4-FFF2-40B4-BE49-F238E27FC236}">
                  <a16:creationId xmlns:a16="http://schemas.microsoft.com/office/drawing/2014/main" id="{DD75B897-7127-4AAC-A078-70739204B5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37" name="Rectangle 1036">
              <a:extLst>
                <a:ext uri="{FF2B5EF4-FFF2-40B4-BE49-F238E27FC236}">
                  <a16:creationId xmlns:a16="http://schemas.microsoft.com/office/drawing/2014/main" id="{BDCFF188-DB07-46AA-A2B3-71E936EAB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039" name="Freeform: Shape 1038">
            <a:extLst>
              <a:ext uri="{FF2B5EF4-FFF2-40B4-BE49-F238E27FC236}">
                <a16:creationId xmlns:a16="http://schemas.microsoft.com/office/drawing/2014/main" id="{215A9370-15D3-4C30-8BA1-2059A74C99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041" name="Rectangle 1040">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FFA30541-7F57-2604-5705-1E80BB82E50A}"/>
              </a:ext>
            </a:extLst>
          </p:cNvPr>
          <p:cNvSpPr>
            <a:spLocks noGrp="1"/>
          </p:cNvSpPr>
          <p:nvPr>
            <p:ph type="title"/>
          </p:nvPr>
        </p:nvSpPr>
        <p:spPr>
          <a:xfrm>
            <a:off x="1143001" y="1676400"/>
            <a:ext cx="3581399" cy="1216153"/>
          </a:xfrm>
        </p:spPr>
        <p:txBody>
          <a:bodyPr vert="horz" lIns="91440" tIns="45720" rIns="91440" bIns="45720" rtlCol="0" anchor="t">
            <a:normAutofit/>
          </a:bodyPr>
          <a:lstStyle/>
          <a:p>
            <a:r>
              <a:rPr lang="en-US" sz="4000"/>
              <a:t>Continues</a:t>
            </a:r>
          </a:p>
        </p:txBody>
      </p:sp>
      <p:pic>
        <p:nvPicPr>
          <p:cNvPr id="5" name="Content Placeholder 4">
            <a:extLst>
              <a:ext uri="{FF2B5EF4-FFF2-40B4-BE49-F238E27FC236}">
                <a16:creationId xmlns:a16="http://schemas.microsoft.com/office/drawing/2014/main" id="{9595A59A-4DBE-0278-C573-548B315027CC}"/>
              </a:ext>
            </a:extLst>
          </p:cNvPr>
          <p:cNvPicPr>
            <a:picLocks noGrp="1" noChangeAspect="1"/>
          </p:cNvPicPr>
          <p:nvPr>
            <p:ph idx="1"/>
          </p:nvPr>
        </p:nvPicPr>
        <p:blipFill>
          <a:blip r:embed="rId3"/>
          <a:stretch>
            <a:fillRect/>
          </a:stretch>
        </p:blipFill>
        <p:spPr>
          <a:xfrm>
            <a:off x="6781801" y="2020346"/>
            <a:ext cx="3629149" cy="929062"/>
          </a:xfrm>
          <a:prstGeom prst="rect">
            <a:avLst/>
          </a:prstGeom>
        </p:spPr>
      </p:pic>
      <p:sp>
        <p:nvSpPr>
          <p:cNvPr id="7" name="TextBox 6">
            <a:extLst>
              <a:ext uri="{FF2B5EF4-FFF2-40B4-BE49-F238E27FC236}">
                <a16:creationId xmlns:a16="http://schemas.microsoft.com/office/drawing/2014/main" id="{93EB59BA-3DDA-CABD-3747-A5F01ACE17D6}"/>
              </a:ext>
            </a:extLst>
          </p:cNvPr>
          <p:cNvSpPr txBox="1"/>
          <p:nvPr/>
        </p:nvSpPr>
        <p:spPr>
          <a:xfrm>
            <a:off x="1143001" y="2770546"/>
            <a:ext cx="3581399" cy="2411053"/>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b="1" i="0" dirty="0">
                <a:solidFill>
                  <a:schemeClr val="tx1">
                    <a:alpha val="55000"/>
                  </a:schemeClr>
                </a:solidFill>
                <a:effectLst/>
              </a:rPr>
              <a:t>cyberfeminism</a:t>
            </a:r>
            <a:endParaRPr lang="en-US" dirty="0">
              <a:solidFill>
                <a:schemeClr val="tx1">
                  <a:alpha val="55000"/>
                </a:schemeClr>
              </a:solidFill>
            </a:endParaRPr>
          </a:p>
        </p:txBody>
      </p:sp>
      <p:pic>
        <p:nvPicPr>
          <p:cNvPr id="1026" name="Picture 2" descr="Sarah Everard: How a woman's death sparked a nation's soul-searching - BBC  News">
            <a:extLst>
              <a:ext uri="{FF2B5EF4-FFF2-40B4-BE49-F238E27FC236}">
                <a16:creationId xmlns:a16="http://schemas.microsoft.com/office/drawing/2014/main" id="{0DE255F4-6870-A457-748A-2F7891C5152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055144" y="3429000"/>
            <a:ext cx="3993855" cy="217256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yberfeminism Index - Whitechapel Gallery">
            <a:extLst>
              <a:ext uri="{FF2B5EF4-FFF2-40B4-BE49-F238E27FC236}">
                <a16:creationId xmlns:a16="http://schemas.microsoft.com/office/drawing/2014/main" id="{FE015D1B-D71E-3FAA-958F-62BAD35689F8}"/>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301552" y="3262376"/>
            <a:ext cx="2586699" cy="20668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2815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BBF48-FC4E-A765-24EE-8B7BFB41219C}"/>
              </a:ext>
            </a:extLst>
          </p:cNvPr>
          <p:cNvSpPr>
            <a:spLocks noGrp="1"/>
          </p:cNvSpPr>
          <p:nvPr>
            <p:ph type="title"/>
          </p:nvPr>
        </p:nvSpPr>
        <p:spPr/>
        <p:txBody>
          <a:bodyPr/>
          <a:lstStyle/>
          <a:p>
            <a:r>
              <a:rPr lang="en-GB" dirty="0">
                <a:solidFill>
                  <a:srgbClr val="161616"/>
                </a:solidFill>
                <a:latin typeface="Open Sans" panose="020B0606030504020204" pitchFamily="34" charset="0"/>
              </a:rPr>
              <a:t>C</a:t>
            </a:r>
            <a:r>
              <a:rPr lang="en-GB" b="0" i="0" dirty="0">
                <a:solidFill>
                  <a:srgbClr val="161616"/>
                </a:solidFill>
                <a:effectLst/>
                <a:latin typeface="Open Sans" panose="020B0606030504020204" pitchFamily="34" charset="0"/>
              </a:rPr>
              <a:t>yberfeminism </a:t>
            </a:r>
            <a:endParaRPr lang="en-GB" dirty="0"/>
          </a:p>
        </p:txBody>
      </p:sp>
      <p:sp>
        <p:nvSpPr>
          <p:cNvPr id="3" name="Content Placeholder 2">
            <a:extLst>
              <a:ext uri="{FF2B5EF4-FFF2-40B4-BE49-F238E27FC236}">
                <a16:creationId xmlns:a16="http://schemas.microsoft.com/office/drawing/2014/main" id="{A66214CA-9937-96E4-A092-425C6D5EE9D9}"/>
              </a:ext>
            </a:extLst>
          </p:cNvPr>
          <p:cNvSpPr>
            <a:spLocks noGrp="1"/>
          </p:cNvSpPr>
          <p:nvPr>
            <p:ph idx="1"/>
          </p:nvPr>
        </p:nvSpPr>
        <p:spPr/>
        <p:txBody>
          <a:bodyPr>
            <a:normAutofit/>
          </a:bodyPr>
          <a:lstStyle/>
          <a:p>
            <a:r>
              <a:rPr lang="en-GB" b="0" i="0" dirty="0">
                <a:solidFill>
                  <a:srgbClr val="242424"/>
                </a:solidFill>
                <a:effectLst/>
                <a:latin typeface="Segoe UI" panose="020B0502040204020203" pitchFamily="34" charset="0"/>
              </a:rPr>
              <a:t>Cyberfeminism is a branch of feminism that explores the relationship between gender and digital technology</a:t>
            </a:r>
          </a:p>
          <a:p>
            <a:r>
              <a:rPr lang="en-GB" b="0" i="0" dirty="0">
                <a:solidFill>
                  <a:srgbClr val="242424"/>
                </a:solidFill>
                <a:effectLst/>
                <a:latin typeface="Segoe UI" panose="020B0502040204020203" pitchFamily="34" charset="0"/>
              </a:rPr>
              <a:t>It emerged in the early 1990s and focuses on how technology can both challenge and reinforce gender inequalities. </a:t>
            </a:r>
          </a:p>
          <a:p>
            <a:pPr marL="0" indent="0" algn="l">
              <a:buNone/>
            </a:pPr>
            <a:r>
              <a:rPr lang="en-GB" b="1" i="0" dirty="0">
                <a:solidFill>
                  <a:srgbClr val="242424"/>
                </a:solidFill>
                <a:effectLst/>
                <a:latin typeface="Segoe UI" panose="020B0502040204020203" pitchFamily="34" charset="0"/>
              </a:rPr>
              <a:t>Art and Activism</a:t>
            </a:r>
            <a:r>
              <a:rPr lang="en-GB" b="0" i="0" dirty="0">
                <a:solidFill>
                  <a:srgbClr val="242424"/>
                </a:solidFill>
                <a:effectLst/>
                <a:latin typeface="Segoe UI" panose="020B0502040204020203" pitchFamily="34" charset="0"/>
              </a:rPr>
              <a:t>: Cyberfeminism is also expressed through art and activism, with many artists and activists using digital media to explore and challenge gender norms</a:t>
            </a:r>
          </a:p>
          <a:p>
            <a:r>
              <a:rPr lang="en-GB" dirty="0">
                <a:hlinkClick r:id="rId2"/>
              </a:rPr>
              <a:t>female robots - Google Search</a:t>
            </a:r>
            <a:endParaRPr lang="en-GB" dirty="0"/>
          </a:p>
          <a:p>
            <a:r>
              <a:rPr lang="en-GB" dirty="0">
                <a:hlinkClick r:id="rId3"/>
              </a:rPr>
              <a:t>male robots - Google Search</a:t>
            </a:r>
            <a:endParaRPr lang="en-GB" dirty="0"/>
          </a:p>
        </p:txBody>
      </p:sp>
    </p:spTree>
    <p:extLst>
      <p:ext uri="{BB962C8B-B14F-4D97-AF65-F5344CB8AC3E}">
        <p14:creationId xmlns:p14="http://schemas.microsoft.com/office/powerpoint/2010/main" val="3290766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546F26-C5D7-54D0-328C-D03BE169859B}"/>
              </a:ext>
            </a:extLst>
          </p:cNvPr>
          <p:cNvSpPr>
            <a:spLocks noGrp="1"/>
          </p:cNvSpPr>
          <p:nvPr>
            <p:ph type="title"/>
          </p:nvPr>
        </p:nvSpPr>
        <p:spPr>
          <a:xfrm>
            <a:off x="838200" y="365125"/>
            <a:ext cx="10515600" cy="1325563"/>
          </a:xfrm>
        </p:spPr>
        <p:txBody>
          <a:bodyPr>
            <a:normAutofit/>
          </a:bodyPr>
          <a:lstStyle/>
          <a:p>
            <a:r>
              <a:rPr lang="en-GB" sz="5400"/>
              <a:t>Feminist Theory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E73A7CC-D5D0-E9CD-3E50-AB95017FE660}"/>
              </a:ext>
            </a:extLst>
          </p:cNvPr>
          <p:cNvSpPr>
            <a:spLocks noGrp="1"/>
          </p:cNvSpPr>
          <p:nvPr>
            <p:ph idx="1"/>
          </p:nvPr>
        </p:nvSpPr>
        <p:spPr>
          <a:xfrm>
            <a:off x="838200" y="1929384"/>
            <a:ext cx="10515600" cy="4251960"/>
          </a:xfrm>
        </p:spPr>
        <p:txBody>
          <a:bodyPr>
            <a:normAutofit/>
          </a:bodyPr>
          <a:lstStyle/>
          <a:p>
            <a:r>
              <a:rPr lang="en-GB" sz="2200" dirty="0"/>
              <a:t>Liberal Feminism</a:t>
            </a:r>
          </a:p>
          <a:p>
            <a:pPr lvl="1"/>
            <a:r>
              <a:rPr lang="en-GB" sz="2200" dirty="0"/>
              <a:t>From the second wave, liberal feminism looks for “explanations of gender inequalities in social and cultural attitudes”</a:t>
            </a:r>
          </a:p>
          <a:p>
            <a:pPr lvl="1"/>
            <a:endParaRPr lang="en-GB" sz="2200" dirty="0"/>
          </a:p>
          <a:p>
            <a:pPr lvl="1"/>
            <a:r>
              <a:rPr lang="en-GB" sz="2200" dirty="0"/>
              <a:t>They do not view “women’s subordination as a part of a larger system or structure”. The instead “focus on the many separate factors” which cause inequalities between men and women in society – Sexism, discrimination, the glass ceiling, unequal pay.</a:t>
            </a:r>
          </a:p>
          <a:p>
            <a:pPr lvl="1"/>
            <a:endParaRPr lang="en-GB" sz="2200" dirty="0"/>
          </a:p>
          <a:p>
            <a:pPr lvl="1"/>
            <a:r>
              <a:rPr lang="en-GB" sz="2200" dirty="0"/>
              <a:t>They do not see these as connected to a larger system of oppression, but individual obstacles for women to over come.</a:t>
            </a:r>
          </a:p>
          <a:p>
            <a:pPr lvl="1"/>
            <a:endParaRPr lang="en-GB" sz="2200" dirty="0"/>
          </a:p>
          <a:p>
            <a:pPr lvl="1"/>
            <a:r>
              <a:rPr lang="en-GB" sz="2200" dirty="0"/>
              <a:t>Giddens, A. (2001) Sociology. 4th </a:t>
            </a:r>
            <a:r>
              <a:rPr lang="en-GB" sz="2200" dirty="0" err="1"/>
              <a:t>Edn</a:t>
            </a:r>
            <a:r>
              <a:rPr lang="en-GB" sz="2200" dirty="0"/>
              <a:t> Cambridge: Polity Press. </a:t>
            </a:r>
          </a:p>
        </p:txBody>
      </p:sp>
    </p:spTree>
    <p:extLst>
      <p:ext uri="{BB962C8B-B14F-4D97-AF65-F5344CB8AC3E}">
        <p14:creationId xmlns:p14="http://schemas.microsoft.com/office/powerpoint/2010/main" val="7636346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765F8-21EA-5CA3-1C14-E7405A83DF35}"/>
              </a:ext>
            </a:extLst>
          </p:cNvPr>
          <p:cNvSpPr>
            <a:spLocks noGrp="1"/>
          </p:cNvSpPr>
          <p:nvPr>
            <p:ph type="title"/>
          </p:nvPr>
        </p:nvSpPr>
        <p:spPr>
          <a:xfrm>
            <a:off x="838200" y="365126"/>
            <a:ext cx="10515600" cy="668544"/>
          </a:xfrm>
        </p:spPr>
        <p:txBody>
          <a:bodyPr>
            <a:normAutofit fontScale="90000"/>
          </a:bodyPr>
          <a:lstStyle/>
          <a:p>
            <a:br>
              <a:rPr lang="en-GB" sz="4400" dirty="0"/>
            </a:br>
            <a:r>
              <a:rPr lang="en-GB" sz="4400" dirty="0"/>
              <a:t>Liberal Feminism</a:t>
            </a:r>
            <a:br>
              <a:rPr lang="en-GB" sz="4400" dirty="0"/>
            </a:br>
            <a:endParaRPr lang="en-GB" dirty="0"/>
          </a:p>
        </p:txBody>
      </p:sp>
      <p:sp>
        <p:nvSpPr>
          <p:cNvPr id="3" name="Content Placeholder 2">
            <a:extLst>
              <a:ext uri="{FF2B5EF4-FFF2-40B4-BE49-F238E27FC236}">
                <a16:creationId xmlns:a16="http://schemas.microsoft.com/office/drawing/2014/main" id="{4632B29B-DCF0-DC2A-AE14-42E8A0401553}"/>
              </a:ext>
            </a:extLst>
          </p:cNvPr>
          <p:cNvSpPr>
            <a:spLocks noGrp="1"/>
          </p:cNvSpPr>
          <p:nvPr>
            <p:ph idx="1"/>
          </p:nvPr>
        </p:nvSpPr>
        <p:spPr>
          <a:xfrm>
            <a:off x="838200" y="1258958"/>
            <a:ext cx="10515600" cy="4918006"/>
          </a:xfrm>
        </p:spPr>
        <p:txBody>
          <a:bodyPr>
            <a:normAutofit/>
          </a:bodyPr>
          <a:lstStyle/>
          <a:p>
            <a:pPr algn="l">
              <a:buFont typeface="Arial" panose="020B0604020202020204" pitchFamily="34" charset="0"/>
              <a:buChar char="•"/>
            </a:pPr>
            <a:r>
              <a:rPr lang="en-GB" sz="2000" b="0" i="0" dirty="0">
                <a:solidFill>
                  <a:srgbClr val="1A1A1A"/>
                </a:solidFill>
                <a:effectLst/>
                <a:latin typeface="Arial" panose="020B0604020202020204" pitchFamily="34" charset="0"/>
                <a:cs typeface="Arial" panose="020B0604020202020204" pitchFamily="34" charset="0"/>
              </a:rPr>
              <a:t>Nobody benefits from existing inequalities: both men and women are harmed</a:t>
            </a:r>
          </a:p>
          <a:p>
            <a:pPr algn="l">
              <a:buFont typeface="Arial" panose="020B0604020202020204" pitchFamily="34" charset="0"/>
              <a:buChar char="•"/>
            </a:pPr>
            <a:r>
              <a:rPr lang="en-GB" sz="2000" b="0" i="0" dirty="0">
                <a:solidFill>
                  <a:srgbClr val="1A1A1A"/>
                </a:solidFill>
                <a:effectLst/>
                <a:latin typeface="Arial" panose="020B0604020202020204" pitchFamily="34" charset="0"/>
                <a:cs typeface="Arial" panose="020B0604020202020204" pitchFamily="34" charset="0"/>
              </a:rPr>
              <a:t>The explanation for gender inequality lies not so much in structures and institutions of society but in its culture and values.</a:t>
            </a:r>
          </a:p>
          <a:p>
            <a:pPr algn="l">
              <a:buFont typeface="Arial" panose="020B0604020202020204" pitchFamily="34" charset="0"/>
              <a:buChar char="•"/>
            </a:pPr>
            <a:r>
              <a:rPr lang="en-GB" sz="2000" b="0" i="0" dirty="0">
                <a:solidFill>
                  <a:srgbClr val="1A1A1A"/>
                </a:solidFill>
                <a:effectLst/>
                <a:latin typeface="Arial" panose="020B0604020202020204" pitchFamily="34" charset="0"/>
                <a:cs typeface="Arial" panose="020B0604020202020204" pitchFamily="34" charset="0"/>
              </a:rPr>
              <a:t>Socialisation into gender roles has the consequence of producing rigid, inflexible expectations of men and women</a:t>
            </a:r>
          </a:p>
          <a:p>
            <a:pPr algn="l">
              <a:buFont typeface="Arial" panose="020B0604020202020204" pitchFamily="34" charset="0"/>
              <a:buChar char="•"/>
            </a:pPr>
            <a:r>
              <a:rPr lang="en-GB" sz="2000" b="0" i="0" dirty="0">
                <a:solidFill>
                  <a:srgbClr val="1A1A1A"/>
                </a:solidFill>
                <a:effectLst/>
                <a:latin typeface="Arial" panose="020B0604020202020204" pitchFamily="34" charset="0"/>
                <a:cs typeface="Arial" panose="020B0604020202020204" pitchFamily="34" charset="0"/>
              </a:rPr>
              <a:t>Discrimination prevents women from having equal opportunities.</a:t>
            </a:r>
          </a:p>
          <a:p>
            <a:pPr algn="l">
              <a:buFont typeface="Arial" panose="020B0604020202020204" pitchFamily="34" charset="0"/>
              <a:buChar char="•"/>
            </a:pPr>
            <a:r>
              <a:rPr lang="en-GB" sz="2000" b="0" i="0" dirty="0">
                <a:solidFill>
                  <a:srgbClr val="1A1A1A"/>
                </a:solidFill>
                <a:effectLst/>
                <a:latin typeface="Arial" panose="020B0604020202020204" pitchFamily="34" charset="0"/>
                <a:cs typeface="Arial" panose="020B0604020202020204" pitchFamily="34" charset="0"/>
              </a:rPr>
              <a:t>Liberal Feminists do not seek revolutionary changes: they want changes to take place within the existing structure.</a:t>
            </a:r>
          </a:p>
          <a:p>
            <a:pPr algn="l">
              <a:buFont typeface="Arial" panose="020B0604020202020204" pitchFamily="34" charset="0"/>
              <a:buChar char="•"/>
            </a:pPr>
            <a:r>
              <a:rPr lang="en-GB" sz="2000" b="0" i="0" dirty="0">
                <a:solidFill>
                  <a:srgbClr val="1A1A1A"/>
                </a:solidFill>
                <a:effectLst/>
                <a:latin typeface="Arial" panose="020B0604020202020204" pitchFamily="34" charset="0"/>
                <a:cs typeface="Arial" panose="020B0604020202020204" pitchFamily="34" charset="0"/>
              </a:rPr>
              <a:t>The creation of equal opportunities through policy is the main aim of liberal feminists – e.g. the Sex Discrimination Act and the Equal Pay Act.</a:t>
            </a:r>
          </a:p>
          <a:p>
            <a:pPr algn="l">
              <a:buFont typeface="Arial" panose="020B0604020202020204" pitchFamily="34" charset="0"/>
              <a:buChar char="•"/>
            </a:pPr>
            <a:r>
              <a:rPr lang="en-GB" sz="2000" b="0" i="0" dirty="0">
                <a:solidFill>
                  <a:srgbClr val="1A1A1A"/>
                </a:solidFill>
                <a:effectLst/>
                <a:latin typeface="Arial" panose="020B0604020202020204" pitchFamily="34" charset="0"/>
                <a:cs typeface="Arial" panose="020B0604020202020204" pitchFamily="34" charset="0"/>
              </a:rPr>
              <a:t>Liberal feminists try to eradicate sexism from the children’s books and the media.</a:t>
            </a:r>
          </a:p>
          <a:p>
            <a:pPr algn="l">
              <a:buFont typeface="Arial" panose="020B0604020202020204" pitchFamily="34" charset="0"/>
              <a:buChar char="•"/>
            </a:pPr>
            <a:r>
              <a:rPr lang="en-GB" sz="2000" b="0" i="0" dirty="0">
                <a:solidFill>
                  <a:srgbClr val="1A1A1A"/>
                </a:solidFill>
                <a:effectLst/>
                <a:latin typeface="Arial" panose="020B0604020202020204" pitchFamily="34" charset="0"/>
                <a:cs typeface="Arial" panose="020B0604020202020204" pitchFamily="34" charset="0"/>
              </a:rPr>
              <a:t>Liberal Feminist ideas have probably had the most impact on women’s lives – e.g. mainstreaming has taken place – FOCUS ON THE SYSTEM</a:t>
            </a:r>
          </a:p>
          <a:p>
            <a:pPr algn="l">
              <a:buFont typeface="Arial" panose="020B0604020202020204" pitchFamily="34" charset="0"/>
              <a:buChar char="•"/>
            </a:pPr>
            <a:endParaRPr lang="en-GB" sz="1100" dirty="0">
              <a:solidFill>
                <a:srgbClr val="1A1A1A"/>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74943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01AF87A-7969-AAA9-DA0B-B1925DBFE6EF}"/>
              </a:ext>
            </a:extLst>
          </p:cNvPr>
          <p:cNvSpPr>
            <a:spLocks noGrp="1"/>
          </p:cNvSpPr>
          <p:nvPr>
            <p:ph type="title"/>
          </p:nvPr>
        </p:nvSpPr>
        <p:spPr>
          <a:xfrm>
            <a:off x="838200" y="365125"/>
            <a:ext cx="10515600" cy="1325563"/>
          </a:xfrm>
        </p:spPr>
        <p:txBody>
          <a:bodyPr>
            <a:normAutofit/>
          </a:bodyPr>
          <a:lstStyle/>
          <a:p>
            <a:r>
              <a:rPr lang="en-GB" dirty="0"/>
              <a:t>Feminist Theory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B304681-73DC-125B-A7E9-30CB1CD16C81}"/>
              </a:ext>
            </a:extLst>
          </p:cNvPr>
          <p:cNvSpPr>
            <a:spLocks noGrp="1"/>
          </p:cNvSpPr>
          <p:nvPr>
            <p:ph idx="1"/>
          </p:nvPr>
        </p:nvSpPr>
        <p:spPr>
          <a:xfrm>
            <a:off x="838200" y="1825625"/>
            <a:ext cx="10515600" cy="4351338"/>
          </a:xfrm>
        </p:spPr>
        <p:txBody>
          <a:bodyPr>
            <a:normAutofit fontScale="92500" lnSpcReduction="10000"/>
          </a:bodyPr>
          <a:lstStyle/>
          <a:p>
            <a:r>
              <a:rPr lang="en-GB" sz="2400" dirty="0"/>
              <a:t>Radical Feminism</a:t>
            </a:r>
          </a:p>
          <a:p>
            <a:pPr lvl="1"/>
            <a:r>
              <a:rPr lang="en-GB" dirty="0"/>
              <a:t>A central belief that “men are responsible for and benefit from the exploitation of women”.</a:t>
            </a:r>
          </a:p>
          <a:p>
            <a:pPr lvl="1"/>
            <a:r>
              <a:rPr lang="en-GB" dirty="0"/>
              <a:t>Patriarchy is a universal phenomenon that exists across time and culture</a:t>
            </a:r>
          </a:p>
          <a:p>
            <a:pPr lvl="1"/>
            <a:r>
              <a:rPr lang="en-GB" dirty="0"/>
              <a:t>The family is a primary source of women’s oppression; men exploit women for free domestic labour in the home, and deny them access to power and influence in society.</a:t>
            </a:r>
          </a:p>
          <a:p>
            <a:pPr lvl="1"/>
            <a:r>
              <a:rPr lang="en-GB" dirty="0"/>
              <a:t>Male violence against women (domestic abuse, sexual harassment, rape) are part of the systematic oppression of women, not just individual cases.</a:t>
            </a:r>
          </a:p>
          <a:p>
            <a:pPr lvl="1"/>
            <a:r>
              <a:rPr lang="en-GB" dirty="0"/>
              <a:t>Daily life interactions – “non-verbal communication, patterns of listening and interrupting, and women’s sense of comfort in public – contribute to gender inequality.</a:t>
            </a:r>
          </a:p>
          <a:p>
            <a:pPr lvl="1"/>
            <a:endParaRPr lang="en-GB" dirty="0"/>
          </a:p>
          <a:p>
            <a:pPr lvl="1"/>
            <a:r>
              <a:rPr lang="en-GB" dirty="0"/>
              <a:t>Giddens, A. (2001) Sociology. 4th </a:t>
            </a:r>
            <a:r>
              <a:rPr lang="en-GB" dirty="0" err="1"/>
              <a:t>Edn</a:t>
            </a:r>
            <a:r>
              <a:rPr lang="en-GB" dirty="0"/>
              <a:t> Cambridge: Polity Press. </a:t>
            </a:r>
          </a:p>
        </p:txBody>
      </p:sp>
    </p:spTree>
    <p:extLst>
      <p:ext uri="{BB962C8B-B14F-4D97-AF65-F5344CB8AC3E}">
        <p14:creationId xmlns:p14="http://schemas.microsoft.com/office/powerpoint/2010/main" val="39813749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8FC25-7FA6-9211-0AEA-923865125CFD}"/>
              </a:ext>
            </a:extLst>
          </p:cNvPr>
          <p:cNvSpPr>
            <a:spLocks noGrp="1"/>
          </p:cNvSpPr>
          <p:nvPr>
            <p:ph type="title"/>
          </p:nvPr>
        </p:nvSpPr>
        <p:spPr>
          <a:xfrm>
            <a:off x="838200" y="365125"/>
            <a:ext cx="10515600" cy="628788"/>
          </a:xfrm>
        </p:spPr>
        <p:txBody>
          <a:bodyPr>
            <a:normAutofit fontScale="90000"/>
          </a:bodyPr>
          <a:lstStyle/>
          <a:p>
            <a:br>
              <a:rPr lang="en-GB" sz="4400" dirty="0"/>
            </a:br>
            <a:r>
              <a:rPr lang="en-GB" sz="3100" dirty="0"/>
              <a:t>Radical Feminism</a:t>
            </a:r>
            <a:br>
              <a:rPr lang="en-GB" sz="4400" dirty="0"/>
            </a:br>
            <a:endParaRPr lang="en-GB" dirty="0"/>
          </a:p>
        </p:txBody>
      </p:sp>
      <p:sp>
        <p:nvSpPr>
          <p:cNvPr id="3" name="Content Placeholder 2">
            <a:extLst>
              <a:ext uri="{FF2B5EF4-FFF2-40B4-BE49-F238E27FC236}">
                <a16:creationId xmlns:a16="http://schemas.microsoft.com/office/drawing/2014/main" id="{E3F12006-2DEE-0263-28C2-CAECCE1140DB}"/>
              </a:ext>
            </a:extLst>
          </p:cNvPr>
          <p:cNvSpPr>
            <a:spLocks noGrp="1"/>
          </p:cNvSpPr>
          <p:nvPr>
            <p:ph idx="1"/>
          </p:nvPr>
        </p:nvSpPr>
        <p:spPr>
          <a:xfrm>
            <a:off x="838200" y="1351722"/>
            <a:ext cx="10515600" cy="4825241"/>
          </a:xfrm>
        </p:spPr>
        <p:txBody>
          <a:bodyPr>
            <a:normAutofit lnSpcReduction="10000"/>
          </a:bodyPr>
          <a:lstStyle/>
          <a:p>
            <a:pPr algn="l">
              <a:buFont typeface="Arial" panose="020B0604020202020204" pitchFamily="34" charset="0"/>
              <a:buChar char="•"/>
            </a:pPr>
            <a:endParaRPr lang="en-GB" b="0" i="0" dirty="0">
              <a:solidFill>
                <a:srgbClr val="1A1A1A"/>
              </a:solidFill>
              <a:effectLst/>
              <a:latin typeface="Merriweather" panose="00000500000000000000" pitchFamily="2" charset="0"/>
            </a:endParaRPr>
          </a:p>
          <a:p>
            <a:pPr algn="l">
              <a:buFont typeface="Arial" panose="020B0604020202020204" pitchFamily="34" charset="0"/>
              <a:buChar char="•"/>
            </a:pPr>
            <a:r>
              <a:rPr lang="en-GB" i="0" dirty="0">
                <a:solidFill>
                  <a:srgbClr val="1A1A1A"/>
                </a:solidFill>
                <a:effectLst/>
                <a:latin typeface="Arial" panose="020B0604020202020204" pitchFamily="34" charset="0"/>
                <a:cs typeface="Arial" panose="020B0604020202020204" pitchFamily="34" charset="0"/>
              </a:rPr>
              <a:t>Society i</a:t>
            </a:r>
            <a:r>
              <a:rPr lang="en-GB" b="0" i="0" dirty="0">
                <a:solidFill>
                  <a:srgbClr val="1A1A1A"/>
                </a:solidFill>
                <a:effectLst/>
                <a:latin typeface="Arial" panose="020B0604020202020204" pitchFamily="34" charset="0"/>
                <a:cs typeface="Arial" panose="020B0604020202020204" pitchFamily="34" charset="0"/>
              </a:rPr>
              <a:t>s dominated and ruled by men – men are the ruling class, and women the subject class.</a:t>
            </a:r>
          </a:p>
          <a:p>
            <a:pPr algn="l">
              <a:buFont typeface="Arial" panose="020B0604020202020204" pitchFamily="34" charset="0"/>
              <a:buChar char="•"/>
            </a:pPr>
            <a:r>
              <a:rPr lang="en-GB" b="0" i="0" dirty="0">
                <a:solidFill>
                  <a:srgbClr val="1A1A1A"/>
                </a:solidFill>
                <a:effectLst/>
                <a:latin typeface="Arial" panose="020B0604020202020204" pitchFamily="34" charset="0"/>
                <a:cs typeface="Arial" panose="020B0604020202020204" pitchFamily="34" charset="0"/>
              </a:rPr>
              <a:t>Blames the exploitation of women on men. It is primarily men who have benefitted from the subordination of women. Women are ‘an oppressed group.</a:t>
            </a:r>
            <a:br>
              <a:rPr lang="en-GB" b="0" i="0" dirty="0">
                <a:solidFill>
                  <a:srgbClr val="1A1A1A"/>
                </a:solidFill>
                <a:effectLst/>
                <a:latin typeface="Arial" panose="020B0604020202020204" pitchFamily="34" charset="0"/>
                <a:cs typeface="Arial" panose="020B0604020202020204" pitchFamily="34" charset="0"/>
              </a:rPr>
            </a:br>
            <a:r>
              <a:rPr lang="en-GB" b="0" i="0" dirty="0">
                <a:solidFill>
                  <a:srgbClr val="1A1A1A"/>
                </a:solidFill>
                <a:effectLst/>
                <a:latin typeface="Arial" panose="020B0604020202020204" pitchFamily="34" charset="0"/>
                <a:cs typeface="Arial" panose="020B0604020202020204" pitchFamily="34" charset="0"/>
              </a:rPr>
              <a:t>Rape, violence and pornography are methods through which men have secured and maintained their power over women (Andrea Dworkin (1981))</a:t>
            </a:r>
          </a:p>
          <a:p>
            <a:pPr algn="l">
              <a:buFont typeface="Arial" panose="020B0604020202020204" pitchFamily="34" charset="0"/>
              <a:buChar char="•"/>
            </a:pPr>
            <a:r>
              <a:rPr lang="en-GB" b="0" i="0" dirty="0">
                <a:solidFill>
                  <a:srgbClr val="1A1A1A"/>
                </a:solidFill>
                <a:effectLst/>
                <a:latin typeface="Arial" panose="020B0604020202020204" pitchFamily="34" charset="0"/>
                <a:cs typeface="Arial" panose="020B0604020202020204" pitchFamily="34" charset="0"/>
              </a:rPr>
              <a:t>Radical feminists have often been actively involved in setting up and running refuges for women who are the victims of male violence.</a:t>
            </a:r>
          </a:p>
          <a:p>
            <a:endParaRPr lang="en-GB" dirty="0"/>
          </a:p>
        </p:txBody>
      </p:sp>
    </p:spTree>
    <p:extLst>
      <p:ext uri="{BB962C8B-B14F-4D97-AF65-F5344CB8AC3E}">
        <p14:creationId xmlns:p14="http://schemas.microsoft.com/office/powerpoint/2010/main" val="25613990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23B87-9C18-2930-BB1B-5C3DC1314569}"/>
              </a:ext>
            </a:extLst>
          </p:cNvPr>
          <p:cNvSpPr>
            <a:spLocks noGrp="1"/>
          </p:cNvSpPr>
          <p:nvPr>
            <p:ph type="title"/>
          </p:nvPr>
        </p:nvSpPr>
        <p:spPr/>
        <p:txBody>
          <a:bodyPr>
            <a:normAutofit fontScale="90000"/>
          </a:bodyPr>
          <a:lstStyle/>
          <a:p>
            <a:br>
              <a:rPr lang="en-GB" b="1" i="0" dirty="0">
                <a:solidFill>
                  <a:srgbClr val="1F497D"/>
                </a:solidFill>
                <a:effectLst/>
                <a:latin typeface="Arial" panose="020B0604020202020204" pitchFamily="34" charset="0"/>
              </a:rPr>
            </a:br>
            <a:r>
              <a:rPr lang="en-GB" b="1" i="0" dirty="0">
                <a:effectLst/>
                <a:latin typeface="Arial" panose="020B0604020202020204" pitchFamily="34" charset="0"/>
              </a:rPr>
              <a:t>Postmodern Feminism</a:t>
            </a:r>
            <a:br>
              <a:rPr lang="en-GB" b="1" i="0" dirty="0">
                <a:solidFill>
                  <a:srgbClr val="1A1A1A"/>
                </a:solidFill>
                <a:effectLst/>
                <a:latin typeface="Merriweather" panose="00000500000000000000" pitchFamily="2" charset="0"/>
              </a:rPr>
            </a:br>
            <a:endParaRPr lang="en-GB" dirty="0"/>
          </a:p>
        </p:txBody>
      </p:sp>
      <p:sp>
        <p:nvSpPr>
          <p:cNvPr id="3" name="Content Placeholder 2">
            <a:extLst>
              <a:ext uri="{FF2B5EF4-FFF2-40B4-BE49-F238E27FC236}">
                <a16:creationId xmlns:a16="http://schemas.microsoft.com/office/drawing/2014/main" id="{4FBDA490-5EC6-1105-3EA3-2AAA27C7D0D9}"/>
              </a:ext>
            </a:extLst>
          </p:cNvPr>
          <p:cNvSpPr>
            <a:spLocks noGrp="1"/>
          </p:cNvSpPr>
          <p:nvPr>
            <p:ph idx="1"/>
          </p:nvPr>
        </p:nvSpPr>
        <p:spPr/>
        <p:txBody>
          <a:bodyPr/>
          <a:lstStyle/>
          <a:p>
            <a:pPr algn="l">
              <a:buFont typeface="Arial" panose="020B0604020202020204" pitchFamily="34" charset="0"/>
              <a:buChar char="•"/>
            </a:pPr>
            <a:r>
              <a:rPr lang="en-GB" dirty="0">
                <a:solidFill>
                  <a:srgbClr val="1A1A1A"/>
                </a:solidFill>
              </a:rPr>
              <a:t>W</a:t>
            </a:r>
            <a:r>
              <a:rPr lang="en-GB" b="0" i="0" dirty="0">
                <a:solidFill>
                  <a:srgbClr val="1A1A1A"/>
                </a:solidFill>
                <a:effectLst/>
              </a:rPr>
              <a:t>omen are not seen as a single homogenous group.</a:t>
            </a:r>
          </a:p>
          <a:p>
            <a:pPr algn="l">
              <a:buFont typeface="Arial" panose="020B0604020202020204" pitchFamily="34" charset="0"/>
              <a:buChar char="•"/>
            </a:pPr>
            <a:r>
              <a:rPr lang="en-GB" b="0" i="0" dirty="0">
                <a:solidFill>
                  <a:srgbClr val="1A1A1A"/>
                </a:solidFill>
                <a:effectLst/>
              </a:rPr>
              <a:t>There are differences in the experiences of working class and middle class women, women from different backgrounds and women of different sexualities.</a:t>
            </a:r>
          </a:p>
          <a:p>
            <a:pPr algn="l">
              <a:buFont typeface="Arial" panose="020B0604020202020204" pitchFamily="34" charset="0"/>
              <a:buChar char="•"/>
            </a:pPr>
            <a:r>
              <a:rPr lang="en-GB" b="0" i="0" dirty="0">
                <a:solidFill>
                  <a:srgbClr val="1A1A1A"/>
                </a:solidFill>
                <a:effectLst/>
              </a:rPr>
              <a:t>Criticise preceding feminist theory for claiming a ‘false universality’ (white, western heterosexual, middle class)</a:t>
            </a:r>
          </a:p>
          <a:p>
            <a:endParaRPr lang="en-GB" dirty="0"/>
          </a:p>
        </p:txBody>
      </p:sp>
    </p:spTree>
    <p:extLst>
      <p:ext uri="{BB962C8B-B14F-4D97-AF65-F5344CB8AC3E}">
        <p14:creationId xmlns:p14="http://schemas.microsoft.com/office/powerpoint/2010/main" val="20167722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A8AFF-8C54-4631-117D-E13C613AC720}"/>
              </a:ext>
            </a:extLst>
          </p:cNvPr>
          <p:cNvSpPr>
            <a:spLocks noGrp="1"/>
          </p:cNvSpPr>
          <p:nvPr>
            <p:ph type="title"/>
          </p:nvPr>
        </p:nvSpPr>
        <p:spPr/>
        <p:txBody>
          <a:bodyPr/>
          <a:lstStyle/>
          <a:p>
            <a:r>
              <a:rPr lang="en-GB" dirty="0"/>
              <a:t>The Male Gaze</a:t>
            </a:r>
          </a:p>
        </p:txBody>
      </p:sp>
      <p:pic>
        <p:nvPicPr>
          <p:cNvPr id="13314" name="Picture 2" descr="Explainer: what does the 'male gaze' mean, and what about a female gaze?">
            <a:extLst>
              <a:ext uri="{FF2B5EF4-FFF2-40B4-BE49-F238E27FC236}">
                <a16:creationId xmlns:a16="http://schemas.microsoft.com/office/drawing/2014/main" id="{16719424-85F2-6609-F39E-B47ABCCCD3D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16758" y="1344850"/>
            <a:ext cx="9860507" cy="51570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95133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1E35CD2-A79B-5B6F-F2CC-3C62C4E36863}"/>
              </a:ext>
            </a:extLst>
          </p:cNvPr>
          <p:cNvSpPr>
            <a:spLocks noGrp="1"/>
          </p:cNvSpPr>
          <p:nvPr>
            <p:ph type="title"/>
          </p:nvPr>
        </p:nvSpPr>
        <p:spPr>
          <a:xfrm>
            <a:off x="838200" y="365125"/>
            <a:ext cx="10515600" cy="1325563"/>
          </a:xfrm>
        </p:spPr>
        <p:txBody>
          <a:bodyPr>
            <a:normAutofit/>
          </a:bodyPr>
          <a:lstStyle/>
          <a:p>
            <a:r>
              <a:rPr lang="en-GB"/>
              <a:t>The Male Gaze</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B86FA10-1E78-2137-9F23-541C7D150305}"/>
              </a:ext>
            </a:extLst>
          </p:cNvPr>
          <p:cNvSpPr>
            <a:spLocks noGrp="1"/>
          </p:cNvSpPr>
          <p:nvPr>
            <p:ph idx="1"/>
          </p:nvPr>
        </p:nvSpPr>
        <p:spPr>
          <a:xfrm>
            <a:off x="838200" y="1825625"/>
            <a:ext cx="10515600" cy="4351338"/>
          </a:xfrm>
        </p:spPr>
        <p:txBody>
          <a:bodyPr>
            <a:normAutofit/>
          </a:bodyPr>
          <a:lstStyle/>
          <a:p>
            <a:r>
              <a:rPr lang="en-GB"/>
              <a:t>This concept suggests that the majority, if not the totality of culture is oriented around the male view of women.</a:t>
            </a:r>
          </a:p>
          <a:p>
            <a:r>
              <a:rPr lang="en-GB"/>
              <a:t>Women’s beauty standards, behaviour and attitudes are enforced by men through power, patriarchy, media</a:t>
            </a:r>
          </a:p>
          <a:p>
            <a:endParaRPr lang="en-GB"/>
          </a:p>
          <a:p>
            <a:r>
              <a:rPr lang="en-GB"/>
              <a:t>Do you think this is true?</a:t>
            </a:r>
          </a:p>
          <a:p>
            <a:r>
              <a:rPr lang="en-GB"/>
              <a:t>Can you think of any examples?</a:t>
            </a:r>
            <a:endParaRPr lang="en-GB" dirty="0"/>
          </a:p>
        </p:txBody>
      </p:sp>
    </p:spTree>
    <p:extLst>
      <p:ext uri="{BB962C8B-B14F-4D97-AF65-F5344CB8AC3E}">
        <p14:creationId xmlns:p14="http://schemas.microsoft.com/office/powerpoint/2010/main" val="36778799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6D2A4C-340A-B61E-3BC0-444B4BA4FCEE}"/>
              </a:ext>
            </a:extLst>
          </p:cNvPr>
          <p:cNvSpPr>
            <a:spLocks noGrp="1"/>
          </p:cNvSpPr>
          <p:nvPr>
            <p:ph type="title"/>
          </p:nvPr>
        </p:nvSpPr>
        <p:spPr>
          <a:xfrm>
            <a:off x="808638" y="386930"/>
            <a:ext cx="9236700" cy="1188950"/>
          </a:xfrm>
        </p:spPr>
        <p:txBody>
          <a:bodyPr anchor="b">
            <a:normAutofit/>
          </a:bodyPr>
          <a:lstStyle/>
          <a:p>
            <a:r>
              <a:rPr lang="en-GB" sz="5400" dirty="0"/>
              <a:t>Gender – Class discussion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6D621A-0098-1FE4-1120-53483698F374}"/>
              </a:ext>
            </a:extLst>
          </p:cNvPr>
          <p:cNvSpPr>
            <a:spLocks noGrp="1"/>
          </p:cNvSpPr>
          <p:nvPr>
            <p:ph idx="1"/>
          </p:nvPr>
        </p:nvSpPr>
        <p:spPr>
          <a:xfrm>
            <a:off x="793660" y="2599509"/>
            <a:ext cx="10143668" cy="3435531"/>
          </a:xfrm>
        </p:spPr>
        <p:txBody>
          <a:bodyPr anchor="ctr">
            <a:normAutofit/>
          </a:bodyPr>
          <a:lstStyle/>
          <a:p>
            <a:r>
              <a:rPr lang="en-GB" sz="2400" dirty="0"/>
              <a:t>What is gender?</a:t>
            </a:r>
          </a:p>
          <a:p>
            <a:endParaRPr lang="en-GB" sz="2400" dirty="0"/>
          </a:p>
          <a:p>
            <a:r>
              <a:rPr lang="en-GB" sz="2400" dirty="0"/>
              <a:t>What is sex?</a:t>
            </a:r>
          </a:p>
          <a:p>
            <a:endParaRPr lang="en-GB" sz="2400" dirty="0"/>
          </a:p>
          <a:p>
            <a:r>
              <a:rPr lang="en-GB" sz="2400" dirty="0"/>
              <a:t>How are the two different?</a:t>
            </a:r>
          </a:p>
          <a:p>
            <a:endParaRPr lang="en-GB" sz="2400" dirty="0"/>
          </a:p>
          <a:p>
            <a:r>
              <a:rPr lang="en-GB" sz="2400" dirty="0"/>
              <a:t>How are the two socially constructed?</a:t>
            </a:r>
          </a:p>
        </p:txBody>
      </p:sp>
    </p:spTree>
    <p:extLst>
      <p:ext uri="{BB962C8B-B14F-4D97-AF65-F5344CB8AC3E}">
        <p14:creationId xmlns:p14="http://schemas.microsoft.com/office/powerpoint/2010/main" val="6263004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6D829-5F57-0D65-8488-CDE8800DBD37}"/>
              </a:ext>
            </a:extLst>
          </p:cNvPr>
          <p:cNvSpPr>
            <a:spLocks noGrp="1"/>
          </p:cNvSpPr>
          <p:nvPr>
            <p:ph type="title"/>
          </p:nvPr>
        </p:nvSpPr>
        <p:spPr/>
        <p:txBody>
          <a:bodyPr/>
          <a:lstStyle/>
          <a:p>
            <a:r>
              <a:rPr lang="en-GB" dirty="0"/>
              <a:t>Sex</a:t>
            </a:r>
          </a:p>
        </p:txBody>
      </p:sp>
      <p:sp>
        <p:nvSpPr>
          <p:cNvPr id="3" name="Content Placeholder 2">
            <a:extLst>
              <a:ext uri="{FF2B5EF4-FFF2-40B4-BE49-F238E27FC236}">
                <a16:creationId xmlns:a16="http://schemas.microsoft.com/office/drawing/2014/main" id="{C3E64144-AE58-67FA-F33D-9B49B493EA18}"/>
              </a:ext>
            </a:extLst>
          </p:cNvPr>
          <p:cNvSpPr>
            <a:spLocks noGrp="1"/>
          </p:cNvSpPr>
          <p:nvPr>
            <p:ph idx="1"/>
          </p:nvPr>
        </p:nvSpPr>
        <p:spPr>
          <a:xfrm>
            <a:off x="838200" y="1690688"/>
            <a:ext cx="10515600" cy="4486275"/>
          </a:xfrm>
        </p:spPr>
        <p:txBody>
          <a:bodyPr>
            <a:normAutofit fontScale="92500" lnSpcReduction="10000"/>
          </a:bodyPr>
          <a:lstStyle/>
          <a:p>
            <a:r>
              <a:rPr lang="en-GB" dirty="0">
                <a:solidFill>
                  <a:srgbClr val="161616"/>
                </a:solidFill>
                <a:latin typeface="Open Sans" panose="020B0606030504020204" pitchFamily="34" charset="0"/>
              </a:rPr>
              <a:t>R</a:t>
            </a:r>
            <a:r>
              <a:rPr lang="en-GB" dirty="0">
                <a:solidFill>
                  <a:srgbClr val="161616"/>
                </a:solidFill>
                <a:effectLst/>
                <a:latin typeface="Open Sans" panose="020B0606030504020204" pitchFamily="34" charset="0"/>
              </a:rPr>
              <a:t>efers to the different biological and physiological characteristics of males and females</a:t>
            </a:r>
          </a:p>
          <a:p>
            <a:r>
              <a:rPr lang="en-GB" dirty="0">
                <a:solidFill>
                  <a:srgbClr val="161616"/>
                </a:solidFill>
                <a:effectLst/>
                <a:latin typeface="Open Sans" panose="020B0606030504020204" pitchFamily="34" charset="0"/>
              </a:rPr>
              <a:t>reproductive organs, chromosomes, hormones</a:t>
            </a:r>
          </a:p>
          <a:p>
            <a:r>
              <a:rPr lang="en-GB" dirty="0">
                <a:solidFill>
                  <a:srgbClr val="161616"/>
                </a:solidFill>
                <a:latin typeface="Open Sans" panose="020B0606030504020204" pitchFamily="34" charset="0"/>
              </a:rPr>
              <a:t>Male = YX  Females = XX</a:t>
            </a:r>
          </a:p>
          <a:p>
            <a:r>
              <a:rPr lang="en-GB" dirty="0">
                <a:solidFill>
                  <a:srgbClr val="161616"/>
                </a:solidFill>
                <a:latin typeface="Open Sans" panose="020B0606030504020204" pitchFamily="34" charset="0"/>
              </a:rPr>
              <a:t>Assigned at birth – some assigned later when </a:t>
            </a:r>
            <a:r>
              <a:rPr lang="en-GB" b="0" i="0" dirty="0">
                <a:solidFill>
                  <a:srgbClr val="161616"/>
                </a:solidFill>
                <a:effectLst/>
                <a:latin typeface="Open Sans" panose="020B0606030504020204" pitchFamily="34" charset="0"/>
              </a:rPr>
              <a:t>sex characteristics do not clearly indicate the sex of the baby, for example in the case of ‘intersex’ people</a:t>
            </a:r>
            <a:endParaRPr lang="en-GB" dirty="0">
              <a:solidFill>
                <a:srgbClr val="161616"/>
              </a:solidFill>
              <a:latin typeface="Open Sans" panose="020B0606030504020204" pitchFamily="34" charset="0"/>
            </a:endParaRPr>
          </a:p>
          <a:p>
            <a:r>
              <a:rPr lang="en-GB" dirty="0">
                <a:solidFill>
                  <a:srgbClr val="161616"/>
                </a:solidFill>
                <a:latin typeface="Open Sans" panose="020B0606030504020204" pitchFamily="34" charset="0"/>
              </a:rPr>
              <a:t>Sex can change - </a:t>
            </a:r>
            <a:r>
              <a:rPr lang="en-GB" b="0" i="0" dirty="0">
                <a:solidFill>
                  <a:srgbClr val="161616"/>
                </a:solidFill>
                <a:effectLst/>
                <a:latin typeface="Open Sans" panose="020B0606030504020204" pitchFamily="34" charset="0"/>
              </a:rPr>
              <a:t>transsexual people, who are born with the sex characteristics of one sex and gender identity of the other, sex reassignment surgeries are performed. This includes a change of sex organs and the administration of hormones.</a:t>
            </a:r>
          </a:p>
          <a:p>
            <a:endParaRPr lang="en-GB" dirty="0"/>
          </a:p>
        </p:txBody>
      </p:sp>
    </p:spTree>
    <p:extLst>
      <p:ext uri="{BB962C8B-B14F-4D97-AF65-F5344CB8AC3E}">
        <p14:creationId xmlns:p14="http://schemas.microsoft.com/office/powerpoint/2010/main" val="16598559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5C8133-1113-C4CE-8578-6D6B71E1B2FE}"/>
              </a:ext>
            </a:extLst>
          </p:cNvPr>
          <p:cNvSpPr>
            <a:spLocks noGrp="1"/>
          </p:cNvSpPr>
          <p:nvPr>
            <p:ph type="title"/>
          </p:nvPr>
        </p:nvSpPr>
        <p:spPr>
          <a:xfrm>
            <a:off x="1137036" y="609600"/>
            <a:ext cx="8548386" cy="1282459"/>
          </a:xfrm>
        </p:spPr>
        <p:txBody>
          <a:bodyPr>
            <a:normAutofit/>
          </a:bodyPr>
          <a:lstStyle/>
          <a:p>
            <a:r>
              <a:rPr lang="en-GB" dirty="0"/>
              <a:t>Sex</a:t>
            </a:r>
          </a:p>
        </p:txBody>
      </p:sp>
      <p:sp>
        <p:nvSpPr>
          <p:cNvPr id="3" name="Content Placeholder 2">
            <a:extLst>
              <a:ext uri="{FF2B5EF4-FFF2-40B4-BE49-F238E27FC236}">
                <a16:creationId xmlns:a16="http://schemas.microsoft.com/office/drawing/2014/main" id="{22365A9E-9B9D-E2B9-6C49-6181BD222B12}"/>
              </a:ext>
            </a:extLst>
          </p:cNvPr>
          <p:cNvSpPr>
            <a:spLocks noGrp="1"/>
          </p:cNvSpPr>
          <p:nvPr>
            <p:ph idx="1"/>
          </p:nvPr>
        </p:nvSpPr>
        <p:spPr>
          <a:xfrm>
            <a:off x="1137035" y="2037347"/>
            <a:ext cx="9684096" cy="4186405"/>
          </a:xfrm>
        </p:spPr>
        <p:txBody>
          <a:bodyPr>
            <a:normAutofit/>
          </a:bodyPr>
          <a:lstStyle/>
          <a:p>
            <a:r>
              <a:rPr lang="en-GB" sz="2000" dirty="0"/>
              <a:t>Remember though, although the definitions of sex are complex, socially constructed and much more flexible than often taken for granted, that does not mean they are not important and real.</a:t>
            </a:r>
          </a:p>
          <a:p>
            <a:r>
              <a:rPr lang="en-GB" sz="2000" dirty="0"/>
              <a:t>The influence and impact of sex and gender are apparent everywhere. Understanding that even biological sex is not entirely boiled down to the expected binary does not mean that being a “woman”, in any sense of the meaning, isn’t a real identity with real social, biological, political and health implications.</a:t>
            </a:r>
          </a:p>
          <a:p>
            <a:endParaRPr lang="en-GB" sz="2000" dirty="0"/>
          </a:p>
          <a:p>
            <a:pPr marL="0" indent="0">
              <a:buNone/>
            </a:pPr>
            <a:endParaRPr lang="en-GB" sz="2000" dirty="0"/>
          </a:p>
          <a:p>
            <a:endParaRPr lang="en-GB" sz="2000" dirty="0"/>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7002121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6B3F69-C781-D276-FF59-757EE1BD0A8A}"/>
              </a:ext>
            </a:extLst>
          </p:cNvPr>
          <p:cNvSpPr>
            <a:spLocks noGrp="1"/>
          </p:cNvSpPr>
          <p:nvPr>
            <p:ph type="title"/>
          </p:nvPr>
        </p:nvSpPr>
        <p:spPr>
          <a:xfrm>
            <a:off x="572493" y="238539"/>
            <a:ext cx="11018520" cy="1434415"/>
          </a:xfrm>
        </p:spPr>
        <p:txBody>
          <a:bodyPr anchor="b">
            <a:normAutofit/>
          </a:bodyPr>
          <a:lstStyle/>
          <a:p>
            <a:r>
              <a:rPr lang="en-GB" sz="5400"/>
              <a:t>Gender </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CDE7CB-A161-BEBF-81BB-B904B7D17D5F}"/>
              </a:ext>
            </a:extLst>
          </p:cNvPr>
          <p:cNvSpPr>
            <a:spLocks noGrp="1"/>
          </p:cNvSpPr>
          <p:nvPr>
            <p:ph idx="1"/>
          </p:nvPr>
        </p:nvSpPr>
        <p:spPr>
          <a:xfrm>
            <a:off x="572493" y="2071316"/>
            <a:ext cx="6713552" cy="4119172"/>
          </a:xfrm>
        </p:spPr>
        <p:txBody>
          <a:bodyPr anchor="t">
            <a:normAutofit lnSpcReduction="10000"/>
          </a:bodyPr>
          <a:lstStyle/>
          <a:p>
            <a:r>
              <a:rPr lang="en-GB" sz="2200" dirty="0">
                <a:latin typeface="Open Sans" panose="020B0606030504020204" pitchFamily="34" charset="0"/>
              </a:rPr>
              <a:t>A</a:t>
            </a:r>
            <a:r>
              <a:rPr lang="en-GB" sz="2200" i="0" dirty="0">
                <a:effectLst/>
                <a:latin typeface="Open Sans" panose="020B0606030504020204" pitchFamily="34" charset="0"/>
              </a:rPr>
              <a:t> social, psychological and cultural construct and it is developed in the process of socialisation. </a:t>
            </a:r>
          </a:p>
          <a:p>
            <a:r>
              <a:rPr lang="en-GB" sz="2200" i="0" dirty="0">
                <a:effectLst/>
                <a:latin typeface="Open Sans" panose="020B0606030504020204" pitchFamily="34" charset="0"/>
              </a:rPr>
              <a:t>Different societies and cultures may therefore have different understandings of what is ‘masculine’ or ‘feminine’. </a:t>
            </a:r>
          </a:p>
          <a:p>
            <a:r>
              <a:rPr lang="en-GB" sz="2200" dirty="0">
                <a:latin typeface="Open Sans" panose="020B0606030504020204" pitchFamily="34" charset="0"/>
              </a:rPr>
              <a:t>N</a:t>
            </a:r>
            <a:r>
              <a:rPr lang="en-GB" sz="2200" i="0" dirty="0">
                <a:effectLst/>
                <a:latin typeface="Open Sans" panose="020B0606030504020204" pitchFamily="34" charset="0"/>
              </a:rPr>
              <a:t>orms and expectations related to gender are learned </a:t>
            </a:r>
          </a:p>
          <a:p>
            <a:r>
              <a:rPr lang="en-GB" sz="2200" b="0" i="0" dirty="0">
                <a:effectLst/>
                <a:latin typeface="Open Sans" panose="020B0606030504020204" pitchFamily="34" charset="0"/>
              </a:rPr>
              <a:t>All of these influences impose certain roles and patterns of behaviour on everyone within society. </a:t>
            </a:r>
          </a:p>
          <a:p>
            <a:r>
              <a:rPr lang="en-GB" sz="2200" b="0" i="0" dirty="0">
                <a:effectLst/>
                <a:latin typeface="Open Sans" panose="020B0606030504020204" pitchFamily="34" charset="0"/>
              </a:rPr>
              <a:t>Gender norms – often limited to notions of masculinity and femininity</a:t>
            </a:r>
            <a:endParaRPr lang="en-GB" sz="2200" dirty="0"/>
          </a:p>
        </p:txBody>
      </p:sp>
      <p:pic>
        <p:nvPicPr>
          <p:cNvPr id="4" name="Picture 2">
            <a:extLst>
              <a:ext uri="{FF2B5EF4-FFF2-40B4-BE49-F238E27FC236}">
                <a16:creationId xmlns:a16="http://schemas.microsoft.com/office/drawing/2014/main" id="{36BDA74C-E289-BF8F-8A9F-E9352A924EF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508" r="30377"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69374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B57629-7A70-93F2-6485-09433194E754}"/>
              </a:ext>
            </a:extLst>
          </p:cNvPr>
          <p:cNvSpPr>
            <a:spLocks noGrp="1"/>
          </p:cNvSpPr>
          <p:nvPr>
            <p:ph type="title"/>
          </p:nvPr>
        </p:nvSpPr>
        <p:spPr>
          <a:xfrm>
            <a:off x="589560" y="856180"/>
            <a:ext cx="4560584" cy="1128068"/>
          </a:xfrm>
        </p:spPr>
        <p:txBody>
          <a:bodyPr anchor="ctr">
            <a:normAutofit/>
          </a:bodyPr>
          <a:lstStyle/>
          <a:p>
            <a:r>
              <a:rPr lang="en-GB" sz="4000"/>
              <a:t>Gender</a:t>
            </a:r>
          </a:p>
        </p:txBody>
      </p:sp>
      <p:grpSp>
        <p:nvGrpSpPr>
          <p:cNvPr id="14345" name="Group 1434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346" name="Rectangle 1434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7" name="Rectangle 1434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349" name="Rectangle 1434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A4F255-D823-12B0-7970-84E1A3CE59F8}"/>
              </a:ext>
            </a:extLst>
          </p:cNvPr>
          <p:cNvSpPr>
            <a:spLocks noGrp="1"/>
          </p:cNvSpPr>
          <p:nvPr>
            <p:ph idx="1"/>
          </p:nvPr>
        </p:nvSpPr>
        <p:spPr>
          <a:xfrm>
            <a:off x="590719" y="2330505"/>
            <a:ext cx="4559425" cy="3979585"/>
          </a:xfrm>
        </p:spPr>
        <p:txBody>
          <a:bodyPr anchor="ctr">
            <a:normAutofit/>
          </a:bodyPr>
          <a:lstStyle/>
          <a:p>
            <a:r>
              <a:rPr lang="en-GB" sz="2000"/>
              <a:t>“Gender refers to the varied and complex arrangements between men and women, encompassing the organization or reproduction, the sexual division of labour and cultural definitions of femininity and masculinity”</a:t>
            </a:r>
          </a:p>
          <a:p>
            <a:endParaRPr lang="en-GB" sz="2000"/>
          </a:p>
          <a:p>
            <a:r>
              <a:rPr lang="en-GB" sz="2000" b="0" i="0">
                <a:effectLst/>
                <a:latin typeface="avenir-regular-class"/>
              </a:rPr>
              <a:t>Bradley, H. (1996) </a:t>
            </a:r>
            <a:r>
              <a:rPr lang="en-GB" sz="2000" b="0" i="1">
                <a:effectLst/>
                <a:latin typeface="avenir-regular-class"/>
              </a:rPr>
              <a:t>Fractured Identities</a:t>
            </a:r>
            <a:r>
              <a:rPr lang="en-GB" sz="2000" b="0" i="0">
                <a:effectLst/>
                <a:latin typeface="avenir-regular-class"/>
              </a:rPr>
              <a:t>. Cambridge: Polity Press.</a:t>
            </a:r>
            <a:endParaRPr lang="en-GB" sz="2000"/>
          </a:p>
        </p:txBody>
      </p:sp>
      <p:sp>
        <p:nvSpPr>
          <p:cNvPr id="14351" name="Rectangle 1435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53" name="Rectangle 1435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38" name="Picture 2" descr="20+ Spicy Gender Reveal Memes - Memebase - Funny Memes">
            <a:extLst>
              <a:ext uri="{FF2B5EF4-FFF2-40B4-BE49-F238E27FC236}">
                <a16:creationId xmlns:a16="http://schemas.microsoft.com/office/drawing/2014/main" id="{A47D610B-EF47-E151-73A3-0C130698DA8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14" t="-2250" r="3267" b="2247"/>
          <a:stretch/>
        </p:blipFill>
        <p:spPr bwMode="auto">
          <a:xfrm>
            <a:off x="5739704" y="799352"/>
            <a:ext cx="5663494"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58598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2881AA-E85D-4C62-E0CF-9BA218332687}"/>
              </a:ext>
            </a:extLst>
          </p:cNvPr>
          <p:cNvSpPr>
            <a:spLocks noGrp="1"/>
          </p:cNvSpPr>
          <p:nvPr>
            <p:ph type="title"/>
          </p:nvPr>
        </p:nvSpPr>
        <p:spPr>
          <a:xfrm>
            <a:off x="1056582" y="934122"/>
            <a:ext cx="4036334" cy="2387600"/>
          </a:xfrm>
        </p:spPr>
        <p:txBody>
          <a:bodyPr vert="horz" lIns="91440" tIns="45720" rIns="91440" bIns="45720" rtlCol="0" anchor="t">
            <a:normAutofit/>
          </a:bodyPr>
          <a:lstStyle/>
          <a:p>
            <a:r>
              <a:rPr lang="en-US" sz="5400" kern="1200" dirty="0">
                <a:solidFill>
                  <a:schemeClr val="tx1"/>
                </a:solidFill>
                <a:latin typeface="+mj-lt"/>
                <a:ea typeface="+mj-ea"/>
                <a:cs typeface="+mj-cs"/>
              </a:rPr>
              <a:t>Gender</a:t>
            </a:r>
          </a:p>
        </p:txBody>
      </p:sp>
      <p:sp>
        <p:nvSpPr>
          <p:cNvPr id="3" name="Content Placeholder 2">
            <a:extLst>
              <a:ext uri="{FF2B5EF4-FFF2-40B4-BE49-F238E27FC236}">
                <a16:creationId xmlns:a16="http://schemas.microsoft.com/office/drawing/2014/main" id="{1D139A7E-9F08-EF78-5344-517F4A21BCD6}"/>
              </a:ext>
            </a:extLst>
          </p:cNvPr>
          <p:cNvSpPr>
            <a:spLocks noGrp="1"/>
          </p:cNvSpPr>
          <p:nvPr>
            <p:ph idx="1"/>
          </p:nvPr>
        </p:nvSpPr>
        <p:spPr>
          <a:xfrm>
            <a:off x="1056583" y="2127922"/>
            <a:ext cx="4036333" cy="1709849"/>
          </a:xfrm>
        </p:spPr>
        <p:txBody>
          <a:bodyPr vert="horz" lIns="91440" tIns="45720" rIns="91440" bIns="45720" rtlCol="0" anchor="b">
            <a:normAutofit/>
          </a:bodyPr>
          <a:lstStyle/>
          <a:p>
            <a:pPr marL="0" indent="0">
              <a:buNone/>
            </a:pPr>
            <a:r>
              <a:rPr lang="en-US" sz="2000" kern="1200" dirty="0">
                <a:solidFill>
                  <a:schemeClr val="tx1"/>
                </a:solidFill>
                <a:latin typeface="+mn-lt"/>
                <a:ea typeface="+mn-ea"/>
                <a:cs typeface="+mn-cs"/>
              </a:rPr>
              <a:t>Can you make a list of “masculine” traits and a list of “feminine” traits?</a:t>
            </a:r>
          </a:p>
        </p:txBody>
      </p:sp>
      <p:grpSp>
        <p:nvGrpSpPr>
          <p:cNvPr id="3081" name="Group 308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3082" name="Rectangle 308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4" name="Rectangle 308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86" name="Rectangle 308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8" name="Rectangle 308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I'll Make A Man Out Of You | Disney memes, Laugh, Funny">
            <a:extLst>
              <a:ext uri="{FF2B5EF4-FFF2-40B4-BE49-F238E27FC236}">
                <a16:creationId xmlns:a16="http://schemas.microsoft.com/office/drawing/2014/main" id="{A18E0278-AD6A-2EB5-92E0-D0B35AACDD4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57597" y="666728"/>
            <a:ext cx="5465791" cy="54657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76680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DD6D6-3FF0-F757-A37E-A6524A041A7A}"/>
              </a:ext>
            </a:extLst>
          </p:cNvPr>
          <p:cNvSpPr>
            <a:spLocks noGrp="1"/>
          </p:cNvSpPr>
          <p:nvPr>
            <p:ph type="title"/>
          </p:nvPr>
        </p:nvSpPr>
        <p:spPr>
          <a:xfrm>
            <a:off x="648929" y="629266"/>
            <a:ext cx="3505495" cy="1622321"/>
          </a:xfrm>
        </p:spPr>
        <p:txBody>
          <a:bodyPr>
            <a:normAutofit/>
          </a:bodyPr>
          <a:lstStyle/>
          <a:p>
            <a:r>
              <a:rPr lang="en-GB" dirty="0"/>
              <a:t>Gender</a:t>
            </a:r>
          </a:p>
        </p:txBody>
      </p:sp>
      <p:sp>
        <p:nvSpPr>
          <p:cNvPr id="3" name="Content Placeholder 2">
            <a:extLst>
              <a:ext uri="{FF2B5EF4-FFF2-40B4-BE49-F238E27FC236}">
                <a16:creationId xmlns:a16="http://schemas.microsoft.com/office/drawing/2014/main" id="{605FF700-8645-7FB6-FCF9-45CF27AC4B48}"/>
              </a:ext>
            </a:extLst>
          </p:cNvPr>
          <p:cNvSpPr>
            <a:spLocks noGrp="1"/>
          </p:cNvSpPr>
          <p:nvPr>
            <p:ph idx="1"/>
          </p:nvPr>
        </p:nvSpPr>
        <p:spPr>
          <a:xfrm>
            <a:off x="648931" y="2438400"/>
            <a:ext cx="3505494" cy="3785419"/>
          </a:xfrm>
        </p:spPr>
        <p:txBody>
          <a:bodyPr>
            <a:normAutofit/>
          </a:bodyPr>
          <a:lstStyle/>
          <a:p>
            <a:r>
              <a:rPr lang="en-GB" sz="2000" dirty="0"/>
              <a:t>According to symbolic interactionists, Woman or Man is something you DO not something you are. These are verbs, not nouns.</a:t>
            </a:r>
          </a:p>
          <a:p>
            <a:endParaRPr lang="en-GB" sz="2000" dirty="0"/>
          </a:p>
          <a:p>
            <a:r>
              <a:rPr lang="en-GB" sz="2000" dirty="0"/>
              <a:t>How do you “do” your gender day to day?</a:t>
            </a:r>
          </a:p>
        </p:txBody>
      </p:sp>
      <p:sp>
        <p:nvSpPr>
          <p:cNvPr id="5127" name="Rectangle 5126">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How We “Do Gender” - Sociology In Focus">
            <a:extLst>
              <a:ext uri="{FF2B5EF4-FFF2-40B4-BE49-F238E27FC236}">
                <a16:creationId xmlns:a16="http://schemas.microsoft.com/office/drawing/2014/main" id="{93C78D1C-36FC-77BD-2407-30AA316DAAD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5862" y="1170128"/>
            <a:ext cx="6019331" cy="4514498"/>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39896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7" name="Rectangle 15366">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369" name="Group 1536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5370" name="Rectangle 1536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1" name="Rectangle 1537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2" name="Rectangle 1537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374" name="Rectangle 1537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8FB7D1-939F-9411-C6C9-419A8BC6CE58}"/>
              </a:ext>
            </a:extLst>
          </p:cNvPr>
          <p:cNvSpPr>
            <a:spLocks noGrp="1"/>
          </p:cNvSpPr>
          <p:nvPr>
            <p:ph type="title"/>
          </p:nvPr>
        </p:nvSpPr>
        <p:spPr>
          <a:xfrm>
            <a:off x="1043631" y="873940"/>
            <a:ext cx="5052369" cy="1035781"/>
          </a:xfrm>
        </p:spPr>
        <p:txBody>
          <a:bodyPr anchor="ctr">
            <a:normAutofit/>
          </a:bodyPr>
          <a:lstStyle/>
          <a:p>
            <a:r>
              <a:rPr lang="en-GB" sz="3600"/>
              <a:t>Men</a:t>
            </a:r>
          </a:p>
        </p:txBody>
      </p:sp>
      <p:sp>
        <p:nvSpPr>
          <p:cNvPr id="3" name="Content Placeholder 2">
            <a:extLst>
              <a:ext uri="{FF2B5EF4-FFF2-40B4-BE49-F238E27FC236}">
                <a16:creationId xmlns:a16="http://schemas.microsoft.com/office/drawing/2014/main" id="{8EE05A51-057B-C998-2143-C8CDAAA28650}"/>
              </a:ext>
            </a:extLst>
          </p:cNvPr>
          <p:cNvSpPr>
            <a:spLocks noGrp="1"/>
          </p:cNvSpPr>
          <p:nvPr>
            <p:ph idx="1"/>
          </p:nvPr>
        </p:nvSpPr>
        <p:spPr>
          <a:xfrm>
            <a:off x="1045029" y="2524721"/>
            <a:ext cx="4991629" cy="3677123"/>
          </a:xfrm>
        </p:spPr>
        <p:txBody>
          <a:bodyPr anchor="ctr">
            <a:normAutofit/>
          </a:bodyPr>
          <a:lstStyle/>
          <a:p>
            <a:r>
              <a:rPr lang="en-GB" sz="1800" dirty="0"/>
              <a:t>The academic study of gender and sex often tend to focus around the discussion of women, as a historically marginalised and overlook group.</a:t>
            </a:r>
          </a:p>
          <a:p>
            <a:r>
              <a:rPr lang="en-GB" sz="1800" dirty="0"/>
              <a:t>While this is a necessity based on the overwhelming priority of men in academic, social and political life, it does sometimes appear as if the category of men is overlooked and presumed to be the neutral standard.</a:t>
            </a:r>
          </a:p>
          <a:p>
            <a:r>
              <a:rPr lang="en-GB" sz="1800" dirty="0"/>
              <a:t>There are academics from all fields who specifically investigate “men” as a topic, looking at how the social, political and structural implications of patriarchy affect men.</a:t>
            </a:r>
          </a:p>
        </p:txBody>
      </p:sp>
      <p:sp>
        <p:nvSpPr>
          <p:cNvPr id="15376" name="Rectangle 15375">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Just Guys Being Dudes | RedCircle">
            <a:extLst>
              <a:ext uri="{FF2B5EF4-FFF2-40B4-BE49-F238E27FC236}">
                <a16:creationId xmlns:a16="http://schemas.microsoft.com/office/drawing/2014/main" id="{E460B8EA-B80D-3336-350B-7A415EFDC64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930493" y="1336905"/>
            <a:ext cx="4223252" cy="4244474"/>
          </a:xfrm>
          <a:prstGeom prst="rect">
            <a:avLst/>
          </a:prstGeom>
          <a:noFill/>
          <a:extLst>
            <a:ext uri="{909E8E84-426E-40DD-AFC4-6F175D3DCCD1}">
              <a14:hiddenFill xmlns:a14="http://schemas.microsoft.com/office/drawing/2010/main">
                <a:solidFill>
                  <a:srgbClr val="FFFFFF"/>
                </a:solidFill>
              </a14:hiddenFill>
            </a:ext>
          </a:extLst>
        </p:spPr>
      </p:pic>
      <p:cxnSp>
        <p:nvCxnSpPr>
          <p:cNvPr id="15378" name="Straight Connector 1537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263985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40F84F-169F-C95D-BC19-421C6B722D3A}"/>
              </a:ext>
            </a:extLst>
          </p:cNvPr>
          <p:cNvSpPr>
            <a:spLocks noGrp="1"/>
          </p:cNvSpPr>
          <p:nvPr>
            <p:ph type="title"/>
          </p:nvPr>
        </p:nvSpPr>
        <p:spPr>
          <a:xfrm>
            <a:off x="808638" y="386930"/>
            <a:ext cx="9236700" cy="1188950"/>
          </a:xfrm>
        </p:spPr>
        <p:txBody>
          <a:bodyPr anchor="b">
            <a:normAutofit/>
          </a:bodyPr>
          <a:lstStyle/>
          <a:p>
            <a:r>
              <a:rPr lang="en-GB" sz="5400"/>
              <a:t>Men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2297AF1-5142-3FFB-DF5C-25DA00AE475A}"/>
              </a:ext>
            </a:extLst>
          </p:cNvPr>
          <p:cNvSpPr>
            <a:spLocks noGrp="1"/>
          </p:cNvSpPr>
          <p:nvPr>
            <p:ph idx="1"/>
          </p:nvPr>
        </p:nvSpPr>
        <p:spPr>
          <a:xfrm>
            <a:off x="793660" y="2599509"/>
            <a:ext cx="10143668" cy="3435531"/>
          </a:xfrm>
        </p:spPr>
        <p:txBody>
          <a:bodyPr anchor="ctr">
            <a:normAutofit fontScale="92500" lnSpcReduction="10000"/>
          </a:bodyPr>
          <a:lstStyle/>
          <a:p>
            <a:r>
              <a:rPr lang="en-GB" sz="2000" dirty="0"/>
              <a:t>Men are bound by specific masculine cultural forms, just as women are bound by the feminine. </a:t>
            </a:r>
          </a:p>
          <a:p>
            <a:r>
              <a:rPr lang="en-GB" sz="2000" dirty="0"/>
              <a:t>The media promotes a specific masculine subjectivity, which they are supposed to adhere to.</a:t>
            </a:r>
          </a:p>
          <a:p>
            <a:r>
              <a:rPr lang="en-GB" sz="2000" dirty="0"/>
              <a:t>There are a multitude of different “masculinities”, each with their own norms and their own differences from the masculine hegemony</a:t>
            </a:r>
          </a:p>
          <a:p>
            <a:r>
              <a:rPr lang="en-GB" sz="2000" dirty="0"/>
              <a:t>There is a hierarchy and domination of one masculinity over others</a:t>
            </a:r>
          </a:p>
          <a:p>
            <a:r>
              <a:rPr lang="en-GB" sz="2000" dirty="0"/>
              <a:t>Terms like “Toxic Masculinity” are often used to describe these hegemonic masculine traits which have negative affects on women and non-binary people, but also other men which do not adhere in totality with the hegemonic masculinity enforced by society.</a:t>
            </a:r>
          </a:p>
          <a:p>
            <a:endParaRPr lang="en-GB" sz="1700" dirty="0"/>
          </a:p>
          <a:p>
            <a:pPr algn="r"/>
            <a:r>
              <a:rPr lang="en-GB" sz="1700" b="0" i="0" dirty="0" err="1">
                <a:effectLst/>
                <a:latin typeface="avenir-regular-class"/>
              </a:rPr>
              <a:t>Ghaill</a:t>
            </a:r>
            <a:r>
              <a:rPr lang="en-GB" sz="1700" b="0" i="0" dirty="0">
                <a:effectLst/>
                <a:latin typeface="avenir-regular-class"/>
              </a:rPr>
              <a:t>, M &amp; Haywood, C. (2007) </a:t>
            </a:r>
            <a:r>
              <a:rPr lang="en-GB" sz="1700" b="0" i="1" dirty="0">
                <a:effectLst/>
                <a:latin typeface="avenir-regular-class"/>
              </a:rPr>
              <a:t>Gender, Culture and Society: Contemporary Femininities and Masculinities</a:t>
            </a:r>
            <a:r>
              <a:rPr lang="en-GB" sz="1700" b="0" i="0" dirty="0">
                <a:effectLst/>
                <a:latin typeface="avenir-regular-class"/>
              </a:rPr>
              <a:t>. Hampshire: Palgrave Macmillan.</a:t>
            </a:r>
            <a:endParaRPr lang="en-GB" sz="1700" dirty="0"/>
          </a:p>
        </p:txBody>
      </p:sp>
    </p:spTree>
    <p:extLst>
      <p:ext uri="{BB962C8B-B14F-4D97-AF65-F5344CB8AC3E}">
        <p14:creationId xmlns:p14="http://schemas.microsoft.com/office/powerpoint/2010/main" val="223309826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782371-0E5E-E063-B0D5-7F8AB4313B12}"/>
              </a:ext>
            </a:extLst>
          </p:cNvPr>
          <p:cNvSpPr>
            <a:spLocks noGrp="1"/>
          </p:cNvSpPr>
          <p:nvPr>
            <p:ph type="title"/>
          </p:nvPr>
        </p:nvSpPr>
        <p:spPr>
          <a:xfrm>
            <a:off x="808638" y="386930"/>
            <a:ext cx="9236700" cy="1188950"/>
          </a:xfrm>
        </p:spPr>
        <p:txBody>
          <a:bodyPr anchor="b">
            <a:normAutofit/>
          </a:bodyPr>
          <a:lstStyle/>
          <a:p>
            <a:r>
              <a:rPr lang="en-GB" sz="5400"/>
              <a:t>Sexuality – Queer Theory</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3491F1-2CCA-9061-5436-F50088125393}"/>
              </a:ext>
            </a:extLst>
          </p:cNvPr>
          <p:cNvSpPr>
            <a:spLocks noGrp="1"/>
          </p:cNvSpPr>
          <p:nvPr>
            <p:ph idx="1"/>
          </p:nvPr>
        </p:nvSpPr>
        <p:spPr>
          <a:xfrm>
            <a:off x="793660" y="2599509"/>
            <a:ext cx="10143668" cy="3435531"/>
          </a:xfrm>
        </p:spPr>
        <p:txBody>
          <a:bodyPr anchor="ctr">
            <a:normAutofit lnSpcReduction="10000"/>
          </a:bodyPr>
          <a:lstStyle/>
          <a:p>
            <a:r>
              <a:rPr lang="en-GB" sz="2400" dirty="0"/>
              <a:t>“…primarily  interested  in  how  such  categories  as  ‘heterosexual’, ‘gay’  and  ‘lesbian’  came  to  be  seen  as  stable  identities  and,  in  the process, reveals them as fragile constructs, constantly reliant on the successful  performance  of  gender.  It  is  important  therefore,  to  see ‘queer’  as  another  strand  of  theorizing  which  follows  a  general trend  of  interrogating  the  historical  and  cultural  positioning  of  the unified  ‘self’  (a  self  endowed  with  a  coherent  identity  including gendered  identity),  characteristic  of  the  Western  constitution  of  the subject.”</a:t>
            </a:r>
          </a:p>
          <a:p>
            <a:endParaRPr lang="en-GB" sz="2200" dirty="0"/>
          </a:p>
          <a:p>
            <a:pPr algn="r"/>
            <a:r>
              <a:rPr lang="en-GB" sz="2000" b="0" i="0" dirty="0">
                <a:effectLst/>
                <a:latin typeface="avenir-regular-class"/>
              </a:rPr>
              <a:t>Watson, K. (2005) 'Queer Theory', </a:t>
            </a:r>
            <a:r>
              <a:rPr lang="en-GB" sz="2000" b="0" i="1" dirty="0">
                <a:effectLst/>
                <a:latin typeface="avenir-regular-class"/>
              </a:rPr>
              <a:t>Group Analysis</a:t>
            </a:r>
            <a:r>
              <a:rPr lang="en-GB" sz="2000" b="0" i="0" dirty="0">
                <a:effectLst/>
                <a:latin typeface="avenir-regular-class"/>
              </a:rPr>
              <a:t>, 38(1), pp. 67-81.</a:t>
            </a:r>
            <a:endParaRPr lang="en-GB" sz="2000" dirty="0"/>
          </a:p>
        </p:txBody>
      </p:sp>
    </p:spTree>
    <p:extLst>
      <p:ext uri="{BB962C8B-B14F-4D97-AF65-F5344CB8AC3E}">
        <p14:creationId xmlns:p14="http://schemas.microsoft.com/office/powerpoint/2010/main" val="26840947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10C80-8D63-3150-1A9A-1D69372CBF17}"/>
              </a:ext>
            </a:extLst>
          </p:cNvPr>
          <p:cNvSpPr>
            <a:spLocks noGrp="1"/>
          </p:cNvSpPr>
          <p:nvPr>
            <p:ph type="title"/>
          </p:nvPr>
        </p:nvSpPr>
        <p:spPr>
          <a:xfrm>
            <a:off x="4965430" y="629268"/>
            <a:ext cx="6586491" cy="1286160"/>
          </a:xfrm>
        </p:spPr>
        <p:txBody>
          <a:bodyPr anchor="b">
            <a:normAutofit/>
          </a:bodyPr>
          <a:lstStyle/>
          <a:p>
            <a:r>
              <a:rPr lang="en-GB" sz="4100"/>
              <a:t>Sexuality – Queer Theory [Foucault]</a:t>
            </a:r>
          </a:p>
        </p:txBody>
      </p:sp>
      <p:sp>
        <p:nvSpPr>
          <p:cNvPr id="3" name="Content Placeholder 2">
            <a:extLst>
              <a:ext uri="{FF2B5EF4-FFF2-40B4-BE49-F238E27FC236}">
                <a16:creationId xmlns:a16="http://schemas.microsoft.com/office/drawing/2014/main" id="{EB7666D0-9D28-C95C-DAFC-15751B319926}"/>
              </a:ext>
            </a:extLst>
          </p:cNvPr>
          <p:cNvSpPr>
            <a:spLocks noGrp="1"/>
          </p:cNvSpPr>
          <p:nvPr>
            <p:ph idx="1"/>
          </p:nvPr>
        </p:nvSpPr>
        <p:spPr>
          <a:xfrm>
            <a:off x="4965431" y="2438400"/>
            <a:ext cx="6586489" cy="4227871"/>
          </a:xfrm>
        </p:spPr>
        <p:txBody>
          <a:bodyPr>
            <a:normAutofit fontScale="92500" lnSpcReduction="20000"/>
          </a:bodyPr>
          <a:lstStyle/>
          <a:p>
            <a:r>
              <a:rPr lang="en-GB" sz="2400" dirty="0"/>
              <a:t>“Foucault’s   genealogical   method   illustrated   that   some experiences  (madness,  sexuality,  illness,  crime,  etc.)  have  become the   objects   of   particular   institutional   knowledges   (psychiatric, medical,  penal,  </a:t>
            </a:r>
            <a:r>
              <a:rPr lang="en-GB" sz="2400" dirty="0" err="1"/>
              <a:t>sexological</a:t>
            </a:r>
            <a:r>
              <a:rPr lang="en-GB" sz="2400" dirty="0"/>
              <a:t>).  This  meant  that  by  examining  historical discourses, it was possible to understand how certain identities(such  as  the  homosexual)  were  attached  to  individuals  instead  of acts/behaviours,  and  these  individuals  were  then  constituted  as  an object of knowledge (through scientific statements about ‘types’ and ‘traits’)   and   thus   subject   to   disciplinary   power.   Identity,   in Foucault’s  writings,  is  therefore  clearly  culturally  and  historically constituted   (as   opposed   to   a   view   of   ‘human   nature’   as ahistorical).”</a:t>
            </a:r>
          </a:p>
          <a:p>
            <a:endParaRPr lang="en-GB" sz="1700" dirty="0"/>
          </a:p>
          <a:p>
            <a:r>
              <a:rPr lang="en-GB" sz="1700" b="0" i="0" dirty="0">
                <a:effectLst/>
                <a:latin typeface="avenir-regular-class"/>
              </a:rPr>
              <a:t>Watson, K. (2005) 'Queer Theory', </a:t>
            </a:r>
            <a:r>
              <a:rPr lang="en-GB" sz="1700" b="0" i="1" dirty="0">
                <a:effectLst/>
                <a:latin typeface="avenir-regular-class"/>
              </a:rPr>
              <a:t>Group Analysis</a:t>
            </a:r>
            <a:r>
              <a:rPr lang="en-GB" sz="1700" b="0" i="0" dirty="0">
                <a:effectLst/>
                <a:latin typeface="avenir-regular-class"/>
              </a:rPr>
              <a:t>, 38(1), pp. 67-81.</a:t>
            </a:r>
            <a:endParaRPr lang="en-GB" sz="1700" dirty="0"/>
          </a:p>
        </p:txBody>
      </p:sp>
      <p:pic>
        <p:nvPicPr>
          <p:cNvPr id="7170" name="Picture 2" descr="Michel Foucault: The Structure of Power | by Nicholas Martinez | The  Startup | Medium">
            <a:extLst>
              <a:ext uri="{FF2B5EF4-FFF2-40B4-BE49-F238E27FC236}">
                <a16:creationId xmlns:a16="http://schemas.microsoft.com/office/drawing/2014/main" id="{C3B393BB-B74A-8C77-163B-D5AF953EDBC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76" r="1563"/>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7177" name="Straight Connector 717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070304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A6AB0C-DEB4-611E-981E-DE53253D3EDC}"/>
              </a:ext>
            </a:extLst>
          </p:cNvPr>
          <p:cNvSpPr>
            <a:spLocks noGrp="1"/>
          </p:cNvSpPr>
          <p:nvPr>
            <p:ph type="title"/>
          </p:nvPr>
        </p:nvSpPr>
        <p:spPr>
          <a:xfrm>
            <a:off x="1153618" y="1239927"/>
            <a:ext cx="4008586" cy="4680583"/>
          </a:xfrm>
        </p:spPr>
        <p:txBody>
          <a:bodyPr anchor="ctr">
            <a:normAutofit/>
          </a:bodyPr>
          <a:lstStyle/>
          <a:p>
            <a:r>
              <a:rPr lang="en-GB" sz="5200" dirty="0"/>
              <a:t>Sexuality – Queer Theory</a:t>
            </a:r>
          </a:p>
        </p:txBody>
      </p:sp>
      <p:sp>
        <p:nvSpPr>
          <p:cNvPr id="3" name="Content Placeholder 2">
            <a:extLst>
              <a:ext uri="{FF2B5EF4-FFF2-40B4-BE49-F238E27FC236}">
                <a16:creationId xmlns:a16="http://schemas.microsoft.com/office/drawing/2014/main" id="{757DB64F-919F-DFD0-CC87-23FF949C28D8}"/>
              </a:ext>
            </a:extLst>
          </p:cNvPr>
          <p:cNvSpPr>
            <a:spLocks noGrp="1"/>
          </p:cNvSpPr>
          <p:nvPr>
            <p:ph idx="1"/>
          </p:nvPr>
        </p:nvSpPr>
        <p:spPr>
          <a:xfrm>
            <a:off x="5402119" y="1239927"/>
            <a:ext cx="5861628" cy="4680583"/>
          </a:xfrm>
        </p:spPr>
        <p:txBody>
          <a:bodyPr anchor="ctr">
            <a:normAutofit lnSpcReduction="10000"/>
          </a:bodyPr>
          <a:lstStyle/>
          <a:p>
            <a:r>
              <a:rPr lang="en-GB" sz="2000" dirty="0"/>
              <a:t>You will often hear the word “queer” being used academically as a verb; how do you “queer” a certain topic?</a:t>
            </a:r>
          </a:p>
          <a:p>
            <a:endParaRPr lang="en-GB" sz="2000" dirty="0"/>
          </a:p>
          <a:p>
            <a:r>
              <a:rPr lang="en-GB" sz="2000" dirty="0"/>
              <a:t>By this we mean, how do we problematize something that is normative/accepted.</a:t>
            </a:r>
          </a:p>
          <a:p>
            <a:pPr lvl="1"/>
            <a:r>
              <a:rPr lang="en-GB" sz="2000" dirty="0"/>
              <a:t>We know there is an assumed societal split between men and women/gay and straight people/trans and cis people; how is that split created and maintained?</a:t>
            </a:r>
          </a:p>
          <a:p>
            <a:pPr lvl="1"/>
            <a:endParaRPr lang="en-GB" sz="2000" dirty="0"/>
          </a:p>
          <a:p>
            <a:r>
              <a:rPr lang="en-GB" sz="2000" u="sng" dirty="0"/>
              <a:t>Discussion Point: In groups/pairs, pick one of those binaries (or make up your own) and explain what assumptions we have about them and how they are enforced in society through “disciplinary power”</a:t>
            </a:r>
          </a:p>
        </p:txBody>
      </p:sp>
    </p:spTree>
    <p:extLst>
      <p:ext uri="{BB962C8B-B14F-4D97-AF65-F5344CB8AC3E}">
        <p14:creationId xmlns:p14="http://schemas.microsoft.com/office/powerpoint/2010/main" val="6555131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5E736-F629-6C53-E6B1-49FD8355A89B}"/>
              </a:ext>
            </a:extLst>
          </p:cNvPr>
          <p:cNvSpPr>
            <a:spLocks noGrp="1"/>
          </p:cNvSpPr>
          <p:nvPr>
            <p:ph type="title"/>
          </p:nvPr>
        </p:nvSpPr>
        <p:spPr>
          <a:xfrm>
            <a:off x="4965430" y="629268"/>
            <a:ext cx="6586491" cy="1286160"/>
          </a:xfrm>
        </p:spPr>
        <p:txBody>
          <a:bodyPr anchor="b">
            <a:normAutofit/>
          </a:bodyPr>
          <a:lstStyle/>
          <a:p>
            <a:r>
              <a:rPr lang="en-GB" sz="4100" dirty="0"/>
              <a:t>Sexuality – Queer Theory [Butler]</a:t>
            </a:r>
          </a:p>
        </p:txBody>
      </p:sp>
      <p:sp>
        <p:nvSpPr>
          <p:cNvPr id="3" name="Content Placeholder 2">
            <a:extLst>
              <a:ext uri="{FF2B5EF4-FFF2-40B4-BE49-F238E27FC236}">
                <a16:creationId xmlns:a16="http://schemas.microsoft.com/office/drawing/2014/main" id="{3C7FB5B4-6C5E-51CE-4299-C734B492FCBE}"/>
              </a:ext>
            </a:extLst>
          </p:cNvPr>
          <p:cNvSpPr>
            <a:spLocks noGrp="1"/>
          </p:cNvSpPr>
          <p:nvPr>
            <p:ph idx="1"/>
          </p:nvPr>
        </p:nvSpPr>
        <p:spPr>
          <a:xfrm>
            <a:off x="4965431" y="2438400"/>
            <a:ext cx="6586489" cy="4109882"/>
          </a:xfrm>
        </p:spPr>
        <p:txBody>
          <a:bodyPr>
            <a:normAutofit fontScale="55000" lnSpcReduction="20000"/>
          </a:bodyPr>
          <a:lstStyle/>
          <a:p>
            <a:r>
              <a:rPr lang="en-GB" sz="3800" dirty="0"/>
              <a:t>“Judith  Butler  (1990,  1993)  took  the  debate  further  by  examining how culture actually informs our understanding of biology precisely through  presuming  the  priority  of  gender.  For  Butler,  then,  any notion  of  identity  is  mediated  through  categories  already  culturally available:  there  is  no  such  thing  as  the  ‘pre-cultural’  body.  Whilst she  did  not  dismiss  the  materiality  of  the  body,  she  argued  that words  and  language  bring  this  body  into  being.  Individuals  are always  already  gendered  prior  to  any  element  of  choice  for  or against  gender  identity. Butler  thus  introduced  the  idea  that  ‘gender’  and  ‘heterosexuality’  are  performative  and  repetitive.  Bodily  gestures,  movements and  clothing  all  signify  gender  at  every  moment.”</a:t>
            </a:r>
          </a:p>
          <a:p>
            <a:endParaRPr lang="en-GB" sz="1700" dirty="0"/>
          </a:p>
          <a:p>
            <a:r>
              <a:rPr lang="en-GB" sz="2200" b="0" i="0" dirty="0">
                <a:effectLst/>
                <a:latin typeface="avenir-regular-class"/>
              </a:rPr>
              <a:t>Watson, K. (2005) 'Queer Theory', </a:t>
            </a:r>
            <a:r>
              <a:rPr lang="en-GB" sz="2200" b="0" i="1" dirty="0">
                <a:effectLst/>
                <a:latin typeface="avenir-regular-class"/>
              </a:rPr>
              <a:t>Group Analysis</a:t>
            </a:r>
            <a:r>
              <a:rPr lang="en-GB" sz="2200" b="0" i="0" dirty="0">
                <a:effectLst/>
                <a:latin typeface="avenir-regular-class"/>
              </a:rPr>
              <a:t>, 38(1), pp. 67-81.</a:t>
            </a:r>
            <a:endParaRPr lang="en-GB" sz="2200" dirty="0"/>
          </a:p>
        </p:txBody>
      </p:sp>
      <p:pic>
        <p:nvPicPr>
          <p:cNvPr id="6146" name="Picture 2" descr="Judith Butler | Biography, Gender Trouble, &amp; Facts | Britannica">
            <a:extLst>
              <a:ext uri="{FF2B5EF4-FFF2-40B4-BE49-F238E27FC236}">
                <a16:creationId xmlns:a16="http://schemas.microsoft.com/office/drawing/2014/main" id="{11058F7B-67D2-41A2-FA45-F9B44E499DB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771" r="4104"/>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6151" name="Straight Connector 615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D4E3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638629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F2DC8F5-1F80-F39B-BB27-2611F86E98F8}"/>
              </a:ext>
            </a:extLst>
          </p:cNvPr>
          <p:cNvSpPr>
            <a:spLocks noGrp="1"/>
          </p:cNvSpPr>
          <p:nvPr>
            <p:ph type="title"/>
          </p:nvPr>
        </p:nvSpPr>
        <p:spPr>
          <a:xfrm>
            <a:off x="643467" y="321734"/>
            <a:ext cx="10905066" cy="1135737"/>
          </a:xfrm>
        </p:spPr>
        <p:txBody>
          <a:bodyPr>
            <a:normAutofit/>
          </a:bodyPr>
          <a:lstStyle/>
          <a:p>
            <a:r>
              <a:rPr lang="en-GB" sz="3600"/>
              <a:t>Sexuality – Queer Theory [Butler]</a:t>
            </a:r>
          </a:p>
        </p:txBody>
      </p:sp>
      <p:sp>
        <p:nvSpPr>
          <p:cNvPr id="3" name="Content Placeholder 2">
            <a:extLst>
              <a:ext uri="{FF2B5EF4-FFF2-40B4-BE49-F238E27FC236}">
                <a16:creationId xmlns:a16="http://schemas.microsoft.com/office/drawing/2014/main" id="{BABDE9D2-5373-7B8F-07BF-B63BD700B701}"/>
              </a:ext>
            </a:extLst>
          </p:cNvPr>
          <p:cNvSpPr>
            <a:spLocks noGrp="1"/>
          </p:cNvSpPr>
          <p:nvPr>
            <p:ph idx="1"/>
          </p:nvPr>
        </p:nvSpPr>
        <p:spPr>
          <a:xfrm>
            <a:off x="643467" y="1782981"/>
            <a:ext cx="10905066" cy="4393982"/>
          </a:xfrm>
        </p:spPr>
        <p:txBody>
          <a:bodyPr vert="horz" lIns="91440" tIns="45720" rIns="91440" bIns="45720" rtlCol="0" anchor="t">
            <a:normAutofit fontScale="92500" lnSpcReduction="20000"/>
          </a:bodyPr>
          <a:lstStyle/>
          <a:p>
            <a:r>
              <a:rPr lang="en-GB" dirty="0"/>
              <a:t>In much of Butlers work, she has focused on the power of words and language.</a:t>
            </a:r>
          </a:p>
          <a:p>
            <a:r>
              <a:rPr lang="en-GB" dirty="0"/>
              <a:t>She uses terms  to explain how language causes or produces real world changes.</a:t>
            </a:r>
          </a:p>
          <a:p>
            <a:endParaRPr lang="en-GB" dirty="0"/>
          </a:p>
          <a:p>
            <a:r>
              <a:rPr lang="en-GB" dirty="0"/>
              <a:t>What kinds of language or rhetoric do we use day to day to enforce gender and sexuality, and how can we unpack exactly what we mean/do when we say those things?</a:t>
            </a:r>
          </a:p>
          <a:p>
            <a:endParaRPr lang="en-GB" dirty="0"/>
          </a:p>
          <a:p>
            <a:r>
              <a:rPr lang="en-GB" u="sng" dirty="0"/>
              <a:t>Discussion Point: in groups or pairs, think of language you or others use day to day to create and maintain assumptions about gender and sexuality (e.g. “you hit like a girl”)</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1835153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AA67B-CDEA-ADD0-DABF-08F49117834D}"/>
              </a:ext>
            </a:extLst>
          </p:cNvPr>
          <p:cNvSpPr>
            <a:spLocks noGrp="1"/>
          </p:cNvSpPr>
          <p:nvPr>
            <p:ph type="title"/>
          </p:nvPr>
        </p:nvSpPr>
        <p:spPr/>
        <p:txBody>
          <a:bodyPr/>
          <a:lstStyle/>
          <a:p>
            <a:r>
              <a:rPr lang="en-GB" b="0" i="0" dirty="0">
                <a:solidFill>
                  <a:srgbClr val="141414"/>
                </a:solidFill>
                <a:effectLst/>
                <a:latin typeface="ReithSans"/>
              </a:rPr>
              <a:t>Prof Stock "makes trans students unsafe".</a:t>
            </a:r>
            <a:endParaRPr lang="en-GB" dirty="0"/>
          </a:p>
        </p:txBody>
      </p:sp>
      <p:sp>
        <p:nvSpPr>
          <p:cNvPr id="3" name="Content Placeholder 2">
            <a:extLst>
              <a:ext uri="{FF2B5EF4-FFF2-40B4-BE49-F238E27FC236}">
                <a16:creationId xmlns:a16="http://schemas.microsoft.com/office/drawing/2014/main" id="{E2771D8F-541C-EE3D-1035-5A8843AC7A09}"/>
              </a:ext>
            </a:extLst>
          </p:cNvPr>
          <p:cNvSpPr>
            <a:spLocks noGrp="1"/>
          </p:cNvSpPr>
          <p:nvPr>
            <p:ph idx="1"/>
          </p:nvPr>
        </p:nvSpPr>
        <p:spPr/>
        <p:txBody>
          <a:bodyPr/>
          <a:lstStyle/>
          <a:p>
            <a:r>
              <a:rPr lang="en-GB" b="0" i="0" dirty="0">
                <a:solidFill>
                  <a:srgbClr val="141414"/>
                </a:solidFill>
                <a:effectLst/>
              </a:rPr>
              <a:t>Professor Stock, questioning the idea that gender identity is more "socially significant" than biological sex</a:t>
            </a:r>
          </a:p>
          <a:p>
            <a:r>
              <a:rPr lang="en-GB" b="0" i="0" dirty="0">
                <a:solidFill>
                  <a:srgbClr val="141414"/>
                </a:solidFill>
                <a:effectLst/>
              </a:rPr>
              <a:t>Prof Stock tweeted that students shouldn't "just expect to hear their own thoughts reflected back at them".</a:t>
            </a:r>
          </a:p>
          <a:p>
            <a:r>
              <a:rPr lang="en-GB" b="0" i="0" dirty="0">
                <a:solidFill>
                  <a:srgbClr val="242424"/>
                </a:solidFill>
                <a:effectLst/>
              </a:rPr>
              <a:t>resigned from her position at the University of Sussex in October 2021</a:t>
            </a:r>
          </a:p>
          <a:p>
            <a:endParaRPr lang="en-GB" dirty="0">
              <a:solidFill>
                <a:srgbClr val="242424"/>
              </a:solidFill>
            </a:endParaRPr>
          </a:p>
          <a:p>
            <a:r>
              <a:rPr lang="en-GB" dirty="0">
                <a:solidFill>
                  <a:srgbClr val="242424"/>
                </a:solidFill>
              </a:rPr>
              <a:t>What are your thoughts on this situation?</a:t>
            </a:r>
            <a:endParaRPr lang="en-GB" dirty="0"/>
          </a:p>
        </p:txBody>
      </p:sp>
    </p:spTree>
    <p:extLst>
      <p:ext uri="{BB962C8B-B14F-4D97-AF65-F5344CB8AC3E}">
        <p14:creationId xmlns:p14="http://schemas.microsoft.com/office/powerpoint/2010/main" val="126374479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0129BDC-50D4-61BB-6266-318A19E8AA97}"/>
              </a:ext>
            </a:extLst>
          </p:cNvPr>
          <p:cNvSpPr>
            <a:spLocks noGrp="1"/>
          </p:cNvSpPr>
          <p:nvPr>
            <p:ph type="title"/>
          </p:nvPr>
        </p:nvSpPr>
        <p:spPr>
          <a:xfrm>
            <a:off x="838200" y="365125"/>
            <a:ext cx="10515600" cy="1325563"/>
          </a:xfrm>
        </p:spPr>
        <p:txBody>
          <a:bodyPr>
            <a:normAutofit/>
          </a:bodyPr>
          <a:lstStyle/>
          <a:p>
            <a:r>
              <a:rPr lang="en-GB" dirty="0"/>
              <a:t>Concluding thoughts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8136BDD-BE60-C30F-F57A-CB6B5A49C12A}"/>
              </a:ext>
            </a:extLst>
          </p:cNvPr>
          <p:cNvSpPr>
            <a:spLocks noGrp="1"/>
          </p:cNvSpPr>
          <p:nvPr>
            <p:ph idx="1"/>
          </p:nvPr>
        </p:nvSpPr>
        <p:spPr>
          <a:xfrm>
            <a:off x="838200" y="1825625"/>
            <a:ext cx="10515600" cy="4351338"/>
          </a:xfrm>
        </p:spPr>
        <p:txBody>
          <a:bodyPr>
            <a:normAutofit/>
          </a:bodyPr>
          <a:lstStyle/>
          <a:p>
            <a:r>
              <a:rPr lang="en-GB" sz="2600" dirty="0"/>
              <a:t>Gender, Sex and Sexuality are important concepts that make real tangible impacts on the way we live.</a:t>
            </a:r>
          </a:p>
          <a:p>
            <a:r>
              <a:rPr lang="en-GB" sz="2600" dirty="0"/>
              <a:t>Although we have discussed how malleable and fragile those concepts are as socially constructed categories, these identities are fundamental to us as individuals and society as a whole.</a:t>
            </a:r>
          </a:p>
          <a:p>
            <a:r>
              <a:rPr lang="en-GB" sz="2600" dirty="0"/>
              <a:t>Having a keen understanding on the ways Gender, Sex and Sexuality are formed and maintained in society gives us a solid grounding on which to build our ideas about how they interact with crime, policing and the law.</a:t>
            </a:r>
          </a:p>
          <a:p>
            <a:r>
              <a:rPr lang="en-GB" sz="2600" dirty="0"/>
              <a:t>It is in these arenas where Gender, Sex and Sexuality have the most far reaching and impactful effects on our day to day lives.</a:t>
            </a:r>
          </a:p>
        </p:txBody>
      </p:sp>
    </p:spTree>
    <p:extLst>
      <p:ext uri="{BB962C8B-B14F-4D97-AF65-F5344CB8AC3E}">
        <p14:creationId xmlns:p14="http://schemas.microsoft.com/office/powerpoint/2010/main" val="133476300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F68A77-1E02-10D2-1F42-08C75D5431F9}"/>
              </a:ext>
            </a:extLst>
          </p:cNvPr>
          <p:cNvSpPr>
            <a:spLocks noGrp="1"/>
          </p:cNvSpPr>
          <p:nvPr>
            <p:ph type="title"/>
          </p:nvPr>
        </p:nvSpPr>
        <p:spPr>
          <a:xfrm>
            <a:off x="1043631" y="809898"/>
            <a:ext cx="10173010" cy="1554480"/>
          </a:xfrm>
        </p:spPr>
        <p:txBody>
          <a:bodyPr anchor="ctr">
            <a:normAutofit/>
          </a:bodyPr>
          <a:lstStyle/>
          <a:p>
            <a:r>
              <a:rPr lang="en-GB" sz="4800"/>
              <a:t>Any Questions?</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87AAECA-690F-E18C-919A-71F30A1FEBCF}"/>
              </a:ext>
            </a:extLst>
          </p:cNvPr>
          <p:cNvGraphicFramePr>
            <a:graphicFrameLocks noGrp="1"/>
          </p:cNvGraphicFramePr>
          <p:nvPr>
            <p:ph idx="1"/>
            <p:extLst>
              <p:ext uri="{D42A27DB-BD31-4B8C-83A1-F6EECF244321}">
                <p14:modId xmlns:p14="http://schemas.microsoft.com/office/powerpoint/2010/main" val="380982712"/>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995500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1" name="Rectangle 16390">
            <a:extLst>
              <a:ext uri="{FF2B5EF4-FFF2-40B4-BE49-F238E27FC236}">
                <a16:creationId xmlns:a16="http://schemas.microsoft.com/office/drawing/2014/main" id="{9D80C9EF-3CC6-4ECC-9C2D-9D0396C96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37B2BF-7DDF-C200-37B7-30DF15E3790A}"/>
              </a:ext>
            </a:extLst>
          </p:cNvPr>
          <p:cNvSpPr>
            <a:spLocks noGrp="1"/>
          </p:cNvSpPr>
          <p:nvPr>
            <p:ph type="title"/>
          </p:nvPr>
        </p:nvSpPr>
        <p:spPr>
          <a:xfrm>
            <a:off x="795528" y="386930"/>
            <a:ext cx="10141799" cy="1300554"/>
          </a:xfrm>
        </p:spPr>
        <p:txBody>
          <a:bodyPr anchor="b">
            <a:normAutofit/>
          </a:bodyPr>
          <a:lstStyle/>
          <a:p>
            <a:r>
              <a:rPr lang="en-GB" sz="4800"/>
              <a:t>Week 2 complete!</a:t>
            </a:r>
          </a:p>
        </p:txBody>
      </p:sp>
      <p:sp>
        <p:nvSpPr>
          <p:cNvPr id="16393" name="Rectangle 16392">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5" name="Rectangle 1639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6" name="Picture 2" descr="You nailed it Memes">
            <a:extLst>
              <a:ext uri="{FF2B5EF4-FFF2-40B4-BE49-F238E27FC236}">
                <a16:creationId xmlns:a16="http://schemas.microsoft.com/office/drawing/2014/main" id="{EE5CEEBE-8D8E-05E3-40B8-8131614389E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8136"/>
          <a:stretch/>
        </p:blipFill>
        <p:spPr bwMode="auto">
          <a:xfrm>
            <a:off x="635295" y="252471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A9E18E1-2273-B8C1-E364-82DA49BCCE28}"/>
              </a:ext>
            </a:extLst>
          </p:cNvPr>
          <p:cNvSpPr>
            <a:spLocks noGrp="1"/>
          </p:cNvSpPr>
          <p:nvPr>
            <p:ph idx="1"/>
          </p:nvPr>
        </p:nvSpPr>
        <p:spPr>
          <a:xfrm>
            <a:off x="6406429" y="2599509"/>
            <a:ext cx="4530898" cy="3639450"/>
          </a:xfrm>
        </p:spPr>
        <p:txBody>
          <a:bodyPr anchor="ctr">
            <a:normAutofit/>
          </a:bodyPr>
          <a:lstStyle/>
          <a:p>
            <a:r>
              <a:rPr lang="en-GB" sz="2000" dirty="0"/>
              <a:t>Thank you for listening!</a:t>
            </a:r>
            <a:endParaRPr lang="en-GB" sz="2000" dirty="0">
              <a:ea typeface="Calibri"/>
              <a:cs typeface="Calibri"/>
            </a:endParaRPr>
          </a:p>
          <a:p>
            <a:r>
              <a:rPr lang="en-GB" sz="2000" dirty="0"/>
              <a:t>See you all next week!</a:t>
            </a:r>
          </a:p>
          <a:p>
            <a:r>
              <a:rPr lang="en-GB" sz="2000">
                <a:ea typeface="Calibri" panose="020F0502020204030204"/>
                <a:cs typeface="Calibri" panose="020F0502020204030204"/>
              </a:rPr>
              <a:t>Task  </a:t>
            </a:r>
            <a:endParaRPr lang="en-GB" dirty="0"/>
          </a:p>
          <a:p>
            <a:pPr marL="0" indent="0">
              <a:buNone/>
            </a:pPr>
            <a:br>
              <a:rPr lang="en-US" dirty="0"/>
            </a:br>
            <a:endParaRPr lang="en-US" dirty="0"/>
          </a:p>
        </p:txBody>
      </p:sp>
      <p:sp>
        <p:nvSpPr>
          <p:cNvPr id="16397" name="Rectangle 16396">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2916037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89E94-D468-371F-011E-AB229557437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C986E1D-E372-29C4-C9F8-73C86294F010}"/>
              </a:ext>
            </a:extLst>
          </p:cNvPr>
          <p:cNvSpPr>
            <a:spLocks noGrp="1"/>
          </p:cNvSpPr>
          <p:nvPr>
            <p:ph idx="1"/>
          </p:nvPr>
        </p:nvSpPr>
        <p:spPr/>
        <p:txBody>
          <a:bodyPr>
            <a:normAutofit fontScale="85000" lnSpcReduction="20000"/>
          </a:bodyPr>
          <a:lstStyle/>
          <a:p>
            <a:r>
              <a:rPr lang="en-GB" sz="2800" b="0" i="0" dirty="0">
                <a:effectLst/>
                <a:latin typeface="avenir-regular-class"/>
              </a:rPr>
              <a:t>Bradley, H. (1996) </a:t>
            </a:r>
            <a:r>
              <a:rPr lang="en-GB" sz="2800" b="0" i="1" dirty="0">
                <a:effectLst/>
                <a:latin typeface="avenir-regular-class"/>
              </a:rPr>
              <a:t>Fractured Identities</a:t>
            </a:r>
            <a:r>
              <a:rPr lang="en-GB" sz="2800" b="0" i="0" dirty="0">
                <a:effectLst/>
                <a:latin typeface="avenir-regular-class"/>
              </a:rPr>
              <a:t>. Cambridge: Polity Press.</a:t>
            </a:r>
            <a:endParaRPr lang="en-GB" sz="2800" dirty="0"/>
          </a:p>
          <a:p>
            <a:r>
              <a:rPr lang="en-GB" sz="2800" dirty="0"/>
              <a:t>Delmar, R. (2001) 'What is Feminism', in A. Herman and A. Stewart (ed.) Theorizing Feminism. London: Routledge, pp.8-33.</a:t>
            </a:r>
          </a:p>
          <a:p>
            <a:r>
              <a:rPr lang="en-GB" sz="2800" b="0" i="0" dirty="0" err="1">
                <a:effectLst/>
                <a:latin typeface="avenir-regular-class"/>
              </a:rPr>
              <a:t>Ghaill</a:t>
            </a:r>
            <a:r>
              <a:rPr lang="en-GB" sz="2800" b="0" i="0" dirty="0">
                <a:effectLst/>
                <a:latin typeface="avenir-regular-class"/>
              </a:rPr>
              <a:t>, M &amp; Haywood, C. (2007) </a:t>
            </a:r>
            <a:r>
              <a:rPr lang="en-GB" sz="2800" b="0" i="1" dirty="0">
                <a:effectLst/>
                <a:latin typeface="avenir-regular-class"/>
              </a:rPr>
              <a:t>Gender, Culture and Society: Contemporary Femininities and Masculinities</a:t>
            </a:r>
            <a:r>
              <a:rPr lang="en-GB" sz="2800" b="0" i="0" dirty="0">
                <a:effectLst/>
                <a:latin typeface="avenir-regular-class"/>
              </a:rPr>
              <a:t>. Hampshire: Palgrave Macmillan.</a:t>
            </a:r>
          </a:p>
          <a:p>
            <a:r>
              <a:rPr lang="en-GB" dirty="0"/>
              <a:t>Giddens, A. (2001) Sociology. 4th </a:t>
            </a:r>
            <a:r>
              <a:rPr lang="en-GB" dirty="0" err="1"/>
              <a:t>Edn</a:t>
            </a:r>
            <a:r>
              <a:rPr lang="en-GB" dirty="0"/>
              <a:t> Cambridge: Polity Press. </a:t>
            </a:r>
          </a:p>
          <a:p>
            <a:r>
              <a:rPr lang="en-GB" sz="2800" dirty="0"/>
              <a:t>Jardine, A in Thompson, D. (1994) 'Defining Feminism', Australian Feminist Studies, 20(9), pp.171-192.</a:t>
            </a:r>
          </a:p>
          <a:p>
            <a:r>
              <a:rPr lang="en-GB" sz="2800" b="0" i="0" dirty="0" err="1">
                <a:effectLst/>
                <a:latin typeface="avenir-regular-class"/>
              </a:rPr>
              <a:t>Karkazis</a:t>
            </a:r>
            <a:r>
              <a:rPr lang="en-GB" sz="2800" b="0" i="0" dirty="0">
                <a:effectLst/>
                <a:latin typeface="avenir-regular-class"/>
              </a:rPr>
              <a:t>, K. (2019) 'The misuses of "Biological Sex"', </a:t>
            </a:r>
            <a:r>
              <a:rPr lang="en-GB" sz="2800" b="0" i="1" dirty="0">
                <a:effectLst/>
                <a:latin typeface="avenir-regular-class"/>
              </a:rPr>
              <a:t>The Lancet</a:t>
            </a:r>
            <a:r>
              <a:rPr lang="en-GB" sz="2800" b="0" i="0" dirty="0">
                <a:effectLst/>
                <a:latin typeface="avenir-regular-class"/>
              </a:rPr>
              <a:t>, 394(10212), pp. 1898-1899.</a:t>
            </a:r>
            <a:endParaRPr lang="en-GB" sz="2800" dirty="0"/>
          </a:p>
          <a:p>
            <a:r>
              <a:rPr lang="en-GB" dirty="0">
                <a:latin typeface="avenir-regular-class"/>
              </a:rPr>
              <a:t>Walters, M. (2005) </a:t>
            </a:r>
            <a:r>
              <a:rPr lang="en-GB" i="1" dirty="0">
                <a:latin typeface="avenir-regular-class"/>
              </a:rPr>
              <a:t>Feminism: a very short introduction</a:t>
            </a:r>
            <a:r>
              <a:rPr lang="en-GB" dirty="0">
                <a:latin typeface="avenir-regular-class"/>
              </a:rPr>
              <a:t>. Oxford: Oxford University Press. </a:t>
            </a:r>
            <a:endParaRPr lang="en-GB" dirty="0"/>
          </a:p>
          <a:p>
            <a:r>
              <a:rPr lang="en-GB" sz="2800" b="0" i="0" dirty="0">
                <a:effectLst/>
                <a:latin typeface="avenir-regular-class"/>
              </a:rPr>
              <a:t>Watson, K. (2005) 'Queer Theory', </a:t>
            </a:r>
            <a:r>
              <a:rPr lang="en-GB" sz="2800" b="0" i="1" dirty="0">
                <a:effectLst/>
                <a:latin typeface="avenir-regular-class"/>
              </a:rPr>
              <a:t>Group Analysis</a:t>
            </a:r>
            <a:r>
              <a:rPr lang="en-GB" sz="2800" b="0" i="0" dirty="0">
                <a:effectLst/>
                <a:latin typeface="avenir-regular-class"/>
              </a:rPr>
              <a:t>, 38(1), pp. 67-81.</a:t>
            </a:r>
            <a:endParaRPr lang="en-GB" sz="2800" dirty="0"/>
          </a:p>
          <a:p>
            <a:endParaRPr lang="en-GB" dirty="0"/>
          </a:p>
        </p:txBody>
      </p:sp>
    </p:spTree>
    <p:extLst>
      <p:ext uri="{BB962C8B-B14F-4D97-AF65-F5344CB8AC3E}">
        <p14:creationId xmlns:p14="http://schemas.microsoft.com/office/powerpoint/2010/main" val="11941066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4386</Words>
  <Application>Microsoft Office PowerPoint</Application>
  <PresentationFormat>Widescreen</PresentationFormat>
  <Paragraphs>309</Paragraphs>
  <Slides>49</Slides>
  <Notes>12</Notes>
  <HiddenSlides>0</HiddenSlides>
  <MMClips>0</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49</vt:i4>
      </vt:variant>
    </vt:vector>
  </HeadingPairs>
  <TitlesOfParts>
    <vt:vector size="65" baseType="lpstr">
      <vt:lpstr>avenir-regular-class</vt:lpstr>
      <vt:lpstr>BatonTurbo</vt:lpstr>
      <vt:lpstr>Meiryo</vt:lpstr>
      <vt:lpstr>ReithSans</vt:lpstr>
      <vt:lpstr>schoolbook</vt:lpstr>
      <vt:lpstr>var(--fontFamilyBase)</vt:lpstr>
      <vt:lpstr>Arial</vt:lpstr>
      <vt:lpstr>Calibri</vt:lpstr>
      <vt:lpstr>Calibri Light</vt:lpstr>
      <vt:lpstr>Merriweather</vt:lpstr>
      <vt:lpstr>open sans</vt:lpstr>
      <vt:lpstr>open sans</vt:lpstr>
      <vt:lpstr>playfair display</vt:lpstr>
      <vt:lpstr>Segoe UI</vt:lpstr>
      <vt:lpstr>Source Sans Pro</vt:lpstr>
      <vt:lpstr>Office Theme</vt:lpstr>
      <vt:lpstr>Gender, Race, Religion and Crime</vt:lpstr>
      <vt:lpstr>Workshop Task:</vt:lpstr>
      <vt:lpstr>President Trump 2025</vt:lpstr>
      <vt:lpstr>Key Topics</vt:lpstr>
      <vt:lpstr>Feminism</vt:lpstr>
      <vt:lpstr>It is:</vt:lpstr>
      <vt:lpstr>Key Aspects of Feminism</vt:lpstr>
      <vt:lpstr>Defining Feminism</vt:lpstr>
      <vt:lpstr>Defining Feminism</vt:lpstr>
      <vt:lpstr>Different Strands of Feminism</vt:lpstr>
      <vt:lpstr>Feminist </vt:lpstr>
      <vt:lpstr>Defining Feminism</vt:lpstr>
      <vt:lpstr>Defining Feminism</vt:lpstr>
      <vt:lpstr>Waves of Feminism</vt:lpstr>
      <vt:lpstr>Waves of Feminism</vt:lpstr>
      <vt:lpstr> USA 1977 Conference on Women’s Rights </vt:lpstr>
      <vt:lpstr> Where Abortion Is Illegal Now – USA States changes Roe v. Wade case </vt:lpstr>
      <vt:lpstr>USA</vt:lpstr>
      <vt:lpstr>The Abortion Act 1967 UK</vt:lpstr>
      <vt:lpstr>Waves of Feminism</vt:lpstr>
      <vt:lpstr>Waves of Feminism</vt:lpstr>
      <vt:lpstr>Continues</vt:lpstr>
      <vt:lpstr>Cyberfeminism </vt:lpstr>
      <vt:lpstr>Feminist Theory</vt:lpstr>
      <vt:lpstr> Liberal Feminism </vt:lpstr>
      <vt:lpstr>Feminist Theory</vt:lpstr>
      <vt:lpstr> Radical Feminism </vt:lpstr>
      <vt:lpstr> Postmodern Feminism </vt:lpstr>
      <vt:lpstr>The Male Gaze</vt:lpstr>
      <vt:lpstr>The Male Gaze</vt:lpstr>
      <vt:lpstr>Gender – Class discussion</vt:lpstr>
      <vt:lpstr>Sex</vt:lpstr>
      <vt:lpstr>Sex</vt:lpstr>
      <vt:lpstr>Gender </vt:lpstr>
      <vt:lpstr>Gender</vt:lpstr>
      <vt:lpstr>Gender</vt:lpstr>
      <vt:lpstr>Gender</vt:lpstr>
      <vt:lpstr>Men</vt:lpstr>
      <vt:lpstr>Men</vt:lpstr>
      <vt:lpstr>Sexuality – Queer Theory</vt:lpstr>
      <vt:lpstr>Sexuality – Queer Theory [Foucault]</vt:lpstr>
      <vt:lpstr>Sexuality – Queer Theory</vt:lpstr>
      <vt:lpstr>Sexuality – Queer Theory [Butler]</vt:lpstr>
      <vt:lpstr>Sexuality – Queer Theory [Butler]</vt:lpstr>
      <vt:lpstr>Prof Stock "makes trans students unsafe".</vt:lpstr>
      <vt:lpstr>Concluding thoughts</vt:lpstr>
      <vt:lpstr>Any Questions?</vt:lpstr>
      <vt:lpstr>Week 2 complete!</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Race, Religion and Crime</dc:title>
  <dc:creator>Luke Roach</dc:creator>
  <cp:lastModifiedBy>Nerys Musgrove</cp:lastModifiedBy>
  <cp:revision>63</cp:revision>
  <dcterms:created xsi:type="dcterms:W3CDTF">2022-10-05T13:18:44Z</dcterms:created>
  <dcterms:modified xsi:type="dcterms:W3CDTF">2026-01-26T11:28:04Z</dcterms:modified>
</cp:coreProperties>
</file>