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16EC-B35A-4FF4-9B7C-07B59A95F453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0D0FE-B8EE-4374-B1A9-22D3E9026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969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16EC-B35A-4FF4-9B7C-07B59A95F453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0D0FE-B8EE-4374-B1A9-22D3E9026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576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16EC-B35A-4FF4-9B7C-07B59A95F453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0D0FE-B8EE-4374-B1A9-22D3E9026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030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16EC-B35A-4FF4-9B7C-07B59A95F453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0D0FE-B8EE-4374-B1A9-22D3E9026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675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16EC-B35A-4FF4-9B7C-07B59A95F453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0D0FE-B8EE-4374-B1A9-22D3E9026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826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16EC-B35A-4FF4-9B7C-07B59A95F453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0D0FE-B8EE-4374-B1A9-22D3E9026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997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16EC-B35A-4FF4-9B7C-07B59A95F453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0D0FE-B8EE-4374-B1A9-22D3E9026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510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16EC-B35A-4FF4-9B7C-07B59A95F453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0D0FE-B8EE-4374-B1A9-22D3E9026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719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16EC-B35A-4FF4-9B7C-07B59A95F453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0D0FE-B8EE-4374-B1A9-22D3E9026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147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16EC-B35A-4FF4-9B7C-07B59A95F453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0D0FE-B8EE-4374-B1A9-22D3E9026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21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16EC-B35A-4FF4-9B7C-07B59A95F453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0D0FE-B8EE-4374-B1A9-22D3E9026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380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3516EC-B35A-4FF4-9B7C-07B59A95F453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D0D0FE-B8EE-4374-B1A9-22D3E9026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638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legislation.gov.uk/understanding-legislation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study.com/academy/lesson/hospitality-industry-labor-legal-issues.html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api.parliament.uk/historic-hansard/lords/1956/jun/19/hotel-proprietors-liabilities-and-rights" TargetMode="External"/><Relationship Id="rId2" Type="http://schemas.openxmlformats.org/officeDocument/2006/relationships/hyperlink" Target="http://www.legislation.gov.uk/ukpga/Eliz2/4-5/62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se.gov.uk/pubns/cais25.pdf" TargetMode="External"/><Relationship Id="rId2" Type="http://schemas.openxmlformats.org/officeDocument/2006/relationships/hyperlink" Target="https://www.bbc.co.uk/bitesize/guides/zbrdvk7/revision/1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ighospitality.co.uk/Article/2010/05/05/Food-hygiene-the-law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ocusassignments.com/solution/hospitality-management-law-licensed-premises-assignment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egislation.gov.uk/ukpga/Eliz2/4-5/62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990600"/>
          </a:xfrm>
        </p:spPr>
        <p:txBody>
          <a:bodyPr/>
          <a:lstStyle/>
          <a:p>
            <a:r>
              <a:rPr lang="en-GB" dirty="0" smtClean="0"/>
              <a:t>Week 8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143000"/>
            <a:ext cx="9144000" cy="5715000"/>
          </a:xfrm>
        </p:spPr>
        <p:txBody>
          <a:bodyPr/>
          <a:lstStyle/>
          <a:p>
            <a:pPr algn="l"/>
            <a:r>
              <a:rPr lang="en-GB" dirty="0" smtClean="0">
                <a:solidFill>
                  <a:srgbClr val="FF0000"/>
                </a:solidFill>
              </a:rPr>
              <a:t>Aim:</a:t>
            </a:r>
          </a:p>
          <a:p>
            <a:pPr lvl="0" algn="l"/>
            <a:r>
              <a:rPr lang="en-GB" dirty="0" smtClean="0">
                <a:solidFill>
                  <a:schemeClr val="tx1"/>
                </a:solidFill>
              </a:rPr>
              <a:t>To </a:t>
            </a:r>
            <a:r>
              <a:rPr lang="en-GB" dirty="0">
                <a:solidFill>
                  <a:schemeClr val="tx1"/>
                </a:solidFill>
              </a:rPr>
              <a:t>understand Key legislation affecting the operation of a hotel: </a:t>
            </a:r>
            <a:endParaRPr lang="en-GB" dirty="0" smtClean="0">
              <a:solidFill>
                <a:schemeClr val="tx1"/>
              </a:solidFill>
            </a:endParaRPr>
          </a:p>
          <a:p>
            <a:pPr lvl="0" algn="l"/>
            <a:r>
              <a:rPr lang="en-GB" b="1" dirty="0" smtClean="0">
                <a:solidFill>
                  <a:srgbClr val="00B050"/>
                </a:solidFill>
              </a:rPr>
              <a:t>Liability</a:t>
            </a:r>
          </a:p>
          <a:p>
            <a:pPr lvl="0" algn="l"/>
            <a:r>
              <a:rPr lang="en-GB" b="1" dirty="0">
                <a:solidFill>
                  <a:srgbClr val="00B050"/>
                </a:solidFill>
              </a:rPr>
              <a:t>H</a:t>
            </a:r>
            <a:r>
              <a:rPr lang="en-GB" b="1" dirty="0" smtClean="0">
                <a:solidFill>
                  <a:srgbClr val="00B050"/>
                </a:solidFill>
              </a:rPr>
              <a:t>ealth </a:t>
            </a:r>
            <a:r>
              <a:rPr lang="en-GB" b="1" dirty="0">
                <a:solidFill>
                  <a:srgbClr val="00B050"/>
                </a:solidFill>
              </a:rPr>
              <a:t>and </a:t>
            </a:r>
            <a:r>
              <a:rPr lang="en-GB" b="1" dirty="0" smtClean="0">
                <a:solidFill>
                  <a:srgbClr val="00B050"/>
                </a:solidFill>
              </a:rPr>
              <a:t>safety</a:t>
            </a:r>
          </a:p>
          <a:p>
            <a:pPr lvl="0" algn="l"/>
            <a:r>
              <a:rPr lang="en-GB" b="1" dirty="0" smtClean="0">
                <a:solidFill>
                  <a:srgbClr val="00B050"/>
                </a:solidFill>
              </a:rPr>
              <a:t> Food hygiene</a:t>
            </a:r>
          </a:p>
          <a:p>
            <a:pPr lvl="0" algn="l"/>
            <a:r>
              <a:rPr lang="en-GB" b="1" dirty="0" smtClean="0">
                <a:solidFill>
                  <a:srgbClr val="00B050"/>
                </a:solidFill>
              </a:rPr>
              <a:t> Risk management</a:t>
            </a:r>
          </a:p>
          <a:p>
            <a:pPr lvl="0" algn="l"/>
            <a:r>
              <a:rPr lang="en-GB" b="1" dirty="0" smtClean="0">
                <a:solidFill>
                  <a:srgbClr val="00B050"/>
                </a:solidFill>
              </a:rPr>
              <a:t> Licensing</a:t>
            </a:r>
          </a:p>
          <a:p>
            <a:pPr lvl="0" algn="l"/>
            <a:r>
              <a:rPr lang="en-GB" b="1" dirty="0" smtClean="0">
                <a:solidFill>
                  <a:srgbClr val="00B050"/>
                </a:solidFill>
              </a:rPr>
              <a:t> Hotel </a:t>
            </a:r>
            <a:r>
              <a:rPr lang="en-GB" b="1" dirty="0">
                <a:solidFill>
                  <a:srgbClr val="00B050"/>
                </a:solidFill>
              </a:rPr>
              <a:t>Proprietors Act 1956.</a:t>
            </a:r>
          </a:p>
          <a:p>
            <a:pPr algn="l"/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86835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960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B050"/>
                </a:solidFill>
              </a:rPr>
              <a:t>L</a:t>
            </a:r>
            <a:r>
              <a:rPr lang="en-GB" dirty="0" smtClean="0">
                <a:solidFill>
                  <a:srgbClr val="00B050"/>
                </a:solidFill>
              </a:rPr>
              <a:t>egislation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9144000" cy="6248400"/>
          </a:xfrm>
        </p:spPr>
        <p:txBody>
          <a:bodyPr/>
          <a:lstStyle/>
          <a:p>
            <a:r>
              <a:rPr lang="en-GB" b="1" dirty="0"/>
              <a:t>Legislation</a:t>
            </a:r>
            <a:r>
              <a:rPr lang="en-GB" dirty="0"/>
              <a:t> (or statutory </a:t>
            </a:r>
            <a:r>
              <a:rPr lang="en-GB" b="1" dirty="0"/>
              <a:t>law</a:t>
            </a:r>
            <a:r>
              <a:rPr lang="en-GB" dirty="0"/>
              <a:t>) is </a:t>
            </a:r>
            <a:r>
              <a:rPr lang="en-GB" b="1" dirty="0"/>
              <a:t>law</a:t>
            </a:r>
            <a:r>
              <a:rPr lang="en-GB" dirty="0"/>
              <a:t> which has been promulgated (or </a:t>
            </a:r>
            <a:r>
              <a:rPr lang="en-GB" dirty="0" smtClean="0"/>
              <a:t>"passed") </a:t>
            </a:r>
            <a:r>
              <a:rPr lang="en-GB" dirty="0"/>
              <a:t>by a legislature or other governing body or the process of making it. ... </a:t>
            </a:r>
            <a:r>
              <a:rPr lang="en-GB" b="1" dirty="0"/>
              <a:t>Legislation</a:t>
            </a:r>
            <a:r>
              <a:rPr lang="en-GB" dirty="0"/>
              <a:t> can have many purposes: to regulate, to authorize, to outlaw, to provide (funds), to sanction, to grant, to declare or to </a:t>
            </a:r>
            <a:r>
              <a:rPr lang="en-GB" dirty="0" smtClean="0"/>
              <a:t>restrict.</a:t>
            </a:r>
          </a:p>
          <a:p>
            <a:endParaRPr lang="en-GB" dirty="0"/>
          </a:p>
          <a:p>
            <a:r>
              <a:rPr lang="en-GB" dirty="0" smtClean="0"/>
              <a:t>Please follow the link</a:t>
            </a:r>
          </a:p>
          <a:p>
            <a:endParaRPr lang="en-GB" dirty="0"/>
          </a:p>
          <a:p>
            <a:r>
              <a:rPr lang="en-GB" dirty="0" smtClean="0">
                <a:hlinkClick r:id="rId2"/>
              </a:rPr>
              <a:t>https://www.legislation.gov.uk/understanding-legislation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657600"/>
            <a:ext cx="3581400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9130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220200" cy="914400"/>
          </a:xfrm>
        </p:spPr>
        <p:txBody>
          <a:bodyPr/>
          <a:lstStyle/>
          <a:p>
            <a:r>
              <a:rPr lang="en-GB" dirty="0" smtClean="0"/>
              <a:t>What is hospitality legislation?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019800"/>
          </a:xfrm>
        </p:spPr>
        <p:txBody>
          <a:bodyPr/>
          <a:lstStyle/>
          <a:p>
            <a:r>
              <a:rPr lang="en-GB" b="1" dirty="0"/>
              <a:t>Hospitality law</a:t>
            </a:r>
            <a:r>
              <a:rPr lang="en-GB" dirty="0"/>
              <a:t> is a legal and social practice related to the treatment of a person's guests or those who patronize a place of business. Related to the concept of legal liability, </a:t>
            </a:r>
            <a:r>
              <a:rPr lang="en-GB" b="1" dirty="0"/>
              <a:t>hospitality laws</a:t>
            </a:r>
            <a:r>
              <a:rPr lang="en-GB" dirty="0"/>
              <a:t> are intended to protect both hosts and guests against injury, whether accidental or intentional.</a:t>
            </a:r>
          </a:p>
        </p:txBody>
      </p:sp>
    </p:spTree>
    <p:extLst>
      <p:ext uri="{BB962C8B-B14F-4D97-AF65-F5344CB8AC3E}">
        <p14:creationId xmlns:p14="http://schemas.microsoft.com/office/powerpoint/2010/main" val="34366852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 fontScale="90000"/>
          </a:bodyPr>
          <a:lstStyle/>
          <a:p>
            <a:r>
              <a:rPr lang="en-GB" sz="3200" dirty="0"/>
              <a:t>Why is it important to understand the legislation that affect you in the hospitality industry?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5867400"/>
          </a:xfrm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Food safety </a:t>
            </a:r>
            <a:r>
              <a:rPr lang="en-GB" b="1" dirty="0">
                <a:solidFill>
                  <a:srgbClr val="00B050"/>
                </a:solidFill>
              </a:rPr>
              <a:t>laws</a:t>
            </a:r>
            <a:r>
              <a:rPr lang="en-GB" dirty="0">
                <a:solidFill>
                  <a:srgbClr val="00B050"/>
                </a:solidFill>
              </a:rPr>
              <a:t> play a major role in the </a:t>
            </a:r>
            <a:r>
              <a:rPr lang="en-GB" b="1" dirty="0">
                <a:solidFill>
                  <a:srgbClr val="00B050"/>
                </a:solidFill>
              </a:rPr>
              <a:t>hospitality industry</a:t>
            </a:r>
            <a:r>
              <a:rPr lang="en-GB" dirty="0">
                <a:solidFill>
                  <a:srgbClr val="00B050"/>
                </a:solidFill>
              </a:rPr>
              <a:t>, and knowledge about how to clean and store food can keep </a:t>
            </a:r>
            <a:r>
              <a:rPr lang="en-GB" b="1" dirty="0">
                <a:solidFill>
                  <a:srgbClr val="00B050"/>
                </a:solidFill>
              </a:rPr>
              <a:t>your</a:t>
            </a:r>
            <a:r>
              <a:rPr lang="en-GB" dirty="0">
                <a:solidFill>
                  <a:srgbClr val="00B050"/>
                </a:solidFill>
              </a:rPr>
              <a:t> customers safe and help </a:t>
            </a:r>
            <a:r>
              <a:rPr lang="en-GB" b="1" dirty="0">
                <a:solidFill>
                  <a:srgbClr val="00B050"/>
                </a:solidFill>
              </a:rPr>
              <a:t>your</a:t>
            </a:r>
            <a:r>
              <a:rPr lang="en-GB" dirty="0">
                <a:solidFill>
                  <a:srgbClr val="00B050"/>
                </a:solidFill>
              </a:rPr>
              <a:t> business avoid lawsuits and fines. ... Clearly, this is a list </a:t>
            </a:r>
            <a:r>
              <a:rPr lang="en-GB" b="1" dirty="0">
                <a:solidFill>
                  <a:srgbClr val="00B050"/>
                </a:solidFill>
              </a:rPr>
              <a:t>you</a:t>
            </a:r>
            <a:r>
              <a:rPr lang="en-GB" dirty="0">
                <a:solidFill>
                  <a:srgbClr val="00B050"/>
                </a:solidFill>
              </a:rPr>
              <a:t> want to be on, so be sure </a:t>
            </a:r>
            <a:r>
              <a:rPr lang="en-GB" b="1" dirty="0">
                <a:solidFill>
                  <a:srgbClr val="00B050"/>
                </a:solidFill>
              </a:rPr>
              <a:t>you</a:t>
            </a:r>
            <a:r>
              <a:rPr lang="en-GB" dirty="0">
                <a:solidFill>
                  <a:srgbClr val="00B050"/>
                </a:solidFill>
              </a:rPr>
              <a:t> know the </a:t>
            </a:r>
            <a:r>
              <a:rPr lang="en-GB" b="1" dirty="0">
                <a:solidFill>
                  <a:srgbClr val="00B050"/>
                </a:solidFill>
              </a:rPr>
              <a:t>hotel laws</a:t>
            </a:r>
            <a:r>
              <a:rPr lang="en-GB" dirty="0">
                <a:solidFill>
                  <a:srgbClr val="00B050"/>
                </a:solidFill>
              </a:rPr>
              <a:t> on fire safety</a:t>
            </a:r>
          </a:p>
        </p:txBody>
      </p:sp>
    </p:spTree>
    <p:extLst>
      <p:ext uri="{BB962C8B-B14F-4D97-AF65-F5344CB8AC3E}">
        <p14:creationId xmlns:p14="http://schemas.microsoft.com/office/powerpoint/2010/main" val="17740973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What are legal issues in hospitality industry?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Common </a:t>
            </a:r>
            <a:r>
              <a:rPr lang="en-GB" dirty="0" smtClean="0">
                <a:solidFill>
                  <a:srgbClr val="00B050"/>
                </a:solidFill>
              </a:rPr>
              <a:t>labour </a:t>
            </a:r>
            <a:r>
              <a:rPr lang="en-GB" dirty="0">
                <a:solidFill>
                  <a:srgbClr val="00B050"/>
                </a:solidFill>
              </a:rPr>
              <a:t>and </a:t>
            </a:r>
            <a:r>
              <a:rPr lang="en-GB" b="1" dirty="0">
                <a:solidFill>
                  <a:srgbClr val="00B050"/>
                </a:solidFill>
              </a:rPr>
              <a:t>legal issues</a:t>
            </a:r>
            <a:r>
              <a:rPr lang="en-GB" dirty="0">
                <a:solidFill>
                  <a:srgbClr val="00B050"/>
                </a:solidFill>
              </a:rPr>
              <a:t> can include discrimination, unfair pay practices, workplace safety, and retaliation.</a:t>
            </a:r>
          </a:p>
        </p:txBody>
      </p:sp>
    </p:spTree>
    <p:extLst>
      <p:ext uri="{BB962C8B-B14F-4D97-AF65-F5344CB8AC3E}">
        <p14:creationId xmlns:p14="http://schemas.microsoft.com/office/powerpoint/2010/main" val="43968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572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Activity 30 Min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57200"/>
            <a:ext cx="9144000" cy="6400800"/>
          </a:xfrm>
        </p:spPr>
        <p:txBody>
          <a:bodyPr/>
          <a:lstStyle/>
          <a:p>
            <a:r>
              <a:rPr lang="en-GB" b="1" dirty="0"/>
              <a:t>A Case Study in </a:t>
            </a:r>
            <a:r>
              <a:rPr lang="en-GB" b="1" dirty="0" smtClean="0"/>
              <a:t>Labour Law</a:t>
            </a:r>
          </a:p>
          <a:p>
            <a:r>
              <a:rPr lang="en-GB" b="1" dirty="0" smtClean="0"/>
              <a:t>Please follow the link and read the case study, come back with your understanding of how Labour law is effecting hospitality industry.</a:t>
            </a:r>
          </a:p>
          <a:p>
            <a:r>
              <a:rPr lang="en-GB" dirty="0" smtClean="0">
                <a:hlinkClick r:id="rId2"/>
              </a:rPr>
              <a:t>https://study.com/academy/lesson/hospitality-industry-labor-legal-issues.html</a:t>
            </a:r>
            <a:endParaRPr lang="en-GB" b="1" dirty="0" smtClean="0"/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93984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/>
          <a:lstStyle/>
          <a:p>
            <a:r>
              <a:rPr lang="en-GB" dirty="0" smtClean="0"/>
              <a:t>Liability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85800"/>
            <a:ext cx="9144000" cy="6172200"/>
          </a:xfrm>
        </p:spPr>
        <p:txBody>
          <a:bodyPr/>
          <a:lstStyle/>
          <a:p>
            <a:r>
              <a:rPr lang="en-GB" b="1" dirty="0">
                <a:solidFill>
                  <a:srgbClr val="00B050"/>
                </a:solidFill>
              </a:rPr>
              <a:t>Liability</a:t>
            </a:r>
            <a:r>
              <a:rPr lang="en-GB" dirty="0">
                <a:solidFill>
                  <a:srgbClr val="00B050"/>
                </a:solidFill>
              </a:rPr>
              <a:t> is a fancy word for debt, or something that you owe. Once you know </a:t>
            </a:r>
            <a:r>
              <a:rPr lang="en-GB" b="1" dirty="0">
                <a:solidFill>
                  <a:srgbClr val="00B050"/>
                </a:solidFill>
              </a:rPr>
              <a:t>your</a:t>
            </a:r>
            <a:r>
              <a:rPr lang="en-GB" dirty="0">
                <a:solidFill>
                  <a:srgbClr val="00B050"/>
                </a:solidFill>
              </a:rPr>
              <a:t> total </a:t>
            </a:r>
            <a:r>
              <a:rPr lang="en-GB" b="1" dirty="0">
                <a:solidFill>
                  <a:srgbClr val="00B050"/>
                </a:solidFill>
              </a:rPr>
              <a:t>liabilities</a:t>
            </a:r>
            <a:r>
              <a:rPr lang="en-GB" dirty="0">
                <a:solidFill>
                  <a:srgbClr val="00B050"/>
                </a:solidFill>
              </a:rPr>
              <a:t>, you can subtract them from </a:t>
            </a:r>
            <a:r>
              <a:rPr lang="en-GB" b="1" dirty="0">
                <a:solidFill>
                  <a:srgbClr val="00B050"/>
                </a:solidFill>
              </a:rPr>
              <a:t>your</a:t>
            </a:r>
            <a:r>
              <a:rPr lang="en-GB" dirty="0">
                <a:solidFill>
                  <a:srgbClr val="00B050"/>
                </a:solidFill>
              </a:rPr>
              <a:t> total assets, or </a:t>
            </a:r>
            <a:r>
              <a:rPr lang="en-GB" b="1" dirty="0">
                <a:solidFill>
                  <a:srgbClr val="00B050"/>
                </a:solidFill>
              </a:rPr>
              <a:t>the</a:t>
            </a:r>
            <a:r>
              <a:rPr lang="en-GB" dirty="0">
                <a:solidFill>
                  <a:srgbClr val="00B050"/>
                </a:solidFill>
              </a:rPr>
              <a:t> value of </a:t>
            </a:r>
            <a:r>
              <a:rPr lang="en-GB" b="1" dirty="0">
                <a:solidFill>
                  <a:srgbClr val="00B050"/>
                </a:solidFill>
              </a:rPr>
              <a:t>the</a:t>
            </a:r>
            <a:r>
              <a:rPr lang="en-GB" dirty="0">
                <a:solidFill>
                  <a:srgbClr val="00B050"/>
                </a:solidFill>
              </a:rPr>
              <a:t> things you own — such as </a:t>
            </a:r>
            <a:r>
              <a:rPr lang="en-GB" b="1" dirty="0">
                <a:solidFill>
                  <a:srgbClr val="00B050"/>
                </a:solidFill>
              </a:rPr>
              <a:t>your</a:t>
            </a:r>
            <a:r>
              <a:rPr lang="en-GB" dirty="0">
                <a:solidFill>
                  <a:srgbClr val="00B050"/>
                </a:solidFill>
              </a:rPr>
              <a:t> home or car — to determine </a:t>
            </a:r>
            <a:r>
              <a:rPr lang="en-GB" b="1" dirty="0">
                <a:solidFill>
                  <a:srgbClr val="00B050"/>
                </a:solidFill>
              </a:rPr>
              <a:t>your</a:t>
            </a:r>
            <a:r>
              <a:rPr lang="en-GB" dirty="0">
                <a:solidFill>
                  <a:srgbClr val="00B050"/>
                </a:solidFill>
              </a:rPr>
              <a:t> net worth.</a:t>
            </a:r>
          </a:p>
        </p:txBody>
      </p:sp>
    </p:spTree>
    <p:extLst>
      <p:ext uri="{BB962C8B-B14F-4D97-AF65-F5344CB8AC3E}">
        <p14:creationId xmlns:p14="http://schemas.microsoft.com/office/powerpoint/2010/main" val="33548697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8200"/>
          </a:xfrm>
        </p:spPr>
        <p:txBody>
          <a:bodyPr/>
          <a:lstStyle/>
          <a:p>
            <a:r>
              <a:rPr lang="en-GB" dirty="0" smtClean="0"/>
              <a:t>Liability and Hospitality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6096000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rgbClr val="00B050"/>
                </a:solidFill>
              </a:rPr>
              <a:t>The </a:t>
            </a:r>
            <a:r>
              <a:rPr lang="en-GB" b="1" dirty="0">
                <a:solidFill>
                  <a:srgbClr val="00B050"/>
                </a:solidFill>
              </a:rPr>
              <a:t>Law Hotel</a:t>
            </a:r>
            <a:r>
              <a:rPr lang="en-GB" dirty="0">
                <a:solidFill>
                  <a:srgbClr val="00B050"/>
                </a:solidFill>
              </a:rPr>
              <a:t> proprietors are strictly </a:t>
            </a:r>
            <a:r>
              <a:rPr lang="en-GB" b="1" dirty="0">
                <a:solidFill>
                  <a:srgbClr val="00B050"/>
                </a:solidFill>
              </a:rPr>
              <a:t>liable</a:t>
            </a:r>
            <a:r>
              <a:rPr lang="en-GB" dirty="0">
                <a:solidFill>
                  <a:srgbClr val="00B050"/>
                </a:solidFill>
              </a:rPr>
              <a:t> to make good the loss of a guest's property unless they can prove that the loss was caused as a result of the negligence of the guest. This duty is set out in s. ... </a:t>
            </a:r>
            <a:r>
              <a:rPr lang="en-GB" b="1" dirty="0">
                <a:solidFill>
                  <a:srgbClr val="00B050"/>
                </a:solidFill>
              </a:rPr>
              <a:t>Liability</a:t>
            </a:r>
            <a:r>
              <a:rPr lang="en-GB" dirty="0">
                <a:solidFill>
                  <a:srgbClr val="00B050"/>
                </a:solidFill>
              </a:rPr>
              <a:t> is restricted to those guests who have purchased sleeping </a:t>
            </a:r>
            <a:r>
              <a:rPr lang="en-GB" b="1" dirty="0">
                <a:solidFill>
                  <a:srgbClr val="00B050"/>
                </a:solidFill>
              </a:rPr>
              <a:t>accommodation</a:t>
            </a:r>
            <a:r>
              <a:rPr lang="en-GB" dirty="0">
                <a:solidFill>
                  <a:srgbClr val="00B050"/>
                </a:solidFill>
              </a:rPr>
              <a:t> </a:t>
            </a:r>
            <a:r>
              <a:rPr lang="en-GB" dirty="0" smtClean="0">
                <a:solidFill>
                  <a:srgbClr val="00B050"/>
                </a:solidFill>
              </a:rPr>
              <a:t>only</a:t>
            </a:r>
          </a:p>
          <a:p>
            <a:endParaRPr lang="en-GB" dirty="0">
              <a:solidFill>
                <a:srgbClr val="00B050"/>
              </a:solidFill>
            </a:endParaRPr>
          </a:p>
          <a:p>
            <a:r>
              <a:rPr lang="en-GB" dirty="0" smtClean="0">
                <a:solidFill>
                  <a:srgbClr val="00B050"/>
                </a:solidFill>
              </a:rPr>
              <a:t>Please follow this links:</a:t>
            </a:r>
          </a:p>
          <a:p>
            <a:r>
              <a:rPr lang="en-GB" dirty="0" smtClean="0">
                <a:hlinkClick r:id="rId2"/>
              </a:rPr>
              <a:t>http://www.legislation.gov.uk/ukpga/Eliz2/4-5/62</a:t>
            </a:r>
            <a:endParaRPr lang="en-GB" dirty="0" smtClean="0"/>
          </a:p>
          <a:p>
            <a:r>
              <a:rPr lang="en-GB" dirty="0" smtClean="0">
                <a:hlinkClick r:id="rId3"/>
              </a:rPr>
              <a:t>https://api.parliament.uk/historic-hansard/lords/1956/jun/19/hotel-proprietors-liabilities-and-rights</a:t>
            </a:r>
            <a:endParaRPr lang="en-GB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8997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66800"/>
          </a:xfrm>
        </p:spPr>
        <p:txBody>
          <a:bodyPr>
            <a:normAutofit fontScale="90000"/>
          </a:bodyPr>
          <a:lstStyle/>
          <a:p>
            <a:pPr lvl="0"/>
            <a:r>
              <a:rPr lang="en-GB" b="1" dirty="0" smtClean="0">
                <a:solidFill>
                  <a:srgbClr val="00B050"/>
                </a:solidFill>
              </a:rPr>
              <a:t>Hospitality Health and safety</a:t>
            </a:r>
            <a:br>
              <a:rPr lang="en-GB" b="1" dirty="0" smtClean="0">
                <a:solidFill>
                  <a:srgbClr val="00B050"/>
                </a:solidFill>
              </a:rPr>
            </a:br>
            <a:r>
              <a:rPr lang="en-GB" b="1" dirty="0" smtClean="0">
                <a:solidFill>
                  <a:srgbClr val="00B050"/>
                </a:solidFill>
              </a:rPr>
              <a:t>legislation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6" y="1143000"/>
            <a:ext cx="9137073" cy="5715000"/>
          </a:xfrm>
        </p:spPr>
        <p:txBody>
          <a:bodyPr>
            <a:normAutofit fontScale="92500"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>
                <a:hlinkClick r:id="rId2"/>
              </a:rPr>
              <a:t>https://www.bbc.co.uk/bitesize/guides/zbrdvk7/revision/1</a:t>
            </a:r>
            <a:endParaRPr lang="en-GB" dirty="0" smtClean="0"/>
          </a:p>
          <a:p>
            <a:r>
              <a:rPr lang="en-GB" dirty="0" smtClean="0">
                <a:hlinkClick r:id="rId3"/>
              </a:rPr>
              <a:t>https://www.hse.gov.uk/pubns/cais25.pdf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95738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90600"/>
          </a:xfrm>
        </p:spPr>
        <p:txBody>
          <a:bodyPr/>
          <a:lstStyle/>
          <a:p>
            <a:r>
              <a:rPr lang="en-GB" dirty="0" smtClean="0"/>
              <a:t>Hospitality Food and Hygiene laws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6096000"/>
          </a:xfrm>
        </p:spPr>
        <p:txBody>
          <a:bodyPr/>
          <a:lstStyle/>
          <a:p>
            <a:r>
              <a:rPr lang="en-GB" dirty="0" smtClean="0">
                <a:hlinkClick r:id="rId2"/>
              </a:rPr>
              <a:t>https://www.bighospitality.co.uk/Article/2010/05/05/Food-hygiene-the-law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11132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Risk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9144000" cy="6248400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The most common hazards in the hospitality industry are:</a:t>
            </a:r>
          </a:p>
          <a:p>
            <a:r>
              <a:rPr lang="en-GB" dirty="0" smtClean="0"/>
              <a:t>lifting and pushing - </a:t>
            </a:r>
            <a:r>
              <a:rPr lang="en-GB" dirty="0" err="1" smtClean="0"/>
              <a:t>eg</a:t>
            </a:r>
            <a:r>
              <a:rPr lang="en-GB" dirty="0" smtClean="0"/>
              <a:t>. handling heavy or awkward shaped objects.</a:t>
            </a:r>
          </a:p>
          <a:p>
            <a:r>
              <a:rPr lang="en-GB" dirty="0" smtClean="0"/>
              <a:t>slips, trips, falls - </a:t>
            </a:r>
            <a:r>
              <a:rPr lang="en-GB" dirty="0" err="1" smtClean="0"/>
              <a:t>eg</a:t>
            </a:r>
            <a:r>
              <a:rPr lang="en-GB" dirty="0" smtClean="0"/>
              <a:t>. slipping on a wet floor or tripping on uneven surfaces.</a:t>
            </a:r>
          </a:p>
          <a:p>
            <a:r>
              <a:rPr lang="en-GB" dirty="0" smtClean="0"/>
              <a:t>hot surfaces and substances - </a:t>
            </a:r>
            <a:r>
              <a:rPr lang="en-GB" dirty="0" err="1" smtClean="0"/>
              <a:t>eg</a:t>
            </a:r>
            <a:r>
              <a:rPr lang="en-GB" dirty="0" smtClean="0"/>
              <a:t>. ...</a:t>
            </a:r>
          </a:p>
          <a:p>
            <a:r>
              <a:rPr lang="en-GB" dirty="0" smtClean="0"/>
              <a:t>cutting equipment - </a:t>
            </a:r>
            <a:r>
              <a:rPr lang="en-GB" dirty="0" err="1" smtClean="0"/>
              <a:t>eg</a:t>
            </a:r>
            <a:r>
              <a:rPr lang="en-GB" dirty="0" smtClean="0"/>
              <a:t>. ...</a:t>
            </a:r>
          </a:p>
          <a:p>
            <a:r>
              <a:rPr lang="en-GB" dirty="0" smtClean="0"/>
              <a:t>occupational violence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23189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24649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Hotel Licensing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85800"/>
            <a:ext cx="9144000" cy="6172200"/>
          </a:xfrm>
        </p:spPr>
        <p:txBody>
          <a:bodyPr/>
          <a:lstStyle/>
          <a:p>
            <a:r>
              <a:rPr lang="en-GB" dirty="0" smtClean="0">
                <a:hlinkClick r:id="rId2"/>
              </a:rPr>
              <a:t>https://www.locusassignments.com/solution/hospitality-management-law-licensed-premises-assignment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90260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563562"/>
          </a:xfrm>
        </p:spPr>
        <p:txBody>
          <a:bodyPr>
            <a:normAutofit fontScale="90000"/>
          </a:bodyPr>
          <a:lstStyle/>
          <a:p>
            <a:pPr lvl="0"/>
            <a:r>
              <a:rPr lang="en-GB" b="1" dirty="0" smtClean="0">
                <a:solidFill>
                  <a:srgbClr val="00B050"/>
                </a:solidFill>
              </a:rPr>
              <a:t>Hotel Proprietors Act 1956.</a:t>
            </a:r>
            <a:br>
              <a:rPr lang="en-GB" b="1" dirty="0" smtClean="0">
                <a:solidFill>
                  <a:srgbClr val="00B050"/>
                </a:solidFill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85800"/>
            <a:ext cx="9144000" cy="6172200"/>
          </a:xfrm>
        </p:spPr>
        <p:txBody>
          <a:bodyPr/>
          <a:lstStyle/>
          <a:p>
            <a:r>
              <a:rPr lang="en-GB" dirty="0"/>
              <a:t>The </a:t>
            </a:r>
            <a:r>
              <a:rPr lang="en-GB" b="1" dirty="0"/>
              <a:t>Hotel Proprietors</a:t>
            </a:r>
            <a:r>
              <a:rPr lang="en-GB" dirty="0"/>
              <a:t>' </a:t>
            </a:r>
            <a:r>
              <a:rPr lang="en-GB" b="1" dirty="0"/>
              <a:t>Act 1956</a:t>
            </a:r>
            <a:r>
              <a:rPr lang="en-GB" dirty="0"/>
              <a:t> defines a </a:t>
            </a:r>
            <a:r>
              <a:rPr lang="en-GB" b="1" dirty="0"/>
              <a:t>hotel</a:t>
            </a:r>
            <a:r>
              <a:rPr lang="en-GB" dirty="0"/>
              <a:t> as 'an establishment held out by the </a:t>
            </a:r>
            <a:r>
              <a:rPr lang="en-GB" b="1" dirty="0"/>
              <a:t>proprietor</a:t>
            </a:r>
            <a:r>
              <a:rPr lang="en-GB" dirty="0"/>
              <a:t> as offering food, drink and, if so required, sleeping accommodation, without special contract, to any traveller presenting himself who appears able and willing to pay a reasonable sum for the services and facilities </a:t>
            </a:r>
            <a:r>
              <a:rPr lang="en-GB" dirty="0" smtClean="0"/>
              <a:t>...</a:t>
            </a:r>
          </a:p>
          <a:p>
            <a:r>
              <a:rPr lang="en-GB" dirty="0" smtClean="0">
                <a:hlinkClick r:id="rId2"/>
              </a:rPr>
              <a:t>http://www.legislation.gov.uk/ukpga/Eliz2/4-5/62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29482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Q&amp;A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0334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203</Words>
  <Application>Microsoft Office PowerPoint</Application>
  <PresentationFormat>On-screen Show (4:3)</PresentationFormat>
  <Paragraphs>59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Week 8</vt:lpstr>
      <vt:lpstr>Legislation </vt:lpstr>
      <vt:lpstr>What is hospitality legislation?</vt:lpstr>
      <vt:lpstr>Why is it important to understand the legislation that affect you in the hospitality industry?</vt:lpstr>
      <vt:lpstr>What are legal issues in hospitality industry?</vt:lpstr>
      <vt:lpstr>Activity 30 Min</vt:lpstr>
      <vt:lpstr>Liability </vt:lpstr>
      <vt:lpstr>Liability and Hospitality</vt:lpstr>
      <vt:lpstr>Hospitality Health and safety legislation</vt:lpstr>
      <vt:lpstr>Hospitality Food and Hygiene laws </vt:lpstr>
      <vt:lpstr>Risk Management</vt:lpstr>
      <vt:lpstr>PowerPoint Presentation</vt:lpstr>
      <vt:lpstr>Hotel Licensing</vt:lpstr>
      <vt:lpstr>Hotel Proprietors Act 1956. </vt:lpstr>
      <vt:lpstr>Q&amp;A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8</dc:title>
  <dc:creator>Jazz</dc:creator>
  <cp:lastModifiedBy>Jazz</cp:lastModifiedBy>
  <cp:revision>5</cp:revision>
  <dcterms:created xsi:type="dcterms:W3CDTF">2020-05-01T09:55:52Z</dcterms:created>
  <dcterms:modified xsi:type="dcterms:W3CDTF">2020-05-01T10:36:52Z</dcterms:modified>
</cp:coreProperties>
</file>