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78" r:id="rId8"/>
    <p:sldId id="279" r:id="rId9"/>
    <p:sldId id="280" r:id="rId10"/>
    <p:sldId id="281" r:id="rId11"/>
    <p:sldId id="282" r:id="rId12"/>
    <p:sldId id="264" r:id="rId13"/>
    <p:sldId id="276" r:id="rId14"/>
    <p:sldId id="285" r:id="rId15"/>
    <p:sldId id="262" r:id="rId16"/>
    <p:sldId id="274" r:id="rId17"/>
    <p:sldId id="273" r:id="rId18"/>
    <p:sldId id="275" r:id="rId19"/>
    <p:sldId id="272" r:id="rId20"/>
    <p:sldId id="284" r:id="rId21"/>
    <p:sldId id="277" r:id="rId22"/>
    <p:sldId id="271" r:id="rId23"/>
    <p:sldId id="270" r:id="rId24"/>
    <p:sldId id="269" r:id="rId25"/>
    <p:sldId id="267" r:id="rId26"/>
    <p:sldId id="266" r:id="rId27"/>
    <p:sldId id="268" r:id="rId28"/>
    <p:sldId id="265" r:id="rId29"/>
    <p:sldId id="283"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64"/>
    <p:restoredTop sz="94651"/>
  </p:normalViewPr>
  <p:slideViewPr>
    <p:cSldViewPr snapToGrid="0">
      <p:cViewPr varScale="1">
        <p:scale>
          <a:sx n="105" d="100"/>
          <a:sy n="105" d="100"/>
        </p:scale>
        <p:origin x="744"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8" Type="http://schemas.openxmlformats.org/officeDocument/2006/relationships/slide" Target="slides/slide7.xml"/></Relationships>
</file>

<file path=ppt/diagrams/_rels/data6.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hyperlink" Target="https://idun.augsburg.edu/cgi/viewcontent.cgi?article=2586&amp;context=etd" TargetMode="External"/><Relationship Id="rId7" Type="http://schemas.openxmlformats.org/officeDocument/2006/relationships/image" Target="../media/image8.svg"/><Relationship Id="rId2" Type="http://schemas.openxmlformats.org/officeDocument/2006/relationships/hyperlink" Target="https://www.bbc.co.uk/food/articles/blue_zone_diet" TargetMode="External"/><Relationship Id="rId1" Type="http://schemas.openxmlformats.org/officeDocument/2006/relationships/hyperlink" Target="https://www.health.harvard.edu/staying-healthy/living-in-the-blue-zone" TargetMode="Externa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 Id="rId9" Type="http://schemas.openxmlformats.org/officeDocument/2006/relationships/image" Target="../media/image10.svg"/></Relationships>
</file>

<file path=ppt/diagrams/_rels/drawing6.xml.rels><?xml version="1.0" encoding="UTF-8" standalone="yes"?>
<Relationships xmlns="http://schemas.openxmlformats.org/package/2006/relationships"><Relationship Id="rId8" Type="http://schemas.openxmlformats.org/officeDocument/2006/relationships/hyperlink" Target="https://www.bbc.co.uk/food/articles/blue_zone_diet" TargetMode="External"/><Relationship Id="rId3" Type="http://schemas.openxmlformats.org/officeDocument/2006/relationships/image" Target="../media/image7.png"/><Relationship Id="rId7" Type="http://schemas.openxmlformats.org/officeDocument/2006/relationships/image" Target="../media/image10.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9.png"/><Relationship Id="rId5" Type="http://schemas.openxmlformats.org/officeDocument/2006/relationships/hyperlink" Target="https://www.health.harvard.edu/staying-healthy/living-in-the-blue-zone" TargetMode="External"/><Relationship Id="rId4" Type="http://schemas.openxmlformats.org/officeDocument/2006/relationships/image" Target="../media/image8.svg"/><Relationship Id="rId9" Type="http://schemas.openxmlformats.org/officeDocument/2006/relationships/hyperlink" Target="https://idun.augsburg.edu/cgi/viewcontent.cgi?article=2586&amp;context=etd" TargetMode="Externa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AE82CE0-5C07-4C5D-8C21-EC52500ECFA4}"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28BC272A-3AAC-42AE-A91C-F8C4C5C626E5}">
      <dgm:prSet/>
      <dgm:spPr/>
      <dgm:t>
        <a:bodyPr/>
        <a:lstStyle/>
        <a:p>
          <a:r>
            <a:rPr lang="en-US"/>
            <a:t>Regions identified for unusually high proportions of centenarians and longer health spans.</a:t>
          </a:r>
          <a:r>
            <a:rPr lang="en-GB"/>
            <a:t> </a:t>
          </a:r>
          <a:endParaRPr lang="en-US"/>
        </a:p>
      </dgm:t>
    </dgm:pt>
    <dgm:pt modelId="{388E3AEB-89BE-4FB9-9573-9CEF8AD26034}" type="parTrans" cxnId="{D71C3140-CBD2-4E8C-9361-746851E65C62}">
      <dgm:prSet/>
      <dgm:spPr/>
      <dgm:t>
        <a:bodyPr/>
        <a:lstStyle/>
        <a:p>
          <a:endParaRPr lang="en-US"/>
        </a:p>
      </dgm:t>
    </dgm:pt>
    <dgm:pt modelId="{2FD8631C-0DCC-43D4-9E61-BEC1D231905C}" type="sibTrans" cxnId="{D71C3140-CBD2-4E8C-9361-746851E65C62}">
      <dgm:prSet/>
      <dgm:spPr/>
      <dgm:t>
        <a:bodyPr/>
        <a:lstStyle/>
        <a:p>
          <a:endParaRPr lang="en-US"/>
        </a:p>
      </dgm:t>
    </dgm:pt>
    <dgm:pt modelId="{0E7CC298-62D5-474B-ADB8-07200FBE3290}">
      <dgm:prSet/>
      <dgm:spPr/>
      <dgm:t>
        <a:bodyPr/>
        <a:lstStyle/>
        <a:p>
          <a:r>
            <a:rPr lang="en-US" i="1"/>
            <a:t>What criteria define a Blue Zone?</a:t>
          </a:r>
          <a:endParaRPr lang="en-US"/>
        </a:p>
      </dgm:t>
    </dgm:pt>
    <dgm:pt modelId="{A83134E8-68C9-4C1A-AB02-784446A1FFBD}" type="parTrans" cxnId="{5A7387F1-C8D6-4E5D-BF7B-3ED779F2A5C3}">
      <dgm:prSet/>
      <dgm:spPr/>
      <dgm:t>
        <a:bodyPr/>
        <a:lstStyle/>
        <a:p>
          <a:endParaRPr lang="en-US"/>
        </a:p>
      </dgm:t>
    </dgm:pt>
    <dgm:pt modelId="{B1992A84-5A7D-46AF-9548-B67E8A7ABB2C}" type="sibTrans" cxnId="{5A7387F1-C8D6-4E5D-BF7B-3ED779F2A5C3}">
      <dgm:prSet/>
      <dgm:spPr/>
      <dgm:t>
        <a:bodyPr/>
        <a:lstStyle/>
        <a:p>
          <a:endParaRPr lang="en-US"/>
        </a:p>
      </dgm:t>
    </dgm:pt>
    <dgm:pt modelId="{338D3408-F186-7941-8712-F8E79418CABD}" type="pres">
      <dgm:prSet presAssocID="{3AE82CE0-5C07-4C5D-8C21-EC52500ECFA4}" presName="linear" presStyleCnt="0">
        <dgm:presLayoutVars>
          <dgm:animLvl val="lvl"/>
          <dgm:resizeHandles val="exact"/>
        </dgm:presLayoutVars>
      </dgm:prSet>
      <dgm:spPr/>
    </dgm:pt>
    <dgm:pt modelId="{902E4EC5-8056-B24C-9692-2266FDE98DAA}" type="pres">
      <dgm:prSet presAssocID="{28BC272A-3AAC-42AE-A91C-F8C4C5C626E5}" presName="parentText" presStyleLbl="node1" presStyleIdx="0" presStyleCnt="2">
        <dgm:presLayoutVars>
          <dgm:chMax val="0"/>
          <dgm:bulletEnabled val="1"/>
        </dgm:presLayoutVars>
      </dgm:prSet>
      <dgm:spPr/>
    </dgm:pt>
    <dgm:pt modelId="{958B5C64-C60B-2E44-AAC0-AEEA005F6F15}" type="pres">
      <dgm:prSet presAssocID="{2FD8631C-0DCC-43D4-9E61-BEC1D231905C}" presName="spacer" presStyleCnt="0"/>
      <dgm:spPr/>
    </dgm:pt>
    <dgm:pt modelId="{88A64BF0-A1CA-DD47-998F-B3E10907E605}" type="pres">
      <dgm:prSet presAssocID="{0E7CC298-62D5-474B-ADB8-07200FBE3290}" presName="parentText" presStyleLbl="node1" presStyleIdx="1" presStyleCnt="2">
        <dgm:presLayoutVars>
          <dgm:chMax val="0"/>
          <dgm:bulletEnabled val="1"/>
        </dgm:presLayoutVars>
      </dgm:prSet>
      <dgm:spPr/>
    </dgm:pt>
  </dgm:ptLst>
  <dgm:cxnLst>
    <dgm:cxn modelId="{51C73C0A-EBB0-724F-A245-43C1629BE5AB}" type="presOf" srcId="{0E7CC298-62D5-474B-ADB8-07200FBE3290}" destId="{88A64BF0-A1CA-DD47-998F-B3E10907E605}" srcOrd="0" destOrd="0" presId="urn:microsoft.com/office/officeart/2005/8/layout/vList2"/>
    <dgm:cxn modelId="{722D9617-CD25-2949-971B-53B67AB05CC2}" type="presOf" srcId="{28BC272A-3AAC-42AE-A91C-F8C4C5C626E5}" destId="{902E4EC5-8056-B24C-9692-2266FDE98DAA}" srcOrd="0" destOrd="0" presId="urn:microsoft.com/office/officeart/2005/8/layout/vList2"/>
    <dgm:cxn modelId="{D71C3140-CBD2-4E8C-9361-746851E65C62}" srcId="{3AE82CE0-5C07-4C5D-8C21-EC52500ECFA4}" destId="{28BC272A-3AAC-42AE-A91C-F8C4C5C626E5}" srcOrd="0" destOrd="0" parTransId="{388E3AEB-89BE-4FB9-9573-9CEF8AD26034}" sibTransId="{2FD8631C-0DCC-43D4-9E61-BEC1D231905C}"/>
    <dgm:cxn modelId="{E3799D5F-3A28-F043-94B6-9B6F3558AD89}" type="presOf" srcId="{3AE82CE0-5C07-4C5D-8C21-EC52500ECFA4}" destId="{338D3408-F186-7941-8712-F8E79418CABD}" srcOrd="0" destOrd="0" presId="urn:microsoft.com/office/officeart/2005/8/layout/vList2"/>
    <dgm:cxn modelId="{5A7387F1-C8D6-4E5D-BF7B-3ED779F2A5C3}" srcId="{3AE82CE0-5C07-4C5D-8C21-EC52500ECFA4}" destId="{0E7CC298-62D5-474B-ADB8-07200FBE3290}" srcOrd="1" destOrd="0" parTransId="{A83134E8-68C9-4C1A-AB02-784446A1FFBD}" sibTransId="{B1992A84-5A7D-46AF-9548-B67E8A7ABB2C}"/>
    <dgm:cxn modelId="{ED1D3302-65D4-3D42-9A97-F983E8E29A2D}" type="presParOf" srcId="{338D3408-F186-7941-8712-F8E79418CABD}" destId="{902E4EC5-8056-B24C-9692-2266FDE98DAA}" srcOrd="0" destOrd="0" presId="urn:microsoft.com/office/officeart/2005/8/layout/vList2"/>
    <dgm:cxn modelId="{6C884FB9-CA5A-BD46-BFE2-867C85B8391E}" type="presParOf" srcId="{338D3408-F186-7941-8712-F8E79418CABD}" destId="{958B5C64-C60B-2E44-AAC0-AEEA005F6F15}" srcOrd="1" destOrd="0" presId="urn:microsoft.com/office/officeart/2005/8/layout/vList2"/>
    <dgm:cxn modelId="{C315CCF8-7028-C041-95ED-808873134B4F}" type="presParOf" srcId="{338D3408-F186-7941-8712-F8E79418CABD}" destId="{88A64BF0-A1CA-DD47-998F-B3E10907E605}"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C4B28C9-3D95-4356-B055-D1551D6F11BE}" type="doc">
      <dgm:prSet loTypeId="urn:microsoft.com/office/officeart/2005/8/layout/hChevron3" loCatId="process" qsTypeId="urn:microsoft.com/office/officeart/2005/8/quickstyle/simple1" qsCatId="simple" csTypeId="urn:microsoft.com/office/officeart/2005/8/colors/colorful1" csCatId="colorful"/>
      <dgm:spPr/>
      <dgm:t>
        <a:bodyPr/>
        <a:lstStyle/>
        <a:p>
          <a:endParaRPr lang="en-US"/>
        </a:p>
      </dgm:t>
    </dgm:pt>
    <dgm:pt modelId="{8EE8AED9-8551-49AE-9731-5E8A0A8C1D5B}">
      <dgm:prSet/>
      <dgm:spPr/>
      <dgm:t>
        <a:bodyPr/>
        <a:lstStyle/>
        <a:p>
          <a:r>
            <a:rPr lang="en-US"/>
            <a:t>Blue Zones are geographic areas with non-random, dense clusters of people living to 90 or 100+ years at rates much higher than average.</a:t>
          </a:r>
        </a:p>
      </dgm:t>
    </dgm:pt>
    <dgm:pt modelId="{8FBE5A10-A4B7-45C5-8DE7-D90B5FBBC09F}" type="parTrans" cxnId="{E6B32AB9-8D6E-45E3-B809-A7BBA6279E66}">
      <dgm:prSet/>
      <dgm:spPr/>
      <dgm:t>
        <a:bodyPr/>
        <a:lstStyle/>
        <a:p>
          <a:endParaRPr lang="en-US"/>
        </a:p>
      </dgm:t>
    </dgm:pt>
    <dgm:pt modelId="{D1F96F0D-9A31-4595-8B16-5F57C1E58560}" type="sibTrans" cxnId="{E6B32AB9-8D6E-45E3-B809-A7BBA6279E66}">
      <dgm:prSet/>
      <dgm:spPr/>
      <dgm:t>
        <a:bodyPr/>
        <a:lstStyle/>
        <a:p>
          <a:endParaRPr lang="en-US"/>
        </a:p>
      </dgm:t>
    </dgm:pt>
    <dgm:pt modelId="{D997B27D-99D6-4F7E-91D3-31D171D6CA84}">
      <dgm:prSet/>
      <dgm:spPr/>
      <dgm:t>
        <a:bodyPr/>
        <a:lstStyle/>
        <a:p>
          <a:r>
            <a:rPr lang="en-US"/>
            <a:t>Key criteria: </a:t>
          </a:r>
        </a:p>
      </dgm:t>
    </dgm:pt>
    <dgm:pt modelId="{56CA8AFD-C022-4CB7-8737-79BD7FE96C93}" type="parTrans" cxnId="{1AC4425B-6FBA-4AB0-889D-077C081C4FDA}">
      <dgm:prSet/>
      <dgm:spPr/>
      <dgm:t>
        <a:bodyPr/>
        <a:lstStyle/>
        <a:p>
          <a:endParaRPr lang="en-US"/>
        </a:p>
      </dgm:t>
    </dgm:pt>
    <dgm:pt modelId="{BF84B912-939B-4036-9C4A-4407A0F548E8}" type="sibTrans" cxnId="{1AC4425B-6FBA-4AB0-889D-077C081C4FDA}">
      <dgm:prSet/>
      <dgm:spPr/>
      <dgm:t>
        <a:bodyPr/>
        <a:lstStyle/>
        <a:p>
          <a:endParaRPr lang="en-US"/>
        </a:p>
      </dgm:t>
    </dgm:pt>
    <dgm:pt modelId="{C13EB574-021C-4AE6-88CA-F5FEA322903D}">
      <dgm:prSet/>
      <dgm:spPr/>
      <dgm:t>
        <a:bodyPr/>
        <a:lstStyle/>
        <a:p>
          <a:r>
            <a:rPr lang="en-US"/>
            <a:t>validated concentrations of centenarians (Extreme Longevity Index), </a:t>
          </a:r>
        </a:p>
      </dgm:t>
    </dgm:pt>
    <dgm:pt modelId="{561D0E19-CEA2-4CEB-AEC6-25473AB72DFD}" type="parTrans" cxnId="{CB40E12E-AC28-439B-AFFD-2D520A0D8257}">
      <dgm:prSet/>
      <dgm:spPr/>
      <dgm:t>
        <a:bodyPr/>
        <a:lstStyle/>
        <a:p>
          <a:endParaRPr lang="en-US"/>
        </a:p>
      </dgm:t>
    </dgm:pt>
    <dgm:pt modelId="{662C92FB-E113-4EC2-8C2A-7BAC875D8D9D}" type="sibTrans" cxnId="{CB40E12E-AC28-439B-AFFD-2D520A0D8257}">
      <dgm:prSet/>
      <dgm:spPr/>
      <dgm:t>
        <a:bodyPr/>
        <a:lstStyle/>
        <a:p>
          <a:endParaRPr lang="en-US"/>
        </a:p>
      </dgm:t>
    </dgm:pt>
    <dgm:pt modelId="{CE2F9CF3-3370-4FAD-B218-3DA59AAC7393}">
      <dgm:prSet/>
      <dgm:spPr/>
      <dgm:t>
        <a:bodyPr/>
        <a:lstStyle/>
        <a:p>
          <a:r>
            <a:rPr lang="en-US"/>
            <a:t>shared local lifestyle, </a:t>
          </a:r>
        </a:p>
      </dgm:t>
    </dgm:pt>
    <dgm:pt modelId="{9D72C85B-55EB-4027-A69F-C8CC2D122F74}" type="parTrans" cxnId="{E2D2C1A1-489C-4449-8E69-D74A5702CFA4}">
      <dgm:prSet/>
      <dgm:spPr/>
      <dgm:t>
        <a:bodyPr/>
        <a:lstStyle/>
        <a:p>
          <a:endParaRPr lang="en-US"/>
        </a:p>
      </dgm:t>
    </dgm:pt>
    <dgm:pt modelId="{E1B0DE2E-ADB0-4F9E-8CEE-774CFB6ACD47}" type="sibTrans" cxnId="{E2D2C1A1-489C-4449-8E69-D74A5702CFA4}">
      <dgm:prSet/>
      <dgm:spPr/>
      <dgm:t>
        <a:bodyPr/>
        <a:lstStyle/>
        <a:p>
          <a:endParaRPr lang="en-US"/>
        </a:p>
      </dgm:t>
    </dgm:pt>
    <dgm:pt modelId="{7474BC15-7218-419F-960B-B4B98F28C969}">
      <dgm:prSet/>
      <dgm:spPr/>
      <dgm:t>
        <a:bodyPr/>
        <a:lstStyle/>
        <a:p>
          <a:r>
            <a:rPr lang="en-US"/>
            <a:t>low rates of chronic disease, </a:t>
          </a:r>
        </a:p>
      </dgm:t>
    </dgm:pt>
    <dgm:pt modelId="{510A751F-7E04-405A-923C-CD4637AD0611}" type="parTrans" cxnId="{0775DF72-2236-4A32-999E-3CCBA9E7D47F}">
      <dgm:prSet/>
      <dgm:spPr/>
      <dgm:t>
        <a:bodyPr/>
        <a:lstStyle/>
        <a:p>
          <a:endParaRPr lang="en-US"/>
        </a:p>
      </dgm:t>
    </dgm:pt>
    <dgm:pt modelId="{32309EE9-985A-4EFF-8637-74739E24900D}" type="sibTrans" cxnId="{0775DF72-2236-4A32-999E-3CCBA9E7D47F}">
      <dgm:prSet/>
      <dgm:spPr/>
      <dgm:t>
        <a:bodyPr/>
        <a:lstStyle/>
        <a:p>
          <a:endParaRPr lang="en-US"/>
        </a:p>
      </dgm:t>
    </dgm:pt>
    <dgm:pt modelId="{EC50DB4B-923A-4469-A66B-DE7C82A553F5}">
      <dgm:prSet/>
      <dgm:spPr/>
      <dgm:t>
        <a:bodyPr/>
        <a:lstStyle/>
        <a:p>
          <a:r>
            <a:rPr lang="en-US"/>
            <a:t>healthy habits (diet, activity, social bonds), </a:t>
          </a:r>
        </a:p>
      </dgm:t>
    </dgm:pt>
    <dgm:pt modelId="{CECC8524-9E3A-4FBF-952D-57C604CF2E4B}" type="parTrans" cxnId="{9D11E0D8-01BB-4575-803C-AB1600BA903F}">
      <dgm:prSet/>
      <dgm:spPr/>
      <dgm:t>
        <a:bodyPr/>
        <a:lstStyle/>
        <a:p>
          <a:endParaRPr lang="en-US"/>
        </a:p>
      </dgm:t>
    </dgm:pt>
    <dgm:pt modelId="{63DFC12E-B5A7-4ACC-93D0-56640AB7D52E}" type="sibTrans" cxnId="{9D11E0D8-01BB-4575-803C-AB1600BA903F}">
      <dgm:prSet/>
      <dgm:spPr/>
      <dgm:t>
        <a:bodyPr/>
        <a:lstStyle/>
        <a:p>
          <a:endParaRPr lang="en-US"/>
        </a:p>
      </dgm:t>
    </dgm:pt>
    <dgm:pt modelId="{131D2386-FA24-48B5-BB71-9F0CA22C42FE}">
      <dgm:prSet/>
      <dgm:spPr/>
      <dgm:t>
        <a:bodyPr/>
        <a:lstStyle/>
        <a:p>
          <a:r>
            <a:rPr lang="en-US"/>
            <a:t>distinctive cultural or genetic factors.</a:t>
          </a:r>
          <a:r>
            <a:rPr lang="en-GB"/>
            <a:t> </a:t>
          </a:r>
          <a:endParaRPr lang="en-US"/>
        </a:p>
      </dgm:t>
    </dgm:pt>
    <dgm:pt modelId="{F17011C8-2E46-4AA4-885A-0DA98615A0F1}" type="parTrans" cxnId="{06FB9436-359A-498A-A5EB-969E5FF9FED9}">
      <dgm:prSet/>
      <dgm:spPr/>
      <dgm:t>
        <a:bodyPr/>
        <a:lstStyle/>
        <a:p>
          <a:endParaRPr lang="en-US"/>
        </a:p>
      </dgm:t>
    </dgm:pt>
    <dgm:pt modelId="{BEFBBAA2-8A7D-4D0B-9BCA-FAABBAD38B6D}" type="sibTrans" cxnId="{06FB9436-359A-498A-A5EB-969E5FF9FED9}">
      <dgm:prSet/>
      <dgm:spPr/>
      <dgm:t>
        <a:bodyPr/>
        <a:lstStyle/>
        <a:p>
          <a:endParaRPr lang="en-US"/>
        </a:p>
      </dgm:t>
    </dgm:pt>
    <dgm:pt modelId="{B5B55265-5B5B-1842-9869-397C78B9D799}" type="pres">
      <dgm:prSet presAssocID="{4C4B28C9-3D95-4356-B055-D1551D6F11BE}" presName="Name0" presStyleCnt="0">
        <dgm:presLayoutVars>
          <dgm:dir/>
          <dgm:resizeHandles val="exact"/>
        </dgm:presLayoutVars>
      </dgm:prSet>
      <dgm:spPr/>
    </dgm:pt>
    <dgm:pt modelId="{3EBAD4FF-0D03-FF4E-80C7-F624196031CC}" type="pres">
      <dgm:prSet presAssocID="{8EE8AED9-8551-49AE-9731-5E8A0A8C1D5B}" presName="parAndChTx" presStyleLbl="node1" presStyleIdx="0" presStyleCnt="2">
        <dgm:presLayoutVars>
          <dgm:bulletEnabled val="1"/>
        </dgm:presLayoutVars>
      </dgm:prSet>
      <dgm:spPr/>
    </dgm:pt>
    <dgm:pt modelId="{F276BADA-159E-6046-803B-71EB9CF2B9A5}" type="pres">
      <dgm:prSet presAssocID="{D1F96F0D-9A31-4595-8B16-5F57C1E58560}" presName="parAndChSpace" presStyleCnt="0"/>
      <dgm:spPr/>
    </dgm:pt>
    <dgm:pt modelId="{738D8DBF-7963-394C-B0C9-8AC8F806A1C8}" type="pres">
      <dgm:prSet presAssocID="{D997B27D-99D6-4F7E-91D3-31D171D6CA84}" presName="parAndChTx" presStyleLbl="node1" presStyleIdx="1" presStyleCnt="2">
        <dgm:presLayoutVars>
          <dgm:bulletEnabled val="1"/>
        </dgm:presLayoutVars>
      </dgm:prSet>
      <dgm:spPr/>
    </dgm:pt>
  </dgm:ptLst>
  <dgm:cxnLst>
    <dgm:cxn modelId="{E2F17E06-0E69-E045-9D6C-75F6065A5226}" type="presOf" srcId="{CE2F9CF3-3370-4FAD-B218-3DA59AAC7393}" destId="{738D8DBF-7963-394C-B0C9-8AC8F806A1C8}" srcOrd="0" destOrd="2" presId="urn:microsoft.com/office/officeart/2005/8/layout/hChevron3"/>
    <dgm:cxn modelId="{36BB1F08-B8CE-3543-AA7B-E4F420E6AB6F}" type="presOf" srcId="{131D2386-FA24-48B5-BB71-9F0CA22C42FE}" destId="{738D8DBF-7963-394C-B0C9-8AC8F806A1C8}" srcOrd="0" destOrd="5" presId="urn:microsoft.com/office/officeart/2005/8/layout/hChevron3"/>
    <dgm:cxn modelId="{CB40E12E-AC28-439B-AFFD-2D520A0D8257}" srcId="{D997B27D-99D6-4F7E-91D3-31D171D6CA84}" destId="{C13EB574-021C-4AE6-88CA-F5FEA322903D}" srcOrd="0" destOrd="0" parTransId="{561D0E19-CEA2-4CEB-AEC6-25473AB72DFD}" sibTransId="{662C92FB-E113-4EC2-8C2A-7BAC875D8D9D}"/>
    <dgm:cxn modelId="{06FB9436-359A-498A-A5EB-969E5FF9FED9}" srcId="{D997B27D-99D6-4F7E-91D3-31D171D6CA84}" destId="{131D2386-FA24-48B5-BB71-9F0CA22C42FE}" srcOrd="4" destOrd="0" parTransId="{F17011C8-2E46-4AA4-885A-0DA98615A0F1}" sibTransId="{BEFBBAA2-8A7D-4D0B-9BCA-FAABBAD38B6D}"/>
    <dgm:cxn modelId="{68A5974B-E743-DA4F-B5F9-15C3EB23A188}" type="presOf" srcId="{4C4B28C9-3D95-4356-B055-D1551D6F11BE}" destId="{B5B55265-5B5B-1842-9869-397C78B9D799}" srcOrd="0" destOrd="0" presId="urn:microsoft.com/office/officeart/2005/8/layout/hChevron3"/>
    <dgm:cxn modelId="{24DFB755-91DD-E540-B2CE-0C470AC5331F}" type="presOf" srcId="{EC50DB4B-923A-4469-A66B-DE7C82A553F5}" destId="{738D8DBF-7963-394C-B0C9-8AC8F806A1C8}" srcOrd="0" destOrd="4" presId="urn:microsoft.com/office/officeart/2005/8/layout/hChevron3"/>
    <dgm:cxn modelId="{AB1F3757-DC67-5C4E-8006-0B98C7698876}" type="presOf" srcId="{7474BC15-7218-419F-960B-B4B98F28C969}" destId="{738D8DBF-7963-394C-B0C9-8AC8F806A1C8}" srcOrd="0" destOrd="3" presId="urn:microsoft.com/office/officeart/2005/8/layout/hChevron3"/>
    <dgm:cxn modelId="{1AC4425B-6FBA-4AB0-889D-077C081C4FDA}" srcId="{4C4B28C9-3D95-4356-B055-D1551D6F11BE}" destId="{D997B27D-99D6-4F7E-91D3-31D171D6CA84}" srcOrd="1" destOrd="0" parTransId="{56CA8AFD-C022-4CB7-8737-79BD7FE96C93}" sibTransId="{BF84B912-939B-4036-9C4A-4407A0F548E8}"/>
    <dgm:cxn modelId="{0775DF72-2236-4A32-999E-3CCBA9E7D47F}" srcId="{D997B27D-99D6-4F7E-91D3-31D171D6CA84}" destId="{7474BC15-7218-419F-960B-B4B98F28C969}" srcOrd="2" destOrd="0" parTransId="{510A751F-7E04-405A-923C-CD4637AD0611}" sibTransId="{32309EE9-985A-4EFF-8637-74739E24900D}"/>
    <dgm:cxn modelId="{E2D2C1A1-489C-4449-8E69-D74A5702CFA4}" srcId="{D997B27D-99D6-4F7E-91D3-31D171D6CA84}" destId="{CE2F9CF3-3370-4FAD-B218-3DA59AAC7393}" srcOrd="1" destOrd="0" parTransId="{9D72C85B-55EB-4027-A69F-C8CC2D122F74}" sibTransId="{E1B0DE2E-ADB0-4F9E-8CEE-774CFB6ACD47}"/>
    <dgm:cxn modelId="{345E96A2-34EE-6B4D-A88A-F65AEBA4F278}" type="presOf" srcId="{C13EB574-021C-4AE6-88CA-F5FEA322903D}" destId="{738D8DBF-7963-394C-B0C9-8AC8F806A1C8}" srcOrd="0" destOrd="1" presId="urn:microsoft.com/office/officeart/2005/8/layout/hChevron3"/>
    <dgm:cxn modelId="{294691B5-FB5B-4340-8856-A952F8953248}" type="presOf" srcId="{8EE8AED9-8551-49AE-9731-5E8A0A8C1D5B}" destId="{3EBAD4FF-0D03-FF4E-80C7-F624196031CC}" srcOrd="0" destOrd="0" presId="urn:microsoft.com/office/officeart/2005/8/layout/hChevron3"/>
    <dgm:cxn modelId="{E6B32AB9-8D6E-45E3-B809-A7BBA6279E66}" srcId="{4C4B28C9-3D95-4356-B055-D1551D6F11BE}" destId="{8EE8AED9-8551-49AE-9731-5E8A0A8C1D5B}" srcOrd="0" destOrd="0" parTransId="{8FBE5A10-A4B7-45C5-8DE7-D90B5FBBC09F}" sibTransId="{D1F96F0D-9A31-4595-8B16-5F57C1E58560}"/>
    <dgm:cxn modelId="{096CBBC4-AB2A-D744-941B-23522220B331}" type="presOf" srcId="{D997B27D-99D6-4F7E-91D3-31D171D6CA84}" destId="{738D8DBF-7963-394C-B0C9-8AC8F806A1C8}" srcOrd="0" destOrd="0" presId="urn:microsoft.com/office/officeart/2005/8/layout/hChevron3"/>
    <dgm:cxn modelId="{9D11E0D8-01BB-4575-803C-AB1600BA903F}" srcId="{D997B27D-99D6-4F7E-91D3-31D171D6CA84}" destId="{EC50DB4B-923A-4469-A66B-DE7C82A553F5}" srcOrd="3" destOrd="0" parTransId="{CECC8524-9E3A-4FBF-952D-57C604CF2E4B}" sibTransId="{63DFC12E-B5A7-4ACC-93D0-56640AB7D52E}"/>
    <dgm:cxn modelId="{E3BF4CBC-09F8-FD4A-8324-25531F31E6E5}" type="presParOf" srcId="{B5B55265-5B5B-1842-9869-397C78B9D799}" destId="{3EBAD4FF-0D03-FF4E-80C7-F624196031CC}" srcOrd="0" destOrd="0" presId="urn:microsoft.com/office/officeart/2005/8/layout/hChevron3"/>
    <dgm:cxn modelId="{0858AF69-4AE7-2941-B74D-BBB87F86DF2E}" type="presParOf" srcId="{B5B55265-5B5B-1842-9869-397C78B9D799}" destId="{F276BADA-159E-6046-803B-71EB9CF2B9A5}" srcOrd="1" destOrd="0" presId="urn:microsoft.com/office/officeart/2005/8/layout/hChevron3"/>
    <dgm:cxn modelId="{4ADDF862-C56B-614D-800F-1157BA29A69B}" type="presParOf" srcId="{B5B55265-5B5B-1842-9869-397C78B9D799}" destId="{738D8DBF-7963-394C-B0C9-8AC8F806A1C8}" srcOrd="2"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F330BF6-7A2A-4695-889B-9CAD6EB6370E}"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5AA3152D-5041-4E8E-9380-14C682F251F4}">
      <dgm:prSet/>
      <dgm:spPr/>
      <dgm:t>
        <a:bodyPr/>
        <a:lstStyle/>
        <a:p>
          <a:r>
            <a:rPr lang="en-GB"/>
            <a:t>The concept of Blue Zones (BZs) refers to regions characterized by an exceptionally high concentration of centenarians, many of whom maintain good health well into advanced age. </a:t>
          </a:r>
          <a:endParaRPr lang="en-US"/>
        </a:p>
      </dgm:t>
    </dgm:pt>
    <dgm:pt modelId="{C4981F06-94B9-4F65-8CAF-02426FAA3B12}" type="parTrans" cxnId="{2FACD59D-9C3A-4245-8FE4-95985171B5E4}">
      <dgm:prSet/>
      <dgm:spPr/>
      <dgm:t>
        <a:bodyPr/>
        <a:lstStyle/>
        <a:p>
          <a:endParaRPr lang="en-US"/>
        </a:p>
      </dgm:t>
    </dgm:pt>
    <dgm:pt modelId="{9BBC1C7A-1375-4E21-A01E-590F7C62E81F}" type="sibTrans" cxnId="{2FACD59D-9C3A-4245-8FE4-95985171B5E4}">
      <dgm:prSet/>
      <dgm:spPr/>
      <dgm:t>
        <a:bodyPr/>
        <a:lstStyle/>
        <a:p>
          <a:endParaRPr lang="en-US"/>
        </a:p>
      </dgm:t>
    </dgm:pt>
    <dgm:pt modelId="{B6F36077-DE4E-4812-8724-FFAB660F5DBD}">
      <dgm:prSet/>
      <dgm:spPr/>
      <dgm:t>
        <a:bodyPr/>
        <a:lstStyle/>
        <a:p>
          <a:r>
            <a:rPr lang="en-GB"/>
            <a:t>To date, five such regions have been identified and validated: Sardinia (Italy), Okinawa (Japan), Nicoya (Costa Rica), Ikaria (Greece), and Martinique (a French overseas territory). </a:t>
          </a:r>
          <a:endParaRPr lang="en-US"/>
        </a:p>
      </dgm:t>
    </dgm:pt>
    <dgm:pt modelId="{954FF72D-C36F-4383-8B65-136FE7D63F2C}" type="parTrans" cxnId="{AE7E6BA5-D411-44B8-A9BC-B434FFD66EC1}">
      <dgm:prSet/>
      <dgm:spPr/>
      <dgm:t>
        <a:bodyPr/>
        <a:lstStyle/>
        <a:p>
          <a:endParaRPr lang="en-US"/>
        </a:p>
      </dgm:t>
    </dgm:pt>
    <dgm:pt modelId="{0B698F9F-6BE9-480E-90E5-B0A52C2C32CA}" type="sibTrans" cxnId="{AE7E6BA5-D411-44B8-A9BC-B434FFD66EC1}">
      <dgm:prSet/>
      <dgm:spPr/>
      <dgm:t>
        <a:bodyPr/>
        <a:lstStyle/>
        <a:p>
          <a:endParaRPr lang="en-US"/>
        </a:p>
      </dgm:t>
    </dgm:pt>
    <dgm:pt modelId="{B2EE9844-3707-496D-9EDA-A59173C20697}">
      <dgm:prSet/>
      <dgm:spPr/>
      <dgm:t>
        <a:bodyPr/>
        <a:lstStyle/>
        <a:p>
          <a:r>
            <a:rPr lang="en-GB"/>
            <a:t>Despite their widespread recognition, BZs have faced scrutiny over the reliability of demographic data, particularly regarding the accuracy of age reporting. </a:t>
          </a:r>
          <a:endParaRPr lang="en-US"/>
        </a:p>
      </dgm:t>
    </dgm:pt>
    <dgm:pt modelId="{CC449431-17AD-4387-BC3D-CC95FDA10CDC}" type="parTrans" cxnId="{5C79F881-0190-4831-A43F-25B214B0C9D1}">
      <dgm:prSet/>
      <dgm:spPr/>
      <dgm:t>
        <a:bodyPr/>
        <a:lstStyle/>
        <a:p>
          <a:endParaRPr lang="en-US"/>
        </a:p>
      </dgm:t>
    </dgm:pt>
    <dgm:pt modelId="{C07D27F9-A520-43B5-8C49-48B97AB1F029}" type="sibTrans" cxnId="{5C79F881-0190-4831-A43F-25B214B0C9D1}">
      <dgm:prSet/>
      <dgm:spPr/>
      <dgm:t>
        <a:bodyPr/>
        <a:lstStyle/>
        <a:p>
          <a:endParaRPr lang="en-US"/>
        </a:p>
      </dgm:t>
    </dgm:pt>
    <dgm:pt modelId="{FBA47101-65E6-9D4C-AE35-8EC30D9CB569}" type="pres">
      <dgm:prSet presAssocID="{CF330BF6-7A2A-4695-889B-9CAD6EB6370E}" presName="vert0" presStyleCnt="0">
        <dgm:presLayoutVars>
          <dgm:dir/>
          <dgm:animOne val="branch"/>
          <dgm:animLvl val="lvl"/>
        </dgm:presLayoutVars>
      </dgm:prSet>
      <dgm:spPr/>
    </dgm:pt>
    <dgm:pt modelId="{A81653DC-C144-8246-8C31-714BF083872A}" type="pres">
      <dgm:prSet presAssocID="{5AA3152D-5041-4E8E-9380-14C682F251F4}" presName="thickLine" presStyleLbl="alignNode1" presStyleIdx="0" presStyleCnt="3"/>
      <dgm:spPr/>
    </dgm:pt>
    <dgm:pt modelId="{94BDE9D2-53CE-5B49-BC7F-BE20EEA8ABC5}" type="pres">
      <dgm:prSet presAssocID="{5AA3152D-5041-4E8E-9380-14C682F251F4}" presName="horz1" presStyleCnt="0"/>
      <dgm:spPr/>
    </dgm:pt>
    <dgm:pt modelId="{26EC2D9D-7234-E345-A832-1D5512982D78}" type="pres">
      <dgm:prSet presAssocID="{5AA3152D-5041-4E8E-9380-14C682F251F4}" presName="tx1" presStyleLbl="revTx" presStyleIdx="0" presStyleCnt="3"/>
      <dgm:spPr/>
    </dgm:pt>
    <dgm:pt modelId="{6B294D6D-1E74-FB47-A3E6-376A95533C2C}" type="pres">
      <dgm:prSet presAssocID="{5AA3152D-5041-4E8E-9380-14C682F251F4}" presName="vert1" presStyleCnt="0"/>
      <dgm:spPr/>
    </dgm:pt>
    <dgm:pt modelId="{C5D0F762-933B-4440-807C-90AC2902A720}" type="pres">
      <dgm:prSet presAssocID="{B6F36077-DE4E-4812-8724-FFAB660F5DBD}" presName="thickLine" presStyleLbl="alignNode1" presStyleIdx="1" presStyleCnt="3"/>
      <dgm:spPr/>
    </dgm:pt>
    <dgm:pt modelId="{3D5CCC45-0800-8249-9950-46BE04FF3F68}" type="pres">
      <dgm:prSet presAssocID="{B6F36077-DE4E-4812-8724-FFAB660F5DBD}" presName="horz1" presStyleCnt="0"/>
      <dgm:spPr/>
    </dgm:pt>
    <dgm:pt modelId="{F9131128-A05E-E94C-BB42-F68E511D9173}" type="pres">
      <dgm:prSet presAssocID="{B6F36077-DE4E-4812-8724-FFAB660F5DBD}" presName="tx1" presStyleLbl="revTx" presStyleIdx="1" presStyleCnt="3"/>
      <dgm:spPr/>
    </dgm:pt>
    <dgm:pt modelId="{3886DAB2-CA2D-DC43-890D-943B19C545DB}" type="pres">
      <dgm:prSet presAssocID="{B6F36077-DE4E-4812-8724-FFAB660F5DBD}" presName="vert1" presStyleCnt="0"/>
      <dgm:spPr/>
    </dgm:pt>
    <dgm:pt modelId="{52BFD83B-A0BA-CA4A-B6ED-1DA54AF54C5D}" type="pres">
      <dgm:prSet presAssocID="{B2EE9844-3707-496D-9EDA-A59173C20697}" presName="thickLine" presStyleLbl="alignNode1" presStyleIdx="2" presStyleCnt="3"/>
      <dgm:spPr/>
    </dgm:pt>
    <dgm:pt modelId="{E85F019E-68A4-2C45-9548-E4255319EA41}" type="pres">
      <dgm:prSet presAssocID="{B2EE9844-3707-496D-9EDA-A59173C20697}" presName="horz1" presStyleCnt="0"/>
      <dgm:spPr/>
    </dgm:pt>
    <dgm:pt modelId="{EA69C077-E0F8-2F4A-A41B-25ABCF430672}" type="pres">
      <dgm:prSet presAssocID="{B2EE9844-3707-496D-9EDA-A59173C20697}" presName="tx1" presStyleLbl="revTx" presStyleIdx="2" presStyleCnt="3"/>
      <dgm:spPr/>
    </dgm:pt>
    <dgm:pt modelId="{BA295034-37A5-CD4E-8408-F90013955D62}" type="pres">
      <dgm:prSet presAssocID="{B2EE9844-3707-496D-9EDA-A59173C20697}" presName="vert1" presStyleCnt="0"/>
      <dgm:spPr/>
    </dgm:pt>
  </dgm:ptLst>
  <dgm:cxnLst>
    <dgm:cxn modelId="{90B08A6B-175A-AA47-8E2D-ED2D6758BB27}" type="presOf" srcId="{B2EE9844-3707-496D-9EDA-A59173C20697}" destId="{EA69C077-E0F8-2F4A-A41B-25ABCF430672}" srcOrd="0" destOrd="0" presId="urn:microsoft.com/office/officeart/2008/layout/LinedList"/>
    <dgm:cxn modelId="{5C79F881-0190-4831-A43F-25B214B0C9D1}" srcId="{CF330BF6-7A2A-4695-889B-9CAD6EB6370E}" destId="{B2EE9844-3707-496D-9EDA-A59173C20697}" srcOrd="2" destOrd="0" parTransId="{CC449431-17AD-4387-BC3D-CC95FDA10CDC}" sibTransId="{C07D27F9-A520-43B5-8C49-48B97AB1F029}"/>
    <dgm:cxn modelId="{2FACD59D-9C3A-4245-8FE4-95985171B5E4}" srcId="{CF330BF6-7A2A-4695-889B-9CAD6EB6370E}" destId="{5AA3152D-5041-4E8E-9380-14C682F251F4}" srcOrd="0" destOrd="0" parTransId="{C4981F06-94B9-4F65-8CAF-02426FAA3B12}" sibTransId="{9BBC1C7A-1375-4E21-A01E-590F7C62E81F}"/>
    <dgm:cxn modelId="{AE7E6BA5-D411-44B8-A9BC-B434FFD66EC1}" srcId="{CF330BF6-7A2A-4695-889B-9CAD6EB6370E}" destId="{B6F36077-DE4E-4812-8724-FFAB660F5DBD}" srcOrd="1" destOrd="0" parTransId="{954FF72D-C36F-4383-8B65-136FE7D63F2C}" sibTransId="{0B698F9F-6BE9-480E-90E5-B0A52C2C32CA}"/>
    <dgm:cxn modelId="{ACD031AB-BA15-2F4A-B14B-2C60F1D800DE}" type="presOf" srcId="{5AA3152D-5041-4E8E-9380-14C682F251F4}" destId="{26EC2D9D-7234-E345-A832-1D5512982D78}" srcOrd="0" destOrd="0" presId="urn:microsoft.com/office/officeart/2008/layout/LinedList"/>
    <dgm:cxn modelId="{72C5E4D5-2E2F-6D45-9166-7AA7CF388A09}" type="presOf" srcId="{CF330BF6-7A2A-4695-889B-9CAD6EB6370E}" destId="{FBA47101-65E6-9D4C-AE35-8EC30D9CB569}" srcOrd="0" destOrd="0" presId="urn:microsoft.com/office/officeart/2008/layout/LinedList"/>
    <dgm:cxn modelId="{2BE125ED-183A-D64D-AC52-3182B76F8093}" type="presOf" srcId="{B6F36077-DE4E-4812-8724-FFAB660F5DBD}" destId="{F9131128-A05E-E94C-BB42-F68E511D9173}" srcOrd="0" destOrd="0" presId="urn:microsoft.com/office/officeart/2008/layout/LinedList"/>
    <dgm:cxn modelId="{64BF6687-3E34-F74A-BC4A-37BA8D90685E}" type="presParOf" srcId="{FBA47101-65E6-9D4C-AE35-8EC30D9CB569}" destId="{A81653DC-C144-8246-8C31-714BF083872A}" srcOrd="0" destOrd="0" presId="urn:microsoft.com/office/officeart/2008/layout/LinedList"/>
    <dgm:cxn modelId="{B2282916-B267-BE41-9718-1D88AABBF507}" type="presParOf" srcId="{FBA47101-65E6-9D4C-AE35-8EC30D9CB569}" destId="{94BDE9D2-53CE-5B49-BC7F-BE20EEA8ABC5}" srcOrd="1" destOrd="0" presId="urn:microsoft.com/office/officeart/2008/layout/LinedList"/>
    <dgm:cxn modelId="{E017C1CF-F94C-3548-8886-24E01099D790}" type="presParOf" srcId="{94BDE9D2-53CE-5B49-BC7F-BE20EEA8ABC5}" destId="{26EC2D9D-7234-E345-A832-1D5512982D78}" srcOrd="0" destOrd="0" presId="urn:microsoft.com/office/officeart/2008/layout/LinedList"/>
    <dgm:cxn modelId="{71076516-FB54-3645-B634-35C02BEBAD05}" type="presParOf" srcId="{94BDE9D2-53CE-5B49-BC7F-BE20EEA8ABC5}" destId="{6B294D6D-1E74-FB47-A3E6-376A95533C2C}" srcOrd="1" destOrd="0" presId="urn:microsoft.com/office/officeart/2008/layout/LinedList"/>
    <dgm:cxn modelId="{AFF5A6E0-73FE-934A-A6D3-98E1F46BC695}" type="presParOf" srcId="{FBA47101-65E6-9D4C-AE35-8EC30D9CB569}" destId="{C5D0F762-933B-4440-807C-90AC2902A720}" srcOrd="2" destOrd="0" presId="urn:microsoft.com/office/officeart/2008/layout/LinedList"/>
    <dgm:cxn modelId="{D413985F-0D92-D346-B3F9-59CED999E32B}" type="presParOf" srcId="{FBA47101-65E6-9D4C-AE35-8EC30D9CB569}" destId="{3D5CCC45-0800-8249-9950-46BE04FF3F68}" srcOrd="3" destOrd="0" presId="urn:microsoft.com/office/officeart/2008/layout/LinedList"/>
    <dgm:cxn modelId="{7C3A5ECD-1F78-7B40-9A49-BE2FE7073B72}" type="presParOf" srcId="{3D5CCC45-0800-8249-9950-46BE04FF3F68}" destId="{F9131128-A05E-E94C-BB42-F68E511D9173}" srcOrd="0" destOrd="0" presId="urn:microsoft.com/office/officeart/2008/layout/LinedList"/>
    <dgm:cxn modelId="{3852E54A-4C9D-B04A-AEBF-69C24847C474}" type="presParOf" srcId="{3D5CCC45-0800-8249-9950-46BE04FF3F68}" destId="{3886DAB2-CA2D-DC43-890D-943B19C545DB}" srcOrd="1" destOrd="0" presId="urn:microsoft.com/office/officeart/2008/layout/LinedList"/>
    <dgm:cxn modelId="{F690E142-714D-974E-9AE2-466E6363F66F}" type="presParOf" srcId="{FBA47101-65E6-9D4C-AE35-8EC30D9CB569}" destId="{52BFD83B-A0BA-CA4A-B6ED-1DA54AF54C5D}" srcOrd="4" destOrd="0" presId="urn:microsoft.com/office/officeart/2008/layout/LinedList"/>
    <dgm:cxn modelId="{CFB18B8D-AB8E-444F-916C-A6FCE65D82DD}" type="presParOf" srcId="{FBA47101-65E6-9D4C-AE35-8EC30D9CB569}" destId="{E85F019E-68A4-2C45-9548-E4255319EA41}" srcOrd="5" destOrd="0" presId="urn:microsoft.com/office/officeart/2008/layout/LinedList"/>
    <dgm:cxn modelId="{5AB50D39-3203-4D4F-84F1-BD0893714D4F}" type="presParOf" srcId="{E85F019E-68A4-2C45-9548-E4255319EA41}" destId="{EA69C077-E0F8-2F4A-A41B-25ABCF430672}" srcOrd="0" destOrd="0" presId="urn:microsoft.com/office/officeart/2008/layout/LinedList"/>
    <dgm:cxn modelId="{17238DCF-276D-964E-B067-9791C5BBC118}" type="presParOf" srcId="{E85F019E-68A4-2C45-9548-E4255319EA41}" destId="{BA295034-37A5-CD4E-8408-F90013955D6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00A104A-11C7-465F-A3E4-B9C135A6D81E}"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36187823-3481-A243-8615-642571C9A35F}" type="pres">
      <dgm:prSet presAssocID="{F00A104A-11C7-465F-A3E4-B9C135A6D81E}" presName="linear" presStyleCnt="0">
        <dgm:presLayoutVars>
          <dgm:animLvl val="lvl"/>
          <dgm:resizeHandles val="exact"/>
        </dgm:presLayoutVars>
      </dgm:prSet>
      <dgm:spPr/>
    </dgm:pt>
  </dgm:ptLst>
  <dgm:cxnLst>
    <dgm:cxn modelId="{F4CF2398-DFB4-EE42-980E-2534555F395B}" type="presOf" srcId="{F00A104A-11C7-465F-A3E4-B9C135A6D81E}" destId="{36187823-3481-A243-8615-642571C9A35F}"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00A104A-11C7-465F-A3E4-B9C135A6D81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1B796FF-3186-40CD-990C-52266092DD91}">
      <dgm:prSet/>
      <dgm:spPr/>
      <dgm:t>
        <a:bodyPr/>
        <a:lstStyle/>
        <a:p>
          <a:r>
            <a:rPr lang="en-US"/>
            <a:t>Plant-rich, minimally processed, locally sourced diets (mostly vegetables, beans, nuts, whole grains, small amounts of animal protein).</a:t>
          </a:r>
        </a:p>
      </dgm:t>
    </dgm:pt>
    <dgm:pt modelId="{AF62641D-CAB8-4620-BA8E-6596C76C2149}" type="parTrans" cxnId="{78092335-CCB2-487E-94EE-4058B89DB6AF}">
      <dgm:prSet/>
      <dgm:spPr/>
      <dgm:t>
        <a:bodyPr/>
        <a:lstStyle/>
        <a:p>
          <a:endParaRPr lang="en-US"/>
        </a:p>
      </dgm:t>
    </dgm:pt>
    <dgm:pt modelId="{E52ACCF9-695B-45C9-92BD-6B0F2A875E65}" type="sibTrans" cxnId="{78092335-CCB2-487E-94EE-4058B89DB6AF}">
      <dgm:prSet/>
      <dgm:spPr/>
      <dgm:t>
        <a:bodyPr/>
        <a:lstStyle/>
        <a:p>
          <a:endParaRPr lang="en-US"/>
        </a:p>
      </dgm:t>
    </dgm:pt>
    <dgm:pt modelId="{F98154D3-0BC2-4D64-9668-FC8AFDC3BE0D}">
      <dgm:prSet/>
      <dgm:spPr/>
      <dgm:t>
        <a:bodyPr/>
        <a:lstStyle/>
        <a:p>
          <a:r>
            <a:rPr lang="en-US"/>
            <a:t>High everyday physical activity (gardening, walking, manual tasks).</a:t>
          </a:r>
        </a:p>
      </dgm:t>
    </dgm:pt>
    <dgm:pt modelId="{74916301-1AD3-45B5-9E05-97650B4082BE}" type="parTrans" cxnId="{764EC4A6-178A-4E81-9713-134B0585AD9C}">
      <dgm:prSet/>
      <dgm:spPr/>
      <dgm:t>
        <a:bodyPr/>
        <a:lstStyle/>
        <a:p>
          <a:endParaRPr lang="en-US"/>
        </a:p>
      </dgm:t>
    </dgm:pt>
    <dgm:pt modelId="{63DFA778-06AD-455D-BA18-50700C8AD24E}" type="sibTrans" cxnId="{764EC4A6-178A-4E81-9713-134B0585AD9C}">
      <dgm:prSet/>
      <dgm:spPr/>
      <dgm:t>
        <a:bodyPr/>
        <a:lstStyle/>
        <a:p>
          <a:endParaRPr lang="en-US"/>
        </a:p>
      </dgm:t>
    </dgm:pt>
    <dgm:pt modelId="{04BF5503-40F7-43FB-BAA1-AB94F1FABBCD}">
      <dgm:prSet/>
      <dgm:spPr/>
      <dgm:t>
        <a:bodyPr/>
        <a:lstStyle/>
        <a:p>
          <a:r>
            <a:rPr lang="en-US"/>
            <a:t>Strong community support, sense of purpose, low stress, and adequate sleep.</a:t>
          </a:r>
        </a:p>
      </dgm:t>
    </dgm:pt>
    <dgm:pt modelId="{D8C1251D-8DEF-4FA2-B9AF-FF2591C26A06}" type="parTrans" cxnId="{7E9B8502-8180-430F-97BE-E2D6D2ED4E45}">
      <dgm:prSet/>
      <dgm:spPr/>
      <dgm:t>
        <a:bodyPr/>
        <a:lstStyle/>
        <a:p>
          <a:endParaRPr lang="en-US"/>
        </a:p>
      </dgm:t>
    </dgm:pt>
    <dgm:pt modelId="{C1BE4B12-3641-4AFF-A320-4B085D76AAE7}" type="sibTrans" cxnId="{7E9B8502-8180-430F-97BE-E2D6D2ED4E45}">
      <dgm:prSet/>
      <dgm:spPr/>
      <dgm:t>
        <a:bodyPr/>
        <a:lstStyle/>
        <a:p>
          <a:endParaRPr lang="en-US"/>
        </a:p>
      </dgm:t>
    </dgm:pt>
    <dgm:pt modelId="{36187823-3481-A243-8615-642571C9A35F}" type="pres">
      <dgm:prSet presAssocID="{F00A104A-11C7-465F-A3E4-B9C135A6D81E}" presName="linear" presStyleCnt="0">
        <dgm:presLayoutVars>
          <dgm:animLvl val="lvl"/>
          <dgm:resizeHandles val="exact"/>
        </dgm:presLayoutVars>
      </dgm:prSet>
      <dgm:spPr/>
    </dgm:pt>
    <dgm:pt modelId="{0AD3AE4E-1841-1F49-8CCD-237FEBA03FDB}" type="pres">
      <dgm:prSet presAssocID="{D1B796FF-3186-40CD-990C-52266092DD91}" presName="parentText" presStyleLbl="node1" presStyleIdx="0" presStyleCnt="3">
        <dgm:presLayoutVars>
          <dgm:chMax val="0"/>
          <dgm:bulletEnabled val="1"/>
        </dgm:presLayoutVars>
      </dgm:prSet>
      <dgm:spPr/>
    </dgm:pt>
    <dgm:pt modelId="{C68A6DEF-4522-5C40-822B-8897246337B9}" type="pres">
      <dgm:prSet presAssocID="{E52ACCF9-695B-45C9-92BD-6B0F2A875E65}" presName="spacer" presStyleCnt="0"/>
      <dgm:spPr/>
    </dgm:pt>
    <dgm:pt modelId="{2853CB89-4E16-3D48-AD9F-AB35324C09BD}" type="pres">
      <dgm:prSet presAssocID="{F98154D3-0BC2-4D64-9668-FC8AFDC3BE0D}" presName="parentText" presStyleLbl="node1" presStyleIdx="1" presStyleCnt="3">
        <dgm:presLayoutVars>
          <dgm:chMax val="0"/>
          <dgm:bulletEnabled val="1"/>
        </dgm:presLayoutVars>
      </dgm:prSet>
      <dgm:spPr/>
    </dgm:pt>
    <dgm:pt modelId="{0F686785-1D4F-034B-913E-E51106B62F3B}" type="pres">
      <dgm:prSet presAssocID="{63DFA778-06AD-455D-BA18-50700C8AD24E}" presName="spacer" presStyleCnt="0"/>
      <dgm:spPr/>
    </dgm:pt>
    <dgm:pt modelId="{30870869-0CFE-0F42-A683-55D27E7CC86B}" type="pres">
      <dgm:prSet presAssocID="{04BF5503-40F7-43FB-BAA1-AB94F1FABBCD}" presName="parentText" presStyleLbl="node1" presStyleIdx="2" presStyleCnt="3">
        <dgm:presLayoutVars>
          <dgm:chMax val="0"/>
          <dgm:bulletEnabled val="1"/>
        </dgm:presLayoutVars>
      </dgm:prSet>
      <dgm:spPr/>
    </dgm:pt>
  </dgm:ptLst>
  <dgm:cxnLst>
    <dgm:cxn modelId="{7E9B8502-8180-430F-97BE-E2D6D2ED4E45}" srcId="{F00A104A-11C7-465F-A3E4-B9C135A6D81E}" destId="{04BF5503-40F7-43FB-BAA1-AB94F1FABBCD}" srcOrd="2" destOrd="0" parTransId="{D8C1251D-8DEF-4FA2-B9AF-FF2591C26A06}" sibTransId="{C1BE4B12-3641-4AFF-A320-4B085D76AAE7}"/>
    <dgm:cxn modelId="{FCFCA02A-C175-9048-A033-40F7BCB7055A}" type="presOf" srcId="{F98154D3-0BC2-4D64-9668-FC8AFDC3BE0D}" destId="{2853CB89-4E16-3D48-AD9F-AB35324C09BD}" srcOrd="0" destOrd="0" presId="urn:microsoft.com/office/officeart/2005/8/layout/vList2"/>
    <dgm:cxn modelId="{78092335-CCB2-487E-94EE-4058B89DB6AF}" srcId="{F00A104A-11C7-465F-A3E4-B9C135A6D81E}" destId="{D1B796FF-3186-40CD-990C-52266092DD91}" srcOrd="0" destOrd="0" parTransId="{AF62641D-CAB8-4620-BA8E-6596C76C2149}" sibTransId="{E52ACCF9-695B-45C9-92BD-6B0F2A875E65}"/>
    <dgm:cxn modelId="{DF392863-5AD0-8741-84A7-CE78EFFB0431}" type="presOf" srcId="{D1B796FF-3186-40CD-990C-52266092DD91}" destId="{0AD3AE4E-1841-1F49-8CCD-237FEBA03FDB}" srcOrd="0" destOrd="0" presId="urn:microsoft.com/office/officeart/2005/8/layout/vList2"/>
    <dgm:cxn modelId="{F4CF2398-DFB4-EE42-980E-2534555F395B}" type="presOf" srcId="{F00A104A-11C7-465F-A3E4-B9C135A6D81E}" destId="{36187823-3481-A243-8615-642571C9A35F}" srcOrd="0" destOrd="0" presId="urn:microsoft.com/office/officeart/2005/8/layout/vList2"/>
    <dgm:cxn modelId="{BB19F898-4507-FB4E-9E44-3952B81F98E7}" type="presOf" srcId="{04BF5503-40F7-43FB-BAA1-AB94F1FABBCD}" destId="{30870869-0CFE-0F42-A683-55D27E7CC86B}" srcOrd="0" destOrd="0" presId="urn:microsoft.com/office/officeart/2005/8/layout/vList2"/>
    <dgm:cxn modelId="{764EC4A6-178A-4E81-9713-134B0585AD9C}" srcId="{F00A104A-11C7-465F-A3E4-B9C135A6D81E}" destId="{F98154D3-0BC2-4D64-9668-FC8AFDC3BE0D}" srcOrd="1" destOrd="0" parTransId="{74916301-1AD3-45B5-9E05-97650B4082BE}" sibTransId="{63DFA778-06AD-455D-BA18-50700C8AD24E}"/>
    <dgm:cxn modelId="{7C755143-890C-7442-8086-BB26F1953405}" type="presParOf" srcId="{36187823-3481-A243-8615-642571C9A35F}" destId="{0AD3AE4E-1841-1F49-8CCD-237FEBA03FDB}" srcOrd="0" destOrd="0" presId="urn:microsoft.com/office/officeart/2005/8/layout/vList2"/>
    <dgm:cxn modelId="{1DAEB8D7-EDB8-BC48-A58C-60FD06EB3D55}" type="presParOf" srcId="{36187823-3481-A243-8615-642571C9A35F}" destId="{C68A6DEF-4522-5C40-822B-8897246337B9}" srcOrd="1" destOrd="0" presId="urn:microsoft.com/office/officeart/2005/8/layout/vList2"/>
    <dgm:cxn modelId="{1AC924E4-4A5D-B146-9D04-06F7CB6B7D9E}" type="presParOf" srcId="{36187823-3481-A243-8615-642571C9A35F}" destId="{2853CB89-4E16-3D48-AD9F-AB35324C09BD}" srcOrd="2" destOrd="0" presId="urn:microsoft.com/office/officeart/2005/8/layout/vList2"/>
    <dgm:cxn modelId="{6B6E9DFB-74AF-2E4A-8B5C-75EAF6319BF9}" type="presParOf" srcId="{36187823-3481-A243-8615-642571C9A35F}" destId="{0F686785-1D4F-034B-913E-E51106B62F3B}" srcOrd="3" destOrd="0" presId="urn:microsoft.com/office/officeart/2005/8/layout/vList2"/>
    <dgm:cxn modelId="{F36CFD9E-840C-B84D-AC5C-BF85CC6C56F6}" type="presParOf" srcId="{36187823-3481-A243-8615-642571C9A35F}" destId="{30870869-0CFE-0F42-A683-55D27E7CC86B}"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D8B2DF7-6DCB-43D1-8F99-9F34567A8C7A}" type="doc">
      <dgm:prSet loTypeId="urn:microsoft.com/office/officeart/2018/2/layout/IconLabelDescription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BBE14AAD-3E64-43FC-9884-9102E1218563}">
      <dgm:prSet/>
      <dgm:spPr/>
      <dgm:t>
        <a:bodyPr/>
        <a:lstStyle/>
        <a:p>
          <a:pPr>
            <a:defRPr b="1"/>
          </a:pPr>
          <a:r>
            <a:rPr lang="en-US" b="1"/>
            <a:t>Resources:</a:t>
          </a:r>
          <a:endParaRPr lang="en-US"/>
        </a:p>
      </dgm:t>
    </dgm:pt>
    <dgm:pt modelId="{545F72D7-FC26-44C5-A26C-1B227EF4C2AB}" type="parTrans" cxnId="{8447479C-D427-4F0A-81C8-071D1702F266}">
      <dgm:prSet/>
      <dgm:spPr/>
      <dgm:t>
        <a:bodyPr/>
        <a:lstStyle/>
        <a:p>
          <a:endParaRPr lang="en-US"/>
        </a:p>
      </dgm:t>
    </dgm:pt>
    <dgm:pt modelId="{0F5E797D-8C31-4BC5-8333-A1D6CD97DDF2}" type="sibTrans" cxnId="{8447479C-D427-4F0A-81C8-071D1702F266}">
      <dgm:prSet/>
      <dgm:spPr/>
      <dgm:t>
        <a:bodyPr/>
        <a:lstStyle/>
        <a:p>
          <a:endParaRPr lang="en-US"/>
        </a:p>
      </dgm:t>
    </dgm:pt>
    <dgm:pt modelId="{27E8B810-96B7-4CFC-8943-366FC4D92139}">
      <dgm:prSet/>
      <dgm:spPr/>
      <dgm:t>
        <a:bodyPr/>
        <a:lstStyle/>
        <a:p>
          <a:pPr>
            <a:defRPr b="1"/>
          </a:pPr>
          <a:r>
            <a:rPr lang="en-US">
              <a:hlinkClick xmlns:r="http://schemas.openxmlformats.org/officeDocument/2006/relationships" r:id="rId1"/>
            </a:rPr>
            <a:t>Harvard Health: Living in the Blue Zone</a:t>
          </a:r>
          <a:endParaRPr lang="en-US"/>
        </a:p>
      </dgm:t>
    </dgm:pt>
    <dgm:pt modelId="{825CCDD1-14B3-4639-B24A-F3D0FF336446}" type="parTrans" cxnId="{26DB89A8-8908-477C-8DB4-F0E8BF4D02F8}">
      <dgm:prSet/>
      <dgm:spPr/>
      <dgm:t>
        <a:bodyPr/>
        <a:lstStyle/>
        <a:p>
          <a:endParaRPr lang="en-US"/>
        </a:p>
      </dgm:t>
    </dgm:pt>
    <dgm:pt modelId="{C96D42CA-56C9-4A92-BF3C-9C5E0515E77E}" type="sibTrans" cxnId="{26DB89A8-8908-477C-8DB4-F0E8BF4D02F8}">
      <dgm:prSet/>
      <dgm:spPr/>
      <dgm:t>
        <a:bodyPr/>
        <a:lstStyle/>
        <a:p>
          <a:endParaRPr lang="en-US"/>
        </a:p>
      </dgm:t>
    </dgm:pt>
    <dgm:pt modelId="{3CD2B623-3221-431B-9133-CDE8D6A1A28B}">
      <dgm:prSet/>
      <dgm:spPr/>
      <dgm:t>
        <a:bodyPr/>
        <a:lstStyle/>
        <a:p>
          <a:r>
            <a:rPr lang="en-GB">
              <a:hlinkClick xmlns:r="http://schemas.openxmlformats.org/officeDocument/2006/relationships" r:id="rId1"/>
            </a:rPr>
            <a:t>https://www.health.harvard.edu/staying-healthy/living-in-the-blue-zone</a:t>
          </a:r>
          <a:endParaRPr lang="en-US"/>
        </a:p>
      </dgm:t>
    </dgm:pt>
    <dgm:pt modelId="{F44E7ED6-7822-4B82-B7B0-B3E39B052D9F}" type="parTrans" cxnId="{7EA531B0-8645-4D80-B7A1-C1F220F0FBF5}">
      <dgm:prSet/>
      <dgm:spPr/>
      <dgm:t>
        <a:bodyPr/>
        <a:lstStyle/>
        <a:p>
          <a:endParaRPr lang="en-US"/>
        </a:p>
      </dgm:t>
    </dgm:pt>
    <dgm:pt modelId="{CD783EC8-7265-4427-9F12-5357A122A6F1}" type="sibTrans" cxnId="{7EA531B0-8645-4D80-B7A1-C1F220F0FBF5}">
      <dgm:prSet/>
      <dgm:spPr/>
      <dgm:t>
        <a:bodyPr/>
        <a:lstStyle/>
        <a:p>
          <a:endParaRPr lang="en-US"/>
        </a:p>
      </dgm:t>
    </dgm:pt>
    <dgm:pt modelId="{8E0330F5-5437-441A-BE8F-BF7B223C21F5}">
      <dgm:prSet/>
      <dgm:spPr/>
      <dgm:t>
        <a:bodyPr/>
        <a:lstStyle/>
        <a:p>
          <a:pPr>
            <a:defRPr b="1"/>
          </a:pPr>
          <a:r>
            <a:rPr lang="en-US">
              <a:hlinkClick xmlns:r="http://schemas.openxmlformats.org/officeDocument/2006/relationships" r:id="rId2"/>
            </a:rPr>
            <a:t>BBC: The Blue Zone Diet</a:t>
          </a:r>
          <a:endParaRPr lang="en-US"/>
        </a:p>
      </dgm:t>
    </dgm:pt>
    <dgm:pt modelId="{8C90BCFF-EBF7-44DC-B852-068D2AF843AF}" type="parTrans" cxnId="{07786B69-6FF0-4E02-B2E3-9830DF85D0E9}">
      <dgm:prSet/>
      <dgm:spPr/>
      <dgm:t>
        <a:bodyPr/>
        <a:lstStyle/>
        <a:p>
          <a:endParaRPr lang="en-US"/>
        </a:p>
      </dgm:t>
    </dgm:pt>
    <dgm:pt modelId="{3FA8683D-691D-4E1D-A1C2-3C94095E1A0D}" type="sibTrans" cxnId="{07786B69-6FF0-4E02-B2E3-9830DF85D0E9}">
      <dgm:prSet/>
      <dgm:spPr/>
      <dgm:t>
        <a:bodyPr/>
        <a:lstStyle/>
        <a:p>
          <a:endParaRPr lang="en-US"/>
        </a:p>
      </dgm:t>
    </dgm:pt>
    <dgm:pt modelId="{3DC817B6-83FC-490D-806B-59606969C4AF}">
      <dgm:prSet/>
      <dgm:spPr/>
      <dgm:t>
        <a:bodyPr/>
        <a:lstStyle/>
        <a:p>
          <a:r>
            <a:rPr lang="en-US">
              <a:hlinkClick xmlns:r="http://schemas.openxmlformats.org/officeDocument/2006/relationships" r:id="rId3"/>
            </a:rPr>
            <a:t>https://www.bbc.co.uk/food/articles/blue_zone_diet</a:t>
          </a:r>
          <a:endParaRPr lang="en-US"/>
        </a:p>
      </dgm:t>
    </dgm:pt>
    <dgm:pt modelId="{15C1F451-DCB2-40CF-82DE-9BA66C99B7D4}" type="parTrans" cxnId="{5241FB62-D2B3-4373-A8DD-49C004C2F8D9}">
      <dgm:prSet/>
      <dgm:spPr/>
      <dgm:t>
        <a:bodyPr/>
        <a:lstStyle/>
        <a:p>
          <a:endParaRPr lang="en-US"/>
        </a:p>
      </dgm:t>
    </dgm:pt>
    <dgm:pt modelId="{A11D5CB6-2F0C-446D-A1B3-8345C7F6043B}" type="sibTrans" cxnId="{5241FB62-D2B3-4373-A8DD-49C004C2F8D9}">
      <dgm:prSet/>
      <dgm:spPr/>
      <dgm:t>
        <a:bodyPr/>
        <a:lstStyle/>
        <a:p>
          <a:endParaRPr lang="en-US"/>
        </a:p>
      </dgm:t>
    </dgm:pt>
    <dgm:pt modelId="{C92DCF1D-349C-4BFC-B8FC-94F81DC2D97C}" type="pres">
      <dgm:prSet presAssocID="{BD8B2DF7-6DCB-43D1-8F99-9F34567A8C7A}" presName="root" presStyleCnt="0">
        <dgm:presLayoutVars>
          <dgm:dir/>
          <dgm:resizeHandles val="exact"/>
        </dgm:presLayoutVars>
      </dgm:prSet>
      <dgm:spPr/>
    </dgm:pt>
    <dgm:pt modelId="{D437C83A-038B-43C6-B47C-9E30D41E995D}" type="pres">
      <dgm:prSet presAssocID="{BBE14AAD-3E64-43FC-9884-9102E1218563}" presName="compNode" presStyleCnt="0"/>
      <dgm:spPr/>
    </dgm:pt>
    <dgm:pt modelId="{9F98DE17-BAC1-42B6-A9EF-EF3CC5F3BFBC}" type="pres">
      <dgm:prSet presAssocID="{BBE14AAD-3E64-43FC-9884-9102E1218563}" presName="iconRect" presStyleLbl="node1" presStyleIdx="0" presStyleCnt="3"/>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Books"/>
        </a:ext>
      </dgm:extLst>
    </dgm:pt>
    <dgm:pt modelId="{6A8CE212-0D59-4BB8-B76E-E5C3EE6E29C3}" type="pres">
      <dgm:prSet presAssocID="{BBE14AAD-3E64-43FC-9884-9102E1218563}" presName="iconSpace" presStyleCnt="0"/>
      <dgm:spPr/>
    </dgm:pt>
    <dgm:pt modelId="{B2BDE82C-235A-47A8-8D4D-467AD5579E12}" type="pres">
      <dgm:prSet presAssocID="{BBE14AAD-3E64-43FC-9884-9102E1218563}" presName="parTx" presStyleLbl="revTx" presStyleIdx="0" presStyleCnt="6">
        <dgm:presLayoutVars>
          <dgm:chMax val="0"/>
          <dgm:chPref val="0"/>
        </dgm:presLayoutVars>
      </dgm:prSet>
      <dgm:spPr/>
    </dgm:pt>
    <dgm:pt modelId="{97189DF1-13A6-432B-8F64-8532ACB6CBEF}" type="pres">
      <dgm:prSet presAssocID="{BBE14AAD-3E64-43FC-9884-9102E1218563}" presName="txSpace" presStyleCnt="0"/>
      <dgm:spPr/>
    </dgm:pt>
    <dgm:pt modelId="{F6344B39-A8C4-4878-AA8C-42931755BF7D}" type="pres">
      <dgm:prSet presAssocID="{BBE14AAD-3E64-43FC-9884-9102E1218563}" presName="desTx" presStyleLbl="revTx" presStyleIdx="1" presStyleCnt="6">
        <dgm:presLayoutVars/>
      </dgm:prSet>
      <dgm:spPr/>
    </dgm:pt>
    <dgm:pt modelId="{69ECD3F3-B9A0-4B55-80F8-946CCC68245C}" type="pres">
      <dgm:prSet presAssocID="{0F5E797D-8C31-4BC5-8333-A1D6CD97DDF2}" presName="sibTrans" presStyleCnt="0"/>
      <dgm:spPr/>
    </dgm:pt>
    <dgm:pt modelId="{D76D0B26-D7A0-43AF-BB8E-9F69A9E921F7}" type="pres">
      <dgm:prSet presAssocID="{27E8B810-96B7-4CFC-8943-366FC4D92139}" presName="compNode" presStyleCnt="0"/>
      <dgm:spPr/>
    </dgm:pt>
    <dgm:pt modelId="{8CFDA4BE-DE18-465C-B083-7E1ACE9FDD3B}" type="pres">
      <dgm:prSet presAssocID="{27E8B810-96B7-4CFC-8943-366FC4D92139}" presName="iconRect" presStyleLbl="node1" presStyleIdx="1" presStyleCnt="3"/>
      <dgm:spPr>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Hospital"/>
        </a:ext>
      </dgm:extLst>
    </dgm:pt>
    <dgm:pt modelId="{586D5003-DD45-4270-9FAB-FBF5176B796C}" type="pres">
      <dgm:prSet presAssocID="{27E8B810-96B7-4CFC-8943-366FC4D92139}" presName="iconSpace" presStyleCnt="0"/>
      <dgm:spPr/>
    </dgm:pt>
    <dgm:pt modelId="{410356BA-7152-4DEE-8AB2-06560A64DBDD}" type="pres">
      <dgm:prSet presAssocID="{27E8B810-96B7-4CFC-8943-366FC4D92139}" presName="parTx" presStyleLbl="revTx" presStyleIdx="2" presStyleCnt="6">
        <dgm:presLayoutVars>
          <dgm:chMax val="0"/>
          <dgm:chPref val="0"/>
        </dgm:presLayoutVars>
      </dgm:prSet>
      <dgm:spPr/>
    </dgm:pt>
    <dgm:pt modelId="{A37C71CC-F545-4467-BD7D-B5394899CCC5}" type="pres">
      <dgm:prSet presAssocID="{27E8B810-96B7-4CFC-8943-366FC4D92139}" presName="txSpace" presStyleCnt="0"/>
      <dgm:spPr/>
    </dgm:pt>
    <dgm:pt modelId="{3842EF7C-A8E7-4127-91F9-58CC2014742B}" type="pres">
      <dgm:prSet presAssocID="{27E8B810-96B7-4CFC-8943-366FC4D92139}" presName="desTx" presStyleLbl="revTx" presStyleIdx="3" presStyleCnt="6">
        <dgm:presLayoutVars/>
      </dgm:prSet>
      <dgm:spPr/>
    </dgm:pt>
    <dgm:pt modelId="{E317A0B9-FDAC-4798-B07A-8E53E1B7C214}" type="pres">
      <dgm:prSet presAssocID="{C96D42CA-56C9-4A92-BF3C-9C5E0515E77E}" presName="sibTrans" presStyleCnt="0"/>
      <dgm:spPr/>
    </dgm:pt>
    <dgm:pt modelId="{F2CBA543-56B2-4B55-BD8A-32ACF2CF1EA1}" type="pres">
      <dgm:prSet presAssocID="{8E0330F5-5437-441A-BE8F-BF7B223C21F5}" presName="compNode" presStyleCnt="0"/>
      <dgm:spPr/>
    </dgm:pt>
    <dgm:pt modelId="{4A83BB59-18DE-455A-90A5-1DEF4F97A58B}" type="pres">
      <dgm:prSet presAssocID="{8E0330F5-5437-441A-BE8F-BF7B223C21F5}" presName="iconRect" presStyleLbl="node1" presStyleIdx="2" presStyleCnt="3"/>
      <dgm:spPr>
        <a:blipFill>
          <a:blip xmlns:r="http://schemas.openxmlformats.org/officeDocument/2006/relationships"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a:blipFill>
        <a:ln>
          <a:noFill/>
        </a:ln>
      </dgm:spPr>
      <dgm:extLst>
        <a:ext uri="{E40237B7-FDA0-4F09-8148-C483321AD2D9}">
          <dgm14:cNvPr xmlns:dgm14="http://schemas.microsoft.com/office/drawing/2010/diagram" id="0" name="" descr="Burger and Drink"/>
        </a:ext>
      </dgm:extLst>
    </dgm:pt>
    <dgm:pt modelId="{FCC7105D-ED3E-4AD1-8912-F6BC4BE5DD0C}" type="pres">
      <dgm:prSet presAssocID="{8E0330F5-5437-441A-BE8F-BF7B223C21F5}" presName="iconSpace" presStyleCnt="0"/>
      <dgm:spPr/>
    </dgm:pt>
    <dgm:pt modelId="{852A1C8E-AA32-4BFE-BD31-CC2576BA603C}" type="pres">
      <dgm:prSet presAssocID="{8E0330F5-5437-441A-BE8F-BF7B223C21F5}" presName="parTx" presStyleLbl="revTx" presStyleIdx="4" presStyleCnt="6">
        <dgm:presLayoutVars>
          <dgm:chMax val="0"/>
          <dgm:chPref val="0"/>
        </dgm:presLayoutVars>
      </dgm:prSet>
      <dgm:spPr/>
    </dgm:pt>
    <dgm:pt modelId="{C2A29D0D-BB47-41B6-8D28-A1E7D2412994}" type="pres">
      <dgm:prSet presAssocID="{8E0330F5-5437-441A-BE8F-BF7B223C21F5}" presName="txSpace" presStyleCnt="0"/>
      <dgm:spPr/>
    </dgm:pt>
    <dgm:pt modelId="{E805BDDC-17E6-4180-8AF7-034CA8759DC6}" type="pres">
      <dgm:prSet presAssocID="{8E0330F5-5437-441A-BE8F-BF7B223C21F5}" presName="desTx" presStyleLbl="revTx" presStyleIdx="5" presStyleCnt="6">
        <dgm:presLayoutVars/>
      </dgm:prSet>
      <dgm:spPr/>
    </dgm:pt>
  </dgm:ptLst>
  <dgm:cxnLst>
    <dgm:cxn modelId="{D5A51358-A207-4312-939F-675026259AB1}" type="presOf" srcId="{BBE14AAD-3E64-43FC-9884-9102E1218563}" destId="{B2BDE82C-235A-47A8-8D4D-467AD5579E12}" srcOrd="0" destOrd="0" presId="urn:microsoft.com/office/officeart/2018/2/layout/IconLabelDescriptionList"/>
    <dgm:cxn modelId="{5241FB62-D2B3-4373-A8DD-49C004C2F8D9}" srcId="{8E0330F5-5437-441A-BE8F-BF7B223C21F5}" destId="{3DC817B6-83FC-490D-806B-59606969C4AF}" srcOrd="0" destOrd="0" parTransId="{15C1F451-DCB2-40CF-82DE-9BA66C99B7D4}" sibTransId="{A11D5CB6-2F0C-446D-A1B3-8345C7F6043B}"/>
    <dgm:cxn modelId="{8C334D63-2C14-4BBF-BA69-CC48654DFBD5}" type="presOf" srcId="{8E0330F5-5437-441A-BE8F-BF7B223C21F5}" destId="{852A1C8E-AA32-4BFE-BD31-CC2576BA603C}" srcOrd="0" destOrd="0" presId="urn:microsoft.com/office/officeart/2018/2/layout/IconLabelDescriptionList"/>
    <dgm:cxn modelId="{07786B69-6FF0-4E02-B2E3-9830DF85D0E9}" srcId="{BD8B2DF7-6DCB-43D1-8F99-9F34567A8C7A}" destId="{8E0330F5-5437-441A-BE8F-BF7B223C21F5}" srcOrd="2" destOrd="0" parTransId="{8C90BCFF-EBF7-44DC-B852-068D2AF843AF}" sibTransId="{3FA8683D-691D-4E1D-A1C2-3C94095E1A0D}"/>
    <dgm:cxn modelId="{2C81DB6A-5D4D-4B2D-B294-8A5B8D12F38B}" type="presOf" srcId="{3CD2B623-3221-431B-9133-CDE8D6A1A28B}" destId="{3842EF7C-A8E7-4127-91F9-58CC2014742B}" srcOrd="0" destOrd="0" presId="urn:microsoft.com/office/officeart/2018/2/layout/IconLabelDescriptionList"/>
    <dgm:cxn modelId="{7A102487-58E6-4B03-9ABB-F89875CB9348}" type="presOf" srcId="{27E8B810-96B7-4CFC-8943-366FC4D92139}" destId="{410356BA-7152-4DEE-8AB2-06560A64DBDD}" srcOrd="0" destOrd="0" presId="urn:microsoft.com/office/officeart/2018/2/layout/IconLabelDescriptionList"/>
    <dgm:cxn modelId="{7049148B-CF2C-4C37-A740-377C22DDF99D}" type="presOf" srcId="{3DC817B6-83FC-490D-806B-59606969C4AF}" destId="{E805BDDC-17E6-4180-8AF7-034CA8759DC6}" srcOrd="0" destOrd="0" presId="urn:microsoft.com/office/officeart/2018/2/layout/IconLabelDescriptionList"/>
    <dgm:cxn modelId="{8447479C-D427-4F0A-81C8-071D1702F266}" srcId="{BD8B2DF7-6DCB-43D1-8F99-9F34567A8C7A}" destId="{BBE14AAD-3E64-43FC-9884-9102E1218563}" srcOrd="0" destOrd="0" parTransId="{545F72D7-FC26-44C5-A26C-1B227EF4C2AB}" sibTransId="{0F5E797D-8C31-4BC5-8333-A1D6CD97DDF2}"/>
    <dgm:cxn modelId="{26DB89A8-8908-477C-8DB4-F0E8BF4D02F8}" srcId="{BD8B2DF7-6DCB-43D1-8F99-9F34567A8C7A}" destId="{27E8B810-96B7-4CFC-8943-366FC4D92139}" srcOrd="1" destOrd="0" parTransId="{825CCDD1-14B3-4639-B24A-F3D0FF336446}" sibTransId="{C96D42CA-56C9-4A92-BF3C-9C5E0515E77E}"/>
    <dgm:cxn modelId="{7EA531B0-8645-4D80-B7A1-C1F220F0FBF5}" srcId="{27E8B810-96B7-4CFC-8943-366FC4D92139}" destId="{3CD2B623-3221-431B-9133-CDE8D6A1A28B}" srcOrd="0" destOrd="0" parTransId="{F44E7ED6-7822-4B82-B7B0-B3E39B052D9F}" sibTransId="{CD783EC8-7265-4427-9F12-5357A122A6F1}"/>
    <dgm:cxn modelId="{9B98C2FD-723B-47BE-B77E-DE205B51F8C3}" type="presOf" srcId="{BD8B2DF7-6DCB-43D1-8F99-9F34567A8C7A}" destId="{C92DCF1D-349C-4BFC-B8FC-94F81DC2D97C}" srcOrd="0" destOrd="0" presId="urn:microsoft.com/office/officeart/2018/2/layout/IconLabelDescriptionList"/>
    <dgm:cxn modelId="{314EC60D-ABD8-4276-9041-1287A7B5A16E}" type="presParOf" srcId="{C92DCF1D-349C-4BFC-B8FC-94F81DC2D97C}" destId="{D437C83A-038B-43C6-B47C-9E30D41E995D}" srcOrd="0" destOrd="0" presId="urn:microsoft.com/office/officeart/2018/2/layout/IconLabelDescriptionList"/>
    <dgm:cxn modelId="{5B8420CE-910C-4443-8B30-DA3B9052199E}" type="presParOf" srcId="{D437C83A-038B-43C6-B47C-9E30D41E995D}" destId="{9F98DE17-BAC1-42B6-A9EF-EF3CC5F3BFBC}" srcOrd="0" destOrd="0" presId="urn:microsoft.com/office/officeart/2018/2/layout/IconLabelDescriptionList"/>
    <dgm:cxn modelId="{348750A0-F858-41BA-A942-DF6B9A0BE6B6}" type="presParOf" srcId="{D437C83A-038B-43C6-B47C-9E30D41E995D}" destId="{6A8CE212-0D59-4BB8-B76E-E5C3EE6E29C3}" srcOrd="1" destOrd="0" presId="urn:microsoft.com/office/officeart/2018/2/layout/IconLabelDescriptionList"/>
    <dgm:cxn modelId="{0CCB14D3-9F3C-47C7-B4AE-6A4C1BEF954D}" type="presParOf" srcId="{D437C83A-038B-43C6-B47C-9E30D41E995D}" destId="{B2BDE82C-235A-47A8-8D4D-467AD5579E12}" srcOrd="2" destOrd="0" presId="urn:microsoft.com/office/officeart/2018/2/layout/IconLabelDescriptionList"/>
    <dgm:cxn modelId="{235000C7-194D-4586-8CA3-F428BA31D369}" type="presParOf" srcId="{D437C83A-038B-43C6-B47C-9E30D41E995D}" destId="{97189DF1-13A6-432B-8F64-8532ACB6CBEF}" srcOrd="3" destOrd="0" presId="urn:microsoft.com/office/officeart/2018/2/layout/IconLabelDescriptionList"/>
    <dgm:cxn modelId="{08E44A9C-EAF0-42E8-A8EB-244CCA5E0CBE}" type="presParOf" srcId="{D437C83A-038B-43C6-B47C-9E30D41E995D}" destId="{F6344B39-A8C4-4878-AA8C-42931755BF7D}" srcOrd="4" destOrd="0" presId="urn:microsoft.com/office/officeart/2018/2/layout/IconLabelDescriptionList"/>
    <dgm:cxn modelId="{7479425E-30AF-44FD-A55F-72A1C464DC31}" type="presParOf" srcId="{C92DCF1D-349C-4BFC-B8FC-94F81DC2D97C}" destId="{69ECD3F3-B9A0-4B55-80F8-946CCC68245C}" srcOrd="1" destOrd="0" presId="urn:microsoft.com/office/officeart/2018/2/layout/IconLabelDescriptionList"/>
    <dgm:cxn modelId="{6622A5C2-E9A3-425F-BD09-B70E7BB5708D}" type="presParOf" srcId="{C92DCF1D-349C-4BFC-B8FC-94F81DC2D97C}" destId="{D76D0B26-D7A0-43AF-BB8E-9F69A9E921F7}" srcOrd="2" destOrd="0" presId="urn:microsoft.com/office/officeart/2018/2/layout/IconLabelDescriptionList"/>
    <dgm:cxn modelId="{7B6EFD16-BD9A-43E4-988F-4BB0389B871F}" type="presParOf" srcId="{D76D0B26-D7A0-43AF-BB8E-9F69A9E921F7}" destId="{8CFDA4BE-DE18-465C-B083-7E1ACE9FDD3B}" srcOrd="0" destOrd="0" presId="urn:microsoft.com/office/officeart/2018/2/layout/IconLabelDescriptionList"/>
    <dgm:cxn modelId="{59CB96CC-8343-4BC2-9045-55CBD8957977}" type="presParOf" srcId="{D76D0B26-D7A0-43AF-BB8E-9F69A9E921F7}" destId="{586D5003-DD45-4270-9FAB-FBF5176B796C}" srcOrd="1" destOrd="0" presId="urn:microsoft.com/office/officeart/2018/2/layout/IconLabelDescriptionList"/>
    <dgm:cxn modelId="{E65D52AF-0D26-436B-8663-1697018BF950}" type="presParOf" srcId="{D76D0B26-D7A0-43AF-BB8E-9F69A9E921F7}" destId="{410356BA-7152-4DEE-8AB2-06560A64DBDD}" srcOrd="2" destOrd="0" presId="urn:microsoft.com/office/officeart/2018/2/layout/IconLabelDescriptionList"/>
    <dgm:cxn modelId="{A2B74325-2A48-48E0-AD52-3B3FEEED3BA4}" type="presParOf" srcId="{D76D0B26-D7A0-43AF-BB8E-9F69A9E921F7}" destId="{A37C71CC-F545-4467-BD7D-B5394899CCC5}" srcOrd="3" destOrd="0" presId="urn:microsoft.com/office/officeart/2018/2/layout/IconLabelDescriptionList"/>
    <dgm:cxn modelId="{55D142FB-4F09-4812-A137-67E6B02369B1}" type="presParOf" srcId="{D76D0B26-D7A0-43AF-BB8E-9F69A9E921F7}" destId="{3842EF7C-A8E7-4127-91F9-58CC2014742B}" srcOrd="4" destOrd="0" presId="urn:microsoft.com/office/officeart/2018/2/layout/IconLabelDescriptionList"/>
    <dgm:cxn modelId="{D44459CE-9CF1-41BE-A927-23B7FB8682FF}" type="presParOf" srcId="{C92DCF1D-349C-4BFC-B8FC-94F81DC2D97C}" destId="{E317A0B9-FDAC-4798-B07A-8E53E1B7C214}" srcOrd="3" destOrd="0" presId="urn:microsoft.com/office/officeart/2018/2/layout/IconLabelDescriptionList"/>
    <dgm:cxn modelId="{048BE739-ED4E-4042-88D4-1CBC2AA8FF11}" type="presParOf" srcId="{C92DCF1D-349C-4BFC-B8FC-94F81DC2D97C}" destId="{F2CBA543-56B2-4B55-BD8A-32ACF2CF1EA1}" srcOrd="4" destOrd="0" presId="urn:microsoft.com/office/officeart/2018/2/layout/IconLabelDescriptionList"/>
    <dgm:cxn modelId="{043E9ED3-1AEE-4772-B93E-13CB908AFCB6}" type="presParOf" srcId="{F2CBA543-56B2-4B55-BD8A-32ACF2CF1EA1}" destId="{4A83BB59-18DE-455A-90A5-1DEF4F97A58B}" srcOrd="0" destOrd="0" presId="urn:microsoft.com/office/officeart/2018/2/layout/IconLabelDescriptionList"/>
    <dgm:cxn modelId="{6F0CF30E-3BFD-4A60-8C26-7FF0962125A7}" type="presParOf" srcId="{F2CBA543-56B2-4B55-BD8A-32ACF2CF1EA1}" destId="{FCC7105D-ED3E-4AD1-8912-F6BC4BE5DD0C}" srcOrd="1" destOrd="0" presId="urn:microsoft.com/office/officeart/2018/2/layout/IconLabelDescriptionList"/>
    <dgm:cxn modelId="{C5647AB8-E3D2-4CA7-8752-6FAE1A2A7BA1}" type="presParOf" srcId="{F2CBA543-56B2-4B55-BD8A-32ACF2CF1EA1}" destId="{852A1C8E-AA32-4BFE-BD31-CC2576BA603C}" srcOrd="2" destOrd="0" presId="urn:microsoft.com/office/officeart/2018/2/layout/IconLabelDescriptionList"/>
    <dgm:cxn modelId="{87FE854C-6117-484B-9B60-98D37A284BBC}" type="presParOf" srcId="{F2CBA543-56B2-4B55-BD8A-32ACF2CF1EA1}" destId="{C2A29D0D-BB47-41B6-8D28-A1E7D2412994}" srcOrd="3" destOrd="0" presId="urn:microsoft.com/office/officeart/2018/2/layout/IconLabelDescriptionList"/>
    <dgm:cxn modelId="{414E5EEC-D514-438B-9E58-1518918C1108}" type="presParOf" srcId="{F2CBA543-56B2-4B55-BD8A-32ACF2CF1EA1}" destId="{E805BDDC-17E6-4180-8AF7-034CA8759DC6}"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2238485-4F2C-4A78-8376-3F7B5933BAB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2254E0D-D113-764E-8C9E-2D411DAB2CFB}" type="pres">
      <dgm:prSet presAssocID="{32238485-4F2C-4A78-8376-3F7B5933BAB5}" presName="linear" presStyleCnt="0">
        <dgm:presLayoutVars>
          <dgm:animLvl val="lvl"/>
          <dgm:resizeHandles val="exact"/>
        </dgm:presLayoutVars>
      </dgm:prSet>
      <dgm:spPr/>
    </dgm:pt>
  </dgm:ptLst>
  <dgm:cxnLst>
    <dgm:cxn modelId="{25ABC57B-34DD-D843-AD0C-D6710B728030}" type="presOf" srcId="{32238485-4F2C-4A78-8376-3F7B5933BAB5}" destId="{A2254E0D-D113-764E-8C9E-2D411DAB2CFB}"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2238485-4F2C-4A78-8376-3F7B5933BAB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9D6E5DAD-F03D-42A4-A6F7-BD34DD46AF2F}">
      <dgm:prSet/>
      <dgm:spPr/>
      <dgm:t>
        <a:bodyPr/>
        <a:lstStyle/>
        <a:p>
          <a:r>
            <a:rPr lang="en-US"/>
            <a:t>Far less processed and sugary food; more beans, vegetables, whole grains, and nuts.</a:t>
          </a:r>
        </a:p>
      </dgm:t>
    </dgm:pt>
    <dgm:pt modelId="{8814460E-6241-4D67-BBBF-CA9BB5DFBBD7}" type="parTrans" cxnId="{E73DDEED-AC88-489F-B5E6-2E31BAF2D552}">
      <dgm:prSet/>
      <dgm:spPr/>
      <dgm:t>
        <a:bodyPr/>
        <a:lstStyle/>
        <a:p>
          <a:endParaRPr lang="en-US"/>
        </a:p>
      </dgm:t>
    </dgm:pt>
    <dgm:pt modelId="{33BF4991-4501-43BE-BD34-B0BF41D9B93E}" type="sibTrans" cxnId="{E73DDEED-AC88-489F-B5E6-2E31BAF2D552}">
      <dgm:prSet/>
      <dgm:spPr/>
      <dgm:t>
        <a:bodyPr/>
        <a:lstStyle/>
        <a:p>
          <a:endParaRPr lang="en-US"/>
        </a:p>
      </dgm:t>
    </dgm:pt>
    <dgm:pt modelId="{4B691BF5-154D-482D-94CD-0107C8D41F55}">
      <dgm:prSet/>
      <dgm:spPr/>
      <dgm:t>
        <a:bodyPr/>
        <a:lstStyle/>
        <a:p>
          <a:r>
            <a:rPr lang="en-US"/>
            <a:t>Dairy is rare except in Sardinia’s sheep/goat cheeses; fish is eaten in small amounts; minimal red meat and added sugar.</a:t>
          </a:r>
        </a:p>
      </dgm:t>
    </dgm:pt>
    <dgm:pt modelId="{8B1E59B0-0A5D-427A-A5FD-BE4F5C2B67FF}" type="parTrans" cxnId="{860215CF-DD5B-4297-A3AA-B4DA3693D239}">
      <dgm:prSet/>
      <dgm:spPr/>
      <dgm:t>
        <a:bodyPr/>
        <a:lstStyle/>
        <a:p>
          <a:endParaRPr lang="en-US"/>
        </a:p>
      </dgm:t>
    </dgm:pt>
    <dgm:pt modelId="{0338B978-D1B3-4CFD-89F7-205CEDC2CBA4}" type="sibTrans" cxnId="{860215CF-DD5B-4297-A3AA-B4DA3693D239}">
      <dgm:prSet/>
      <dgm:spPr/>
      <dgm:t>
        <a:bodyPr/>
        <a:lstStyle/>
        <a:p>
          <a:endParaRPr lang="en-US"/>
        </a:p>
      </dgm:t>
    </dgm:pt>
    <dgm:pt modelId="{25C6FF0F-6AC7-408D-A621-A091331F6DDC}">
      <dgm:prSet/>
      <dgm:spPr/>
      <dgm:t>
        <a:bodyPr/>
        <a:lstStyle/>
        <a:p>
          <a:r>
            <a:rPr lang="en-US"/>
            <a:t>Regular, moderate meals—often breakfast/lunch are largest, dinner is light.</a:t>
          </a:r>
        </a:p>
      </dgm:t>
    </dgm:pt>
    <dgm:pt modelId="{FB373E11-7629-4ED6-B3D2-86919B411C0D}" type="parTrans" cxnId="{94E3642A-8707-4955-8B04-5CD83B131875}">
      <dgm:prSet/>
      <dgm:spPr/>
      <dgm:t>
        <a:bodyPr/>
        <a:lstStyle/>
        <a:p>
          <a:endParaRPr lang="en-US"/>
        </a:p>
      </dgm:t>
    </dgm:pt>
    <dgm:pt modelId="{58747B5C-FEB8-49DA-9729-264B43548DE1}" type="sibTrans" cxnId="{94E3642A-8707-4955-8B04-5CD83B131875}">
      <dgm:prSet/>
      <dgm:spPr/>
      <dgm:t>
        <a:bodyPr/>
        <a:lstStyle/>
        <a:p>
          <a:endParaRPr lang="en-US"/>
        </a:p>
      </dgm:t>
    </dgm:pt>
    <dgm:pt modelId="{A2254E0D-D113-764E-8C9E-2D411DAB2CFB}" type="pres">
      <dgm:prSet presAssocID="{32238485-4F2C-4A78-8376-3F7B5933BAB5}" presName="linear" presStyleCnt="0">
        <dgm:presLayoutVars>
          <dgm:animLvl val="lvl"/>
          <dgm:resizeHandles val="exact"/>
        </dgm:presLayoutVars>
      </dgm:prSet>
      <dgm:spPr/>
    </dgm:pt>
    <dgm:pt modelId="{7C304E76-7D26-304D-9B5E-02BFD7431FA6}" type="pres">
      <dgm:prSet presAssocID="{9D6E5DAD-F03D-42A4-A6F7-BD34DD46AF2F}" presName="parentText" presStyleLbl="node1" presStyleIdx="0" presStyleCnt="3">
        <dgm:presLayoutVars>
          <dgm:chMax val="0"/>
          <dgm:bulletEnabled val="1"/>
        </dgm:presLayoutVars>
      </dgm:prSet>
      <dgm:spPr/>
    </dgm:pt>
    <dgm:pt modelId="{7E8CB638-7346-F446-995B-E835AB7FCCD5}" type="pres">
      <dgm:prSet presAssocID="{33BF4991-4501-43BE-BD34-B0BF41D9B93E}" presName="spacer" presStyleCnt="0"/>
      <dgm:spPr/>
    </dgm:pt>
    <dgm:pt modelId="{423A0888-547D-9B41-8AD7-BDEBCB0CABCF}" type="pres">
      <dgm:prSet presAssocID="{4B691BF5-154D-482D-94CD-0107C8D41F55}" presName="parentText" presStyleLbl="node1" presStyleIdx="1" presStyleCnt="3">
        <dgm:presLayoutVars>
          <dgm:chMax val="0"/>
          <dgm:bulletEnabled val="1"/>
        </dgm:presLayoutVars>
      </dgm:prSet>
      <dgm:spPr/>
    </dgm:pt>
    <dgm:pt modelId="{E6C67FE9-8502-F04B-BD96-D70C00DDBEED}" type="pres">
      <dgm:prSet presAssocID="{0338B978-D1B3-4CFD-89F7-205CEDC2CBA4}" presName="spacer" presStyleCnt="0"/>
      <dgm:spPr/>
    </dgm:pt>
    <dgm:pt modelId="{147024C1-1D19-094A-8264-AA47723F7B2E}" type="pres">
      <dgm:prSet presAssocID="{25C6FF0F-6AC7-408D-A621-A091331F6DDC}" presName="parentText" presStyleLbl="node1" presStyleIdx="2" presStyleCnt="3">
        <dgm:presLayoutVars>
          <dgm:chMax val="0"/>
          <dgm:bulletEnabled val="1"/>
        </dgm:presLayoutVars>
      </dgm:prSet>
      <dgm:spPr/>
    </dgm:pt>
  </dgm:ptLst>
  <dgm:cxnLst>
    <dgm:cxn modelId="{05B39014-2860-AC4A-85C5-8609E7877411}" type="presOf" srcId="{4B691BF5-154D-482D-94CD-0107C8D41F55}" destId="{423A0888-547D-9B41-8AD7-BDEBCB0CABCF}" srcOrd="0" destOrd="0" presId="urn:microsoft.com/office/officeart/2005/8/layout/vList2"/>
    <dgm:cxn modelId="{94E3642A-8707-4955-8B04-5CD83B131875}" srcId="{32238485-4F2C-4A78-8376-3F7B5933BAB5}" destId="{25C6FF0F-6AC7-408D-A621-A091331F6DDC}" srcOrd="2" destOrd="0" parTransId="{FB373E11-7629-4ED6-B3D2-86919B411C0D}" sibTransId="{58747B5C-FEB8-49DA-9729-264B43548DE1}"/>
    <dgm:cxn modelId="{F415EB2E-D769-1C44-A3C1-C73EBCF6DCCD}" type="presOf" srcId="{9D6E5DAD-F03D-42A4-A6F7-BD34DD46AF2F}" destId="{7C304E76-7D26-304D-9B5E-02BFD7431FA6}" srcOrd="0" destOrd="0" presId="urn:microsoft.com/office/officeart/2005/8/layout/vList2"/>
    <dgm:cxn modelId="{25ABC57B-34DD-D843-AD0C-D6710B728030}" type="presOf" srcId="{32238485-4F2C-4A78-8376-3F7B5933BAB5}" destId="{A2254E0D-D113-764E-8C9E-2D411DAB2CFB}" srcOrd="0" destOrd="0" presId="urn:microsoft.com/office/officeart/2005/8/layout/vList2"/>
    <dgm:cxn modelId="{860215CF-DD5B-4297-A3AA-B4DA3693D239}" srcId="{32238485-4F2C-4A78-8376-3F7B5933BAB5}" destId="{4B691BF5-154D-482D-94CD-0107C8D41F55}" srcOrd="1" destOrd="0" parTransId="{8B1E59B0-0A5D-427A-A5FD-BE4F5C2B67FF}" sibTransId="{0338B978-D1B3-4CFD-89F7-205CEDC2CBA4}"/>
    <dgm:cxn modelId="{309CFCE3-3F74-1047-9E93-F0D60D52B05F}" type="presOf" srcId="{25C6FF0F-6AC7-408D-A621-A091331F6DDC}" destId="{147024C1-1D19-094A-8264-AA47723F7B2E}" srcOrd="0" destOrd="0" presId="urn:microsoft.com/office/officeart/2005/8/layout/vList2"/>
    <dgm:cxn modelId="{E73DDEED-AC88-489F-B5E6-2E31BAF2D552}" srcId="{32238485-4F2C-4A78-8376-3F7B5933BAB5}" destId="{9D6E5DAD-F03D-42A4-A6F7-BD34DD46AF2F}" srcOrd="0" destOrd="0" parTransId="{8814460E-6241-4D67-BBBF-CA9BB5DFBBD7}" sibTransId="{33BF4991-4501-43BE-BD34-B0BF41D9B93E}"/>
    <dgm:cxn modelId="{F041FFF7-780B-6944-951F-164548CE83AF}" type="presParOf" srcId="{A2254E0D-D113-764E-8C9E-2D411DAB2CFB}" destId="{7C304E76-7D26-304D-9B5E-02BFD7431FA6}" srcOrd="0" destOrd="0" presId="urn:microsoft.com/office/officeart/2005/8/layout/vList2"/>
    <dgm:cxn modelId="{036C6CAB-A372-D24D-8FF0-C4CD8CEEAC4A}" type="presParOf" srcId="{A2254E0D-D113-764E-8C9E-2D411DAB2CFB}" destId="{7E8CB638-7346-F446-995B-E835AB7FCCD5}" srcOrd="1" destOrd="0" presId="urn:microsoft.com/office/officeart/2005/8/layout/vList2"/>
    <dgm:cxn modelId="{E192F3C2-6059-CC4E-B5C4-38E982CECCB3}" type="presParOf" srcId="{A2254E0D-D113-764E-8C9E-2D411DAB2CFB}" destId="{423A0888-547D-9B41-8AD7-BDEBCB0CABCF}" srcOrd="2" destOrd="0" presId="urn:microsoft.com/office/officeart/2005/8/layout/vList2"/>
    <dgm:cxn modelId="{E35FE8DE-23E5-2A4C-9B97-6AF9477EAFD3}" type="presParOf" srcId="{A2254E0D-D113-764E-8C9E-2D411DAB2CFB}" destId="{E6C67FE9-8502-F04B-BD96-D70C00DDBEED}" srcOrd="3" destOrd="0" presId="urn:microsoft.com/office/officeart/2005/8/layout/vList2"/>
    <dgm:cxn modelId="{CD47E074-CD5E-A241-BF4F-2EEDA456E1D2}" type="presParOf" srcId="{A2254E0D-D113-764E-8C9E-2D411DAB2CFB}" destId="{147024C1-1D19-094A-8264-AA47723F7B2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DF5E982-6841-4F26-8F3A-0D83C97541ED}" type="doc">
      <dgm:prSet loTypeId="urn:microsoft.com/office/officeart/2005/8/layout/hierarchy1" loCatId="hierarchy" qsTypeId="urn:microsoft.com/office/officeart/2005/8/quickstyle/simple1" qsCatId="simple" csTypeId="urn:microsoft.com/office/officeart/2005/8/colors/accent0_3" csCatId="mainScheme" phldr="1"/>
      <dgm:spPr/>
      <dgm:t>
        <a:bodyPr/>
        <a:lstStyle/>
        <a:p>
          <a:endParaRPr lang="en-US"/>
        </a:p>
      </dgm:t>
    </dgm:pt>
    <dgm:pt modelId="{07F88972-4ECF-4D6E-98FC-BFAECB55200F}">
      <dgm:prSet/>
      <dgm:spPr/>
      <dgm:t>
        <a:bodyPr/>
        <a:lstStyle/>
        <a:p>
          <a:r>
            <a:rPr lang="en-US"/>
            <a:t>Plant-based diets lower risks of heart disease, diabetes, certain cancers, and dementia.</a:t>
          </a:r>
        </a:p>
      </dgm:t>
    </dgm:pt>
    <dgm:pt modelId="{9A4FE75A-9036-46FA-81A8-6DE0901FACD0}" type="parTrans" cxnId="{A68BB90A-39C4-4936-B76D-7D51AF289C94}">
      <dgm:prSet/>
      <dgm:spPr/>
      <dgm:t>
        <a:bodyPr/>
        <a:lstStyle/>
        <a:p>
          <a:endParaRPr lang="en-US"/>
        </a:p>
      </dgm:t>
    </dgm:pt>
    <dgm:pt modelId="{8DE4FF57-4879-48B0-84A6-C66C31D48A6D}" type="sibTrans" cxnId="{A68BB90A-39C4-4936-B76D-7D51AF289C94}">
      <dgm:prSet/>
      <dgm:spPr/>
      <dgm:t>
        <a:bodyPr/>
        <a:lstStyle/>
        <a:p>
          <a:endParaRPr lang="en-US"/>
        </a:p>
      </dgm:t>
    </dgm:pt>
    <dgm:pt modelId="{30DD360A-7942-485B-AAF9-306DB80C65CC}">
      <dgm:prSet/>
      <dgm:spPr/>
      <dgm:t>
        <a:bodyPr/>
        <a:lstStyle/>
        <a:p>
          <a:r>
            <a:rPr lang="en-US" dirty="0"/>
            <a:t>Residents have lower blood pressure, healthier cholesterol and glucose profiles, and longer telomeres, a marker of slowed biological aging.</a:t>
          </a:r>
        </a:p>
      </dgm:t>
    </dgm:pt>
    <dgm:pt modelId="{B11C2245-07B0-4FBC-BADB-428D9CD842BC}" type="parTrans" cxnId="{680B6024-EB9D-4024-BDB6-9274B5B822E5}">
      <dgm:prSet/>
      <dgm:spPr/>
      <dgm:t>
        <a:bodyPr/>
        <a:lstStyle/>
        <a:p>
          <a:endParaRPr lang="en-US"/>
        </a:p>
      </dgm:t>
    </dgm:pt>
    <dgm:pt modelId="{051753AF-6C32-46CC-A88F-452889951BD9}" type="sibTrans" cxnId="{680B6024-EB9D-4024-BDB6-9274B5B822E5}">
      <dgm:prSet/>
      <dgm:spPr/>
      <dgm:t>
        <a:bodyPr/>
        <a:lstStyle/>
        <a:p>
          <a:endParaRPr lang="en-US"/>
        </a:p>
      </dgm:t>
    </dgm:pt>
    <dgm:pt modelId="{EAFBB259-88C2-41D3-A54C-C584D188FA97}">
      <dgm:prSet/>
      <dgm:spPr/>
      <dgm:t>
        <a:bodyPr/>
        <a:lstStyle/>
        <a:p>
          <a:r>
            <a:rPr lang="en-US"/>
            <a:t>Studies link dietary fiber, healthy fats, and micronutrients to improved health and longevity.</a:t>
          </a:r>
        </a:p>
      </dgm:t>
    </dgm:pt>
    <dgm:pt modelId="{A1B6B99C-4975-4125-9083-6E2B92ABF684}" type="parTrans" cxnId="{D0ECDE08-9097-4D3E-932B-8D678EE1F427}">
      <dgm:prSet/>
      <dgm:spPr/>
      <dgm:t>
        <a:bodyPr/>
        <a:lstStyle/>
        <a:p>
          <a:endParaRPr lang="en-US"/>
        </a:p>
      </dgm:t>
    </dgm:pt>
    <dgm:pt modelId="{59D4B4CF-239B-4EC9-A15E-6D6811CB1958}" type="sibTrans" cxnId="{D0ECDE08-9097-4D3E-932B-8D678EE1F427}">
      <dgm:prSet/>
      <dgm:spPr/>
      <dgm:t>
        <a:bodyPr/>
        <a:lstStyle/>
        <a:p>
          <a:endParaRPr lang="en-US"/>
        </a:p>
      </dgm:t>
    </dgm:pt>
    <dgm:pt modelId="{E6406FB1-A1C9-6046-B8AF-75A501BED298}" type="pres">
      <dgm:prSet presAssocID="{9DF5E982-6841-4F26-8F3A-0D83C97541ED}" presName="hierChild1" presStyleCnt="0">
        <dgm:presLayoutVars>
          <dgm:chPref val="1"/>
          <dgm:dir/>
          <dgm:animOne val="branch"/>
          <dgm:animLvl val="lvl"/>
          <dgm:resizeHandles/>
        </dgm:presLayoutVars>
      </dgm:prSet>
      <dgm:spPr/>
    </dgm:pt>
    <dgm:pt modelId="{D16633C8-F6CD-3849-B7A1-98641C406FBD}" type="pres">
      <dgm:prSet presAssocID="{07F88972-4ECF-4D6E-98FC-BFAECB55200F}" presName="hierRoot1" presStyleCnt="0"/>
      <dgm:spPr/>
    </dgm:pt>
    <dgm:pt modelId="{6CE2C63E-99ED-C249-8C00-A4F2C192B4C4}" type="pres">
      <dgm:prSet presAssocID="{07F88972-4ECF-4D6E-98FC-BFAECB55200F}" presName="composite" presStyleCnt="0"/>
      <dgm:spPr/>
    </dgm:pt>
    <dgm:pt modelId="{355321BF-2BFB-C14C-8C32-B534191C056B}" type="pres">
      <dgm:prSet presAssocID="{07F88972-4ECF-4D6E-98FC-BFAECB55200F}" presName="background" presStyleLbl="node0" presStyleIdx="0" presStyleCnt="3"/>
      <dgm:spPr/>
    </dgm:pt>
    <dgm:pt modelId="{6661ED33-1A6D-544B-8557-C413718B3670}" type="pres">
      <dgm:prSet presAssocID="{07F88972-4ECF-4D6E-98FC-BFAECB55200F}" presName="text" presStyleLbl="fgAcc0" presStyleIdx="0" presStyleCnt="3">
        <dgm:presLayoutVars>
          <dgm:chPref val="3"/>
        </dgm:presLayoutVars>
      </dgm:prSet>
      <dgm:spPr/>
    </dgm:pt>
    <dgm:pt modelId="{879B43E2-6627-DE41-8CA6-7E91C94B04D6}" type="pres">
      <dgm:prSet presAssocID="{07F88972-4ECF-4D6E-98FC-BFAECB55200F}" presName="hierChild2" presStyleCnt="0"/>
      <dgm:spPr/>
    </dgm:pt>
    <dgm:pt modelId="{20B91E80-9B65-7C4D-B90F-3BA65D490CE7}" type="pres">
      <dgm:prSet presAssocID="{30DD360A-7942-485B-AAF9-306DB80C65CC}" presName="hierRoot1" presStyleCnt="0"/>
      <dgm:spPr/>
    </dgm:pt>
    <dgm:pt modelId="{B72D6C7B-3D4C-8544-98C7-91012F74F5C2}" type="pres">
      <dgm:prSet presAssocID="{30DD360A-7942-485B-AAF9-306DB80C65CC}" presName="composite" presStyleCnt="0"/>
      <dgm:spPr/>
    </dgm:pt>
    <dgm:pt modelId="{EF0F4378-DEFB-0C45-BDC8-9ADA769F4A8E}" type="pres">
      <dgm:prSet presAssocID="{30DD360A-7942-485B-AAF9-306DB80C65CC}" presName="background" presStyleLbl="node0" presStyleIdx="1" presStyleCnt="3"/>
      <dgm:spPr/>
    </dgm:pt>
    <dgm:pt modelId="{AD52482C-D20F-C04D-969D-693BCCEE7761}" type="pres">
      <dgm:prSet presAssocID="{30DD360A-7942-485B-AAF9-306DB80C65CC}" presName="text" presStyleLbl="fgAcc0" presStyleIdx="1" presStyleCnt="3">
        <dgm:presLayoutVars>
          <dgm:chPref val="3"/>
        </dgm:presLayoutVars>
      </dgm:prSet>
      <dgm:spPr/>
    </dgm:pt>
    <dgm:pt modelId="{302D20C6-7AA6-9A4D-916D-AF887B33B31B}" type="pres">
      <dgm:prSet presAssocID="{30DD360A-7942-485B-AAF9-306DB80C65CC}" presName="hierChild2" presStyleCnt="0"/>
      <dgm:spPr/>
    </dgm:pt>
    <dgm:pt modelId="{5F19D47D-D854-F741-8D66-FB6CC305AF75}" type="pres">
      <dgm:prSet presAssocID="{EAFBB259-88C2-41D3-A54C-C584D188FA97}" presName="hierRoot1" presStyleCnt="0"/>
      <dgm:spPr/>
    </dgm:pt>
    <dgm:pt modelId="{1B72A856-B138-6341-8E41-959CC7CE2312}" type="pres">
      <dgm:prSet presAssocID="{EAFBB259-88C2-41D3-A54C-C584D188FA97}" presName="composite" presStyleCnt="0"/>
      <dgm:spPr/>
    </dgm:pt>
    <dgm:pt modelId="{3841F888-A2A2-204D-8729-754B0A8DF3A0}" type="pres">
      <dgm:prSet presAssocID="{EAFBB259-88C2-41D3-A54C-C584D188FA97}" presName="background" presStyleLbl="node0" presStyleIdx="2" presStyleCnt="3"/>
      <dgm:spPr/>
    </dgm:pt>
    <dgm:pt modelId="{230157DF-5D9A-A849-80F9-DDECD4D781C4}" type="pres">
      <dgm:prSet presAssocID="{EAFBB259-88C2-41D3-A54C-C584D188FA97}" presName="text" presStyleLbl="fgAcc0" presStyleIdx="2" presStyleCnt="3">
        <dgm:presLayoutVars>
          <dgm:chPref val="3"/>
        </dgm:presLayoutVars>
      </dgm:prSet>
      <dgm:spPr/>
    </dgm:pt>
    <dgm:pt modelId="{39834927-73E1-774C-8FB6-F7080DC57AA2}" type="pres">
      <dgm:prSet presAssocID="{EAFBB259-88C2-41D3-A54C-C584D188FA97}" presName="hierChild2" presStyleCnt="0"/>
      <dgm:spPr/>
    </dgm:pt>
  </dgm:ptLst>
  <dgm:cxnLst>
    <dgm:cxn modelId="{D0ECDE08-9097-4D3E-932B-8D678EE1F427}" srcId="{9DF5E982-6841-4F26-8F3A-0D83C97541ED}" destId="{EAFBB259-88C2-41D3-A54C-C584D188FA97}" srcOrd="2" destOrd="0" parTransId="{A1B6B99C-4975-4125-9083-6E2B92ABF684}" sibTransId="{59D4B4CF-239B-4EC9-A15E-6D6811CB1958}"/>
    <dgm:cxn modelId="{A68BB90A-39C4-4936-B76D-7D51AF289C94}" srcId="{9DF5E982-6841-4F26-8F3A-0D83C97541ED}" destId="{07F88972-4ECF-4D6E-98FC-BFAECB55200F}" srcOrd="0" destOrd="0" parTransId="{9A4FE75A-9036-46FA-81A8-6DE0901FACD0}" sibTransId="{8DE4FF57-4879-48B0-84A6-C66C31D48A6D}"/>
    <dgm:cxn modelId="{680B6024-EB9D-4024-BDB6-9274B5B822E5}" srcId="{9DF5E982-6841-4F26-8F3A-0D83C97541ED}" destId="{30DD360A-7942-485B-AAF9-306DB80C65CC}" srcOrd="1" destOrd="0" parTransId="{B11C2245-07B0-4FBC-BADB-428D9CD842BC}" sibTransId="{051753AF-6C32-46CC-A88F-452889951BD9}"/>
    <dgm:cxn modelId="{92D16F45-FDAC-0745-AEFF-DE6752130417}" type="presOf" srcId="{9DF5E982-6841-4F26-8F3A-0D83C97541ED}" destId="{E6406FB1-A1C9-6046-B8AF-75A501BED298}" srcOrd="0" destOrd="0" presId="urn:microsoft.com/office/officeart/2005/8/layout/hierarchy1"/>
    <dgm:cxn modelId="{8DE30F99-79F9-C140-8437-44B8E48FF228}" type="presOf" srcId="{07F88972-4ECF-4D6E-98FC-BFAECB55200F}" destId="{6661ED33-1A6D-544B-8557-C413718B3670}" srcOrd="0" destOrd="0" presId="urn:microsoft.com/office/officeart/2005/8/layout/hierarchy1"/>
    <dgm:cxn modelId="{5A3A64C8-D307-EC42-BCF1-E04D9A446038}" type="presOf" srcId="{30DD360A-7942-485B-AAF9-306DB80C65CC}" destId="{AD52482C-D20F-C04D-969D-693BCCEE7761}" srcOrd="0" destOrd="0" presId="urn:microsoft.com/office/officeart/2005/8/layout/hierarchy1"/>
    <dgm:cxn modelId="{536820DC-CDBA-CE4D-BE7D-BE3D304951F6}" type="presOf" srcId="{EAFBB259-88C2-41D3-A54C-C584D188FA97}" destId="{230157DF-5D9A-A849-80F9-DDECD4D781C4}" srcOrd="0" destOrd="0" presId="urn:microsoft.com/office/officeart/2005/8/layout/hierarchy1"/>
    <dgm:cxn modelId="{DFD29364-B66E-A34D-9D49-25967EB435B6}" type="presParOf" srcId="{E6406FB1-A1C9-6046-B8AF-75A501BED298}" destId="{D16633C8-F6CD-3849-B7A1-98641C406FBD}" srcOrd="0" destOrd="0" presId="urn:microsoft.com/office/officeart/2005/8/layout/hierarchy1"/>
    <dgm:cxn modelId="{470A1EF3-8597-194C-95B0-A2A54ABF5A93}" type="presParOf" srcId="{D16633C8-F6CD-3849-B7A1-98641C406FBD}" destId="{6CE2C63E-99ED-C249-8C00-A4F2C192B4C4}" srcOrd="0" destOrd="0" presId="urn:microsoft.com/office/officeart/2005/8/layout/hierarchy1"/>
    <dgm:cxn modelId="{88A92041-9160-5F47-B39D-2535550778AE}" type="presParOf" srcId="{6CE2C63E-99ED-C249-8C00-A4F2C192B4C4}" destId="{355321BF-2BFB-C14C-8C32-B534191C056B}" srcOrd="0" destOrd="0" presId="urn:microsoft.com/office/officeart/2005/8/layout/hierarchy1"/>
    <dgm:cxn modelId="{36918C13-AAD1-7A48-A4B5-39EB939EFB2A}" type="presParOf" srcId="{6CE2C63E-99ED-C249-8C00-A4F2C192B4C4}" destId="{6661ED33-1A6D-544B-8557-C413718B3670}" srcOrd="1" destOrd="0" presId="urn:microsoft.com/office/officeart/2005/8/layout/hierarchy1"/>
    <dgm:cxn modelId="{4E5AF409-DD19-B543-AFE6-E5454FD67CAE}" type="presParOf" srcId="{D16633C8-F6CD-3849-B7A1-98641C406FBD}" destId="{879B43E2-6627-DE41-8CA6-7E91C94B04D6}" srcOrd="1" destOrd="0" presId="urn:microsoft.com/office/officeart/2005/8/layout/hierarchy1"/>
    <dgm:cxn modelId="{2D9F7130-D176-0442-8CF8-B11A871FCD09}" type="presParOf" srcId="{E6406FB1-A1C9-6046-B8AF-75A501BED298}" destId="{20B91E80-9B65-7C4D-B90F-3BA65D490CE7}" srcOrd="1" destOrd="0" presId="urn:microsoft.com/office/officeart/2005/8/layout/hierarchy1"/>
    <dgm:cxn modelId="{13939AE9-B5B3-0741-82A3-DBFFA0E3D93C}" type="presParOf" srcId="{20B91E80-9B65-7C4D-B90F-3BA65D490CE7}" destId="{B72D6C7B-3D4C-8544-98C7-91012F74F5C2}" srcOrd="0" destOrd="0" presId="urn:microsoft.com/office/officeart/2005/8/layout/hierarchy1"/>
    <dgm:cxn modelId="{284E53E5-D490-1941-B453-E18E3317BB28}" type="presParOf" srcId="{B72D6C7B-3D4C-8544-98C7-91012F74F5C2}" destId="{EF0F4378-DEFB-0C45-BDC8-9ADA769F4A8E}" srcOrd="0" destOrd="0" presId="urn:microsoft.com/office/officeart/2005/8/layout/hierarchy1"/>
    <dgm:cxn modelId="{BDD06E2A-5E84-3A42-850C-CF7160E807B9}" type="presParOf" srcId="{B72D6C7B-3D4C-8544-98C7-91012F74F5C2}" destId="{AD52482C-D20F-C04D-969D-693BCCEE7761}" srcOrd="1" destOrd="0" presId="urn:microsoft.com/office/officeart/2005/8/layout/hierarchy1"/>
    <dgm:cxn modelId="{EB9063B9-5973-574E-A259-CB8E4DA010A4}" type="presParOf" srcId="{20B91E80-9B65-7C4D-B90F-3BA65D490CE7}" destId="{302D20C6-7AA6-9A4D-916D-AF887B33B31B}" srcOrd="1" destOrd="0" presId="urn:microsoft.com/office/officeart/2005/8/layout/hierarchy1"/>
    <dgm:cxn modelId="{7F6A8CD8-9D9F-E643-9CA6-3EF7F0591A6B}" type="presParOf" srcId="{E6406FB1-A1C9-6046-B8AF-75A501BED298}" destId="{5F19D47D-D854-F741-8D66-FB6CC305AF75}" srcOrd="2" destOrd="0" presId="urn:microsoft.com/office/officeart/2005/8/layout/hierarchy1"/>
    <dgm:cxn modelId="{13D43BBC-AF1B-E743-A6F6-7447ADD0990A}" type="presParOf" srcId="{5F19D47D-D854-F741-8D66-FB6CC305AF75}" destId="{1B72A856-B138-6341-8E41-959CC7CE2312}" srcOrd="0" destOrd="0" presId="urn:microsoft.com/office/officeart/2005/8/layout/hierarchy1"/>
    <dgm:cxn modelId="{7400358E-2DD1-174C-B829-05DD40BEED08}" type="presParOf" srcId="{1B72A856-B138-6341-8E41-959CC7CE2312}" destId="{3841F888-A2A2-204D-8729-754B0A8DF3A0}" srcOrd="0" destOrd="0" presId="urn:microsoft.com/office/officeart/2005/8/layout/hierarchy1"/>
    <dgm:cxn modelId="{D6D350B2-2F1F-1644-9A76-7805CD7A1E10}" type="presParOf" srcId="{1B72A856-B138-6341-8E41-959CC7CE2312}" destId="{230157DF-5D9A-A849-80F9-DDECD4D781C4}" srcOrd="1" destOrd="0" presId="urn:microsoft.com/office/officeart/2005/8/layout/hierarchy1"/>
    <dgm:cxn modelId="{0A7E1643-2EC5-D24D-B34B-8F5FCB91FACE}" type="presParOf" srcId="{5F19D47D-D854-F741-8D66-FB6CC305AF75}" destId="{39834927-73E1-774C-8FB6-F7080DC57AA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A1707B3-2045-4697-8378-96EA75A105E0}"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CF117CF4-D09E-4529-8489-CC7EA3994B71}">
      <dgm:prSet/>
      <dgm:spPr/>
      <dgm:t>
        <a:bodyPr/>
        <a:lstStyle/>
        <a:p>
          <a:r>
            <a:rPr lang="en-US"/>
            <a:t>Strengths: Large, validated datasets; reproducible findings across populations; measurable outcomes (centenarian rates, disease profiles).</a:t>
          </a:r>
        </a:p>
      </dgm:t>
    </dgm:pt>
    <dgm:pt modelId="{8E97F718-8E41-4520-896D-7CBA7D1DD24E}" type="parTrans" cxnId="{969883AD-ECC6-4B86-9B2F-B6BF6230FAD2}">
      <dgm:prSet/>
      <dgm:spPr/>
      <dgm:t>
        <a:bodyPr/>
        <a:lstStyle/>
        <a:p>
          <a:endParaRPr lang="en-US"/>
        </a:p>
      </dgm:t>
    </dgm:pt>
    <dgm:pt modelId="{B9D3129C-B8C8-4495-BE11-CE32F68DA6B6}" type="sibTrans" cxnId="{969883AD-ECC6-4B86-9B2F-B6BF6230FAD2}">
      <dgm:prSet/>
      <dgm:spPr/>
      <dgm:t>
        <a:bodyPr/>
        <a:lstStyle/>
        <a:p>
          <a:endParaRPr lang="en-US"/>
        </a:p>
      </dgm:t>
    </dgm:pt>
    <dgm:pt modelId="{796E53B4-1D8A-43EE-8CAE-AA48DECD3015}">
      <dgm:prSet/>
      <dgm:spPr/>
      <dgm:t>
        <a:bodyPr/>
        <a:lstStyle/>
        <a:p>
          <a:r>
            <a:rPr lang="en-US"/>
            <a:t>Limitations: Cultural and genetic differences can’t always be replicated; media sometimes oversimplifies or cherry-picks data.</a:t>
          </a:r>
        </a:p>
      </dgm:t>
    </dgm:pt>
    <dgm:pt modelId="{FED9A39A-2B18-4960-8E2C-02EF04C6AAAD}" type="parTrans" cxnId="{FF8042EE-8C30-42C7-924A-1BDE9891AEFB}">
      <dgm:prSet/>
      <dgm:spPr/>
      <dgm:t>
        <a:bodyPr/>
        <a:lstStyle/>
        <a:p>
          <a:endParaRPr lang="en-US"/>
        </a:p>
      </dgm:t>
    </dgm:pt>
    <dgm:pt modelId="{9E425193-E576-42C6-9A29-CC66056A91C6}" type="sibTrans" cxnId="{FF8042EE-8C30-42C7-924A-1BDE9891AEFB}">
      <dgm:prSet/>
      <dgm:spPr/>
      <dgm:t>
        <a:bodyPr/>
        <a:lstStyle/>
        <a:p>
          <a:endParaRPr lang="en-US"/>
        </a:p>
      </dgm:t>
    </dgm:pt>
    <dgm:pt modelId="{43540479-2E58-40B5-B6F3-47A6C3D6CD1D}">
      <dgm:prSet/>
      <dgm:spPr/>
      <dgm:t>
        <a:bodyPr/>
        <a:lstStyle/>
        <a:p>
          <a:r>
            <a:rPr lang="en-US"/>
            <a:t>Need for longitudinal intervention studies to confirm causality of lifestyle factors.</a:t>
          </a:r>
        </a:p>
      </dgm:t>
    </dgm:pt>
    <dgm:pt modelId="{58D6C5F0-5B14-4D9C-A97A-766388DE2522}" type="parTrans" cxnId="{1F3E7367-A51D-4626-9FB1-9262A3E53313}">
      <dgm:prSet/>
      <dgm:spPr/>
      <dgm:t>
        <a:bodyPr/>
        <a:lstStyle/>
        <a:p>
          <a:endParaRPr lang="en-US"/>
        </a:p>
      </dgm:t>
    </dgm:pt>
    <dgm:pt modelId="{7BD723F4-9EF2-439F-A760-44F42C64DD5A}" type="sibTrans" cxnId="{1F3E7367-A51D-4626-9FB1-9262A3E53313}">
      <dgm:prSet/>
      <dgm:spPr/>
      <dgm:t>
        <a:bodyPr/>
        <a:lstStyle/>
        <a:p>
          <a:endParaRPr lang="en-US"/>
        </a:p>
      </dgm:t>
    </dgm:pt>
    <dgm:pt modelId="{312326F8-0DCE-EE4D-9272-E5D474CAE668}" type="pres">
      <dgm:prSet presAssocID="{7A1707B3-2045-4697-8378-96EA75A105E0}" presName="hierChild1" presStyleCnt="0">
        <dgm:presLayoutVars>
          <dgm:chPref val="1"/>
          <dgm:dir/>
          <dgm:animOne val="branch"/>
          <dgm:animLvl val="lvl"/>
          <dgm:resizeHandles/>
        </dgm:presLayoutVars>
      </dgm:prSet>
      <dgm:spPr/>
    </dgm:pt>
    <dgm:pt modelId="{77608834-81AC-3647-92B6-50BE6D73A61F}" type="pres">
      <dgm:prSet presAssocID="{CF117CF4-D09E-4529-8489-CC7EA3994B71}" presName="hierRoot1" presStyleCnt="0"/>
      <dgm:spPr/>
    </dgm:pt>
    <dgm:pt modelId="{89194567-DAB8-EC4D-9438-590A88BA8081}" type="pres">
      <dgm:prSet presAssocID="{CF117CF4-D09E-4529-8489-CC7EA3994B71}" presName="composite" presStyleCnt="0"/>
      <dgm:spPr/>
    </dgm:pt>
    <dgm:pt modelId="{B6D7261E-DA3E-214D-A861-5206118297DB}" type="pres">
      <dgm:prSet presAssocID="{CF117CF4-D09E-4529-8489-CC7EA3994B71}" presName="background" presStyleLbl="node0" presStyleIdx="0" presStyleCnt="3"/>
      <dgm:spPr/>
    </dgm:pt>
    <dgm:pt modelId="{38D897E7-378A-2743-B862-1B86B41B9B8B}" type="pres">
      <dgm:prSet presAssocID="{CF117CF4-D09E-4529-8489-CC7EA3994B71}" presName="text" presStyleLbl="fgAcc0" presStyleIdx="0" presStyleCnt="3">
        <dgm:presLayoutVars>
          <dgm:chPref val="3"/>
        </dgm:presLayoutVars>
      </dgm:prSet>
      <dgm:spPr/>
    </dgm:pt>
    <dgm:pt modelId="{12A25288-A2E8-6F46-A411-EAEF9AB4C141}" type="pres">
      <dgm:prSet presAssocID="{CF117CF4-D09E-4529-8489-CC7EA3994B71}" presName="hierChild2" presStyleCnt="0"/>
      <dgm:spPr/>
    </dgm:pt>
    <dgm:pt modelId="{3267FC27-F081-3246-A362-98388A0B6DD3}" type="pres">
      <dgm:prSet presAssocID="{796E53B4-1D8A-43EE-8CAE-AA48DECD3015}" presName="hierRoot1" presStyleCnt="0"/>
      <dgm:spPr/>
    </dgm:pt>
    <dgm:pt modelId="{AC22BBE2-BC85-6D4A-A787-E05A625E81FE}" type="pres">
      <dgm:prSet presAssocID="{796E53B4-1D8A-43EE-8CAE-AA48DECD3015}" presName="composite" presStyleCnt="0"/>
      <dgm:spPr/>
    </dgm:pt>
    <dgm:pt modelId="{EC62C5CE-A0F9-504C-BC61-B31F71AD501A}" type="pres">
      <dgm:prSet presAssocID="{796E53B4-1D8A-43EE-8CAE-AA48DECD3015}" presName="background" presStyleLbl="node0" presStyleIdx="1" presStyleCnt="3"/>
      <dgm:spPr/>
    </dgm:pt>
    <dgm:pt modelId="{E7B35FE0-53B4-E649-8C59-2B66E6B038A7}" type="pres">
      <dgm:prSet presAssocID="{796E53B4-1D8A-43EE-8CAE-AA48DECD3015}" presName="text" presStyleLbl="fgAcc0" presStyleIdx="1" presStyleCnt="3">
        <dgm:presLayoutVars>
          <dgm:chPref val="3"/>
        </dgm:presLayoutVars>
      </dgm:prSet>
      <dgm:spPr/>
    </dgm:pt>
    <dgm:pt modelId="{C598FAA0-7295-B14A-AA68-4F326EFE2F6C}" type="pres">
      <dgm:prSet presAssocID="{796E53B4-1D8A-43EE-8CAE-AA48DECD3015}" presName="hierChild2" presStyleCnt="0"/>
      <dgm:spPr/>
    </dgm:pt>
    <dgm:pt modelId="{45662A59-D619-564F-9256-0858F38D0242}" type="pres">
      <dgm:prSet presAssocID="{43540479-2E58-40B5-B6F3-47A6C3D6CD1D}" presName="hierRoot1" presStyleCnt="0"/>
      <dgm:spPr/>
    </dgm:pt>
    <dgm:pt modelId="{19305E4B-375C-9345-9EF3-6CE88BCE5AA6}" type="pres">
      <dgm:prSet presAssocID="{43540479-2E58-40B5-B6F3-47A6C3D6CD1D}" presName="composite" presStyleCnt="0"/>
      <dgm:spPr/>
    </dgm:pt>
    <dgm:pt modelId="{7B0A54AB-20F4-4C49-950C-2597A3440CD9}" type="pres">
      <dgm:prSet presAssocID="{43540479-2E58-40B5-B6F3-47A6C3D6CD1D}" presName="background" presStyleLbl="node0" presStyleIdx="2" presStyleCnt="3"/>
      <dgm:spPr/>
    </dgm:pt>
    <dgm:pt modelId="{254E49ED-3702-1C44-85A3-67FA9599A032}" type="pres">
      <dgm:prSet presAssocID="{43540479-2E58-40B5-B6F3-47A6C3D6CD1D}" presName="text" presStyleLbl="fgAcc0" presStyleIdx="2" presStyleCnt="3">
        <dgm:presLayoutVars>
          <dgm:chPref val="3"/>
        </dgm:presLayoutVars>
      </dgm:prSet>
      <dgm:spPr/>
    </dgm:pt>
    <dgm:pt modelId="{2CF60D2E-47EC-854D-AE6E-ECEC825F0518}" type="pres">
      <dgm:prSet presAssocID="{43540479-2E58-40B5-B6F3-47A6C3D6CD1D}" presName="hierChild2" presStyleCnt="0"/>
      <dgm:spPr/>
    </dgm:pt>
  </dgm:ptLst>
  <dgm:cxnLst>
    <dgm:cxn modelId="{538D2B5D-3642-F84C-B57A-DC238E6A01CB}" type="presOf" srcId="{CF117CF4-D09E-4529-8489-CC7EA3994B71}" destId="{38D897E7-378A-2743-B862-1B86B41B9B8B}" srcOrd="0" destOrd="0" presId="urn:microsoft.com/office/officeart/2005/8/layout/hierarchy1"/>
    <dgm:cxn modelId="{1F3E7367-A51D-4626-9FB1-9262A3E53313}" srcId="{7A1707B3-2045-4697-8378-96EA75A105E0}" destId="{43540479-2E58-40B5-B6F3-47A6C3D6CD1D}" srcOrd="2" destOrd="0" parTransId="{58D6C5F0-5B14-4D9C-A97A-766388DE2522}" sibTransId="{7BD723F4-9EF2-439F-A760-44F42C64DD5A}"/>
    <dgm:cxn modelId="{CEBF416C-F27D-4C49-9566-B90037F2363F}" type="presOf" srcId="{43540479-2E58-40B5-B6F3-47A6C3D6CD1D}" destId="{254E49ED-3702-1C44-85A3-67FA9599A032}" srcOrd="0" destOrd="0" presId="urn:microsoft.com/office/officeart/2005/8/layout/hierarchy1"/>
    <dgm:cxn modelId="{969883AD-ECC6-4B86-9B2F-B6BF6230FAD2}" srcId="{7A1707B3-2045-4697-8378-96EA75A105E0}" destId="{CF117CF4-D09E-4529-8489-CC7EA3994B71}" srcOrd="0" destOrd="0" parTransId="{8E97F718-8E41-4520-896D-7CBA7D1DD24E}" sibTransId="{B9D3129C-B8C8-4495-BE11-CE32F68DA6B6}"/>
    <dgm:cxn modelId="{35F7B7CD-CAD6-8C4F-8E4B-04B446C42B9D}" type="presOf" srcId="{7A1707B3-2045-4697-8378-96EA75A105E0}" destId="{312326F8-0DCE-EE4D-9272-E5D474CAE668}" srcOrd="0" destOrd="0" presId="urn:microsoft.com/office/officeart/2005/8/layout/hierarchy1"/>
    <dgm:cxn modelId="{FF8042EE-8C30-42C7-924A-1BDE9891AEFB}" srcId="{7A1707B3-2045-4697-8378-96EA75A105E0}" destId="{796E53B4-1D8A-43EE-8CAE-AA48DECD3015}" srcOrd="1" destOrd="0" parTransId="{FED9A39A-2B18-4960-8E2C-02EF04C6AAAD}" sibTransId="{9E425193-E576-42C6-9A29-CC66056A91C6}"/>
    <dgm:cxn modelId="{77316BEF-FA84-9548-B5A8-7DE733460D4F}" type="presOf" srcId="{796E53B4-1D8A-43EE-8CAE-AA48DECD3015}" destId="{E7B35FE0-53B4-E649-8C59-2B66E6B038A7}" srcOrd="0" destOrd="0" presId="urn:microsoft.com/office/officeart/2005/8/layout/hierarchy1"/>
    <dgm:cxn modelId="{746D7927-7C89-B741-889B-CABCE22397D0}" type="presParOf" srcId="{312326F8-0DCE-EE4D-9272-E5D474CAE668}" destId="{77608834-81AC-3647-92B6-50BE6D73A61F}" srcOrd="0" destOrd="0" presId="urn:microsoft.com/office/officeart/2005/8/layout/hierarchy1"/>
    <dgm:cxn modelId="{BCB1965E-CD08-A246-ABEC-9D7619E3ED14}" type="presParOf" srcId="{77608834-81AC-3647-92B6-50BE6D73A61F}" destId="{89194567-DAB8-EC4D-9438-590A88BA8081}" srcOrd="0" destOrd="0" presId="urn:microsoft.com/office/officeart/2005/8/layout/hierarchy1"/>
    <dgm:cxn modelId="{60A7B34E-37A0-FF45-B87C-ACC70443C71A}" type="presParOf" srcId="{89194567-DAB8-EC4D-9438-590A88BA8081}" destId="{B6D7261E-DA3E-214D-A861-5206118297DB}" srcOrd="0" destOrd="0" presId="urn:microsoft.com/office/officeart/2005/8/layout/hierarchy1"/>
    <dgm:cxn modelId="{CAE52AF8-9DD8-A441-8B91-CE0EF9B4546F}" type="presParOf" srcId="{89194567-DAB8-EC4D-9438-590A88BA8081}" destId="{38D897E7-378A-2743-B862-1B86B41B9B8B}" srcOrd="1" destOrd="0" presId="urn:microsoft.com/office/officeart/2005/8/layout/hierarchy1"/>
    <dgm:cxn modelId="{A34A735C-E040-9D49-9423-5B52F6DE23F2}" type="presParOf" srcId="{77608834-81AC-3647-92B6-50BE6D73A61F}" destId="{12A25288-A2E8-6F46-A411-EAEF9AB4C141}" srcOrd="1" destOrd="0" presId="urn:microsoft.com/office/officeart/2005/8/layout/hierarchy1"/>
    <dgm:cxn modelId="{DA4834AF-577E-EA49-9156-3B50520C77A7}" type="presParOf" srcId="{312326F8-0DCE-EE4D-9272-E5D474CAE668}" destId="{3267FC27-F081-3246-A362-98388A0B6DD3}" srcOrd="1" destOrd="0" presId="urn:microsoft.com/office/officeart/2005/8/layout/hierarchy1"/>
    <dgm:cxn modelId="{70363C32-CCAF-7444-8B12-BBB5AAC3B4C2}" type="presParOf" srcId="{3267FC27-F081-3246-A362-98388A0B6DD3}" destId="{AC22BBE2-BC85-6D4A-A787-E05A625E81FE}" srcOrd="0" destOrd="0" presId="urn:microsoft.com/office/officeart/2005/8/layout/hierarchy1"/>
    <dgm:cxn modelId="{D14E5FEB-16F1-FB44-9A99-C26CE32C0BAA}" type="presParOf" srcId="{AC22BBE2-BC85-6D4A-A787-E05A625E81FE}" destId="{EC62C5CE-A0F9-504C-BC61-B31F71AD501A}" srcOrd="0" destOrd="0" presId="urn:microsoft.com/office/officeart/2005/8/layout/hierarchy1"/>
    <dgm:cxn modelId="{C5743006-8D00-474B-A41C-55CBC87F141B}" type="presParOf" srcId="{AC22BBE2-BC85-6D4A-A787-E05A625E81FE}" destId="{E7B35FE0-53B4-E649-8C59-2B66E6B038A7}" srcOrd="1" destOrd="0" presId="urn:microsoft.com/office/officeart/2005/8/layout/hierarchy1"/>
    <dgm:cxn modelId="{352ECEC9-C019-FB45-99F4-8BD039DEAB3B}" type="presParOf" srcId="{3267FC27-F081-3246-A362-98388A0B6DD3}" destId="{C598FAA0-7295-B14A-AA68-4F326EFE2F6C}" srcOrd="1" destOrd="0" presId="urn:microsoft.com/office/officeart/2005/8/layout/hierarchy1"/>
    <dgm:cxn modelId="{03A0980B-6938-E44A-9DC8-91808E1F3BA8}" type="presParOf" srcId="{312326F8-0DCE-EE4D-9272-E5D474CAE668}" destId="{45662A59-D619-564F-9256-0858F38D0242}" srcOrd="2" destOrd="0" presId="urn:microsoft.com/office/officeart/2005/8/layout/hierarchy1"/>
    <dgm:cxn modelId="{D5B33F9A-1AE4-904A-81D8-D1D9CFA688AF}" type="presParOf" srcId="{45662A59-D619-564F-9256-0858F38D0242}" destId="{19305E4B-375C-9345-9EF3-6CE88BCE5AA6}" srcOrd="0" destOrd="0" presId="urn:microsoft.com/office/officeart/2005/8/layout/hierarchy1"/>
    <dgm:cxn modelId="{AB677C15-51E7-624B-86F0-CFA2B1FEC440}" type="presParOf" srcId="{19305E4B-375C-9345-9EF3-6CE88BCE5AA6}" destId="{7B0A54AB-20F4-4C49-950C-2597A3440CD9}" srcOrd="0" destOrd="0" presId="urn:microsoft.com/office/officeart/2005/8/layout/hierarchy1"/>
    <dgm:cxn modelId="{74550A19-DE57-EA43-9057-0D76811B457C}" type="presParOf" srcId="{19305E4B-375C-9345-9EF3-6CE88BCE5AA6}" destId="{254E49ED-3702-1C44-85A3-67FA9599A032}" srcOrd="1" destOrd="0" presId="urn:microsoft.com/office/officeart/2005/8/layout/hierarchy1"/>
    <dgm:cxn modelId="{D54AAD01-D427-8E42-B706-170436134664}" type="presParOf" srcId="{45662A59-D619-564F-9256-0858F38D0242}" destId="{2CF60D2E-47EC-854D-AE6E-ECEC825F051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5B3866B-36FC-4C92-A2E4-BF39B2B97570}"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DE127897-2FA0-4967-9345-3692F862DB75}">
      <dgm:prSet/>
      <dgm:spPr/>
      <dgm:t>
        <a:bodyPr/>
        <a:lstStyle/>
        <a:p>
          <a:r>
            <a:rPr lang="en-US"/>
            <a:t>Cultural: UK diet is higher in processed foods and red meat; fewer opportunities for habitual movement; less integrated community life.</a:t>
          </a:r>
        </a:p>
      </dgm:t>
    </dgm:pt>
    <dgm:pt modelId="{87774826-D6EB-4ACE-873E-EE4C55D4B6BC}" type="parTrans" cxnId="{AFF21320-AE28-41D6-B20B-AC509E4CA790}">
      <dgm:prSet/>
      <dgm:spPr/>
      <dgm:t>
        <a:bodyPr/>
        <a:lstStyle/>
        <a:p>
          <a:endParaRPr lang="en-US"/>
        </a:p>
      </dgm:t>
    </dgm:pt>
    <dgm:pt modelId="{86820BB7-2DBD-4607-BA69-61FBB8D1B2B9}" type="sibTrans" cxnId="{AFF21320-AE28-41D6-B20B-AC509E4CA790}">
      <dgm:prSet/>
      <dgm:spPr/>
      <dgm:t>
        <a:bodyPr/>
        <a:lstStyle/>
        <a:p>
          <a:endParaRPr lang="en-US"/>
        </a:p>
      </dgm:t>
    </dgm:pt>
    <dgm:pt modelId="{6E19BF7C-897C-456A-BA8D-97253C9FC732}">
      <dgm:prSet/>
      <dgm:spPr/>
      <dgm:t>
        <a:bodyPr/>
        <a:lstStyle/>
        <a:p>
          <a:r>
            <a:rPr lang="en-US"/>
            <a:t>Economic: Healthy food is less accessible in deprived areas; time for movement/socialising may be limited.</a:t>
          </a:r>
        </a:p>
      </dgm:t>
    </dgm:pt>
    <dgm:pt modelId="{217ED41C-3620-471A-8ED3-1526738D6420}" type="parTrans" cxnId="{0E38C3D7-5696-46F4-9DFD-F8757181AD15}">
      <dgm:prSet/>
      <dgm:spPr/>
      <dgm:t>
        <a:bodyPr/>
        <a:lstStyle/>
        <a:p>
          <a:endParaRPr lang="en-US"/>
        </a:p>
      </dgm:t>
    </dgm:pt>
    <dgm:pt modelId="{5D7CEFD2-33F7-46CE-A4C2-960C7E05CCD2}" type="sibTrans" cxnId="{0E38C3D7-5696-46F4-9DFD-F8757181AD15}">
      <dgm:prSet/>
      <dgm:spPr/>
      <dgm:t>
        <a:bodyPr/>
        <a:lstStyle/>
        <a:p>
          <a:endParaRPr lang="en-US"/>
        </a:p>
      </dgm:t>
    </dgm:pt>
    <dgm:pt modelId="{AE798AAE-D9AB-4B8A-A07E-E73890E71853}">
      <dgm:prSet/>
      <dgm:spPr/>
      <dgm:t>
        <a:bodyPr/>
        <a:lstStyle/>
        <a:p>
          <a:r>
            <a:rPr lang="en-US"/>
            <a:t>Possible solutions: School/workplace healthy food policies, urban planning fostering walkable communities, public health campaigns for social connection and sleep.</a:t>
          </a:r>
        </a:p>
      </dgm:t>
    </dgm:pt>
    <dgm:pt modelId="{A3EA3EAB-D2BC-4170-A7BD-FE255DFB2104}" type="parTrans" cxnId="{32CB0D79-94D1-4565-94AD-F15AB526E6D2}">
      <dgm:prSet/>
      <dgm:spPr/>
      <dgm:t>
        <a:bodyPr/>
        <a:lstStyle/>
        <a:p>
          <a:endParaRPr lang="en-US"/>
        </a:p>
      </dgm:t>
    </dgm:pt>
    <dgm:pt modelId="{93AF6B5B-0655-406B-8339-169B36A45438}" type="sibTrans" cxnId="{32CB0D79-94D1-4565-94AD-F15AB526E6D2}">
      <dgm:prSet/>
      <dgm:spPr/>
      <dgm:t>
        <a:bodyPr/>
        <a:lstStyle/>
        <a:p>
          <a:endParaRPr lang="en-US"/>
        </a:p>
      </dgm:t>
    </dgm:pt>
    <dgm:pt modelId="{B86A7FB0-DAF5-A34F-A1B2-08920BBAA676}" type="pres">
      <dgm:prSet presAssocID="{A5B3866B-36FC-4C92-A2E4-BF39B2B97570}" presName="hierChild1" presStyleCnt="0">
        <dgm:presLayoutVars>
          <dgm:chPref val="1"/>
          <dgm:dir/>
          <dgm:animOne val="branch"/>
          <dgm:animLvl val="lvl"/>
          <dgm:resizeHandles/>
        </dgm:presLayoutVars>
      </dgm:prSet>
      <dgm:spPr/>
    </dgm:pt>
    <dgm:pt modelId="{DBF57F5F-973C-2545-9142-9A5A6A182AC2}" type="pres">
      <dgm:prSet presAssocID="{DE127897-2FA0-4967-9345-3692F862DB75}" presName="hierRoot1" presStyleCnt="0"/>
      <dgm:spPr/>
    </dgm:pt>
    <dgm:pt modelId="{2196F8B5-75C4-6548-89AD-F635B8E892EB}" type="pres">
      <dgm:prSet presAssocID="{DE127897-2FA0-4967-9345-3692F862DB75}" presName="composite" presStyleCnt="0"/>
      <dgm:spPr/>
    </dgm:pt>
    <dgm:pt modelId="{B38653E5-8554-224F-95A8-BE2B1422C9F4}" type="pres">
      <dgm:prSet presAssocID="{DE127897-2FA0-4967-9345-3692F862DB75}" presName="background" presStyleLbl="node0" presStyleIdx="0" presStyleCnt="3"/>
      <dgm:spPr/>
    </dgm:pt>
    <dgm:pt modelId="{8532E603-BD66-4547-9C44-8AC473B89234}" type="pres">
      <dgm:prSet presAssocID="{DE127897-2FA0-4967-9345-3692F862DB75}" presName="text" presStyleLbl="fgAcc0" presStyleIdx="0" presStyleCnt="3">
        <dgm:presLayoutVars>
          <dgm:chPref val="3"/>
        </dgm:presLayoutVars>
      </dgm:prSet>
      <dgm:spPr/>
    </dgm:pt>
    <dgm:pt modelId="{A43B5EBA-70A0-D141-8B90-FF90FA56EF2E}" type="pres">
      <dgm:prSet presAssocID="{DE127897-2FA0-4967-9345-3692F862DB75}" presName="hierChild2" presStyleCnt="0"/>
      <dgm:spPr/>
    </dgm:pt>
    <dgm:pt modelId="{09B5E112-BAD6-DD41-B53B-48B802E272A5}" type="pres">
      <dgm:prSet presAssocID="{6E19BF7C-897C-456A-BA8D-97253C9FC732}" presName="hierRoot1" presStyleCnt="0"/>
      <dgm:spPr/>
    </dgm:pt>
    <dgm:pt modelId="{CE24A828-118C-C14C-97D2-E3C8AD18A819}" type="pres">
      <dgm:prSet presAssocID="{6E19BF7C-897C-456A-BA8D-97253C9FC732}" presName="composite" presStyleCnt="0"/>
      <dgm:spPr/>
    </dgm:pt>
    <dgm:pt modelId="{91EB427D-EDBD-FD43-832D-390B7115B9BA}" type="pres">
      <dgm:prSet presAssocID="{6E19BF7C-897C-456A-BA8D-97253C9FC732}" presName="background" presStyleLbl="node0" presStyleIdx="1" presStyleCnt="3"/>
      <dgm:spPr/>
    </dgm:pt>
    <dgm:pt modelId="{19CA0C47-CB00-6042-AA4A-1AB915562865}" type="pres">
      <dgm:prSet presAssocID="{6E19BF7C-897C-456A-BA8D-97253C9FC732}" presName="text" presStyleLbl="fgAcc0" presStyleIdx="1" presStyleCnt="3">
        <dgm:presLayoutVars>
          <dgm:chPref val="3"/>
        </dgm:presLayoutVars>
      </dgm:prSet>
      <dgm:spPr/>
    </dgm:pt>
    <dgm:pt modelId="{E6D33CEE-2FF8-9F40-837A-5E985FEEA8E6}" type="pres">
      <dgm:prSet presAssocID="{6E19BF7C-897C-456A-BA8D-97253C9FC732}" presName="hierChild2" presStyleCnt="0"/>
      <dgm:spPr/>
    </dgm:pt>
    <dgm:pt modelId="{51E53A4B-E43F-804A-AB6B-DAAF42AB4FE8}" type="pres">
      <dgm:prSet presAssocID="{AE798AAE-D9AB-4B8A-A07E-E73890E71853}" presName="hierRoot1" presStyleCnt="0"/>
      <dgm:spPr/>
    </dgm:pt>
    <dgm:pt modelId="{8A937F84-A9D6-0544-8DCC-3AF0CB7BDD7B}" type="pres">
      <dgm:prSet presAssocID="{AE798AAE-D9AB-4B8A-A07E-E73890E71853}" presName="composite" presStyleCnt="0"/>
      <dgm:spPr/>
    </dgm:pt>
    <dgm:pt modelId="{3F30B841-E48C-D949-ABF8-F019BB644720}" type="pres">
      <dgm:prSet presAssocID="{AE798AAE-D9AB-4B8A-A07E-E73890E71853}" presName="background" presStyleLbl="node0" presStyleIdx="2" presStyleCnt="3"/>
      <dgm:spPr/>
    </dgm:pt>
    <dgm:pt modelId="{CBEC2971-5928-8242-B2DA-3B362207BC3C}" type="pres">
      <dgm:prSet presAssocID="{AE798AAE-D9AB-4B8A-A07E-E73890E71853}" presName="text" presStyleLbl="fgAcc0" presStyleIdx="2" presStyleCnt="3">
        <dgm:presLayoutVars>
          <dgm:chPref val="3"/>
        </dgm:presLayoutVars>
      </dgm:prSet>
      <dgm:spPr/>
    </dgm:pt>
    <dgm:pt modelId="{C21E6394-D179-D346-8B89-835B6E6097AC}" type="pres">
      <dgm:prSet presAssocID="{AE798AAE-D9AB-4B8A-A07E-E73890E71853}" presName="hierChild2" presStyleCnt="0"/>
      <dgm:spPr/>
    </dgm:pt>
  </dgm:ptLst>
  <dgm:cxnLst>
    <dgm:cxn modelId="{AFF21320-AE28-41D6-B20B-AC509E4CA790}" srcId="{A5B3866B-36FC-4C92-A2E4-BF39B2B97570}" destId="{DE127897-2FA0-4967-9345-3692F862DB75}" srcOrd="0" destOrd="0" parTransId="{87774826-D6EB-4ACE-873E-EE4C55D4B6BC}" sibTransId="{86820BB7-2DBD-4607-BA69-61FBB8D1B2B9}"/>
    <dgm:cxn modelId="{32CB0D79-94D1-4565-94AD-F15AB526E6D2}" srcId="{A5B3866B-36FC-4C92-A2E4-BF39B2B97570}" destId="{AE798AAE-D9AB-4B8A-A07E-E73890E71853}" srcOrd="2" destOrd="0" parTransId="{A3EA3EAB-D2BC-4170-A7BD-FE255DFB2104}" sibTransId="{93AF6B5B-0655-406B-8339-169B36A45438}"/>
    <dgm:cxn modelId="{C67A867E-50C1-494C-92F0-CB1A0D58B927}" type="presOf" srcId="{6E19BF7C-897C-456A-BA8D-97253C9FC732}" destId="{19CA0C47-CB00-6042-AA4A-1AB915562865}" srcOrd="0" destOrd="0" presId="urn:microsoft.com/office/officeart/2005/8/layout/hierarchy1"/>
    <dgm:cxn modelId="{A6489C83-FA48-4C43-9341-3E3663119268}" type="presOf" srcId="{A5B3866B-36FC-4C92-A2E4-BF39B2B97570}" destId="{B86A7FB0-DAF5-A34F-A1B2-08920BBAA676}" srcOrd="0" destOrd="0" presId="urn:microsoft.com/office/officeart/2005/8/layout/hierarchy1"/>
    <dgm:cxn modelId="{A5056F8C-7511-4D4C-9EC6-A7ABE70ABF46}" type="presOf" srcId="{DE127897-2FA0-4967-9345-3692F862DB75}" destId="{8532E603-BD66-4547-9C44-8AC473B89234}" srcOrd="0" destOrd="0" presId="urn:microsoft.com/office/officeart/2005/8/layout/hierarchy1"/>
    <dgm:cxn modelId="{BDAD07CF-3AD9-F84C-AE6F-160E47CD7DA0}" type="presOf" srcId="{AE798AAE-D9AB-4B8A-A07E-E73890E71853}" destId="{CBEC2971-5928-8242-B2DA-3B362207BC3C}" srcOrd="0" destOrd="0" presId="urn:microsoft.com/office/officeart/2005/8/layout/hierarchy1"/>
    <dgm:cxn modelId="{0E38C3D7-5696-46F4-9DFD-F8757181AD15}" srcId="{A5B3866B-36FC-4C92-A2E4-BF39B2B97570}" destId="{6E19BF7C-897C-456A-BA8D-97253C9FC732}" srcOrd="1" destOrd="0" parTransId="{217ED41C-3620-471A-8ED3-1526738D6420}" sibTransId="{5D7CEFD2-33F7-46CE-A4C2-960C7E05CCD2}"/>
    <dgm:cxn modelId="{E9FC4E61-D3C8-A246-BFDB-D0FFABDCF4ED}" type="presParOf" srcId="{B86A7FB0-DAF5-A34F-A1B2-08920BBAA676}" destId="{DBF57F5F-973C-2545-9142-9A5A6A182AC2}" srcOrd="0" destOrd="0" presId="urn:microsoft.com/office/officeart/2005/8/layout/hierarchy1"/>
    <dgm:cxn modelId="{6D6A77FF-CC0A-0B44-A9F7-8C94A851417A}" type="presParOf" srcId="{DBF57F5F-973C-2545-9142-9A5A6A182AC2}" destId="{2196F8B5-75C4-6548-89AD-F635B8E892EB}" srcOrd="0" destOrd="0" presId="urn:microsoft.com/office/officeart/2005/8/layout/hierarchy1"/>
    <dgm:cxn modelId="{19CF14FC-7D01-5B42-B359-35B1000ACC59}" type="presParOf" srcId="{2196F8B5-75C4-6548-89AD-F635B8E892EB}" destId="{B38653E5-8554-224F-95A8-BE2B1422C9F4}" srcOrd="0" destOrd="0" presId="urn:microsoft.com/office/officeart/2005/8/layout/hierarchy1"/>
    <dgm:cxn modelId="{2F728F3C-1151-424E-9E69-53A284158252}" type="presParOf" srcId="{2196F8B5-75C4-6548-89AD-F635B8E892EB}" destId="{8532E603-BD66-4547-9C44-8AC473B89234}" srcOrd="1" destOrd="0" presId="urn:microsoft.com/office/officeart/2005/8/layout/hierarchy1"/>
    <dgm:cxn modelId="{0392FC59-C03B-4849-9AEE-963FFF8DDF23}" type="presParOf" srcId="{DBF57F5F-973C-2545-9142-9A5A6A182AC2}" destId="{A43B5EBA-70A0-D141-8B90-FF90FA56EF2E}" srcOrd="1" destOrd="0" presId="urn:microsoft.com/office/officeart/2005/8/layout/hierarchy1"/>
    <dgm:cxn modelId="{63D00F7E-93FA-4A4A-A77B-F58366CDE13E}" type="presParOf" srcId="{B86A7FB0-DAF5-A34F-A1B2-08920BBAA676}" destId="{09B5E112-BAD6-DD41-B53B-48B802E272A5}" srcOrd="1" destOrd="0" presId="urn:microsoft.com/office/officeart/2005/8/layout/hierarchy1"/>
    <dgm:cxn modelId="{3BC63486-9E9D-B94F-B3D9-E3D2E7E7F81D}" type="presParOf" srcId="{09B5E112-BAD6-DD41-B53B-48B802E272A5}" destId="{CE24A828-118C-C14C-97D2-E3C8AD18A819}" srcOrd="0" destOrd="0" presId="urn:microsoft.com/office/officeart/2005/8/layout/hierarchy1"/>
    <dgm:cxn modelId="{59886376-A8E7-9145-B339-94F405748E5D}" type="presParOf" srcId="{CE24A828-118C-C14C-97D2-E3C8AD18A819}" destId="{91EB427D-EDBD-FD43-832D-390B7115B9BA}" srcOrd="0" destOrd="0" presId="urn:microsoft.com/office/officeart/2005/8/layout/hierarchy1"/>
    <dgm:cxn modelId="{17AB94A5-C435-B54B-86B2-174B58F7EC99}" type="presParOf" srcId="{CE24A828-118C-C14C-97D2-E3C8AD18A819}" destId="{19CA0C47-CB00-6042-AA4A-1AB915562865}" srcOrd="1" destOrd="0" presId="urn:microsoft.com/office/officeart/2005/8/layout/hierarchy1"/>
    <dgm:cxn modelId="{63D2EF33-65AA-9344-9CB9-6347BA791AA9}" type="presParOf" srcId="{09B5E112-BAD6-DD41-B53B-48B802E272A5}" destId="{E6D33CEE-2FF8-9F40-837A-5E985FEEA8E6}" srcOrd="1" destOrd="0" presId="urn:microsoft.com/office/officeart/2005/8/layout/hierarchy1"/>
    <dgm:cxn modelId="{CE43BAE6-0C54-544B-A0EB-DB281606D2B8}" type="presParOf" srcId="{B86A7FB0-DAF5-A34F-A1B2-08920BBAA676}" destId="{51E53A4B-E43F-804A-AB6B-DAAF42AB4FE8}" srcOrd="2" destOrd="0" presId="urn:microsoft.com/office/officeart/2005/8/layout/hierarchy1"/>
    <dgm:cxn modelId="{5DBB8EF1-326C-2A4F-9CBA-8E87E3CF58CF}" type="presParOf" srcId="{51E53A4B-E43F-804A-AB6B-DAAF42AB4FE8}" destId="{8A937F84-A9D6-0544-8DCC-3AF0CB7BDD7B}" srcOrd="0" destOrd="0" presId="urn:microsoft.com/office/officeart/2005/8/layout/hierarchy1"/>
    <dgm:cxn modelId="{54DC6FAB-E7A5-324D-BC93-D692BC3BB340}" type="presParOf" srcId="{8A937F84-A9D6-0544-8DCC-3AF0CB7BDD7B}" destId="{3F30B841-E48C-D949-ABF8-F019BB644720}" srcOrd="0" destOrd="0" presId="urn:microsoft.com/office/officeart/2005/8/layout/hierarchy1"/>
    <dgm:cxn modelId="{388E1748-689D-3547-A4BD-22ABC1D4DA91}" type="presParOf" srcId="{8A937F84-A9D6-0544-8DCC-3AF0CB7BDD7B}" destId="{CBEC2971-5928-8242-B2DA-3B362207BC3C}" srcOrd="1" destOrd="0" presId="urn:microsoft.com/office/officeart/2005/8/layout/hierarchy1"/>
    <dgm:cxn modelId="{149ECD92-88B1-754F-851E-DFFCABB71A4F}" type="presParOf" srcId="{51E53A4B-E43F-804A-AB6B-DAAF42AB4FE8}" destId="{C21E6394-D179-D346-8B89-835B6E6097A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2E4EC5-8056-B24C-9692-2266FDE98DAA}">
      <dsp:nvSpPr>
        <dsp:cNvPr id="0" name=""/>
        <dsp:cNvSpPr/>
      </dsp:nvSpPr>
      <dsp:spPr>
        <a:xfrm>
          <a:off x="0" y="32989"/>
          <a:ext cx="6666833" cy="264069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kern="1200"/>
            <a:t>Regions identified for unusually high proportions of centenarians and longer health spans.</a:t>
          </a:r>
          <a:r>
            <a:rPr lang="en-GB" sz="3700" kern="1200"/>
            <a:t> </a:t>
          </a:r>
          <a:endParaRPr lang="en-US" sz="3700" kern="1200"/>
        </a:p>
      </dsp:txBody>
      <dsp:txXfrm>
        <a:off x="128908" y="161897"/>
        <a:ext cx="6409017" cy="2382874"/>
      </dsp:txXfrm>
    </dsp:sp>
    <dsp:sp modelId="{88A64BF0-A1CA-DD47-998F-B3E10907E605}">
      <dsp:nvSpPr>
        <dsp:cNvPr id="0" name=""/>
        <dsp:cNvSpPr/>
      </dsp:nvSpPr>
      <dsp:spPr>
        <a:xfrm>
          <a:off x="0" y="2780239"/>
          <a:ext cx="6666833" cy="264069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US" sz="3700" i="1" kern="1200"/>
            <a:t>What criteria define a Blue Zone?</a:t>
          </a:r>
          <a:endParaRPr lang="en-US" sz="3700" kern="1200"/>
        </a:p>
      </dsp:txBody>
      <dsp:txXfrm>
        <a:off x="128908" y="2909147"/>
        <a:ext cx="6409017" cy="23828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BAD4FF-0D03-FF4E-80C7-F624196031CC}">
      <dsp:nvSpPr>
        <dsp:cNvPr id="0" name=""/>
        <dsp:cNvSpPr/>
      </dsp:nvSpPr>
      <dsp:spPr>
        <a:xfrm>
          <a:off x="8108" y="0"/>
          <a:ext cx="5756790" cy="3209902"/>
        </a:xfrm>
        <a:prstGeom prst="homePlate">
          <a:avLst>
            <a:gd name="adj" fmla="val 25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087" tIns="60960" rIns="812347" bIns="60960" numCol="1" spcCol="1270" anchor="ctr" anchorCtr="0">
          <a:noAutofit/>
        </a:bodyPr>
        <a:lstStyle/>
        <a:p>
          <a:pPr marL="0" lvl="0" indent="0" algn="ctr" defTabSz="1066800">
            <a:lnSpc>
              <a:spcPct val="90000"/>
            </a:lnSpc>
            <a:spcBef>
              <a:spcPct val="0"/>
            </a:spcBef>
            <a:spcAft>
              <a:spcPct val="35000"/>
            </a:spcAft>
            <a:buNone/>
          </a:pPr>
          <a:r>
            <a:rPr lang="en-US" sz="2400" kern="1200"/>
            <a:t>Blue Zones are geographic areas with non-random, dense clusters of people living to 90 or 100+ years at rates much higher than average.</a:t>
          </a:r>
        </a:p>
      </dsp:txBody>
      <dsp:txXfrm>
        <a:off x="8108" y="0"/>
        <a:ext cx="5355552" cy="3209902"/>
      </dsp:txXfrm>
    </dsp:sp>
    <dsp:sp modelId="{738D8DBF-7963-394C-B0C9-8AC8F806A1C8}">
      <dsp:nvSpPr>
        <dsp:cNvPr id="0" name=""/>
        <dsp:cNvSpPr/>
      </dsp:nvSpPr>
      <dsp:spPr>
        <a:xfrm>
          <a:off x="4613540" y="0"/>
          <a:ext cx="5756790" cy="3209902"/>
        </a:xfrm>
        <a:prstGeom prst="chevron">
          <a:avLst>
            <a:gd name="adj" fmla="val 25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087" tIns="60960" rIns="203087" bIns="60960" numCol="1" spcCol="1270" anchor="t" anchorCtr="0">
          <a:noAutofit/>
        </a:bodyPr>
        <a:lstStyle/>
        <a:p>
          <a:pPr marL="0" lvl="0" indent="0" algn="l" defTabSz="1066800">
            <a:lnSpc>
              <a:spcPct val="90000"/>
            </a:lnSpc>
            <a:spcBef>
              <a:spcPct val="0"/>
            </a:spcBef>
            <a:spcAft>
              <a:spcPct val="35000"/>
            </a:spcAft>
            <a:buNone/>
          </a:pPr>
          <a:r>
            <a:rPr lang="en-US" sz="2400" kern="1200"/>
            <a:t>Key criteria: </a:t>
          </a:r>
        </a:p>
        <a:p>
          <a:pPr marL="171450" lvl="1" indent="-171450" algn="l" defTabSz="844550">
            <a:lnSpc>
              <a:spcPct val="90000"/>
            </a:lnSpc>
            <a:spcBef>
              <a:spcPct val="0"/>
            </a:spcBef>
            <a:spcAft>
              <a:spcPct val="15000"/>
            </a:spcAft>
            <a:buChar char="•"/>
          </a:pPr>
          <a:r>
            <a:rPr lang="en-US" sz="1900" kern="1200"/>
            <a:t>validated concentrations of centenarians (Extreme Longevity Index), </a:t>
          </a:r>
        </a:p>
        <a:p>
          <a:pPr marL="171450" lvl="1" indent="-171450" algn="l" defTabSz="844550">
            <a:lnSpc>
              <a:spcPct val="90000"/>
            </a:lnSpc>
            <a:spcBef>
              <a:spcPct val="0"/>
            </a:spcBef>
            <a:spcAft>
              <a:spcPct val="15000"/>
            </a:spcAft>
            <a:buChar char="•"/>
          </a:pPr>
          <a:r>
            <a:rPr lang="en-US" sz="1900" kern="1200"/>
            <a:t>shared local lifestyle, </a:t>
          </a:r>
        </a:p>
        <a:p>
          <a:pPr marL="171450" lvl="1" indent="-171450" algn="l" defTabSz="844550">
            <a:lnSpc>
              <a:spcPct val="90000"/>
            </a:lnSpc>
            <a:spcBef>
              <a:spcPct val="0"/>
            </a:spcBef>
            <a:spcAft>
              <a:spcPct val="15000"/>
            </a:spcAft>
            <a:buChar char="•"/>
          </a:pPr>
          <a:r>
            <a:rPr lang="en-US" sz="1900" kern="1200"/>
            <a:t>low rates of chronic disease, </a:t>
          </a:r>
        </a:p>
        <a:p>
          <a:pPr marL="171450" lvl="1" indent="-171450" algn="l" defTabSz="844550">
            <a:lnSpc>
              <a:spcPct val="90000"/>
            </a:lnSpc>
            <a:spcBef>
              <a:spcPct val="0"/>
            </a:spcBef>
            <a:spcAft>
              <a:spcPct val="15000"/>
            </a:spcAft>
            <a:buChar char="•"/>
          </a:pPr>
          <a:r>
            <a:rPr lang="en-US" sz="1900" kern="1200"/>
            <a:t>healthy habits (diet, activity, social bonds), </a:t>
          </a:r>
        </a:p>
        <a:p>
          <a:pPr marL="171450" lvl="1" indent="-171450" algn="l" defTabSz="844550">
            <a:lnSpc>
              <a:spcPct val="90000"/>
            </a:lnSpc>
            <a:spcBef>
              <a:spcPct val="0"/>
            </a:spcBef>
            <a:spcAft>
              <a:spcPct val="15000"/>
            </a:spcAft>
            <a:buChar char="•"/>
          </a:pPr>
          <a:r>
            <a:rPr lang="en-US" sz="1900" kern="1200"/>
            <a:t>distinctive cultural or genetic factors.</a:t>
          </a:r>
          <a:r>
            <a:rPr lang="en-GB" sz="1900" kern="1200"/>
            <a:t> </a:t>
          </a:r>
          <a:endParaRPr lang="en-US" sz="1900" kern="1200"/>
        </a:p>
      </dsp:txBody>
      <dsp:txXfrm>
        <a:off x="5416016" y="0"/>
        <a:ext cx="4151839" cy="32099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1653DC-C144-8246-8C31-714BF083872A}">
      <dsp:nvSpPr>
        <dsp:cNvPr id="0" name=""/>
        <dsp:cNvSpPr/>
      </dsp:nvSpPr>
      <dsp:spPr>
        <a:xfrm>
          <a:off x="0" y="2703"/>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EC2D9D-7234-E345-A832-1D5512982D78}">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The concept of Blue Zones (BZs) refers to regions characterized by an exceptionally high concentration of centenarians, many of whom maintain good health well into advanced age. </a:t>
          </a:r>
          <a:endParaRPr lang="en-US" sz="2600" kern="1200"/>
        </a:p>
      </dsp:txBody>
      <dsp:txXfrm>
        <a:off x="0" y="2703"/>
        <a:ext cx="6900512" cy="1843578"/>
      </dsp:txXfrm>
    </dsp:sp>
    <dsp:sp modelId="{C5D0F762-933B-4440-807C-90AC2902A720}">
      <dsp:nvSpPr>
        <dsp:cNvPr id="0" name=""/>
        <dsp:cNvSpPr/>
      </dsp:nvSpPr>
      <dsp:spPr>
        <a:xfrm>
          <a:off x="0" y="1846281"/>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131128-A05E-E94C-BB42-F68E511D9173}">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To date, five such regions have been identified and validated: Sardinia (Italy), Okinawa (Japan), Nicoya (Costa Rica), Ikaria (Greece), and Martinique (a French overseas territory). </a:t>
          </a:r>
          <a:endParaRPr lang="en-US" sz="2600" kern="1200"/>
        </a:p>
      </dsp:txBody>
      <dsp:txXfrm>
        <a:off x="0" y="1846281"/>
        <a:ext cx="6900512" cy="1843578"/>
      </dsp:txXfrm>
    </dsp:sp>
    <dsp:sp modelId="{52BFD83B-A0BA-CA4A-B6ED-1DA54AF54C5D}">
      <dsp:nvSpPr>
        <dsp:cNvPr id="0" name=""/>
        <dsp:cNvSpPr/>
      </dsp:nvSpPr>
      <dsp:spPr>
        <a:xfrm>
          <a:off x="0" y="3689859"/>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69C077-E0F8-2F4A-A41B-25ABCF430672}">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Despite their widespread recognition, BZs have faced scrutiny over the reliability of demographic data, particularly regarding the accuracy of age reporting. </a:t>
          </a:r>
          <a:endParaRPr lang="en-US" sz="2600" kern="1200"/>
        </a:p>
      </dsp:txBody>
      <dsp:txXfrm>
        <a:off x="0" y="3689859"/>
        <a:ext cx="6900512" cy="18435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D3AE4E-1841-1F49-8CCD-237FEBA03FDB}">
      <dsp:nvSpPr>
        <dsp:cNvPr id="0" name=""/>
        <dsp:cNvSpPr/>
      </dsp:nvSpPr>
      <dsp:spPr>
        <a:xfrm>
          <a:off x="0" y="59943"/>
          <a:ext cx="6798539" cy="115478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Plant-rich, minimally processed, locally sourced diets (mostly vegetables, beans, nuts, whole grains, small amounts of animal protein).</a:t>
          </a:r>
        </a:p>
      </dsp:txBody>
      <dsp:txXfrm>
        <a:off x="56372" y="116315"/>
        <a:ext cx="6685795" cy="1042045"/>
      </dsp:txXfrm>
    </dsp:sp>
    <dsp:sp modelId="{2853CB89-4E16-3D48-AD9F-AB35324C09BD}">
      <dsp:nvSpPr>
        <dsp:cNvPr id="0" name=""/>
        <dsp:cNvSpPr/>
      </dsp:nvSpPr>
      <dsp:spPr>
        <a:xfrm>
          <a:off x="0" y="1275213"/>
          <a:ext cx="6798539" cy="1154789"/>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High everyday physical activity (gardening, walking, manual tasks).</a:t>
          </a:r>
        </a:p>
      </dsp:txBody>
      <dsp:txXfrm>
        <a:off x="56372" y="1331585"/>
        <a:ext cx="6685795" cy="1042045"/>
      </dsp:txXfrm>
    </dsp:sp>
    <dsp:sp modelId="{30870869-0CFE-0F42-A683-55D27E7CC86B}">
      <dsp:nvSpPr>
        <dsp:cNvPr id="0" name=""/>
        <dsp:cNvSpPr/>
      </dsp:nvSpPr>
      <dsp:spPr>
        <a:xfrm>
          <a:off x="0" y="2490483"/>
          <a:ext cx="6798539" cy="1154789"/>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Strong community support, sense of purpose, low stress, and adequate sleep.</a:t>
          </a:r>
        </a:p>
      </dsp:txBody>
      <dsp:txXfrm>
        <a:off x="56372" y="2546855"/>
        <a:ext cx="6685795" cy="104204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98DE17-BAC1-42B6-A9EF-EF3CC5F3BFBC}">
      <dsp:nvSpPr>
        <dsp:cNvPr id="0" name=""/>
        <dsp:cNvSpPr/>
      </dsp:nvSpPr>
      <dsp:spPr>
        <a:xfrm>
          <a:off x="12245" y="777688"/>
          <a:ext cx="1139154" cy="11391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BDE82C-235A-47A8-8D4D-467AD5579E12}">
      <dsp:nvSpPr>
        <dsp:cNvPr id="0" name=""/>
        <dsp:cNvSpPr/>
      </dsp:nvSpPr>
      <dsp:spPr>
        <a:xfrm>
          <a:off x="12245" y="2008606"/>
          <a:ext cx="3254727" cy="4882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90000"/>
            </a:lnSpc>
            <a:spcBef>
              <a:spcPct val="0"/>
            </a:spcBef>
            <a:spcAft>
              <a:spcPct val="35000"/>
            </a:spcAft>
            <a:buNone/>
            <a:defRPr b="1"/>
          </a:pPr>
          <a:r>
            <a:rPr lang="en-US" sz="1700" b="1" kern="1200"/>
            <a:t>Resources:</a:t>
          </a:r>
          <a:endParaRPr lang="en-US" sz="1700" kern="1200"/>
        </a:p>
      </dsp:txBody>
      <dsp:txXfrm>
        <a:off x="12245" y="2008606"/>
        <a:ext cx="3254727" cy="488209"/>
      </dsp:txXfrm>
    </dsp:sp>
    <dsp:sp modelId="{F6344B39-A8C4-4878-AA8C-42931755BF7D}">
      <dsp:nvSpPr>
        <dsp:cNvPr id="0" name=""/>
        <dsp:cNvSpPr/>
      </dsp:nvSpPr>
      <dsp:spPr>
        <a:xfrm>
          <a:off x="12245" y="2539495"/>
          <a:ext cx="3254727" cy="372220"/>
        </a:xfrm>
        <a:prstGeom prst="rect">
          <a:avLst/>
        </a:prstGeom>
        <a:noFill/>
        <a:ln>
          <a:noFill/>
        </a:ln>
        <a:effectLst/>
      </dsp:spPr>
      <dsp:style>
        <a:lnRef idx="0">
          <a:scrgbClr r="0" g="0" b="0"/>
        </a:lnRef>
        <a:fillRef idx="0">
          <a:scrgbClr r="0" g="0" b="0"/>
        </a:fillRef>
        <a:effectRef idx="0">
          <a:scrgbClr r="0" g="0" b="0"/>
        </a:effectRef>
        <a:fontRef idx="minor"/>
      </dsp:style>
    </dsp:sp>
    <dsp:sp modelId="{8CFDA4BE-DE18-465C-B083-7E1ACE9FDD3B}">
      <dsp:nvSpPr>
        <dsp:cNvPr id="0" name=""/>
        <dsp:cNvSpPr/>
      </dsp:nvSpPr>
      <dsp:spPr>
        <a:xfrm>
          <a:off x="3836550" y="777688"/>
          <a:ext cx="1139154" cy="11391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0356BA-7152-4DEE-8AB2-06560A64DBDD}">
      <dsp:nvSpPr>
        <dsp:cNvPr id="0" name=""/>
        <dsp:cNvSpPr/>
      </dsp:nvSpPr>
      <dsp:spPr>
        <a:xfrm>
          <a:off x="3836550" y="2008606"/>
          <a:ext cx="3254727" cy="4882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90000"/>
            </a:lnSpc>
            <a:spcBef>
              <a:spcPct val="0"/>
            </a:spcBef>
            <a:spcAft>
              <a:spcPct val="35000"/>
            </a:spcAft>
            <a:buNone/>
            <a:defRPr b="1"/>
          </a:pPr>
          <a:r>
            <a:rPr lang="en-US" sz="1700" kern="1200">
              <a:hlinkClick xmlns:r="http://schemas.openxmlformats.org/officeDocument/2006/relationships" r:id="rId5"/>
            </a:rPr>
            <a:t>Harvard Health: Living in the Blue Zone</a:t>
          </a:r>
          <a:endParaRPr lang="en-US" sz="1700" kern="1200"/>
        </a:p>
      </dsp:txBody>
      <dsp:txXfrm>
        <a:off x="3836550" y="2008606"/>
        <a:ext cx="3254727" cy="488209"/>
      </dsp:txXfrm>
    </dsp:sp>
    <dsp:sp modelId="{3842EF7C-A8E7-4127-91F9-58CC2014742B}">
      <dsp:nvSpPr>
        <dsp:cNvPr id="0" name=""/>
        <dsp:cNvSpPr/>
      </dsp:nvSpPr>
      <dsp:spPr>
        <a:xfrm>
          <a:off x="3836550" y="2539495"/>
          <a:ext cx="3254727" cy="372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77850">
            <a:lnSpc>
              <a:spcPct val="90000"/>
            </a:lnSpc>
            <a:spcBef>
              <a:spcPct val="0"/>
            </a:spcBef>
            <a:spcAft>
              <a:spcPct val="35000"/>
            </a:spcAft>
            <a:buNone/>
          </a:pPr>
          <a:r>
            <a:rPr lang="en-GB" sz="1300" kern="1200">
              <a:hlinkClick xmlns:r="http://schemas.openxmlformats.org/officeDocument/2006/relationships" r:id="rId5"/>
            </a:rPr>
            <a:t>https://www.health.harvard.edu/staying-healthy/living-in-the-blue-zone</a:t>
          </a:r>
          <a:endParaRPr lang="en-US" sz="1300" kern="1200"/>
        </a:p>
      </dsp:txBody>
      <dsp:txXfrm>
        <a:off x="3836550" y="2539495"/>
        <a:ext cx="3254727" cy="372220"/>
      </dsp:txXfrm>
    </dsp:sp>
    <dsp:sp modelId="{4A83BB59-18DE-455A-90A5-1DEF4F97A58B}">
      <dsp:nvSpPr>
        <dsp:cNvPr id="0" name=""/>
        <dsp:cNvSpPr/>
      </dsp:nvSpPr>
      <dsp:spPr>
        <a:xfrm>
          <a:off x="7660855" y="777688"/>
          <a:ext cx="1139154" cy="1139154"/>
        </a:xfrm>
        <a:prstGeom prst="rect">
          <a:avLst/>
        </a:prstGeom>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2A1C8E-AA32-4BFE-BD31-CC2576BA603C}">
      <dsp:nvSpPr>
        <dsp:cNvPr id="0" name=""/>
        <dsp:cNvSpPr/>
      </dsp:nvSpPr>
      <dsp:spPr>
        <a:xfrm>
          <a:off x="7660855" y="2008606"/>
          <a:ext cx="3254727" cy="4882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90000"/>
            </a:lnSpc>
            <a:spcBef>
              <a:spcPct val="0"/>
            </a:spcBef>
            <a:spcAft>
              <a:spcPct val="35000"/>
            </a:spcAft>
            <a:buNone/>
            <a:defRPr b="1"/>
          </a:pPr>
          <a:r>
            <a:rPr lang="en-US" sz="1700" kern="1200">
              <a:hlinkClick xmlns:r="http://schemas.openxmlformats.org/officeDocument/2006/relationships" r:id="rId8"/>
            </a:rPr>
            <a:t>BBC: The Blue Zone Diet</a:t>
          </a:r>
          <a:endParaRPr lang="en-US" sz="1700" kern="1200"/>
        </a:p>
      </dsp:txBody>
      <dsp:txXfrm>
        <a:off x="7660855" y="2008606"/>
        <a:ext cx="3254727" cy="488209"/>
      </dsp:txXfrm>
    </dsp:sp>
    <dsp:sp modelId="{E805BDDC-17E6-4180-8AF7-034CA8759DC6}">
      <dsp:nvSpPr>
        <dsp:cNvPr id="0" name=""/>
        <dsp:cNvSpPr/>
      </dsp:nvSpPr>
      <dsp:spPr>
        <a:xfrm>
          <a:off x="7660855" y="2539495"/>
          <a:ext cx="3254727" cy="372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77850">
            <a:lnSpc>
              <a:spcPct val="90000"/>
            </a:lnSpc>
            <a:spcBef>
              <a:spcPct val="0"/>
            </a:spcBef>
            <a:spcAft>
              <a:spcPct val="35000"/>
            </a:spcAft>
            <a:buNone/>
          </a:pPr>
          <a:r>
            <a:rPr lang="en-US" sz="1300" kern="1200">
              <a:hlinkClick xmlns:r="http://schemas.openxmlformats.org/officeDocument/2006/relationships" r:id="rId9"/>
            </a:rPr>
            <a:t>https://www.bbc.co.uk/food/articles/blue_zone_diet</a:t>
          </a:r>
          <a:endParaRPr lang="en-US" sz="1300" kern="1200"/>
        </a:p>
      </dsp:txBody>
      <dsp:txXfrm>
        <a:off x="7660855" y="2539495"/>
        <a:ext cx="3254727" cy="37222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304E76-7D26-304D-9B5E-02BFD7431FA6}">
      <dsp:nvSpPr>
        <dsp:cNvPr id="0" name=""/>
        <dsp:cNvSpPr/>
      </dsp:nvSpPr>
      <dsp:spPr>
        <a:xfrm>
          <a:off x="0" y="16447"/>
          <a:ext cx="5811128" cy="1831854"/>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Far less processed and sugary food; more beans, vegetables, whole grains, and nuts.</a:t>
          </a:r>
        </a:p>
      </dsp:txBody>
      <dsp:txXfrm>
        <a:off x="89424" y="105871"/>
        <a:ext cx="5632280" cy="1653006"/>
      </dsp:txXfrm>
    </dsp:sp>
    <dsp:sp modelId="{423A0888-547D-9B41-8AD7-BDEBCB0CABCF}">
      <dsp:nvSpPr>
        <dsp:cNvPr id="0" name=""/>
        <dsp:cNvSpPr/>
      </dsp:nvSpPr>
      <dsp:spPr>
        <a:xfrm>
          <a:off x="0" y="1923182"/>
          <a:ext cx="5811128" cy="1831854"/>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Dairy is rare except in Sardinia’s sheep/goat cheeses; fish is eaten in small amounts; minimal red meat and added sugar.</a:t>
          </a:r>
        </a:p>
      </dsp:txBody>
      <dsp:txXfrm>
        <a:off x="89424" y="2012606"/>
        <a:ext cx="5632280" cy="1653006"/>
      </dsp:txXfrm>
    </dsp:sp>
    <dsp:sp modelId="{147024C1-1D19-094A-8264-AA47723F7B2E}">
      <dsp:nvSpPr>
        <dsp:cNvPr id="0" name=""/>
        <dsp:cNvSpPr/>
      </dsp:nvSpPr>
      <dsp:spPr>
        <a:xfrm>
          <a:off x="0" y="3829916"/>
          <a:ext cx="5811128" cy="1831854"/>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Regular, moderate meals—often breakfast/lunch are largest, dinner is light.</a:t>
          </a:r>
        </a:p>
      </dsp:txBody>
      <dsp:txXfrm>
        <a:off x="89424" y="3919340"/>
        <a:ext cx="5632280" cy="165300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5321BF-2BFB-C14C-8C32-B534191C056B}">
      <dsp:nvSpPr>
        <dsp:cNvPr id="0" name=""/>
        <dsp:cNvSpPr/>
      </dsp:nvSpPr>
      <dsp:spPr>
        <a:xfrm>
          <a:off x="0" y="706671"/>
          <a:ext cx="3073451" cy="1951641"/>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61ED33-1A6D-544B-8557-C413718B3670}">
      <dsp:nvSpPr>
        <dsp:cNvPr id="0" name=""/>
        <dsp:cNvSpPr/>
      </dsp:nvSpPr>
      <dsp:spPr>
        <a:xfrm>
          <a:off x="341494" y="1031091"/>
          <a:ext cx="3073451" cy="1951641"/>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Plant-based diets lower risks of heart disease, diabetes, certain cancers, and dementia.</a:t>
          </a:r>
        </a:p>
      </dsp:txBody>
      <dsp:txXfrm>
        <a:off x="398656" y="1088253"/>
        <a:ext cx="2959127" cy="1837317"/>
      </dsp:txXfrm>
    </dsp:sp>
    <dsp:sp modelId="{EF0F4378-DEFB-0C45-BDC8-9ADA769F4A8E}">
      <dsp:nvSpPr>
        <dsp:cNvPr id="0" name=""/>
        <dsp:cNvSpPr/>
      </dsp:nvSpPr>
      <dsp:spPr>
        <a:xfrm>
          <a:off x="3756441" y="706671"/>
          <a:ext cx="3073451" cy="1951641"/>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52482C-D20F-C04D-969D-693BCCEE7761}">
      <dsp:nvSpPr>
        <dsp:cNvPr id="0" name=""/>
        <dsp:cNvSpPr/>
      </dsp:nvSpPr>
      <dsp:spPr>
        <a:xfrm>
          <a:off x="4097935" y="1031091"/>
          <a:ext cx="3073451" cy="1951641"/>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Residents have lower blood pressure, healthier cholesterol and glucose profiles, and longer telomeres, a marker of slowed biological aging.</a:t>
          </a:r>
        </a:p>
      </dsp:txBody>
      <dsp:txXfrm>
        <a:off x="4155097" y="1088253"/>
        <a:ext cx="2959127" cy="1837317"/>
      </dsp:txXfrm>
    </dsp:sp>
    <dsp:sp modelId="{3841F888-A2A2-204D-8729-754B0A8DF3A0}">
      <dsp:nvSpPr>
        <dsp:cNvPr id="0" name=""/>
        <dsp:cNvSpPr/>
      </dsp:nvSpPr>
      <dsp:spPr>
        <a:xfrm>
          <a:off x="7512882" y="706671"/>
          <a:ext cx="3073451" cy="1951641"/>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0157DF-5D9A-A849-80F9-DDECD4D781C4}">
      <dsp:nvSpPr>
        <dsp:cNvPr id="0" name=""/>
        <dsp:cNvSpPr/>
      </dsp:nvSpPr>
      <dsp:spPr>
        <a:xfrm>
          <a:off x="7854377" y="1031091"/>
          <a:ext cx="3073451" cy="1951641"/>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Studies link dietary fiber, healthy fats, and micronutrients to improved health and longevity.</a:t>
          </a:r>
        </a:p>
      </dsp:txBody>
      <dsp:txXfrm>
        <a:off x="7911539" y="1088253"/>
        <a:ext cx="2959127" cy="183731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D7261E-DA3E-214D-A861-5206118297DB}">
      <dsp:nvSpPr>
        <dsp:cNvPr id="0" name=""/>
        <dsp:cNvSpPr/>
      </dsp:nvSpPr>
      <dsp:spPr>
        <a:xfrm>
          <a:off x="0" y="9583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D897E7-378A-2743-B862-1B86B41B9B8B}">
      <dsp:nvSpPr>
        <dsp:cNvPr id="0" name=""/>
        <dsp:cNvSpPr/>
      </dsp:nvSpPr>
      <dsp:spPr>
        <a:xfrm>
          <a:off x="341494" y="12827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Strengths: Large, validated datasets; reproducible findings across populations; measurable outcomes (centenarian rates, disease profiles).</a:t>
          </a:r>
        </a:p>
      </dsp:txBody>
      <dsp:txXfrm>
        <a:off x="398656" y="1339953"/>
        <a:ext cx="2959127" cy="1837317"/>
      </dsp:txXfrm>
    </dsp:sp>
    <dsp:sp modelId="{EC62C5CE-A0F9-504C-BC61-B31F71AD501A}">
      <dsp:nvSpPr>
        <dsp:cNvPr id="0" name=""/>
        <dsp:cNvSpPr/>
      </dsp:nvSpPr>
      <dsp:spPr>
        <a:xfrm>
          <a:off x="3756441" y="9583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B35FE0-53B4-E649-8C59-2B66E6B038A7}">
      <dsp:nvSpPr>
        <dsp:cNvPr id="0" name=""/>
        <dsp:cNvSpPr/>
      </dsp:nvSpPr>
      <dsp:spPr>
        <a:xfrm>
          <a:off x="4097935" y="12827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Limitations: Cultural and genetic differences can’t always be replicated; media sometimes oversimplifies or cherry-picks data.</a:t>
          </a:r>
        </a:p>
      </dsp:txBody>
      <dsp:txXfrm>
        <a:off x="4155097" y="1339953"/>
        <a:ext cx="2959127" cy="1837317"/>
      </dsp:txXfrm>
    </dsp:sp>
    <dsp:sp modelId="{7B0A54AB-20F4-4C49-950C-2597A3440CD9}">
      <dsp:nvSpPr>
        <dsp:cNvPr id="0" name=""/>
        <dsp:cNvSpPr/>
      </dsp:nvSpPr>
      <dsp:spPr>
        <a:xfrm>
          <a:off x="7512882" y="9583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4E49ED-3702-1C44-85A3-67FA9599A032}">
      <dsp:nvSpPr>
        <dsp:cNvPr id="0" name=""/>
        <dsp:cNvSpPr/>
      </dsp:nvSpPr>
      <dsp:spPr>
        <a:xfrm>
          <a:off x="7854377" y="12827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Need for longitudinal intervention studies to confirm causality of lifestyle factors.</a:t>
          </a:r>
        </a:p>
      </dsp:txBody>
      <dsp:txXfrm>
        <a:off x="7911539" y="1339953"/>
        <a:ext cx="2959127" cy="183731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8653E5-8554-224F-95A8-BE2B1422C9F4}">
      <dsp:nvSpPr>
        <dsp:cNvPr id="0" name=""/>
        <dsp:cNvSpPr/>
      </dsp:nvSpPr>
      <dsp:spPr>
        <a:xfrm>
          <a:off x="0" y="7066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32E603-BD66-4547-9C44-8AC473B89234}">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Cultural: UK diet is higher in processed foods and red meat; fewer opportunities for habitual movement; less integrated community life.</a:t>
          </a:r>
        </a:p>
      </dsp:txBody>
      <dsp:txXfrm>
        <a:off x="398656" y="1088253"/>
        <a:ext cx="2959127" cy="1837317"/>
      </dsp:txXfrm>
    </dsp:sp>
    <dsp:sp modelId="{91EB427D-EDBD-FD43-832D-390B7115B9BA}">
      <dsp:nvSpPr>
        <dsp:cNvPr id="0" name=""/>
        <dsp:cNvSpPr/>
      </dsp:nvSpPr>
      <dsp:spPr>
        <a:xfrm>
          <a:off x="3756441" y="7066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CA0C47-CB00-6042-AA4A-1AB915562865}">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Economic: Healthy food is less accessible in deprived areas; time for movement/socialising may be limited.</a:t>
          </a:r>
        </a:p>
      </dsp:txBody>
      <dsp:txXfrm>
        <a:off x="4155097" y="1088253"/>
        <a:ext cx="2959127" cy="1837317"/>
      </dsp:txXfrm>
    </dsp:sp>
    <dsp:sp modelId="{3F30B841-E48C-D949-ABF8-F019BB644720}">
      <dsp:nvSpPr>
        <dsp:cNvPr id="0" name=""/>
        <dsp:cNvSpPr/>
      </dsp:nvSpPr>
      <dsp:spPr>
        <a:xfrm>
          <a:off x="7512882" y="7066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EC2971-5928-8242-B2DA-3B362207BC3C}">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Possible solutions: School/workplace healthy food policies, urban planning fostering walkable communities, public health campaigns for social connection and sleep.</a:t>
          </a:r>
        </a:p>
      </dsp:txBody>
      <dsp:txXfrm>
        <a:off x="7911539" y="1088253"/>
        <a:ext cx="2959127" cy="183731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CB677-2D6A-012B-FE39-FDBF8160BD4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770FFC3-6369-6190-9B0E-4E911357137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F399D57-8EAE-EA2E-0525-E25A10FF2CC9}"/>
              </a:ext>
            </a:extLst>
          </p:cNvPr>
          <p:cNvSpPr>
            <a:spLocks noGrp="1"/>
          </p:cNvSpPr>
          <p:nvPr>
            <p:ph type="dt" sz="half" idx="10"/>
          </p:nvPr>
        </p:nvSpPr>
        <p:spPr/>
        <p:txBody>
          <a:bodyPr/>
          <a:lstStyle/>
          <a:p>
            <a:fld id="{838EFFFD-C3D2-034D-890E-12AB2384C3FA}" type="datetimeFigureOut">
              <a:rPr lang="en-US" smtClean="0"/>
              <a:t>11/15/25</a:t>
            </a:fld>
            <a:endParaRPr lang="en-US"/>
          </a:p>
        </p:txBody>
      </p:sp>
      <p:sp>
        <p:nvSpPr>
          <p:cNvPr id="5" name="Footer Placeholder 4">
            <a:extLst>
              <a:ext uri="{FF2B5EF4-FFF2-40B4-BE49-F238E27FC236}">
                <a16:creationId xmlns:a16="http://schemas.microsoft.com/office/drawing/2014/main" id="{C9B40EA4-F77A-1232-A74C-439605AA774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CB070C-EE6E-A146-06DB-2B4116D5E286}"/>
              </a:ext>
            </a:extLst>
          </p:cNvPr>
          <p:cNvSpPr>
            <a:spLocks noGrp="1"/>
          </p:cNvSpPr>
          <p:nvPr>
            <p:ph type="sldNum" sz="quarter" idx="12"/>
          </p:nvPr>
        </p:nvSpPr>
        <p:spPr/>
        <p:txBody>
          <a:bodyPr/>
          <a:lstStyle/>
          <a:p>
            <a:fld id="{68CF1F50-4BD6-1746-A1D5-5909FA971C38}" type="slidenum">
              <a:rPr lang="en-US" smtClean="0"/>
              <a:t>‹#›</a:t>
            </a:fld>
            <a:endParaRPr lang="en-US"/>
          </a:p>
        </p:txBody>
      </p:sp>
    </p:spTree>
    <p:extLst>
      <p:ext uri="{BB962C8B-B14F-4D97-AF65-F5344CB8AC3E}">
        <p14:creationId xmlns:p14="http://schemas.microsoft.com/office/powerpoint/2010/main" val="42306748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C4DA1-BE57-6ADE-92F8-A9B11F3E641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E892696-F176-3DE5-84CC-948B9D590F6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63EDD00-5D5F-D7CA-31E6-CEC650532985}"/>
              </a:ext>
            </a:extLst>
          </p:cNvPr>
          <p:cNvSpPr>
            <a:spLocks noGrp="1"/>
          </p:cNvSpPr>
          <p:nvPr>
            <p:ph type="dt" sz="half" idx="10"/>
          </p:nvPr>
        </p:nvSpPr>
        <p:spPr/>
        <p:txBody>
          <a:bodyPr/>
          <a:lstStyle/>
          <a:p>
            <a:fld id="{838EFFFD-C3D2-034D-890E-12AB2384C3FA}" type="datetimeFigureOut">
              <a:rPr lang="en-US" smtClean="0"/>
              <a:t>11/15/25</a:t>
            </a:fld>
            <a:endParaRPr lang="en-US"/>
          </a:p>
        </p:txBody>
      </p:sp>
      <p:sp>
        <p:nvSpPr>
          <p:cNvPr id="5" name="Footer Placeholder 4">
            <a:extLst>
              <a:ext uri="{FF2B5EF4-FFF2-40B4-BE49-F238E27FC236}">
                <a16:creationId xmlns:a16="http://schemas.microsoft.com/office/drawing/2014/main" id="{907686CE-9F3F-3262-2344-302CBAAC8AF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9DEE86-57E9-B510-B863-2DDD5E48CD45}"/>
              </a:ext>
            </a:extLst>
          </p:cNvPr>
          <p:cNvSpPr>
            <a:spLocks noGrp="1"/>
          </p:cNvSpPr>
          <p:nvPr>
            <p:ph type="sldNum" sz="quarter" idx="12"/>
          </p:nvPr>
        </p:nvSpPr>
        <p:spPr/>
        <p:txBody>
          <a:bodyPr/>
          <a:lstStyle/>
          <a:p>
            <a:fld id="{68CF1F50-4BD6-1746-A1D5-5909FA971C38}" type="slidenum">
              <a:rPr lang="en-US" smtClean="0"/>
              <a:t>‹#›</a:t>
            </a:fld>
            <a:endParaRPr lang="en-US"/>
          </a:p>
        </p:txBody>
      </p:sp>
    </p:spTree>
    <p:extLst>
      <p:ext uri="{BB962C8B-B14F-4D97-AF65-F5344CB8AC3E}">
        <p14:creationId xmlns:p14="http://schemas.microsoft.com/office/powerpoint/2010/main" val="3383760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0404B-09C1-583F-BABC-E2F6BDB32F4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8F1C29B-B21F-7876-4B73-472D6A830FF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AA8A74D-D654-4921-299E-E6EEAC12D8C4}"/>
              </a:ext>
            </a:extLst>
          </p:cNvPr>
          <p:cNvSpPr>
            <a:spLocks noGrp="1"/>
          </p:cNvSpPr>
          <p:nvPr>
            <p:ph type="dt" sz="half" idx="10"/>
          </p:nvPr>
        </p:nvSpPr>
        <p:spPr/>
        <p:txBody>
          <a:bodyPr/>
          <a:lstStyle/>
          <a:p>
            <a:fld id="{838EFFFD-C3D2-034D-890E-12AB2384C3FA}" type="datetimeFigureOut">
              <a:rPr lang="en-US" smtClean="0"/>
              <a:t>11/15/25</a:t>
            </a:fld>
            <a:endParaRPr lang="en-US"/>
          </a:p>
        </p:txBody>
      </p:sp>
      <p:sp>
        <p:nvSpPr>
          <p:cNvPr id="5" name="Footer Placeholder 4">
            <a:extLst>
              <a:ext uri="{FF2B5EF4-FFF2-40B4-BE49-F238E27FC236}">
                <a16:creationId xmlns:a16="http://schemas.microsoft.com/office/drawing/2014/main" id="{E5B23401-3954-9ECA-8F57-E9B9DFB04B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E1D4F8-1B8E-83A1-B3AE-16912BBA5E62}"/>
              </a:ext>
            </a:extLst>
          </p:cNvPr>
          <p:cNvSpPr>
            <a:spLocks noGrp="1"/>
          </p:cNvSpPr>
          <p:nvPr>
            <p:ph type="sldNum" sz="quarter" idx="12"/>
          </p:nvPr>
        </p:nvSpPr>
        <p:spPr/>
        <p:txBody>
          <a:bodyPr/>
          <a:lstStyle/>
          <a:p>
            <a:fld id="{68CF1F50-4BD6-1746-A1D5-5909FA971C38}" type="slidenum">
              <a:rPr lang="en-US" smtClean="0"/>
              <a:t>‹#›</a:t>
            </a:fld>
            <a:endParaRPr lang="en-US"/>
          </a:p>
        </p:txBody>
      </p:sp>
    </p:spTree>
    <p:extLst>
      <p:ext uri="{BB962C8B-B14F-4D97-AF65-F5344CB8AC3E}">
        <p14:creationId xmlns:p14="http://schemas.microsoft.com/office/powerpoint/2010/main" val="8651149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3F237-BF8D-C889-01B1-5440E767D53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D5FDC53-5128-3F29-D890-DBB66764C71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6D7393A-8545-C8F1-8869-2ACE4A87C91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3121F28-0730-FA94-BD5F-949AA715F7B6}"/>
              </a:ext>
            </a:extLst>
          </p:cNvPr>
          <p:cNvSpPr>
            <a:spLocks noGrp="1"/>
          </p:cNvSpPr>
          <p:nvPr>
            <p:ph type="dt" sz="half" idx="10"/>
          </p:nvPr>
        </p:nvSpPr>
        <p:spPr/>
        <p:txBody>
          <a:bodyPr/>
          <a:lstStyle/>
          <a:p>
            <a:fld id="{838EFFFD-C3D2-034D-890E-12AB2384C3FA}" type="datetimeFigureOut">
              <a:rPr lang="en-US" smtClean="0"/>
              <a:t>11/15/25</a:t>
            </a:fld>
            <a:endParaRPr lang="en-US"/>
          </a:p>
        </p:txBody>
      </p:sp>
      <p:sp>
        <p:nvSpPr>
          <p:cNvPr id="6" name="Footer Placeholder 5">
            <a:extLst>
              <a:ext uri="{FF2B5EF4-FFF2-40B4-BE49-F238E27FC236}">
                <a16:creationId xmlns:a16="http://schemas.microsoft.com/office/drawing/2014/main" id="{E319A090-6224-2B50-CD68-983224CFF5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EB7A6A-0097-7A59-EB29-B617D35E7983}"/>
              </a:ext>
            </a:extLst>
          </p:cNvPr>
          <p:cNvSpPr>
            <a:spLocks noGrp="1"/>
          </p:cNvSpPr>
          <p:nvPr>
            <p:ph type="sldNum" sz="quarter" idx="12"/>
          </p:nvPr>
        </p:nvSpPr>
        <p:spPr/>
        <p:txBody>
          <a:bodyPr/>
          <a:lstStyle/>
          <a:p>
            <a:fld id="{68CF1F50-4BD6-1746-A1D5-5909FA971C38}" type="slidenum">
              <a:rPr lang="en-US" smtClean="0"/>
              <a:t>‹#›</a:t>
            </a:fld>
            <a:endParaRPr lang="en-US"/>
          </a:p>
        </p:txBody>
      </p:sp>
    </p:spTree>
    <p:extLst>
      <p:ext uri="{BB962C8B-B14F-4D97-AF65-F5344CB8AC3E}">
        <p14:creationId xmlns:p14="http://schemas.microsoft.com/office/powerpoint/2010/main" val="26250753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A31BF-3FE2-8FB0-1210-A6F85813CD6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FD9D049-5236-E114-ED97-1BEA83975FD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475A200-EDD0-8A56-4B16-07486056596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74EA2F2-896B-9125-02E5-666E1EA895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25E7DB-1A42-6059-2457-A09A5475C68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8E17C53-C6B8-62DC-6DB0-90CADD31B556}"/>
              </a:ext>
            </a:extLst>
          </p:cNvPr>
          <p:cNvSpPr>
            <a:spLocks noGrp="1"/>
          </p:cNvSpPr>
          <p:nvPr>
            <p:ph type="dt" sz="half" idx="10"/>
          </p:nvPr>
        </p:nvSpPr>
        <p:spPr/>
        <p:txBody>
          <a:bodyPr/>
          <a:lstStyle/>
          <a:p>
            <a:fld id="{838EFFFD-C3D2-034D-890E-12AB2384C3FA}" type="datetimeFigureOut">
              <a:rPr lang="en-US" smtClean="0"/>
              <a:t>11/15/25</a:t>
            </a:fld>
            <a:endParaRPr lang="en-US"/>
          </a:p>
        </p:txBody>
      </p:sp>
      <p:sp>
        <p:nvSpPr>
          <p:cNvPr id="8" name="Footer Placeholder 7">
            <a:extLst>
              <a:ext uri="{FF2B5EF4-FFF2-40B4-BE49-F238E27FC236}">
                <a16:creationId xmlns:a16="http://schemas.microsoft.com/office/drawing/2014/main" id="{46AF43A1-69B3-A4B0-B79B-BBAA1F8A61F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B6560B1-5C6E-D13B-BE93-502DE7F83ABC}"/>
              </a:ext>
            </a:extLst>
          </p:cNvPr>
          <p:cNvSpPr>
            <a:spLocks noGrp="1"/>
          </p:cNvSpPr>
          <p:nvPr>
            <p:ph type="sldNum" sz="quarter" idx="12"/>
          </p:nvPr>
        </p:nvSpPr>
        <p:spPr/>
        <p:txBody>
          <a:bodyPr/>
          <a:lstStyle/>
          <a:p>
            <a:fld id="{68CF1F50-4BD6-1746-A1D5-5909FA971C38}" type="slidenum">
              <a:rPr lang="en-US" smtClean="0"/>
              <a:t>‹#›</a:t>
            </a:fld>
            <a:endParaRPr lang="en-US"/>
          </a:p>
        </p:txBody>
      </p:sp>
    </p:spTree>
    <p:extLst>
      <p:ext uri="{BB962C8B-B14F-4D97-AF65-F5344CB8AC3E}">
        <p14:creationId xmlns:p14="http://schemas.microsoft.com/office/powerpoint/2010/main" val="27408907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C17FE-57B6-C1BF-4912-197A16BBA6C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90B9F5C6-F4C2-4B1E-DEC4-2687E3EDCEA9}"/>
              </a:ext>
            </a:extLst>
          </p:cNvPr>
          <p:cNvSpPr>
            <a:spLocks noGrp="1"/>
          </p:cNvSpPr>
          <p:nvPr>
            <p:ph type="dt" sz="half" idx="10"/>
          </p:nvPr>
        </p:nvSpPr>
        <p:spPr/>
        <p:txBody>
          <a:bodyPr/>
          <a:lstStyle/>
          <a:p>
            <a:fld id="{838EFFFD-C3D2-034D-890E-12AB2384C3FA}" type="datetimeFigureOut">
              <a:rPr lang="en-US" smtClean="0"/>
              <a:t>11/15/25</a:t>
            </a:fld>
            <a:endParaRPr lang="en-US"/>
          </a:p>
        </p:txBody>
      </p:sp>
      <p:sp>
        <p:nvSpPr>
          <p:cNvPr id="4" name="Footer Placeholder 3">
            <a:extLst>
              <a:ext uri="{FF2B5EF4-FFF2-40B4-BE49-F238E27FC236}">
                <a16:creationId xmlns:a16="http://schemas.microsoft.com/office/drawing/2014/main" id="{13381A91-9BDD-C2BA-4610-D310CA545AD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D919FBA-55D4-4E7C-A3C9-E8989A0F7A6A}"/>
              </a:ext>
            </a:extLst>
          </p:cNvPr>
          <p:cNvSpPr>
            <a:spLocks noGrp="1"/>
          </p:cNvSpPr>
          <p:nvPr>
            <p:ph type="sldNum" sz="quarter" idx="12"/>
          </p:nvPr>
        </p:nvSpPr>
        <p:spPr/>
        <p:txBody>
          <a:bodyPr/>
          <a:lstStyle/>
          <a:p>
            <a:fld id="{68CF1F50-4BD6-1746-A1D5-5909FA971C38}" type="slidenum">
              <a:rPr lang="en-US" smtClean="0"/>
              <a:t>‹#›</a:t>
            </a:fld>
            <a:endParaRPr lang="en-US"/>
          </a:p>
        </p:txBody>
      </p:sp>
    </p:spTree>
    <p:extLst>
      <p:ext uri="{BB962C8B-B14F-4D97-AF65-F5344CB8AC3E}">
        <p14:creationId xmlns:p14="http://schemas.microsoft.com/office/powerpoint/2010/main" val="4192891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24864D7-FC21-6288-F2E6-CBD0EC8757F6}"/>
              </a:ext>
            </a:extLst>
          </p:cNvPr>
          <p:cNvSpPr>
            <a:spLocks noGrp="1"/>
          </p:cNvSpPr>
          <p:nvPr>
            <p:ph type="dt" sz="half" idx="10"/>
          </p:nvPr>
        </p:nvSpPr>
        <p:spPr/>
        <p:txBody>
          <a:bodyPr/>
          <a:lstStyle/>
          <a:p>
            <a:fld id="{838EFFFD-C3D2-034D-890E-12AB2384C3FA}" type="datetimeFigureOut">
              <a:rPr lang="en-US" smtClean="0"/>
              <a:t>11/15/25</a:t>
            </a:fld>
            <a:endParaRPr lang="en-US"/>
          </a:p>
        </p:txBody>
      </p:sp>
      <p:sp>
        <p:nvSpPr>
          <p:cNvPr id="3" name="Footer Placeholder 2">
            <a:extLst>
              <a:ext uri="{FF2B5EF4-FFF2-40B4-BE49-F238E27FC236}">
                <a16:creationId xmlns:a16="http://schemas.microsoft.com/office/drawing/2014/main" id="{BD48B0E2-60B8-4105-9E11-4F3626C3560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35067B3-8D64-EBB9-641D-655E3519AE78}"/>
              </a:ext>
            </a:extLst>
          </p:cNvPr>
          <p:cNvSpPr>
            <a:spLocks noGrp="1"/>
          </p:cNvSpPr>
          <p:nvPr>
            <p:ph type="sldNum" sz="quarter" idx="12"/>
          </p:nvPr>
        </p:nvSpPr>
        <p:spPr/>
        <p:txBody>
          <a:bodyPr/>
          <a:lstStyle/>
          <a:p>
            <a:fld id="{68CF1F50-4BD6-1746-A1D5-5909FA971C38}" type="slidenum">
              <a:rPr lang="en-US" smtClean="0"/>
              <a:t>‹#›</a:t>
            </a:fld>
            <a:endParaRPr lang="en-US"/>
          </a:p>
        </p:txBody>
      </p:sp>
    </p:spTree>
    <p:extLst>
      <p:ext uri="{BB962C8B-B14F-4D97-AF65-F5344CB8AC3E}">
        <p14:creationId xmlns:p14="http://schemas.microsoft.com/office/powerpoint/2010/main" val="4001508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74561-308B-6F4D-86DC-70E0DF5EF03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F41B134-F3FD-2A1B-87A3-E3BA783AA72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B70C6E6-6027-9AA0-EB19-103EDA1CF9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868C0EE-30AD-BB4A-46DB-F04BAC8F81F7}"/>
              </a:ext>
            </a:extLst>
          </p:cNvPr>
          <p:cNvSpPr>
            <a:spLocks noGrp="1"/>
          </p:cNvSpPr>
          <p:nvPr>
            <p:ph type="dt" sz="half" idx="10"/>
          </p:nvPr>
        </p:nvSpPr>
        <p:spPr/>
        <p:txBody>
          <a:bodyPr/>
          <a:lstStyle/>
          <a:p>
            <a:fld id="{838EFFFD-C3D2-034D-890E-12AB2384C3FA}" type="datetimeFigureOut">
              <a:rPr lang="en-US" smtClean="0"/>
              <a:t>11/15/25</a:t>
            </a:fld>
            <a:endParaRPr lang="en-US"/>
          </a:p>
        </p:txBody>
      </p:sp>
      <p:sp>
        <p:nvSpPr>
          <p:cNvPr id="6" name="Footer Placeholder 5">
            <a:extLst>
              <a:ext uri="{FF2B5EF4-FFF2-40B4-BE49-F238E27FC236}">
                <a16:creationId xmlns:a16="http://schemas.microsoft.com/office/drawing/2014/main" id="{1140A445-BB87-9706-2DA2-76963E1001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53D2635-6FE4-921D-C570-D96019789F7E}"/>
              </a:ext>
            </a:extLst>
          </p:cNvPr>
          <p:cNvSpPr>
            <a:spLocks noGrp="1"/>
          </p:cNvSpPr>
          <p:nvPr>
            <p:ph type="sldNum" sz="quarter" idx="12"/>
          </p:nvPr>
        </p:nvSpPr>
        <p:spPr/>
        <p:txBody>
          <a:bodyPr/>
          <a:lstStyle/>
          <a:p>
            <a:fld id="{68CF1F50-4BD6-1746-A1D5-5909FA971C38}" type="slidenum">
              <a:rPr lang="en-US" smtClean="0"/>
              <a:t>‹#›</a:t>
            </a:fld>
            <a:endParaRPr lang="en-US"/>
          </a:p>
        </p:txBody>
      </p:sp>
    </p:spTree>
    <p:extLst>
      <p:ext uri="{BB962C8B-B14F-4D97-AF65-F5344CB8AC3E}">
        <p14:creationId xmlns:p14="http://schemas.microsoft.com/office/powerpoint/2010/main" val="36881015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F0EF4-A65F-9B44-206D-320BA0766C3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2FFC7D3-EE35-F787-DC02-FC94041E7DE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5D247DC-19A0-3621-8B1A-A89E1279E48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D29D67D-038D-61A9-6AD2-1BABC084E812}"/>
              </a:ext>
            </a:extLst>
          </p:cNvPr>
          <p:cNvSpPr>
            <a:spLocks noGrp="1"/>
          </p:cNvSpPr>
          <p:nvPr>
            <p:ph type="dt" sz="half" idx="10"/>
          </p:nvPr>
        </p:nvSpPr>
        <p:spPr/>
        <p:txBody>
          <a:bodyPr/>
          <a:lstStyle/>
          <a:p>
            <a:fld id="{838EFFFD-C3D2-034D-890E-12AB2384C3FA}" type="datetimeFigureOut">
              <a:rPr lang="en-US" smtClean="0"/>
              <a:t>11/15/25</a:t>
            </a:fld>
            <a:endParaRPr lang="en-US"/>
          </a:p>
        </p:txBody>
      </p:sp>
      <p:sp>
        <p:nvSpPr>
          <p:cNvPr id="6" name="Footer Placeholder 5">
            <a:extLst>
              <a:ext uri="{FF2B5EF4-FFF2-40B4-BE49-F238E27FC236}">
                <a16:creationId xmlns:a16="http://schemas.microsoft.com/office/drawing/2014/main" id="{B4DD132E-9999-A1B8-2236-160239CD19B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4ACB94-82A2-FA91-8BF6-5FDCEABE302E}"/>
              </a:ext>
            </a:extLst>
          </p:cNvPr>
          <p:cNvSpPr>
            <a:spLocks noGrp="1"/>
          </p:cNvSpPr>
          <p:nvPr>
            <p:ph type="sldNum" sz="quarter" idx="12"/>
          </p:nvPr>
        </p:nvSpPr>
        <p:spPr/>
        <p:txBody>
          <a:bodyPr/>
          <a:lstStyle/>
          <a:p>
            <a:fld id="{68CF1F50-4BD6-1746-A1D5-5909FA971C38}" type="slidenum">
              <a:rPr lang="en-US" smtClean="0"/>
              <a:t>‹#›</a:t>
            </a:fld>
            <a:endParaRPr lang="en-US"/>
          </a:p>
        </p:txBody>
      </p:sp>
    </p:spTree>
    <p:extLst>
      <p:ext uri="{BB962C8B-B14F-4D97-AF65-F5344CB8AC3E}">
        <p14:creationId xmlns:p14="http://schemas.microsoft.com/office/powerpoint/2010/main" val="18008332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BA1AC-337F-0CBD-50E8-454A3897980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2010774-85B2-68E5-ACD3-54F77F0F607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6D1E5FC-3FD4-3F0F-B5C1-2F9632CDC953}"/>
              </a:ext>
            </a:extLst>
          </p:cNvPr>
          <p:cNvSpPr>
            <a:spLocks noGrp="1"/>
          </p:cNvSpPr>
          <p:nvPr>
            <p:ph type="dt" sz="half" idx="10"/>
          </p:nvPr>
        </p:nvSpPr>
        <p:spPr/>
        <p:txBody>
          <a:bodyPr/>
          <a:lstStyle/>
          <a:p>
            <a:fld id="{838EFFFD-C3D2-034D-890E-12AB2384C3FA}" type="datetimeFigureOut">
              <a:rPr lang="en-US" smtClean="0"/>
              <a:t>11/15/25</a:t>
            </a:fld>
            <a:endParaRPr lang="en-US"/>
          </a:p>
        </p:txBody>
      </p:sp>
      <p:sp>
        <p:nvSpPr>
          <p:cNvPr id="5" name="Footer Placeholder 4">
            <a:extLst>
              <a:ext uri="{FF2B5EF4-FFF2-40B4-BE49-F238E27FC236}">
                <a16:creationId xmlns:a16="http://schemas.microsoft.com/office/drawing/2014/main" id="{5244BEA2-4C5C-E120-9458-B363D68F8F7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BE681-2533-590E-D739-342EB2052183}"/>
              </a:ext>
            </a:extLst>
          </p:cNvPr>
          <p:cNvSpPr>
            <a:spLocks noGrp="1"/>
          </p:cNvSpPr>
          <p:nvPr>
            <p:ph type="sldNum" sz="quarter" idx="12"/>
          </p:nvPr>
        </p:nvSpPr>
        <p:spPr/>
        <p:txBody>
          <a:bodyPr/>
          <a:lstStyle/>
          <a:p>
            <a:fld id="{68CF1F50-4BD6-1746-A1D5-5909FA971C38}" type="slidenum">
              <a:rPr lang="en-US" smtClean="0"/>
              <a:t>‹#›</a:t>
            </a:fld>
            <a:endParaRPr lang="en-US"/>
          </a:p>
        </p:txBody>
      </p:sp>
    </p:spTree>
    <p:extLst>
      <p:ext uri="{BB962C8B-B14F-4D97-AF65-F5344CB8AC3E}">
        <p14:creationId xmlns:p14="http://schemas.microsoft.com/office/powerpoint/2010/main" val="33105232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E336531-383A-FA2A-584F-EAB8E261E74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B62D405-FA5E-077E-7F7E-4E2EF5A93D9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55909FB-D40B-7B18-A6FA-03D2821BCF0F}"/>
              </a:ext>
            </a:extLst>
          </p:cNvPr>
          <p:cNvSpPr>
            <a:spLocks noGrp="1"/>
          </p:cNvSpPr>
          <p:nvPr>
            <p:ph type="dt" sz="half" idx="10"/>
          </p:nvPr>
        </p:nvSpPr>
        <p:spPr/>
        <p:txBody>
          <a:bodyPr/>
          <a:lstStyle/>
          <a:p>
            <a:fld id="{838EFFFD-C3D2-034D-890E-12AB2384C3FA}" type="datetimeFigureOut">
              <a:rPr lang="en-US" smtClean="0"/>
              <a:t>11/15/25</a:t>
            </a:fld>
            <a:endParaRPr lang="en-US"/>
          </a:p>
        </p:txBody>
      </p:sp>
      <p:sp>
        <p:nvSpPr>
          <p:cNvPr id="5" name="Footer Placeholder 4">
            <a:extLst>
              <a:ext uri="{FF2B5EF4-FFF2-40B4-BE49-F238E27FC236}">
                <a16:creationId xmlns:a16="http://schemas.microsoft.com/office/drawing/2014/main" id="{E1395785-71A9-6E6B-8165-004F36DF24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C0C4DC-E79B-3343-4D29-B11CEFF010FD}"/>
              </a:ext>
            </a:extLst>
          </p:cNvPr>
          <p:cNvSpPr>
            <a:spLocks noGrp="1"/>
          </p:cNvSpPr>
          <p:nvPr>
            <p:ph type="sldNum" sz="quarter" idx="12"/>
          </p:nvPr>
        </p:nvSpPr>
        <p:spPr/>
        <p:txBody>
          <a:bodyPr/>
          <a:lstStyle/>
          <a:p>
            <a:fld id="{68CF1F50-4BD6-1746-A1D5-5909FA971C38}" type="slidenum">
              <a:rPr lang="en-US" smtClean="0"/>
              <a:t>‹#›</a:t>
            </a:fld>
            <a:endParaRPr lang="en-US"/>
          </a:p>
        </p:txBody>
      </p:sp>
    </p:spTree>
    <p:extLst>
      <p:ext uri="{BB962C8B-B14F-4D97-AF65-F5344CB8AC3E}">
        <p14:creationId xmlns:p14="http://schemas.microsoft.com/office/powerpoint/2010/main" val="12559465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05AD0CF-C913-D42E-75AB-679D8438D84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A3C7C16-E921-92FB-10BD-E929205B6A7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1A7ED34-354D-B9E3-3AF2-33EB8BE927A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38EFFFD-C3D2-034D-890E-12AB2384C3FA}" type="datetimeFigureOut">
              <a:rPr lang="en-US" smtClean="0"/>
              <a:t>11/15/25</a:t>
            </a:fld>
            <a:endParaRPr lang="en-US"/>
          </a:p>
        </p:txBody>
      </p:sp>
      <p:sp>
        <p:nvSpPr>
          <p:cNvPr id="5" name="Footer Placeholder 4">
            <a:extLst>
              <a:ext uri="{FF2B5EF4-FFF2-40B4-BE49-F238E27FC236}">
                <a16:creationId xmlns:a16="http://schemas.microsoft.com/office/drawing/2014/main" id="{00B54143-C1BC-476B-44BE-357DDC2559D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ED998FB7-A31B-71D4-32D0-AE08BB94366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8CF1F50-4BD6-1746-A1D5-5909FA971C38}" type="slidenum">
              <a:rPr lang="en-US" smtClean="0"/>
              <a:t>‹#›</a:t>
            </a:fld>
            <a:endParaRPr lang="en-US"/>
          </a:p>
        </p:txBody>
      </p:sp>
    </p:spTree>
    <p:extLst>
      <p:ext uri="{BB962C8B-B14F-4D97-AF65-F5344CB8AC3E}">
        <p14:creationId xmlns:p14="http://schemas.microsoft.com/office/powerpoint/2010/main" val="30183818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ImgSREOjFH4?start=178&amp;feature=oembed"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ImgSREOjFH4?start=178&amp;feature=oembed" TargetMode="Externa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1.xml.rels><?xml version="1.0" encoding="UTF-8" standalone="yes"?>
<Relationships xmlns="http://schemas.openxmlformats.org/package/2006/relationships"><Relationship Id="rId3" Type="http://schemas.openxmlformats.org/officeDocument/2006/relationships/hyperlink" Target="https://www.sciencedirect.com/science/article/abs/pii/S0378512222001323" TargetMode="External"/><Relationship Id="rId2" Type="http://schemas.openxmlformats.org/officeDocument/2006/relationships/hyperlink" Target="https://www.sciencedirect.com/topics/agricultural-and-biological-sciences/eating-habit"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7.xml.rels><?xml version="1.0" encoding="UTF-8" standalone="yes"?>
<Relationships xmlns="http://schemas.openxmlformats.org/package/2006/relationships"><Relationship Id="rId3" Type="http://schemas.openxmlformats.org/officeDocument/2006/relationships/hyperlink" Target="https://www.bupa.co.uk/newsroom/ourviews/what-are-blue-zones" TargetMode="External"/><Relationship Id="rId2" Type="http://schemas.openxmlformats.org/officeDocument/2006/relationships/hyperlink" Target="https://www.ncbi.nlm.nih.gov/books/NBK298903/"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A6268E-DD1D-1D25-E08E-A6B3B6939765}"/>
              </a:ext>
            </a:extLst>
          </p:cNvPr>
          <p:cNvSpPr>
            <a:spLocks noGrp="1"/>
          </p:cNvSpPr>
          <p:nvPr>
            <p:ph type="ctrTitle"/>
          </p:nvPr>
        </p:nvSpPr>
        <p:spPr>
          <a:xfrm>
            <a:off x="4654296" y="640080"/>
            <a:ext cx="6894576" cy="3566160"/>
          </a:xfrm>
        </p:spPr>
        <p:txBody>
          <a:bodyPr anchor="b">
            <a:normAutofit/>
          </a:bodyPr>
          <a:lstStyle/>
          <a:p>
            <a:pPr algn="l"/>
            <a:r>
              <a:rPr lang="en-US" sz="6600" b="1"/>
              <a:t>Blue Zones &amp; Longevity</a:t>
            </a:r>
            <a:r>
              <a:rPr lang="en-GB" sz="6600">
                <a:effectLst/>
              </a:rPr>
              <a:t> </a:t>
            </a:r>
            <a:endParaRPr lang="en-US" sz="6600" b="1"/>
          </a:p>
        </p:txBody>
      </p:sp>
      <p:sp>
        <p:nvSpPr>
          <p:cNvPr id="3" name="Subtitle 2">
            <a:extLst>
              <a:ext uri="{FF2B5EF4-FFF2-40B4-BE49-F238E27FC236}">
                <a16:creationId xmlns:a16="http://schemas.microsoft.com/office/drawing/2014/main" id="{C535C6C9-F892-B709-0CFD-F671BCF990E2}"/>
              </a:ext>
            </a:extLst>
          </p:cNvPr>
          <p:cNvSpPr>
            <a:spLocks noGrp="1"/>
          </p:cNvSpPr>
          <p:nvPr>
            <p:ph type="subTitle" idx="1"/>
          </p:nvPr>
        </p:nvSpPr>
        <p:spPr>
          <a:xfrm>
            <a:off x="4654296" y="4636008"/>
            <a:ext cx="6894576" cy="1572768"/>
          </a:xfrm>
        </p:spPr>
        <p:txBody>
          <a:bodyPr>
            <a:normAutofit/>
          </a:bodyPr>
          <a:lstStyle/>
          <a:p>
            <a:pPr algn="l"/>
            <a:r>
              <a:rPr lang="en-US"/>
              <a:t>Diet, exercise, and lifestyle factors in Blue Zones</a:t>
            </a:r>
            <a:r>
              <a:rPr lang="en-GB">
                <a:effectLst/>
              </a:rPr>
              <a:t> </a:t>
            </a:r>
            <a:endParaRPr lang="en-US"/>
          </a:p>
        </p:txBody>
      </p:sp>
      <p:pic>
        <p:nvPicPr>
          <p:cNvPr id="31" name="Picture 30">
            <a:extLst>
              <a:ext uri="{FF2B5EF4-FFF2-40B4-BE49-F238E27FC236}">
                <a16:creationId xmlns:a16="http://schemas.microsoft.com/office/drawing/2014/main" id="{3E62373D-1006-9F61-79B6-4525B7ED4BFB}"/>
              </a:ext>
            </a:extLst>
          </p:cNvPr>
          <p:cNvPicPr>
            <a:picLocks noChangeAspect="1"/>
          </p:cNvPicPr>
          <p:nvPr/>
        </p:nvPicPr>
        <p:blipFill>
          <a:blip r:embed="rId2"/>
          <a:srcRect l="26645" r="33937" b="-1"/>
          <a:stretch>
            <a:fillRect/>
          </a:stretch>
        </p:blipFill>
        <p:spPr>
          <a:xfrm>
            <a:off x="20" y="10"/>
            <a:ext cx="4049786" cy="6857990"/>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32" name="sketchy line">
            <a:extLst>
              <a:ext uri="{FF2B5EF4-FFF2-40B4-BE49-F238E27FC236}">
                <a16:creationId xmlns:a16="http://schemas.microsoft.com/office/drawing/2014/main" id="{82580482-BA80-420A-8A05-C58E97F2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4409267"/>
            <a:ext cx="4242816" cy="18288"/>
          </a:xfrm>
          <a:custGeom>
            <a:avLst/>
            <a:gdLst>
              <a:gd name="csX0" fmla="*/ 0 w 4242816"/>
              <a:gd name="csY0" fmla="*/ 0 h 18288"/>
              <a:gd name="csX1" fmla="*/ 690973 w 4242816"/>
              <a:gd name="csY1" fmla="*/ 0 h 18288"/>
              <a:gd name="csX2" fmla="*/ 1212233 w 4242816"/>
              <a:gd name="csY2" fmla="*/ 0 h 18288"/>
              <a:gd name="csX3" fmla="*/ 1860778 w 4242816"/>
              <a:gd name="csY3" fmla="*/ 0 h 18288"/>
              <a:gd name="csX4" fmla="*/ 2424466 w 4242816"/>
              <a:gd name="csY4" fmla="*/ 0 h 18288"/>
              <a:gd name="csX5" fmla="*/ 3115439 w 4242816"/>
              <a:gd name="csY5" fmla="*/ 0 h 18288"/>
              <a:gd name="csX6" fmla="*/ 3636699 w 4242816"/>
              <a:gd name="csY6" fmla="*/ 0 h 18288"/>
              <a:gd name="csX7" fmla="*/ 4242816 w 4242816"/>
              <a:gd name="csY7" fmla="*/ 0 h 18288"/>
              <a:gd name="csX8" fmla="*/ 4242816 w 4242816"/>
              <a:gd name="csY8" fmla="*/ 18288 h 18288"/>
              <a:gd name="csX9" fmla="*/ 3636699 w 4242816"/>
              <a:gd name="csY9" fmla="*/ 18288 h 18288"/>
              <a:gd name="csX10" fmla="*/ 3030583 w 4242816"/>
              <a:gd name="csY10" fmla="*/ 18288 h 18288"/>
              <a:gd name="csX11" fmla="*/ 2466894 w 4242816"/>
              <a:gd name="csY11" fmla="*/ 18288 h 18288"/>
              <a:gd name="csX12" fmla="*/ 1988062 w 4242816"/>
              <a:gd name="csY12" fmla="*/ 18288 h 18288"/>
              <a:gd name="csX13" fmla="*/ 1466802 w 4242816"/>
              <a:gd name="csY13" fmla="*/ 18288 h 18288"/>
              <a:gd name="csX14" fmla="*/ 860686 w 4242816"/>
              <a:gd name="csY14" fmla="*/ 18288 h 18288"/>
              <a:gd name="csX15" fmla="*/ 0 w 4242816"/>
              <a:gd name="csY15" fmla="*/ 18288 h 18288"/>
              <a:gd name="csX16" fmla="*/ 0 w 4242816"/>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2816" h="18288" fill="none" extrusionOk="0">
                <a:moveTo>
                  <a:pt x="0" y="0"/>
                </a:moveTo>
                <a:cubicBezTo>
                  <a:pt x="249934" y="1471"/>
                  <a:pt x="379877" y="-29444"/>
                  <a:pt x="690973" y="0"/>
                </a:cubicBezTo>
                <a:cubicBezTo>
                  <a:pt x="1002069" y="29444"/>
                  <a:pt x="1021583" y="17501"/>
                  <a:pt x="1212233" y="0"/>
                </a:cubicBezTo>
                <a:cubicBezTo>
                  <a:pt x="1402883" y="-17501"/>
                  <a:pt x="1678760" y="5386"/>
                  <a:pt x="1860778" y="0"/>
                </a:cubicBezTo>
                <a:cubicBezTo>
                  <a:pt x="2042796" y="-5386"/>
                  <a:pt x="2245608" y="-22401"/>
                  <a:pt x="2424466" y="0"/>
                </a:cubicBezTo>
                <a:cubicBezTo>
                  <a:pt x="2603324" y="22401"/>
                  <a:pt x="2890020" y="33806"/>
                  <a:pt x="3115439" y="0"/>
                </a:cubicBezTo>
                <a:cubicBezTo>
                  <a:pt x="3340858" y="-33806"/>
                  <a:pt x="3428300" y="18628"/>
                  <a:pt x="3636699" y="0"/>
                </a:cubicBezTo>
                <a:cubicBezTo>
                  <a:pt x="3845098" y="-18628"/>
                  <a:pt x="4108824" y="5541"/>
                  <a:pt x="4242816" y="0"/>
                </a:cubicBezTo>
                <a:cubicBezTo>
                  <a:pt x="4242066" y="4160"/>
                  <a:pt x="4243125" y="10356"/>
                  <a:pt x="4242816" y="18288"/>
                </a:cubicBezTo>
                <a:cubicBezTo>
                  <a:pt x="4113424" y="32735"/>
                  <a:pt x="3768327" y="47567"/>
                  <a:pt x="3636699" y="18288"/>
                </a:cubicBezTo>
                <a:cubicBezTo>
                  <a:pt x="3505071" y="-10991"/>
                  <a:pt x="3294208" y="-4990"/>
                  <a:pt x="3030583" y="18288"/>
                </a:cubicBezTo>
                <a:cubicBezTo>
                  <a:pt x="2766958" y="41566"/>
                  <a:pt x="2649277" y="20974"/>
                  <a:pt x="2466894" y="18288"/>
                </a:cubicBezTo>
                <a:cubicBezTo>
                  <a:pt x="2284511" y="15602"/>
                  <a:pt x="2151277" y="1154"/>
                  <a:pt x="1988062" y="18288"/>
                </a:cubicBezTo>
                <a:cubicBezTo>
                  <a:pt x="1824847" y="35422"/>
                  <a:pt x="1691359" y="9265"/>
                  <a:pt x="1466802" y="18288"/>
                </a:cubicBezTo>
                <a:cubicBezTo>
                  <a:pt x="1242245" y="27311"/>
                  <a:pt x="1006161" y="36605"/>
                  <a:pt x="860686" y="18288"/>
                </a:cubicBezTo>
                <a:cubicBezTo>
                  <a:pt x="715211" y="-29"/>
                  <a:pt x="242774" y="46538"/>
                  <a:pt x="0" y="18288"/>
                </a:cubicBezTo>
                <a:cubicBezTo>
                  <a:pt x="-146" y="11482"/>
                  <a:pt x="-422" y="5192"/>
                  <a:pt x="0" y="0"/>
                </a:cubicBezTo>
                <a:close/>
              </a:path>
              <a:path w="4242816" h="18288" stroke="0" extrusionOk="0">
                <a:moveTo>
                  <a:pt x="0" y="0"/>
                </a:moveTo>
                <a:cubicBezTo>
                  <a:pt x="259751" y="-14018"/>
                  <a:pt x="356632" y="-15007"/>
                  <a:pt x="521260" y="0"/>
                </a:cubicBezTo>
                <a:cubicBezTo>
                  <a:pt x="685888" y="15007"/>
                  <a:pt x="885786" y="5167"/>
                  <a:pt x="1212233" y="0"/>
                </a:cubicBezTo>
                <a:cubicBezTo>
                  <a:pt x="1538680" y="-5167"/>
                  <a:pt x="1458849" y="7951"/>
                  <a:pt x="1691065" y="0"/>
                </a:cubicBezTo>
                <a:cubicBezTo>
                  <a:pt x="1923281" y="-7951"/>
                  <a:pt x="1985780" y="-16303"/>
                  <a:pt x="2169897" y="0"/>
                </a:cubicBezTo>
                <a:cubicBezTo>
                  <a:pt x="2354014" y="16303"/>
                  <a:pt x="2633054" y="-2739"/>
                  <a:pt x="2776014" y="0"/>
                </a:cubicBezTo>
                <a:cubicBezTo>
                  <a:pt x="2918974" y="2739"/>
                  <a:pt x="3112688" y="-15682"/>
                  <a:pt x="3339702" y="0"/>
                </a:cubicBezTo>
                <a:cubicBezTo>
                  <a:pt x="3566716" y="15682"/>
                  <a:pt x="4015278" y="-28467"/>
                  <a:pt x="4242816" y="0"/>
                </a:cubicBezTo>
                <a:cubicBezTo>
                  <a:pt x="4243501" y="7633"/>
                  <a:pt x="4242294" y="10002"/>
                  <a:pt x="4242816" y="18288"/>
                </a:cubicBezTo>
                <a:cubicBezTo>
                  <a:pt x="3924964" y="16283"/>
                  <a:pt x="3746362" y="-1805"/>
                  <a:pt x="3551843" y="18288"/>
                </a:cubicBezTo>
                <a:cubicBezTo>
                  <a:pt x="3357324" y="38381"/>
                  <a:pt x="3126422" y="47156"/>
                  <a:pt x="2860870" y="18288"/>
                </a:cubicBezTo>
                <a:cubicBezTo>
                  <a:pt x="2595318" y="-10580"/>
                  <a:pt x="2572437" y="11441"/>
                  <a:pt x="2297182" y="18288"/>
                </a:cubicBezTo>
                <a:cubicBezTo>
                  <a:pt x="2021927" y="25135"/>
                  <a:pt x="1916908" y="33601"/>
                  <a:pt x="1733493" y="18288"/>
                </a:cubicBezTo>
                <a:cubicBezTo>
                  <a:pt x="1550078" y="2975"/>
                  <a:pt x="1412440" y="27896"/>
                  <a:pt x="1212233" y="18288"/>
                </a:cubicBezTo>
                <a:cubicBezTo>
                  <a:pt x="1012026" y="8680"/>
                  <a:pt x="914386" y="13859"/>
                  <a:pt x="648545" y="18288"/>
                </a:cubicBezTo>
                <a:cubicBezTo>
                  <a:pt x="382704" y="22717"/>
                  <a:pt x="233522" y="39342"/>
                  <a:pt x="0" y="18288"/>
                </a:cubicBezTo>
                <a:cubicBezTo>
                  <a:pt x="-772" y="13661"/>
                  <a:pt x="-839" y="849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124907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4DDE43-879E-752D-B6B9-FB3EB295DA11}"/>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What are ‘Blue Zones’</a:t>
            </a:r>
          </a:p>
        </p:txBody>
      </p:sp>
      <p:graphicFrame>
        <p:nvGraphicFramePr>
          <p:cNvPr id="5" name="Content Placeholder 2">
            <a:extLst>
              <a:ext uri="{FF2B5EF4-FFF2-40B4-BE49-F238E27FC236}">
                <a16:creationId xmlns:a16="http://schemas.microsoft.com/office/drawing/2014/main" id="{166A51F4-0233-9841-39AF-880B405B87F1}"/>
              </a:ext>
            </a:extLst>
          </p:cNvPr>
          <p:cNvGraphicFramePr>
            <a:graphicFrameLocks noGrp="1"/>
          </p:cNvGraphicFramePr>
          <p:nvPr>
            <p:ph idx="1"/>
            <p:extLst>
              <p:ext uri="{D42A27DB-BD31-4B8C-83A1-F6EECF244321}">
                <p14:modId xmlns:p14="http://schemas.microsoft.com/office/powerpoint/2010/main" val="220238893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662041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25B2FE-21E6-3B33-A02C-9659D4163877}"/>
              </a:ext>
            </a:extLst>
          </p:cNvPr>
          <p:cNvSpPr>
            <a:spLocks noGrp="1"/>
          </p:cNvSpPr>
          <p:nvPr>
            <p:ph type="title"/>
          </p:nvPr>
        </p:nvSpPr>
        <p:spPr>
          <a:xfrm>
            <a:off x="1043631" y="809898"/>
            <a:ext cx="10173010" cy="1554480"/>
          </a:xfrm>
        </p:spPr>
        <p:txBody>
          <a:bodyPr anchor="ctr">
            <a:normAutofit/>
          </a:bodyPr>
          <a:lstStyle/>
          <a:p>
            <a:endParaRPr lang="en-US" sz="4800"/>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CE8EB86-4AE3-D6D9-A77B-9A02E088FDD8}"/>
              </a:ext>
            </a:extLst>
          </p:cNvPr>
          <p:cNvGraphicFramePr>
            <a:graphicFrameLocks noGrp="1"/>
          </p:cNvGraphicFramePr>
          <p:nvPr>
            <p:ph idx="1"/>
            <p:extLst>
              <p:ext uri="{D42A27DB-BD31-4B8C-83A1-F6EECF244321}">
                <p14:modId xmlns:p14="http://schemas.microsoft.com/office/powerpoint/2010/main" val="3125782855"/>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082071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E7AB4A1-5F56-05EB-44A8-B38B014F939D}"/>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What are Blue Zones?</a:t>
            </a:r>
          </a:p>
        </p:txBody>
      </p:sp>
      <p:pic>
        <p:nvPicPr>
          <p:cNvPr id="4" name="Online Media 3" descr="Dan Buettner: Longevity secrets from the blue zones | Professor Tim Spector">
            <a:hlinkClick r:id="" action="ppaction://media"/>
            <a:extLst>
              <a:ext uri="{FF2B5EF4-FFF2-40B4-BE49-F238E27FC236}">
                <a16:creationId xmlns:a16="http://schemas.microsoft.com/office/drawing/2014/main" id="{8E284476-14BD-2A5A-588C-629F36920CA2}"/>
              </a:ext>
            </a:extLst>
          </p:cNvPr>
          <p:cNvPicPr>
            <a:picLocks noGrp="1" noRot="1" noChangeAspect="1"/>
          </p:cNvPicPr>
          <p:nvPr>
            <p:ph idx="1"/>
            <a:videoFile r:link="rId1"/>
          </p:nvPr>
        </p:nvPicPr>
        <p:blipFill>
          <a:blip r:embed="rId3"/>
          <a:stretch>
            <a:fillRect/>
          </a:stretch>
        </p:blipFill>
        <p:spPr>
          <a:xfrm>
            <a:off x="4502428" y="1387726"/>
            <a:ext cx="7225748" cy="4082547"/>
          </a:xfrm>
          <a:prstGeom prst="rect">
            <a:avLst/>
          </a:prstGeom>
        </p:spPr>
      </p:pic>
    </p:spTree>
    <p:extLst>
      <p:ext uri="{BB962C8B-B14F-4D97-AF65-F5344CB8AC3E}">
        <p14:creationId xmlns:p14="http://schemas.microsoft.com/office/powerpoint/2010/main" val="3534749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42B0C1-74AE-6EEE-31B0-DE5A5710C666}"/>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5600" kern="1200">
                <a:solidFill>
                  <a:schemeClr val="tx1"/>
                </a:solidFill>
                <a:latin typeface="+mj-lt"/>
                <a:ea typeface="+mj-ea"/>
                <a:cs typeface="+mj-cs"/>
              </a:rPr>
              <a:t>Why do people in Blue Zones live longer?</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descr="Dan Buettner: Longevity secrets from the blue zones | Professor Tim Spector">
            <a:hlinkClick r:id="" action="ppaction://media"/>
            <a:extLst>
              <a:ext uri="{FF2B5EF4-FFF2-40B4-BE49-F238E27FC236}">
                <a16:creationId xmlns:a16="http://schemas.microsoft.com/office/drawing/2014/main" id="{8F3859A0-DCED-B9D8-1C70-FAA86160E93A}"/>
              </a:ext>
            </a:extLst>
          </p:cNvPr>
          <p:cNvPicPr>
            <a:picLocks noGrp="1" noRot="1" noChangeAspect="1"/>
          </p:cNvPicPr>
          <p:nvPr>
            <p:ph idx="1"/>
            <a:videoFile r:link="rId1"/>
          </p:nvPr>
        </p:nvPicPr>
        <p:blipFill>
          <a:blip r:embed="rId3"/>
          <a:stretch>
            <a:fillRect/>
          </a:stretch>
        </p:blipFill>
        <p:spPr>
          <a:xfrm>
            <a:off x="4654296" y="1377155"/>
            <a:ext cx="7214616" cy="4076258"/>
          </a:xfrm>
          <a:prstGeom prst="rect">
            <a:avLst/>
          </a:prstGeom>
        </p:spPr>
      </p:pic>
    </p:spTree>
    <p:extLst>
      <p:ext uri="{BB962C8B-B14F-4D97-AF65-F5344CB8AC3E}">
        <p14:creationId xmlns:p14="http://schemas.microsoft.com/office/powerpoint/2010/main" val="2552678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050A1F-3C3E-A3E1-29DB-D7134D302F50}"/>
              </a:ext>
            </a:extLst>
          </p:cNvPr>
          <p:cNvSpPr>
            <a:spLocks noGrp="1"/>
          </p:cNvSpPr>
          <p:nvPr>
            <p:ph type="title"/>
          </p:nvPr>
        </p:nvSpPr>
        <p:spPr>
          <a:xfrm>
            <a:off x="635000" y="640823"/>
            <a:ext cx="3418659" cy="5583148"/>
          </a:xfrm>
        </p:spPr>
        <p:txBody>
          <a:bodyPr anchor="ctr">
            <a:normAutofit/>
          </a:bodyPr>
          <a:lstStyle/>
          <a:p>
            <a:r>
              <a:rPr lang="en-US" sz="5400"/>
              <a:t>Caruso et al. (2025)</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E044425-351D-5659-04D6-E18DF11160C8}"/>
              </a:ext>
            </a:extLst>
          </p:cNvPr>
          <p:cNvGraphicFramePr>
            <a:graphicFrameLocks noGrp="1"/>
          </p:cNvGraphicFramePr>
          <p:nvPr>
            <p:ph idx="1"/>
            <p:extLst>
              <p:ext uri="{D42A27DB-BD31-4B8C-83A1-F6EECF244321}">
                <p14:modId xmlns:p14="http://schemas.microsoft.com/office/powerpoint/2010/main" val="3460879390"/>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568988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B509D-9FB9-9357-C3AF-84ECFC14BF58}"/>
              </a:ext>
            </a:extLst>
          </p:cNvPr>
          <p:cNvSpPr>
            <a:spLocks noGrp="1"/>
          </p:cNvSpPr>
          <p:nvPr>
            <p:ph type="title"/>
          </p:nvPr>
        </p:nvSpPr>
        <p:spPr/>
        <p:txBody>
          <a:bodyPr/>
          <a:lstStyle/>
          <a:p>
            <a:r>
              <a:rPr lang="en-GB" dirty="0"/>
              <a:t>Okinawa BZ</a:t>
            </a:r>
            <a:endParaRPr lang="en-US" dirty="0"/>
          </a:p>
        </p:txBody>
      </p:sp>
      <p:sp>
        <p:nvSpPr>
          <p:cNvPr id="3" name="Content Placeholder 2">
            <a:extLst>
              <a:ext uri="{FF2B5EF4-FFF2-40B4-BE49-F238E27FC236}">
                <a16:creationId xmlns:a16="http://schemas.microsoft.com/office/drawing/2014/main" id="{51AB658A-AF80-EF42-CFB0-99621C67D038}"/>
              </a:ext>
            </a:extLst>
          </p:cNvPr>
          <p:cNvSpPr>
            <a:spLocks noGrp="1"/>
          </p:cNvSpPr>
          <p:nvPr>
            <p:ph idx="1"/>
          </p:nvPr>
        </p:nvSpPr>
        <p:spPr/>
        <p:txBody>
          <a:bodyPr/>
          <a:lstStyle/>
          <a:p>
            <a:r>
              <a:rPr lang="en-GB" dirty="0"/>
              <a:t>The island of Okinawa belongs to the </a:t>
            </a:r>
            <a:r>
              <a:rPr lang="en-GB" dirty="0" err="1"/>
              <a:t>Ryūkyū</a:t>
            </a:r>
            <a:r>
              <a:rPr lang="en-GB" dirty="0"/>
              <a:t> archipelago at latitude 26° 19′ north and forms the southernmost of Japan's 47 prefectures. </a:t>
            </a:r>
          </a:p>
          <a:p>
            <a:r>
              <a:rPr lang="en-GB" dirty="0"/>
              <a:t>With a population of nearly 1,285,000, it has the highest rate of centenarians and the greatest health span in the world. </a:t>
            </a:r>
          </a:p>
          <a:p>
            <a:r>
              <a:rPr lang="en-GB" dirty="0"/>
              <a:t>The unique Okinawa food traditions reveal cultural influences from both the Japanese mainland and China; especially the latter contributed to the concept of food as a kind of medicine</a:t>
            </a:r>
          </a:p>
          <a:p>
            <a:endParaRPr lang="en-US" dirty="0"/>
          </a:p>
        </p:txBody>
      </p:sp>
    </p:spTree>
    <p:extLst>
      <p:ext uri="{BB962C8B-B14F-4D97-AF65-F5344CB8AC3E}">
        <p14:creationId xmlns:p14="http://schemas.microsoft.com/office/powerpoint/2010/main" val="38455950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3F56D-54A6-C29B-F8B9-6FD85A8770B3}"/>
              </a:ext>
            </a:extLst>
          </p:cNvPr>
          <p:cNvSpPr>
            <a:spLocks noGrp="1"/>
          </p:cNvSpPr>
          <p:nvPr>
            <p:ph type="title"/>
          </p:nvPr>
        </p:nvSpPr>
        <p:spPr/>
        <p:txBody>
          <a:bodyPr/>
          <a:lstStyle/>
          <a:p>
            <a:r>
              <a:rPr lang="en-GB" dirty="0"/>
              <a:t>Ikaria BZ</a:t>
            </a:r>
            <a:br>
              <a:rPr lang="en-GB" dirty="0"/>
            </a:br>
            <a:endParaRPr lang="en-US" dirty="0"/>
          </a:p>
        </p:txBody>
      </p:sp>
      <p:sp>
        <p:nvSpPr>
          <p:cNvPr id="3" name="Content Placeholder 2">
            <a:extLst>
              <a:ext uri="{FF2B5EF4-FFF2-40B4-BE49-F238E27FC236}">
                <a16:creationId xmlns:a16="http://schemas.microsoft.com/office/drawing/2014/main" id="{A8B0C36C-26CE-7FA9-BC72-9F58E024994D}"/>
              </a:ext>
            </a:extLst>
          </p:cNvPr>
          <p:cNvSpPr>
            <a:spLocks noGrp="1"/>
          </p:cNvSpPr>
          <p:nvPr>
            <p:ph idx="1"/>
          </p:nvPr>
        </p:nvSpPr>
        <p:spPr/>
        <p:txBody>
          <a:bodyPr/>
          <a:lstStyle/>
          <a:p>
            <a:r>
              <a:rPr lang="en-GB" dirty="0"/>
              <a:t>Ikaria is a small Greek island located in the central-eastern Aegean Sea at the north latitude of 37° 35′ and its population of nearly 8000 enjoys a life expectancy comparable to that of the other long-lived populations already identified. </a:t>
            </a:r>
          </a:p>
          <a:p>
            <a:r>
              <a:rPr lang="en-GB" dirty="0"/>
              <a:t>The longevity of Ikaria's inhabitants is mentioned even in historical documents. </a:t>
            </a:r>
          </a:p>
          <a:p>
            <a:endParaRPr lang="en-US" dirty="0"/>
          </a:p>
        </p:txBody>
      </p:sp>
    </p:spTree>
    <p:extLst>
      <p:ext uri="{BB962C8B-B14F-4D97-AF65-F5344CB8AC3E}">
        <p14:creationId xmlns:p14="http://schemas.microsoft.com/office/powerpoint/2010/main" val="38817811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4E249-3566-02F6-2ACE-5E65891B3273}"/>
              </a:ext>
            </a:extLst>
          </p:cNvPr>
          <p:cNvSpPr>
            <a:spLocks noGrp="1"/>
          </p:cNvSpPr>
          <p:nvPr>
            <p:ph type="title"/>
          </p:nvPr>
        </p:nvSpPr>
        <p:spPr/>
        <p:txBody>
          <a:bodyPr/>
          <a:lstStyle/>
          <a:p>
            <a:r>
              <a:rPr lang="en-GB" dirty="0"/>
              <a:t>Nicoya BZ</a:t>
            </a:r>
            <a:br>
              <a:rPr lang="en-GB" dirty="0"/>
            </a:br>
            <a:endParaRPr lang="en-US" dirty="0"/>
          </a:p>
        </p:txBody>
      </p:sp>
      <p:sp>
        <p:nvSpPr>
          <p:cNvPr id="3" name="Content Placeholder 2">
            <a:extLst>
              <a:ext uri="{FF2B5EF4-FFF2-40B4-BE49-F238E27FC236}">
                <a16:creationId xmlns:a16="http://schemas.microsoft.com/office/drawing/2014/main" id="{4D38DF48-3EEF-F9C8-D581-778ABF2705F1}"/>
              </a:ext>
            </a:extLst>
          </p:cNvPr>
          <p:cNvSpPr>
            <a:spLocks noGrp="1"/>
          </p:cNvSpPr>
          <p:nvPr>
            <p:ph idx="1"/>
          </p:nvPr>
        </p:nvSpPr>
        <p:spPr/>
        <p:txBody>
          <a:bodyPr/>
          <a:lstStyle/>
          <a:p>
            <a:r>
              <a:rPr lang="en-GB" dirty="0"/>
              <a:t>The Nicoya Peninsula is a north-western region of Costa Rica that juts out over the Pacific Ocean at the latitude of 10° 6′ N. </a:t>
            </a:r>
          </a:p>
          <a:p>
            <a:r>
              <a:rPr lang="en-GB" dirty="0"/>
              <a:t>It corresponds to the province of Guanacaste and hosts a population of approximately 161,000 inhabitants. </a:t>
            </a:r>
          </a:p>
          <a:p>
            <a:r>
              <a:rPr lang="en-GB" dirty="0"/>
              <a:t>The longevity of the Nicoya BZ population exhibits a male-biased lower mortality and its food culture is historically derived from multiple influences.</a:t>
            </a:r>
          </a:p>
          <a:p>
            <a:endParaRPr lang="en-US" dirty="0"/>
          </a:p>
        </p:txBody>
      </p:sp>
    </p:spTree>
    <p:extLst>
      <p:ext uri="{BB962C8B-B14F-4D97-AF65-F5344CB8AC3E}">
        <p14:creationId xmlns:p14="http://schemas.microsoft.com/office/powerpoint/2010/main" val="32400206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DDF68-B2D4-E4E7-3C96-7D716EEEE140}"/>
              </a:ext>
            </a:extLst>
          </p:cNvPr>
          <p:cNvSpPr>
            <a:spLocks noGrp="1"/>
          </p:cNvSpPr>
          <p:nvPr>
            <p:ph type="title"/>
          </p:nvPr>
        </p:nvSpPr>
        <p:spPr/>
        <p:txBody>
          <a:bodyPr/>
          <a:lstStyle/>
          <a:p>
            <a:r>
              <a:rPr lang="en-US" dirty="0"/>
              <a:t>Loma Linda BZ</a:t>
            </a:r>
          </a:p>
        </p:txBody>
      </p:sp>
      <p:sp>
        <p:nvSpPr>
          <p:cNvPr id="3" name="Content Placeholder 2">
            <a:extLst>
              <a:ext uri="{FF2B5EF4-FFF2-40B4-BE49-F238E27FC236}">
                <a16:creationId xmlns:a16="http://schemas.microsoft.com/office/drawing/2014/main" id="{EAF9AC91-8527-6AEF-0008-F1796F0A1DFE}"/>
              </a:ext>
            </a:extLst>
          </p:cNvPr>
          <p:cNvSpPr>
            <a:spLocks noGrp="1"/>
          </p:cNvSpPr>
          <p:nvPr>
            <p:ph idx="1"/>
          </p:nvPr>
        </p:nvSpPr>
        <p:spPr/>
        <p:txBody>
          <a:bodyPr/>
          <a:lstStyle/>
          <a:p>
            <a:r>
              <a:rPr lang="en-GB" dirty="0"/>
              <a:t>Loma Linda, is one of the recognized Blue Zones. </a:t>
            </a:r>
          </a:p>
          <a:p>
            <a:r>
              <a:rPr lang="en-GB" dirty="0"/>
              <a:t>The Blue Zone status of Loma Linda is largely attributed to the lifestyle of the Seventh-day Adventist community there. </a:t>
            </a:r>
          </a:p>
          <a:p>
            <a:r>
              <a:rPr lang="en-GB" dirty="0"/>
              <a:t>They exhibit remarkable longevity due to their plant-based diet, regular physical activity, strong social and community bonds, and health-promoting behaviours such as abstaining from smoking and alcohol consumption.</a:t>
            </a:r>
            <a:endParaRPr lang="en-US" dirty="0"/>
          </a:p>
        </p:txBody>
      </p:sp>
    </p:spTree>
    <p:extLst>
      <p:ext uri="{BB962C8B-B14F-4D97-AF65-F5344CB8AC3E}">
        <p14:creationId xmlns:p14="http://schemas.microsoft.com/office/powerpoint/2010/main" val="29759891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477CD1-7688-9A97-AD69-5BF4AC8195DB}"/>
              </a:ext>
            </a:extLst>
          </p:cNvPr>
          <p:cNvSpPr>
            <a:spLocks noGrp="1"/>
          </p:cNvSpPr>
          <p:nvPr>
            <p:ph type="title"/>
          </p:nvPr>
        </p:nvSpPr>
        <p:spPr/>
        <p:txBody>
          <a:bodyPr/>
          <a:lstStyle/>
          <a:p>
            <a:r>
              <a:rPr lang="en-US" dirty="0"/>
              <a:t>Sardinia BZ</a:t>
            </a:r>
          </a:p>
        </p:txBody>
      </p:sp>
      <p:sp>
        <p:nvSpPr>
          <p:cNvPr id="3" name="Content Placeholder 2">
            <a:extLst>
              <a:ext uri="{FF2B5EF4-FFF2-40B4-BE49-F238E27FC236}">
                <a16:creationId xmlns:a16="http://schemas.microsoft.com/office/drawing/2014/main" id="{774B8D43-147C-B14D-10DC-12EBEC3F8152}"/>
              </a:ext>
            </a:extLst>
          </p:cNvPr>
          <p:cNvSpPr>
            <a:spLocks noGrp="1"/>
          </p:cNvSpPr>
          <p:nvPr>
            <p:ph idx="1"/>
          </p:nvPr>
        </p:nvSpPr>
        <p:spPr/>
        <p:txBody>
          <a:bodyPr>
            <a:normAutofit fontScale="70000" lnSpcReduction="20000"/>
          </a:bodyPr>
          <a:lstStyle/>
          <a:p>
            <a:r>
              <a:rPr lang="en-GB" dirty="0"/>
              <a:t>Sardinia, Italy, is one of the five original Blue Zones identified for exceptional longevity and healthy aging, particularly in its mountainous central region called </a:t>
            </a:r>
            <a:r>
              <a:rPr lang="en-GB" dirty="0" err="1"/>
              <a:t>Ogliastra</a:t>
            </a:r>
            <a:r>
              <a:rPr lang="en-GB" dirty="0"/>
              <a:t>, which spans several villages and municipalities. </a:t>
            </a:r>
          </a:p>
          <a:p>
            <a:r>
              <a:rPr lang="en-GB" dirty="0"/>
              <a:t>Sardinia is notable for having one of the highest concentrations of centenarians globally, nearly ten times as many per capita as the United States.</a:t>
            </a:r>
          </a:p>
          <a:p>
            <a:r>
              <a:rPr lang="en-GB" dirty="0"/>
              <a:t>Due to geographic and cultural isolation, Sardinia’s residents maintain a rare genetic marker (M26 – correlated </a:t>
            </a:r>
            <a:r>
              <a:rPr lang="en-GB"/>
              <a:t>with longevity), </a:t>
            </a:r>
            <a:r>
              <a:rPr lang="en-GB" dirty="0"/>
              <a:t>thought to contribute to their longevity alongside lifestyle factors.​</a:t>
            </a:r>
          </a:p>
          <a:p>
            <a:r>
              <a:rPr lang="en-GB" dirty="0"/>
              <a:t>The traditional diet is Mediterranean-based: mostly plant foods (whole grains, legumes, vegetables, fruits), grass-fed cheeses, and limited meat consumption. Pane </a:t>
            </a:r>
            <a:r>
              <a:rPr lang="en-GB" dirty="0" err="1"/>
              <a:t>carasau</a:t>
            </a:r>
            <a:r>
              <a:rPr lang="en-GB" dirty="0"/>
              <a:t>, a crispy flatbread, and Cannonau wine (rich in antioxidants) are local staples enjoyed with meals.​</a:t>
            </a:r>
          </a:p>
          <a:p>
            <a:r>
              <a:rPr lang="en-GB" dirty="0"/>
              <a:t>Daily life integrates natural physical movement, especially through shepherding and farming, with elders routinely walking several miles across rugged terrain.​</a:t>
            </a:r>
          </a:p>
          <a:p>
            <a:r>
              <a:rPr lang="en-GB" dirty="0"/>
              <a:t>Sardinians maintain strong family ties and social networks, regularly gathering with loved ones, which provides a sense of purpose and belonging that supports mental health.​</a:t>
            </a:r>
          </a:p>
        </p:txBody>
      </p:sp>
    </p:spTree>
    <p:extLst>
      <p:ext uri="{BB962C8B-B14F-4D97-AF65-F5344CB8AC3E}">
        <p14:creationId xmlns:p14="http://schemas.microsoft.com/office/powerpoint/2010/main" val="36848334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70403D-911B-1E30-7ACF-EB8C9208AB4D}"/>
              </a:ext>
            </a:extLst>
          </p:cNvPr>
          <p:cNvSpPr>
            <a:spLocks noGrp="1"/>
          </p:cNvSpPr>
          <p:nvPr>
            <p:ph type="title"/>
          </p:nvPr>
        </p:nvSpPr>
        <p:spPr>
          <a:xfrm>
            <a:off x="761803" y="350196"/>
            <a:ext cx="4646904" cy="1624520"/>
          </a:xfrm>
        </p:spPr>
        <p:txBody>
          <a:bodyPr anchor="ctr">
            <a:normAutofit/>
          </a:bodyPr>
          <a:lstStyle/>
          <a:p>
            <a:r>
              <a:rPr lang="en-US" sz="4000"/>
              <a:t>Migration and age statistics</a:t>
            </a:r>
          </a:p>
        </p:txBody>
      </p:sp>
      <p:sp>
        <p:nvSpPr>
          <p:cNvPr id="3" name="Content Placeholder 2">
            <a:extLst>
              <a:ext uri="{FF2B5EF4-FFF2-40B4-BE49-F238E27FC236}">
                <a16:creationId xmlns:a16="http://schemas.microsoft.com/office/drawing/2014/main" id="{19BC3EE8-2681-A95E-B745-9A98CBB7E765}"/>
              </a:ext>
            </a:extLst>
          </p:cNvPr>
          <p:cNvSpPr>
            <a:spLocks noGrp="1"/>
          </p:cNvSpPr>
          <p:nvPr>
            <p:ph idx="1"/>
          </p:nvPr>
        </p:nvSpPr>
        <p:spPr>
          <a:xfrm>
            <a:off x="761802" y="2743200"/>
            <a:ext cx="4646905" cy="3613149"/>
          </a:xfrm>
        </p:spPr>
        <p:txBody>
          <a:bodyPr anchor="ctr">
            <a:normAutofit/>
          </a:bodyPr>
          <a:lstStyle/>
          <a:p>
            <a:r>
              <a:rPr lang="en-GB" sz="1100"/>
              <a:t>Population longevity is generally inferred from an unusually high proportion of centenarians and nonagenarians. </a:t>
            </a:r>
          </a:p>
          <a:p>
            <a:r>
              <a:rPr lang="en-GB" sz="1100"/>
              <a:t>To compare longevity across populations, both scholars and media frequently employ centenarian prevalence (CP), a demographic indicator measuring the ratio of centenarians to the total population at a given time and location. </a:t>
            </a:r>
          </a:p>
          <a:p>
            <a:r>
              <a:rPr lang="en-GB" sz="1100"/>
              <a:t>CP is calculated as the number of individuals aged ≥ 100 years divided by the total population, multiplied by 10,000. This standardization facilitates comparative demographic analyses. </a:t>
            </a:r>
          </a:p>
          <a:p>
            <a:r>
              <a:rPr lang="en-GB" sz="1100"/>
              <a:t>However, CP presents limitations, particularly in contexts affected by migration or fertility shifts. For example, in populations experiencing demographic expansion or substantial youth immigration, CP may underestimate longevity by diluting the proportion of older individuals. </a:t>
            </a:r>
          </a:p>
          <a:p>
            <a:r>
              <a:rPr lang="en-GB" sz="1100"/>
              <a:t>Conversely, in depopulated areas with youth outmigration, CP may overestimate longevity. </a:t>
            </a:r>
          </a:p>
          <a:p>
            <a:r>
              <a:rPr lang="en-GB" sz="1100"/>
              <a:t>Consequently, CP may not always serve as a reliable metric for interpopulation comparisons, despite its widespread use by gerontologists and policy institutions</a:t>
            </a:r>
          </a:p>
          <a:p>
            <a:endParaRPr lang="en-US" sz="1100"/>
          </a:p>
        </p:txBody>
      </p:sp>
      <p:pic>
        <p:nvPicPr>
          <p:cNvPr id="5" name="Picture 4" descr="Magnifying glass showing decling performance">
            <a:extLst>
              <a:ext uri="{FF2B5EF4-FFF2-40B4-BE49-F238E27FC236}">
                <a16:creationId xmlns:a16="http://schemas.microsoft.com/office/drawing/2014/main" id="{1D4BD9D7-190D-FC36-DB95-5734A716B2CE}"/>
              </a:ext>
            </a:extLst>
          </p:cNvPr>
          <p:cNvPicPr>
            <a:picLocks noChangeAspect="1"/>
          </p:cNvPicPr>
          <p:nvPr/>
        </p:nvPicPr>
        <p:blipFill>
          <a:blip r:embed="rId2"/>
          <a:srcRect l="5018" r="35581" b="-2"/>
          <a:stretch>
            <a:fillRect/>
          </a:stretch>
        </p:blipFill>
        <p:spPr>
          <a:xfrm>
            <a:off x="6096000" y="1"/>
            <a:ext cx="6102825" cy="6858000"/>
          </a:xfrm>
          <a:prstGeom prst="rect">
            <a:avLst/>
          </a:prstGeom>
        </p:spPr>
      </p:pic>
    </p:spTree>
    <p:extLst>
      <p:ext uri="{BB962C8B-B14F-4D97-AF65-F5344CB8AC3E}">
        <p14:creationId xmlns:p14="http://schemas.microsoft.com/office/powerpoint/2010/main" val="2591803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06CEC8-1D77-10D6-EEFF-8FAE2765C8F0}"/>
              </a:ext>
            </a:extLst>
          </p:cNvPr>
          <p:cNvSpPr>
            <a:spLocks noGrp="1"/>
          </p:cNvSpPr>
          <p:nvPr>
            <p:ph type="title"/>
          </p:nvPr>
        </p:nvSpPr>
        <p:spPr>
          <a:xfrm>
            <a:off x="4553733" y="548464"/>
            <a:ext cx="6798541" cy="1675623"/>
          </a:xfrm>
        </p:spPr>
        <p:txBody>
          <a:bodyPr anchor="b">
            <a:normAutofit/>
          </a:bodyPr>
          <a:lstStyle/>
          <a:p>
            <a:r>
              <a:rPr lang="en-US" sz="3700" i="1" dirty="0"/>
              <a:t>What dietary or lifestyle factors do Blue Zones share?</a:t>
            </a:r>
            <a:br>
              <a:rPr lang="en-GB" sz="3700" dirty="0"/>
            </a:br>
            <a:endParaRPr lang="en-US" sz="3700" dirty="0"/>
          </a:p>
        </p:txBody>
      </p:sp>
      <p:pic>
        <p:nvPicPr>
          <p:cNvPr id="6" name="Picture 5">
            <a:extLst>
              <a:ext uri="{FF2B5EF4-FFF2-40B4-BE49-F238E27FC236}">
                <a16:creationId xmlns:a16="http://schemas.microsoft.com/office/drawing/2014/main" id="{E9623CE3-D9E2-0FB3-07F8-DD82C591FD2B}"/>
              </a:ext>
            </a:extLst>
          </p:cNvPr>
          <p:cNvPicPr>
            <a:picLocks noChangeAspect="1"/>
          </p:cNvPicPr>
          <p:nvPr/>
        </p:nvPicPr>
        <p:blipFill>
          <a:blip r:embed="rId2"/>
          <a:srcRect l="23388" r="35766" b="-1"/>
          <a:stretch>
            <a:fillRect/>
          </a:stretch>
        </p:blipFill>
        <p:spPr>
          <a:xfrm>
            <a:off x="1" y="10"/>
            <a:ext cx="4196496" cy="6857990"/>
          </a:xfrm>
          <a:prstGeom prst="rect">
            <a:avLst/>
          </a:prstGeom>
          <a:effectLst/>
        </p:spPr>
      </p:pic>
      <p:graphicFrame>
        <p:nvGraphicFramePr>
          <p:cNvPr id="5" name="Content Placeholder 2">
            <a:extLst>
              <a:ext uri="{FF2B5EF4-FFF2-40B4-BE49-F238E27FC236}">
                <a16:creationId xmlns:a16="http://schemas.microsoft.com/office/drawing/2014/main" id="{7D1FF05F-909E-F5AE-2518-76E46F8C00A2}"/>
              </a:ext>
            </a:extLst>
          </p:cNvPr>
          <p:cNvGraphicFramePr>
            <a:graphicFrameLocks noGrp="1"/>
          </p:cNvGraphicFramePr>
          <p:nvPr>
            <p:ph idx="1"/>
            <p:extLst>
              <p:ext uri="{D42A27DB-BD31-4B8C-83A1-F6EECF244321}">
                <p14:modId xmlns:p14="http://schemas.microsoft.com/office/powerpoint/2010/main" val="3254814544"/>
              </p:ext>
            </p:extLst>
          </p:nvPr>
        </p:nvGraphicFramePr>
        <p:xfrm>
          <a:off x="4553734" y="2409830"/>
          <a:ext cx="6798539" cy="3705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333552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144DB0A-6CB3-127A-E403-88C47B106E85}"/>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194653-8610-E224-956C-7B928F77F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84D316-BC66-F326-41B9-769702EBE4DB}"/>
              </a:ext>
            </a:extLst>
          </p:cNvPr>
          <p:cNvSpPr>
            <a:spLocks noGrp="1"/>
          </p:cNvSpPr>
          <p:nvPr>
            <p:ph type="title"/>
          </p:nvPr>
        </p:nvSpPr>
        <p:spPr>
          <a:xfrm>
            <a:off x="4553733" y="548464"/>
            <a:ext cx="6798541" cy="1675623"/>
          </a:xfrm>
        </p:spPr>
        <p:txBody>
          <a:bodyPr anchor="b">
            <a:normAutofit/>
          </a:bodyPr>
          <a:lstStyle/>
          <a:p>
            <a:r>
              <a:rPr lang="en-US" sz="3700" i="1"/>
              <a:t>What dietary or lifestyle factors do Blue Zones share?</a:t>
            </a:r>
            <a:br>
              <a:rPr lang="en-GB" sz="3700"/>
            </a:br>
            <a:endParaRPr lang="en-US" sz="3700"/>
          </a:p>
        </p:txBody>
      </p:sp>
      <p:pic>
        <p:nvPicPr>
          <p:cNvPr id="6" name="Picture 5">
            <a:extLst>
              <a:ext uri="{FF2B5EF4-FFF2-40B4-BE49-F238E27FC236}">
                <a16:creationId xmlns:a16="http://schemas.microsoft.com/office/drawing/2014/main" id="{E3E354D3-8EE7-0CED-8166-7B7C7B4C51DB}"/>
              </a:ext>
            </a:extLst>
          </p:cNvPr>
          <p:cNvPicPr>
            <a:picLocks noChangeAspect="1"/>
          </p:cNvPicPr>
          <p:nvPr/>
        </p:nvPicPr>
        <p:blipFill>
          <a:blip r:embed="rId2"/>
          <a:srcRect l="23388" r="35766" b="-1"/>
          <a:stretch>
            <a:fillRect/>
          </a:stretch>
        </p:blipFill>
        <p:spPr>
          <a:xfrm>
            <a:off x="1" y="10"/>
            <a:ext cx="4196496" cy="6857990"/>
          </a:xfrm>
          <a:prstGeom prst="rect">
            <a:avLst/>
          </a:prstGeom>
          <a:effectLst/>
        </p:spPr>
      </p:pic>
      <p:graphicFrame>
        <p:nvGraphicFramePr>
          <p:cNvPr id="5" name="Content Placeholder 2">
            <a:extLst>
              <a:ext uri="{FF2B5EF4-FFF2-40B4-BE49-F238E27FC236}">
                <a16:creationId xmlns:a16="http://schemas.microsoft.com/office/drawing/2014/main" id="{8177FC27-0BF2-C7A3-E641-FA8E6B98E8E2}"/>
              </a:ext>
            </a:extLst>
          </p:cNvPr>
          <p:cNvGraphicFramePr>
            <a:graphicFrameLocks noGrp="1"/>
          </p:cNvGraphicFramePr>
          <p:nvPr>
            <p:ph idx="1"/>
          </p:nvPr>
        </p:nvGraphicFramePr>
        <p:xfrm>
          <a:off x="4553734" y="2409830"/>
          <a:ext cx="6798539" cy="3705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125509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AC8AEE-5157-CF2E-9B9C-1F22438B4B3F}"/>
              </a:ext>
            </a:extLst>
          </p:cNvPr>
          <p:cNvSpPr>
            <a:spLocks noGrp="1"/>
          </p:cNvSpPr>
          <p:nvPr>
            <p:ph type="title"/>
          </p:nvPr>
        </p:nvSpPr>
        <p:spPr>
          <a:xfrm>
            <a:off x="838200" y="365125"/>
            <a:ext cx="10515600" cy="1325563"/>
          </a:xfrm>
        </p:spPr>
        <p:txBody>
          <a:bodyPr>
            <a:normAutofit/>
          </a:bodyPr>
          <a:lstStyle/>
          <a:p>
            <a:r>
              <a:rPr lang="en-US" sz="5400"/>
              <a:t>Lifestyle Patterns: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F966F46-29DE-803B-9330-BBD37E9423D7}"/>
              </a:ext>
            </a:extLst>
          </p:cNvPr>
          <p:cNvSpPr>
            <a:spLocks noGrp="1"/>
          </p:cNvSpPr>
          <p:nvPr>
            <p:ph idx="1"/>
          </p:nvPr>
        </p:nvSpPr>
        <p:spPr>
          <a:xfrm>
            <a:off x="838200" y="1929384"/>
            <a:ext cx="10515600" cy="4251960"/>
          </a:xfrm>
        </p:spPr>
        <p:txBody>
          <a:bodyPr>
            <a:normAutofit/>
          </a:bodyPr>
          <a:lstStyle/>
          <a:p>
            <a:r>
              <a:rPr lang="en-GB" sz="1500"/>
              <a:t>lifestyle patterns observed in these communities remain highly relevant for the promotion of healthy ageing. </a:t>
            </a:r>
          </a:p>
          <a:p>
            <a:r>
              <a:rPr lang="en-GB" sz="1500"/>
              <a:t>Their behavioural and environmental practices provide a robust framework for informing public health strategies aimed at strengthening resilience against non-communicable diseases.</a:t>
            </a:r>
          </a:p>
          <a:p>
            <a:r>
              <a:rPr lang="en-GB" sz="1500"/>
              <a:t> Interventions centred on environment and lifestyle and the encouragement of meaningful social engagement have the potential to markedly enhance population health. </a:t>
            </a:r>
          </a:p>
          <a:p>
            <a:r>
              <a:rPr lang="en-GB" sz="1500"/>
              <a:t>In fact, minimizing exposure to air pollution and ultra-processed foods, while supporting anti-inflammatory diets, consistent physical activity, and stress management, may significantly reduce the incidence of age-related chronic conditions. </a:t>
            </a:r>
          </a:p>
          <a:p>
            <a:r>
              <a:rPr lang="en-GB" sz="1500"/>
              <a:t>As urbanization and modernization continue to reshape daily life, preserving and adapting traditional health-promoting behaviours becomes increasingly important. </a:t>
            </a:r>
          </a:p>
          <a:p>
            <a:r>
              <a:rPr lang="en-GB" sz="1500"/>
              <a:t>Policies that support local food production, and enforce regulations to limit environmental degradation may be critical to sustaining the longevity benefits observed in BZs. </a:t>
            </a:r>
          </a:p>
          <a:p>
            <a:r>
              <a:rPr lang="en-GB" sz="1500"/>
              <a:t>Ultimately, the exceptional longevity observed in these communities underscores the need for prevention models based on personalized, context-sensitive approaches that integrate ecological and sociocultural factors</a:t>
            </a:r>
          </a:p>
          <a:p>
            <a:endParaRPr lang="en-US" sz="1500"/>
          </a:p>
        </p:txBody>
      </p:sp>
    </p:spTree>
    <p:extLst>
      <p:ext uri="{BB962C8B-B14F-4D97-AF65-F5344CB8AC3E}">
        <p14:creationId xmlns:p14="http://schemas.microsoft.com/office/powerpoint/2010/main" val="35139522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769239-D0B5-9E93-C820-423C64E6D55A}"/>
              </a:ext>
            </a:extLst>
          </p:cNvPr>
          <p:cNvSpPr>
            <a:spLocks noGrp="1"/>
          </p:cNvSpPr>
          <p:nvPr>
            <p:ph type="title"/>
          </p:nvPr>
        </p:nvSpPr>
        <p:spPr>
          <a:xfrm>
            <a:off x="686834" y="1153572"/>
            <a:ext cx="3200400" cy="4461163"/>
          </a:xfrm>
        </p:spPr>
        <p:txBody>
          <a:bodyPr>
            <a:normAutofit/>
          </a:bodyPr>
          <a:lstStyle/>
          <a:p>
            <a:r>
              <a:rPr lang="en-GB" b="1">
                <a:solidFill>
                  <a:srgbClr val="FFFFFF"/>
                </a:solidFill>
              </a:rPr>
              <a:t>Common features of Blue Zones</a:t>
            </a:r>
            <a:br>
              <a:rPr lang="en-GB" b="1">
                <a:solidFill>
                  <a:srgbClr val="FFFFFF"/>
                </a:solidFill>
              </a:rPr>
            </a:b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89540E8-530D-1B9F-B94C-3D0E3E07A676}"/>
              </a:ext>
            </a:extLst>
          </p:cNvPr>
          <p:cNvSpPr>
            <a:spLocks noGrp="1"/>
          </p:cNvSpPr>
          <p:nvPr>
            <p:ph idx="1"/>
          </p:nvPr>
        </p:nvSpPr>
        <p:spPr>
          <a:xfrm>
            <a:off x="4447308" y="591344"/>
            <a:ext cx="6906491" cy="5585619"/>
          </a:xfrm>
        </p:spPr>
        <p:txBody>
          <a:bodyPr anchor="ctr">
            <a:normAutofit/>
          </a:bodyPr>
          <a:lstStyle/>
          <a:p>
            <a:r>
              <a:rPr lang="en-GB" sz="1500"/>
              <a:t>At a glance, the five Blue Zones Buettner wrote about seem to have little in common, as they are scattered across the globe. However, when researchers examined these areas more closely, they discovered that the people residing in these places shared nine common practices that could contribute to their longer, healthier lives. </a:t>
            </a:r>
          </a:p>
          <a:p>
            <a:pPr marL="0" indent="0">
              <a:buNone/>
            </a:pPr>
            <a:endParaRPr lang="en-GB" sz="1500"/>
          </a:p>
          <a:p>
            <a:pPr marL="0" indent="0">
              <a:buNone/>
            </a:pPr>
            <a:r>
              <a:rPr lang="en-GB" sz="1500"/>
              <a:t>These are what Buettner calls the “Power 9”:</a:t>
            </a:r>
          </a:p>
          <a:p>
            <a:r>
              <a:rPr lang="en-GB" sz="1500"/>
              <a:t>Eating a primarily plant-based diet.</a:t>
            </a:r>
          </a:p>
          <a:p>
            <a:r>
              <a:rPr lang="en-GB" sz="1500"/>
              <a:t>Monitoring calorie intake, including doing intermittent fasting.</a:t>
            </a:r>
          </a:p>
          <a:p>
            <a:r>
              <a:rPr lang="en-GB" sz="1500"/>
              <a:t>Avoiding alcohol entirely or drinking in moderation, primarily red wine.</a:t>
            </a:r>
          </a:p>
          <a:p>
            <a:r>
              <a:rPr lang="en-GB" sz="1500"/>
              <a:t>Embracing a sense of purpose in their lives.</a:t>
            </a:r>
          </a:p>
          <a:p>
            <a:r>
              <a:rPr lang="en-GB" sz="1500"/>
              <a:t>Following a daily lifestyle that encourages natural, vigorous movement.</a:t>
            </a:r>
          </a:p>
          <a:p>
            <a:r>
              <a:rPr lang="en-GB" sz="1500"/>
              <a:t>Adopting some form of daily stress relief.</a:t>
            </a:r>
          </a:p>
          <a:p>
            <a:r>
              <a:rPr lang="en-GB" sz="1500"/>
              <a:t>Incorporating religion or spirituality in their lives.</a:t>
            </a:r>
          </a:p>
          <a:p>
            <a:r>
              <a:rPr lang="en-GB" sz="1500"/>
              <a:t>Establishing stable and extended family structures, such as young and old relatives living together.</a:t>
            </a:r>
          </a:p>
          <a:p>
            <a:r>
              <a:rPr lang="en-GB" sz="1500"/>
              <a:t>Developing supportive social networks and lifelong friendships.</a:t>
            </a:r>
          </a:p>
          <a:p>
            <a:endParaRPr lang="en-US" sz="1500"/>
          </a:p>
        </p:txBody>
      </p:sp>
    </p:spTree>
    <p:extLst>
      <p:ext uri="{BB962C8B-B14F-4D97-AF65-F5344CB8AC3E}">
        <p14:creationId xmlns:p14="http://schemas.microsoft.com/office/powerpoint/2010/main" val="23007257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31F09AF-5E6E-055E-AD01-54A9D397D159}"/>
              </a:ext>
            </a:extLst>
          </p:cNvPr>
          <p:cNvSpPr>
            <a:spLocks noGrp="1"/>
          </p:cNvSpPr>
          <p:nvPr>
            <p:ph type="title"/>
          </p:nvPr>
        </p:nvSpPr>
        <p:spPr>
          <a:xfrm>
            <a:off x="1383564" y="348865"/>
            <a:ext cx="9718111" cy="1576446"/>
          </a:xfrm>
        </p:spPr>
        <p:txBody>
          <a:bodyPr anchor="ctr">
            <a:normAutofit/>
          </a:bodyPr>
          <a:lstStyle/>
          <a:p>
            <a:r>
              <a:rPr lang="en-US" sz="2800">
                <a:solidFill>
                  <a:srgbClr val="FFFFFF"/>
                </a:solidFill>
              </a:rPr>
              <a:t>Compare staple foods and eating patterns (e.g., “hara hachi bu” stop eating when 80% full; daily legumes; rarely processed food).</a:t>
            </a:r>
            <a:br>
              <a:rPr lang="en-GB" sz="2800">
                <a:solidFill>
                  <a:srgbClr val="FFFFFF"/>
                </a:solidFill>
              </a:rPr>
            </a:br>
            <a:endParaRPr lang="en-US" sz="2800">
              <a:solidFill>
                <a:srgbClr val="FFFFFF"/>
              </a:solidFill>
            </a:endParaRPr>
          </a:p>
        </p:txBody>
      </p:sp>
      <p:graphicFrame>
        <p:nvGraphicFramePr>
          <p:cNvPr id="14" name="Content Placeholder 2">
            <a:extLst>
              <a:ext uri="{FF2B5EF4-FFF2-40B4-BE49-F238E27FC236}">
                <a16:creationId xmlns:a16="http://schemas.microsoft.com/office/drawing/2014/main" id="{68BC162E-DE2D-C4D3-3522-93073FAB89F0}"/>
              </a:ext>
            </a:extLst>
          </p:cNvPr>
          <p:cNvGraphicFramePr>
            <a:graphicFrameLocks noGrp="1"/>
          </p:cNvGraphicFramePr>
          <p:nvPr>
            <p:ph idx="1"/>
            <p:extLst>
              <p:ext uri="{D42A27DB-BD31-4B8C-83A1-F6EECF244321}">
                <p14:modId xmlns:p14="http://schemas.microsoft.com/office/powerpoint/2010/main" val="675298842"/>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90142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8B56688-5683-085F-1953-C3EFE76EA9BA}"/>
              </a:ext>
            </a:extLst>
          </p:cNvPr>
          <p:cNvSpPr>
            <a:spLocks noGrp="1"/>
          </p:cNvSpPr>
          <p:nvPr>
            <p:ph type="title"/>
          </p:nvPr>
        </p:nvSpPr>
        <p:spPr>
          <a:xfrm>
            <a:off x="826396" y="586855"/>
            <a:ext cx="4230100" cy="3387497"/>
          </a:xfrm>
        </p:spPr>
        <p:txBody>
          <a:bodyPr anchor="b">
            <a:normAutofit/>
          </a:bodyPr>
          <a:lstStyle/>
          <a:p>
            <a:pPr algn="r"/>
            <a:r>
              <a:rPr lang="en-GB" sz="4000" b="1">
                <a:solidFill>
                  <a:srgbClr val="FFFFFF"/>
                </a:solidFill>
              </a:rPr>
              <a:t>Practice </a:t>
            </a:r>
            <a:r>
              <a:rPr lang="en-GB" sz="4000" b="1" i="1">
                <a:solidFill>
                  <a:srgbClr val="FFFFFF"/>
                </a:solidFill>
              </a:rPr>
              <a:t>hara hachi bu</a:t>
            </a:r>
            <a:br>
              <a:rPr lang="en-GB" sz="4000" b="1">
                <a:solidFill>
                  <a:srgbClr val="FFFFFF"/>
                </a:solidFill>
              </a:rPr>
            </a:br>
            <a:endParaRPr lang="en-US" sz="4000">
              <a:solidFill>
                <a:srgbClr val="FFFFFF"/>
              </a:solidFill>
            </a:endParaRPr>
          </a:p>
        </p:txBody>
      </p:sp>
      <p:sp>
        <p:nvSpPr>
          <p:cNvPr id="3" name="Content Placeholder 2">
            <a:extLst>
              <a:ext uri="{FF2B5EF4-FFF2-40B4-BE49-F238E27FC236}">
                <a16:creationId xmlns:a16="http://schemas.microsoft.com/office/drawing/2014/main" id="{6E7DFFB2-6A37-2B16-CB2E-1C2F684DE74F}"/>
              </a:ext>
            </a:extLst>
          </p:cNvPr>
          <p:cNvSpPr>
            <a:spLocks noGrp="1"/>
          </p:cNvSpPr>
          <p:nvPr>
            <p:ph idx="1"/>
          </p:nvPr>
        </p:nvSpPr>
        <p:spPr>
          <a:xfrm>
            <a:off x="6503158" y="649480"/>
            <a:ext cx="4862447" cy="5546047"/>
          </a:xfrm>
        </p:spPr>
        <p:txBody>
          <a:bodyPr anchor="ctr">
            <a:normAutofit/>
          </a:bodyPr>
          <a:lstStyle/>
          <a:p>
            <a:r>
              <a:rPr lang="en-GB" sz="1700" i="1"/>
              <a:t>Hara hachi bu</a:t>
            </a:r>
            <a:r>
              <a:rPr lang="en-GB" sz="1700"/>
              <a:t> is a Japanese phrase originating from Okinawa, one of the Blue Zones. It translates to “eat until you are 80% full.” The focus is on feeling satisfied and not hungry anymore, rather than feeling “full,” which helps prevent overeating. Here’s how to practice it.</a:t>
            </a:r>
          </a:p>
          <a:p>
            <a:r>
              <a:rPr lang="en-GB" sz="1700" b="1"/>
              <a:t>Set a timer.</a:t>
            </a:r>
            <a:r>
              <a:rPr lang="en-GB" sz="1700"/>
              <a:t> At the beginning of your meal, set a timer for 20 minutes. Then pace yourself to make your meal last at least until the timer goes off. </a:t>
            </a:r>
          </a:p>
          <a:p>
            <a:r>
              <a:rPr lang="en-GB" sz="1700"/>
              <a:t>Take your time to chew and swallow and place your utensils down between bites to slow your pace.</a:t>
            </a:r>
          </a:p>
          <a:p>
            <a:r>
              <a:rPr lang="en-GB" sz="1700" b="1"/>
              <a:t>Be mindful of portions.</a:t>
            </a:r>
            <a:r>
              <a:rPr lang="en-GB" sz="1700"/>
              <a:t> Eat only 80% of your meal. Once you’ve had that much, assess your hunger before eating any more.</a:t>
            </a:r>
          </a:p>
          <a:p>
            <a:r>
              <a:rPr lang="en-GB" sz="1700" b="1"/>
              <a:t>Focus on eating.</a:t>
            </a:r>
            <a:r>
              <a:rPr lang="en-GB" sz="1700"/>
              <a:t> Turn off the TV and computer, set your phone to silent, and put away any reading material so you can concentrate on eating and enjoying your meal.</a:t>
            </a:r>
          </a:p>
          <a:p>
            <a:endParaRPr lang="en-US" sz="1700"/>
          </a:p>
        </p:txBody>
      </p:sp>
    </p:spTree>
    <p:extLst>
      <p:ext uri="{BB962C8B-B14F-4D97-AF65-F5344CB8AC3E}">
        <p14:creationId xmlns:p14="http://schemas.microsoft.com/office/powerpoint/2010/main" val="24869595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F4E843D-10D3-1587-AA02-2C0F3CC24979}"/>
              </a:ext>
            </a:extLst>
          </p:cNvPr>
          <p:cNvSpPr>
            <a:spLocks noGrp="1"/>
          </p:cNvSpPr>
          <p:nvPr>
            <p:ph type="title"/>
          </p:nvPr>
        </p:nvSpPr>
        <p:spPr>
          <a:xfrm>
            <a:off x="838200" y="673770"/>
            <a:ext cx="3220329" cy="2027227"/>
          </a:xfrm>
        </p:spPr>
        <p:txBody>
          <a:bodyPr anchor="t">
            <a:normAutofit/>
          </a:bodyPr>
          <a:lstStyle/>
          <a:p>
            <a:r>
              <a:rPr lang="en-US" sz="2600" i="1">
                <a:solidFill>
                  <a:srgbClr val="FFFFFF"/>
                </a:solidFill>
              </a:rPr>
              <a:t>How do Blue Zone diets differ from typical Western diets?</a:t>
            </a:r>
            <a:br>
              <a:rPr lang="en-GB" sz="2600">
                <a:solidFill>
                  <a:srgbClr val="FFFFFF"/>
                </a:solidFill>
              </a:rPr>
            </a:br>
            <a:endParaRPr lang="en-US" sz="2600">
              <a:solidFill>
                <a:srgbClr val="FFFFFF"/>
              </a:solidFill>
            </a:endParaRPr>
          </a:p>
        </p:txBody>
      </p:sp>
      <p:graphicFrame>
        <p:nvGraphicFramePr>
          <p:cNvPr id="5" name="Content Placeholder 2">
            <a:extLst>
              <a:ext uri="{FF2B5EF4-FFF2-40B4-BE49-F238E27FC236}">
                <a16:creationId xmlns:a16="http://schemas.microsoft.com/office/drawing/2014/main" id="{82D657CD-F196-524E-C3A4-1E4B65D72587}"/>
              </a:ext>
            </a:extLst>
          </p:cNvPr>
          <p:cNvGraphicFramePr>
            <a:graphicFrameLocks noGrp="1"/>
          </p:cNvGraphicFramePr>
          <p:nvPr>
            <p:ph idx="1"/>
            <p:extLst>
              <p:ext uri="{D42A27DB-BD31-4B8C-83A1-F6EECF244321}">
                <p14:modId xmlns:p14="http://schemas.microsoft.com/office/powerpoint/2010/main" val="303269766"/>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82928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4D5CD19-A03F-C043-94F1-557B23660896}"/>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D4284E-3E41-4676-AFA3-D7C67F40A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3C8C65-E613-95BE-7EC8-B38065C04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F94B45C-23B5-C669-1381-BB6AA2BFD7EE}"/>
              </a:ext>
            </a:extLst>
          </p:cNvPr>
          <p:cNvSpPr>
            <a:spLocks noGrp="1"/>
          </p:cNvSpPr>
          <p:nvPr>
            <p:ph type="title"/>
          </p:nvPr>
        </p:nvSpPr>
        <p:spPr>
          <a:xfrm>
            <a:off x="838200" y="673770"/>
            <a:ext cx="3220329" cy="2027227"/>
          </a:xfrm>
        </p:spPr>
        <p:txBody>
          <a:bodyPr anchor="t">
            <a:normAutofit/>
          </a:bodyPr>
          <a:lstStyle/>
          <a:p>
            <a:r>
              <a:rPr lang="en-US" sz="2600" i="1">
                <a:solidFill>
                  <a:srgbClr val="FFFFFF"/>
                </a:solidFill>
              </a:rPr>
              <a:t>How do Blue Zone diets differ from typical Western diets?</a:t>
            </a:r>
            <a:br>
              <a:rPr lang="en-GB" sz="2600">
                <a:solidFill>
                  <a:srgbClr val="FFFFFF"/>
                </a:solidFill>
              </a:rPr>
            </a:br>
            <a:endParaRPr lang="en-US" sz="2600">
              <a:solidFill>
                <a:srgbClr val="FFFFFF"/>
              </a:solidFill>
            </a:endParaRPr>
          </a:p>
        </p:txBody>
      </p:sp>
      <p:graphicFrame>
        <p:nvGraphicFramePr>
          <p:cNvPr id="5" name="Content Placeholder 2">
            <a:extLst>
              <a:ext uri="{FF2B5EF4-FFF2-40B4-BE49-F238E27FC236}">
                <a16:creationId xmlns:a16="http://schemas.microsoft.com/office/drawing/2014/main" id="{EBB378FF-3145-0904-9940-F65088302F55}"/>
              </a:ext>
            </a:extLst>
          </p:cNvPr>
          <p:cNvGraphicFramePr>
            <a:graphicFrameLocks noGrp="1"/>
          </p:cNvGraphicFramePr>
          <p:nvPr>
            <p:ph idx="1"/>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955649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2788FD-646C-ECE8-2D79-180CE37EF426}"/>
              </a:ext>
            </a:extLst>
          </p:cNvPr>
          <p:cNvSpPr>
            <a:spLocks noGrp="1"/>
          </p:cNvSpPr>
          <p:nvPr>
            <p:ph type="title"/>
          </p:nvPr>
        </p:nvSpPr>
        <p:spPr>
          <a:xfrm>
            <a:off x="466722" y="586855"/>
            <a:ext cx="3201366" cy="3387497"/>
          </a:xfrm>
        </p:spPr>
        <p:txBody>
          <a:bodyPr anchor="b">
            <a:normAutofit/>
          </a:bodyPr>
          <a:lstStyle/>
          <a:p>
            <a:pPr algn="r"/>
            <a:r>
              <a:rPr lang="en-GB" sz="3700">
                <a:solidFill>
                  <a:srgbClr val="FFFFFF"/>
                </a:solidFill>
              </a:rPr>
              <a:t>Diet and longevity in the Blue Zones: A set-and-forget issue?</a:t>
            </a:r>
            <a:br>
              <a:rPr lang="en-GB" sz="3700">
                <a:solidFill>
                  <a:srgbClr val="FFFFFF"/>
                </a:solidFill>
              </a:rPr>
            </a:br>
            <a:endParaRPr lang="en-US" sz="3700">
              <a:solidFill>
                <a:srgbClr val="FFFFFF"/>
              </a:solidFill>
            </a:endParaRPr>
          </a:p>
        </p:txBody>
      </p:sp>
      <p:sp>
        <p:nvSpPr>
          <p:cNvPr id="3" name="Content Placeholder 2">
            <a:extLst>
              <a:ext uri="{FF2B5EF4-FFF2-40B4-BE49-F238E27FC236}">
                <a16:creationId xmlns:a16="http://schemas.microsoft.com/office/drawing/2014/main" id="{7EDA652D-139A-C6AD-8BB6-30442161895B}"/>
              </a:ext>
            </a:extLst>
          </p:cNvPr>
          <p:cNvSpPr>
            <a:spLocks noGrp="1"/>
          </p:cNvSpPr>
          <p:nvPr>
            <p:ph idx="1"/>
          </p:nvPr>
        </p:nvSpPr>
        <p:spPr>
          <a:xfrm>
            <a:off x="4810259" y="649480"/>
            <a:ext cx="6555347" cy="5546047"/>
          </a:xfrm>
        </p:spPr>
        <p:txBody>
          <a:bodyPr anchor="ctr">
            <a:normAutofit/>
          </a:bodyPr>
          <a:lstStyle/>
          <a:p>
            <a:r>
              <a:rPr lang="en-GB" sz="1900"/>
              <a:t>Research efforts over the past two decades have sought to shed light on the factors associated with this longevity, as well as explore the possibility of lessons transferable to the general population. </a:t>
            </a:r>
          </a:p>
          <a:p>
            <a:r>
              <a:rPr lang="en-GB" sz="1900"/>
              <a:t>Among the features of BZ inhabitants, described in the literature, their </a:t>
            </a:r>
            <a:r>
              <a:rPr lang="en-GB" sz="1900">
                <a:hlinkClick r:id="rId2" tooltip="Learn more about eating habits from ScienceDirect's AI-generated Topic Pages"/>
              </a:rPr>
              <a:t>eating habits</a:t>
            </a:r>
            <a:r>
              <a:rPr lang="en-GB" sz="1900"/>
              <a:t> hold a prominent place, as these have the advantage of being easily quantifiable and applicable on a larger scale. </a:t>
            </a:r>
          </a:p>
          <a:p>
            <a:r>
              <a:rPr lang="en-GB" sz="1900"/>
              <a:t>However, it is too often taken for granted that the mere fact of being documented in a long-lived population makes the diet a causal factor of that population's longevity; this is a claim which should be proven. </a:t>
            </a:r>
          </a:p>
          <a:p>
            <a:r>
              <a:rPr lang="en-GB" sz="1900"/>
              <a:t>Furthermore, it is implicitly assumed that a specific BZ diet is homogeneous and remains stable over time, whereas some evidence suggests the opposite. </a:t>
            </a:r>
          </a:p>
          <a:p>
            <a:pPr marL="0" indent="0">
              <a:buNone/>
            </a:pPr>
            <a:r>
              <a:rPr lang="en-US" sz="1900">
                <a:hlinkClick r:id="rId3"/>
              </a:rPr>
              <a:t>Review:</a:t>
            </a:r>
          </a:p>
          <a:p>
            <a:r>
              <a:rPr lang="en-US" sz="1900">
                <a:hlinkClick r:id="rId3"/>
              </a:rPr>
              <a:t>https://www.sciencedirect.com/science/article/abs/pii/S0378512222001323</a:t>
            </a:r>
            <a:endParaRPr lang="en-US" sz="1900"/>
          </a:p>
          <a:p>
            <a:endParaRPr lang="en-US" sz="1900"/>
          </a:p>
        </p:txBody>
      </p:sp>
    </p:spTree>
    <p:extLst>
      <p:ext uri="{BB962C8B-B14F-4D97-AF65-F5344CB8AC3E}">
        <p14:creationId xmlns:p14="http://schemas.microsoft.com/office/powerpoint/2010/main" val="37293020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02E0EBD-B1C4-67B4-1F84-01AAC853150F}"/>
              </a:ext>
            </a:extLst>
          </p:cNvPr>
          <p:cNvSpPr>
            <a:spLocks noGrp="1"/>
          </p:cNvSpPr>
          <p:nvPr>
            <p:ph type="title"/>
          </p:nvPr>
        </p:nvSpPr>
        <p:spPr>
          <a:xfrm>
            <a:off x="1383564" y="348865"/>
            <a:ext cx="9718111" cy="1576446"/>
          </a:xfrm>
        </p:spPr>
        <p:txBody>
          <a:bodyPr anchor="ctr">
            <a:normAutofit/>
          </a:bodyPr>
          <a:lstStyle/>
          <a:p>
            <a:r>
              <a:rPr lang="en-US" sz="3400" i="1">
                <a:solidFill>
                  <a:srgbClr val="FFFFFF"/>
                </a:solidFill>
              </a:rPr>
              <a:t>What scientific evidence links these diets to reduced disease and increased lifespan?</a:t>
            </a:r>
            <a:br>
              <a:rPr lang="en-GB" sz="3400">
                <a:solidFill>
                  <a:srgbClr val="FFFFFF"/>
                </a:solidFill>
              </a:rPr>
            </a:br>
            <a:endParaRPr lang="en-US" sz="3400">
              <a:solidFill>
                <a:srgbClr val="FFFFFF"/>
              </a:solidFill>
            </a:endParaRPr>
          </a:p>
        </p:txBody>
      </p:sp>
      <p:graphicFrame>
        <p:nvGraphicFramePr>
          <p:cNvPr id="5" name="Content Placeholder 2">
            <a:extLst>
              <a:ext uri="{FF2B5EF4-FFF2-40B4-BE49-F238E27FC236}">
                <a16:creationId xmlns:a16="http://schemas.microsoft.com/office/drawing/2014/main" id="{B2F9882C-4F96-1CF3-DBF4-1B3CC5815380}"/>
              </a:ext>
            </a:extLst>
          </p:cNvPr>
          <p:cNvGraphicFramePr>
            <a:graphicFrameLocks noGrp="1"/>
          </p:cNvGraphicFramePr>
          <p:nvPr>
            <p:ph idx="1"/>
            <p:extLst>
              <p:ext uri="{D42A27DB-BD31-4B8C-83A1-F6EECF244321}">
                <p14:modId xmlns:p14="http://schemas.microsoft.com/office/powerpoint/2010/main" val="4232533221"/>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055180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F9808A2-05D3-7DF0-424F-B0C08B61B04C}"/>
              </a:ext>
            </a:extLst>
          </p:cNvPr>
          <p:cNvPicPr>
            <a:picLocks noChangeAspect="1"/>
          </p:cNvPicPr>
          <p:nvPr/>
        </p:nvPicPr>
        <p:blipFill>
          <a:blip r:embed="rId2"/>
          <a:srcRect l="6745" r="14038"/>
          <a:stretch>
            <a:fillRect/>
          </a:stretch>
        </p:blipFill>
        <p:spPr>
          <a:xfrm>
            <a:off x="4038599" y="10"/>
            <a:ext cx="8160026" cy="6875809"/>
          </a:xfrm>
          <a:prstGeom prst="rect">
            <a:avLst/>
          </a:prstGeom>
        </p:spPr>
      </p:pic>
      <p:sp>
        <p:nvSpPr>
          <p:cNvPr id="15" name="Freeform: Shape 14">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707F607-9C68-E982-895D-B1291712303E}"/>
              </a:ext>
            </a:extLst>
          </p:cNvPr>
          <p:cNvSpPr>
            <a:spLocks noGrp="1"/>
          </p:cNvSpPr>
          <p:nvPr>
            <p:ph type="title"/>
          </p:nvPr>
        </p:nvSpPr>
        <p:spPr>
          <a:xfrm>
            <a:off x="534473" y="2950387"/>
            <a:ext cx="3052293" cy="3531403"/>
          </a:xfrm>
        </p:spPr>
        <p:txBody>
          <a:bodyPr vert="horz" lIns="91440" tIns="45720" rIns="91440" bIns="45720" rtlCol="0" anchor="t">
            <a:normAutofit/>
          </a:bodyPr>
          <a:lstStyle/>
          <a:p>
            <a:pPr algn="r"/>
            <a:r>
              <a:rPr lang="en-US" sz="4000">
                <a:solidFill>
                  <a:srgbClr val="FFFFFF"/>
                </a:solidFill>
              </a:rPr>
              <a:t>Examine the daily life in the Blue Zones…</a:t>
            </a:r>
          </a:p>
        </p:txBody>
      </p:sp>
    </p:spTree>
    <p:extLst>
      <p:ext uri="{BB962C8B-B14F-4D97-AF65-F5344CB8AC3E}">
        <p14:creationId xmlns:p14="http://schemas.microsoft.com/office/powerpoint/2010/main" val="1305999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0C33A5-95BC-56E9-DE59-9C94712A895C}"/>
              </a:ext>
            </a:extLst>
          </p:cNvPr>
          <p:cNvSpPr>
            <a:spLocks noGrp="1"/>
          </p:cNvSpPr>
          <p:nvPr>
            <p:ph type="title"/>
          </p:nvPr>
        </p:nvSpPr>
        <p:spPr>
          <a:xfrm>
            <a:off x="1371599" y="294538"/>
            <a:ext cx="9895951" cy="1033669"/>
          </a:xfrm>
        </p:spPr>
        <p:txBody>
          <a:bodyPr>
            <a:normAutofit/>
          </a:bodyPr>
          <a:lstStyle/>
          <a:p>
            <a:r>
              <a:rPr lang="en-US" sz="3400" i="1">
                <a:solidFill>
                  <a:srgbClr val="FFFFFF"/>
                </a:solidFill>
              </a:rPr>
              <a:t>What forms of movement are common in Blue Zones?</a:t>
            </a:r>
            <a:br>
              <a:rPr lang="en-GB" sz="3400">
                <a:solidFill>
                  <a:srgbClr val="FFFFFF"/>
                </a:solidFill>
              </a:rPr>
            </a:br>
            <a:endParaRPr lang="en-US" sz="3400">
              <a:solidFill>
                <a:srgbClr val="FFFFFF"/>
              </a:solidFill>
            </a:endParaRPr>
          </a:p>
        </p:txBody>
      </p:sp>
      <p:sp>
        <p:nvSpPr>
          <p:cNvPr id="3" name="Content Placeholder 2">
            <a:extLst>
              <a:ext uri="{FF2B5EF4-FFF2-40B4-BE49-F238E27FC236}">
                <a16:creationId xmlns:a16="http://schemas.microsoft.com/office/drawing/2014/main" id="{6CF452B9-1287-AA63-0996-AA0230CEEF5F}"/>
              </a:ext>
            </a:extLst>
          </p:cNvPr>
          <p:cNvSpPr>
            <a:spLocks noGrp="1"/>
          </p:cNvSpPr>
          <p:nvPr>
            <p:ph idx="1"/>
          </p:nvPr>
        </p:nvSpPr>
        <p:spPr>
          <a:xfrm>
            <a:off x="1371599" y="2318197"/>
            <a:ext cx="9724031" cy="3683358"/>
          </a:xfrm>
        </p:spPr>
        <p:txBody>
          <a:bodyPr anchor="ctr">
            <a:normAutofit/>
          </a:bodyPr>
          <a:lstStyle/>
          <a:p>
            <a:pPr lvl="0"/>
            <a:r>
              <a:rPr lang="en-US" sz="2000"/>
              <a:t>Incidental movement: gardening, walking to neighbors, climbing stairs, carrying groceries; daily chores provide natural resistance and aerobic activity.</a:t>
            </a:r>
            <a:endParaRPr lang="en-GB" sz="2000"/>
          </a:p>
          <a:p>
            <a:pPr lvl="0"/>
            <a:r>
              <a:rPr lang="en-US" sz="2000"/>
              <a:t>No gyms or formal workouts for most, activity is habitual, lifelong, and often social.</a:t>
            </a:r>
            <a:endParaRPr lang="en-GB" sz="2000"/>
          </a:p>
          <a:p>
            <a:endParaRPr lang="en-US" sz="2000" i="1"/>
          </a:p>
          <a:p>
            <a:r>
              <a:rPr lang="en-US" sz="2000" i="1"/>
              <a:t>Why might “incidental” activity be more beneficial than formal exercise?</a:t>
            </a:r>
            <a:endParaRPr lang="en-GB" sz="2000"/>
          </a:p>
          <a:p>
            <a:pPr lvl="0"/>
            <a:r>
              <a:rPr lang="en-US" sz="2000"/>
              <a:t>Regular, low-impact movement reduces stress and improves cardiovascular/metabolic health without injury risk.</a:t>
            </a:r>
            <a:endParaRPr lang="en-GB" sz="2000"/>
          </a:p>
          <a:p>
            <a:pPr lvl="0"/>
            <a:r>
              <a:rPr lang="en-US" sz="2000"/>
              <a:t>Activity is sustained over decades, linked to lower inflammation, stronger muscles and bones, and psychological benefits from social and outdoor engagement.</a:t>
            </a:r>
            <a:endParaRPr lang="en-GB" sz="2000"/>
          </a:p>
          <a:p>
            <a:endParaRPr lang="en-US" sz="2000"/>
          </a:p>
        </p:txBody>
      </p:sp>
    </p:spTree>
    <p:extLst>
      <p:ext uri="{BB962C8B-B14F-4D97-AF65-F5344CB8AC3E}">
        <p14:creationId xmlns:p14="http://schemas.microsoft.com/office/powerpoint/2010/main" val="1114735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72425F3-CC1F-18E9-48A5-371A992F30B7}"/>
              </a:ext>
            </a:extLst>
          </p:cNvPr>
          <p:cNvSpPr>
            <a:spLocks noGrp="1"/>
          </p:cNvSpPr>
          <p:nvPr>
            <p:ph type="title"/>
          </p:nvPr>
        </p:nvSpPr>
        <p:spPr>
          <a:xfrm>
            <a:off x="1371597" y="348865"/>
            <a:ext cx="10044023" cy="877729"/>
          </a:xfrm>
        </p:spPr>
        <p:txBody>
          <a:bodyPr anchor="ctr">
            <a:normAutofit/>
          </a:bodyPr>
          <a:lstStyle/>
          <a:p>
            <a:r>
              <a:rPr lang="en-US" sz="2200" i="1">
                <a:solidFill>
                  <a:srgbClr val="FFFFFF"/>
                </a:solidFill>
              </a:rPr>
              <a:t>What are the strengths/limitations of Blue Zone research and media coverage?</a:t>
            </a:r>
            <a:br>
              <a:rPr lang="en-GB" sz="2200">
                <a:solidFill>
                  <a:srgbClr val="FFFFFF"/>
                </a:solidFill>
              </a:rPr>
            </a:br>
            <a:endParaRPr lang="en-US" sz="2200">
              <a:solidFill>
                <a:srgbClr val="FFFFFF"/>
              </a:solidFill>
            </a:endParaRPr>
          </a:p>
        </p:txBody>
      </p:sp>
      <p:graphicFrame>
        <p:nvGraphicFramePr>
          <p:cNvPr id="5" name="Content Placeholder 2">
            <a:extLst>
              <a:ext uri="{FF2B5EF4-FFF2-40B4-BE49-F238E27FC236}">
                <a16:creationId xmlns:a16="http://schemas.microsoft.com/office/drawing/2014/main" id="{C9D3334E-CB8E-E3DB-C52D-484987ECB676}"/>
              </a:ext>
            </a:extLst>
          </p:cNvPr>
          <p:cNvGraphicFramePr>
            <a:graphicFrameLocks noGrp="1"/>
          </p:cNvGraphicFramePr>
          <p:nvPr>
            <p:ph idx="1"/>
            <p:extLst>
              <p:ext uri="{D42A27DB-BD31-4B8C-83A1-F6EECF244321}">
                <p14:modId xmlns:p14="http://schemas.microsoft.com/office/powerpoint/2010/main" val="161746890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411369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DC34C72-1883-A305-DC6B-88A3F3D029BA}"/>
              </a:ext>
            </a:extLst>
          </p:cNvPr>
          <p:cNvSpPr>
            <a:spLocks noGrp="1"/>
          </p:cNvSpPr>
          <p:nvPr>
            <p:ph type="title"/>
          </p:nvPr>
        </p:nvSpPr>
        <p:spPr>
          <a:xfrm>
            <a:off x="1383564" y="348865"/>
            <a:ext cx="9718111" cy="1576446"/>
          </a:xfrm>
        </p:spPr>
        <p:txBody>
          <a:bodyPr anchor="ctr">
            <a:normAutofit/>
          </a:bodyPr>
          <a:lstStyle/>
          <a:p>
            <a:r>
              <a:rPr lang="en-US" sz="3400" i="1">
                <a:solidFill>
                  <a:srgbClr val="FFFFFF"/>
                </a:solidFill>
              </a:rPr>
              <a:t>What are the main challenges to adopting Blue Zone principles in the UK?</a:t>
            </a:r>
            <a:br>
              <a:rPr lang="en-GB" sz="3400">
                <a:solidFill>
                  <a:srgbClr val="FFFFFF"/>
                </a:solidFill>
              </a:rPr>
            </a:br>
            <a:endParaRPr lang="en-US" sz="3400">
              <a:solidFill>
                <a:srgbClr val="FFFFFF"/>
              </a:solidFill>
            </a:endParaRPr>
          </a:p>
        </p:txBody>
      </p:sp>
      <p:graphicFrame>
        <p:nvGraphicFramePr>
          <p:cNvPr id="5" name="Content Placeholder 2">
            <a:extLst>
              <a:ext uri="{FF2B5EF4-FFF2-40B4-BE49-F238E27FC236}">
                <a16:creationId xmlns:a16="http://schemas.microsoft.com/office/drawing/2014/main" id="{BD259883-C93D-8022-C230-8EF3E4AF8D01}"/>
              </a:ext>
            </a:extLst>
          </p:cNvPr>
          <p:cNvGraphicFramePr>
            <a:graphicFrameLocks noGrp="1"/>
          </p:cNvGraphicFramePr>
          <p:nvPr>
            <p:ph idx="1"/>
            <p:extLst>
              <p:ext uri="{D42A27DB-BD31-4B8C-83A1-F6EECF244321}">
                <p14:modId xmlns:p14="http://schemas.microsoft.com/office/powerpoint/2010/main" val="3417157492"/>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372271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5D5E25-EE1E-27E8-8F69-7DE66FAFEC30}"/>
              </a:ext>
            </a:extLst>
          </p:cNvPr>
          <p:cNvSpPr>
            <a:spLocks noGrp="1"/>
          </p:cNvSpPr>
          <p:nvPr>
            <p:ph type="title"/>
          </p:nvPr>
        </p:nvSpPr>
        <p:spPr>
          <a:xfrm>
            <a:off x="466722" y="586855"/>
            <a:ext cx="3201366" cy="3387497"/>
          </a:xfrm>
        </p:spPr>
        <p:txBody>
          <a:bodyPr anchor="b">
            <a:normAutofit/>
          </a:bodyPr>
          <a:lstStyle/>
          <a:p>
            <a:pPr algn="r"/>
            <a:r>
              <a:rPr lang="en-US" sz="2500">
                <a:solidFill>
                  <a:srgbClr val="FFFFFF"/>
                </a:solidFill>
              </a:rPr>
              <a:t>Design a “Blue Zone Lifestyle” for young UK adults. Specify a week’s menu, daily movements, social/community links, and sleep patterns.</a:t>
            </a:r>
            <a:br>
              <a:rPr lang="en-GB" sz="2500">
                <a:solidFill>
                  <a:srgbClr val="FFFFFF"/>
                </a:solidFill>
              </a:rPr>
            </a:br>
            <a:endParaRPr lang="en-US" sz="2500">
              <a:solidFill>
                <a:srgbClr val="FFFFFF"/>
              </a:solidFill>
            </a:endParaRPr>
          </a:p>
        </p:txBody>
      </p:sp>
      <p:sp>
        <p:nvSpPr>
          <p:cNvPr id="3" name="Content Placeholder 2">
            <a:extLst>
              <a:ext uri="{FF2B5EF4-FFF2-40B4-BE49-F238E27FC236}">
                <a16:creationId xmlns:a16="http://schemas.microsoft.com/office/drawing/2014/main" id="{9D1C8906-4E3C-1028-5344-113183BA67DC}"/>
              </a:ext>
            </a:extLst>
          </p:cNvPr>
          <p:cNvSpPr>
            <a:spLocks noGrp="1"/>
          </p:cNvSpPr>
          <p:nvPr>
            <p:ph idx="1"/>
          </p:nvPr>
        </p:nvSpPr>
        <p:spPr>
          <a:xfrm>
            <a:off x="4810259" y="649480"/>
            <a:ext cx="6555347" cy="5546047"/>
          </a:xfrm>
        </p:spPr>
        <p:txBody>
          <a:bodyPr anchor="ctr">
            <a:normAutofit/>
          </a:bodyPr>
          <a:lstStyle/>
          <a:p>
            <a:pPr lvl="0"/>
            <a:r>
              <a:rPr lang="en-US" sz="2000"/>
              <a:t>Critically compare this to typical UK habits; identify barriers and solutions for adaptation.</a:t>
            </a:r>
            <a:endParaRPr lang="en-GB" sz="2000"/>
          </a:p>
          <a:p>
            <a:endParaRPr lang="en-US" sz="2000" b="1"/>
          </a:p>
          <a:p>
            <a:pPr marL="0" indent="0">
              <a:buNone/>
            </a:pPr>
            <a:r>
              <a:rPr lang="en-US" sz="2000" b="1"/>
              <a:t>Resources:</a:t>
            </a:r>
            <a:endParaRPr lang="en-GB" sz="2000"/>
          </a:p>
          <a:p>
            <a:pPr lvl="0"/>
            <a:r>
              <a:rPr lang="en-US" sz="2000">
                <a:hlinkClick r:id="rId2"/>
              </a:rPr>
              <a:t>NCBI: Lessons from the Blue Zones (Free Book)</a:t>
            </a:r>
            <a:endParaRPr lang="en-US" sz="2000"/>
          </a:p>
          <a:p>
            <a:pPr lvl="1"/>
            <a:r>
              <a:rPr lang="en-GB" sz="2000">
                <a:hlinkClick r:id="rId2"/>
              </a:rPr>
              <a:t>https://www.ncbi.nlm.nih.gov/books/NBK298903/</a:t>
            </a:r>
            <a:endParaRPr lang="en-GB" sz="2000"/>
          </a:p>
          <a:p>
            <a:pPr marL="457200" lvl="1" indent="0">
              <a:buNone/>
            </a:pPr>
            <a:endParaRPr lang="en-GB" sz="2000"/>
          </a:p>
          <a:p>
            <a:pPr lvl="0"/>
            <a:r>
              <a:rPr lang="en-US" sz="2000">
                <a:hlinkClick r:id="rId3"/>
              </a:rPr>
              <a:t>Bupa UK: What are the Blue Zones?</a:t>
            </a:r>
            <a:endParaRPr lang="en-US" sz="2000"/>
          </a:p>
          <a:p>
            <a:pPr lvl="1"/>
            <a:r>
              <a:rPr lang="en-GB" sz="2000">
                <a:hlinkClick r:id="rId3"/>
              </a:rPr>
              <a:t>https://www.bupa.co.uk/newsroom/ourviews/what-are-blue-zones</a:t>
            </a:r>
            <a:endParaRPr lang="en-GB" sz="2000"/>
          </a:p>
          <a:p>
            <a:pPr lvl="1"/>
            <a:endParaRPr lang="en-GB" sz="2000"/>
          </a:p>
          <a:p>
            <a:endParaRPr lang="en-US" sz="2000"/>
          </a:p>
        </p:txBody>
      </p:sp>
    </p:spTree>
    <p:extLst>
      <p:ext uri="{BB962C8B-B14F-4D97-AF65-F5344CB8AC3E}">
        <p14:creationId xmlns:p14="http://schemas.microsoft.com/office/powerpoint/2010/main" val="18113281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1C357D-1E2B-875E-6105-B2ECD75FA365}"/>
              </a:ext>
            </a:extLst>
          </p:cNvPr>
          <p:cNvSpPr>
            <a:spLocks noGrp="1"/>
          </p:cNvSpPr>
          <p:nvPr>
            <p:ph type="title"/>
          </p:nvPr>
        </p:nvSpPr>
        <p:spPr>
          <a:xfrm>
            <a:off x="1171074" y="1396686"/>
            <a:ext cx="3240506" cy="4064628"/>
          </a:xfrm>
        </p:spPr>
        <p:txBody>
          <a:bodyPr>
            <a:normAutofit/>
          </a:bodyPr>
          <a:lstStyle/>
          <a:p>
            <a:r>
              <a:rPr lang="en-US" sz="4100">
                <a:solidFill>
                  <a:srgbClr val="FFFFFF"/>
                </a:solidFill>
              </a:rPr>
              <a:t>Which Blue Zone factor could most benefit UK public health?</a:t>
            </a:r>
            <a:br>
              <a:rPr lang="en-GB" sz="4100">
                <a:solidFill>
                  <a:srgbClr val="FFFFFF"/>
                </a:solidFill>
              </a:rPr>
            </a:br>
            <a:endParaRPr lang="en-US" sz="4100">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57E4026-340E-5F31-31F9-B09A2000423C}"/>
              </a:ext>
            </a:extLst>
          </p:cNvPr>
          <p:cNvSpPr>
            <a:spLocks noGrp="1"/>
          </p:cNvSpPr>
          <p:nvPr>
            <p:ph idx="1"/>
          </p:nvPr>
        </p:nvSpPr>
        <p:spPr>
          <a:xfrm>
            <a:off x="5370153" y="1526033"/>
            <a:ext cx="5536397" cy="3935281"/>
          </a:xfrm>
        </p:spPr>
        <p:txBody>
          <a:bodyPr>
            <a:normAutofit/>
          </a:bodyPr>
          <a:lstStyle/>
          <a:p>
            <a:pPr lvl="0"/>
            <a:endParaRPr lang="en-US" sz="2600"/>
          </a:p>
          <a:p>
            <a:pPr lvl="0"/>
            <a:endParaRPr lang="en-US" sz="2600"/>
          </a:p>
          <a:p>
            <a:pPr lvl="0"/>
            <a:r>
              <a:rPr lang="en-US" sz="2600"/>
              <a:t>Universal increase in daily movement and social support networks would likely have the largest impact, closely followed by a shift towards mostly plant-based, minimally processed diets for chronic disease reduction.</a:t>
            </a:r>
            <a:endParaRPr lang="en-GB" sz="2600"/>
          </a:p>
          <a:p>
            <a:endParaRPr lang="en-US" sz="2600"/>
          </a:p>
        </p:txBody>
      </p:sp>
    </p:spTree>
    <p:extLst>
      <p:ext uri="{BB962C8B-B14F-4D97-AF65-F5344CB8AC3E}">
        <p14:creationId xmlns:p14="http://schemas.microsoft.com/office/powerpoint/2010/main" val="14872563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779C23-045C-BFAB-E04A-751195FBE0D1}"/>
              </a:ext>
            </a:extLst>
          </p:cNvPr>
          <p:cNvSpPr>
            <a:spLocks noGrp="1"/>
          </p:cNvSpPr>
          <p:nvPr>
            <p:ph type="title"/>
          </p:nvPr>
        </p:nvSpPr>
        <p:spPr/>
        <p:txBody>
          <a:bodyPr/>
          <a:lstStyle/>
          <a:p>
            <a:r>
              <a:rPr lang="en-US" dirty="0"/>
              <a:t>Resources:</a:t>
            </a:r>
          </a:p>
        </p:txBody>
      </p:sp>
      <p:sp>
        <p:nvSpPr>
          <p:cNvPr id="3" name="Content Placeholder 2">
            <a:extLst>
              <a:ext uri="{FF2B5EF4-FFF2-40B4-BE49-F238E27FC236}">
                <a16:creationId xmlns:a16="http://schemas.microsoft.com/office/drawing/2014/main" id="{18ACD0DD-4069-1A03-7985-2CAB175D58E7}"/>
              </a:ext>
            </a:extLst>
          </p:cNvPr>
          <p:cNvSpPr>
            <a:spLocks noGrp="1"/>
          </p:cNvSpPr>
          <p:nvPr>
            <p:ph idx="1"/>
          </p:nvPr>
        </p:nvSpPr>
        <p:spPr/>
        <p:txBody>
          <a:bodyPr/>
          <a:lstStyle/>
          <a:p>
            <a:endParaRPr lang="en-US" dirty="0"/>
          </a:p>
        </p:txBody>
      </p:sp>
    </p:spTree>
    <p:extLst>
      <p:ext uri="{BB962C8B-B14F-4D97-AF65-F5344CB8AC3E}">
        <p14:creationId xmlns:p14="http://schemas.microsoft.com/office/powerpoint/2010/main" val="23171450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1600</TotalTime>
  <Words>2241</Words>
  <Application>Microsoft Macintosh PowerPoint</Application>
  <PresentationFormat>Widescreen</PresentationFormat>
  <Paragraphs>131</Paragraphs>
  <Slides>29</Slides>
  <Notes>0</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Aptos</vt:lpstr>
      <vt:lpstr>Aptos Display</vt:lpstr>
      <vt:lpstr>Arial</vt:lpstr>
      <vt:lpstr>Calibri</vt:lpstr>
      <vt:lpstr>Office Theme</vt:lpstr>
      <vt:lpstr>Blue Zones &amp; Longevity </vt:lpstr>
      <vt:lpstr>What are ‘Blue Zones’</vt:lpstr>
      <vt:lpstr>PowerPoint Presentation</vt:lpstr>
      <vt:lpstr>What are Blue Zones?</vt:lpstr>
      <vt:lpstr>Why do people in Blue Zones live longer?</vt:lpstr>
      <vt:lpstr>Caruso et al. (2025)</vt:lpstr>
      <vt:lpstr>Okinawa BZ</vt:lpstr>
      <vt:lpstr>Ikaria BZ </vt:lpstr>
      <vt:lpstr>Nicoya BZ </vt:lpstr>
      <vt:lpstr>Loma Linda BZ</vt:lpstr>
      <vt:lpstr>Sardinia BZ</vt:lpstr>
      <vt:lpstr>Migration and age statistics</vt:lpstr>
      <vt:lpstr>What dietary or lifestyle factors do Blue Zones share? </vt:lpstr>
      <vt:lpstr>What dietary or lifestyle factors do Blue Zones share? </vt:lpstr>
      <vt:lpstr>Lifestyle Patterns:</vt:lpstr>
      <vt:lpstr>Common features of Blue Zones </vt:lpstr>
      <vt:lpstr>Compare staple foods and eating patterns (e.g., “hara hachi bu” stop eating when 80% full; daily legumes; rarely processed food). </vt:lpstr>
      <vt:lpstr>Practice hara hachi bu </vt:lpstr>
      <vt:lpstr>How do Blue Zone diets differ from typical Western diets? </vt:lpstr>
      <vt:lpstr>How do Blue Zone diets differ from typical Western diets? </vt:lpstr>
      <vt:lpstr>Diet and longevity in the Blue Zones: A set-and-forget issue? </vt:lpstr>
      <vt:lpstr>What scientific evidence links these diets to reduced disease and increased lifespan? </vt:lpstr>
      <vt:lpstr>Examine the daily life in the Blue Zones…</vt:lpstr>
      <vt:lpstr>What forms of movement are common in Blue Zones? </vt:lpstr>
      <vt:lpstr>What are the strengths/limitations of Blue Zone research and media coverage? </vt:lpstr>
      <vt:lpstr>What are the main challenges to adopting Blue Zone principles in the UK? </vt:lpstr>
      <vt:lpstr>Design a “Blue Zone Lifestyle” for young UK adults. Specify a week’s menu, daily movements, social/community links, and sleep patterns. </vt:lpstr>
      <vt:lpstr>Which Blue Zone factor could most benefit UK public health? </vt:lpstr>
      <vt:lpstr>Resources: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Alison Connaughton</dc:creator>
  <cp:lastModifiedBy>Alison Connaughton</cp:lastModifiedBy>
  <cp:revision>8</cp:revision>
  <dcterms:created xsi:type="dcterms:W3CDTF">2025-11-15T15:40:52Z</dcterms:created>
  <dcterms:modified xsi:type="dcterms:W3CDTF">2025-11-16T18:21:39Z</dcterms:modified>
</cp:coreProperties>
</file>