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6" r:id="rId2"/>
    <p:sldId id="275" r:id="rId3"/>
    <p:sldId id="256" r:id="rId4"/>
    <p:sldId id="257" r:id="rId5"/>
    <p:sldId id="272" r:id="rId6"/>
    <p:sldId id="258" r:id="rId7"/>
    <p:sldId id="273" r:id="rId8"/>
    <p:sldId id="268" r:id="rId9"/>
    <p:sldId id="271" r:id="rId10"/>
    <p:sldId id="259" r:id="rId11"/>
    <p:sldId id="263" r:id="rId12"/>
    <p:sldId id="267" r:id="rId13"/>
    <p:sldId id="265" r:id="rId14"/>
    <p:sldId id="274"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528874-BD15-40DB-A5CC-E47F8A74F051}" v="34" dt="2023-05-17T09:48:55.224"/>
  </p1510:revLst>
</p1510:revInfo>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D30EAC-43DA-4185-8C85-BD80D4BEB102}"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96A8F11-7268-40C8-8BA4-8AEB828F8FD4}">
      <dgm:prSet/>
      <dgm:spPr/>
      <dgm:t>
        <a:bodyPr/>
        <a:lstStyle/>
        <a:p>
          <a:r>
            <a:rPr lang="en-GB"/>
            <a:t>Introduce your presentation and case study </a:t>
          </a:r>
          <a:endParaRPr lang="en-US"/>
        </a:p>
      </dgm:t>
    </dgm:pt>
    <dgm:pt modelId="{35F63B9A-770E-4AD0-A992-5B508A650809}" type="parTrans" cxnId="{18837519-95C0-4031-816B-2676B5A93230}">
      <dgm:prSet/>
      <dgm:spPr/>
      <dgm:t>
        <a:bodyPr/>
        <a:lstStyle/>
        <a:p>
          <a:endParaRPr lang="en-US"/>
        </a:p>
      </dgm:t>
    </dgm:pt>
    <dgm:pt modelId="{4925D8B7-E0D1-46F4-BA47-BFF56AA2C48E}" type="sibTrans" cxnId="{18837519-95C0-4031-816B-2676B5A93230}">
      <dgm:prSet/>
      <dgm:spPr/>
      <dgm:t>
        <a:bodyPr/>
        <a:lstStyle/>
        <a:p>
          <a:endParaRPr lang="en-US"/>
        </a:p>
      </dgm:t>
    </dgm:pt>
    <dgm:pt modelId="{6419A999-2A47-4873-90CE-441193504B87}">
      <dgm:prSet/>
      <dgm:spPr/>
      <dgm:t>
        <a:bodyPr/>
        <a:lstStyle/>
        <a:p>
          <a:r>
            <a:rPr lang="en-GB"/>
            <a:t>What are the aims and objectives of this presentation?</a:t>
          </a:r>
          <a:endParaRPr lang="en-US"/>
        </a:p>
      </dgm:t>
    </dgm:pt>
    <dgm:pt modelId="{B96195A0-B646-4A87-9319-CC1B0F82992A}" type="parTrans" cxnId="{2F20DAE5-3554-42F4-9659-C8ED0D63FDDA}">
      <dgm:prSet/>
      <dgm:spPr/>
      <dgm:t>
        <a:bodyPr/>
        <a:lstStyle/>
        <a:p>
          <a:endParaRPr lang="en-US"/>
        </a:p>
      </dgm:t>
    </dgm:pt>
    <dgm:pt modelId="{2CEA0645-EE55-46E0-B42F-A6B71FDEC0B0}" type="sibTrans" cxnId="{2F20DAE5-3554-42F4-9659-C8ED0D63FDDA}">
      <dgm:prSet/>
      <dgm:spPr/>
      <dgm:t>
        <a:bodyPr/>
        <a:lstStyle/>
        <a:p>
          <a:endParaRPr lang="en-US"/>
        </a:p>
      </dgm:t>
    </dgm:pt>
    <dgm:pt modelId="{E0821206-B509-42E8-8FE3-DFFBE7D47DFD}">
      <dgm:prSet/>
      <dgm:spPr/>
      <dgm:t>
        <a:bodyPr/>
        <a:lstStyle/>
        <a:p>
          <a:r>
            <a:rPr lang="en-GB"/>
            <a:t>Offer key items that you will discuss…</a:t>
          </a:r>
          <a:endParaRPr lang="en-US"/>
        </a:p>
      </dgm:t>
    </dgm:pt>
    <dgm:pt modelId="{10742E15-A1B5-41F3-9C42-F2A181F0C992}" type="parTrans" cxnId="{F78298AE-F4F7-4A93-9581-074A30FD2A65}">
      <dgm:prSet/>
      <dgm:spPr/>
      <dgm:t>
        <a:bodyPr/>
        <a:lstStyle/>
        <a:p>
          <a:endParaRPr lang="en-US"/>
        </a:p>
      </dgm:t>
    </dgm:pt>
    <dgm:pt modelId="{7D880646-C104-4DF8-84BA-FBBB720FFE93}" type="sibTrans" cxnId="{F78298AE-F4F7-4A93-9581-074A30FD2A65}">
      <dgm:prSet/>
      <dgm:spPr/>
      <dgm:t>
        <a:bodyPr/>
        <a:lstStyle/>
        <a:p>
          <a:endParaRPr lang="en-US"/>
        </a:p>
      </dgm:t>
    </dgm:pt>
    <dgm:pt modelId="{3D0BE888-5F49-4F97-B455-5A6D4BF6F6A0}" type="pres">
      <dgm:prSet presAssocID="{ABD30EAC-43DA-4185-8C85-BD80D4BEB102}" presName="hierChild1" presStyleCnt="0">
        <dgm:presLayoutVars>
          <dgm:chPref val="1"/>
          <dgm:dir/>
          <dgm:animOne val="branch"/>
          <dgm:animLvl val="lvl"/>
          <dgm:resizeHandles/>
        </dgm:presLayoutVars>
      </dgm:prSet>
      <dgm:spPr/>
    </dgm:pt>
    <dgm:pt modelId="{99925F67-2334-4B2A-A2E7-9CB4B8041795}" type="pres">
      <dgm:prSet presAssocID="{996A8F11-7268-40C8-8BA4-8AEB828F8FD4}" presName="hierRoot1" presStyleCnt="0"/>
      <dgm:spPr/>
    </dgm:pt>
    <dgm:pt modelId="{0E7F53AA-51A8-4787-9BB8-DD2D4C2B5550}" type="pres">
      <dgm:prSet presAssocID="{996A8F11-7268-40C8-8BA4-8AEB828F8FD4}" presName="composite" presStyleCnt="0"/>
      <dgm:spPr/>
    </dgm:pt>
    <dgm:pt modelId="{2FF4EB91-D0C8-487A-BCC4-3B1213006F78}" type="pres">
      <dgm:prSet presAssocID="{996A8F11-7268-40C8-8BA4-8AEB828F8FD4}" presName="background" presStyleLbl="node0" presStyleIdx="0" presStyleCnt="3"/>
      <dgm:spPr/>
    </dgm:pt>
    <dgm:pt modelId="{E71762FC-486F-48B5-9A9E-D8B0BD0C038C}" type="pres">
      <dgm:prSet presAssocID="{996A8F11-7268-40C8-8BA4-8AEB828F8FD4}" presName="text" presStyleLbl="fgAcc0" presStyleIdx="0" presStyleCnt="3">
        <dgm:presLayoutVars>
          <dgm:chPref val="3"/>
        </dgm:presLayoutVars>
      </dgm:prSet>
      <dgm:spPr/>
    </dgm:pt>
    <dgm:pt modelId="{E31FAED8-A48E-4E31-BD19-BECFDEB7683E}" type="pres">
      <dgm:prSet presAssocID="{996A8F11-7268-40C8-8BA4-8AEB828F8FD4}" presName="hierChild2" presStyleCnt="0"/>
      <dgm:spPr/>
    </dgm:pt>
    <dgm:pt modelId="{7666EF5F-1649-47ED-9650-75CCB14F5E86}" type="pres">
      <dgm:prSet presAssocID="{6419A999-2A47-4873-90CE-441193504B87}" presName="hierRoot1" presStyleCnt="0"/>
      <dgm:spPr/>
    </dgm:pt>
    <dgm:pt modelId="{3075739A-52F3-44CA-940C-EDF9F2AFE614}" type="pres">
      <dgm:prSet presAssocID="{6419A999-2A47-4873-90CE-441193504B87}" presName="composite" presStyleCnt="0"/>
      <dgm:spPr/>
    </dgm:pt>
    <dgm:pt modelId="{60EF7232-C52A-4AD5-9F8C-EE6B9955C4CD}" type="pres">
      <dgm:prSet presAssocID="{6419A999-2A47-4873-90CE-441193504B87}" presName="background" presStyleLbl="node0" presStyleIdx="1" presStyleCnt="3"/>
      <dgm:spPr/>
    </dgm:pt>
    <dgm:pt modelId="{10A86299-3597-44BD-BDA3-773CA6D1ED08}" type="pres">
      <dgm:prSet presAssocID="{6419A999-2A47-4873-90CE-441193504B87}" presName="text" presStyleLbl="fgAcc0" presStyleIdx="1" presStyleCnt="3">
        <dgm:presLayoutVars>
          <dgm:chPref val="3"/>
        </dgm:presLayoutVars>
      </dgm:prSet>
      <dgm:spPr/>
    </dgm:pt>
    <dgm:pt modelId="{B5E9CA20-910C-4152-8172-E3D95CFC35B7}" type="pres">
      <dgm:prSet presAssocID="{6419A999-2A47-4873-90CE-441193504B87}" presName="hierChild2" presStyleCnt="0"/>
      <dgm:spPr/>
    </dgm:pt>
    <dgm:pt modelId="{F663F1CC-DD3D-4862-88A9-3BF34D8D72EF}" type="pres">
      <dgm:prSet presAssocID="{E0821206-B509-42E8-8FE3-DFFBE7D47DFD}" presName="hierRoot1" presStyleCnt="0"/>
      <dgm:spPr/>
    </dgm:pt>
    <dgm:pt modelId="{28288737-ECC9-4E77-B7A1-6922D54B795B}" type="pres">
      <dgm:prSet presAssocID="{E0821206-B509-42E8-8FE3-DFFBE7D47DFD}" presName="composite" presStyleCnt="0"/>
      <dgm:spPr/>
    </dgm:pt>
    <dgm:pt modelId="{02992A1A-EEE4-4F75-A4EA-457C5DB72D91}" type="pres">
      <dgm:prSet presAssocID="{E0821206-B509-42E8-8FE3-DFFBE7D47DFD}" presName="background" presStyleLbl="node0" presStyleIdx="2" presStyleCnt="3"/>
      <dgm:spPr/>
    </dgm:pt>
    <dgm:pt modelId="{F165FCD2-F679-45AC-A467-88C03BBDFD51}" type="pres">
      <dgm:prSet presAssocID="{E0821206-B509-42E8-8FE3-DFFBE7D47DFD}" presName="text" presStyleLbl="fgAcc0" presStyleIdx="2" presStyleCnt="3">
        <dgm:presLayoutVars>
          <dgm:chPref val="3"/>
        </dgm:presLayoutVars>
      </dgm:prSet>
      <dgm:spPr/>
    </dgm:pt>
    <dgm:pt modelId="{FDC48CBF-0467-4C92-AFB8-7BB0D09B6FD0}" type="pres">
      <dgm:prSet presAssocID="{E0821206-B509-42E8-8FE3-DFFBE7D47DFD}" presName="hierChild2" presStyleCnt="0"/>
      <dgm:spPr/>
    </dgm:pt>
  </dgm:ptLst>
  <dgm:cxnLst>
    <dgm:cxn modelId="{18837519-95C0-4031-816B-2676B5A93230}" srcId="{ABD30EAC-43DA-4185-8C85-BD80D4BEB102}" destId="{996A8F11-7268-40C8-8BA4-8AEB828F8FD4}" srcOrd="0" destOrd="0" parTransId="{35F63B9A-770E-4AD0-A992-5B508A650809}" sibTransId="{4925D8B7-E0D1-46F4-BA47-BFF56AA2C48E}"/>
    <dgm:cxn modelId="{C3D87789-A770-4BEC-BA6E-A21E20CF6C35}" type="presOf" srcId="{6419A999-2A47-4873-90CE-441193504B87}" destId="{10A86299-3597-44BD-BDA3-773CA6D1ED08}" srcOrd="0" destOrd="0" presId="urn:microsoft.com/office/officeart/2005/8/layout/hierarchy1"/>
    <dgm:cxn modelId="{F78298AE-F4F7-4A93-9581-074A30FD2A65}" srcId="{ABD30EAC-43DA-4185-8C85-BD80D4BEB102}" destId="{E0821206-B509-42E8-8FE3-DFFBE7D47DFD}" srcOrd="2" destOrd="0" parTransId="{10742E15-A1B5-41F3-9C42-F2A181F0C992}" sibTransId="{7D880646-C104-4DF8-84BA-FBBB720FFE93}"/>
    <dgm:cxn modelId="{A86151B5-3A3E-4224-BEB2-6A4EBA04F34D}" type="presOf" srcId="{E0821206-B509-42E8-8FE3-DFFBE7D47DFD}" destId="{F165FCD2-F679-45AC-A467-88C03BBDFD51}" srcOrd="0" destOrd="0" presId="urn:microsoft.com/office/officeart/2005/8/layout/hierarchy1"/>
    <dgm:cxn modelId="{65DE35BD-B806-4D3F-B13C-2148015DB583}" type="presOf" srcId="{ABD30EAC-43DA-4185-8C85-BD80D4BEB102}" destId="{3D0BE888-5F49-4F97-B455-5A6D4BF6F6A0}" srcOrd="0" destOrd="0" presId="urn:microsoft.com/office/officeart/2005/8/layout/hierarchy1"/>
    <dgm:cxn modelId="{FF1F1BD8-55C9-4DB3-B7F9-BF9CD89E11B3}" type="presOf" srcId="{996A8F11-7268-40C8-8BA4-8AEB828F8FD4}" destId="{E71762FC-486F-48B5-9A9E-D8B0BD0C038C}" srcOrd="0" destOrd="0" presId="urn:microsoft.com/office/officeart/2005/8/layout/hierarchy1"/>
    <dgm:cxn modelId="{2F20DAE5-3554-42F4-9659-C8ED0D63FDDA}" srcId="{ABD30EAC-43DA-4185-8C85-BD80D4BEB102}" destId="{6419A999-2A47-4873-90CE-441193504B87}" srcOrd="1" destOrd="0" parTransId="{B96195A0-B646-4A87-9319-CC1B0F82992A}" sibTransId="{2CEA0645-EE55-46E0-B42F-A6B71FDEC0B0}"/>
    <dgm:cxn modelId="{FC5E7501-7D5E-4CF4-8E04-12B05ED3B486}" type="presParOf" srcId="{3D0BE888-5F49-4F97-B455-5A6D4BF6F6A0}" destId="{99925F67-2334-4B2A-A2E7-9CB4B8041795}" srcOrd="0" destOrd="0" presId="urn:microsoft.com/office/officeart/2005/8/layout/hierarchy1"/>
    <dgm:cxn modelId="{15B80F29-4478-42FC-A61D-9501375F0DEE}" type="presParOf" srcId="{99925F67-2334-4B2A-A2E7-9CB4B8041795}" destId="{0E7F53AA-51A8-4787-9BB8-DD2D4C2B5550}" srcOrd="0" destOrd="0" presId="urn:microsoft.com/office/officeart/2005/8/layout/hierarchy1"/>
    <dgm:cxn modelId="{85479553-871F-44D7-B260-9FB19888B9E1}" type="presParOf" srcId="{0E7F53AA-51A8-4787-9BB8-DD2D4C2B5550}" destId="{2FF4EB91-D0C8-487A-BCC4-3B1213006F78}" srcOrd="0" destOrd="0" presId="urn:microsoft.com/office/officeart/2005/8/layout/hierarchy1"/>
    <dgm:cxn modelId="{1F53E91D-A366-467E-86BB-83EBD60D9370}" type="presParOf" srcId="{0E7F53AA-51A8-4787-9BB8-DD2D4C2B5550}" destId="{E71762FC-486F-48B5-9A9E-D8B0BD0C038C}" srcOrd="1" destOrd="0" presId="urn:microsoft.com/office/officeart/2005/8/layout/hierarchy1"/>
    <dgm:cxn modelId="{7FDE8DB2-44A0-493D-B3A3-228E020707A9}" type="presParOf" srcId="{99925F67-2334-4B2A-A2E7-9CB4B8041795}" destId="{E31FAED8-A48E-4E31-BD19-BECFDEB7683E}" srcOrd="1" destOrd="0" presId="urn:microsoft.com/office/officeart/2005/8/layout/hierarchy1"/>
    <dgm:cxn modelId="{1967558A-3F57-4FB7-9695-64205B4536E7}" type="presParOf" srcId="{3D0BE888-5F49-4F97-B455-5A6D4BF6F6A0}" destId="{7666EF5F-1649-47ED-9650-75CCB14F5E86}" srcOrd="1" destOrd="0" presId="urn:microsoft.com/office/officeart/2005/8/layout/hierarchy1"/>
    <dgm:cxn modelId="{CB688F52-0960-4411-892A-93E964B5854C}" type="presParOf" srcId="{7666EF5F-1649-47ED-9650-75CCB14F5E86}" destId="{3075739A-52F3-44CA-940C-EDF9F2AFE614}" srcOrd="0" destOrd="0" presId="urn:microsoft.com/office/officeart/2005/8/layout/hierarchy1"/>
    <dgm:cxn modelId="{BBA0E090-2CF3-458B-9ABD-9D03948C9F17}" type="presParOf" srcId="{3075739A-52F3-44CA-940C-EDF9F2AFE614}" destId="{60EF7232-C52A-4AD5-9F8C-EE6B9955C4CD}" srcOrd="0" destOrd="0" presId="urn:microsoft.com/office/officeart/2005/8/layout/hierarchy1"/>
    <dgm:cxn modelId="{4B5A47E6-B4C1-4D99-8F6C-33BDEC60AEB3}" type="presParOf" srcId="{3075739A-52F3-44CA-940C-EDF9F2AFE614}" destId="{10A86299-3597-44BD-BDA3-773CA6D1ED08}" srcOrd="1" destOrd="0" presId="urn:microsoft.com/office/officeart/2005/8/layout/hierarchy1"/>
    <dgm:cxn modelId="{5E8082C5-285E-4E01-844F-DEA7FD478063}" type="presParOf" srcId="{7666EF5F-1649-47ED-9650-75CCB14F5E86}" destId="{B5E9CA20-910C-4152-8172-E3D95CFC35B7}" srcOrd="1" destOrd="0" presId="urn:microsoft.com/office/officeart/2005/8/layout/hierarchy1"/>
    <dgm:cxn modelId="{A27A919D-A533-46DF-AA4E-02C9BBD7AD26}" type="presParOf" srcId="{3D0BE888-5F49-4F97-B455-5A6D4BF6F6A0}" destId="{F663F1CC-DD3D-4862-88A9-3BF34D8D72EF}" srcOrd="2" destOrd="0" presId="urn:microsoft.com/office/officeart/2005/8/layout/hierarchy1"/>
    <dgm:cxn modelId="{E968D78F-8312-4559-927F-C5A97E88B005}" type="presParOf" srcId="{F663F1CC-DD3D-4862-88A9-3BF34D8D72EF}" destId="{28288737-ECC9-4E77-B7A1-6922D54B795B}" srcOrd="0" destOrd="0" presId="urn:microsoft.com/office/officeart/2005/8/layout/hierarchy1"/>
    <dgm:cxn modelId="{B53F87A1-9B39-449C-B40A-D5C32A8C21CA}" type="presParOf" srcId="{28288737-ECC9-4E77-B7A1-6922D54B795B}" destId="{02992A1A-EEE4-4F75-A4EA-457C5DB72D91}" srcOrd="0" destOrd="0" presId="urn:microsoft.com/office/officeart/2005/8/layout/hierarchy1"/>
    <dgm:cxn modelId="{CAF46C6F-0D96-489B-AAE6-8332CCC47FE8}" type="presParOf" srcId="{28288737-ECC9-4E77-B7A1-6922D54B795B}" destId="{F165FCD2-F679-45AC-A467-88C03BBDFD51}" srcOrd="1" destOrd="0" presId="urn:microsoft.com/office/officeart/2005/8/layout/hierarchy1"/>
    <dgm:cxn modelId="{11A4F917-5C4A-4C08-BE0A-6BFDB815D37C}" type="presParOf" srcId="{F663F1CC-DD3D-4862-88A9-3BF34D8D72EF}" destId="{FDC48CBF-0467-4C92-AFB8-7BB0D09B6FD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6D3B52-783A-7145-94C0-5422CE8583B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B5F23BAE-E60F-4747-BE05-B730FE813B3A}">
      <dgm:prSet phldrT="[Text]" phldr="0" custT="1"/>
      <dgm:spPr/>
      <dgm:t>
        <a:bodyPr/>
        <a:lstStyle/>
        <a:p>
          <a:r>
            <a:rPr lang="en-GB" sz="1400">
              <a:latin typeface="Arial" panose="020B0604020202020204" pitchFamily="34" charset="0"/>
              <a:cs typeface="Arial" panose="020B0604020202020204" pitchFamily="34" charset="0"/>
            </a:rPr>
            <a:t> Involvement in crime, Vandalism, anti-social behaviour </a:t>
          </a:r>
        </a:p>
      </dgm:t>
    </dgm:pt>
    <dgm:pt modelId="{C16C9FD7-ED53-CB49-B304-B27EA1A28061}" type="parTrans" cxnId="{DE2F2F74-5C46-014A-A7CB-00565941F674}">
      <dgm:prSet/>
      <dgm:spPr/>
      <dgm:t>
        <a:bodyPr/>
        <a:lstStyle/>
        <a:p>
          <a:endParaRPr lang="en-GB" sz="1400">
            <a:latin typeface="Arial" panose="020B0604020202020204" pitchFamily="34" charset="0"/>
            <a:cs typeface="Arial" panose="020B0604020202020204" pitchFamily="34" charset="0"/>
          </a:endParaRPr>
        </a:p>
      </dgm:t>
    </dgm:pt>
    <dgm:pt modelId="{6CC2828D-782D-004E-AFF9-B3C685218709}" type="sibTrans" cxnId="{DE2F2F74-5C46-014A-A7CB-00565941F674}">
      <dgm:prSet/>
      <dgm:spPr/>
      <dgm:t>
        <a:bodyPr/>
        <a:lstStyle/>
        <a:p>
          <a:endParaRPr lang="en-GB" sz="1400">
            <a:latin typeface="Arial" panose="020B0604020202020204" pitchFamily="34" charset="0"/>
            <a:cs typeface="Arial" panose="020B0604020202020204" pitchFamily="34" charset="0"/>
          </a:endParaRPr>
        </a:p>
      </dgm:t>
    </dgm:pt>
    <dgm:pt modelId="{9197F8E6-5117-1E43-9742-ED114D6770A2}">
      <dgm:prSet phldrT="[Text]" phldr="0" custT="1"/>
      <dgm:spPr/>
      <dgm:t>
        <a:bodyPr/>
        <a:lstStyle/>
        <a:p>
          <a:r>
            <a:rPr lang="en-GB" sz="1400">
              <a:latin typeface="Arial" panose="020B0604020202020204" pitchFamily="34" charset="0"/>
              <a:cs typeface="Arial" panose="020B0604020202020204" pitchFamily="34" charset="0"/>
            </a:rPr>
            <a:t>Housing conditions</a:t>
          </a:r>
        </a:p>
        <a:p>
          <a:r>
            <a:rPr lang="en-GB" sz="1400">
              <a:latin typeface="Arial" panose="020B0604020202020204" pitchFamily="34" charset="0"/>
              <a:cs typeface="Arial" panose="020B0604020202020204" pitchFamily="34" charset="0"/>
            </a:rPr>
            <a:t>&amp; Unemployment</a:t>
          </a:r>
        </a:p>
      </dgm:t>
    </dgm:pt>
    <dgm:pt modelId="{87331FF6-3228-4140-ACC0-C412C6036181}" type="parTrans" cxnId="{44937001-616A-CB4A-9AE6-31D6F66454A0}">
      <dgm:prSet/>
      <dgm:spPr/>
      <dgm:t>
        <a:bodyPr/>
        <a:lstStyle/>
        <a:p>
          <a:endParaRPr lang="en-GB" sz="1400">
            <a:latin typeface="Arial" panose="020B0604020202020204" pitchFamily="34" charset="0"/>
            <a:cs typeface="Arial" panose="020B0604020202020204" pitchFamily="34" charset="0"/>
          </a:endParaRPr>
        </a:p>
      </dgm:t>
    </dgm:pt>
    <dgm:pt modelId="{AA341D7F-7D6B-4245-A651-FF12CFE3391C}" type="sibTrans" cxnId="{44937001-616A-CB4A-9AE6-31D6F66454A0}">
      <dgm:prSet/>
      <dgm:spPr/>
      <dgm:t>
        <a:bodyPr/>
        <a:lstStyle/>
        <a:p>
          <a:endParaRPr lang="en-GB" sz="1400">
            <a:latin typeface="Arial" panose="020B0604020202020204" pitchFamily="34" charset="0"/>
            <a:cs typeface="Arial" panose="020B0604020202020204" pitchFamily="34" charset="0"/>
          </a:endParaRPr>
        </a:p>
      </dgm:t>
    </dgm:pt>
    <dgm:pt modelId="{5EC2E595-AD5B-CE4C-9EF0-E60BED44D751}">
      <dgm:prSet phldrT="[Text]" phldr="0" custT="1"/>
      <dgm:spPr/>
      <dgm:t>
        <a:bodyPr/>
        <a:lstStyle/>
        <a:p>
          <a:r>
            <a:rPr lang="en-GB" sz="1400">
              <a:latin typeface="Arial" panose="020B0604020202020204" pitchFamily="34" charset="0"/>
              <a:cs typeface="Arial" panose="020B0604020202020204" pitchFamily="34" charset="0"/>
            </a:rPr>
            <a:t>Underage drinking &amp; drugs</a:t>
          </a:r>
        </a:p>
      </dgm:t>
    </dgm:pt>
    <dgm:pt modelId="{6D6052A0-D95C-994F-8B4B-13A08D671DDA}" type="parTrans" cxnId="{001BAB24-D9D3-C447-9C0A-BA4549C8D441}">
      <dgm:prSet/>
      <dgm:spPr/>
      <dgm:t>
        <a:bodyPr/>
        <a:lstStyle/>
        <a:p>
          <a:endParaRPr lang="en-GB" sz="1400">
            <a:latin typeface="Arial" panose="020B0604020202020204" pitchFamily="34" charset="0"/>
            <a:cs typeface="Arial" panose="020B0604020202020204" pitchFamily="34" charset="0"/>
          </a:endParaRPr>
        </a:p>
      </dgm:t>
    </dgm:pt>
    <dgm:pt modelId="{790FAA7E-4F87-894D-9B25-53536F4DF770}" type="sibTrans" cxnId="{001BAB24-D9D3-C447-9C0A-BA4549C8D441}">
      <dgm:prSet/>
      <dgm:spPr/>
      <dgm:t>
        <a:bodyPr/>
        <a:lstStyle/>
        <a:p>
          <a:endParaRPr lang="en-GB" sz="1400">
            <a:latin typeface="Arial" panose="020B0604020202020204" pitchFamily="34" charset="0"/>
            <a:cs typeface="Arial" panose="020B0604020202020204" pitchFamily="34" charset="0"/>
          </a:endParaRPr>
        </a:p>
      </dgm:t>
    </dgm:pt>
    <dgm:pt modelId="{31BFC660-E14F-C542-BB1D-82318E689A1C}">
      <dgm:prSet phldrT="[Text]" phldr="0" custT="1"/>
      <dgm:spPr/>
      <dgm:t>
        <a:bodyPr/>
        <a:lstStyle/>
        <a:p>
          <a:r>
            <a:rPr lang="en-GB" sz="1400">
              <a:latin typeface="Arial" panose="020B0604020202020204" pitchFamily="34" charset="0"/>
              <a:cs typeface="Arial" panose="020B0604020202020204" pitchFamily="34" charset="0"/>
            </a:rPr>
            <a:t>School absenteeism/ Drop out</a:t>
          </a:r>
        </a:p>
      </dgm:t>
    </dgm:pt>
    <dgm:pt modelId="{966C20CA-5ED7-D045-A8C7-B967FA5BEFD5}" type="parTrans" cxnId="{000B25C2-E68B-6247-910E-1F069D36879C}">
      <dgm:prSet/>
      <dgm:spPr/>
      <dgm:t>
        <a:bodyPr/>
        <a:lstStyle/>
        <a:p>
          <a:endParaRPr lang="en-GB" sz="1400">
            <a:latin typeface="Arial" panose="020B0604020202020204" pitchFamily="34" charset="0"/>
            <a:cs typeface="Arial" panose="020B0604020202020204" pitchFamily="34" charset="0"/>
          </a:endParaRPr>
        </a:p>
      </dgm:t>
    </dgm:pt>
    <dgm:pt modelId="{6B608133-A493-9F4B-B20A-E5574D8DC289}" type="sibTrans" cxnId="{000B25C2-E68B-6247-910E-1F069D36879C}">
      <dgm:prSet/>
      <dgm:spPr/>
      <dgm:t>
        <a:bodyPr/>
        <a:lstStyle/>
        <a:p>
          <a:endParaRPr lang="en-GB" sz="1400">
            <a:latin typeface="Arial" panose="020B0604020202020204" pitchFamily="34" charset="0"/>
            <a:cs typeface="Arial" panose="020B0604020202020204" pitchFamily="34" charset="0"/>
          </a:endParaRPr>
        </a:p>
      </dgm:t>
    </dgm:pt>
    <dgm:pt modelId="{E5C85CBC-C5DC-434B-A710-82287B52BC61}">
      <dgm:prSet phldrT="[Text]" phldr="0" custT="1"/>
      <dgm:spPr/>
      <dgm:t>
        <a:bodyPr/>
        <a:lstStyle/>
        <a:p>
          <a:r>
            <a:rPr lang="en-GB" sz="1400">
              <a:latin typeface="Arial" panose="020B0604020202020204" pitchFamily="34" charset="0"/>
              <a:cs typeface="Arial" panose="020B0604020202020204" pitchFamily="34" charset="0"/>
            </a:rPr>
            <a:t>Parental neglect</a:t>
          </a:r>
        </a:p>
        <a:p>
          <a:r>
            <a:rPr lang="en-GB" sz="1400">
              <a:latin typeface="Arial" panose="020B0604020202020204" pitchFamily="34" charset="0"/>
              <a:cs typeface="Arial" panose="020B0604020202020204" pitchFamily="34" charset="0"/>
            </a:rPr>
            <a:t>Due to Mental </a:t>
          </a:r>
        </a:p>
        <a:p>
          <a:r>
            <a:rPr lang="en-GB" sz="1400">
              <a:latin typeface="Arial" panose="020B0604020202020204" pitchFamily="34" charset="0"/>
              <a:cs typeface="Arial" panose="020B0604020202020204" pitchFamily="34" charset="0"/>
            </a:rPr>
            <a:t>Health Issues</a:t>
          </a:r>
        </a:p>
        <a:p>
          <a:endParaRPr lang="en-GB" sz="1400">
            <a:latin typeface="Arial" panose="020B0604020202020204" pitchFamily="34" charset="0"/>
            <a:cs typeface="Arial" panose="020B0604020202020204" pitchFamily="34" charset="0"/>
          </a:endParaRPr>
        </a:p>
      </dgm:t>
    </dgm:pt>
    <dgm:pt modelId="{F4C2D499-BF31-9F4F-B3EB-C978C16A7F76}" type="parTrans" cxnId="{A10EFAA0-C79A-1349-9ABA-DEF8FB80B9BE}">
      <dgm:prSet/>
      <dgm:spPr/>
      <dgm:t>
        <a:bodyPr/>
        <a:lstStyle/>
        <a:p>
          <a:endParaRPr lang="en-GB" sz="1400">
            <a:latin typeface="Arial" panose="020B0604020202020204" pitchFamily="34" charset="0"/>
            <a:cs typeface="Arial" panose="020B0604020202020204" pitchFamily="34" charset="0"/>
          </a:endParaRPr>
        </a:p>
      </dgm:t>
    </dgm:pt>
    <dgm:pt modelId="{2A1D3F61-45F3-254A-8BC8-01BEB1D76126}" type="sibTrans" cxnId="{A10EFAA0-C79A-1349-9ABA-DEF8FB80B9BE}">
      <dgm:prSet/>
      <dgm:spPr/>
      <dgm:t>
        <a:bodyPr/>
        <a:lstStyle/>
        <a:p>
          <a:endParaRPr lang="en-GB" sz="1400">
            <a:latin typeface="Arial" panose="020B0604020202020204" pitchFamily="34" charset="0"/>
            <a:cs typeface="Arial" panose="020B0604020202020204" pitchFamily="34" charset="0"/>
          </a:endParaRPr>
        </a:p>
      </dgm:t>
    </dgm:pt>
    <dgm:pt modelId="{65FD861C-FD33-E547-A1E4-37DEDBC49D6E}" type="pres">
      <dgm:prSet presAssocID="{CB6D3B52-783A-7145-94C0-5422CE8583BB}" presName="cycle" presStyleCnt="0">
        <dgm:presLayoutVars>
          <dgm:dir/>
          <dgm:resizeHandles val="exact"/>
        </dgm:presLayoutVars>
      </dgm:prSet>
      <dgm:spPr/>
    </dgm:pt>
    <dgm:pt modelId="{D637A602-175F-F64F-B6B4-AEB819DCFE1C}" type="pres">
      <dgm:prSet presAssocID="{B5F23BAE-E60F-4747-BE05-B730FE813B3A}" presName="node" presStyleLbl="node1" presStyleIdx="0" presStyleCnt="5">
        <dgm:presLayoutVars>
          <dgm:bulletEnabled val="1"/>
        </dgm:presLayoutVars>
      </dgm:prSet>
      <dgm:spPr/>
    </dgm:pt>
    <dgm:pt modelId="{BC630116-9932-7D41-A952-9C162F6E7B71}" type="pres">
      <dgm:prSet presAssocID="{B5F23BAE-E60F-4747-BE05-B730FE813B3A}" presName="spNode" presStyleCnt="0"/>
      <dgm:spPr/>
    </dgm:pt>
    <dgm:pt modelId="{595E3173-D517-8141-A7C5-1B390380481A}" type="pres">
      <dgm:prSet presAssocID="{6CC2828D-782D-004E-AFF9-B3C685218709}" presName="sibTrans" presStyleLbl="sibTrans1D1" presStyleIdx="0" presStyleCnt="5"/>
      <dgm:spPr/>
    </dgm:pt>
    <dgm:pt modelId="{31499BFF-CA06-2C45-AADC-26655B48B605}" type="pres">
      <dgm:prSet presAssocID="{9197F8E6-5117-1E43-9742-ED114D6770A2}" presName="node" presStyleLbl="node1" presStyleIdx="1" presStyleCnt="5">
        <dgm:presLayoutVars>
          <dgm:bulletEnabled val="1"/>
        </dgm:presLayoutVars>
      </dgm:prSet>
      <dgm:spPr/>
    </dgm:pt>
    <dgm:pt modelId="{143DDD85-1B3B-6846-917A-3CD78534E7B8}" type="pres">
      <dgm:prSet presAssocID="{9197F8E6-5117-1E43-9742-ED114D6770A2}" presName="spNode" presStyleCnt="0"/>
      <dgm:spPr/>
    </dgm:pt>
    <dgm:pt modelId="{20A0F8E2-D3B4-6249-82D7-7EC05F8F2869}" type="pres">
      <dgm:prSet presAssocID="{AA341D7F-7D6B-4245-A651-FF12CFE3391C}" presName="sibTrans" presStyleLbl="sibTrans1D1" presStyleIdx="1" presStyleCnt="5"/>
      <dgm:spPr/>
    </dgm:pt>
    <dgm:pt modelId="{D92A1E2D-752F-724E-8A24-4645FCF59D6A}" type="pres">
      <dgm:prSet presAssocID="{5EC2E595-AD5B-CE4C-9EF0-E60BED44D751}" presName="node" presStyleLbl="node1" presStyleIdx="2" presStyleCnt="5">
        <dgm:presLayoutVars>
          <dgm:bulletEnabled val="1"/>
        </dgm:presLayoutVars>
      </dgm:prSet>
      <dgm:spPr/>
    </dgm:pt>
    <dgm:pt modelId="{B385B966-AD6E-FA46-BF62-A22E1427BBC5}" type="pres">
      <dgm:prSet presAssocID="{5EC2E595-AD5B-CE4C-9EF0-E60BED44D751}" presName="spNode" presStyleCnt="0"/>
      <dgm:spPr/>
    </dgm:pt>
    <dgm:pt modelId="{550D8CD7-D5AF-6E44-A9BC-EB68583B8B90}" type="pres">
      <dgm:prSet presAssocID="{790FAA7E-4F87-894D-9B25-53536F4DF770}" presName="sibTrans" presStyleLbl="sibTrans1D1" presStyleIdx="2" presStyleCnt="5"/>
      <dgm:spPr/>
    </dgm:pt>
    <dgm:pt modelId="{B64AB361-38A2-8F48-AEC5-C7D2CAC1A9F4}" type="pres">
      <dgm:prSet presAssocID="{31BFC660-E14F-C542-BB1D-82318E689A1C}" presName="node" presStyleLbl="node1" presStyleIdx="3" presStyleCnt="5">
        <dgm:presLayoutVars>
          <dgm:bulletEnabled val="1"/>
        </dgm:presLayoutVars>
      </dgm:prSet>
      <dgm:spPr/>
    </dgm:pt>
    <dgm:pt modelId="{DBD3EF17-8E78-E241-8793-E0D1F43AAE7D}" type="pres">
      <dgm:prSet presAssocID="{31BFC660-E14F-C542-BB1D-82318E689A1C}" presName="spNode" presStyleCnt="0"/>
      <dgm:spPr/>
    </dgm:pt>
    <dgm:pt modelId="{BF0C7304-E1C4-4B44-BC4B-9F70EE819583}" type="pres">
      <dgm:prSet presAssocID="{6B608133-A493-9F4B-B20A-E5574D8DC289}" presName="sibTrans" presStyleLbl="sibTrans1D1" presStyleIdx="3" presStyleCnt="5"/>
      <dgm:spPr/>
    </dgm:pt>
    <dgm:pt modelId="{013C89EE-A5BC-974C-9CBA-4AF719B99C7C}" type="pres">
      <dgm:prSet presAssocID="{E5C85CBC-C5DC-434B-A710-82287B52BC61}" presName="node" presStyleLbl="node1" presStyleIdx="4" presStyleCnt="5">
        <dgm:presLayoutVars>
          <dgm:bulletEnabled val="1"/>
        </dgm:presLayoutVars>
      </dgm:prSet>
      <dgm:spPr/>
    </dgm:pt>
    <dgm:pt modelId="{D63B55DA-2BC8-C343-89EA-97D4900B09ED}" type="pres">
      <dgm:prSet presAssocID="{E5C85CBC-C5DC-434B-A710-82287B52BC61}" presName="spNode" presStyleCnt="0"/>
      <dgm:spPr/>
    </dgm:pt>
    <dgm:pt modelId="{FABE1FEF-1525-0D4F-B91A-654F1571C380}" type="pres">
      <dgm:prSet presAssocID="{2A1D3F61-45F3-254A-8BC8-01BEB1D76126}" presName="sibTrans" presStyleLbl="sibTrans1D1" presStyleIdx="4" presStyleCnt="5"/>
      <dgm:spPr/>
    </dgm:pt>
  </dgm:ptLst>
  <dgm:cxnLst>
    <dgm:cxn modelId="{44937001-616A-CB4A-9AE6-31D6F66454A0}" srcId="{CB6D3B52-783A-7145-94C0-5422CE8583BB}" destId="{9197F8E6-5117-1E43-9742-ED114D6770A2}" srcOrd="1" destOrd="0" parTransId="{87331FF6-3228-4140-ACC0-C412C6036181}" sibTransId="{AA341D7F-7D6B-4245-A651-FF12CFE3391C}"/>
    <dgm:cxn modelId="{6DCC0A04-8748-0E4D-B416-816AD529F308}" type="presOf" srcId="{6B608133-A493-9F4B-B20A-E5574D8DC289}" destId="{BF0C7304-E1C4-4B44-BC4B-9F70EE819583}" srcOrd="0" destOrd="0" presId="urn:microsoft.com/office/officeart/2005/8/layout/cycle6"/>
    <dgm:cxn modelId="{001BAB24-D9D3-C447-9C0A-BA4549C8D441}" srcId="{CB6D3B52-783A-7145-94C0-5422CE8583BB}" destId="{5EC2E595-AD5B-CE4C-9EF0-E60BED44D751}" srcOrd="2" destOrd="0" parTransId="{6D6052A0-D95C-994F-8B4B-13A08D671DDA}" sibTransId="{790FAA7E-4F87-894D-9B25-53536F4DF770}"/>
    <dgm:cxn modelId="{D1A91D28-6C7F-8A44-9923-EA1AF16C03BE}" type="presOf" srcId="{790FAA7E-4F87-894D-9B25-53536F4DF770}" destId="{550D8CD7-D5AF-6E44-A9BC-EB68583B8B90}" srcOrd="0" destOrd="0" presId="urn:microsoft.com/office/officeart/2005/8/layout/cycle6"/>
    <dgm:cxn modelId="{FBE95536-8E62-8D4E-B6FC-F952E91724E0}" type="presOf" srcId="{5EC2E595-AD5B-CE4C-9EF0-E60BED44D751}" destId="{D92A1E2D-752F-724E-8A24-4645FCF59D6A}" srcOrd="0" destOrd="0" presId="urn:microsoft.com/office/officeart/2005/8/layout/cycle6"/>
    <dgm:cxn modelId="{E05FE940-3CC3-F345-B45A-E0E7BBD06EF7}" type="presOf" srcId="{2A1D3F61-45F3-254A-8BC8-01BEB1D76126}" destId="{FABE1FEF-1525-0D4F-B91A-654F1571C380}" srcOrd="0" destOrd="0" presId="urn:microsoft.com/office/officeart/2005/8/layout/cycle6"/>
    <dgm:cxn modelId="{4F69175E-F5DF-1F4E-9E01-435B2E8D120E}" type="presOf" srcId="{9197F8E6-5117-1E43-9742-ED114D6770A2}" destId="{31499BFF-CA06-2C45-AADC-26655B48B605}" srcOrd="0" destOrd="0" presId="urn:microsoft.com/office/officeart/2005/8/layout/cycle6"/>
    <dgm:cxn modelId="{94F06867-B889-BB4A-B6A2-DC8C71B709AA}" type="presOf" srcId="{31BFC660-E14F-C542-BB1D-82318E689A1C}" destId="{B64AB361-38A2-8F48-AEC5-C7D2CAC1A9F4}" srcOrd="0" destOrd="0" presId="urn:microsoft.com/office/officeart/2005/8/layout/cycle6"/>
    <dgm:cxn modelId="{DE2F2F74-5C46-014A-A7CB-00565941F674}" srcId="{CB6D3B52-783A-7145-94C0-5422CE8583BB}" destId="{B5F23BAE-E60F-4747-BE05-B730FE813B3A}" srcOrd="0" destOrd="0" parTransId="{C16C9FD7-ED53-CB49-B304-B27EA1A28061}" sibTransId="{6CC2828D-782D-004E-AFF9-B3C685218709}"/>
    <dgm:cxn modelId="{A4F0A77D-9CB1-2C4F-9284-32F2D20B1DFD}" type="presOf" srcId="{E5C85CBC-C5DC-434B-A710-82287B52BC61}" destId="{013C89EE-A5BC-974C-9CBA-4AF719B99C7C}" srcOrd="0" destOrd="0" presId="urn:microsoft.com/office/officeart/2005/8/layout/cycle6"/>
    <dgm:cxn modelId="{ECA9C987-4437-8642-8113-E20D4A61AB3B}" type="presOf" srcId="{CB6D3B52-783A-7145-94C0-5422CE8583BB}" destId="{65FD861C-FD33-E547-A1E4-37DEDBC49D6E}" srcOrd="0" destOrd="0" presId="urn:microsoft.com/office/officeart/2005/8/layout/cycle6"/>
    <dgm:cxn modelId="{E5C4278C-BB0A-8E41-B2ED-F8DF887B45AC}" type="presOf" srcId="{AA341D7F-7D6B-4245-A651-FF12CFE3391C}" destId="{20A0F8E2-D3B4-6249-82D7-7EC05F8F2869}" srcOrd="0" destOrd="0" presId="urn:microsoft.com/office/officeart/2005/8/layout/cycle6"/>
    <dgm:cxn modelId="{A10EFAA0-C79A-1349-9ABA-DEF8FB80B9BE}" srcId="{CB6D3B52-783A-7145-94C0-5422CE8583BB}" destId="{E5C85CBC-C5DC-434B-A710-82287B52BC61}" srcOrd="4" destOrd="0" parTransId="{F4C2D499-BF31-9F4F-B3EB-C978C16A7F76}" sibTransId="{2A1D3F61-45F3-254A-8BC8-01BEB1D76126}"/>
    <dgm:cxn modelId="{000B25C2-E68B-6247-910E-1F069D36879C}" srcId="{CB6D3B52-783A-7145-94C0-5422CE8583BB}" destId="{31BFC660-E14F-C542-BB1D-82318E689A1C}" srcOrd="3" destOrd="0" parTransId="{966C20CA-5ED7-D045-A8C7-B967FA5BEFD5}" sibTransId="{6B608133-A493-9F4B-B20A-E5574D8DC289}"/>
    <dgm:cxn modelId="{455442D2-4E7B-5A43-84FC-56C5A099ECC6}" type="presOf" srcId="{6CC2828D-782D-004E-AFF9-B3C685218709}" destId="{595E3173-D517-8141-A7C5-1B390380481A}" srcOrd="0" destOrd="0" presId="urn:microsoft.com/office/officeart/2005/8/layout/cycle6"/>
    <dgm:cxn modelId="{AB08FCF9-7CEC-164C-B761-77AC9C105960}" type="presOf" srcId="{B5F23BAE-E60F-4747-BE05-B730FE813B3A}" destId="{D637A602-175F-F64F-B6B4-AEB819DCFE1C}" srcOrd="0" destOrd="0" presId="urn:microsoft.com/office/officeart/2005/8/layout/cycle6"/>
    <dgm:cxn modelId="{9529B5D8-3FA5-9146-BD79-8AF902550FF3}" type="presParOf" srcId="{65FD861C-FD33-E547-A1E4-37DEDBC49D6E}" destId="{D637A602-175F-F64F-B6B4-AEB819DCFE1C}" srcOrd="0" destOrd="0" presId="urn:microsoft.com/office/officeart/2005/8/layout/cycle6"/>
    <dgm:cxn modelId="{722AB460-24B6-8D4B-9D96-0B4B8C949C49}" type="presParOf" srcId="{65FD861C-FD33-E547-A1E4-37DEDBC49D6E}" destId="{BC630116-9932-7D41-A952-9C162F6E7B71}" srcOrd="1" destOrd="0" presId="urn:microsoft.com/office/officeart/2005/8/layout/cycle6"/>
    <dgm:cxn modelId="{06AD9772-9D4A-0A4A-AE8E-9304524BF6D3}" type="presParOf" srcId="{65FD861C-FD33-E547-A1E4-37DEDBC49D6E}" destId="{595E3173-D517-8141-A7C5-1B390380481A}" srcOrd="2" destOrd="0" presId="urn:microsoft.com/office/officeart/2005/8/layout/cycle6"/>
    <dgm:cxn modelId="{8FB072CE-5ABD-3C42-8BCC-8034733A8910}" type="presParOf" srcId="{65FD861C-FD33-E547-A1E4-37DEDBC49D6E}" destId="{31499BFF-CA06-2C45-AADC-26655B48B605}" srcOrd="3" destOrd="0" presId="urn:microsoft.com/office/officeart/2005/8/layout/cycle6"/>
    <dgm:cxn modelId="{38ACFB5C-FCA3-3342-A4F8-6DACA512D96C}" type="presParOf" srcId="{65FD861C-FD33-E547-A1E4-37DEDBC49D6E}" destId="{143DDD85-1B3B-6846-917A-3CD78534E7B8}" srcOrd="4" destOrd="0" presId="urn:microsoft.com/office/officeart/2005/8/layout/cycle6"/>
    <dgm:cxn modelId="{06C27E5A-C7BC-A44E-AD18-D5049C9EA51A}" type="presParOf" srcId="{65FD861C-FD33-E547-A1E4-37DEDBC49D6E}" destId="{20A0F8E2-D3B4-6249-82D7-7EC05F8F2869}" srcOrd="5" destOrd="0" presId="urn:microsoft.com/office/officeart/2005/8/layout/cycle6"/>
    <dgm:cxn modelId="{25E76E84-9286-2944-8076-8BB03EC3CB27}" type="presParOf" srcId="{65FD861C-FD33-E547-A1E4-37DEDBC49D6E}" destId="{D92A1E2D-752F-724E-8A24-4645FCF59D6A}" srcOrd="6" destOrd="0" presId="urn:microsoft.com/office/officeart/2005/8/layout/cycle6"/>
    <dgm:cxn modelId="{81CDE14A-115F-EB4E-97B1-F5501366696E}" type="presParOf" srcId="{65FD861C-FD33-E547-A1E4-37DEDBC49D6E}" destId="{B385B966-AD6E-FA46-BF62-A22E1427BBC5}" srcOrd="7" destOrd="0" presId="urn:microsoft.com/office/officeart/2005/8/layout/cycle6"/>
    <dgm:cxn modelId="{5F485882-CB9E-DF4B-863E-46EBB9455122}" type="presParOf" srcId="{65FD861C-FD33-E547-A1E4-37DEDBC49D6E}" destId="{550D8CD7-D5AF-6E44-A9BC-EB68583B8B90}" srcOrd="8" destOrd="0" presId="urn:microsoft.com/office/officeart/2005/8/layout/cycle6"/>
    <dgm:cxn modelId="{E004D4E8-FDBC-4A4F-89F6-B3D2B173DB04}" type="presParOf" srcId="{65FD861C-FD33-E547-A1E4-37DEDBC49D6E}" destId="{B64AB361-38A2-8F48-AEC5-C7D2CAC1A9F4}" srcOrd="9" destOrd="0" presId="urn:microsoft.com/office/officeart/2005/8/layout/cycle6"/>
    <dgm:cxn modelId="{9F71469C-7E36-C34A-BBE6-EB33A17F88FD}" type="presParOf" srcId="{65FD861C-FD33-E547-A1E4-37DEDBC49D6E}" destId="{DBD3EF17-8E78-E241-8793-E0D1F43AAE7D}" srcOrd="10" destOrd="0" presId="urn:microsoft.com/office/officeart/2005/8/layout/cycle6"/>
    <dgm:cxn modelId="{9B5F1D42-7FC3-0B45-9237-4332EE2BCD6E}" type="presParOf" srcId="{65FD861C-FD33-E547-A1E4-37DEDBC49D6E}" destId="{BF0C7304-E1C4-4B44-BC4B-9F70EE819583}" srcOrd="11" destOrd="0" presId="urn:microsoft.com/office/officeart/2005/8/layout/cycle6"/>
    <dgm:cxn modelId="{F7D9DAF0-9BA6-6040-AF32-AAC7E9D965CE}" type="presParOf" srcId="{65FD861C-FD33-E547-A1E4-37DEDBC49D6E}" destId="{013C89EE-A5BC-974C-9CBA-4AF719B99C7C}" srcOrd="12" destOrd="0" presId="urn:microsoft.com/office/officeart/2005/8/layout/cycle6"/>
    <dgm:cxn modelId="{F2C34853-FEF6-384D-8FDE-BC03083DC81A}" type="presParOf" srcId="{65FD861C-FD33-E547-A1E4-37DEDBC49D6E}" destId="{D63B55DA-2BC8-C343-89EA-97D4900B09ED}" srcOrd="13" destOrd="0" presId="urn:microsoft.com/office/officeart/2005/8/layout/cycle6"/>
    <dgm:cxn modelId="{542E4F5F-5376-924F-96F2-D816ED98CBFB}" type="presParOf" srcId="{65FD861C-FD33-E547-A1E4-37DEDBC49D6E}" destId="{FABE1FEF-1525-0D4F-B91A-654F1571C38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466A30-1371-774D-8028-09906F280CD4}"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GB"/>
        </a:p>
      </dgm:t>
    </dgm:pt>
    <dgm:pt modelId="{35F069A0-8B00-D046-B16C-E7958D418934}" type="pres">
      <dgm:prSet presAssocID="{B3466A30-1371-774D-8028-09906F280CD4}" presName="Name0" presStyleCnt="0">
        <dgm:presLayoutVars>
          <dgm:chMax val="1"/>
          <dgm:chPref val="1"/>
          <dgm:dir/>
          <dgm:animOne val="branch"/>
          <dgm:animLvl val="lvl"/>
        </dgm:presLayoutVars>
      </dgm:prSet>
      <dgm:spPr/>
    </dgm:pt>
  </dgm:ptLst>
  <dgm:cxnLst>
    <dgm:cxn modelId="{F4143301-F852-A043-959A-30A6DC0DA056}" type="presOf" srcId="{B3466A30-1371-774D-8028-09906F280CD4}" destId="{35F069A0-8B00-D046-B16C-E7958D418934}"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EF964E-0918-5D41-93BC-DEA09BAF6B42}"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en-GB"/>
        </a:p>
      </dgm:t>
    </dgm:pt>
    <dgm:pt modelId="{EFF87855-C51B-004E-9D73-48C1EA0807DB}">
      <dgm:prSet phldrT="[Text]" phldr="0" custT="1"/>
      <dgm:spPr/>
      <dgm:t>
        <a:bodyPr/>
        <a:lstStyle/>
        <a:p>
          <a:r>
            <a:rPr lang="en-GB" sz="1400" dirty="0">
              <a:latin typeface="Arial" panose="020B0604020202020204" pitchFamily="34" charset="0"/>
              <a:cs typeface="Arial" panose="020B0604020202020204" pitchFamily="34" charset="0"/>
            </a:rPr>
            <a:t> poor behaviour</a:t>
          </a:r>
        </a:p>
      </dgm:t>
    </dgm:pt>
    <dgm:pt modelId="{D0ED54F4-0CE6-5247-BFDA-BA66BE97784F}" type="parTrans" cxnId="{15F0902A-8C41-6048-9D28-458DEE99B49A}">
      <dgm:prSet/>
      <dgm:spPr/>
      <dgm:t>
        <a:bodyPr/>
        <a:lstStyle/>
        <a:p>
          <a:endParaRPr lang="en-GB" sz="1400">
            <a:latin typeface="Arial" panose="020B0604020202020204" pitchFamily="34" charset="0"/>
            <a:cs typeface="Arial" panose="020B0604020202020204" pitchFamily="34" charset="0"/>
          </a:endParaRPr>
        </a:p>
      </dgm:t>
    </dgm:pt>
    <dgm:pt modelId="{25EBF5DF-37D8-B04C-B5A0-B2E2DD0AB947}" type="sibTrans" cxnId="{15F0902A-8C41-6048-9D28-458DEE99B49A}">
      <dgm:prSet custT="1"/>
      <dgm:spPr/>
      <dgm:t>
        <a:bodyPr/>
        <a:lstStyle/>
        <a:p>
          <a:r>
            <a:rPr lang="en-GB" sz="1400">
              <a:latin typeface="Arial" panose="020B0604020202020204" pitchFamily="34" charset="0"/>
              <a:cs typeface="Arial" panose="020B0604020202020204" pitchFamily="34" charset="0"/>
            </a:rPr>
            <a:t>Psychopathology</a:t>
          </a:r>
        </a:p>
      </dgm:t>
    </dgm:pt>
    <dgm:pt modelId="{5562F0F9-9D01-0F4A-8609-3A90ADEFE9C7}" type="asst">
      <dgm:prSet phldrT="[Text]" phldr="0" custT="1"/>
      <dgm:spPr/>
      <dgm:t>
        <a:bodyPr/>
        <a:lstStyle/>
        <a:p>
          <a:r>
            <a:rPr lang="en-GB" sz="1400">
              <a:latin typeface="Arial" panose="020B0604020202020204" pitchFamily="34" charset="0"/>
              <a:cs typeface="Arial" panose="020B0604020202020204" pitchFamily="34" charset="0"/>
            </a:rPr>
            <a:t>Neglect, unable to take her child to nursery each day, lack of engagement and nurturing</a:t>
          </a:r>
        </a:p>
      </dgm:t>
    </dgm:pt>
    <dgm:pt modelId="{8A0B5DC9-9F75-7446-B302-69BADE209E96}" type="parTrans" cxnId="{C5BE52EF-AF44-6D4F-B273-1B82EBCC993C}">
      <dgm:prSet/>
      <dgm:spPr/>
      <dgm:t>
        <a:bodyPr/>
        <a:lstStyle/>
        <a:p>
          <a:endParaRPr lang="en-GB" sz="1400">
            <a:latin typeface="Arial" panose="020B0604020202020204" pitchFamily="34" charset="0"/>
            <a:cs typeface="Arial" panose="020B0604020202020204" pitchFamily="34" charset="0"/>
          </a:endParaRPr>
        </a:p>
      </dgm:t>
    </dgm:pt>
    <dgm:pt modelId="{CFF7692F-7D5A-3B4A-80BF-FD1AF9B00A95}" type="sibTrans" cxnId="{C5BE52EF-AF44-6D4F-B273-1B82EBCC993C}">
      <dgm:prSet custT="1"/>
      <dgm:spPr/>
      <dgm:t>
        <a:bodyPr/>
        <a:lstStyle/>
        <a:p>
          <a:r>
            <a:rPr lang="en-GB" sz="1400">
              <a:latin typeface="Arial" panose="020B0604020202020204" pitchFamily="34" charset="0"/>
              <a:cs typeface="Arial" panose="020B0604020202020204" pitchFamily="34" charset="0"/>
            </a:rPr>
            <a:t>Negative parenting</a:t>
          </a:r>
        </a:p>
      </dgm:t>
    </dgm:pt>
    <dgm:pt modelId="{FE31B349-8FAE-8046-9312-D71B5B5FE9F0}">
      <dgm:prSet phldrT="[Text]" phldr="0" custT="1"/>
      <dgm:spPr/>
      <dgm:t>
        <a:bodyPr/>
        <a:lstStyle/>
        <a:p>
          <a:r>
            <a:rPr lang="en-GB" sz="1400">
              <a:latin typeface="Arial" panose="020B0604020202020204" pitchFamily="34" charset="0"/>
              <a:cs typeface="Arial" panose="020B0604020202020204" pitchFamily="34" charset="0"/>
            </a:rPr>
            <a:t>Poor living conditions</a:t>
          </a:r>
        </a:p>
        <a:p>
          <a:r>
            <a:rPr lang="en-GB" sz="1400">
              <a:latin typeface="Arial" panose="020B0604020202020204" pitchFamily="34" charset="0"/>
              <a:cs typeface="Arial" panose="020B0604020202020204" pitchFamily="34" charset="0"/>
            </a:rPr>
            <a:t>Income poverty</a:t>
          </a:r>
        </a:p>
      </dgm:t>
    </dgm:pt>
    <dgm:pt modelId="{A83795FC-FA9E-EC46-BA9C-CF6D0190819F}" type="parTrans" cxnId="{CA9B93A8-D591-0C48-9759-15EC82CA98AC}">
      <dgm:prSet/>
      <dgm:spPr/>
      <dgm:t>
        <a:bodyPr/>
        <a:lstStyle/>
        <a:p>
          <a:endParaRPr lang="en-GB" sz="1400">
            <a:latin typeface="Arial" panose="020B0604020202020204" pitchFamily="34" charset="0"/>
            <a:cs typeface="Arial" panose="020B0604020202020204" pitchFamily="34" charset="0"/>
          </a:endParaRPr>
        </a:p>
      </dgm:t>
    </dgm:pt>
    <dgm:pt modelId="{79D944E8-24F5-764F-8B58-E39281E2D7BF}" type="sibTrans" cxnId="{CA9B93A8-D591-0C48-9759-15EC82CA98AC}">
      <dgm:prSet custT="1"/>
      <dgm:spPr/>
      <dgm:t>
        <a:bodyPr/>
        <a:lstStyle/>
        <a:p>
          <a:r>
            <a:rPr lang="en-GB" sz="1400">
              <a:latin typeface="Arial" panose="020B0604020202020204" pitchFamily="34" charset="0"/>
              <a:cs typeface="Arial" panose="020B0604020202020204" pitchFamily="34" charset="0"/>
            </a:rPr>
            <a:t>Social deprevation</a:t>
          </a:r>
        </a:p>
      </dgm:t>
    </dgm:pt>
    <dgm:pt modelId="{7A58E0E8-4C14-BE46-A11D-C7F8DC33A8E2}">
      <dgm:prSet phldrT="[Text]" phldr="0" custT="1"/>
      <dgm:spPr/>
      <dgm:t>
        <a:bodyPr/>
        <a:lstStyle/>
        <a:p>
          <a:endParaRPr lang="en-GB" sz="1400">
            <a:latin typeface="Arial" panose="020B0604020202020204" pitchFamily="34" charset="0"/>
            <a:cs typeface="Arial" panose="020B0604020202020204" pitchFamily="34" charset="0"/>
          </a:endParaRPr>
        </a:p>
        <a:p>
          <a:r>
            <a:rPr lang="en-GB" sz="1400">
              <a:latin typeface="Arial" panose="020B0604020202020204" pitchFamily="34" charset="0"/>
              <a:cs typeface="Arial" panose="020B0604020202020204" pitchFamily="34" charset="0"/>
            </a:rPr>
            <a:t>Underdevelopement of social skills, education behaviour displayed by her brother</a:t>
          </a:r>
          <a:br>
            <a:rPr lang="en-GB" sz="1400">
              <a:latin typeface="Arial" panose="020B0604020202020204" pitchFamily="34" charset="0"/>
              <a:cs typeface="Arial" panose="020B0604020202020204" pitchFamily="34" charset="0"/>
            </a:rPr>
          </a:br>
          <a:r>
            <a:rPr lang="en-GB" sz="1400">
              <a:latin typeface="Arial" panose="020B0604020202020204" pitchFamily="34" charset="0"/>
              <a:cs typeface="Arial" panose="020B0604020202020204" pitchFamily="34" charset="0"/>
            </a:rPr>
            <a:t> Unhealthy Sibling influence influences</a:t>
          </a:r>
        </a:p>
      </dgm:t>
    </dgm:pt>
    <dgm:pt modelId="{4C6D4B69-781A-5044-B54D-1CA1F06A2CA5}" type="parTrans" cxnId="{0DE2252C-D6F5-0B46-8624-6A68A878C67F}">
      <dgm:prSet/>
      <dgm:spPr/>
      <dgm:t>
        <a:bodyPr/>
        <a:lstStyle/>
        <a:p>
          <a:endParaRPr lang="en-GB" sz="1400">
            <a:latin typeface="Arial" panose="020B0604020202020204" pitchFamily="34" charset="0"/>
            <a:cs typeface="Arial" panose="020B0604020202020204" pitchFamily="34" charset="0"/>
          </a:endParaRPr>
        </a:p>
      </dgm:t>
    </dgm:pt>
    <dgm:pt modelId="{578D855D-8D3F-CC4E-94CB-0E8F1969ABE3}" type="sibTrans" cxnId="{0DE2252C-D6F5-0B46-8624-6A68A878C67F}">
      <dgm:prSet custT="1"/>
      <dgm:spPr/>
      <dgm:t>
        <a:bodyPr/>
        <a:lstStyle/>
        <a:p>
          <a:r>
            <a:rPr lang="en-GB" sz="1400">
              <a:latin typeface="Arial" panose="020B0604020202020204" pitchFamily="34" charset="0"/>
              <a:cs typeface="Arial" panose="020B0604020202020204" pitchFamily="34" charset="0"/>
            </a:rPr>
            <a:t>Negative family relations</a:t>
          </a:r>
        </a:p>
      </dgm:t>
    </dgm:pt>
    <dgm:pt modelId="{90E83275-4E6A-A344-8ADE-6F9334D56540}">
      <dgm:prSet phldrT="[Text]" phldr="0" custT="1"/>
      <dgm:spPr/>
      <dgm:t>
        <a:bodyPr/>
        <a:lstStyle/>
        <a:p>
          <a:r>
            <a:rPr lang="en-GB" sz="1400">
              <a:latin typeface="Arial" panose="020B0604020202020204" pitchFamily="34" charset="0"/>
              <a:cs typeface="Arial" panose="020B0604020202020204" pitchFamily="34" charset="0"/>
            </a:rPr>
            <a:t>Abusive behaviour : verbal, non-verbal, physical, emotional, sexual.</a:t>
          </a:r>
        </a:p>
      </dgm:t>
    </dgm:pt>
    <dgm:pt modelId="{A9D56B26-A31A-A346-B95B-8D4D3F7C6CFB}" type="parTrans" cxnId="{36F304CB-BF10-1345-B697-274F16FF78BD}">
      <dgm:prSet/>
      <dgm:spPr/>
      <dgm:t>
        <a:bodyPr/>
        <a:lstStyle/>
        <a:p>
          <a:endParaRPr lang="en-GB" sz="1400">
            <a:latin typeface="Arial" panose="020B0604020202020204" pitchFamily="34" charset="0"/>
            <a:cs typeface="Arial" panose="020B0604020202020204" pitchFamily="34" charset="0"/>
          </a:endParaRPr>
        </a:p>
      </dgm:t>
    </dgm:pt>
    <dgm:pt modelId="{B820D87F-8E69-9548-AEBB-0170A35EFFC9}" type="sibTrans" cxnId="{36F304CB-BF10-1345-B697-274F16FF78BD}">
      <dgm:prSet custT="1"/>
      <dgm:spPr/>
      <dgm:t>
        <a:bodyPr/>
        <a:lstStyle/>
        <a:p>
          <a:r>
            <a:rPr lang="en-GB" sz="1400" dirty="0">
              <a:latin typeface="Arial" panose="020B0604020202020204" pitchFamily="34" charset="0"/>
              <a:cs typeface="Arial" panose="020B0604020202020204" pitchFamily="34" charset="0"/>
            </a:rPr>
            <a:t>Low self esteem</a:t>
          </a:r>
        </a:p>
      </dgm:t>
    </dgm:pt>
    <dgm:pt modelId="{5F8F2BFF-F74C-9744-A38F-5D5A1AD02147}" type="pres">
      <dgm:prSet presAssocID="{26EF964E-0918-5D41-93BC-DEA09BAF6B42}" presName="hierChild1" presStyleCnt="0">
        <dgm:presLayoutVars>
          <dgm:orgChart val="1"/>
          <dgm:chPref val="1"/>
          <dgm:dir/>
          <dgm:animOne val="branch"/>
          <dgm:animLvl val="lvl"/>
          <dgm:resizeHandles/>
        </dgm:presLayoutVars>
      </dgm:prSet>
      <dgm:spPr/>
    </dgm:pt>
    <dgm:pt modelId="{7CAD8426-9504-2643-9226-8961E1A76592}" type="pres">
      <dgm:prSet presAssocID="{EFF87855-C51B-004E-9D73-48C1EA0807DB}" presName="hierRoot1" presStyleCnt="0">
        <dgm:presLayoutVars>
          <dgm:hierBranch val="init"/>
        </dgm:presLayoutVars>
      </dgm:prSet>
      <dgm:spPr/>
    </dgm:pt>
    <dgm:pt modelId="{0ABB0248-2E56-D846-A817-064265A241D8}" type="pres">
      <dgm:prSet presAssocID="{EFF87855-C51B-004E-9D73-48C1EA0807DB}" presName="rootComposite1" presStyleCnt="0"/>
      <dgm:spPr/>
    </dgm:pt>
    <dgm:pt modelId="{CA72A2AD-0528-2946-8C4F-DEF3B74F118D}" type="pres">
      <dgm:prSet presAssocID="{EFF87855-C51B-004E-9D73-48C1EA0807DB}" presName="rootText1" presStyleLbl="node0" presStyleIdx="0" presStyleCnt="1">
        <dgm:presLayoutVars>
          <dgm:chMax/>
          <dgm:chPref val="3"/>
        </dgm:presLayoutVars>
      </dgm:prSet>
      <dgm:spPr/>
    </dgm:pt>
    <dgm:pt modelId="{96E67122-E79B-2842-8E8D-2FA4468380B2}" type="pres">
      <dgm:prSet presAssocID="{EFF87855-C51B-004E-9D73-48C1EA0807DB}" presName="titleText1" presStyleLbl="fgAcc0" presStyleIdx="0" presStyleCnt="1">
        <dgm:presLayoutVars>
          <dgm:chMax val="0"/>
          <dgm:chPref val="0"/>
        </dgm:presLayoutVars>
      </dgm:prSet>
      <dgm:spPr/>
    </dgm:pt>
    <dgm:pt modelId="{450EA9CD-7BC6-604D-93B3-24484FDBF1F1}" type="pres">
      <dgm:prSet presAssocID="{EFF87855-C51B-004E-9D73-48C1EA0807DB}" presName="rootConnector1" presStyleLbl="node1" presStyleIdx="0" presStyleCnt="3"/>
      <dgm:spPr/>
    </dgm:pt>
    <dgm:pt modelId="{7B636E23-23DB-3E4A-8A6F-DA3FD5B1E2B8}" type="pres">
      <dgm:prSet presAssocID="{EFF87855-C51B-004E-9D73-48C1EA0807DB}" presName="hierChild2" presStyleCnt="0"/>
      <dgm:spPr/>
    </dgm:pt>
    <dgm:pt modelId="{9D02D618-62E3-7848-AD26-5B14B0F15FE1}" type="pres">
      <dgm:prSet presAssocID="{A83795FC-FA9E-EC46-BA9C-CF6D0190819F}" presName="Name37" presStyleLbl="parChTrans1D2" presStyleIdx="0" presStyleCnt="4"/>
      <dgm:spPr/>
    </dgm:pt>
    <dgm:pt modelId="{4C50B0C5-15BE-7F47-9C59-D4DB53D655C4}" type="pres">
      <dgm:prSet presAssocID="{FE31B349-8FAE-8046-9312-D71B5B5FE9F0}" presName="hierRoot2" presStyleCnt="0">
        <dgm:presLayoutVars>
          <dgm:hierBranch val="init"/>
        </dgm:presLayoutVars>
      </dgm:prSet>
      <dgm:spPr/>
    </dgm:pt>
    <dgm:pt modelId="{839DC559-A01F-5E4B-95EC-A43F3F685F29}" type="pres">
      <dgm:prSet presAssocID="{FE31B349-8FAE-8046-9312-D71B5B5FE9F0}" presName="rootComposite" presStyleCnt="0"/>
      <dgm:spPr/>
    </dgm:pt>
    <dgm:pt modelId="{994C313D-B806-4049-9EDF-DAF3C4B3408C}" type="pres">
      <dgm:prSet presAssocID="{FE31B349-8FAE-8046-9312-D71B5B5FE9F0}" presName="rootText" presStyleLbl="node1" presStyleIdx="0" presStyleCnt="3">
        <dgm:presLayoutVars>
          <dgm:chMax/>
          <dgm:chPref val="3"/>
        </dgm:presLayoutVars>
      </dgm:prSet>
      <dgm:spPr/>
    </dgm:pt>
    <dgm:pt modelId="{E46138AD-5E65-714F-93AC-E10CDDA54510}" type="pres">
      <dgm:prSet presAssocID="{FE31B349-8FAE-8046-9312-D71B5B5FE9F0}" presName="titleText2" presStyleLbl="fgAcc1" presStyleIdx="0" presStyleCnt="3" custLinFactY="-107190" custLinFactNeighborX="-25563" custLinFactNeighborY="-200000">
        <dgm:presLayoutVars>
          <dgm:chMax val="0"/>
          <dgm:chPref val="0"/>
        </dgm:presLayoutVars>
      </dgm:prSet>
      <dgm:spPr/>
    </dgm:pt>
    <dgm:pt modelId="{58EBE847-AC4A-554E-B618-E104396D6F89}" type="pres">
      <dgm:prSet presAssocID="{FE31B349-8FAE-8046-9312-D71B5B5FE9F0}" presName="rootConnector" presStyleLbl="node2" presStyleIdx="0" presStyleCnt="0"/>
      <dgm:spPr/>
    </dgm:pt>
    <dgm:pt modelId="{6C1A6B81-9DA4-D44E-AB36-4026969709AC}" type="pres">
      <dgm:prSet presAssocID="{FE31B349-8FAE-8046-9312-D71B5B5FE9F0}" presName="hierChild4" presStyleCnt="0"/>
      <dgm:spPr/>
    </dgm:pt>
    <dgm:pt modelId="{BC8D7BB4-29BE-5C45-BC16-EBD439079EB7}" type="pres">
      <dgm:prSet presAssocID="{FE31B349-8FAE-8046-9312-D71B5B5FE9F0}" presName="hierChild5" presStyleCnt="0"/>
      <dgm:spPr/>
    </dgm:pt>
    <dgm:pt modelId="{EF29D7B1-14C1-5740-A418-0E0E5C089E79}" type="pres">
      <dgm:prSet presAssocID="{4C6D4B69-781A-5044-B54D-1CA1F06A2CA5}" presName="Name37" presStyleLbl="parChTrans1D2" presStyleIdx="1" presStyleCnt="4"/>
      <dgm:spPr/>
    </dgm:pt>
    <dgm:pt modelId="{C1FC43A9-8651-1A46-B655-1E970AB3E458}" type="pres">
      <dgm:prSet presAssocID="{7A58E0E8-4C14-BE46-A11D-C7F8DC33A8E2}" presName="hierRoot2" presStyleCnt="0">
        <dgm:presLayoutVars>
          <dgm:hierBranch val="init"/>
        </dgm:presLayoutVars>
      </dgm:prSet>
      <dgm:spPr/>
    </dgm:pt>
    <dgm:pt modelId="{D622069E-DF56-C844-9959-264EE49FAA95}" type="pres">
      <dgm:prSet presAssocID="{7A58E0E8-4C14-BE46-A11D-C7F8DC33A8E2}" presName="rootComposite" presStyleCnt="0"/>
      <dgm:spPr/>
    </dgm:pt>
    <dgm:pt modelId="{66A3E540-D662-934D-AA3B-F8CF29D392BA}" type="pres">
      <dgm:prSet presAssocID="{7A58E0E8-4C14-BE46-A11D-C7F8DC33A8E2}" presName="rootText" presStyleLbl="node1" presStyleIdx="1" presStyleCnt="3">
        <dgm:presLayoutVars>
          <dgm:chMax/>
          <dgm:chPref val="3"/>
        </dgm:presLayoutVars>
      </dgm:prSet>
      <dgm:spPr/>
    </dgm:pt>
    <dgm:pt modelId="{B53DAAD4-FA1C-F341-BBFA-3B2425A8DB14}" type="pres">
      <dgm:prSet presAssocID="{7A58E0E8-4C14-BE46-A11D-C7F8DC33A8E2}" presName="titleText2" presStyleLbl="fgAcc1" presStyleIdx="1" presStyleCnt="3" custLinFactY="-107190" custLinFactNeighborX="10254" custLinFactNeighborY="-200000">
        <dgm:presLayoutVars>
          <dgm:chMax val="0"/>
          <dgm:chPref val="0"/>
        </dgm:presLayoutVars>
      </dgm:prSet>
      <dgm:spPr/>
    </dgm:pt>
    <dgm:pt modelId="{6666FA0E-0A37-0D4E-82AB-55155664AA5B}" type="pres">
      <dgm:prSet presAssocID="{7A58E0E8-4C14-BE46-A11D-C7F8DC33A8E2}" presName="rootConnector" presStyleLbl="node2" presStyleIdx="0" presStyleCnt="0"/>
      <dgm:spPr/>
    </dgm:pt>
    <dgm:pt modelId="{072509B9-5C3D-1645-BC24-2792B7F733A0}" type="pres">
      <dgm:prSet presAssocID="{7A58E0E8-4C14-BE46-A11D-C7F8DC33A8E2}" presName="hierChild4" presStyleCnt="0"/>
      <dgm:spPr/>
    </dgm:pt>
    <dgm:pt modelId="{A3FD8EF1-A622-A843-8305-BC170CA968D7}" type="pres">
      <dgm:prSet presAssocID="{7A58E0E8-4C14-BE46-A11D-C7F8DC33A8E2}" presName="hierChild5" presStyleCnt="0"/>
      <dgm:spPr/>
    </dgm:pt>
    <dgm:pt modelId="{1BEC914F-EED8-D340-83F4-060AC97D07EE}" type="pres">
      <dgm:prSet presAssocID="{A9D56B26-A31A-A346-B95B-8D4D3F7C6CFB}" presName="Name37" presStyleLbl="parChTrans1D2" presStyleIdx="2" presStyleCnt="4"/>
      <dgm:spPr/>
    </dgm:pt>
    <dgm:pt modelId="{5DF8482B-D676-2F43-A0E8-D69DD40C06B4}" type="pres">
      <dgm:prSet presAssocID="{90E83275-4E6A-A344-8ADE-6F9334D56540}" presName="hierRoot2" presStyleCnt="0">
        <dgm:presLayoutVars>
          <dgm:hierBranch val="init"/>
        </dgm:presLayoutVars>
      </dgm:prSet>
      <dgm:spPr/>
    </dgm:pt>
    <dgm:pt modelId="{C462C3F2-E54D-D045-BF02-20E40CF43D31}" type="pres">
      <dgm:prSet presAssocID="{90E83275-4E6A-A344-8ADE-6F9334D56540}" presName="rootComposite" presStyleCnt="0"/>
      <dgm:spPr/>
    </dgm:pt>
    <dgm:pt modelId="{F145C532-71A0-B74A-B69B-DD8B7DAD5A44}" type="pres">
      <dgm:prSet presAssocID="{90E83275-4E6A-A344-8ADE-6F9334D56540}" presName="rootText" presStyleLbl="node1" presStyleIdx="2" presStyleCnt="3">
        <dgm:presLayoutVars>
          <dgm:chMax/>
          <dgm:chPref val="3"/>
        </dgm:presLayoutVars>
      </dgm:prSet>
      <dgm:spPr/>
    </dgm:pt>
    <dgm:pt modelId="{59EE7DFE-7884-3748-9BD4-B8D50F5AC3B4}" type="pres">
      <dgm:prSet presAssocID="{90E83275-4E6A-A344-8ADE-6F9334D56540}" presName="titleText2" presStyleLbl="fgAcc1" presStyleIdx="2" presStyleCnt="3" custScaleX="77953" custLinFactY="-107190" custLinFactNeighborX="-14913" custLinFactNeighborY="-200000">
        <dgm:presLayoutVars>
          <dgm:chMax val="0"/>
          <dgm:chPref val="0"/>
        </dgm:presLayoutVars>
      </dgm:prSet>
      <dgm:spPr/>
    </dgm:pt>
    <dgm:pt modelId="{4665E835-0D72-C040-B2D5-8F6E8BB7BCD0}" type="pres">
      <dgm:prSet presAssocID="{90E83275-4E6A-A344-8ADE-6F9334D56540}" presName="rootConnector" presStyleLbl="node2" presStyleIdx="0" presStyleCnt="0"/>
      <dgm:spPr/>
    </dgm:pt>
    <dgm:pt modelId="{C4758CE0-C5E4-8847-8E27-3A6385BA6103}" type="pres">
      <dgm:prSet presAssocID="{90E83275-4E6A-A344-8ADE-6F9334D56540}" presName="hierChild4" presStyleCnt="0"/>
      <dgm:spPr/>
    </dgm:pt>
    <dgm:pt modelId="{1010CFF1-BC30-0846-8806-3A0C24FA5029}" type="pres">
      <dgm:prSet presAssocID="{90E83275-4E6A-A344-8ADE-6F9334D56540}" presName="hierChild5" presStyleCnt="0"/>
      <dgm:spPr/>
    </dgm:pt>
    <dgm:pt modelId="{A97B413D-80CD-AD42-99E3-96486899FECA}" type="pres">
      <dgm:prSet presAssocID="{EFF87855-C51B-004E-9D73-48C1EA0807DB}" presName="hierChild3" presStyleCnt="0"/>
      <dgm:spPr/>
    </dgm:pt>
    <dgm:pt modelId="{56565C28-E9E2-944B-90DE-67E0FACEF01C}" type="pres">
      <dgm:prSet presAssocID="{8A0B5DC9-9F75-7446-B302-69BADE209E96}" presName="Name96" presStyleLbl="parChTrans1D2" presStyleIdx="3" presStyleCnt="4"/>
      <dgm:spPr/>
    </dgm:pt>
    <dgm:pt modelId="{6180124B-50D9-134F-B392-C2A68FFFA9CC}" type="pres">
      <dgm:prSet presAssocID="{5562F0F9-9D01-0F4A-8609-3A90ADEFE9C7}" presName="hierRoot3" presStyleCnt="0">
        <dgm:presLayoutVars>
          <dgm:hierBranch val="init"/>
        </dgm:presLayoutVars>
      </dgm:prSet>
      <dgm:spPr/>
    </dgm:pt>
    <dgm:pt modelId="{BB9EDF0E-6D10-A042-8002-8D75FC075C67}" type="pres">
      <dgm:prSet presAssocID="{5562F0F9-9D01-0F4A-8609-3A90ADEFE9C7}" presName="rootComposite3" presStyleCnt="0"/>
      <dgm:spPr/>
    </dgm:pt>
    <dgm:pt modelId="{776B3622-ACA8-C641-861C-1E5131365816}" type="pres">
      <dgm:prSet presAssocID="{5562F0F9-9D01-0F4A-8609-3A90ADEFE9C7}" presName="rootText3" presStyleLbl="asst1" presStyleIdx="0" presStyleCnt="1">
        <dgm:presLayoutVars>
          <dgm:chPref val="3"/>
        </dgm:presLayoutVars>
      </dgm:prSet>
      <dgm:spPr/>
    </dgm:pt>
    <dgm:pt modelId="{119DFF2B-BF7F-1E4F-AB0B-FA636237F74E}" type="pres">
      <dgm:prSet presAssocID="{5562F0F9-9D01-0F4A-8609-3A90ADEFE9C7}" presName="titleText3" presStyleLbl="fgAcc2" presStyleIdx="0" presStyleCnt="1">
        <dgm:presLayoutVars>
          <dgm:chMax val="0"/>
          <dgm:chPref val="0"/>
        </dgm:presLayoutVars>
      </dgm:prSet>
      <dgm:spPr/>
    </dgm:pt>
    <dgm:pt modelId="{5B1FEB21-48B0-B24F-B64B-C3AD8E268E61}" type="pres">
      <dgm:prSet presAssocID="{5562F0F9-9D01-0F4A-8609-3A90ADEFE9C7}" presName="rootConnector3" presStyleLbl="asst1" presStyleIdx="0" presStyleCnt="1"/>
      <dgm:spPr/>
    </dgm:pt>
    <dgm:pt modelId="{11B6740F-27B6-E047-B61B-6539FD931FA4}" type="pres">
      <dgm:prSet presAssocID="{5562F0F9-9D01-0F4A-8609-3A90ADEFE9C7}" presName="hierChild6" presStyleCnt="0"/>
      <dgm:spPr/>
    </dgm:pt>
    <dgm:pt modelId="{C02ABABE-3B70-1A42-ADBF-23B3306C86C1}" type="pres">
      <dgm:prSet presAssocID="{5562F0F9-9D01-0F4A-8609-3A90ADEFE9C7}" presName="hierChild7" presStyleCnt="0"/>
      <dgm:spPr/>
    </dgm:pt>
  </dgm:ptLst>
  <dgm:cxnLst>
    <dgm:cxn modelId="{3B90AC03-71F1-CE48-971F-4524E0D71756}" type="presOf" srcId="{EFF87855-C51B-004E-9D73-48C1EA0807DB}" destId="{450EA9CD-7BC6-604D-93B3-24484FDBF1F1}" srcOrd="1" destOrd="0" presId="urn:microsoft.com/office/officeart/2008/layout/NameandTitleOrganizationalChart"/>
    <dgm:cxn modelId="{A1DFC90A-E887-C645-8CAE-79CF6BE24EB7}" type="presOf" srcId="{B820D87F-8E69-9548-AEBB-0170A35EFFC9}" destId="{59EE7DFE-7884-3748-9BD4-B8D50F5AC3B4}" srcOrd="0" destOrd="0" presId="urn:microsoft.com/office/officeart/2008/layout/NameandTitleOrganizationalChart"/>
    <dgm:cxn modelId="{C22FAB18-C40E-C246-9A7D-D6AEC4230207}" type="presOf" srcId="{5562F0F9-9D01-0F4A-8609-3A90ADEFE9C7}" destId="{776B3622-ACA8-C641-861C-1E5131365816}" srcOrd="0" destOrd="0" presId="urn:microsoft.com/office/officeart/2008/layout/NameandTitleOrganizationalChart"/>
    <dgm:cxn modelId="{5BAAC11A-4AC9-3243-AFA7-9144635A2792}" type="presOf" srcId="{FE31B349-8FAE-8046-9312-D71B5B5FE9F0}" destId="{58EBE847-AC4A-554E-B618-E104396D6F89}" srcOrd="1" destOrd="0" presId="urn:microsoft.com/office/officeart/2008/layout/NameandTitleOrganizationalChart"/>
    <dgm:cxn modelId="{7CCAF31A-DA10-F848-895E-6A08BD738DF7}" type="presOf" srcId="{CFF7692F-7D5A-3B4A-80BF-FD1AF9B00A95}" destId="{119DFF2B-BF7F-1E4F-AB0B-FA636237F74E}" srcOrd="0" destOrd="0" presId="urn:microsoft.com/office/officeart/2008/layout/NameandTitleOrganizationalChart"/>
    <dgm:cxn modelId="{C5E7ED24-80E4-B340-8878-E73250C24BF4}" type="presOf" srcId="{7A58E0E8-4C14-BE46-A11D-C7F8DC33A8E2}" destId="{66A3E540-D662-934D-AA3B-F8CF29D392BA}" srcOrd="0" destOrd="0" presId="urn:microsoft.com/office/officeart/2008/layout/NameandTitleOrganizationalChart"/>
    <dgm:cxn modelId="{D1D3A027-FBEC-9143-8F0F-C478F4BF9823}" type="presOf" srcId="{4C6D4B69-781A-5044-B54D-1CA1F06A2CA5}" destId="{EF29D7B1-14C1-5740-A418-0E0E5C089E79}" srcOrd="0" destOrd="0" presId="urn:microsoft.com/office/officeart/2008/layout/NameandTitleOrganizationalChart"/>
    <dgm:cxn modelId="{62B9EB27-0A87-574E-92F6-1164C74747B5}" type="presOf" srcId="{8A0B5DC9-9F75-7446-B302-69BADE209E96}" destId="{56565C28-E9E2-944B-90DE-67E0FACEF01C}" srcOrd="0" destOrd="0" presId="urn:microsoft.com/office/officeart/2008/layout/NameandTitleOrganizationalChart"/>
    <dgm:cxn modelId="{E818182A-0A23-C944-86BA-E2F35DFFCDD1}" type="presOf" srcId="{90E83275-4E6A-A344-8ADE-6F9334D56540}" destId="{4665E835-0D72-C040-B2D5-8F6E8BB7BCD0}" srcOrd="1" destOrd="0" presId="urn:microsoft.com/office/officeart/2008/layout/NameandTitleOrganizationalChart"/>
    <dgm:cxn modelId="{15F0902A-8C41-6048-9D28-458DEE99B49A}" srcId="{26EF964E-0918-5D41-93BC-DEA09BAF6B42}" destId="{EFF87855-C51B-004E-9D73-48C1EA0807DB}" srcOrd="0" destOrd="0" parTransId="{D0ED54F4-0CE6-5247-BFDA-BA66BE97784F}" sibTransId="{25EBF5DF-37D8-B04C-B5A0-B2E2DD0AB947}"/>
    <dgm:cxn modelId="{0DE2252C-D6F5-0B46-8624-6A68A878C67F}" srcId="{EFF87855-C51B-004E-9D73-48C1EA0807DB}" destId="{7A58E0E8-4C14-BE46-A11D-C7F8DC33A8E2}" srcOrd="2" destOrd="0" parTransId="{4C6D4B69-781A-5044-B54D-1CA1F06A2CA5}" sibTransId="{578D855D-8D3F-CC4E-94CB-0E8F1969ABE3}"/>
    <dgm:cxn modelId="{0391F73A-C2C9-EE4B-8D76-C3A2050DE6B4}" type="presOf" srcId="{A83795FC-FA9E-EC46-BA9C-CF6D0190819F}" destId="{9D02D618-62E3-7848-AD26-5B14B0F15FE1}" srcOrd="0" destOrd="0" presId="urn:microsoft.com/office/officeart/2008/layout/NameandTitleOrganizationalChart"/>
    <dgm:cxn modelId="{85DE8567-88E9-7F43-9556-C0EEFAAA63F8}" type="presOf" srcId="{A9D56B26-A31A-A346-B95B-8D4D3F7C6CFB}" destId="{1BEC914F-EED8-D340-83F4-060AC97D07EE}" srcOrd="0" destOrd="0" presId="urn:microsoft.com/office/officeart/2008/layout/NameandTitleOrganizationalChart"/>
    <dgm:cxn modelId="{348C4D68-5F2A-3E4C-8B14-D59A13440F64}" type="presOf" srcId="{5562F0F9-9D01-0F4A-8609-3A90ADEFE9C7}" destId="{5B1FEB21-48B0-B24F-B64B-C3AD8E268E61}" srcOrd="1" destOrd="0" presId="urn:microsoft.com/office/officeart/2008/layout/NameandTitleOrganizationalChart"/>
    <dgm:cxn modelId="{45166171-FA37-E740-B12D-45CFB39421BE}" type="presOf" srcId="{EFF87855-C51B-004E-9D73-48C1EA0807DB}" destId="{CA72A2AD-0528-2946-8C4F-DEF3B74F118D}" srcOrd="0" destOrd="0" presId="urn:microsoft.com/office/officeart/2008/layout/NameandTitleOrganizationalChart"/>
    <dgm:cxn modelId="{A722C295-F0AD-7140-A167-61063FA2AED2}" type="presOf" srcId="{25EBF5DF-37D8-B04C-B5A0-B2E2DD0AB947}" destId="{96E67122-E79B-2842-8E8D-2FA4468380B2}" srcOrd="0" destOrd="0" presId="urn:microsoft.com/office/officeart/2008/layout/NameandTitleOrganizationalChart"/>
    <dgm:cxn modelId="{CA9B93A8-D591-0C48-9759-15EC82CA98AC}" srcId="{EFF87855-C51B-004E-9D73-48C1EA0807DB}" destId="{FE31B349-8FAE-8046-9312-D71B5B5FE9F0}" srcOrd="1" destOrd="0" parTransId="{A83795FC-FA9E-EC46-BA9C-CF6D0190819F}" sibTransId="{79D944E8-24F5-764F-8B58-E39281E2D7BF}"/>
    <dgm:cxn modelId="{32320ABB-D302-8B4A-A123-756CAD4C5E0B}" type="presOf" srcId="{26EF964E-0918-5D41-93BC-DEA09BAF6B42}" destId="{5F8F2BFF-F74C-9744-A38F-5D5A1AD02147}" srcOrd="0" destOrd="0" presId="urn:microsoft.com/office/officeart/2008/layout/NameandTitleOrganizationalChart"/>
    <dgm:cxn modelId="{17385BC9-0EFC-3444-A066-17E112FB704C}" type="presOf" srcId="{FE31B349-8FAE-8046-9312-D71B5B5FE9F0}" destId="{994C313D-B806-4049-9EDF-DAF3C4B3408C}" srcOrd="0" destOrd="0" presId="urn:microsoft.com/office/officeart/2008/layout/NameandTitleOrganizationalChart"/>
    <dgm:cxn modelId="{F89EF3C9-AC83-F143-BA35-BC8B0A1DE667}" type="presOf" srcId="{578D855D-8D3F-CC4E-94CB-0E8F1969ABE3}" destId="{B53DAAD4-FA1C-F341-BBFA-3B2425A8DB14}" srcOrd="0" destOrd="0" presId="urn:microsoft.com/office/officeart/2008/layout/NameandTitleOrganizationalChart"/>
    <dgm:cxn modelId="{36F304CB-BF10-1345-B697-274F16FF78BD}" srcId="{EFF87855-C51B-004E-9D73-48C1EA0807DB}" destId="{90E83275-4E6A-A344-8ADE-6F9334D56540}" srcOrd="3" destOrd="0" parTransId="{A9D56B26-A31A-A346-B95B-8D4D3F7C6CFB}" sibTransId="{B820D87F-8E69-9548-AEBB-0170A35EFFC9}"/>
    <dgm:cxn modelId="{C5BE52EF-AF44-6D4F-B273-1B82EBCC993C}" srcId="{EFF87855-C51B-004E-9D73-48C1EA0807DB}" destId="{5562F0F9-9D01-0F4A-8609-3A90ADEFE9C7}" srcOrd="0" destOrd="0" parTransId="{8A0B5DC9-9F75-7446-B302-69BADE209E96}" sibTransId="{CFF7692F-7D5A-3B4A-80BF-FD1AF9B00A95}"/>
    <dgm:cxn modelId="{A6EB84F6-99E0-684E-AFF7-C0B2B6C767CD}" type="presOf" srcId="{7A58E0E8-4C14-BE46-A11D-C7F8DC33A8E2}" destId="{6666FA0E-0A37-0D4E-82AB-55155664AA5B}" srcOrd="1" destOrd="0" presId="urn:microsoft.com/office/officeart/2008/layout/NameandTitleOrganizationalChart"/>
    <dgm:cxn modelId="{9C52C5F6-F1BF-CA4C-982E-71EFC3EED2FB}" type="presOf" srcId="{79D944E8-24F5-764F-8B58-E39281E2D7BF}" destId="{E46138AD-5E65-714F-93AC-E10CDDA54510}" srcOrd="0" destOrd="0" presId="urn:microsoft.com/office/officeart/2008/layout/NameandTitleOrganizationalChart"/>
    <dgm:cxn modelId="{EBA6C4FE-0BFE-A94B-9024-623FCF7DD225}" type="presOf" srcId="{90E83275-4E6A-A344-8ADE-6F9334D56540}" destId="{F145C532-71A0-B74A-B69B-DD8B7DAD5A44}" srcOrd="0" destOrd="0" presId="urn:microsoft.com/office/officeart/2008/layout/NameandTitleOrganizationalChart"/>
    <dgm:cxn modelId="{84008968-1415-1D42-A53A-E9FC527109AF}" type="presParOf" srcId="{5F8F2BFF-F74C-9744-A38F-5D5A1AD02147}" destId="{7CAD8426-9504-2643-9226-8961E1A76592}" srcOrd="0" destOrd="0" presId="urn:microsoft.com/office/officeart/2008/layout/NameandTitleOrganizationalChart"/>
    <dgm:cxn modelId="{2D43CD2D-2609-2C43-AE9B-7341B13A4061}" type="presParOf" srcId="{7CAD8426-9504-2643-9226-8961E1A76592}" destId="{0ABB0248-2E56-D846-A817-064265A241D8}" srcOrd="0" destOrd="0" presId="urn:microsoft.com/office/officeart/2008/layout/NameandTitleOrganizationalChart"/>
    <dgm:cxn modelId="{0AB77622-1F3F-074E-A2AD-15AEF839831C}" type="presParOf" srcId="{0ABB0248-2E56-D846-A817-064265A241D8}" destId="{CA72A2AD-0528-2946-8C4F-DEF3B74F118D}" srcOrd="0" destOrd="0" presId="urn:microsoft.com/office/officeart/2008/layout/NameandTitleOrganizationalChart"/>
    <dgm:cxn modelId="{15EA2181-6F4C-F641-9028-47CF002E29B6}" type="presParOf" srcId="{0ABB0248-2E56-D846-A817-064265A241D8}" destId="{96E67122-E79B-2842-8E8D-2FA4468380B2}" srcOrd="1" destOrd="0" presId="urn:microsoft.com/office/officeart/2008/layout/NameandTitleOrganizationalChart"/>
    <dgm:cxn modelId="{AC1DFA46-5617-134F-A24F-DEE965895552}" type="presParOf" srcId="{0ABB0248-2E56-D846-A817-064265A241D8}" destId="{450EA9CD-7BC6-604D-93B3-24484FDBF1F1}" srcOrd="2" destOrd="0" presId="urn:microsoft.com/office/officeart/2008/layout/NameandTitleOrganizationalChart"/>
    <dgm:cxn modelId="{10327E6A-474D-E443-982B-7D9C62DE4483}" type="presParOf" srcId="{7CAD8426-9504-2643-9226-8961E1A76592}" destId="{7B636E23-23DB-3E4A-8A6F-DA3FD5B1E2B8}" srcOrd="1" destOrd="0" presId="urn:microsoft.com/office/officeart/2008/layout/NameandTitleOrganizationalChart"/>
    <dgm:cxn modelId="{1468D36B-2E07-3D48-B0B6-B3156ED439AF}" type="presParOf" srcId="{7B636E23-23DB-3E4A-8A6F-DA3FD5B1E2B8}" destId="{9D02D618-62E3-7848-AD26-5B14B0F15FE1}" srcOrd="0" destOrd="0" presId="urn:microsoft.com/office/officeart/2008/layout/NameandTitleOrganizationalChart"/>
    <dgm:cxn modelId="{866E7C4D-1F2F-0246-BBDC-BD0B5B377C5C}" type="presParOf" srcId="{7B636E23-23DB-3E4A-8A6F-DA3FD5B1E2B8}" destId="{4C50B0C5-15BE-7F47-9C59-D4DB53D655C4}" srcOrd="1" destOrd="0" presId="urn:microsoft.com/office/officeart/2008/layout/NameandTitleOrganizationalChart"/>
    <dgm:cxn modelId="{FCE0C837-3E88-D246-A666-06D97D3894DD}" type="presParOf" srcId="{4C50B0C5-15BE-7F47-9C59-D4DB53D655C4}" destId="{839DC559-A01F-5E4B-95EC-A43F3F685F29}" srcOrd="0" destOrd="0" presId="urn:microsoft.com/office/officeart/2008/layout/NameandTitleOrganizationalChart"/>
    <dgm:cxn modelId="{1DACD7BA-2963-544E-9E26-BE50656874D7}" type="presParOf" srcId="{839DC559-A01F-5E4B-95EC-A43F3F685F29}" destId="{994C313D-B806-4049-9EDF-DAF3C4B3408C}" srcOrd="0" destOrd="0" presId="urn:microsoft.com/office/officeart/2008/layout/NameandTitleOrganizationalChart"/>
    <dgm:cxn modelId="{3AB1A87E-E318-6046-9D2C-D4C6F0CAF70F}" type="presParOf" srcId="{839DC559-A01F-5E4B-95EC-A43F3F685F29}" destId="{E46138AD-5E65-714F-93AC-E10CDDA54510}" srcOrd="1" destOrd="0" presId="urn:microsoft.com/office/officeart/2008/layout/NameandTitleOrganizationalChart"/>
    <dgm:cxn modelId="{BB6AB662-0590-014F-8B9B-ED59366E36CA}" type="presParOf" srcId="{839DC559-A01F-5E4B-95EC-A43F3F685F29}" destId="{58EBE847-AC4A-554E-B618-E104396D6F89}" srcOrd="2" destOrd="0" presId="urn:microsoft.com/office/officeart/2008/layout/NameandTitleOrganizationalChart"/>
    <dgm:cxn modelId="{87B2514F-3F73-B645-9CAE-2B897B91F461}" type="presParOf" srcId="{4C50B0C5-15BE-7F47-9C59-D4DB53D655C4}" destId="{6C1A6B81-9DA4-D44E-AB36-4026969709AC}" srcOrd="1" destOrd="0" presId="urn:microsoft.com/office/officeart/2008/layout/NameandTitleOrganizationalChart"/>
    <dgm:cxn modelId="{CDF58CE0-1E19-C141-9CA6-7C9D26584FE4}" type="presParOf" srcId="{4C50B0C5-15BE-7F47-9C59-D4DB53D655C4}" destId="{BC8D7BB4-29BE-5C45-BC16-EBD439079EB7}" srcOrd="2" destOrd="0" presId="urn:microsoft.com/office/officeart/2008/layout/NameandTitleOrganizationalChart"/>
    <dgm:cxn modelId="{9C372644-168F-F540-832F-687431CDC499}" type="presParOf" srcId="{7B636E23-23DB-3E4A-8A6F-DA3FD5B1E2B8}" destId="{EF29D7B1-14C1-5740-A418-0E0E5C089E79}" srcOrd="2" destOrd="0" presId="urn:microsoft.com/office/officeart/2008/layout/NameandTitleOrganizationalChart"/>
    <dgm:cxn modelId="{05EF4941-188E-7544-AE5E-1AE04B0BEE2D}" type="presParOf" srcId="{7B636E23-23DB-3E4A-8A6F-DA3FD5B1E2B8}" destId="{C1FC43A9-8651-1A46-B655-1E970AB3E458}" srcOrd="3" destOrd="0" presId="urn:microsoft.com/office/officeart/2008/layout/NameandTitleOrganizationalChart"/>
    <dgm:cxn modelId="{6540DB75-EA0E-1F44-8BA8-2F3A8D4E5A5B}" type="presParOf" srcId="{C1FC43A9-8651-1A46-B655-1E970AB3E458}" destId="{D622069E-DF56-C844-9959-264EE49FAA95}" srcOrd="0" destOrd="0" presId="urn:microsoft.com/office/officeart/2008/layout/NameandTitleOrganizationalChart"/>
    <dgm:cxn modelId="{1A03F078-7499-F747-A9FC-D41F81903CCF}" type="presParOf" srcId="{D622069E-DF56-C844-9959-264EE49FAA95}" destId="{66A3E540-D662-934D-AA3B-F8CF29D392BA}" srcOrd="0" destOrd="0" presId="urn:microsoft.com/office/officeart/2008/layout/NameandTitleOrganizationalChart"/>
    <dgm:cxn modelId="{C6474008-4AF2-BB44-B6B9-2356497E716D}" type="presParOf" srcId="{D622069E-DF56-C844-9959-264EE49FAA95}" destId="{B53DAAD4-FA1C-F341-BBFA-3B2425A8DB14}" srcOrd="1" destOrd="0" presId="urn:microsoft.com/office/officeart/2008/layout/NameandTitleOrganizationalChart"/>
    <dgm:cxn modelId="{142144B6-F0C3-B44D-B68D-13C66D258568}" type="presParOf" srcId="{D622069E-DF56-C844-9959-264EE49FAA95}" destId="{6666FA0E-0A37-0D4E-82AB-55155664AA5B}" srcOrd="2" destOrd="0" presId="urn:microsoft.com/office/officeart/2008/layout/NameandTitleOrganizationalChart"/>
    <dgm:cxn modelId="{DA95B706-8245-C642-BA23-6CE6DACB582B}" type="presParOf" srcId="{C1FC43A9-8651-1A46-B655-1E970AB3E458}" destId="{072509B9-5C3D-1645-BC24-2792B7F733A0}" srcOrd="1" destOrd="0" presId="urn:microsoft.com/office/officeart/2008/layout/NameandTitleOrganizationalChart"/>
    <dgm:cxn modelId="{5AC37DE7-E123-7F40-AE76-DECF58AC2207}" type="presParOf" srcId="{C1FC43A9-8651-1A46-B655-1E970AB3E458}" destId="{A3FD8EF1-A622-A843-8305-BC170CA968D7}" srcOrd="2" destOrd="0" presId="urn:microsoft.com/office/officeart/2008/layout/NameandTitleOrganizationalChart"/>
    <dgm:cxn modelId="{8376AADC-9CB7-5049-B492-68461DF7BE49}" type="presParOf" srcId="{7B636E23-23DB-3E4A-8A6F-DA3FD5B1E2B8}" destId="{1BEC914F-EED8-D340-83F4-060AC97D07EE}" srcOrd="4" destOrd="0" presId="urn:microsoft.com/office/officeart/2008/layout/NameandTitleOrganizationalChart"/>
    <dgm:cxn modelId="{3D1E5108-AB94-8E47-8DB5-E49F2471A39A}" type="presParOf" srcId="{7B636E23-23DB-3E4A-8A6F-DA3FD5B1E2B8}" destId="{5DF8482B-D676-2F43-A0E8-D69DD40C06B4}" srcOrd="5" destOrd="0" presId="urn:microsoft.com/office/officeart/2008/layout/NameandTitleOrganizationalChart"/>
    <dgm:cxn modelId="{DBD33251-876B-704D-BE03-FDD11C094052}" type="presParOf" srcId="{5DF8482B-D676-2F43-A0E8-D69DD40C06B4}" destId="{C462C3F2-E54D-D045-BF02-20E40CF43D31}" srcOrd="0" destOrd="0" presId="urn:microsoft.com/office/officeart/2008/layout/NameandTitleOrganizationalChart"/>
    <dgm:cxn modelId="{3C92C77F-9A49-1445-986B-EF5D6B409786}" type="presParOf" srcId="{C462C3F2-E54D-D045-BF02-20E40CF43D31}" destId="{F145C532-71A0-B74A-B69B-DD8B7DAD5A44}" srcOrd="0" destOrd="0" presId="urn:microsoft.com/office/officeart/2008/layout/NameandTitleOrganizationalChart"/>
    <dgm:cxn modelId="{91EDBF86-0575-DC4B-A3D5-E65BC0932603}" type="presParOf" srcId="{C462C3F2-E54D-D045-BF02-20E40CF43D31}" destId="{59EE7DFE-7884-3748-9BD4-B8D50F5AC3B4}" srcOrd="1" destOrd="0" presId="urn:microsoft.com/office/officeart/2008/layout/NameandTitleOrganizationalChart"/>
    <dgm:cxn modelId="{65940D4C-9E7F-A645-A500-30D2E159510E}" type="presParOf" srcId="{C462C3F2-E54D-D045-BF02-20E40CF43D31}" destId="{4665E835-0D72-C040-B2D5-8F6E8BB7BCD0}" srcOrd="2" destOrd="0" presId="urn:microsoft.com/office/officeart/2008/layout/NameandTitleOrganizationalChart"/>
    <dgm:cxn modelId="{C7E0DFCC-5564-8645-A84C-24B3B1070868}" type="presParOf" srcId="{5DF8482B-D676-2F43-A0E8-D69DD40C06B4}" destId="{C4758CE0-C5E4-8847-8E27-3A6385BA6103}" srcOrd="1" destOrd="0" presId="urn:microsoft.com/office/officeart/2008/layout/NameandTitleOrganizationalChart"/>
    <dgm:cxn modelId="{03194E9F-45F5-BE41-82AE-6709B2A46B8A}" type="presParOf" srcId="{5DF8482B-D676-2F43-A0E8-D69DD40C06B4}" destId="{1010CFF1-BC30-0846-8806-3A0C24FA5029}" srcOrd="2" destOrd="0" presId="urn:microsoft.com/office/officeart/2008/layout/NameandTitleOrganizationalChart"/>
    <dgm:cxn modelId="{0E62916A-7CBC-AA4B-A8B4-1F74E8967D66}" type="presParOf" srcId="{7CAD8426-9504-2643-9226-8961E1A76592}" destId="{A97B413D-80CD-AD42-99E3-96486899FECA}" srcOrd="2" destOrd="0" presId="urn:microsoft.com/office/officeart/2008/layout/NameandTitleOrganizationalChart"/>
    <dgm:cxn modelId="{C954186C-19FF-0245-90E8-66F108EE3651}" type="presParOf" srcId="{A97B413D-80CD-AD42-99E3-96486899FECA}" destId="{56565C28-E9E2-944B-90DE-67E0FACEF01C}" srcOrd="0" destOrd="0" presId="urn:microsoft.com/office/officeart/2008/layout/NameandTitleOrganizationalChart"/>
    <dgm:cxn modelId="{8BC7E765-9E08-304C-96A8-F4C6FECBB4AF}" type="presParOf" srcId="{A97B413D-80CD-AD42-99E3-96486899FECA}" destId="{6180124B-50D9-134F-B392-C2A68FFFA9CC}" srcOrd="1" destOrd="0" presId="urn:microsoft.com/office/officeart/2008/layout/NameandTitleOrganizationalChart"/>
    <dgm:cxn modelId="{8F103953-B1C3-754E-85F1-31C533EBB6EA}" type="presParOf" srcId="{6180124B-50D9-134F-B392-C2A68FFFA9CC}" destId="{BB9EDF0E-6D10-A042-8002-8D75FC075C67}" srcOrd="0" destOrd="0" presId="urn:microsoft.com/office/officeart/2008/layout/NameandTitleOrganizationalChart"/>
    <dgm:cxn modelId="{D5BE2604-22BC-414C-859C-101536615987}" type="presParOf" srcId="{BB9EDF0E-6D10-A042-8002-8D75FC075C67}" destId="{776B3622-ACA8-C641-861C-1E5131365816}" srcOrd="0" destOrd="0" presId="urn:microsoft.com/office/officeart/2008/layout/NameandTitleOrganizationalChart"/>
    <dgm:cxn modelId="{B6C5B485-C25D-334F-B8CF-924AC62F9476}" type="presParOf" srcId="{BB9EDF0E-6D10-A042-8002-8D75FC075C67}" destId="{119DFF2B-BF7F-1E4F-AB0B-FA636237F74E}" srcOrd="1" destOrd="0" presId="urn:microsoft.com/office/officeart/2008/layout/NameandTitleOrganizationalChart"/>
    <dgm:cxn modelId="{2C262188-9D2C-7247-8EE7-7B4CF69A3AD7}" type="presParOf" srcId="{BB9EDF0E-6D10-A042-8002-8D75FC075C67}" destId="{5B1FEB21-48B0-B24F-B64B-C3AD8E268E61}" srcOrd="2" destOrd="0" presId="urn:microsoft.com/office/officeart/2008/layout/NameandTitleOrganizationalChart"/>
    <dgm:cxn modelId="{618C4D89-2BCF-2940-AC87-4EE8BDCA8BA3}" type="presParOf" srcId="{6180124B-50D9-134F-B392-C2A68FFFA9CC}" destId="{11B6740F-27B6-E047-B61B-6539FD931FA4}" srcOrd="1" destOrd="0" presId="urn:microsoft.com/office/officeart/2008/layout/NameandTitleOrganizationalChart"/>
    <dgm:cxn modelId="{A7D22392-F1F2-4544-9552-5DE4B82A6534}" type="presParOf" srcId="{6180124B-50D9-134F-B392-C2A68FFFA9CC}" destId="{C02ABABE-3B70-1A42-ADBF-23B3306C86C1}" srcOrd="2" destOrd="0" presId="urn:microsoft.com/office/officeart/2008/layout/NameandTitleOrganizational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4E243A8-72E8-48AA-B6CF-DC489731894A}" type="doc">
      <dgm:prSet loTypeId="urn:microsoft.com/office/officeart/2005/8/layout/list1" loCatId="list" qsTypeId="urn:microsoft.com/office/officeart/2005/8/quickstyle/simple1" qsCatId="simple" csTypeId="urn:microsoft.com/office/officeart/2005/8/colors/accent3_2" csCatId="accent3" phldr="1"/>
      <dgm:spPr/>
      <dgm:t>
        <a:bodyPr/>
        <a:lstStyle/>
        <a:p>
          <a:endParaRPr lang="en-US"/>
        </a:p>
      </dgm:t>
    </dgm:pt>
    <dgm:pt modelId="{F3386BA6-477C-4545-B69A-77BF0B0E57DA}">
      <dgm:prSet/>
      <dgm:spPr/>
      <dgm:t>
        <a:bodyPr/>
        <a:lstStyle/>
        <a:p>
          <a:r>
            <a:rPr lang="en-US"/>
            <a:t>CAF</a:t>
          </a:r>
        </a:p>
      </dgm:t>
    </dgm:pt>
    <dgm:pt modelId="{CE80E9E4-1FCA-4D4B-9529-775B42450C5D}" type="parTrans" cxnId="{014E475C-4D72-4A56-8F7F-299F03F1A569}">
      <dgm:prSet/>
      <dgm:spPr/>
      <dgm:t>
        <a:bodyPr/>
        <a:lstStyle/>
        <a:p>
          <a:endParaRPr lang="en-US"/>
        </a:p>
      </dgm:t>
    </dgm:pt>
    <dgm:pt modelId="{861C01DA-6AE5-4D50-8287-7B2AC81AF4C4}" type="sibTrans" cxnId="{014E475C-4D72-4A56-8F7F-299F03F1A569}">
      <dgm:prSet/>
      <dgm:spPr/>
      <dgm:t>
        <a:bodyPr/>
        <a:lstStyle/>
        <a:p>
          <a:endParaRPr lang="en-US"/>
        </a:p>
      </dgm:t>
    </dgm:pt>
    <dgm:pt modelId="{B7508F55-A510-45A1-B0EF-32EE0B11D1C1}">
      <dgm:prSet/>
      <dgm:spPr/>
      <dgm:t>
        <a:bodyPr/>
        <a:lstStyle/>
        <a:p>
          <a:r>
            <a:rPr lang="en-US" dirty="0"/>
            <a:t>Common Assessment Framework now Early Help Assessment (EHA)</a:t>
          </a:r>
        </a:p>
      </dgm:t>
    </dgm:pt>
    <dgm:pt modelId="{34904BC7-87BA-41FE-9A84-099FF2A193D3}" type="parTrans" cxnId="{567BD80E-310E-4738-88F2-25C76FEE36B1}">
      <dgm:prSet/>
      <dgm:spPr/>
      <dgm:t>
        <a:bodyPr/>
        <a:lstStyle/>
        <a:p>
          <a:endParaRPr lang="en-US"/>
        </a:p>
      </dgm:t>
    </dgm:pt>
    <dgm:pt modelId="{0BCD6FB5-9689-448F-AB94-591621B8313B}" type="sibTrans" cxnId="{567BD80E-310E-4738-88F2-25C76FEE36B1}">
      <dgm:prSet/>
      <dgm:spPr/>
      <dgm:t>
        <a:bodyPr/>
        <a:lstStyle/>
        <a:p>
          <a:endParaRPr lang="en-US"/>
        </a:p>
      </dgm:t>
    </dgm:pt>
    <dgm:pt modelId="{B136E430-72F2-4B65-80C2-40BDCE0911B1}">
      <dgm:prSet/>
      <dgm:spPr/>
      <dgm:t>
        <a:bodyPr/>
        <a:lstStyle/>
        <a:p>
          <a:r>
            <a:rPr lang="en-US" dirty="0"/>
            <a:t>Identifies unmet needs, strengths and protective factors </a:t>
          </a:r>
        </a:p>
      </dgm:t>
    </dgm:pt>
    <dgm:pt modelId="{10B5E9A9-63E8-4B8D-86D4-E96324344448}" type="parTrans" cxnId="{0E517AB4-3CA4-4A5A-A822-655C3F39E060}">
      <dgm:prSet/>
      <dgm:spPr/>
      <dgm:t>
        <a:bodyPr/>
        <a:lstStyle/>
        <a:p>
          <a:endParaRPr lang="en-US"/>
        </a:p>
      </dgm:t>
    </dgm:pt>
    <dgm:pt modelId="{693D719A-0F1E-449E-B66D-FF0F92651E25}" type="sibTrans" cxnId="{0E517AB4-3CA4-4A5A-A822-655C3F39E060}">
      <dgm:prSet/>
      <dgm:spPr/>
      <dgm:t>
        <a:bodyPr/>
        <a:lstStyle/>
        <a:p>
          <a:endParaRPr lang="en-US"/>
        </a:p>
      </dgm:t>
    </dgm:pt>
    <dgm:pt modelId="{3F24036E-7D62-4191-AC18-D62AA6910A17}">
      <dgm:prSet/>
      <dgm:spPr/>
      <dgm:t>
        <a:bodyPr/>
        <a:lstStyle/>
        <a:p>
          <a:r>
            <a:rPr lang="en-US"/>
            <a:t>UNCRC</a:t>
          </a:r>
        </a:p>
      </dgm:t>
    </dgm:pt>
    <dgm:pt modelId="{74F858B5-08CA-418C-A4E0-89EE5CD876E5}" type="parTrans" cxnId="{07745964-C3D5-4AB9-BA8C-41656A80B517}">
      <dgm:prSet/>
      <dgm:spPr/>
      <dgm:t>
        <a:bodyPr/>
        <a:lstStyle/>
        <a:p>
          <a:endParaRPr lang="en-US"/>
        </a:p>
      </dgm:t>
    </dgm:pt>
    <dgm:pt modelId="{B4B697DC-DB76-4AEB-BC80-1DDF213D7812}" type="sibTrans" cxnId="{07745964-C3D5-4AB9-BA8C-41656A80B517}">
      <dgm:prSet/>
      <dgm:spPr/>
      <dgm:t>
        <a:bodyPr/>
        <a:lstStyle/>
        <a:p>
          <a:endParaRPr lang="en-US"/>
        </a:p>
      </dgm:t>
    </dgm:pt>
    <dgm:pt modelId="{E5A4E178-DEDD-43DE-A28C-E988818B3DCF}">
      <dgm:prSet/>
      <dgm:spPr/>
      <dgm:t>
        <a:bodyPr/>
        <a:lstStyle/>
        <a:p>
          <a:r>
            <a:rPr lang="en-GB" dirty="0"/>
            <a:t>UN Convention on the Rights of the Child/UNICEF</a:t>
          </a:r>
          <a:endParaRPr lang="en-US" dirty="0"/>
        </a:p>
      </dgm:t>
    </dgm:pt>
    <dgm:pt modelId="{877FB845-BC1D-45F9-8A31-16EE2396C334}" type="parTrans" cxnId="{0B1DEC62-E201-4370-BB10-55645F121B35}">
      <dgm:prSet/>
      <dgm:spPr/>
      <dgm:t>
        <a:bodyPr/>
        <a:lstStyle/>
        <a:p>
          <a:endParaRPr lang="en-US"/>
        </a:p>
      </dgm:t>
    </dgm:pt>
    <dgm:pt modelId="{E7836BFA-3D98-4DCC-AAF0-8040DD643065}" type="sibTrans" cxnId="{0B1DEC62-E201-4370-BB10-55645F121B35}">
      <dgm:prSet/>
      <dgm:spPr/>
      <dgm:t>
        <a:bodyPr/>
        <a:lstStyle/>
        <a:p>
          <a:endParaRPr lang="en-US"/>
        </a:p>
      </dgm:t>
    </dgm:pt>
    <dgm:pt modelId="{50F17421-6B5C-4326-9E35-BDE3C6A50DCD}">
      <dgm:prSet/>
      <dgm:spPr/>
      <dgm:t>
        <a:bodyPr/>
        <a:lstStyle/>
        <a:p>
          <a:r>
            <a:rPr lang="en-US"/>
            <a:t>EQUALITY ACT 2010</a:t>
          </a:r>
        </a:p>
      </dgm:t>
    </dgm:pt>
    <dgm:pt modelId="{B6569B46-A8AE-4EBC-B4C5-B11C5DB375BC}" type="parTrans" cxnId="{ACDE2B1F-9E7A-456B-AC95-A9E8D59F42A2}">
      <dgm:prSet/>
      <dgm:spPr/>
      <dgm:t>
        <a:bodyPr/>
        <a:lstStyle/>
        <a:p>
          <a:endParaRPr lang="en-US"/>
        </a:p>
      </dgm:t>
    </dgm:pt>
    <dgm:pt modelId="{9C139AD8-368D-4EF5-B2DE-92146DC2C83B}" type="sibTrans" cxnId="{ACDE2B1F-9E7A-456B-AC95-A9E8D59F42A2}">
      <dgm:prSet/>
      <dgm:spPr/>
      <dgm:t>
        <a:bodyPr/>
        <a:lstStyle/>
        <a:p>
          <a:endParaRPr lang="en-US"/>
        </a:p>
      </dgm:t>
    </dgm:pt>
    <dgm:pt modelId="{0F7D9BD2-080B-47DB-BD56-852094C59C1A}">
      <dgm:prSet/>
      <dgm:spPr/>
      <dgm:t>
        <a:bodyPr/>
        <a:lstStyle/>
        <a:p>
          <a:r>
            <a:rPr lang="en-US"/>
            <a:t>Reducing socio-economic inequalities (UK Government, 2010)</a:t>
          </a:r>
        </a:p>
      </dgm:t>
    </dgm:pt>
    <dgm:pt modelId="{843D4C77-987C-4B1D-91B9-A90FE778BFF3}" type="parTrans" cxnId="{7006BF2A-9ADC-4EFC-B597-CC5D07854734}">
      <dgm:prSet/>
      <dgm:spPr/>
      <dgm:t>
        <a:bodyPr/>
        <a:lstStyle/>
        <a:p>
          <a:endParaRPr lang="en-US"/>
        </a:p>
      </dgm:t>
    </dgm:pt>
    <dgm:pt modelId="{1B441696-DF6F-4370-B4FE-75085CA976BB}" type="sibTrans" cxnId="{7006BF2A-9ADC-4EFC-B597-CC5D07854734}">
      <dgm:prSet/>
      <dgm:spPr/>
      <dgm:t>
        <a:bodyPr/>
        <a:lstStyle/>
        <a:p>
          <a:endParaRPr lang="en-US"/>
        </a:p>
      </dgm:t>
    </dgm:pt>
    <dgm:pt modelId="{82527BA9-8ADA-4954-81F7-3754DDC4C367}">
      <dgm:prSet/>
      <dgm:spPr/>
      <dgm:t>
        <a:bodyPr/>
        <a:lstStyle/>
        <a:p>
          <a:r>
            <a:rPr lang="en-US" dirty="0"/>
            <a:t>Reducing discrimination/equal opportunities </a:t>
          </a:r>
        </a:p>
      </dgm:t>
    </dgm:pt>
    <dgm:pt modelId="{F773B610-5618-4062-B5D2-0B90081ABABD}" type="parTrans" cxnId="{365E6BD2-039E-4693-85F9-C0D40C695126}">
      <dgm:prSet/>
      <dgm:spPr/>
      <dgm:t>
        <a:bodyPr/>
        <a:lstStyle/>
        <a:p>
          <a:endParaRPr lang="en-US"/>
        </a:p>
      </dgm:t>
    </dgm:pt>
    <dgm:pt modelId="{8A741079-0A65-48D3-98B8-D61980ABAEC1}" type="sibTrans" cxnId="{365E6BD2-039E-4693-85F9-C0D40C695126}">
      <dgm:prSet/>
      <dgm:spPr/>
      <dgm:t>
        <a:bodyPr/>
        <a:lstStyle/>
        <a:p>
          <a:endParaRPr lang="en-US"/>
        </a:p>
      </dgm:t>
    </dgm:pt>
    <dgm:pt modelId="{28694F32-2C40-45E3-8643-29ED1BEF282A}">
      <dgm:prSet/>
      <dgm:spPr/>
      <dgm:t>
        <a:bodyPr/>
        <a:lstStyle/>
        <a:p>
          <a:r>
            <a:rPr lang="en-US"/>
            <a:t>CHILDREN ACT</a:t>
          </a:r>
        </a:p>
      </dgm:t>
    </dgm:pt>
    <dgm:pt modelId="{D4F6AEC2-4472-4D71-AAE7-155A346056CD}" type="parTrans" cxnId="{7393A13E-4294-41D3-9F62-D115240AD8E7}">
      <dgm:prSet/>
      <dgm:spPr/>
      <dgm:t>
        <a:bodyPr/>
        <a:lstStyle/>
        <a:p>
          <a:endParaRPr lang="en-US"/>
        </a:p>
      </dgm:t>
    </dgm:pt>
    <dgm:pt modelId="{3EDBC020-C205-45B8-BEC3-0AF4ED02ACD7}" type="sibTrans" cxnId="{7393A13E-4294-41D3-9F62-D115240AD8E7}">
      <dgm:prSet/>
      <dgm:spPr/>
      <dgm:t>
        <a:bodyPr/>
        <a:lstStyle/>
        <a:p>
          <a:endParaRPr lang="en-US"/>
        </a:p>
      </dgm:t>
    </dgm:pt>
    <dgm:pt modelId="{B08564E5-BF97-4809-86A9-46A5F32F3929}">
      <dgm:prSet/>
      <dgm:spPr/>
      <dgm:t>
        <a:bodyPr/>
        <a:lstStyle/>
        <a:p>
          <a:r>
            <a:rPr lang="en-GB" dirty="0"/>
            <a:t>provide for local authority services for children in need (UK Government, 2021)</a:t>
          </a:r>
          <a:endParaRPr lang="en-US" dirty="0"/>
        </a:p>
      </dgm:t>
    </dgm:pt>
    <dgm:pt modelId="{06A64951-3CBD-487F-8830-CAA62418B1E6}" type="parTrans" cxnId="{B41706A5-9954-43ED-84DE-4B83F0027BC5}">
      <dgm:prSet/>
      <dgm:spPr/>
      <dgm:t>
        <a:bodyPr/>
        <a:lstStyle/>
        <a:p>
          <a:endParaRPr lang="en-US"/>
        </a:p>
      </dgm:t>
    </dgm:pt>
    <dgm:pt modelId="{1FBDD0A3-702D-433C-AD29-AC4F013275AD}" type="sibTrans" cxnId="{B41706A5-9954-43ED-84DE-4B83F0027BC5}">
      <dgm:prSet/>
      <dgm:spPr/>
      <dgm:t>
        <a:bodyPr/>
        <a:lstStyle/>
        <a:p>
          <a:endParaRPr lang="en-US"/>
        </a:p>
      </dgm:t>
    </dgm:pt>
    <dgm:pt modelId="{90BE1F79-A01F-41BD-B94F-645D471D4463}">
      <dgm:prSet/>
      <dgm:spPr/>
      <dgm:t>
        <a:bodyPr/>
        <a:lstStyle/>
        <a:p>
          <a:r>
            <a:rPr lang="en-US"/>
            <a:t>SOCIAL MODELS</a:t>
          </a:r>
        </a:p>
      </dgm:t>
    </dgm:pt>
    <dgm:pt modelId="{B4D881B6-551B-41D8-8BB2-D1B312865672}" type="parTrans" cxnId="{311FA490-CF4A-42B9-8727-F34979E26C7C}">
      <dgm:prSet/>
      <dgm:spPr/>
      <dgm:t>
        <a:bodyPr/>
        <a:lstStyle/>
        <a:p>
          <a:endParaRPr lang="en-US"/>
        </a:p>
      </dgm:t>
    </dgm:pt>
    <dgm:pt modelId="{55F61EF4-7276-4F5D-A099-F01E8264281A}" type="sibTrans" cxnId="{311FA490-CF4A-42B9-8727-F34979E26C7C}">
      <dgm:prSet/>
      <dgm:spPr/>
      <dgm:t>
        <a:bodyPr/>
        <a:lstStyle/>
        <a:p>
          <a:endParaRPr lang="en-US"/>
        </a:p>
      </dgm:t>
    </dgm:pt>
    <dgm:pt modelId="{ADE592F6-CE9E-40AC-82DF-E162239F9527}">
      <dgm:prSet/>
      <dgm:spPr/>
      <dgm:t>
        <a:bodyPr/>
        <a:lstStyle/>
        <a:p>
          <a:r>
            <a:rPr lang="en-US" dirty="0"/>
            <a:t>MASLOW- hierarchy of needs </a:t>
          </a:r>
        </a:p>
      </dgm:t>
    </dgm:pt>
    <dgm:pt modelId="{20BEF79A-F069-4FF8-817B-142A142A66A6}" type="parTrans" cxnId="{A74C329A-A029-46D1-B498-066C015A1D1B}">
      <dgm:prSet/>
      <dgm:spPr/>
      <dgm:t>
        <a:bodyPr/>
        <a:lstStyle/>
        <a:p>
          <a:endParaRPr lang="en-US"/>
        </a:p>
      </dgm:t>
    </dgm:pt>
    <dgm:pt modelId="{0B724FD6-3482-487F-8A99-886C1E6B77B2}" type="sibTrans" cxnId="{A74C329A-A029-46D1-B498-066C015A1D1B}">
      <dgm:prSet/>
      <dgm:spPr/>
      <dgm:t>
        <a:bodyPr/>
        <a:lstStyle/>
        <a:p>
          <a:endParaRPr lang="en-US"/>
        </a:p>
      </dgm:t>
    </dgm:pt>
    <dgm:pt modelId="{DC2AFBD1-EBE8-400D-A34F-A9126D028D66}">
      <dgm:prSet/>
      <dgm:spPr/>
      <dgm:t>
        <a:bodyPr/>
        <a:lstStyle/>
        <a:p>
          <a:endParaRPr lang="en-US" dirty="0"/>
        </a:p>
      </dgm:t>
    </dgm:pt>
    <dgm:pt modelId="{680A1F03-2259-44B8-A276-38A298E06718}" type="parTrans" cxnId="{3F53AF3C-594D-4863-BDF3-3C5DCC5A2CFD}">
      <dgm:prSet/>
      <dgm:spPr/>
      <dgm:t>
        <a:bodyPr/>
        <a:lstStyle/>
        <a:p>
          <a:endParaRPr lang="en-US"/>
        </a:p>
      </dgm:t>
    </dgm:pt>
    <dgm:pt modelId="{A2E3E931-D037-40A6-9BBE-5978E9F42001}" type="sibTrans" cxnId="{3F53AF3C-594D-4863-BDF3-3C5DCC5A2CFD}">
      <dgm:prSet/>
      <dgm:spPr/>
      <dgm:t>
        <a:bodyPr/>
        <a:lstStyle/>
        <a:p>
          <a:endParaRPr lang="en-US"/>
        </a:p>
      </dgm:t>
    </dgm:pt>
    <dgm:pt modelId="{5897A9B2-98FD-2443-9AD6-B4766B55387E}" type="pres">
      <dgm:prSet presAssocID="{44E243A8-72E8-48AA-B6CF-DC489731894A}" presName="linear" presStyleCnt="0">
        <dgm:presLayoutVars>
          <dgm:dir/>
          <dgm:animLvl val="lvl"/>
          <dgm:resizeHandles val="exact"/>
        </dgm:presLayoutVars>
      </dgm:prSet>
      <dgm:spPr/>
    </dgm:pt>
    <dgm:pt modelId="{65A03F98-FD79-1840-8293-09D9EFAFCFB8}" type="pres">
      <dgm:prSet presAssocID="{F3386BA6-477C-4545-B69A-77BF0B0E57DA}" presName="parentLin" presStyleCnt="0"/>
      <dgm:spPr/>
    </dgm:pt>
    <dgm:pt modelId="{9AFE7F62-A1BA-1A4D-A124-4B244260F6F4}" type="pres">
      <dgm:prSet presAssocID="{F3386BA6-477C-4545-B69A-77BF0B0E57DA}" presName="parentLeftMargin" presStyleLbl="node1" presStyleIdx="0" presStyleCnt="6"/>
      <dgm:spPr/>
    </dgm:pt>
    <dgm:pt modelId="{841CB4BA-256F-824D-8F41-EC8E2C952F94}" type="pres">
      <dgm:prSet presAssocID="{F3386BA6-477C-4545-B69A-77BF0B0E57DA}" presName="parentText" presStyleLbl="node1" presStyleIdx="0" presStyleCnt="6">
        <dgm:presLayoutVars>
          <dgm:chMax val="0"/>
          <dgm:bulletEnabled val="1"/>
        </dgm:presLayoutVars>
      </dgm:prSet>
      <dgm:spPr/>
    </dgm:pt>
    <dgm:pt modelId="{BFA6CDC6-366C-5344-9B9F-1276FC27349C}" type="pres">
      <dgm:prSet presAssocID="{F3386BA6-477C-4545-B69A-77BF0B0E57DA}" presName="negativeSpace" presStyleCnt="0"/>
      <dgm:spPr/>
    </dgm:pt>
    <dgm:pt modelId="{BAA02145-0257-4142-B812-F45D388E4335}" type="pres">
      <dgm:prSet presAssocID="{F3386BA6-477C-4545-B69A-77BF0B0E57DA}" presName="childText" presStyleLbl="conFgAcc1" presStyleIdx="0" presStyleCnt="6">
        <dgm:presLayoutVars>
          <dgm:bulletEnabled val="1"/>
        </dgm:presLayoutVars>
      </dgm:prSet>
      <dgm:spPr/>
    </dgm:pt>
    <dgm:pt modelId="{59BB80A4-A2F0-3D46-BD7C-9248F73E3E68}" type="pres">
      <dgm:prSet presAssocID="{861C01DA-6AE5-4D50-8287-7B2AC81AF4C4}" presName="spaceBetweenRectangles" presStyleCnt="0"/>
      <dgm:spPr/>
    </dgm:pt>
    <dgm:pt modelId="{066C63DA-2F06-1F49-BA4F-B73FB55D408A}" type="pres">
      <dgm:prSet presAssocID="{3F24036E-7D62-4191-AC18-D62AA6910A17}" presName="parentLin" presStyleCnt="0"/>
      <dgm:spPr/>
    </dgm:pt>
    <dgm:pt modelId="{5A51E408-BCB6-4B49-A2C6-4312FA2938B9}" type="pres">
      <dgm:prSet presAssocID="{3F24036E-7D62-4191-AC18-D62AA6910A17}" presName="parentLeftMargin" presStyleLbl="node1" presStyleIdx="0" presStyleCnt="6"/>
      <dgm:spPr/>
    </dgm:pt>
    <dgm:pt modelId="{418DD6CD-F3DD-B242-BBF3-2CE03D83D643}" type="pres">
      <dgm:prSet presAssocID="{3F24036E-7D62-4191-AC18-D62AA6910A17}" presName="parentText" presStyleLbl="node1" presStyleIdx="1" presStyleCnt="6">
        <dgm:presLayoutVars>
          <dgm:chMax val="0"/>
          <dgm:bulletEnabled val="1"/>
        </dgm:presLayoutVars>
      </dgm:prSet>
      <dgm:spPr/>
    </dgm:pt>
    <dgm:pt modelId="{BDAAE528-645B-9746-91DF-924D14E99FA4}" type="pres">
      <dgm:prSet presAssocID="{3F24036E-7D62-4191-AC18-D62AA6910A17}" presName="negativeSpace" presStyleCnt="0"/>
      <dgm:spPr/>
    </dgm:pt>
    <dgm:pt modelId="{880DEA20-2C02-E64C-AAA3-8AD50E623DCA}" type="pres">
      <dgm:prSet presAssocID="{3F24036E-7D62-4191-AC18-D62AA6910A17}" presName="childText" presStyleLbl="conFgAcc1" presStyleIdx="1" presStyleCnt="6">
        <dgm:presLayoutVars>
          <dgm:bulletEnabled val="1"/>
        </dgm:presLayoutVars>
      </dgm:prSet>
      <dgm:spPr/>
    </dgm:pt>
    <dgm:pt modelId="{0C2AF910-46F2-EE43-B01B-F13FF5CA0611}" type="pres">
      <dgm:prSet presAssocID="{B4B697DC-DB76-4AEB-BC80-1DDF213D7812}" presName="spaceBetweenRectangles" presStyleCnt="0"/>
      <dgm:spPr/>
    </dgm:pt>
    <dgm:pt modelId="{E0FF370D-9820-7345-8DF9-4EB8BB418C63}" type="pres">
      <dgm:prSet presAssocID="{50F17421-6B5C-4326-9E35-BDE3C6A50DCD}" presName="parentLin" presStyleCnt="0"/>
      <dgm:spPr/>
    </dgm:pt>
    <dgm:pt modelId="{F3DC16E8-E531-B649-A464-AF3524BA9A6E}" type="pres">
      <dgm:prSet presAssocID="{50F17421-6B5C-4326-9E35-BDE3C6A50DCD}" presName="parentLeftMargin" presStyleLbl="node1" presStyleIdx="1" presStyleCnt="6"/>
      <dgm:spPr/>
    </dgm:pt>
    <dgm:pt modelId="{DDC5B9D6-C6E8-EF4A-B158-92F524EF6423}" type="pres">
      <dgm:prSet presAssocID="{50F17421-6B5C-4326-9E35-BDE3C6A50DCD}" presName="parentText" presStyleLbl="node1" presStyleIdx="2" presStyleCnt="6">
        <dgm:presLayoutVars>
          <dgm:chMax val="0"/>
          <dgm:bulletEnabled val="1"/>
        </dgm:presLayoutVars>
      </dgm:prSet>
      <dgm:spPr/>
    </dgm:pt>
    <dgm:pt modelId="{38D937B6-3789-254C-99BA-B69871E03558}" type="pres">
      <dgm:prSet presAssocID="{50F17421-6B5C-4326-9E35-BDE3C6A50DCD}" presName="negativeSpace" presStyleCnt="0"/>
      <dgm:spPr/>
    </dgm:pt>
    <dgm:pt modelId="{3A2EF953-C62B-E743-AFCA-FF7E04ECD757}" type="pres">
      <dgm:prSet presAssocID="{50F17421-6B5C-4326-9E35-BDE3C6A50DCD}" presName="childText" presStyleLbl="conFgAcc1" presStyleIdx="2" presStyleCnt="6">
        <dgm:presLayoutVars>
          <dgm:bulletEnabled val="1"/>
        </dgm:presLayoutVars>
      </dgm:prSet>
      <dgm:spPr/>
    </dgm:pt>
    <dgm:pt modelId="{BDC7373C-051D-8F49-8595-E3D937CBFA04}" type="pres">
      <dgm:prSet presAssocID="{9C139AD8-368D-4EF5-B2DE-92146DC2C83B}" presName="spaceBetweenRectangles" presStyleCnt="0"/>
      <dgm:spPr/>
    </dgm:pt>
    <dgm:pt modelId="{2D1AB8C9-7664-A741-81BA-06DFAF6736CE}" type="pres">
      <dgm:prSet presAssocID="{28694F32-2C40-45E3-8643-29ED1BEF282A}" presName="parentLin" presStyleCnt="0"/>
      <dgm:spPr/>
    </dgm:pt>
    <dgm:pt modelId="{703E2762-04DE-BC45-992B-F3F31B864433}" type="pres">
      <dgm:prSet presAssocID="{28694F32-2C40-45E3-8643-29ED1BEF282A}" presName="parentLeftMargin" presStyleLbl="node1" presStyleIdx="2" presStyleCnt="6"/>
      <dgm:spPr/>
    </dgm:pt>
    <dgm:pt modelId="{188CF14A-AC3C-7242-9B93-CD4F6C737833}" type="pres">
      <dgm:prSet presAssocID="{28694F32-2C40-45E3-8643-29ED1BEF282A}" presName="parentText" presStyleLbl="node1" presStyleIdx="3" presStyleCnt="6">
        <dgm:presLayoutVars>
          <dgm:chMax val="0"/>
          <dgm:bulletEnabled val="1"/>
        </dgm:presLayoutVars>
      </dgm:prSet>
      <dgm:spPr/>
    </dgm:pt>
    <dgm:pt modelId="{86C7A0CB-4A31-D045-B7B8-94C53E2D71E2}" type="pres">
      <dgm:prSet presAssocID="{28694F32-2C40-45E3-8643-29ED1BEF282A}" presName="negativeSpace" presStyleCnt="0"/>
      <dgm:spPr/>
    </dgm:pt>
    <dgm:pt modelId="{DE6DB4C8-9825-8F4E-80EA-3D979E0DBBC2}" type="pres">
      <dgm:prSet presAssocID="{28694F32-2C40-45E3-8643-29ED1BEF282A}" presName="childText" presStyleLbl="conFgAcc1" presStyleIdx="3" presStyleCnt="6">
        <dgm:presLayoutVars>
          <dgm:bulletEnabled val="1"/>
        </dgm:presLayoutVars>
      </dgm:prSet>
      <dgm:spPr/>
    </dgm:pt>
    <dgm:pt modelId="{891DAD11-629C-FE49-AFCC-7C1868CB219F}" type="pres">
      <dgm:prSet presAssocID="{3EDBC020-C205-45B8-BEC3-0AF4ED02ACD7}" presName="spaceBetweenRectangles" presStyleCnt="0"/>
      <dgm:spPr/>
    </dgm:pt>
    <dgm:pt modelId="{BEF8A272-6B6E-A644-BAA9-A8DB4E1015BF}" type="pres">
      <dgm:prSet presAssocID="{90BE1F79-A01F-41BD-B94F-645D471D4463}" presName="parentLin" presStyleCnt="0"/>
      <dgm:spPr/>
    </dgm:pt>
    <dgm:pt modelId="{68784DF8-2D88-7344-984D-FD9AC1885D99}" type="pres">
      <dgm:prSet presAssocID="{90BE1F79-A01F-41BD-B94F-645D471D4463}" presName="parentLeftMargin" presStyleLbl="node1" presStyleIdx="3" presStyleCnt="6"/>
      <dgm:spPr/>
    </dgm:pt>
    <dgm:pt modelId="{91E37DFE-E835-5D4C-9221-227C471B0503}" type="pres">
      <dgm:prSet presAssocID="{90BE1F79-A01F-41BD-B94F-645D471D4463}" presName="parentText" presStyleLbl="node1" presStyleIdx="4" presStyleCnt="6">
        <dgm:presLayoutVars>
          <dgm:chMax val="0"/>
          <dgm:bulletEnabled val="1"/>
        </dgm:presLayoutVars>
      </dgm:prSet>
      <dgm:spPr/>
    </dgm:pt>
    <dgm:pt modelId="{A9722FDE-9149-AA4F-AB72-57F4BFBCF026}" type="pres">
      <dgm:prSet presAssocID="{90BE1F79-A01F-41BD-B94F-645D471D4463}" presName="negativeSpace" presStyleCnt="0"/>
      <dgm:spPr/>
    </dgm:pt>
    <dgm:pt modelId="{A3FDE005-5D03-C146-999D-683EC77ABE16}" type="pres">
      <dgm:prSet presAssocID="{90BE1F79-A01F-41BD-B94F-645D471D4463}" presName="childText" presStyleLbl="conFgAcc1" presStyleIdx="4" presStyleCnt="6">
        <dgm:presLayoutVars>
          <dgm:bulletEnabled val="1"/>
        </dgm:presLayoutVars>
      </dgm:prSet>
      <dgm:spPr/>
    </dgm:pt>
    <dgm:pt modelId="{48EE9603-9D34-5444-A599-09B852F09FDE}" type="pres">
      <dgm:prSet presAssocID="{55F61EF4-7276-4F5D-A099-F01E8264281A}" presName="spaceBetweenRectangles" presStyleCnt="0"/>
      <dgm:spPr/>
    </dgm:pt>
    <dgm:pt modelId="{41247FE7-6190-EE44-8E62-F4F87822FD12}" type="pres">
      <dgm:prSet presAssocID="{DC2AFBD1-EBE8-400D-A34F-A9126D028D66}" presName="parentLin" presStyleCnt="0"/>
      <dgm:spPr/>
    </dgm:pt>
    <dgm:pt modelId="{8021D51A-A894-694F-8662-B3D5D262179E}" type="pres">
      <dgm:prSet presAssocID="{DC2AFBD1-EBE8-400D-A34F-A9126D028D66}" presName="parentLeftMargin" presStyleLbl="node1" presStyleIdx="4" presStyleCnt="6"/>
      <dgm:spPr/>
    </dgm:pt>
    <dgm:pt modelId="{9E956B29-0138-0F4D-B00E-06B9289C36B2}" type="pres">
      <dgm:prSet presAssocID="{DC2AFBD1-EBE8-400D-A34F-A9126D028D66}" presName="parentText" presStyleLbl="node1" presStyleIdx="5" presStyleCnt="6">
        <dgm:presLayoutVars>
          <dgm:chMax val="0"/>
          <dgm:bulletEnabled val="1"/>
        </dgm:presLayoutVars>
      </dgm:prSet>
      <dgm:spPr/>
    </dgm:pt>
    <dgm:pt modelId="{D81B64D9-FE3E-0F4C-8F3A-E0447602F1A5}" type="pres">
      <dgm:prSet presAssocID="{DC2AFBD1-EBE8-400D-A34F-A9126D028D66}" presName="negativeSpace" presStyleCnt="0"/>
      <dgm:spPr/>
    </dgm:pt>
    <dgm:pt modelId="{2BD04333-0490-6249-A6A0-5B66DB57CBB0}" type="pres">
      <dgm:prSet presAssocID="{DC2AFBD1-EBE8-400D-A34F-A9126D028D66}" presName="childText" presStyleLbl="conFgAcc1" presStyleIdx="5" presStyleCnt="6">
        <dgm:presLayoutVars>
          <dgm:bulletEnabled val="1"/>
        </dgm:presLayoutVars>
      </dgm:prSet>
      <dgm:spPr/>
    </dgm:pt>
  </dgm:ptLst>
  <dgm:cxnLst>
    <dgm:cxn modelId="{01235505-C266-634D-9E22-284AFB020112}" type="presOf" srcId="{B7508F55-A510-45A1-B0EF-32EE0B11D1C1}" destId="{BAA02145-0257-4142-B812-F45D388E4335}" srcOrd="0" destOrd="0" presId="urn:microsoft.com/office/officeart/2005/8/layout/list1"/>
    <dgm:cxn modelId="{567BD80E-310E-4738-88F2-25C76FEE36B1}" srcId="{F3386BA6-477C-4545-B69A-77BF0B0E57DA}" destId="{B7508F55-A510-45A1-B0EF-32EE0B11D1C1}" srcOrd="0" destOrd="0" parTransId="{34904BC7-87BA-41FE-9A84-099FF2A193D3}" sibTransId="{0BCD6FB5-9689-448F-AB94-591621B8313B}"/>
    <dgm:cxn modelId="{ACDE2B1F-9E7A-456B-AC95-A9E8D59F42A2}" srcId="{44E243A8-72E8-48AA-B6CF-DC489731894A}" destId="{50F17421-6B5C-4326-9E35-BDE3C6A50DCD}" srcOrd="2" destOrd="0" parTransId="{B6569B46-A8AE-4EBC-B4C5-B11C5DB375BC}" sibTransId="{9C139AD8-368D-4EF5-B2DE-92146DC2C83B}"/>
    <dgm:cxn modelId="{7006BF2A-9ADC-4EFC-B597-CC5D07854734}" srcId="{50F17421-6B5C-4326-9E35-BDE3C6A50DCD}" destId="{0F7D9BD2-080B-47DB-BD56-852094C59C1A}" srcOrd="0" destOrd="0" parTransId="{843D4C77-987C-4B1D-91B9-A90FE778BFF3}" sibTransId="{1B441696-DF6F-4370-B4FE-75085CA976BB}"/>
    <dgm:cxn modelId="{79872235-E0CC-2446-B832-FF8254AC8783}" type="presOf" srcId="{0F7D9BD2-080B-47DB-BD56-852094C59C1A}" destId="{3A2EF953-C62B-E743-AFCA-FF7E04ECD757}" srcOrd="0" destOrd="0" presId="urn:microsoft.com/office/officeart/2005/8/layout/list1"/>
    <dgm:cxn modelId="{A0323139-6F47-5C4C-81F7-D3E3C58FDEE0}" type="presOf" srcId="{F3386BA6-477C-4545-B69A-77BF0B0E57DA}" destId="{9AFE7F62-A1BA-1A4D-A124-4B244260F6F4}" srcOrd="0" destOrd="0" presId="urn:microsoft.com/office/officeart/2005/8/layout/list1"/>
    <dgm:cxn modelId="{3F53AF3C-594D-4863-BDF3-3C5DCC5A2CFD}" srcId="{44E243A8-72E8-48AA-B6CF-DC489731894A}" destId="{DC2AFBD1-EBE8-400D-A34F-A9126D028D66}" srcOrd="5" destOrd="0" parTransId="{680A1F03-2259-44B8-A276-38A298E06718}" sibTransId="{A2E3E931-D037-40A6-9BBE-5978E9F42001}"/>
    <dgm:cxn modelId="{B383123D-EC16-2040-BE71-E7BDA1424F6D}" type="presOf" srcId="{DC2AFBD1-EBE8-400D-A34F-A9126D028D66}" destId="{9E956B29-0138-0F4D-B00E-06B9289C36B2}" srcOrd="1" destOrd="0" presId="urn:microsoft.com/office/officeart/2005/8/layout/list1"/>
    <dgm:cxn modelId="{0EF3703E-450E-BC47-BE56-9D8F856807B5}" type="presOf" srcId="{3F24036E-7D62-4191-AC18-D62AA6910A17}" destId="{418DD6CD-F3DD-B242-BBF3-2CE03D83D643}" srcOrd="1" destOrd="0" presId="urn:microsoft.com/office/officeart/2005/8/layout/list1"/>
    <dgm:cxn modelId="{7393A13E-4294-41D3-9F62-D115240AD8E7}" srcId="{44E243A8-72E8-48AA-B6CF-DC489731894A}" destId="{28694F32-2C40-45E3-8643-29ED1BEF282A}" srcOrd="3" destOrd="0" parTransId="{D4F6AEC2-4472-4D71-AAE7-155A346056CD}" sibTransId="{3EDBC020-C205-45B8-BEC3-0AF4ED02ACD7}"/>
    <dgm:cxn modelId="{014E475C-4D72-4A56-8F7F-299F03F1A569}" srcId="{44E243A8-72E8-48AA-B6CF-DC489731894A}" destId="{F3386BA6-477C-4545-B69A-77BF0B0E57DA}" srcOrd="0" destOrd="0" parTransId="{CE80E9E4-1FCA-4D4B-9529-775B42450C5D}" sibTransId="{861C01DA-6AE5-4D50-8287-7B2AC81AF4C4}"/>
    <dgm:cxn modelId="{53F64462-21B9-3E49-B85B-990F34AEC34A}" type="presOf" srcId="{DC2AFBD1-EBE8-400D-A34F-A9126D028D66}" destId="{8021D51A-A894-694F-8662-B3D5D262179E}" srcOrd="0" destOrd="0" presId="urn:microsoft.com/office/officeart/2005/8/layout/list1"/>
    <dgm:cxn modelId="{0B1DEC62-E201-4370-BB10-55645F121B35}" srcId="{3F24036E-7D62-4191-AC18-D62AA6910A17}" destId="{E5A4E178-DEDD-43DE-A28C-E988818B3DCF}" srcOrd="0" destOrd="0" parTransId="{877FB845-BC1D-45F9-8A31-16EE2396C334}" sibTransId="{E7836BFA-3D98-4DCC-AAF0-8040DD643065}"/>
    <dgm:cxn modelId="{07745964-C3D5-4AB9-BA8C-41656A80B517}" srcId="{44E243A8-72E8-48AA-B6CF-DC489731894A}" destId="{3F24036E-7D62-4191-AC18-D62AA6910A17}" srcOrd="1" destOrd="0" parTransId="{74F858B5-08CA-418C-A4E0-89EE5CD876E5}" sibTransId="{B4B697DC-DB76-4AEB-BC80-1DDF213D7812}"/>
    <dgm:cxn modelId="{3F453047-EC6F-454C-B154-EF98D5996322}" type="presOf" srcId="{50F17421-6B5C-4326-9E35-BDE3C6A50DCD}" destId="{DDC5B9D6-C6E8-EF4A-B158-92F524EF6423}" srcOrd="1" destOrd="0" presId="urn:microsoft.com/office/officeart/2005/8/layout/list1"/>
    <dgm:cxn modelId="{19065C49-84F0-3847-930F-D531441ABCED}" type="presOf" srcId="{3F24036E-7D62-4191-AC18-D62AA6910A17}" destId="{5A51E408-BCB6-4B49-A2C6-4312FA2938B9}" srcOrd="0" destOrd="0" presId="urn:microsoft.com/office/officeart/2005/8/layout/list1"/>
    <dgm:cxn modelId="{5D588B87-18F6-5D4F-AFF4-22AAEC10AF99}" type="presOf" srcId="{ADE592F6-CE9E-40AC-82DF-E162239F9527}" destId="{A3FDE005-5D03-C146-999D-683EC77ABE16}" srcOrd="0" destOrd="0" presId="urn:microsoft.com/office/officeart/2005/8/layout/list1"/>
    <dgm:cxn modelId="{311FA490-CF4A-42B9-8727-F34979E26C7C}" srcId="{44E243A8-72E8-48AA-B6CF-DC489731894A}" destId="{90BE1F79-A01F-41BD-B94F-645D471D4463}" srcOrd="4" destOrd="0" parTransId="{B4D881B6-551B-41D8-8BB2-D1B312865672}" sibTransId="{55F61EF4-7276-4F5D-A099-F01E8264281A}"/>
    <dgm:cxn modelId="{1015D198-9E7A-B24C-A676-CFFC87F2D340}" type="presOf" srcId="{44E243A8-72E8-48AA-B6CF-DC489731894A}" destId="{5897A9B2-98FD-2443-9AD6-B4766B55387E}" srcOrd="0" destOrd="0" presId="urn:microsoft.com/office/officeart/2005/8/layout/list1"/>
    <dgm:cxn modelId="{A74C329A-A029-46D1-B498-066C015A1D1B}" srcId="{90BE1F79-A01F-41BD-B94F-645D471D4463}" destId="{ADE592F6-CE9E-40AC-82DF-E162239F9527}" srcOrd="0" destOrd="0" parTransId="{20BEF79A-F069-4FF8-817B-142A142A66A6}" sibTransId="{0B724FD6-3482-487F-8A99-886C1E6B77B2}"/>
    <dgm:cxn modelId="{C79C029B-41A1-744C-99FB-AA292A407EE6}" type="presOf" srcId="{E5A4E178-DEDD-43DE-A28C-E988818B3DCF}" destId="{880DEA20-2C02-E64C-AAA3-8AD50E623DCA}" srcOrd="0" destOrd="0" presId="urn:microsoft.com/office/officeart/2005/8/layout/list1"/>
    <dgm:cxn modelId="{B41706A5-9954-43ED-84DE-4B83F0027BC5}" srcId="{28694F32-2C40-45E3-8643-29ED1BEF282A}" destId="{B08564E5-BF97-4809-86A9-46A5F32F3929}" srcOrd="0" destOrd="0" parTransId="{06A64951-3CBD-487F-8830-CAA62418B1E6}" sibTransId="{1FBDD0A3-702D-433C-AD29-AC4F013275AD}"/>
    <dgm:cxn modelId="{D5093DA5-D9D8-9842-AAB6-35DB0C86508C}" type="presOf" srcId="{B136E430-72F2-4B65-80C2-40BDCE0911B1}" destId="{BAA02145-0257-4142-B812-F45D388E4335}" srcOrd="0" destOrd="1" presId="urn:microsoft.com/office/officeart/2005/8/layout/list1"/>
    <dgm:cxn modelId="{A1DA3AB2-AA0C-4245-914C-A8B2B8E4CBDC}" type="presOf" srcId="{90BE1F79-A01F-41BD-B94F-645D471D4463}" destId="{68784DF8-2D88-7344-984D-FD9AC1885D99}" srcOrd="0" destOrd="0" presId="urn:microsoft.com/office/officeart/2005/8/layout/list1"/>
    <dgm:cxn modelId="{0E517AB4-3CA4-4A5A-A822-655C3F39E060}" srcId="{F3386BA6-477C-4545-B69A-77BF0B0E57DA}" destId="{B136E430-72F2-4B65-80C2-40BDCE0911B1}" srcOrd="1" destOrd="0" parTransId="{10B5E9A9-63E8-4B8D-86D4-E96324344448}" sibTransId="{693D719A-0F1E-449E-B66D-FF0F92651E25}"/>
    <dgm:cxn modelId="{418999B8-8221-7642-89F3-74C24578E69A}" type="presOf" srcId="{28694F32-2C40-45E3-8643-29ED1BEF282A}" destId="{703E2762-04DE-BC45-992B-F3F31B864433}" srcOrd="0" destOrd="0" presId="urn:microsoft.com/office/officeart/2005/8/layout/list1"/>
    <dgm:cxn modelId="{41A6A1B9-7F57-EB44-A40F-4909C7309C29}" type="presOf" srcId="{50F17421-6B5C-4326-9E35-BDE3C6A50DCD}" destId="{F3DC16E8-E531-B649-A464-AF3524BA9A6E}" srcOrd="0" destOrd="0" presId="urn:microsoft.com/office/officeart/2005/8/layout/list1"/>
    <dgm:cxn modelId="{365E6BD2-039E-4693-85F9-C0D40C695126}" srcId="{50F17421-6B5C-4326-9E35-BDE3C6A50DCD}" destId="{82527BA9-8ADA-4954-81F7-3754DDC4C367}" srcOrd="1" destOrd="0" parTransId="{F773B610-5618-4062-B5D2-0B90081ABABD}" sibTransId="{8A741079-0A65-48D3-98B8-D61980ABAEC1}"/>
    <dgm:cxn modelId="{6A6173D4-8E07-7C44-8940-293A3B0ADBAA}" type="presOf" srcId="{F3386BA6-477C-4545-B69A-77BF0B0E57DA}" destId="{841CB4BA-256F-824D-8F41-EC8E2C952F94}" srcOrd="1" destOrd="0" presId="urn:microsoft.com/office/officeart/2005/8/layout/list1"/>
    <dgm:cxn modelId="{EA80F9DE-4030-C14E-AAEF-13295D210F05}" type="presOf" srcId="{82527BA9-8ADA-4954-81F7-3754DDC4C367}" destId="{3A2EF953-C62B-E743-AFCA-FF7E04ECD757}" srcOrd="0" destOrd="1" presId="urn:microsoft.com/office/officeart/2005/8/layout/list1"/>
    <dgm:cxn modelId="{6E2A9FE6-0C35-5246-ABBF-69B6DC30E545}" type="presOf" srcId="{28694F32-2C40-45E3-8643-29ED1BEF282A}" destId="{188CF14A-AC3C-7242-9B93-CD4F6C737833}" srcOrd="1" destOrd="0" presId="urn:microsoft.com/office/officeart/2005/8/layout/list1"/>
    <dgm:cxn modelId="{76E9B7E9-863C-8D41-AAAF-247BCBD98C61}" type="presOf" srcId="{B08564E5-BF97-4809-86A9-46A5F32F3929}" destId="{DE6DB4C8-9825-8F4E-80EA-3D979E0DBBC2}" srcOrd="0" destOrd="0" presId="urn:microsoft.com/office/officeart/2005/8/layout/list1"/>
    <dgm:cxn modelId="{BCC925EB-CD6B-1547-BEBD-BC0A79986B8E}" type="presOf" srcId="{90BE1F79-A01F-41BD-B94F-645D471D4463}" destId="{91E37DFE-E835-5D4C-9221-227C471B0503}" srcOrd="1" destOrd="0" presId="urn:microsoft.com/office/officeart/2005/8/layout/list1"/>
    <dgm:cxn modelId="{4A446575-E252-2444-B3A1-23DFA700E289}" type="presParOf" srcId="{5897A9B2-98FD-2443-9AD6-B4766B55387E}" destId="{65A03F98-FD79-1840-8293-09D9EFAFCFB8}" srcOrd="0" destOrd="0" presId="urn:microsoft.com/office/officeart/2005/8/layout/list1"/>
    <dgm:cxn modelId="{B9AC3756-0CF3-624A-86BF-E5423BA5A309}" type="presParOf" srcId="{65A03F98-FD79-1840-8293-09D9EFAFCFB8}" destId="{9AFE7F62-A1BA-1A4D-A124-4B244260F6F4}" srcOrd="0" destOrd="0" presId="urn:microsoft.com/office/officeart/2005/8/layout/list1"/>
    <dgm:cxn modelId="{370F9057-6D42-5142-8DA8-C24789FDDB96}" type="presParOf" srcId="{65A03F98-FD79-1840-8293-09D9EFAFCFB8}" destId="{841CB4BA-256F-824D-8F41-EC8E2C952F94}" srcOrd="1" destOrd="0" presId="urn:microsoft.com/office/officeart/2005/8/layout/list1"/>
    <dgm:cxn modelId="{240AF363-1AB2-694D-8040-490104D62F06}" type="presParOf" srcId="{5897A9B2-98FD-2443-9AD6-B4766B55387E}" destId="{BFA6CDC6-366C-5344-9B9F-1276FC27349C}" srcOrd="1" destOrd="0" presId="urn:microsoft.com/office/officeart/2005/8/layout/list1"/>
    <dgm:cxn modelId="{0CF4A301-5E81-F44A-B739-A1E4E927A8FC}" type="presParOf" srcId="{5897A9B2-98FD-2443-9AD6-B4766B55387E}" destId="{BAA02145-0257-4142-B812-F45D388E4335}" srcOrd="2" destOrd="0" presId="urn:microsoft.com/office/officeart/2005/8/layout/list1"/>
    <dgm:cxn modelId="{DAFD979E-D159-CE49-B89F-5C52B8D4E699}" type="presParOf" srcId="{5897A9B2-98FD-2443-9AD6-B4766B55387E}" destId="{59BB80A4-A2F0-3D46-BD7C-9248F73E3E68}" srcOrd="3" destOrd="0" presId="urn:microsoft.com/office/officeart/2005/8/layout/list1"/>
    <dgm:cxn modelId="{6F21A1D4-BF03-4548-B7F9-33717BCDEFEB}" type="presParOf" srcId="{5897A9B2-98FD-2443-9AD6-B4766B55387E}" destId="{066C63DA-2F06-1F49-BA4F-B73FB55D408A}" srcOrd="4" destOrd="0" presId="urn:microsoft.com/office/officeart/2005/8/layout/list1"/>
    <dgm:cxn modelId="{EEEF3827-1E6B-954F-BA8B-018105C20561}" type="presParOf" srcId="{066C63DA-2F06-1F49-BA4F-B73FB55D408A}" destId="{5A51E408-BCB6-4B49-A2C6-4312FA2938B9}" srcOrd="0" destOrd="0" presId="urn:microsoft.com/office/officeart/2005/8/layout/list1"/>
    <dgm:cxn modelId="{E85D3654-9B98-434B-8A1F-33193AC7879E}" type="presParOf" srcId="{066C63DA-2F06-1F49-BA4F-B73FB55D408A}" destId="{418DD6CD-F3DD-B242-BBF3-2CE03D83D643}" srcOrd="1" destOrd="0" presId="urn:microsoft.com/office/officeart/2005/8/layout/list1"/>
    <dgm:cxn modelId="{571C506D-4882-C740-A89F-859F664B95F0}" type="presParOf" srcId="{5897A9B2-98FD-2443-9AD6-B4766B55387E}" destId="{BDAAE528-645B-9746-91DF-924D14E99FA4}" srcOrd="5" destOrd="0" presId="urn:microsoft.com/office/officeart/2005/8/layout/list1"/>
    <dgm:cxn modelId="{8B3CDBA4-ED40-3744-B5FC-B0F888CC7D3E}" type="presParOf" srcId="{5897A9B2-98FD-2443-9AD6-B4766B55387E}" destId="{880DEA20-2C02-E64C-AAA3-8AD50E623DCA}" srcOrd="6" destOrd="0" presId="urn:microsoft.com/office/officeart/2005/8/layout/list1"/>
    <dgm:cxn modelId="{6B178D78-385A-7F4B-9B22-EFBD0936C9D4}" type="presParOf" srcId="{5897A9B2-98FD-2443-9AD6-B4766B55387E}" destId="{0C2AF910-46F2-EE43-B01B-F13FF5CA0611}" srcOrd="7" destOrd="0" presId="urn:microsoft.com/office/officeart/2005/8/layout/list1"/>
    <dgm:cxn modelId="{E04C1A24-D3DD-3642-A70C-A5F354EB3A69}" type="presParOf" srcId="{5897A9B2-98FD-2443-9AD6-B4766B55387E}" destId="{E0FF370D-9820-7345-8DF9-4EB8BB418C63}" srcOrd="8" destOrd="0" presId="urn:microsoft.com/office/officeart/2005/8/layout/list1"/>
    <dgm:cxn modelId="{CF6CE37F-181F-CF4D-B314-CDC943B905DB}" type="presParOf" srcId="{E0FF370D-9820-7345-8DF9-4EB8BB418C63}" destId="{F3DC16E8-E531-B649-A464-AF3524BA9A6E}" srcOrd="0" destOrd="0" presId="urn:microsoft.com/office/officeart/2005/8/layout/list1"/>
    <dgm:cxn modelId="{F450DED5-CFE1-3441-BE12-A8D8A884FD43}" type="presParOf" srcId="{E0FF370D-9820-7345-8DF9-4EB8BB418C63}" destId="{DDC5B9D6-C6E8-EF4A-B158-92F524EF6423}" srcOrd="1" destOrd="0" presId="urn:microsoft.com/office/officeart/2005/8/layout/list1"/>
    <dgm:cxn modelId="{29E20FB7-7162-E544-8A1A-A260398A6E98}" type="presParOf" srcId="{5897A9B2-98FD-2443-9AD6-B4766B55387E}" destId="{38D937B6-3789-254C-99BA-B69871E03558}" srcOrd="9" destOrd="0" presId="urn:microsoft.com/office/officeart/2005/8/layout/list1"/>
    <dgm:cxn modelId="{CCC4F8ED-2AA5-364A-B0C0-822D187A5B8C}" type="presParOf" srcId="{5897A9B2-98FD-2443-9AD6-B4766B55387E}" destId="{3A2EF953-C62B-E743-AFCA-FF7E04ECD757}" srcOrd="10" destOrd="0" presId="urn:microsoft.com/office/officeart/2005/8/layout/list1"/>
    <dgm:cxn modelId="{1B019C72-6676-5F41-82BF-393690175D25}" type="presParOf" srcId="{5897A9B2-98FD-2443-9AD6-B4766B55387E}" destId="{BDC7373C-051D-8F49-8595-E3D937CBFA04}" srcOrd="11" destOrd="0" presId="urn:microsoft.com/office/officeart/2005/8/layout/list1"/>
    <dgm:cxn modelId="{8CE4B408-E297-D24D-9405-DB3289EB51E3}" type="presParOf" srcId="{5897A9B2-98FD-2443-9AD6-B4766B55387E}" destId="{2D1AB8C9-7664-A741-81BA-06DFAF6736CE}" srcOrd="12" destOrd="0" presId="urn:microsoft.com/office/officeart/2005/8/layout/list1"/>
    <dgm:cxn modelId="{3C0254F8-C91F-D14F-A93D-1466D9A6848A}" type="presParOf" srcId="{2D1AB8C9-7664-A741-81BA-06DFAF6736CE}" destId="{703E2762-04DE-BC45-992B-F3F31B864433}" srcOrd="0" destOrd="0" presId="urn:microsoft.com/office/officeart/2005/8/layout/list1"/>
    <dgm:cxn modelId="{F3BAB9CB-A35D-6248-820A-81082C97B3E3}" type="presParOf" srcId="{2D1AB8C9-7664-A741-81BA-06DFAF6736CE}" destId="{188CF14A-AC3C-7242-9B93-CD4F6C737833}" srcOrd="1" destOrd="0" presId="urn:microsoft.com/office/officeart/2005/8/layout/list1"/>
    <dgm:cxn modelId="{179E75F4-CC31-B345-96D2-51B69284DEE5}" type="presParOf" srcId="{5897A9B2-98FD-2443-9AD6-B4766B55387E}" destId="{86C7A0CB-4A31-D045-B7B8-94C53E2D71E2}" srcOrd="13" destOrd="0" presId="urn:microsoft.com/office/officeart/2005/8/layout/list1"/>
    <dgm:cxn modelId="{0DF2238D-75A9-EB47-9060-711AD7A4804C}" type="presParOf" srcId="{5897A9B2-98FD-2443-9AD6-B4766B55387E}" destId="{DE6DB4C8-9825-8F4E-80EA-3D979E0DBBC2}" srcOrd="14" destOrd="0" presId="urn:microsoft.com/office/officeart/2005/8/layout/list1"/>
    <dgm:cxn modelId="{3EFB4366-3C53-5C46-8C27-D0845BF24295}" type="presParOf" srcId="{5897A9B2-98FD-2443-9AD6-B4766B55387E}" destId="{891DAD11-629C-FE49-AFCC-7C1868CB219F}" srcOrd="15" destOrd="0" presId="urn:microsoft.com/office/officeart/2005/8/layout/list1"/>
    <dgm:cxn modelId="{AEC0615B-14C5-294A-A2AB-06ECE7FDAEB4}" type="presParOf" srcId="{5897A9B2-98FD-2443-9AD6-B4766B55387E}" destId="{BEF8A272-6B6E-A644-BAA9-A8DB4E1015BF}" srcOrd="16" destOrd="0" presId="urn:microsoft.com/office/officeart/2005/8/layout/list1"/>
    <dgm:cxn modelId="{011D0776-684D-8F48-80F9-8E5C913D24FD}" type="presParOf" srcId="{BEF8A272-6B6E-A644-BAA9-A8DB4E1015BF}" destId="{68784DF8-2D88-7344-984D-FD9AC1885D99}" srcOrd="0" destOrd="0" presId="urn:microsoft.com/office/officeart/2005/8/layout/list1"/>
    <dgm:cxn modelId="{83290F36-ECE4-314D-A8A8-77EF390D4AC0}" type="presParOf" srcId="{BEF8A272-6B6E-A644-BAA9-A8DB4E1015BF}" destId="{91E37DFE-E835-5D4C-9221-227C471B0503}" srcOrd="1" destOrd="0" presId="urn:microsoft.com/office/officeart/2005/8/layout/list1"/>
    <dgm:cxn modelId="{4478BDB6-BC89-5548-AC63-AFB19E8980D1}" type="presParOf" srcId="{5897A9B2-98FD-2443-9AD6-B4766B55387E}" destId="{A9722FDE-9149-AA4F-AB72-57F4BFBCF026}" srcOrd="17" destOrd="0" presId="urn:microsoft.com/office/officeart/2005/8/layout/list1"/>
    <dgm:cxn modelId="{746FFCF0-8254-434F-9904-24729067F024}" type="presParOf" srcId="{5897A9B2-98FD-2443-9AD6-B4766B55387E}" destId="{A3FDE005-5D03-C146-999D-683EC77ABE16}" srcOrd="18" destOrd="0" presId="urn:microsoft.com/office/officeart/2005/8/layout/list1"/>
    <dgm:cxn modelId="{04507C30-380F-3E4E-A28E-E1CB2524BAFD}" type="presParOf" srcId="{5897A9B2-98FD-2443-9AD6-B4766B55387E}" destId="{48EE9603-9D34-5444-A599-09B852F09FDE}" srcOrd="19" destOrd="0" presId="urn:microsoft.com/office/officeart/2005/8/layout/list1"/>
    <dgm:cxn modelId="{DDC3B380-4822-4544-B526-FC25D1FE4947}" type="presParOf" srcId="{5897A9B2-98FD-2443-9AD6-B4766B55387E}" destId="{41247FE7-6190-EE44-8E62-F4F87822FD12}" srcOrd="20" destOrd="0" presId="urn:microsoft.com/office/officeart/2005/8/layout/list1"/>
    <dgm:cxn modelId="{E9C8CAF3-38C0-7A48-9F01-FBE8A081C013}" type="presParOf" srcId="{41247FE7-6190-EE44-8E62-F4F87822FD12}" destId="{8021D51A-A894-694F-8662-B3D5D262179E}" srcOrd="0" destOrd="0" presId="urn:microsoft.com/office/officeart/2005/8/layout/list1"/>
    <dgm:cxn modelId="{1449CFC3-2A6F-F345-8DDF-C2269DD3929E}" type="presParOf" srcId="{41247FE7-6190-EE44-8E62-F4F87822FD12}" destId="{9E956B29-0138-0F4D-B00E-06B9289C36B2}" srcOrd="1" destOrd="0" presId="urn:microsoft.com/office/officeart/2005/8/layout/list1"/>
    <dgm:cxn modelId="{1F5FF01E-A3E6-CE48-A2BD-42E7BF456526}" type="presParOf" srcId="{5897A9B2-98FD-2443-9AD6-B4766B55387E}" destId="{D81B64D9-FE3E-0F4C-8F3A-E0447602F1A5}" srcOrd="21" destOrd="0" presId="urn:microsoft.com/office/officeart/2005/8/layout/list1"/>
    <dgm:cxn modelId="{ABEE8C59-6AFF-4146-BD45-2DCCE18A891B}" type="presParOf" srcId="{5897A9B2-98FD-2443-9AD6-B4766B55387E}" destId="{2BD04333-0490-6249-A6A0-5B66DB57CBB0}"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4EB91-D0C8-487A-BCC4-3B1213006F78}">
      <dsp:nvSpPr>
        <dsp:cNvPr id="0" name=""/>
        <dsp:cNvSpPr/>
      </dsp:nvSpPr>
      <dsp:spPr>
        <a:xfrm>
          <a:off x="0" y="887763"/>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1762FC-486F-48B5-9A9E-D8B0BD0C038C}">
      <dsp:nvSpPr>
        <dsp:cNvPr id="0" name=""/>
        <dsp:cNvSpPr/>
      </dsp:nvSpPr>
      <dsp:spPr>
        <a:xfrm>
          <a:off x="328612" y="1199945"/>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Introduce your presentation and case study </a:t>
          </a:r>
          <a:endParaRPr lang="en-US" sz="2700" kern="1200"/>
        </a:p>
      </dsp:txBody>
      <dsp:txXfrm>
        <a:off x="383617" y="1254950"/>
        <a:ext cx="2847502" cy="1768010"/>
      </dsp:txXfrm>
    </dsp:sp>
    <dsp:sp modelId="{60EF7232-C52A-4AD5-9F8C-EE6B9955C4CD}">
      <dsp:nvSpPr>
        <dsp:cNvPr id="0" name=""/>
        <dsp:cNvSpPr/>
      </dsp:nvSpPr>
      <dsp:spPr>
        <a:xfrm>
          <a:off x="3614737" y="887763"/>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A86299-3597-44BD-BDA3-773CA6D1ED08}">
      <dsp:nvSpPr>
        <dsp:cNvPr id="0" name=""/>
        <dsp:cNvSpPr/>
      </dsp:nvSpPr>
      <dsp:spPr>
        <a:xfrm>
          <a:off x="3943350" y="1199945"/>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What are the aims and objectives of this presentation?</a:t>
          </a:r>
          <a:endParaRPr lang="en-US" sz="2700" kern="1200"/>
        </a:p>
      </dsp:txBody>
      <dsp:txXfrm>
        <a:off x="3998355" y="1254950"/>
        <a:ext cx="2847502" cy="1768010"/>
      </dsp:txXfrm>
    </dsp:sp>
    <dsp:sp modelId="{02992A1A-EEE4-4F75-A4EA-457C5DB72D91}">
      <dsp:nvSpPr>
        <dsp:cNvPr id="0" name=""/>
        <dsp:cNvSpPr/>
      </dsp:nvSpPr>
      <dsp:spPr>
        <a:xfrm>
          <a:off x="7229475" y="887763"/>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65FCD2-F679-45AC-A467-88C03BBDFD51}">
      <dsp:nvSpPr>
        <dsp:cNvPr id="0" name=""/>
        <dsp:cNvSpPr/>
      </dsp:nvSpPr>
      <dsp:spPr>
        <a:xfrm>
          <a:off x="7558087" y="1199945"/>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Offer key items that you will discuss…</a:t>
          </a:r>
          <a:endParaRPr lang="en-US" sz="2700" kern="1200"/>
        </a:p>
      </dsp:txBody>
      <dsp:txXfrm>
        <a:off x="7613092" y="1254950"/>
        <a:ext cx="2847502" cy="17680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7A602-175F-F64F-B6B4-AEB819DCFE1C}">
      <dsp:nvSpPr>
        <dsp:cNvPr id="0" name=""/>
        <dsp:cNvSpPr/>
      </dsp:nvSpPr>
      <dsp:spPr>
        <a:xfrm>
          <a:off x="3112633" y="2564"/>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 Involvement in crime, Vandalism, anti-social behaviour </a:t>
          </a:r>
        </a:p>
      </dsp:txBody>
      <dsp:txXfrm>
        <a:off x="3160950" y="50881"/>
        <a:ext cx="1426106" cy="893147"/>
      </dsp:txXfrm>
    </dsp:sp>
    <dsp:sp modelId="{595E3173-D517-8141-A7C5-1B390380481A}">
      <dsp:nvSpPr>
        <dsp:cNvPr id="0" name=""/>
        <dsp:cNvSpPr/>
      </dsp:nvSpPr>
      <dsp:spPr>
        <a:xfrm>
          <a:off x="1898130" y="497455"/>
          <a:ext cx="3951745" cy="3951745"/>
        </a:xfrm>
        <a:custGeom>
          <a:avLst/>
          <a:gdLst/>
          <a:ahLst/>
          <a:cxnLst/>
          <a:rect l="0" t="0" r="0" b="0"/>
          <a:pathLst>
            <a:path>
              <a:moveTo>
                <a:pt x="2747683" y="156977"/>
              </a:moveTo>
              <a:arcTo wR="1975872" hR="1975872" stAng="17579576" swAng="19595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1499BFF-CA06-2C45-AADC-26655B48B605}">
      <dsp:nvSpPr>
        <dsp:cNvPr id="0" name=""/>
        <dsp:cNvSpPr/>
      </dsp:nvSpPr>
      <dsp:spPr>
        <a:xfrm>
          <a:off x="4991799" y="1367858"/>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Housing conditions</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&amp; Unemployment</a:t>
          </a:r>
        </a:p>
      </dsp:txBody>
      <dsp:txXfrm>
        <a:off x="5040116" y="1416175"/>
        <a:ext cx="1426106" cy="893147"/>
      </dsp:txXfrm>
    </dsp:sp>
    <dsp:sp modelId="{20A0F8E2-D3B4-6249-82D7-7EC05F8F2869}">
      <dsp:nvSpPr>
        <dsp:cNvPr id="0" name=""/>
        <dsp:cNvSpPr/>
      </dsp:nvSpPr>
      <dsp:spPr>
        <a:xfrm>
          <a:off x="1898130" y="497455"/>
          <a:ext cx="3951745" cy="3951745"/>
        </a:xfrm>
        <a:custGeom>
          <a:avLst/>
          <a:gdLst/>
          <a:ahLst/>
          <a:cxnLst/>
          <a:rect l="0" t="0" r="0" b="0"/>
          <a:pathLst>
            <a:path>
              <a:moveTo>
                <a:pt x="3949055" y="1872807"/>
              </a:moveTo>
              <a:arcTo wR="1975872" hR="1975872" stAng="21420598" swAng="21947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92A1E2D-752F-724E-8A24-4645FCF59D6A}">
      <dsp:nvSpPr>
        <dsp:cNvPr id="0" name=""/>
        <dsp:cNvSpPr/>
      </dsp:nvSpPr>
      <dsp:spPr>
        <a:xfrm>
          <a:off x="4274022" y="3576951"/>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Underage drinking &amp; drugs</a:t>
          </a:r>
        </a:p>
      </dsp:txBody>
      <dsp:txXfrm>
        <a:off x="4322339" y="3625268"/>
        <a:ext cx="1426106" cy="893147"/>
      </dsp:txXfrm>
    </dsp:sp>
    <dsp:sp modelId="{550D8CD7-D5AF-6E44-A9BC-EB68583B8B90}">
      <dsp:nvSpPr>
        <dsp:cNvPr id="0" name=""/>
        <dsp:cNvSpPr/>
      </dsp:nvSpPr>
      <dsp:spPr>
        <a:xfrm>
          <a:off x="1898130" y="497455"/>
          <a:ext cx="3951745" cy="3951745"/>
        </a:xfrm>
        <a:custGeom>
          <a:avLst/>
          <a:gdLst/>
          <a:ahLst/>
          <a:cxnLst/>
          <a:rect l="0" t="0" r="0" b="0"/>
          <a:pathLst>
            <a:path>
              <a:moveTo>
                <a:pt x="2368053" y="3912433"/>
              </a:moveTo>
              <a:arcTo wR="1975872" hR="1975872" stAng="4713098" swAng="137380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64AB361-38A2-8F48-AEC5-C7D2CAC1A9F4}">
      <dsp:nvSpPr>
        <dsp:cNvPr id="0" name=""/>
        <dsp:cNvSpPr/>
      </dsp:nvSpPr>
      <dsp:spPr>
        <a:xfrm>
          <a:off x="1951244" y="3576951"/>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School absenteeism/ Drop out</a:t>
          </a:r>
        </a:p>
      </dsp:txBody>
      <dsp:txXfrm>
        <a:off x="1999561" y="3625268"/>
        <a:ext cx="1426106" cy="893147"/>
      </dsp:txXfrm>
    </dsp:sp>
    <dsp:sp modelId="{BF0C7304-E1C4-4B44-BC4B-9F70EE819583}">
      <dsp:nvSpPr>
        <dsp:cNvPr id="0" name=""/>
        <dsp:cNvSpPr/>
      </dsp:nvSpPr>
      <dsp:spPr>
        <a:xfrm>
          <a:off x="1898130" y="497455"/>
          <a:ext cx="3951745" cy="3951745"/>
        </a:xfrm>
        <a:custGeom>
          <a:avLst/>
          <a:gdLst/>
          <a:ahLst/>
          <a:cxnLst/>
          <a:rect l="0" t="0" r="0" b="0"/>
          <a:pathLst>
            <a:path>
              <a:moveTo>
                <a:pt x="329916" y="3068989"/>
              </a:moveTo>
              <a:arcTo wR="1975872" hR="1975872" stAng="8784659" swAng="21947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3C89EE-A5BC-974C-9CBA-4AF719B99C7C}">
      <dsp:nvSpPr>
        <dsp:cNvPr id="0" name=""/>
        <dsp:cNvSpPr/>
      </dsp:nvSpPr>
      <dsp:spPr>
        <a:xfrm>
          <a:off x="1233466" y="1367858"/>
          <a:ext cx="1522740" cy="9897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Parental neglect</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Due to Mental </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Health Issues</a:t>
          </a:r>
        </a:p>
        <a:p>
          <a:pPr marL="0" lvl="0" indent="0" algn="ctr" defTabSz="622300">
            <a:lnSpc>
              <a:spcPct val="90000"/>
            </a:lnSpc>
            <a:spcBef>
              <a:spcPct val="0"/>
            </a:spcBef>
            <a:spcAft>
              <a:spcPct val="35000"/>
            </a:spcAft>
            <a:buNone/>
          </a:pPr>
          <a:endParaRPr lang="en-GB" sz="1400" kern="1200">
            <a:latin typeface="Arial" panose="020B0604020202020204" pitchFamily="34" charset="0"/>
            <a:cs typeface="Arial" panose="020B0604020202020204" pitchFamily="34" charset="0"/>
          </a:endParaRPr>
        </a:p>
      </dsp:txBody>
      <dsp:txXfrm>
        <a:off x="1281783" y="1416175"/>
        <a:ext cx="1426106" cy="893147"/>
      </dsp:txXfrm>
    </dsp:sp>
    <dsp:sp modelId="{FABE1FEF-1525-0D4F-B91A-654F1571C380}">
      <dsp:nvSpPr>
        <dsp:cNvPr id="0" name=""/>
        <dsp:cNvSpPr/>
      </dsp:nvSpPr>
      <dsp:spPr>
        <a:xfrm>
          <a:off x="1898130" y="497455"/>
          <a:ext cx="3951745" cy="3951745"/>
        </a:xfrm>
        <a:custGeom>
          <a:avLst/>
          <a:gdLst/>
          <a:ahLst/>
          <a:cxnLst/>
          <a:rect l="0" t="0" r="0" b="0"/>
          <a:pathLst>
            <a:path>
              <a:moveTo>
                <a:pt x="344552" y="861033"/>
              </a:moveTo>
              <a:arcTo wR="1975872" hR="1975872" stAng="12860916" swAng="19595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565C28-E9E2-944B-90DE-67E0FACEF01C}">
      <dsp:nvSpPr>
        <dsp:cNvPr id="0" name=""/>
        <dsp:cNvSpPr/>
      </dsp:nvSpPr>
      <dsp:spPr>
        <a:xfrm>
          <a:off x="4383518" y="1235883"/>
          <a:ext cx="407559" cy="1331473"/>
        </a:xfrm>
        <a:custGeom>
          <a:avLst/>
          <a:gdLst/>
          <a:ahLst/>
          <a:cxnLst/>
          <a:rect l="0" t="0" r="0" b="0"/>
          <a:pathLst>
            <a:path>
              <a:moveTo>
                <a:pt x="407559" y="0"/>
              </a:moveTo>
              <a:lnTo>
                <a:pt x="407559" y="1331473"/>
              </a:lnTo>
              <a:lnTo>
                <a:pt x="0" y="13314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EC914F-EED8-D340-83F4-060AC97D07EE}">
      <dsp:nvSpPr>
        <dsp:cNvPr id="0" name=""/>
        <dsp:cNvSpPr/>
      </dsp:nvSpPr>
      <dsp:spPr>
        <a:xfrm>
          <a:off x="4791077" y="1235883"/>
          <a:ext cx="3319522" cy="2662946"/>
        </a:xfrm>
        <a:custGeom>
          <a:avLst/>
          <a:gdLst/>
          <a:ahLst/>
          <a:cxnLst/>
          <a:rect l="0" t="0" r="0" b="0"/>
          <a:pathLst>
            <a:path>
              <a:moveTo>
                <a:pt x="0" y="0"/>
              </a:moveTo>
              <a:lnTo>
                <a:pt x="0" y="2374689"/>
              </a:lnTo>
              <a:lnTo>
                <a:pt x="3319522" y="2374689"/>
              </a:lnTo>
              <a:lnTo>
                <a:pt x="3319522"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29D7B1-14C1-5740-A418-0E0E5C089E79}">
      <dsp:nvSpPr>
        <dsp:cNvPr id="0" name=""/>
        <dsp:cNvSpPr/>
      </dsp:nvSpPr>
      <dsp:spPr>
        <a:xfrm>
          <a:off x="4791077" y="1235883"/>
          <a:ext cx="118361" cy="2662946"/>
        </a:xfrm>
        <a:custGeom>
          <a:avLst/>
          <a:gdLst/>
          <a:ahLst/>
          <a:cxnLst/>
          <a:rect l="0" t="0" r="0" b="0"/>
          <a:pathLst>
            <a:path>
              <a:moveTo>
                <a:pt x="0" y="0"/>
              </a:moveTo>
              <a:lnTo>
                <a:pt x="0" y="2374689"/>
              </a:lnTo>
              <a:lnTo>
                <a:pt x="118361" y="2374689"/>
              </a:lnTo>
              <a:lnTo>
                <a:pt x="118361"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02D618-62E3-7848-AD26-5B14B0F15FE1}">
      <dsp:nvSpPr>
        <dsp:cNvPr id="0" name=""/>
        <dsp:cNvSpPr/>
      </dsp:nvSpPr>
      <dsp:spPr>
        <a:xfrm>
          <a:off x="1708277" y="1235883"/>
          <a:ext cx="3082800" cy="2662946"/>
        </a:xfrm>
        <a:custGeom>
          <a:avLst/>
          <a:gdLst/>
          <a:ahLst/>
          <a:cxnLst/>
          <a:rect l="0" t="0" r="0" b="0"/>
          <a:pathLst>
            <a:path>
              <a:moveTo>
                <a:pt x="3082800" y="0"/>
              </a:moveTo>
              <a:lnTo>
                <a:pt x="3082800" y="2374689"/>
              </a:lnTo>
              <a:lnTo>
                <a:pt x="0" y="2374689"/>
              </a:lnTo>
              <a:lnTo>
                <a:pt x="0" y="26629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72A2AD-0528-2946-8C4F-DEF3B74F118D}">
      <dsp:nvSpPr>
        <dsp:cNvPr id="0" name=""/>
        <dsp:cNvSpPr/>
      </dsp:nvSpPr>
      <dsp:spPr>
        <a:xfrm>
          <a:off x="3598056" y="495"/>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 poor behaviour</a:t>
          </a:r>
        </a:p>
      </dsp:txBody>
      <dsp:txXfrm>
        <a:off x="3598056" y="495"/>
        <a:ext cx="2386043" cy="1235387"/>
      </dsp:txXfrm>
    </dsp:sp>
    <dsp:sp modelId="{96E67122-E79B-2842-8E8D-2FA4468380B2}">
      <dsp:nvSpPr>
        <dsp:cNvPr id="0" name=""/>
        <dsp:cNvSpPr/>
      </dsp:nvSpPr>
      <dsp:spPr>
        <a:xfrm>
          <a:off x="4075264" y="961352"/>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Psychopathology</a:t>
          </a:r>
        </a:p>
      </dsp:txBody>
      <dsp:txXfrm>
        <a:off x="4075264" y="961352"/>
        <a:ext cx="2147438" cy="411795"/>
      </dsp:txXfrm>
    </dsp:sp>
    <dsp:sp modelId="{994C313D-B806-4049-9EDF-DAF3C4B3408C}">
      <dsp:nvSpPr>
        <dsp:cNvPr id="0" name=""/>
        <dsp:cNvSpPr/>
      </dsp:nvSpPr>
      <dsp:spPr>
        <a:xfrm>
          <a:off x="515256"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Poor living conditions</a:t>
          </a: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Income poverty</a:t>
          </a:r>
        </a:p>
      </dsp:txBody>
      <dsp:txXfrm>
        <a:off x="515256" y="3898829"/>
        <a:ext cx="2386043" cy="1235387"/>
      </dsp:txXfrm>
    </dsp:sp>
    <dsp:sp modelId="{E46138AD-5E65-714F-93AC-E10CDDA54510}">
      <dsp:nvSpPr>
        <dsp:cNvPr id="0" name=""/>
        <dsp:cNvSpPr/>
      </dsp:nvSpPr>
      <dsp:spPr>
        <a:xfrm>
          <a:off x="443515" y="3594690"/>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Social deprevation</a:t>
          </a:r>
        </a:p>
      </dsp:txBody>
      <dsp:txXfrm>
        <a:off x="443515" y="3594690"/>
        <a:ext cx="2147438" cy="411795"/>
      </dsp:txXfrm>
    </dsp:sp>
    <dsp:sp modelId="{66A3E540-D662-934D-AA3B-F8CF29D392BA}">
      <dsp:nvSpPr>
        <dsp:cNvPr id="0" name=""/>
        <dsp:cNvSpPr/>
      </dsp:nvSpPr>
      <dsp:spPr>
        <a:xfrm>
          <a:off x="3716417"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endParaRPr lang="en-GB" sz="1400" kern="120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Underdevelopement of social skills, education behaviour displayed by her brother</a:t>
          </a:r>
          <a:br>
            <a:rPr lang="en-GB" sz="1400" kern="1200">
              <a:latin typeface="Arial" panose="020B0604020202020204" pitchFamily="34" charset="0"/>
              <a:cs typeface="Arial" panose="020B0604020202020204" pitchFamily="34" charset="0"/>
            </a:rPr>
          </a:br>
          <a:r>
            <a:rPr lang="en-GB" sz="1400" kern="1200">
              <a:latin typeface="Arial" panose="020B0604020202020204" pitchFamily="34" charset="0"/>
              <a:cs typeface="Arial" panose="020B0604020202020204" pitchFamily="34" charset="0"/>
            </a:rPr>
            <a:t> Unhealthy Sibling influence influences</a:t>
          </a:r>
        </a:p>
      </dsp:txBody>
      <dsp:txXfrm>
        <a:off x="3716417" y="3898829"/>
        <a:ext cx="2386043" cy="1235387"/>
      </dsp:txXfrm>
    </dsp:sp>
    <dsp:sp modelId="{B53DAAD4-FA1C-F341-BBFA-3B2425A8DB14}">
      <dsp:nvSpPr>
        <dsp:cNvPr id="0" name=""/>
        <dsp:cNvSpPr/>
      </dsp:nvSpPr>
      <dsp:spPr>
        <a:xfrm>
          <a:off x="4413824" y="3594690"/>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Negative family relations</a:t>
          </a:r>
        </a:p>
      </dsp:txBody>
      <dsp:txXfrm>
        <a:off x="4413824" y="3594690"/>
        <a:ext cx="2147438" cy="411795"/>
      </dsp:txXfrm>
    </dsp:sp>
    <dsp:sp modelId="{F145C532-71A0-B74A-B69B-DD8B7DAD5A44}">
      <dsp:nvSpPr>
        <dsp:cNvPr id="0" name=""/>
        <dsp:cNvSpPr/>
      </dsp:nvSpPr>
      <dsp:spPr>
        <a:xfrm>
          <a:off x="6917579" y="3898829"/>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Abusive behaviour : verbal, non-verbal, physical, emotional, sexual.</a:t>
          </a:r>
        </a:p>
      </dsp:txBody>
      <dsp:txXfrm>
        <a:off x="6917579" y="3898829"/>
        <a:ext cx="2386043" cy="1235387"/>
      </dsp:txXfrm>
    </dsp:sp>
    <dsp:sp modelId="{59EE7DFE-7884-3748-9BD4-B8D50F5AC3B4}">
      <dsp:nvSpPr>
        <dsp:cNvPr id="0" name=""/>
        <dsp:cNvSpPr/>
      </dsp:nvSpPr>
      <dsp:spPr>
        <a:xfrm>
          <a:off x="7311263" y="3594690"/>
          <a:ext cx="1673992"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Low self esteem</a:t>
          </a:r>
        </a:p>
      </dsp:txBody>
      <dsp:txXfrm>
        <a:off x="7311263" y="3594690"/>
        <a:ext cx="1673992" cy="411795"/>
      </dsp:txXfrm>
    </dsp:sp>
    <dsp:sp modelId="{776B3622-ACA8-C641-861C-1E5131365816}">
      <dsp:nvSpPr>
        <dsp:cNvPr id="0" name=""/>
        <dsp:cNvSpPr/>
      </dsp:nvSpPr>
      <dsp:spPr>
        <a:xfrm>
          <a:off x="1997475" y="1949662"/>
          <a:ext cx="2386043" cy="12353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74327" numCol="1" spcCol="1270" anchor="ctr" anchorCtr="0">
          <a:noAutofit/>
        </a:bodyPr>
        <a:lstStyle/>
        <a:p>
          <a:pPr marL="0" lvl="0" indent="0" algn="ct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Neglect, unable to take her child to nursery each day, lack of engagement and nurturing</a:t>
          </a:r>
        </a:p>
      </dsp:txBody>
      <dsp:txXfrm>
        <a:off x="1997475" y="1949662"/>
        <a:ext cx="2386043" cy="1235387"/>
      </dsp:txXfrm>
    </dsp:sp>
    <dsp:sp modelId="{119DFF2B-BF7F-1E4F-AB0B-FA636237F74E}">
      <dsp:nvSpPr>
        <dsp:cNvPr id="0" name=""/>
        <dsp:cNvSpPr/>
      </dsp:nvSpPr>
      <dsp:spPr>
        <a:xfrm>
          <a:off x="2474684" y="2910519"/>
          <a:ext cx="2147438" cy="4117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marL="0" lvl="0" indent="0" algn="r" defTabSz="622300">
            <a:lnSpc>
              <a:spcPct val="90000"/>
            </a:lnSpc>
            <a:spcBef>
              <a:spcPct val="0"/>
            </a:spcBef>
            <a:spcAft>
              <a:spcPct val="35000"/>
            </a:spcAft>
            <a:buNone/>
          </a:pPr>
          <a:r>
            <a:rPr lang="en-GB" sz="1400" kern="1200">
              <a:latin typeface="Arial" panose="020B0604020202020204" pitchFamily="34" charset="0"/>
              <a:cs typeface="Arial" panose="020B0604020202020204" pitchFamily="34" charset="0"/>
            </a:rPr>
            <a:t>Negative parenting</a:t>
          </a:r>
        </a:p>
      </dsp:txBody>
      <dsp:txXfrm>
        <a:off x="2474684" y="2910519"/>
        <a:ext cx="2147438" cy="4117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A02145-0257-4142-B812-F45D388E4335}">
      <dsp:nvSpPr>
        <dsp:cNvPr id="0" name=""/>
        <dsp:cNvSpPr/>
      </dsp:nvSpPr>
      <dsp:spPr>
        <a:xfrm>
          <a:off x="0" y="204179"/>
          <a:ext cx="6430107" cy="641024"/>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9048" tIns="229108" rIns="499048"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Common Assessment Framework now Early Help Assessment (EHA)</a:t>
          </a:r>
        </a:p>
        <a:p>
          <a:pPr marL="57150" lvl="1" indent="-57150" algn="l" defTabSz="488950">
            <a:lnSpc>
              <a:spcPct val="90000"/>
            </a:lnSpc>
            <a:spcBef>
              <a:spcPct val="0"/>
            </a:spcBef>
            <a:spcAft>
              <a:spcPct val="15000"/>
            </a:spcAft>
            <a:buChar char="•"/>
          </a:pPr>
          <a:r>
            <a:rPr lang="en-US" sz="1100" kern="1200" dirty="0"/>
            <a:t>Identifies unmet needs, strengths and protective factors </a:t>
          </a:r>
        </a:p>
      </dsp:txBody>
      <dsp:txXfrm>
        <a:off x="0" y="204179"/>
        <a:ext cx="6430107" cy="641024"/>
      </dsp:txXfrm>
    </dsp:sp>
    <dsp:sp modelId="{841CB4BA-256F-824D-8F41-EC8E2C952F94}">
      <dsp:nvSpPr>
        <dsp:cNvPr id="0" name=""/>
        <dsp:cNvSpPr/>
      </dsp:nvSpPr>
      <dsp:spPr>
        <a:xfrm>
          <a:off x="321505" y="41819"/>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r>
            <a:rPr lang="en-US" sz="1100" kern="1200"/>
            <a:t>CAF</a:t>
          </a:r>
        </a:p>
      </dsp:txBody>
      <dsp:txXfrm>
        <a:off x="337357" y="57671"/>
        <a:ext cx="4469371" cy="293016"/>
      </dsp:txXfrm>
    </dsp:sp>
    <dsp:sp modelId="{880DEA20-2C02-E64C-AAA3-8AD50E623DCA}">
      <dsp:nvSpPr>
        <dsp:cNvPr id="0" name=""/>
        <dsp:cNvSpPr/>
      </dsp:nvSpPr>
      <dsp:spPr>
        <a:xfrm>
          <a:off x="0" y="1066964"/>
          <a:ext cx="6430107" cy="46777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9048" tIns="229108" rIns="499048" bIns="78232" numCol="1" spcCol="1270" anchor="t" anchorCtr="0">
          <a:noAutofit/>
        </a:bodyPr>
        <a:lstStyle/>
        <a:p>
          <a:pPr marL="57150" lvl="1" indent="-57150" algn="l" defTabSz="488950">
            <a:lnSpc>
              <a:spcPct val="90000"/>
            </a:lnSpc>
            <a:spcBef>
              <a:spcPct val="0"/>
            </a:spcBef>
            <a:spcAft>
              <a:spcPct val="15000"/>
            </a:spcAft>
            <a:buChar char="•"/>
          </a:pPr>
          <a:r>
            <a:rPr lang="en-GB" sz="1100" kern="1200" dirty="0"/>
            <a:t>UN Convention on the Rights of the Child/UNICEF</a:t>
          </a:r>
          <a:endParaRPr lang="en-US" sz="1100" kern="1200" dirty="0"/>
        </a:p>
      </dsp:txBody>
      <dsp:txXfrm>
        <a:off x="0" y="1066964"/>
        <a:ext cx="6430107" cy="467775"/>
      </dsp:txXfrm>
    </dsp:sp>
    <dsp:sp modelId="{418DD6CD-F3DD-B242-BBF3-2CE03D83D643}">
      <dsp:nvSpPr>
        <dsp:cNvPr id="0" name=""/>
        <dsp:cNvSpPr/>
      </dsp:nvSpPr>
      <dsp:spPr>
        <a:xfrm>
          <a:off x="321505" y="904604"/>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r>
            <a:rPr lang="en-US" sz="1100" kern="1200"/>
            <a:t>UNCRC</a:t>
          </a:r>
        </a:p>
      </dsp:txBody>
      <dsp:txXfrm>
        <a:off x="337357" y="920456"/>
        <a:ext cx="4469371" cy="293016"/>
      </dsp:txXfrm>
    </dsp:sp>
    <dsp:sp modelId="{3A2EF953-C62B-E743-AFCA-FF7E04ECD757}">
      <dsp:nvSpPr>
        <dsp:cNvPr id="0" name=""/>
        <dsp:cNvSpPr/>
      </dsp:nvSpPr>
      <dsp:spPr>
        <a:xfrm>
          <a:off x="0" y="1756499"/>
          <a:ext cx="6430107" cy="641024"/>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9048" tIns="229108" rIns="499048" bIns="78232" numCol="1" spcCol="1270" anchor="t" anchorCtr="0">
          <a:noAutofit/>
        </a:bodyPr>
        <a:lstStyle/>
        <a:p>
          <a:pPr marL="57150" lvl="1" indent="-57150" algn="l" defTabSz="488950">
            <a:lnSpc>
              <a:spcPct val="90000"/>
            </a:lnSpc>
            <a:spcBef>
              <a:spcPct val="0"/>
            </a:spcBef>
            <a:spcAft>
              <a:spcPct val="15000"/>
            </a:spcAft>
            <a:buChar char="•"/>
          </a:pPr>
          <a:r>
            <a:rPr lang="en-US" sz="1100" kern="1200"/>
            <a:t>Reducing socio-economic inequalities (UK Government, 2010)</a:t>
          </a:r>
        </a:p>
        <a:p>
          <a:pPr marL="57150" lvl="1" indent="-57150" algn="l" defTabSz="488950">
            <a:lnSpc>
              <a:spcPct val="90000"/>
            </a:lnSpc>
            <a:spcBef>
              <a:spcPct val="0"/>
            </a:spcBef>
            <a:spcAft>
              <a:spcPct val="15000"/>
            </a:spcAft>
            <a:buChar char="•"/>
          </a:pPr>
          <a:r>
            <a:rPr lang="en-US" sz="1100" kern="1200" dirty="0"/>
            <a:t>Reducing discrimination/equal opportunities </a:t>
          </a:r>
        </a:p>
      </dsp:txBody>
      <dsp:txXfrm>
        <a:off x="0" y="1756499"/>
        <a:ext cx="6430107" cy="641024"/>
      </dsp:txXfrm>
    </dsp:sp>
    <dsp:sp modelId="{DDC5B9D6-C6E8-EF4A-B158-92F524EF6423}">
      <dsp:nvSpPr>
        <dsp:cNvPr id="0" name=""/>
        <dsp:cNvSpPr/>
      </dsp:nvSpPr>
      <dsp:spPr>
        <a:xfrm>
          <a:off x="321505" y="1594139"/>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r>
            <a:rPr lang="en-US" sz="1100" kern="1200"/>
            <a:t>EQUALITY ACT 2010</a:t>
          </a:r>
        </a:p>
      </dsp:txBody>
      <dsp:txXfrm>
        <a:off x="337357" y="1609991"/>
        <a:ext cx="4469371" cy="293016"/>
      </dsp:txXfrm>
    </dsp:sp>
    <dsp:sp modelId="{DE6DB4C8-9825-8F4E-80EA-3D979E0DBBC2}">
      <dsp:nvSpPr>
        <dsp:cNvPr id="0" name=""/>
        <dsp:cNvSpPr/>
      </dsp:nvSpPr>
      <dsp:spPr>
        <a:xfrm>
          <a:off x="0" y="2619284"/>
          <a:ext cx="6430107" cy="46777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9048" tIns="229108" rIns="499048" bIns="78232" numCol="1" spcCol="1270" anchor="t" anchorCtr="0">
          <a:noAutofit/>
        </a:bodyPr>
        <a:lstStyle/>
        <a:p>
          <a:pPr marL="57150" lvl="1" indent="-57150" algn="l" defTabSz="488950">
            <a:lnSpc>
              <a:spcPct val="90000"/>
            </a:lnSpc>
            <a:spcBef>
              <a:spcPct val="0"/>
            </a:spcBef>
            <a:spcAft>
              <a:spcPct val="15000"/>
            </a:spcAft>
            <a:buChar char="•"/>
          </a:pPr>
          <a:r>
            <a:rPr lang="en-GB" sz="1100" kern="1200" dirty="0"/>
            <a:t>provide for local authority services for children in need (UK Government, 2021)</a:t>
          </a:r>
          <a:endParaRPr lang="en-US" sz="1100" kern="1200" dirty="0"/>
        </a:p>
      </dsp:txBody>
      <dsp:txXfrm>
        <a:off x="0" y="2619284"/>
        <a:ext cx="6430107" cy="467775"/>
      </dsp:txXfrm>
    </dsp:sp>
    <dsp:sp modelId="{188CF14A-AC3C-7242-9B93-CD4F6C737833}">
      <dsp:nvSpPr>
        <dsp:cNvPr id="0" name=""/>
        <dsp:cNvSpPr/>
      </dsp:nvSpPr>
      <dsp:spPr>
        <a:xfrm>
          <a:off x="321505" y="2456924"/>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r>
            <a:rPr lang="en-US" sz="1100" kern="1200"/>
            <a:t>CHILDREN ACT</a:t>
          </a:r>
        </a:p>
      </dsp:txBody>
      <dsp:txXfrm>
        <a:off x="337357" y="2472776"/>
        <a:ext cx="4469371" cy="293016"/>
      </dsp:txXfrm>
    </dsp:sp>
    <dsp:sp modelId="{A3FDE005-5D03-C146-999D-683EC77ABE16}">
      <dsp:nvSpPr>
        <dsp:cNvPr id="0" name=""/>
        <dsp:cNvSpPr/>
      </dsp:nvSpPr>
      <dsp:spPr>
        <a:xfrm>
          <a:off x="0" y="3308819"/>
          <a:ext cx="6430107" cy="46777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9048" tIns="229108" rIns="499048"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MASLOW- hierarchy of needs </a:t>
          </a:r>
        </a:p>
      </dsp:txBody>
      <dsp:txXfrm>
        <a:off x="0" y="3308819"/>
        <a:ext cx="6430107" cy="467775"/>
      </dsp:txXfrm>
    </dsp:sp>
    <dsp:sp modelId="{91E37DFE-E835-5D4C-9221-227C471B0503}">
      <dsp:nvSpPr>
        <dsp:cNvPr id="0" name=""/>
        <dsp:cNvSpPr/>
      </dsp:nvSpPr>
      <dsp:spPr>
        <a:xfrm>
          <a:off x="321505" y="3146459"/>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r>
            <a:rPr lang="en-US" sz="1100" kern="1200"/>
            <a:t>SOCIAL MODELS</a:t>
          </a:r>
        </a:p>
      </dsp:txBody>
      <dsp:txXfrm>
        <a:off x="337357" y="3162311"/>
        <a:ext cx="4469371" cy="293016"/>
      </dsp:txXfrm>
    </dsp:sp>
    <dsp:sp modelId="{2BD04333-0490-6249-A6A0-5B66DB57CBB0}">
      <dsp:nvSpPr>
        <dsp:cNvPr id="0" name=""/>
        <dsp:cNvSpPr/>
      </dsp:nvSpPr>
      <dsp:spPr>
        <a:xfrm>
          <a:off x="0" y="3998354"/>
          <a:ext cx="6430107" cy="2772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956B29-0138-0F4D-B00E-06B9289C36B2}">
      <dsp:nvSpPr>
        <dsp:cNvPr id="0" name=""/>
        <dsp:cNvSpPr/>
      </dsp:nvSpPr>
      <dsp:spPr>
        <a:xfrm>
          <a:off x="321505" y="3835994"/>
          <a:ext cx="4501075" cy="3247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130" tIns="0" rIns="170130" bIns="0" numCol="1" spcCol="1270" anchor="ctr" anchorCtr="0">
          <a:noAutofit/>
        </a:bodyPr>
        <a:lstStyle/>
        <a:p>
          <a:pPr marL="0" lvl="0" indent="0" algn="l" defTabSz="488950">
            <a:lnSpc>
              <a:spcPct val="90000"/>
            </a:lnSpc>
            <a:spcBef>
              <a:spcPct val="0"/>
            </a:spcBef>
            <a:spcAft>
              <a:spcPct val="35000"/>
            </a:spcAft>
            <a:buNone/>
          </a:pPr>
          <a:endParaRPr lang="en-US" sz="1100" kern="1200" dirty="0"/>
        </a:p>
      </dsp:txBody>
      <dsp:txXfrm>
        <a:off x="337357" y="3851846"/>
        <a:ext cx="4469371" cy="29301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519D8E-29BB-6048-8EFB-58A63FDE7B77}" type="datetimeFigureOut">
              <a:rPr lang="en-US" smtClean="0"/>
              <a:t>5/21/2023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1BCFA-ADBE-844E-B60E-9D2F5830737E}" type="slidenum">
              <a:rPr lang="en-US" smtClean="0"/>
              <a:t>‹#›</a:t>
            </a:fld>
            <a:endParaRPr lang="en-US"/>
          </a:p>
        </p:txBody>
      </p:sp>
    </p:spTree>
    <p:extLst>
      <p:ext uri="{BB962C8B-B14F-4D97-AF65-F5344CB8AC3E}">
        <p14:creationId xmlns:p14="http://schemas.microsoft.com/office/powerpoint/2010/main" val="2717643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Welcome to groups c's presentation, myself Fozeea, Husna, Annmarie and Norbit will be presenting today. </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3</a:t>
            </a:fld>
            <a:endParaRPr lang="en-US"/>
          </a:p>
        </p:txBody>
      </p:sp>
    </p:spTree>
    <p:extLst>
      <p:ext uri="{BB962C8B-B14F-4D97-AF65-F5344CB8AC3E}">
        <p14:creationId xmlns:p14="http://schemas.microsoft.com/office/powerpoint/2010/main" val="208628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this case study we have highlighted the risk factors, we have analysis and critiqued, policies and professional interventions, we have discussed and evulgated the current policy, case management, initiatives used by the multi- disciplinary agencies.</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4</a:t>
            </a:fld>
            <a:endParaRPr lang="en-US"/>
          </a:p>
        </p:txBody>
      </p:sp>
    </p:spTree>
    <p:extLst>
      <p:ext uri="{BB962C8B-B14F-4D97-AF65-F5344CB8AC3E}">
        <p14:creationId xmlns:p14="http://schemas.microsoft.com/office/powerpoint/2010/main" val="1177840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Risk factors which have contributed to the vulnerability of the family members are as follows</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6</a:t>
            </a:fld>
            <a:endParaRPr lang="en-US"/>
          </a:p>
        </p:txBody>
      </p:sp>
    </p:spTree>
    <p:extLst>
      <p:ext uri="{BB962C8B-B14F-4D97-AF65-F5344CB8AC3E}">
        <p14:creationId xmlns:p14="http://schemas.microsoft.com/office/powerpoint/2010/main" val="3848564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Mothers depression and anxiety why this would be seen as a risk factor? Affects child's development. How a child sees the world and the parent. Express less. Less eye contact. Even to activities. Academically. Course behavior problems and isolations problems for both mother and child due to mom finding it hard not to go out.</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8</a:t>
            </a:fld>
            <a:endParaRPr lang="en-US"/>
          </a:p>
        </p:txBody>
      </p:sp>
    </p:spTree>
    <p:extLst>
      <p:ext uri="{BB962C8B-B14F-4D97-AF65-F5344CB8AC3E}">
        <p14:creationId xmlns:p14="http://schemas.microsoft.com/office/powerpoint/2010/main" val="1892277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Case Study C</a:t>
            </a:r>
          </a:p>
          <a:p>
            <a:endParaRPr lang="en-GB"/>
          </a:p>
          <a:p>
            <a:r>
              <a:rPr lang="en-GB"/>
              <a:t>The risk factors in this case are:</a:t>
            </a:r>
          </a:p>
          <a:p>
            <a:endParaRPr lang="en-GB"/>
          </a:p>
          <a:p>
            <a:r>
              <a:rPr lang="en-GB"/>
              <a:t>Parental neglect due to the mother’s ongoing mental heath issues.  Impacts on the children who live at home with her, lack of attention and engagement.</a:t>
            </a:r>
          </a:p>
          <a:p>
            <a:endParaRPr lang="en-GB"/>
          </a:p>
          <a:p>
            <a:endParaRPr lang="en-GB"/>
          </a:p>
          <a:p>
            <a:r>
              <a:rPr lang="en-GB"/>
              <a:t>Antisocial Behaviour: Harmful or hostile behaviour deviating from the social, societal norms. Low family income, poor parental supervision. (Farrington,2005)</a:t>
            </a:r>
          </a:p>
          <a:p>
            <a:endParaRPr lang="en-GB"/>
          </a:p>
          <a:p>
            <a:r>
              <a:rPr lang="en-GB"/>
              <a:t>Phychopathology: </a:t>
            </a:r>
          </a:p>
          <a:p>
            <a:r>
              <a:rPr lang="en-GB"/>
              <a:t>The study of mental disorders/ unusual maladaptive behaviours.</a:t>
            </a:r>
          </a:p>
          <a:p>
            <a:r>
              <a:rPr lang="en-GB"/>
              <a:t>Depressive disorder, bipolar disorder, schizophrenia, paranoid personality, and social anxiety disorder.</a:t>
            </a:r>
          </a:p>
          <a:p>
            <a:endParaRPr lang="en-GB"/>
          </a:p>
          <a:p>
            <a:r>
              <a:rPr lang="en-GB"/>
              <a:t>Housing conditions  </a:t>
            </a:r>
          </a:p>
          <a:p>
            <a:endParaRPr lang="en-GB"/>
          </a:p>
          <a:p>
            <a:r>
              <a:rPr lang="en-GB"/>
              <a:t>One of the main risk factors that impacts </a:t>
            </a:r>
          </a:p>
          <a:p>
            <a:r>
              <a:rPr lang="en-GB"/>
              <a:t>They are living in a house that does not promote good mental health &amp; well being.   Their surroundings are bleak, and a reason for the son not to stay at home.  Venturing out leads to dangerous &amp; risky behaviour,   Involvement in adult things.  i.e alcohol and drugs.</a:t>
            </a:r>
          </a:p>
          <a:p>
            <a:endParaRPr lang="en-GB"/>
          </a:p>
          <a:p>
            <a:r>
              <a:rPr lang="en-GB"/>
              <a:t>Unemployment</a:t>
            </a:r>
          </a:p>
          <a:p>
            <a:endParaRPr lang="en-GB"/>
          </a:p>
          <a:p>
            <a:r>
              <a:rPr lang="en-GB"/>
              <a:t>Impacts the family economically</a:t>
            </a:r>
          </a:p>
          <a:p>
            <a:r>
              <a:rPr lang="en-GB"/>
              <a:t>The family is  unable to afford the basics of life.  Plunging them into poverty.</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1111BCFA-ADBE-844E-B60E-9D2F5830737E}" type="slidenum">
              <a:rPr lang="en-US" smtClean="0"/>
              <a:t>10</a:t>
            </a:fld>
            <a:endParaRPr lang="en-US"/>
          </a:p>
        </p:txBody>
      </p:sp>
    </p:spTree>
    <p:extLst>
      <p:ext uri="{BB962C8B-B14F-4D97-AF65-F5344CB8AC3E}">
        <p14:creationId xmlns:p14="http://schemas.microsoft.com/office/powerpoint/2010/main" val="1967005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 vulnerability is caused by many different factors, such as income poverty, (Wikle, 2018)</a:t>
            </a:r>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11</a:t>
            </a:fld>
            <a:endParaRPr lang="en-US"/>
          </a:p>
        </p:txBody>
      </p:sp>
    </p:spTree>
    <p:extLst>
      <p:ext uri="{BB962C8B-B14F-4D97-AF65-F5344CB8AC3E}">
        <p14:creationId xmlns:p14="http://schemas.microsoft.com/office/powerpoint/2010/main" val="4163656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111BCFA-ADBE-844E-B60E-9D2F5830737E}" type="slidenum">
              <a:rPr lang="en-US" smtClean="0"/>
              <a:t>15</a:t>
            </a:fld>
            <a:endParaRPr lang="en-US"/>
          </a:p>
        </p:txBody>
      </p:sp>
    </p:spTree>
    <p:extLst>
      <p:ext uri="{BB962C8B-B14F-4D97-AF65-F5344CB8AC3E}">
        <p14:creationId xmlns:p14="http://schemas.microsoft.com/office/powerpoint/2010/main" val="999700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BDD79-06B6-DF4C-97B4-CDCD5D7FCB6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AEE85E7-56D1-5940-9C04-2113E60ED2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1261FC0-6842-054E-A238-B984D8E04CCC}"/>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A0A09D8B-2958-ED4C-A14C-068BE9CAEC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BD76D3-E45A-6B41-B2CD-79A47596E51A}"/>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064117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65A3-FCB0-0649-A661-34242F3F3F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CCA7982-C527-214C-AF73-F0D8BB217A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DB48AB5-DA45-FD4E-8670-D923237556C4}"/>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C8C662DB-AC10-5B49-9576-F0C841EE03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B22EB7-9E91-AB40-BE5C-FD299D564584}"/>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423007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3F7EB-42FD-D142-BA12-7047BB780F1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0064066-496A-8B43-94CA-49E835469F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EB27254-9785-D645-B5CE-0CC2F3E7AC5E}"/>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E5768E84-E68A-F24A-BA1B-ECB18AD36F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CEA650-074C-7244-977D-D817E032FA9A}"/>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333424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0FAD5-2873-914F-AC72-DA420792B43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964AED3-E84F-5144-B4DE-4A7E986B426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7519525-A4CA-DC40-8042-01EF3773A9E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95836F4-70F6-4F41-996B-0904A896FCA9}"/>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6" name="Footer Placeholder 5">
            <a:extLst>
              <a:ext uri="{FF2B5EF4-FFF2-40B4-BE49-F238E27FC236}">
                <a16:creationId xmlns:a16="http://schemas.microsoft.com/office/drawing/2014/main" id="{30650D95-DDF9-2A4E-8AC3-EF34DD1A84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287AB9-3F95-144B-A9A8-B5450A175CE6}"/>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99822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52599-8DE3-EA49-AE39-4DE410A6008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DA53E1-0BE1-C74A-A7B9-66F49E899C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643E6E9-BBC2-294F-B6FA-9AA50132534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FF8E4E-9D76-904E-944F-C274E7A896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4391CC8-D026-AE43-9F2B-8696382BBFB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7FE7099-EECC-D841-918E-F7C687D1B44A}"/>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8" name="Footer Placeholder 7">
            <a:extLst>
              <a:ext uri="{FF2B5EF4-FFF2-40B4-BE49-F238E27FC236}">
                <a16:creationId xmlns:a16="http://schemas.microsoft.com/office/drawing/2014/main" id="{92E76AEE-31D8-BA47-A5AF-7899E5D8646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D31E2AE-BC27-B449-BBFC-541DA94DC3E7}"/>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833987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6243B-F199-584D-B765-A18A20E6EC2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58F6AA5-09F8-614A-A81D-4109AD8A741F}"/>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4" name="Footer Placeholder 3">
            <a:extLst>
              <a:ext uri="{FF2B5EF4-FFF2-40B4-BE49-F238E27FC236}">
                <a16:creationId xmlns:a16="http://schemas.microsoft.com/office/drawing/2014/main" id="{0CD199BF-4D2C-FA49-837F-8FE9588A57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01605A4-1F5E-E74C-A3B6-46791F71EE1B}"/>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3890385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E23664-4776-3040-B931-CACE2B7B1117}"/>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3" name="Footer Placeholder 2">
            <a:extLst>
              <a:ext uri="{FF2B5EF4-FFF2-40B4-BE49-F238E27FC236}">
                <a16:creationId xmlns:a16="http://schemas.microsoft.com/office/drawing/2014/main" id="{262DCFE8-7AA5-5941-BA1D-899A4C4A17C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93B56DF-8A01-C342-8DE6-4DB703263435}"/>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3121132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1C05D-6B58-444D-BD92-3B4E558DAA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AC11EEB-A9A0-F840-8E25-60D1F499DD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F9CA144-06F9-A14A-B736-7AA2DA305F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59056D-66C7-8E4B-AD12-490985A2DAAF}"/>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6" name="Footer Placeholder 5">
            <a:extLst>
              <a:ext uri="{FF2B5EF4-FFF2-40B4-BE49-F238E27FC236}">
                <a16:creationId xmlns:a16="http://schemas.microsoft.com/office/drawing/2014/main" id="{F64B8717-5392-1140-9651-F22D80684F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5F71B-5EFB-2B45-B53A-C556CE8611B9}"/>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4201311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BC802-FF52-E247-A225-106EA78C47E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630FF83-725F-EB47-9E5D-DEF935C3B7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0C0FD14-68F6-7644-B7A3-F582C6832D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E7BB239-65CC-A447-ABE1-F3DC3F6C3AB6}"/>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6" name="Footer Placeholder 5">
            <a:extLst>
              <a:ext uri="{FF2B5EF4-FFF2-40B4-BE49-F238E27FC236}">
                <a16:creationId xmlns:a16="http://schemas.microsoft.com/office/drawing/2014/main" id="{41D5CB0C-C541-CF4D-959E-D96926146B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D16755-899F-454E-B09B-BF6B86E08E7E}"/>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275875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F334F-C4C2-7B48-93B7-74C1A1E6404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1E2267B-EA3E-C340-B19C-4FAF0080897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D094C9-0FDC-7D48-8FCC-4A59DFE0A9CC}"/>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5BD56149-CE08-E44F-B961-974E214036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711226-20C7-1342-AE1D-68429B8E5FEC}"/>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525747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082C3A-70AF-C14D-A4AB-CE685BBCC73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5289089-167F-F542-8426-4E4E8F32A45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C0C34D-C70D-3346-8B98-D6AB1327127C}"/>
              </a:ext>
            </a:extLst>
          </p:cNvPr>
          <p:cNvSpPr>
            <a:spLocks noGrp="1"/>
          </p:cNvSpPr>
          <p:nvPr>
            <p:ph type="dt" sz="half" idx="10"/>
          </p:nvPr>
        </p:nvSpPr>
        <p:spPr/>
        <p:txBody>
          <a:body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15555C6C-EB9E-8840-A0D4-F34532D21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B25274-BCC3-C849-912D-2FA94D87A8DB}"/>
              </a:ext>
            </a:extLst>
          </p:cNvPr>
          <p:cNvSpPr>
            <a:spLocks noGrp="1"/>
          </p:cNvSpPr>
          <p:nvPr>
            <p:ph type="sldNum" sz="quarter" idx="12"/>
          </p:nvPr>
        </p:nvSpPr>
        <p:spPr/>
        <p:txBody>
          <a:bodyPr/>
          <a:lstStyle/>
          <a:p>
            <a:fld id="{9E0CA0F0-256B-8E4E-8C9E-1D1C55FBD304}" type="slidenum">
              <a:rPr lang="en-US" smtClean="0"/>
              <a:t>‹#›</a:t>
            </a:fld>
            <a:endParaRPr lang="en-US"/>
          </a:p>
        </p:txBody>
      </p:sp>
    </p:spTree>
    <p:extLst>
      <p:ext uri="{BB962C8B-B14F-4D97-AF65-F5344CB8AC3E}">
        <p14:creationId xmlns:p14="http://schemas.microsoft.com/office/powerpoint/2010/main" val="286876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05908E-353A-824A-BE56-DA27123407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9A6EB35-272D-5142-90C9-5B9F77C9E5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F079ED-E9EB-1744-85E1-BA25EB4CCB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4E2DFA-7A67-4D4B-A591-B2CDB0BE6A82}" type="datetimeFigureOut">
              <a:rPr lang="en-US" smtClean="0"/>
              <a:t>5/21/2023</a:t>
            </a:fld>
            <a:endParaRPr lang="en-US"/>
          </a:p>
        </p:txBody>
      </p:sp>
      <p:sp>
        <p:nvSpPr>
          <p:cNvPr id="5" name="Footer Placeholder 4">
            <a:extLst>
              <a:ext uri="{FF2B5EF4-FFF2-40B4-BE49-F238E27FC236}">
                <a16:creationId xmlns:a16="http://schemas.microsoft.com/office/drawing/2014/main" id="{6956A11E-DA8F-F143-BFAB-1CEBF05EE8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EEADD3-D65C-6F4E-9AA8-DA36F175AC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0CA0F0-256B-8E4E-8C9E-1D1C55FBD304}" type="slidenum">
              <a:rPr lang="en-US" smtClean="0"/>
              <a:t>‹#›</a:t>
            </a:fld>
            <a:endParaRPr lang="en-US"/>
          </a:p>
        </p:txBody>
      </p:sp>
    </p:spTree>
    <p:extLst>
      <p:ext uri="{BB962C8B-B14F-4D97-AF65-F5344CB8AC3E}">
        <p14:creationId xmlns:p14="http://schemas.microsoft.com/office/powerpoint/2010/main" val="3140518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yalemedicine.org/conditions/how-parental-depression-affects-child#:~:text=Parental%20depression%20shapes%20not%20only%20a%20parent%E2%80%99s%20perception,children%20differently%2C%20in%20ways%20that%20affect%20child%20development." TargetMode="External"/><Relationship Id="rId3" Type="http://schemas.openxmlformats.org/officeDocument/2006/relationships/hyperlink" Target="https://acamh.onlinelibrary.wiley.com/doi/10.1111/j.1469-7610.2009.02070.x" TargetMode="External"/><Relationship Id="rId7" Type="http://schemas.openxmlformats.org/officeDocument/2006/relationships/hyperlink" Target="https://www.popcenter.umd.edu/research/sponsored-events/tu2018/papers/wikle"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gov.uk/government/publications/how-to-support-parents-of-children-in-the-youth-justice-system/support-parents-of-children-in-the-youth-justice-system-section-9-case-management-guidance" TargetMode="External"/><Relationship Id="rId5" Type="http://schemas.openxmlformats.org/officeDocument/2006/relationships/hyperlink" Target="https://acamh.onlinelibrary.wiley.com/servlet/linkout?suffix=null&amp;dbid=128&amp;doi=10.1111%2Fjcpp.12943&amp;key=000269264800006" TargetMode="External"/><Relationship Id="rId4" Type="http://schemas.openxmlformats.org/officeDocument/2006/relationships/hyperlink" Target="https://acamh.onlinelibrary.wiley.com/servlet/linkout?suffix=null&amp;dbid=8&amp;doi=10.1111%2Fjcpp.12943&amp;key=1929846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37BB1-87CC-E1C8-4C95-788F5CDC4B9D}"/>
              </a:ext>
            </a:extLst>
          </p:cNvPr>
          <p:cNvSpPr>
            <a:spLocks noGrp="1"/>
          </p:cNvSpPr>
          <p:nvPr>
            <p:ph type="title"/>
          </p:nvPr>
        </p:nvSpPr>
        <p:spPr>
          <a:xfrm>
            <a:off x="838200" y="365125"/>
            <a:ext cx="4166419" cy="1325563"/>
          </a:xfrm>
        </p:spPr>
        <p:txBody>
          <a:bodyPr/>
          <a:lstStyle/>
          <a:p>
            <a:r>
              <a:rPr lang="en-GB" dirty="0"/>
              <a:t>Presentation</a:t>
            </a:r>
          </a:p>
        </p:txBody>
      </p:sp>
      <p:sp>
        <p:nvSpPr>
          <p:cNvPr id="3" name="Content Placeholder 2">
            <a:extLst>
              <a:ext uri="{FF2B5EF4-FFF2-40B4-BE49-F238E27FC236}">
                <a16:creationId xmlns:a16="http://schemas.microsoft.com/office/drawing/2014/main" id="{654D577A-1E68-44B8-5638-12349F35B1EB}"/>
              </a:ext>
            </a:extLst>
          </p:cNvPr>
          <p:cNvSpPr>
            <a:spLocks noGrp="1"/>
          </p:cNvSpPr>
          <p:nvPr>
            <p:ph idx="1"/>
          </p:nvPr>
        </p:nvSpPr>
        <p:spPr>
          <a:xfrm>
            <a:off x="147484" y="2054942"/>
            <a:ext cx="11238271" cy="4803058"/>
          </a:xfrm>
        </p:spPr>
        <p:txBody>
          <a:bodyPr>
            <a:normAutofit fontScale="70000" lnSpcReduction="20000"/>
          </a:bodyPr>
          <a:lstStyle/>
          <a:p>
            <a:endParaRPr lang="en-GB" dirty="0"/>
          </a:p>
          <a:p>
            <a:pPr>
              <a:lnSpc>
                <a:spcPct val="160000"/>
              </a:lnSpc>
            </a:pPr>
            <a:r>
              <a:rPr lang="en-GB" dirty="0"/>
              <a:t>You need to choose a partner (or a max of 3 in a group) to work with for the presentation by the end of this session – so we know who is working with who</a:t>
            </a:r>
          </a:p>
          <a:p>
            <a:pPr>
              <a:lnSpc>
                <a:spcPct val="160000"/>
              </a:lnSpc>
            </a:pPr>
            <a:r>
              <a:rPr lang="en-GB" dirty="0"/>
              <a:t>Time for the presentation is 7.5 mins PP &amp; up to 5 mins for questions at the end ( e.g. 2 people 20 mins) </a:t>
            </a:r>
          </a:p>
          <a:p>
            <a:pPr>
              <a:lnSpc>
                <a:spcPct val="160000"/>
              </a:lnSpc>
            </a:pPr>
            <a:r>
              <a:rPr lang="en-GB" dirty="0"/>
              <a:t>We will give time in sessions (this may not always be the same amount, to work together on your presentation). Half of week 6 will be assignment support</a:t>
            </a:r>
          </a:p>
          <a:p>
            <a:pPr>
              <a:lnSpc>
                <a:spcPct val="160000"/>
              </a:lnSpc>
            </a:pPr>
            <a:r>
              <a:rPr lang="en-GB" dirty="0"/>
              <a:t>You can choose where to work in the time we offer you in lectures for the presentation – I will be in here</a:t>
            </a:r>
          </a:p>
          <a:p>
            <a:pPr>
              <a:lnSpc>
                <a:spcPct val="160000"/>
              </a:lnSpc>
            </a:pPr>
            <a:r>
              <a:rPr lang="en-GB" dirty="0"/>
              <a:t>You need to be organised and focussed – you will have other assignments from other modules due around the same time</a:t>
            </a:r>
          </a:p>
          <a:p>
            <a:endParaRPr lang="en-GB" dirty="0"/>
          </a:p>
          <a:p>
            <a:endParaRPr lang="en-GB" dirty="0"/>
          </a:p>
        </p:txBody>
      </p:sp>
      <p:pic>
        <p:nvPicPr>
          <p:cNvPr id="4" name="Picture 3">
            <a:extLst>
              <a:ext uri="{FF2B5EF4-FFF2-40B4-BE49-F238E27FC236}">
                <a16:creationId xmlns:a16="http://schemas.microsoft.com/office/drawing/2014/main" id="{80735DAA-0558-00DD-E649-8F37F0B73A75}"/>
              </a:ext>
            </a:extLst>
          </p:cNvPr>
          <p:cNvPicPr>
            <a:picLocks noChangeAspect="1"/>
          </p:cNvPicPr>
          <p:nvPr/>
        </p:nvPicPr>
        <p:blipFill rotWithShape="1">
          <a:blip r:embed="rId2"/>
          <a:srcRect l="2105" t="7912" r="14211" b="15400"/>
          <a:stretch/>
        </p:blipFill>
        <p:spPr>
          <a:xfrm>
            <a:off x="7787149" y="117987"/>
            <a:ext cx="3126658" cy="2408903"/>
          </a:xfrm>
          <a:prstGeom prst="rect">
            <a:avLst/>
          </a:prstGeom>
        </p:spPr>
      </p:pic>
    </p:spTree>
    <p:extLst>
      <p:ext uri="{BB962C8B-B14F-4D97-AF65-F5344CB8AC3E}">
        <p14:creationId xmlns:p14="http://schemas.microsoft.com/office/powerpoint/2010/main" val="2157680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37BB1-87CC-E1C8-4C95-788F5CDC4B9D}"/>
              </a:ext>
            </a:extLst>
          </p:cNvPr>
          <p:cNvSpPr>
            <a:spLocks noGrp="1"/>
          </p:cNvSpPr>
          <p:nvPr>
            <p:ph type="title"/>
          </p:nvPr>
        </p:nvSpPr>
        <p:spPr>
          <a:xfrm>
            <a:off x="838200" y="365125"/>
            <a:ext cx="3281516" cy="1325563"/>
          </a:xfrm>
        </p:spPr>
        <p:txBody>
          <a:bodyPr/>
          <a:lstStyle/>
          <a:p>
            <a:r>
              <a:rPr lang="en-GB" dirty="0"/>
              <a:t>Presentation </a:t>
            </a:r>
          </a:p>
        </p:txBody>
      </p:sp>
      <p:sp>
        <p:nvSpPr>
          <p:cNvPr id="3" name="Content Placeholder 2">
            <a:extLst>
              <a:ext uri="{FF2B5EF4-FFF2-40B4-BE49-F238E27FC236}">
                <a16:creationId xmlns:a16="http://schemas.microsoft.com/office/drawing/2014/main" id="{654D577A-1E68-44B8-5638-12349F35B1EB}"/>
              </a:ext>
            </a:extLst>
          </p:cNvPr>
          <p:cNvSpPr>
            <a:spLocks noGrp="1"/>
          </p:cNvSpPr>
          <p:nvPr>
            <p:ph idx="1"/>
          </p:nvPr>
        </p:nvSpPr>
        <p:spPr>
          <a:xfrm>
            <a:off x="294523" y="1429262"/>
            <a:ext cx="9330814" cy="5063613"/>
          </a:xfrm>
        </p:spPr>
        <p:txBody>
          <a:bodyPr>
            <a:normAutofit fontScale="70000" lnSpcReduction="20000"/>
          </a:bodyPr>
          <a:lstStyle/>
          <a:p>
            <a:pPr>
              <a:lnSpc>
                <a:spcPct val="170000"/>
              </a:lnSpc>
            </a:pPr>
            <a:r>
              <a:rPr lang="en-GB" dirty="0"/>
              <a:t>This presentation offers a template/ guidance on how you may wish to structure your presentation. And/Or, suggestions on how you may wish to communicate your findings, including areas you may wish to consider.</a:t>
            </a:r>
          </a:p>
          <a:p>
            <a:pPr>
              <a:lnSpc>
                <a:spcPct val="170000"/>
              </a:lnSpc>
            </a:pPr>
            <a:endParaRPr lang="en-GB" dirty="0"/>
          </a:p>
          <a:p>
            <a:pPr>
              <a:lnSpc>
                <a:spcPct val="170000"/>
              </a:lnSpc>
            </a:pPr>
            <a:r>
              <a:rPr lang="en-GB" dirty="0"/>
              <a:t>Your presentation will focus on one case study to explore – lets explore them all now first – See if you have a preference</a:t>
            </a:r>
          </a:p>
          <a:p>
            <a:pPr>
              <a:lnSpc>
                <a:spcPct val="170000"/>
              </a:lnSpc>
            </a:pPr>
            <a:endParaRPr lang="en-GB" dirty="0"/>
          </a:p>
          <a:p>
            <a:pPr>
              <a:lnSpc>
                <a:spcPct val="170000"/>
              </a:lnSpc>
            </a:pPr>
            <a:r>
              <a:rPr lang="en-GB" dirty="0"/>
              <a:t>Keep the same style for the slides throughout and if you think 15 slides 15 minutes? As a rough guide but you can do less – would more be too many?!</a:t>
            </a:r>
          </a:p>
          <a:p>
            <a:endParaRPr lang="en-GB" dirty="0"/>
          </a:p>
          <a:p>
            <a:endParaRPr lang="en-GB" dirty="0"/>
          </a:p>
          <a:p>
            <a:pPr marL="0" indent="0">
              <a:buNone/>
            </a:pPr>
            <a:endParaRPr lang="en-GB" dirty="0"/>
          </a:p>
        </p:txBody>
      </p:sp>
      <p:pic>
        <p:nvPicPr>
          <p:cNvPr id="4" name="Picture 3">
            <a:extLst>
              <a:ext uri="{FF2B5EF4-FFF2-40B4-BE49-F238E27FC236}">
                <a16:creationId xmlns:a16="http://schemas.microsoft.com/office/drawing/2014/main" id="{373F9C5D-0115-AB68-9C22-322D25302F54}"/>
              </a:ext>
            </a:extLst>
          </p:cNvPr>
          <p:cNvPicPr>
            <a:picLocks noChangeAspect="1"/>
          </p:cNvPicPr>
          <p:nvPr/>
        </p:nvPicPr>
        <p:blipFill>
          <a:blip r:embed="rId2"/>
          <a:stretch>
            <a:fillRect/>
          </a:stretch>
        </p:blipFill>
        <p:spPr>
          <a:xfrm>
            <a:off x="9511789" y="542106"/>
            <a:ext cx="2385688" cy="2692707"/>
          </a:xfrm>
          <a:prstGeom prst="rect">
            <a:avLst/>
          </a:prstGeom>
        </p:spPr>
      </p:pic>
    </p:spTree>
    <p:extLst>
      <p:ext uri="{BB962C8B-B14F-4D97-AF65-F5344CB8AC3E}">
        <p14:creationId xmlns:p14="http://schemas.microsoft.com/office/powerpoint/2010/main" val="2696978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F944CB8E-2655-0548-AE06-66C229F2036D}"/>
              </a:ext>
            </a:extLst>
          </p:cNvPr>
          <p:cNvSpPr>
            <a:spLocks noGrp="1"/>
          </p:cNvSpPr>
          <p:nvPr>
            <p:ph type="subTitle" idx="1"/>
          </p:nvPr>
        </p:nvSpPr>
        <p:spPr>
          <a:xfrm>
            <a:off x="3429291" y="4007737"/>
            <a:ext cx="5218524" cy="2274333"/>
          </a:xfrm>
          <a:noFill/>
        </p:spPr>
        <p:txBody>
          <a:bodyPr anchor="b">
            <a:noAutofit/>
          </a:bodyPr>
          <a:lstStyle/>
          <a:p>
            <a:r>
              <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rPr>
              <a:t>Add your name and student number here </a:t>
            </a:r>
          </a:p>
          <a:p>
            <a:endPar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endParaRPr>
          </a:p>
          <a:p>
            <a:r>
              <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rPr>
              <a:t>Module: BMHP5004_BIRM</a:t>
            </a:r>
          </a:p>
          <a:p>
            <a:endPar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endParaRPr>
          </a:p>
          <a:p>
            <a:r>
              <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rPr>
              <a:t>Lecturer: </a:t>
            </a:r>
          </a:p>
          <a:p>
            <a:endPar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endParaRPr>
          </a:p>
          <a:p>
            <a:r>
              <a:rPr lang="en-GB" sz="1800" dirty="0">
                <a:solidFill>
                  <a:srgbClr val="FF0000"/>
                </a:solidFill>
                <a:latin typeface="Arial" panose="020B0604020202020204" pitchFamily="34" charset="0"/>
                <a:ea typeface="Amasis MT Pro Medium" panose="02000000000000000000" pitchFamily="2" charset="0"/>
                <a:cs typeface="Arial" panose="020B0604020202020204" pitchFamily="34" charset="0"/>
              </a:rPr>
              <a:t>Add the submission date here </a:t>
            </a:r>
            <a:endParaRPr lang="en-US" sz="1800" dirty="0">
              <a:solidFill>
                <a:srgbClr val="FF0000"/>
              </a:solidFill>
              <a:latin typeface="Arial" panose="020B0604020202020204" pitchFamily="34" charset="0"/>
              <a:ea typeface="Amasis MT Pro Medium" panose="02000000000000000000" pitchFamily="2" charset="0"/>
              <a:cs typeface="Arial" panose="020B0604020202020204" pitchFamily="34" charset="0"/>
            </a:endParaRPr>
          </a:p>
        </p:txBody>
      </p:sp>
      <p:sp>
        <p:nvSpPr>
          <p:cNvPr id="2" name="Title 1">
            <a:extLst>
              <a:ext uri="{FF2B5EF4-FFF2-40B4-BE49-F238E27FC236}">
                <a16:creationId xmlns:a16="http://schemas.microsoft.com/office/drawing/2014/main" id="{78A26E1E-CE99-C544-88A1-5CB2A9F74058}"/>
              </a:ext>
            </a:extLst>
          </p:cNvPr>
          <p:cNvSpPr>
            <a:spLocks noGrp="1"/>
          </p:cNvSpPr>
          <p:nvPr>
            <p:ph type="ctrTitle"/>
          </p:nvPr>
        </p:nvSpPr>
        <p:spPr>
          <a:xfrm>
            <a:off x="2616705" y="2344253"/>
            <a:ext cx="6843696" cy="790279"/>
          </a:xfrm>
          <a:noFill/>
        </p:spPr>
        <p:txBody>
          <a:bodyPr anchor="ctr">
            <a:normAutofit fontScale="90000"/>
          </a:bodyPr>
          <a:lstStyle/>
          <a:p>
            <a:r>
              <a:rPr lang="en-GB" sz="3200" dirty="0">
                <a:solidFill>
                  <a:srgbClr val="FF0000"/>
                </a:solidFill>
                <a:latin typeface="Arial" panose="020B0604020202020204" pitchFamily="34" charset="0"/>
                <a:ea typeface="Amasis MT Pro Black" panose="02000000000000000000" pitchFamily="2" charset="0"/>
                <a:cs typeface="Arial" panose="020B0604020202020204" pitchFamily="34" charset="0"/>
              </a:rPr>
              <a:t>Presentation Case Study – </a:t>
            </a:r>
            <a:r>
              <a:rPr lang="en-GB" sz="3200" i="1" dirty="0">
                <a:solidFill>
                  <a:srgbClr val="FF0000"/>
                </a:solidFill>
                <a:latin typeface="Arial" panose="020B0604020202020204" pitchFamily="34" charset="0"/>
                <a:ea typeface="Amasis MT Pro Black" panose="02000000000000000000" pitchFamily="2" charset="0"/>
                <a:cs typeface="Arial" panose="020B0604020202020204" pitchFamily="34" charset="0"/>
              </a:rPr>
              <a:t>add your family letter here </a:t>
            </a:r>
            <a:endParaRPr lang="en-US" sz="3200" i="1" dirty="0">
              <a:solidFill>
                <a:srgbClr val="FF0000"/>
              </a:solidFill>
              <a:latin typeface="Arial" panose="020B0604020202020204" pitchFamily="34" charset="0"/>
              <a:ea typeface="Amasis MT Pro Black" panose="02000000000000000000" pitchFamily="2" charset="0"/>
              <a:cs typeface="Arial" panose="020B0604020202020204" pitchFamily="34" charset="0"/>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C57E53E1-3078-914E-82C7-67AB8D2BA0BC}"/>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5" name="TextBox 4">
            <a:extLst>
              <a:ext uri="{FF2B5EF4-FFF2-40B4-BE49-F238E27FC236}">
                <a16:creationId xmlns:a16="http://schemas.microsoft.com/office/drawing/2014/main" id="{C0714BB8-BABB-6441-907D-DD395AD0019F}"/>
              </a:ext>
            </a:extLst>
          </p:cNvPr>
          <p:cNvSpPr txBox="1"/>
          <p:nvPr/>
        </p:nvSpPr>
        <p:spPr>
          <a:xfrm>
            <a:off x="3269512" y="459088"/>
            <a:ext cx="5785383" cy="969105"/>
          </a:xfrm>
          <a:prstGeom prst="rect">
            <a:avLst/>
          </a:prstGeom>
          <a:noFill/>
        </p:spPr>
        <p:txBody>
          <a:bodyPr wrap="square" rtlCol="0">
            <a:spAutoFit/>
          </a:bodyPr>
          <a:lstStyle/>
          <a:p>
            <a:pPr algn="l"/>
            <a:endParaRPr lang="en-US">
              <a:latin typeface="Arial" panose="020B0604020202020204" pitchFamily="34" charset="0"/>
              <a:ea typeface="Amasis MT Pro Medium"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D47A8889-49C4-A649-BD0E-37562AA3195A}"/>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7" name="TextBox 6">
            <a:extLst>
              <a:ext uri="{FF2B5EF4-FFF2-40B4-BE49-F238E27FC236}">
                <a16:creationId xmlns:a16="http://schemas.microsoft.com/office/drawing/2014/main" id="{D479CCCD-8EA0-A746-A867-473E8BC5B9A1}"/>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9" name="TextBox 8">
            <a:extLst>
              <a:ext uri="{FF2B5EF4-FFF2-40B4-BE49-F238E27FC236}">
                <a16:creationId xmlns:a16="http://schemas.microsoft.com/office/drawing/2014/main" id="{8AE22B1D-CB1D-4B41-A3AA-8A6F5656E524}"/>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1" name="TextBox 10">
            <a:extLst>
              <a:ext uri="{FF2B5EF4-FFF2-40B4-BE49-F238E27FC236}">
                <a16:creationId xmlns:a16="http://schemas.microsoft.com/office/drawing/2014/main" id="{EADA6A57-E5EF-8D45-AAAC-2E3B3AB31D5F}"/>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3" name="TextBox 12">
            <a:extLst>
              <a:ext uri="{FF2B5EF4-FFF2-40B4-BE49-F238E27FC236}">
                <a16:creationId xmlns:a16="http://schemas.microsoft.com/office/drawing/2014/main" id="{537B0807-C5D4-1946-B881-CF8F62C7E4AD}"/>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5" name="TextBox 14">
            <a:extLst>
              <a:ext uri="{FF2B5EF4-FFF2-40B4-BE49-F238E27FC236}">
                <a16:creationId xmlns:a16="http://schemas.microsoft.com/office/drawing/2014/main" id="{858ADEFA-A9EC-A845-BC43-4376527E170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7" name="TextBox 16">
            <a:extLst>
              <a:ext uri="{FF2B5EF4-FFF2-40B4-BE49-F238E27FC236}">
                <a16:creationId xmlns:a16="http://schemas.microsoft.com/office/drawing/2014/main" id="{1C1C93C9-B89B-1441-B4C9-AE6CE94296F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19" name="TextBox 18">
            <a:extLst>
              <a:ext uri="{FF2B5EF4-FFF2-40B4-BE49-F238E27FC236}">
                <a16:creationId xmlns:a16="http://schemas.microsoft.com/office/drawing/2014/main" id="{7126A5F6-BB4F-9043-A9C8-4EB63BE35FAB}"/>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1" name="TextBox 20">
            <a:extLst>
              <a:ext uri="{FF2B5EF4-FFF2-40B4-BE49-F238E27FC236}">
                <a16:creationId xmlns:a16="http://schemas.microsoft.com/office/drawing/2014/main" id="{76774CB6-2F57-A94B-8095-D3B503D771FB}"/>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3" name="TextBox 22">
            <a:extLst>
              <a:ext uri="{FF2B5EF4-FFF2-40B4-BE49-F238E27FC236}">
                <a16:creationId xmlns:a16="http://schemas.microsoft.com/office/drawing/2014/main" id="{B45F3843-F6A5-7340-A46F-3B5A5EE83644}"/>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5" name="TextBox 24">
            <a:extLst>
              <a:ext uri="{FF2B5EF4-FFF2-40B4-BE49-F238E27FC236}">
                <a16:creationId xmlns:a16="http://schemas.microsoft.com/office/drawing/2014/main" id="{CDA9EC2E-25B6-EF45-841F-61EEACD79455}"/>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7" name="TextBox 26">
            <a:extLst>
              <a:ext uri="{FF2B5EF4-FFF2-40B4-BE49-F238E27FC236}">
                <a16:creationId xmlns:a16="http://schemas.microsoft.com/office/drawing/2014/main" id="{1A4F89CD-42EB-0248-9B26-DDD2ADCA6E6D}"/>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29" name="TextBox 28">
            <a:extLst>
              <a:ext uri="{FF2B5EF4-FFF2-40B4-BE49-F238E27FC236}">
                <a16:creationId xmlns:a16="http://schemas.microsoft.com/office/drawing/2014/main" id="{8DAD7953-E218-6549-856F-8CF0371C7278}"/>
              </a:ext>
            </a:extLst>
          </p:cNvPr>
          <p:cNvSpPr txBox="1"/>
          <p:nvPr/>
        </p:nvSpPr>
        <p:spPr>
          <a:xfrm>
            <a:off x="5186030" y="2519030"/>
            <a:ext cx="1828800" cy="1828800"/>
          </a:xfrm>
          <a:prstGeom prst="rect">
            <a:avLst/>
          </a:prstGeom>
          <a:noFill/>
        </p:spPr>
        <p:txBody>
          <a:bodyPr wrap="square" rtlCol="0">
            <a:spAutoFit/>
          </a:bodyPr>
          <a:lstStyle/>
          <a:p>
            <a:pPr algn="l"/>
            <a:endParaRPr lang="en-US"/>
          </a:p>
        </p:txBody>
      </p:sp>
      <p:sp>
        <p:nvSpPr>
          <p:cNvPr id="30" name="TextBox 29">
            <a:extLst>
              <a:ext uri="{FF2B5EF4-FFF2-40B4-BE49-F238E27FC236}">
                <a16:creationId xmlns:a16="http://schemas.microsoft.com/office/drawing/2014/main" id="{9EF1D957-3D36-1C48-B7B5-C4D2B229BBD2}"/>
              </a:ext>
            </a:extLst>
          </p:cNvPr>
          <p:cNvSpPr txBox="1"/>
          <p:nvPr/>
        </p:nvSpPr>
        <p:spPr>
          <a:xfrm>
            <a:off x="4384626" y="741029"/>
            <a:ext cx="3392229" cy="594604"/>
          </a:xfrm>
          <a:prstGeom prst="rect">
            <a:avLst/>
          </a:prstGeom>
          <a:noFill/>
        </p:spPr>
        <p:txBody>
          <a:bodyPr wrap="square" rtlCol="0">
            <a:spAutoFit/>
          </a:bodyPr>
          <a:lstStyle/>
          <a:p>
            <a:pPr algn="l"/>
            <a:endParaRPr lang="en-US"/>
          </a:p>
        </p:txBody>
      </p:sp>
      <p:sp>
        <p:nvSpPr>
          <p:cNvPr id="31" name="TextBox 30">
            <a:extLst>
              <a:ext uri="{FF2B5EF4-FFF2-40B4-BE49-F238E27FC236}">
                <a16:creationId xmlns:a16="http://schemas.microsoft.com/office/drawing/2014/main" id="{D81CD69C-4347-6E46-8B59-3F2E0D2044A3}"/>
              </a:ext>
            </a:extLst>
          </p:cNvPr>
          <p:cNvSpPr txBox="1"/>
          <p:nvPr/>
        </p:nvSpPr>
        <p:spPr>
          <a:xfrm>
            <a:off x="2365744" y="513695"/>
            <a:ext cx="8248762" cy="1077218"/>
          </a:xfrm>
          <a:prstGeom prst="rect">
            <a:avLst/>
          </a:prstGeom>
          <a:noFill/>
        </p:spPr>
        <p:txBody>
          <a:bodyPr wrap="square" rtlCol="0">
            <a:spAutoFit/>
          </a:bodyPr>
          <a:lstStyle/>
          <a:p>
            <a:pPr algn="l"/>
            <a:r>
              <a:rPr lang="en-GB" sz="3200" b="1" dirty="0">
                <a:latin typeface="Arial" panose="020B0604020202020204" pitchFamily="34" charset="0"/>
                <a:cs typeface="Arial" panose="020B0604020202020204" pitchFamily="34" charset="0"/>
              </a:rPr>
              <a:t>Children, Young People and Families </a:t>
            </a:r>
          </a:p>
          <a:p>
            <a:pPr algn="l"/>
            <a:r>
              <a:rPr lang="en-GB" sz="3200" b="1" dirty="0" err="1">
                <a:solidFill>
                  <a:srgbClr val="FF0000"/>
                </a:solidFill>
                <a:latin typeface="Arial" panose="020B0604020202020204" pitchFamily="34" charset="0"/>
                <a:cs typeface="Arial" panose="020B0604020202020204" pitchFamily="34" charset="0"/>
              </a:rPr>
              <a:t>Examplar</a:t>
            </a:r>
            <a:r>
              <a:rPr lang="en-GB" sz="3200" b="1" dirty="0">
                <a:solidFill>
                  <a:srgbClr val="FF0000"/>
                </a:solidFill>
                <a:latin typeface="Arial" panose="020B0604020202020204" pitchFamily="34" charset="0"/>
                <a:cs typeface="Arial" panose="020B0604020202020204" pitchFamily="34" charset="0"/>
              </a:rPr>
              <a:t> template/ guidance  </a:t>
            </a:r>
            <a:endParaRPr lang="en-US" sz="32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98659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87352-8ACE-8041-951B-D6742B64AE9A}"/>
              </a:ext>
            </a:extLst>
          </p:cNvPr>
          <p:cNvSpPr>
            <a:spLocks noGrp="1"/>
          </p:cNvSpPr>
          <p:nvPr>
            <p:ph type="title"/>
          </p:nvPr>
        </p:nvSpPr>
        <p:spPr>
          <a:xfrm>
            <a:off x="643467" y="321734"/>
            <a:ext cx="10905066" cy="1135737"/>
          </a:xfrm>
        </p:spPr>
        <p:txBody>
          <a:bodyPr>
            <a:normAutofit/>
          </a:bodyPr>
          <a:lstStyle/>
          <a:p>
            <a:r>
              <a:rPr lang="en-GB" sz="3200" dirty="0">
                <a:latin typeface="Arial" panose="020B0604020202020204" pitchFamily="34" charset="0"/>
                <a:cs typeface="Arial" panose="020B0604020202020204" pitchFamily="34" charset="0"/>
              </a:rPr>
              <a:t>                                        Presentation Contents </a:t>
            </a:r>
            <a:endParaRPr lang="en-US"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0B0EB38-1A79-9341-AA60-D27F9ADC0C18}"/>
              </a:ext>
            </a:extLst>
          </p:cNvPr>
          <p:cNvSpPr>
            <a:spLocks noGrp="1"/>
          </p:cNvSpPr>
          <p:nvPr>
            <p:ph idx="1"/>
          </p:nvPr>
        </p:nvSpPr>
        <p:spPr>
          <a:xfrm>
            <a:off x="634607" y="1818423"/>
            <a:ext cx="10905066" cy="4393982"/>
          </a:xfrm>
        </p:spPr>
        <p:txBody>
          <a:bodyPr>
            <a:noAutofit/>
          </a:bodyPr>
          <a:lstStyle/>
          <a:p>
            <a:pPr marL="0" indent="0">
              <a:buNone/>
            </a:pPr>
            <a:r>
              <a:rPr lang="en-GB" sz="1800" i="1" dirty="0">
                <a:latin typeface="Arial" panose="020B0604020202020204" pitchFamily="34" charset="0"/>
                <a:cs typeface="Arial" panose="020B0604020202020204" pitchFamily="34" charset="0"/>
              </a:rPr>
              <a:t>                             Here you may add a contents page, this will also help you focus your presentation</a:t>
            </a:r>
            <a:r>
              <a:rPr lang="en-GB" sz="1800" dirty="0">
                <a:latin typeface="Arial" panose="020B0604020202020204" pitchFamily="34" charset="0"/>
                <a:cs typeface="Arial" panose="020B0604020202020204" pitchFamily="34" charset="0"/>
              </a:rPr>
              <a:t>.</a:t>
            </a:r>
          </a:p>
          <a:p>
            <a:r>
              <a:rPr lang="en-GB" sz="1800" dirty="0">
                <a:latin typeface="Arial" panose="020B0604020202020204" pitchFamily="34" charset="0"/>
                <a:cs typeface="Arial" panose="020B0604020202020204" pitchFamily="34" charset="0"/>
              </a:rPr>
              <a:t>Introduction – what will you be introducing?</a:t>
            </a:r>
          </a:p>
          <a:p>
            <a:r>
              <a:rPr lang="en-GB" sz="1800" dirty="0">
                <a:latin typeface="Arial" panose="020B0604020202020204" pitchFamily="34" charset="0"/>
                <a:cs typeface="Arial" panose="020B0604020202020204" pitchFamily="34" charset="0"/>
              </a:rPr>
              <a:t>Risk factors – what does this mean?</a:t>
            </a:r>
          </a:p>
          <a:p>
            <a:r>
              <a:rPr lang="en-GB" sz="1800" u="sng" dirty="0">
                <a:latin typeface="Arial" panose="020B0604020202020204" pitchFamily="34" charset="0"/>
                <a:cs typeface="Arial" panose="020B0604020202020204" pitchFamily="34" charset="0"/>
              </a:rPr>
              <a:t>Mother </a:t>
            </a:r>
          </a:p>
          <a:p>
            <a:r>
              <a:rPr lang="en-GB" sz="1800" u="sng" dirty="0">
                <a:latin typeface="Arial" panose="020B0604020202020204" pitchFamily="34" charset="0"/>
                <a:cs typeface="Arial" panose="020B0604020202020204" pitchFamily="34" charset="0"/>
              </a:rPr>
              <a:t>Child (age)</a:t>
            </a:r>
          </a:p>
          <a:p>
            <a:r>
              <a:rPr lang="en-GB" sz="1800" u="sng" dirty="0">
                <a:latin typeface="Arial" panose="020B0604020202020204" pitchFamily="34" charset="0"/>
                <a:cs typeface="Arial" panose="020B0604020202020204" pitchFamily="34" charset="0"/>
              </a:rPr>
              <a:t>Child (age)</a:t>
            </a:r>
          </a:p>
          <a:p>
            <a:r>
              <a:rPr lang="en-GB" sz="1800" u="sng" dirty="0">
                <a:latin typeface="Arial" panose="020B0604020202020204" pitchFamily="34" charset="0"/>
                <a:cs typeface="Arial" panose="020B0604020202020204" pitchFamily="34" charset="0"/>
              </a:rPr>
              <a:t>Father </a:t>
            </a:r>
          </a:p>
          <a:p>
            <a:r>
              <a:rPr lang="en-GB" sz="1800" dirty="0">
                <a:solidFill>
                  <a:srgbClr val="FF0000"/>
                </a:solidFill>
                <a:latin typeface="Arial" panose="020B0604020202020204" pitchFamily="34" charset="0"/>
                <a:cs typeface="Arial" panose="020B0604020202020204" pitchFamily="34" charset="0"/>
              </a:rPr>
              <a:t>The ones underlined are dependant upon your family case, this is just an example</a:t>
            </a:r>
          </a:p>
          <a:p>
            <a:r>
              <a:rPr lang="en-GB" sz="1800" dirty="0">
                <a:latin typeface="Arial" panose="020B0604020202020204" pitchFamily="34" charset="0"/>
                <a:cs typeface="Arial" panose="020B0604020202020204" pitchFamily="34" charset="0"/>
              </a:rPr>
              <a:t>Current relevant policy </a:t>
            </a:r>
          </a:p>
          <a:p>
            <a:r>
              <a:rPr lang="en-GB" sz="1800" dirty="0">
                <a:latin typeface="Arial" panose="020B0604020202020204" pitchFamily="34" charset="0"/>
                <a:cs typeface="Arial" panose="020B0604020202020204" pitchFamily="34" charset="0"/>
              </a:rPr>
              <a:t>Importance of a multiagency/ partnership approach  </a:t>
            </a:r>
          </a:p>
          <a:p>
            <a:r>
              <a:rPr lang="en-GB" sz="1800" dirty="0">
                <a:latin typeface="Arial" panose="020B0604020202020204" pitchFamily="34" charset="0"/>
                <a:cs typeface="Arial" panose="020B0604020202020204" pitchFamily="34" charset="0"/>
              </a:rPr>
              <a:t>Conclusion </a:t>
            </a:r>
          </a:p>
          <a:p>
            <a:endParaRPr lang="en-GB" sz="1800" dirty="0">
              <a:latin typeface="Arial" panose="020B0604020202020204" pitchFamily="34" charset="0"/>
              <a:cs typeface="Arial" panose="020B0604020202020204" pitchFamily="34" charset="0"/>
            </a:endParaRPr>
          </a:p>
          <a:p>
            <a:endParaRPr lang="en-GB" sz="1800" dirty="0">
              <a:solidFill>
                <a:srgbClr val="FF0000"/>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15"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92341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610B21-D577-CA88-941E-D5B2FAF422C8}"/>
              </a:ext>
            </a:extLst>
          </p:cNvPr>
          <p:cNvSpPr>
            <a:spLocks noGrp="1"/>
          </p:cNvSpPr>
          <p:nvPr>
            <p:ph type="title"/>
          </p:nvPr>
        </p:nvSpPr>
        <p:spPr>
          <a:xfrm>
            <a:off x="838201" y="300580"/>
            <a:ext cx="9829800" cy="1089529"/>
          </a:xfrm>
        </p:spPr>
        <p:txBody>
          <a:bodyPr>
            <a:normAutofit/>
          </a:bodyPr>
          <a:lstStyle/>
          <a:p>
            <a:r>
              <a:rPr lang="en-GB" sz="3600">
                <a:solidFill>
                  <a:srgbClr val="FFFFFF"/>
                </a:solidFill>
              </a:rPr>
              <a:t>Introduction </a:t>
            </a: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239D5A3C-FA95-F00C-CEB0-EC4C5F8D08F7}"/>
              </a:ext>
            </a:extLst>
          </p:cNvPr>
          <p:cNvGraphicFramePr>
            <a:graphicFrameLocks noGrp="1"/>
          </p:cNvGraphicFramePr>
          <p:nvPr>
            <p:ph idx="1"/>
            <p:extLst>
              <p:ext uri="{D42A27DB-BD31-4B8C-83A1-F6EECF244321}">
                <p14:modId xmlns:p14="http://schemas.microsoft.com/office/powerpoint/2010/main" val="2348605519"/>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1231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92C7CB-2546-2D42-B919-EE772BEB3EFF}"/>
              </a:ext>
            </a:extLst>
          </p:cNvPr>
          <p:cNvSpPr>
            <a:spLocks noGrp="1"/>
          </p:cNvSpPr>
          <p:nvPr>
            <p:ph type="title"/>
          </p:nvPr>
        </p:nvSpPr>
        <p:spPr>
          <a:xfrm>
            <a:off x="643467" y="1698171"/>
            <a:ext cx="3962061" cy="4516360"/>
          </a:xfrm>
        </p:spPr>
        <p:txBody>
          <a:bodyPr anchor="t">
            <a:normAutofit/>
          </a:bodyPr>
          <a:lstStyle/>
          <a:p>
            <a:r>
              <a:rPr lang="en-GB" sz="3200">
                <a:latin typeface="Arial" panose="020B0604020202020204" pitchFamily="34" charset="0"/>
                <a:cs typeface="Arial" panose="020B0604020202020204" pitchFamily="34" charset="0"/>
              </a:rPr>
              <a:t>RISK FACTORS</a:t>
            </a:r>
            <a:endParaRPr lang="en-US" sz="3200"/>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5720FEF-EB0D-9640-825E-C81BE24BF46D}"/>
              </a:ext>
            </a:extLst>
          </p:cNvPr>
          <p:cNvSpPr>
            <a:spLocks noGrp="1"/>
          </p:cNvSpPr>
          <p:nvPr>
            <p:ph idx="1"/>
          </p:nvPr>
        </p:nvSpPr>
        <p:spPr>
          <a:xfrm>
            <a:off x="3610708" y="1856317"/>
            <a:ext cx="8218013" cy="4093602"/>
          </a:xfrm>
        </p:spPr>
        <p:txBody>
          <a:bodyPr>
            <a:normAutofit fontScale="77500" lnSpcReduction="20000"/>
          </a:bodyPr>
          <a:lstStyle/>
          <a:p>
            <a:pPr marL="0" indent="0">
              <a:buNone/>
            </a:pPr>
            <a:endParaRPr lang="en-GB" sz="20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Safeguarding? </a:t>
            </a:r>
          </a:p>
          <a:p>
            <a:r>
              <a:rPr lang="en-GB" dirty="0">
                <a:latin typeface="Arial" panose="020B0604020202020204" pitchFamily="34" charset="0"/>
                <a:cs typeface="Arial" panose="020B0604020202020204" pitchFamily="34" charset="0"/>
              </a:rPr>
              <a:t>Certain abuse?</a:t>
            </a:r>
          </a:p>
          <a:p>
            <a:r>
              <a:rPr lang="en-GB" dirty="0">
                <a:latin typeface="Arial" panose="020B0604020202020204" pitchFamily="34" charset="0"/>
                <a:cs typeface="Arial" panose="020B0604020202020204" pitchFamily="34" charset="0"/>
              </a:rPr>
              <a:t>Psychological, emotional, physical, development  concern?</a:t>
            </a:r>
          </a:p>
          <a:p>
            <a:r>
              <a:rPr lang="en-GB" dirty="0">
                <a:latin typeface="Arial" panose="020B0604020202020204" pitchFamily="34" charset="0"/>
                <a:cs typeface="Arial" panose="020B0604020202020204" pitchFamily="34" charset="0"/>
              </a:rPr>
              <a:t>Criminal activity/ concern?</a:t>
            </a:r>
          </a:p>
          <a:p>
            <a:r>
              <a:rPr lang="en-GB" dirty="0">
                <a:latin typeface="Arial" panose="020B0604020202020204" pitchFamily="34" charset="0"/>
                <a:cs typeface="Arial" panose="020B0604020202020204" pitchFamily="34" charset="0"/>
              </a:rPr>
              <a:t>Addiction?</a:t>
            </a:r>
          </a:p>
          <a:p>
            <a:r>
              <a:rPr lang="en-GB" dirty="0">
                <a:latin typeface="Arial" panose="020B0604020202020204" pitchFamily="34" charset="0"/>
                <a:cs typeface="Arial" panose="020B0604020202020204" pitchFamily="34" charset="0"/>
              </a:rPr>
              <a:t>Relationship breakdown?</a:t>
            </a:r>
          </a:p>
          <a:p>
            <a:r>
              <a:rPr lang="en-GB" dirty="0">
                <a:latin typeface="Arial" panose="020B0604020202020204" pitchFamily="34" charset="0"/>
                <a:cs typeface="Arial" panose="020B0604020202020204" pitchFamily="34" charset="0"/>
              </a:rPr>
              <a:t>Wellbeing concerns?</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What are the risk factors related to your family case? The rest of the presentation will then break this down.</a:t>
            </a:r>
          </a:p>
          <a:p>
            <a:pPr marL="0" indent="0">
              <a:buNone/>
            </a:pPr>
            <a:endParaRPr lang="en-US" dirty="0">
              <a:latin typeface="Arial" panose="020B0604020202020204" pitchFamily="34" charset="0"/>
              <a:cs typeface="Arial" panose="020B0604020202020204" pitchFamily="34" charset="0"/>
            </a:endParaRPr>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38254D7B-9632-E845-A9BC-FD74421C4A25}"/>
              </a:ext>
            </a:extLst>
          </p:cNvPr>
          <p:cNvPicPr>
            <a:picLocks noChangeAspect="1"/>
          </p:cNvPicPr>
          <p:nvPr/>
        </p:nvPicPr>
        <p:blipFill>
          <a:blip r:embed="rId3"/>
          <a:stretch>
            <a:fillRect/>
          </a:stretch>
        </p:blipFill>
        <p:spPr>
          <a:xfrm>
            <a:off x="558210" y="2549000"/>
            <a:ext cx="2689219" cy="3183585"/>
          </a:xfrm>
          <a:prstGeom prst="rect">
            <a:avLst/>
          </a:prstGeom>
        </p:spPr>
      </p:pic>
    </p:spTree>
    <p:extLst>
      <p:ext uri="{BB962C8B-B14F-4D97-AF65-F5344CB8AC3E}">
        <p14:creationId xmlns:p14="http://schemas.microsoft.com/office/powerpoint/2010/main" val="863026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96E90-43AF-1A30-4AF2-5242D3ACBEC7}"/>
              </a:ext>
            </a:extLst>
          </p:cNvPr>
          <p:cNvSpPr>
            <a:spLocks noGrp="1"/>
          </p:cNvSpPr>
          <p:nvPr>
            <p:ph type="title"/>
          </p:nvPr>
        </p:nvSpPr>
        <p:spPr/>
        <p:txBody>
          <a:bodyPr/>
          <a:lstStyle/>
          <a:p>
            <a:r>
              <a:rPr lang="en-GB" dirty="0">
                <a:solidFill>
                  <a:srgbClr val="FF0000"/>
                </a:solidFill>
              </a:rPr>
              <a:t>Example-</a:t>
            </a:r>
            <a:r>
              <a:rPr lang="en-GB" dirty="0"/>
              <a:t>Risk factors- you may wish to communicate your findings in a table </a:t>
            </a:r>
          </a:p>
        </p:txBody>
      </p:sp>
      <p:graphicFrame>
        <p:nvGraphicFramePr>
          <p:cNvPr id="4" name="Table 4">
            <a:extLst>
              <a:ext uri="{FF2B5EF4-FFF2-40B4-BE49-F238E27FC236}">
                <a16:creationId xmlns:a16="http://schemas.microsoft.com/office/drawing/2014/main" id="{DFDF17E1-1783-017D-D0C9-6F68A58243DE}"/>
              </a:ext>
            </a:extLst>
          </p:cNvPr>
          <p:cNvGraphicFramePr>
            <a:graphicFrameLocks noGrp="1"/>
          </p:cNvGraphicFramePr>
          <p:nvPr>
            <p:ph idx="1"/>
            <p:extLst>
              <p:ext uri="{D42A27DB-BD31-4B8C-83A1-F6EECF244321}">
                <p14:modId xmlns:p14="http://schemas.microsoft.com/office/powerpoint/2010/main" val="2121666875"/>
              </p:ext>
            </p:extLst>
          </p:nvPr>
        </p:nvGraphicFramePr>
        <p:xfrm>
          <a:off x="838200" y="1825625"/>
          <a:ext cx="10515600" cy="1854199"/>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236995037"/>
                    </a:ext>
                  </a:extLst>
                </a:gridCol>
                <a:gridCol w="5257800">
                  <a:extLst>
                    <a:ext uri="{9D8B030D-6E8A-4147-A177-3AD203B41FA5}">
                      <a16:colId xmlns:a16="http://schemas.microsoft.com/office/drawing/2014/main" val="1944317841"/>
                    </a:ext>
                  </a:extLst>
                </a:gridCol>
              </a:tblGrid>
              <a:tr h="370840">
                <a:tc>
                  <a:txBody>
                    <a:bodyPr/>
                    <a:lstStyle/>
                    <a:p>
                      <a:r>
                        <a:rPr lang="en-US" dirty="0"/>
                        <a:t>Adults </a:t>
                      </a:r>
                    </a:p>
                  </a:txBody>
                  <a:tcPr/>
                </a:tc>
                <a:tc>
                  <a:txBody>
                    <a:bodyPr/>
                    <a:lstStyle/>
                    <a:p>
                      <a:r>
                        <a:rPr lang="en-US"/>
                        <a:t>Children</a:t>
                      </a:r>
                    </a:p>
                  </a:txBody>
                  <a:tcPr/>
                </a:tc>
                <a:extLst>
                  <a:ext uri="{0D108BD9-81ED-4DB2-BD59-A6C34878D82A}">
                    <a16:rowId xmlns:a16="http://schemas.microsoft.com/office/drawing/2014/main" val="3155087585"/>
                  </a:ext>
                </a:extLst>
              </a:tr>
              <a:tr h="370840">
                <a:tc>
                  <a:txBody>
                    <a:bodyPr/>
                    <a:lstStyle/>
                    <a:p>
                      <a:r>
                        <a:rPr lang="en-US" dirty="0"/>
                        <a:t>Parenting problems</a:t>
                      </a:r>
                    </a:p>
                  </a:txBody>
                  <a:tcPr/>
                </a:tc>
                <a:tc>
                  <a:txBody>
                    <a:bodyPr/>
                    <a:lstStyle/>
                    <a:p>
                      <a:r>
                        <a:rPr lang="en-US"/>
                        <a:t>Welfare, neglect, and or protection issues</a:t>
                      </a:r>
                    </a:p>
                  </a:txBody>
                  <a:tcPr/>
                </a:tc>
                <a:extLst>
                  <a:ext uri="{0D108BD9-81ED-4DB2-BD59-A6C34878D82A}">
                    <a16:rowId xmlns:a16="http://schemas.microsoft.com/office/drawing/2014/main" val="893074878"/>
                  </a:ext>
                </a:extLst>
              </a:tr>
              <a:tr h="370840">
                <a:tc>
                  <a:txBody>
                    <a:bodyPr/>
                    <a:lstStyle/>
                    <a:p>
                      <a:r>
                        <a:rPr lang="en-US"/>
                        <a:t>Mental health issues including depression and anxiety</a:t>
                      </a:r>
                    </a:p>
                  </a:txBody>
                  <a:tcPr/>
                </a:tc>
                <a:tc>
                  <a:txBody>
                    <a:bodyPr/>
                    <a:lstStyle/>
                    <a:p>
                      <a:r>
                        <a:rPr lang="en-US"/>
                        <a:t>Offending behavior</a:t>
                      </a:r>
                      <a:endParaRPr lang="en-US" err="1"/>
                    </a:p>
                  </a:txBody>
                  <a:tcPr/>
                </a:tc>
                <a:extLst>
                  <a:ext uri="{0D108BD9-81ED-4DB2-BD59-A6C34878D82A}">
                    <a16:rowId xmlns:a16="http://schemas.microsoft.com/office/drawing/2014/main" val="1779830089"/>
                  </a:ext>
                </a:extLst>
              </a:tr>
              <a:tr h="370839">
                <a:tc>
                  <a:txBody>
                    <a:bodyPr/>
                    <a:lstStyle/>
                    <a:p>
                      <a:pPr lvl="0">
                        <a:buNone/>
                      </a:pPr>
                      <a:endParaRPr lang="en-US"/>
                    </a:p>
                  </a:txBody>
                  <a:tcPr/>
                </a:tc>
                <a:tc>
                  <a:txBody>
                    <a:bodyPr/>
                    <a:lstStyle/>
                    <a:p>
                      <a:pPr lvl="0">
                        <a:buNone/>
                      </a:pPr>
                      <a:r>
                        <a:rPr lang="en-US"/>
                        <a:t>Development Delay and or special educational needs</a:t>
                      </a:r>
                    </a:p>
                  </a:txBody>
                  <a:tcPr/>
                </a:tc>
                <a:extLst>
                  <a:ext uri="{0D108BD9-81ED-4DB2-BD59-A6C34878D82A}">
                    <a16:rowId xmlns:a16="http://schemas.microsoft.com/office/drawing/2014/main" val="1847354682"/>
                  </a:ext>
                </a:extLst>
              </a:tr>
              <a:tr h="370840">
                <a:tc>
                  <a:txBody>
                    <a:bodyPr/>
                    <a:lstStyle/>
                    <a:p>
                      <a:endParaRPr lang="en-US"/>
                    </a:p>
                  </a:txBody>
                  <a:tcPr/>
                </a:tc>
                <a:tc>
                  <a:txBody>
                    <a:bodyPr/>
                    <a:lstStyle/>
                    <a:p>
                      <a:r>
                        <a:rPr lang="en-US" dirty="0"/>
                        <a:t>Anti-social </a:t>
                      </a:r>
                      <a:r>
                        <a:rPr lang="en-US" dirty="0" err="1"/>
                        <a:t>behaviour</a:t>
                      </a:r>
                      <a:endParaRPr lang="en-US" dirty="0"/>
                    </a:p>
                  </a:txBody>
                  <a:tcPr/>
                </a:tc>
                <a:extLst>
                  <a:ext uri="{0D108BD9-81ED-4DB2-BD59-A6C34878D82A}">
                    <a16:rowId xmlns:a16="http://schemas.microsoft.com/office/drawing/2014/main" val="1670659609"/>
                  </a:ext>
                </a:extLst>
              </a:tr>
            </a:tbl>
          </a:graphicData>
        </a:graphic>
      </p:graphicFrame>
    </p:spTree>
    <p:extLst>
      <p:ext uri="{BB962C8B-B14F-4D97-AF65-F5344CB8AC3E}">
        <p14:creationId xmlns:p14="http://schemas.microsoft.com/office/powerpoint/2010/main" val="4194669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 name="Rectangle 10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788568-C686-064B-914E-D8F418439C9E}"/>
              </a:ext>
            </a:extLst>
          </p:cNvPr>
          <p:cNvSpPr>
            <a:spLocks noGrp="1"/>
          </p:cNvSpPr>
          <p:nvPr>
            <p:ph type="title"/>
          </p:nvPr>
        </p:nvSpPr>
        <p:spPr>
          <a:xfrm>
            <a:off x="643467" y="321734"/>
            <a:ext cx="10905066" cy="1135737"/>
          </a:xfrm>
        </p:spPr>
        <p:txBody>
          <a:bodyPr>
            <a:normAutofit/>
          </a:bodyPr>
          <a:lstStyle/>
          <a:p>
            <a:r>
              <a:rPr lang="en-US" sz="3600" dirty="0"/>
              <a:t>Analysis of mother- </a:t>
            </a:r>
            <a:r>
              <a:rPr lang="en-US" sz="3600" dirty="0">
                <a:solidFill>
                  <a:srgbClr val="FF0000"/>
                </a:solidFill>
              </a:rPr>
              <a:t>example/ guidance  </a:t>
            </a:r>
          </a:p>
        </p:txBody>
      </p:sp>
      <p:sp>
        <p:nvSpPr>
          <p:cNvPr id="104" name="Rectangle 10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Isosceles Triangle 105">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Isosceles Triangle 107">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BEDAB19B-D517-F8C9-EF86-8C5F41D52517}"/>
              </a:ext>
            </a:extLst>
          </p:cNvPr>
          <p:cNvSpPr>
            <a:spLocks noGrp="1"/>
          </p:cNvSpPr>
          <p:nvPr>
            <p:ph idx="1"/>
          </p:nvPr>
        </p:nvSpPr>
        <p:spPr/>
        <p:txBody>
          <a:bodyPr/>
          <a:lstStyle/>
          <a:p>
            <a:pPr marL="0" indent="0">
              <a:buNone/>
            </a:pPr>
            <a:r>
              <a:rPr lang="en-GB" u="sng" dirty="0"/>
              <a:t>Break down the risk factors related to the mother</a:t>
            </a:r>
          </a:p>
          <a:p>
            <a:pPr marL="0" indent="0">
              <a:buNone/>
            </a:pPr>
            <a:r>
              <a:rPr lang="en-GB" dirty="0">
                <a:solidFill>
                  <a:srgbClr val="7030A0"/>
                </a:solidFill>
              </a:rPr>
              <a:t>Why </a:t>
            </a:r>
            <a:r>
              <a:rPr lang="en-GB" dirty="0"/>
              <a:t>might this be the </a:t>
            </a:r>
            <a:r>
              <a:rPr lang="en-GB" dirty="0">
                <a:solidFill>
                  <a:srgbClr val="FF0000"/>
                </a:solidFill>
              </a:rPr>
              <a:t>situation</a:t>
            </a:r>
            <a:r>
              <a:rPr lang="en-GB" dirty="0"/>
              <a:t>?</a:t>
            </a:r>
          </a:p>
          <a:p>
            <a:pPr marL="0" indent="0">
              <a:buNone/>
            </a:pPr>
            <a:r>
              <a:rPr lang="en-GB" dirty="0">
                <a:solidFill>
                  <a:srgbClr val="7030A0"/>
                </a:solidFill>
              </a:rPr>
              <a:t>Who</a:t>
            </a:r>
            <a:r>
              <a:rPr lang="en-GB" dirty="0"/>
              <a:t> may this </a:t>
            </a:r>
            <a:r>
              <a:rPr lang="en-GB" dirty="0">
                <a:solidFill>
                  <a:srgbClr val="FF0000"/>
                </a:solidFill>
              </a:rPr>
              <a:t>impact</a:t>
            </a:r>
            <a:r>
              <a:rPr lang="en-GB" dirty="0"/>
              <a:t> and how?</a:t>
            </a:r>
          </a:p>
          <a:p>
            <a:pPr marL="0" indent="0">
              <a:buNone/>
            </a:pPr>
            <a:r>
              <a:rPr lang="en-GB" dirty="0">
                <a:solidFill>
                  <a:srgbClr val="7030A0"/>
                </a:solidFill>
              </a:rPr>
              <a:t>What</a:t>
            </a:r>
            <a:r>
              <a:rPr lang="en-GB" dirty="0"/>
              <a:t> </a:t>
            </a:r>
            <a:r>
              <a:rPr lang="en-GB" dirty="0">
                <a:solidFill>
                  <a:srgbClr val="FF0000"/>
                </a:solidFill>
              </a:rPr>
              <a:t>intervention/ agencies </a:t>
            </a:r>
            <a:r>
              <a:rPr lang="en-GB" dirty="0"/>
              <a:t>might be considered and why?</a:t>
            </a:r>
          </a:p>
          <a:p>
            <a:pPr marL="0" indent="0">
              <a:buNone/>
            </a:pPr>
            <a:r>
              <a:rPr lang="en-GB" dirty="0">
                <a:solidFill>
                  <a:srgbClr val="7030A0"/>
                </a:solidFill>
              </a:rPr>
              <a:t>How</a:t>
            </a:r>
            <a:r>
              <a:rPr lang="en-GB" dirty="0"/>
              <a:t> does</a:t>
            </a:r>
            <a:r>
              <a:rPr lang="en-GB" dirty="0">
                <a:solidFill>
                  <a:srgbClr val="FF0000"/>
                </a:solidFill>
              </a:rPr>
              <a:t> policy </a:t>
            </a:r>
            <a:r>
              <a:rPr lang="en-GB" dirty="0"/>
              <a:t>support this?</a:t>
            </a:r>
          </a:p>
          <a:p>
            <a:pPr marL="0" indent="0">
              <a:buNone/>
            </a:pPr>
            <a:endParaRPr lang="en-GB" dirty="0"/>
          </a:p>
          <a:p>
            <a:pPr marL="0" indent="0">
              <a:buNone/>
            </a:pPr>
            <a:r>
              <a:rPr lang="en-GB" i="1" dirty="0"/>
              <a:t>Tip- Consider the mother, then also consider the impact upon the whole family</a:t>
            </a:r>
          </a:p>
        </p:txBody>
      </p:sp>
    </p:spTree>
    <p:extLst>
      <p:ext uri="{BB962C8B-B14F-4D97-AF65-F5344CB8AC3E}">
        <p14:creationId xmlns:p14="http://schemas.microsoft.com/office/powerpoint/2010/main" val="269027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BE6D6-836B-D082-5FF2-58060172B5D6}"/>
              </a:ext>
            </a:extLst>
          </p:cNvPr>
          <p:cNvSpPr>
            <a:spLocks noGrp="1"/>
          </p:cNvSpPr>
          <p:nvPr>
            <p:ph type="title"/>
          </p:nvPr>
        </p:nvSpPr>
        <p:spPr/>
        <p:txBody>
          <a:bodyPr/>
          <a:lstStyle/>
          <a:p>
            <a:r>
              <a:rPr lang="en-GB" dirty="0"/>
              <a:t>Analysis of the child – </a:t>
            </a:r>
            <a:r>
              <a:rPr lang="en-GB" dirty="0">
                <a:solidFill>
                  <a:srgbClr val="FF0000"/>
                </a:solidFill>
              </a:rPr>
              <a:t>example/ guidance </a:t>
            </a:r>
          </a:p>
        </p:txBody>
      </p:sp>
      <p:sp>
        <p:nvSpPr>
          <p:cNvPr id="3" name="Content Placeholder 2">
            <a:extLst>
              <a:ext uri="{FF2B5EF4-FFF2-40B4-BE49-F238E27FC236}">
                <a16:creationId xmlns:a16="http://schemas.microsoft.com/office/drawing/2014/main" id="{05945E0E-73B7-9E52-2020-DE164F417471}"/>
              </a:ext>
            </a:extLst>
          </p:cNvPr>
          <p:cNvSpPr>
            <a:spLocks noGrp="1"/>
          </p:cNvSpPr>
          <p:nvPr>
            <p:ph idx="1"/>
          </p:nvPr>
        </p:nvSpPr>
        <p:spPr/>
        <p:txBody>
          <a:bodyPr/>
          <a:lstStyle/>
          <a:p>
            <a:pPr marL="0" indent="0">
              <a:buNone/>
            </a:pPr>
            <a:r>
              <a:rPr lang="en-GB" u="sng" dirty="0"/>
              <a:t>Break down the risk factors related to the child </a:t>
            </a:r>
          </a:p>
          <a:p>
            <a:pPr marL="0" indent="0">
              <a:buNone/>
            </a:pPr>
            <a:r>
              <a:rPr lang="en-GB" dirty="0">
                <a:solidFill>
                  <a:srgbClr val="7030A0"/>
                </a:solidFill>
              </a:rPr>
              <a:t>Why  </a:t>
            </a:r>
            <a:r>
              <a:rPr lang="en-GB" dirty="0"/>
              <a:t>might this be the </a:t>
            </a:r>
            <a:r>
              <a:rPr lang="en-GB" dirty="0">
                <a:solidFill>
                  <a:srgbClr val="FF0000"/>
                </a:solidFill>
              </a:rPr>
              <a:t>situation</a:t>
            </a:r>
            <a:r>
              <a:rPr lang="en-GB" dirty="0"/>
              <a:t>?</a:t>
            </a:r>
          </a:p>
          <a:p>
            <a:pPr marL="0" indent="0">
              <a:buNone/>
            </a:pPr>
            <a:r>
              <a:rPr lang="en-GB" dirty="0">
                <a:solidFill>
                  <a:srgbClr val="7030A0"/>
                </a:solidFill>
              </a:rPr>
              <a:t>Who</a:t>
            </a:r>
            <a:r>
              <a:rPr lang="en-GB" dirty="0"/>
              <a:t> may this </a:t>
            </a:r>
            <a:r>
              <a:rPr lang="en-GB" dirty="0">
                <a:solidFill>
                  <a:srgbClr val="FF0000"/>
                </a:solidFill>
              </a:rPr>
              <a:t>impact</a:t>
            </a:r>
            <a:r>
              <a:rPr lang="en-GB" dirty="0"/>
              <a:t> and how?</a:t>
            </a:r>
          </a:p>
          <a:p>
            <a:pPr marL="0" indent="0">
              <a:buNone/>
            </a:pPr>
            <a:r>
              <a:rPr lang="en-GB" dirty="0">
                <a:solidFill>
                  <a:srgbClr val="7030A0"/>
                </a:solidFill>
              </a:rPr>
              <a:t>What</a:t>
            </a:r>
            <a:r>
              <a:rPr lang="en-GB" dirty="0"/>
              <a:t> </a:t>
            </a:r>
            <a:r>
              <a:rPr lang="en-GB" dirty="0">
                <a:solidFill>
                  <a:srgbClr val="FF0000"/>
                </a:solidFill>
              </a:rPr>
              <a:t>intervention/ agencies </a:t>
            </a:r>
            <a:r>
              <a:rPr lang="en-GB" dirty="0"/>
              <a:t>might be considered and why?</a:t>
            </a:r>
          </a:p>
          <a:p>
            <a:pPr marL="0" indent="0">
              <a:buNone/>
            </a:pPr>
            <a:r>
              <a:rPr lang="en-GB" dirty="0">
                <a:solidFill>
                  <a:srgbClr val="7030A0"/>
                </a:solidFill>
              </a:rPr>
              <a:t>How</a:t>
            </a:r>
            <a:r>
              <a:rPr lang="en-GB" dirty="0"/>
              <a:t> does</a:t>
            </a:r>
            <a:r>
              <a:rPr lang="en-GB" dirty="0">
                <a:solidFill>
                  <a:srgbClr val="FF0000"/>
                </a:solidFill>
              </a:rPr>
              <a:t> policy </a:t>
            </a:r>
            <a:r>
              <a:rPr lang="en-GB" dirty="0"/>
              <a:t>support this?</a:t>
            </a:r>
          </a:p>
          <a:p>
            <a:pPr marL="0" indent="0">
              <a:buNone/>
            </a:pPr>
            <a:endParaRPr lang="en-GB" dirty="0"/>
          </a:p>
          <a:p>
            <a:pPr marL="0" indent="0">
              <a:buNone/>
            </a:pPr>
            <a:r>
              <a:rPr lang="en-GB" i="1" dirty="0"/>
              <a:t>Tip- remember the </a:t>
            </a:r>
            <a:r>
              <a:rPr lang="en-GB" i="1" dirty="0" err="1"/>
              <a:t>childs</a:t>
            </a:r>
            <a:r>
              <a:rPr lang="en-GB" i="1" dirty="0"/>
              <a:t> age, maybe there needs to be youth offending teams </a:t>
            </a:r>
            <a:r>
              <a:rPr lang="en-GB" i="1" dirty="0" err="1"/>
              <a:t>ect</a:t>
            </a:r>
            <a:r>
              <a:rPr lang="en-GB" i="1" dirty="0"/>
              <a:t> …again, consider the impact this person may have upon the whole family ..</a:t>
            </a:r>
          </a:p>
          <a:p>
            <a:endParaRPr lang="en-GB" dirty="0"/>
          </a:p>
        </p:txBody>
      </p:sp>
    </p:spTree>
    <p:extLst>
      <p:ext uri="{BB962C8B-B14F-4D97-AF65-F5344CB8AC3E}">
        <p14:creationId xmlns:p14="http://schemas.microsoft.com/office/powerpoint/2010/main" val="3729662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2161391-9286-3E47-A7C7-F43EA0923262}"/>
              </a:ext>
            </a:extLst>
          </p:cNvPr>
          <p:cNvSpPr>
            <a:spLocks noGrp="1"/>
          </p:cNvSpPr>
          <p:nvPr>
            <p:ph idx="1"/>
          </p:nvPr>
        </p:nvSpPr>
        <p:spPr>
          <a:xfrm>
            <a:off x="1772093" y="381000"/>
            <a:ext cx="7748008" cy="9067972"/>
          </a:xfrm>
        </p:spPr>
        <p:txBody>
          <a:bodyPr>
            <a:normAutofit/>
          </a:bodyPr>
          <a:lstStyle/>
          <a:p>
            <a:r>
              <a:rPr lang="en-GB" dirty="0">
                <a:latin typeface="Arial" panose="020B0604020202020204" pitchFamily="34" charset="0"/>
                <a:cs typeface="Arial" panose="020B0604020202020204" pitchFamily="34" charset="0"/>
              </a:rPr>
              <a:t>Antisocial Behaviour </a:t>
            </a:r>
            <a:r>
              <a:rPr lang="en-GB" dirty="0">
                <a:solidFill>
                  <a:srgbClr val="FF0000"/>
                </a:solidFill>
                <a:latin typeface="Arial" panose="020B0604020202020204" pitchFamily="34" charset="0"/>
                <a:cs typeface="Arial" panose="020B0604020202020204" pitchFamily="34" charset="0"/>
              </a:rPr>
              <a:t>example- </a:t>
            </a:r>
            <a:r>
              <a:rPr lang="en-GB" i="1" dirty="0">
                <a:solidFill>
                  <a:srgbClr val="FF0000"/>
                </a:solidFill>
                <a:latin typeface="Arial" panose="020B0604020202020204" pitchFamily="34" charset="0"/>
                <a:cs typeface="Arial" panose="020B0604020202020204" pitchFamily="34" charset="0"/>
              </a:rPr>
              <a:t>consider using diagrams to communicate your findings</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4" name="Diagram 3">
            <a:extLst>
              <a:ext uri="{FF2B5EF4-FFF2-40B4-BE49-F238E27FC236}">
                <a16:creationId xmlns:a16="http://schemas.microsoft.com/office/drawing/2014/main" id="{9E5C1494-5CC6-C746-B2CA-BBC3C89B2AB4}"/>
              </a:ext>
            </a:extLst>
          </p:cNvPr>
          <p:cNvGraphicFramePr/>
          <p:nvPr>
            <p:extLst>
              <p:ext uri="{D42A27DB-BD31-4B8C-83A1-F6EECF244321}">
                <p14:modId xmlns:p14="http://schemas.microsoft.com/office/powerpoint/2010/main" val="3933928862"/>
              </p:ext>
            </p:extLst>
          </p:nvPr>
        </p:nvGraphicFramePr>
        <p:xfrm>
          <a:off x="4159514" y="1567832"/>
          <a:ext cx="7748007" cy="46344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FA51F3F6-B4BC-BC4E-A9EA-C9A7D2427949}"/>
              </a:ext>
            </a:extLst>
          </p:cNvPr>
          <p:cNvSpPr txBox="1"/>
          <p:nvPr/>
        </p:nvSpPr>
        <p:spPr>
          <a:xfrm flipH="1">
            <a:off x="363277" y="2947193"/>
            <a:ext cx="3694816" cy="2585323"/>
          </a:xfrm>
          <a:prstGeom prst="rect">
            <a:avLst/>
          </a:prstGeom>
          <a:noFill/>
        </p:spPr>
        <p:txBody>
          <a:bodyPr wrap="square" rtlCol="0">
            <a:spAutoFit/>
          </a:bodyPr>
          <a:lstStyle/>
          <a:p>
            <a:pPr algn="l"/>
            <a:r>
              <a:rPr lang="en-GB" dirty="0">
                <a:latin typeface="Arial" panose="020B0604020202020204" pitchFamily="34" charset="0"/>
                <a:cs typeface="Arial" panose="020B0604020202020204" pitchFamily="34" charset="0"/>
              </a:rPr>
              <a:t>(Fergusson, Bowden, &amp; Horwood, 2009; Kim–Cohen et al. 2003)</a:t>
            </a:r>
          </a:p>
          <a:p>
            <a:pPr algn="l"/>
            <a:r>
              <a:rPr lang="en-GB" dirty="0">
                <a:latin typeface="Arial" panose="020B0604020202020204" pitchFamily="34" charset="0"/>
                <a:cs typeface="Arial" panose="020B0604020202020204" pitchFamily="34" charset="0"/>
              </a:rPr>
              <a:t>states that children who engage in antisocial behaviour are at risk due to adverse developmental outcomes, including school drop-out, criminal behaviour, psychopathology, and substance dependence.</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6387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D0D904-CA9D-E942-B3DE-36C818F9A7FE}"/>
              </a:ext>
            </a:extLst>
          </p:cNvPr>
          <p:cNvSpPr>
            <a:spLocks noGrp="1"/>
          </p:cNvSpPr>
          <p:nvPr>
            <p:ph idx="1"/>
          </p:nvPr>
        </p:nvSpPr>
        <p:spPr>
          <a:xfrm>
            <a:off x="770859" y="88604"/>
            <a:ext cx="10777673" cy="6618767"/>
          </a:xfrm>
        </p:spPr>
        <p:txBody>
          <a:bodyPr>
            <a:normAutofit/>
          </a:bodyPr>
          <a:lstStyle/>
          <a:p>
            <a:pPr marL="0" indent="0">
              <a:buNone/>
            </a:pPr>
            <a:r>
              <a:rPr lang="en-GB" dirty="0">
                <a:latin typeface="Arial" panose="020B0604020202020204" pitchFamily="34" charset="0"/>
                <a:cs typeface="Arial" panose="020B0604020202020204" pitchFamily="34" charset="0"/>
              </a:rPr>
              <a:t>Analysis of child (age)-</a:t>
            </a:r>
            <a:r>
              <a:rPr lang="en-GB" dirty="0">
                <a:solidFill>
                  <a:srgbClr val="FF0000"/>
                </a:solidFill>
                <a:latin typeface="Arial" panose="020B0604020202020204" pitchFamily="34" charset="0"/>
                <a:cs typeface="Arial" panose="020B0604020202020204" pitchFamily="34" charset="0"/>
              </a:rPr>
              <a:t> example- consider connecting your findings? </a:t>
            </a:r>
          </a:p>
          <a:p>
            <a:endParaRPr lang="en-GB"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2" name="Diagram 1">
            <a:extLst>
              <a:ext uri="{FF2B5EF4-FFF2-40B4-BE49-F238E27FC236}">
                <a16:creationId xmlns:a16="http://schemas.microsoft.com/office/drawing/2014/main" id="{A217BDC0-417D-2143-B9B1-6FD2FF8FB21C}"/>
              </a:ext>
            </a:extLst>
          </p:cNvPr>
          <p:cNvGraphicFramePr/>
          <p:nvPr>
            <p:extLst>
              <p:ext uri="{D42A27DB-BD31-4B8C-83A1-F6EECF244321}">
                <p14:modId xmlns:p14="http://schemas.microsoft.com/office/powerpoint/2010/main" val="2852923506"/>
              </p:ext>
            </p:extLst>
          </p:nvPr>
        </p:nvGraphicFramePr>
        <p:xfrm>
          <a:off x="6159695" y="4884959"/>
          <a:ext cx="8128000" cy="2971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7D8DDDD-B6A9-CC4A-BEAF-C2E2DBC08545}"/>
              </a:ext>
            </a:extLst>
          </p:cNvPr>
          <p:cNvSpPr txBox="1"/>
          <p:nvPr/>
        </p:nvSpPr>
        <p:spPr>
          <a:xfrm>
            <a:off x="6231565" y="3006356"/>
            <a:ext cx="1828800" cy="1828800"/>
          </a:xfrm>
          <a:prstGeom prst="rect">
            <a:avLst/>
          </a:prstGeom>
          <a:noFill/>
        </p:spPr>
        <p:txBody>
          <a:bodyPr wrap="square" rtlCol="0">
            <a:spAutoFit/>
          </a:bodyPr>
          <a:lstStyle/>
          <a:p>
            <a:pPr algn="l"/>
            <a:endParaRPr lang="en-US"/>
          </a:p>
        </p:txBody>
      </p:sp>
      <p:graphicFrame>
        <p:nvGraphicFramePr>
          <p:cNvPr id="5" name="Diagram 4">
            <a:extLst>
              <a:ext uri="{FF2B5EF4-FFF2-40B4-BE49-F238E27FC236}">
                <a16:creationId xmlns:a16="http://schemas.microsoft.com/office/drawing/2014/main" id="{7E98A70F-1BF1-CE43-B978-21B29BA348F5}"/>
              </a:ext>
            </a:extLst>
          </p:cNvPr>
          <p:cNvGraphicFramePr/>
          <p:nvPr>
            <p:extLst>
              <p:ext uri="{D42A27DB-BD31-4B8C-83A1-F6EECF244321}">
                <p14:modId xmlns:p14="http://schemas.microsoft.com/office/powerpoint/2010/main" val="3841083756"/>
              </p:ext>
            </p:extLst>
          </p:nvPr>
        </p:nvGraphicFramePr>
        <p:xfrm>
          <a:off x="1341409" y="1240464"/>
          <a:ext cx="9820760" cy="52719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1792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23B904-FFC8-1448-8963-29DF4E1D3E3F}"/>
              </a:ext>
            </a:extLst>
          </p:cNvPr>
          <p:cNvSpPr>
            <a:spLocks noGrp="1"/>
          </p:cNvSpPr>
          <p:nvPr>
            <p:ph type="title"/>
          </p:nvPr>
        </p:nvSpPr>
        <p:spPr>
          <a:xfrm>
            <a:off x="838200" y="557188"/>
            <a:ext cx="10515600" cy="1133499"/>
          </a:xfrm>
        </p:spPr>
        <p:txBody>
          <a:bodyPr>
            <a:normAutofit fontScale="90000"/>
          </a:bodyPr>
          <a:lstStyle/>
          <a:p>
            <a:pPr algn="ctr"/>
            <a:r>
              <a:rPr lang="en-US" sz="5200" dirty="0">
                <a:solidFill>
                  <a:srgbClr val="FF0000"/>
                </a:solidFill>
              </a:rPr>
              <a:t>Examples </a:t>
            </a:r>
            <a:r>
              <a:rPr lang="en-US" sz="5200" dirty="0"/>
              <a:t>- You may wish to Consider these policies within your case study- Current Policy</a:t>
            </a:r>
          </a:p>
        </p:txBody>
      </p:sp>
      <p:graphicFrame>
        <p:nvGraphicFramePr>
          <p:cNvPr id="18" name="Content Placeholder 2">
            <a:extLst>
              <a:ext uri="{FF2B5EF4-FFF2-40B4-BE49-F238E27FC236}">
                <a16:creationId xmlns:a16="http://schemas.microsoft.com/office/drawing/2014/main" id="{698528A4-7A32-4989-88D9-8DF9349B69E1}"/>
              </a:ext>
            </a:extLst>
          </p:cNvPr>
          <p:cNvGraphicFramePr>
            <a:graphicFrameLocks noGrp="1"/>
          </p:cNvGraphicFramePr>
          <p:nvPr>
            <p:ph idx="1"/>
            <p:extLst>
              <p:ext uri="{D42A27DB-BD31-4B8C-83A1-F6EECF244321}">
                <p14:modId xmlns:p14="http://schemas.microsoft.com/office/powerpoint/2010/main" val="1107390415"/>
              </p:ext>
            </p:extLst>
          </p:nvPr>
        </p:nvGraphicFramePr>
        <p:xfrm>
          <a:off x="838200" y="1863969"/>
          <a:ext cx="6430108" cy="43173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descr="Icon&#10;&#10;Description automatically generated">
            <a:extLst>
              <a:ext uri="{FF2B5EF4-FFF2-40B4-BE49-F238E27FC236}">
                <a16:creationId xmlns:a16="http://schemas.microsoft.com/office/drawing/2014/main" id="{1FE1B599-44BB-9A43-7858-4C97232219B6}"/>
              </a:ext>
            </a:extLst>
          </p:cNvPr>
          <p:cNvPicPr>
            <a:picLocks noChangeAspect="1"/>
          </p:cNvPicPr>
          <p:nvPr/>
        </p:nvPicPr>
        <p:blipFill>
          <a:blip r:embed="rId7"/>
          <a:stretch>
            <a:fillRect/>
          </a:stretch>
        </p:blipFill>
        <p:spPr>
          <a:xfrm>
            <a:off x="7455169" y="2093074"/>
            <a:ext cx="4546920" cy="4207738"/>
          </a:xfrm>
          <a:prstGeom prst="rect">
            <a:avLst/>
          </a:prstGeom>
        </p:spPr>
      </p:pic>
    </p:spTree>
    <p:extLst>
      <p:ext uri="{BB962C8B-B14F-4D97-AF65-F5344CB8AC3E}">
        <p14:creationId xmlns:p14="http://schemas.microsoft.com/office/powerpoint/2010/main" val="2356464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BFB2D-B659-C842-BADE-0F6F77A10ABA}"/>
              </a:ext>
            </a:extLst>
          </p:cNvPr>
          <p:cNvSpPr>
            <a:spLocks noGrp="1"/>
          </p:cNvSpPr>
          <p:nvPr>
            <p:ph type="title"/>
          </p:nvPr>
        </p:nvSpPr>
        <p:spPr>
          <a:xfrm>
            <a:off x="643467" y="321734"/>
            <a:ext cx="4651853" cy="1303638"/>
          </a:xfrm>
        </p:spPr>
        <p:txBody>
          <a:bodyPr>
            <a:normAutofit fontScale="90000"/>
          </a:bodyPr>
          <a:lstStyle/>
          <a:p>
            <a:br>
              <a:rPr lang="en-US" sz="3600" dirty="0">
                <a:cs typeface="Calibri Light"/>
              </a:rPr>
            </a:br>
            <a:r>
              <a:rPr lang="en-US" sz="3600" dirty="0">
                <a:solidFill>
                  <a:srgbClr val="FF0000"/>
                </a:solidFill>
                <a:cs typeface="Calibri Light"/>
              </a:rPr>
              <a:t>example- </a:t>
            </a:r>
            <a:r>
              <a:rPr lang="en-US" sz="3600" dirty="0">
                <a:cs typeface="Calibri Light"/>
              </a:rPr>
              <a:t>Importance of multiagency approach:</a:t>
            </a:r>
            <a:br>
              <a:rPr lang="en-US" sz="3600" dirty="0">
                <a:cs typeface="Calibri Light"/>
              </a:rPr>
            </a:br>
            <a:r>
              <a:rPr lang="en-US" sz="3600" dirty="0">
                <a:cs typeface="Calibri Light"/>
              </a:rPr>
              <a:t>Intervention and prevention </a:t>
            </a:r>
            <a:endParaRPr lang="en-US" sz="3600" dirty="0"/>
          </a:p>
        </p:txBody>
      </p:sp>
      <p:sp>
        <p:nvSpPr>
          <p:cNvPr id="3" name="Content Placeholder 2">
            <a:extLst>
              <a:ext uri="{FF2B5EF4-FFF2-40B4-BE49-F238E27FC236}">
                <a16:creationId xmlns:a16="http://schemas.microsoft.com/office/drawing/2014/main" id="{70BADA08-042B-F140-9F59-2776C028B8E2}"/>
              </a:ext>
            </a:extLst>
          </p:cNvPr>
          <p:cNvSpPr>
            <a:spLocks noGrp="1"/>
          </p:cNvSpPr>
          <p:nvPr>
            <p:ph idx="1"/>
          </p:nvPr>
        </p:nvSpPr>
        <p:spPr>
          <a:xfrm>
            <a:off x="590453" y="2225095"/>
            <a:ext cx="4008384" cy="4393982"/>
          </a:xfrm>
        </p:spPr>
        <p:txBody>
          <a:bodyPr vert="horz" lIns="91440" tIns="45720" rIns="91440" bIns="45720" rtlCol="0">
            <a:normAutofit lnSpcReduction="10000"/>
          </a:bodyPr>
          <a:lstStyle/>
          <a:p>
            <a:r>
              <a:rPr lang="en-US" sz="1800" dirty="0">
                <a:cs typeface="Calibri"/>
              </a:rPr>
              <a:t>This is another way you may wish to communicate your findings, here explains the key actions implemented and a rationale as to why these have been implemented.</a:t>
            </a:r>
          </a:p>
          <a:p>
            <a:r>
              <a:rPr lang="en-US" sz="1800" dirty="0">
                <a:cs typeface="Calibri"/>
              </a:rPr>
              <a:t>The rationale should be supported by evidence – reference throughout, for example see table-</a:t>
            </a:r>
          </a:p>
          <a:p>
            <a:pPr marL="0" indent="0">
              <a:buNone/>
            </a:pPr>
            <a:r>
              <a:rPr lang="en-US" sz="1800" dirty="0">
                <a:cs typeface="Calibri"/>
              </a:rPr>
              <a:t>You may discuss here the importance of a multiagency/ partnership approach including-</a:t>
            </a:r>
          </a:p>
          <a:p>
            <a:pPr marL="0" indent="0">
              <a:buNone/>
            </a:pPr>
            <a:r>
              <a:rPr lang="en-US" sz="1800" dirty="0">
                <a:cs typeface="Calibri"/>
              </a:rPr>
              <a:t>What is it?</a:t>
            </a:r>
          </a:p>
          <a:p>
            <a:pPr marL="0" indent="0">
              <a:buNone/>
            </a:pPr>
            <a:r>
              <a:rPr lang="en-US" sz="1800" dirty="0">
                <a:cs typeface="Calibri"/>
              </a:rPr>
              <a:t>How its achieved?</a:t>
            </a:r>
          </a:p>
          <a:p>
            <a:pPr marL="0" indent="0">
              <a:buNone/>
            </a:pPr>
            <a:r>
              <a:rPr lang="en-US" sz="1800" dirty="0">
                <a:cs typeface="Calibri"/>
              </a:rPr>
              <a:t>Why it is necessary ?</a:t>
            </a:r>
          </a:p>
          <a:p>
            <a:pPr marL="0" indent="0">
              <a:buNone/>
            </a:pPr>
            <a:r>
              <a:rPr lang="en-US" sz="1800" dirty="0">
                <a:solidFill>
                  <a:srgbClr val="7030A0"/>
                </a:solidFill>
                <a:cs typeface="Calibri"/>
              </a:rPr>
              <a:t>Are there any connotations of the potential interventions you put in place?</a:t>
            </a:r>
          </a:p>
        </p:txBody>
      </p:sp>
      <p:grpSp>
        <p:nvGrpSpPr>
          <p:cNvPr id="32" name="Group 35">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7" name="Isosceles Triangle 3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0" name="Group 39">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41" name="Rectangle 40">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Table 4">
            <a:extLst>
              <a:ext uri="{FF2B5EF4-FFF2-40B4-BE49-F238E27FC236}">
                <a16:creationId xmlns:a16="http://schemas.microsoft.com/office/drawing/2014/main" id="{70130045-DEDB-4017-9F19-3B9B5FFDFC13}"/>
              </a:ext>
            </a:extLst>
          </p:cNvPr>
          <p:cNvGraphicFramePr>
            <a:graphicFrameLocks noGrp="1"/>
          </p:cNvGraphicFramePr>
          <p:nvPr>
            <p:extLst>
              <p:ext uri="{D42A27DB-BD31-4B8C-83A1-F6EECF244321}">
                <p14:modId xmlns:p14="http://schemas.microsoft.com/office/powerpoint/2010/main" val="2953192885"/>
              </p:ext>
            </p:extLst>
          </p:nvPr>
        </p:nvGraphicFramePr>
        <p:xfrm>
          <a:off x="4966076" y="37209"/>
          <a:ext cx="7225924" cy="6820790"/>
        </p:xfrm>
        <a:graphic>
          <a:graphicData uri="http://schemas.openxmlformats.org/drawingml/2006/table">
            <a:tbl>
              <a:tblPr firstRow="1" bandRow="1">
                <a:tableStyleId>{5C22544A-7EE6-4342-B048-85BDC9FD1C3A}</a:tableStyleId>
              </a:tblPr>
              <a:tblGrid>
                <a:gridCol w="3512639">
                  <a:extLst>
                    <a:ext uri="{9D8B030D-6E8A-4147-A177-3AD203B41FA5}">
                      <a16:colId xmlns:a16="http://schemas.microsoft.com/office/drawing/2014/main" val="929056838"/>
                    </a:ext>
                  </a:extLst>
                </a:gridCol>
                <a:gridCol w="3713285">
                  <a:extLst>
                    <a:ext uri="{9D8B030D-6E8A-4147-A177-3AD203B41FA5}">
                      <a16:colId xmlns:a16="http://schemas.microsoft.com/office/drawing/2014/main" val="1757357452"/>
                    </a:ext>
                  </a:extLst>
                </a:gridCol>
              </a:tblGrid>
              <a:tr h="365367">
                <a:tc>
                  <a:txBody>
                    <a:bodyPr/>
                    <a:lstStyle/>
                    <a:p>
                      <a:r>
                        <a:rPr lang="en-US" sz="1500" dirty="0"/>
                        <a:t>Key actions implemented</a:t>
                      </a:r>
                    </a:p>
                  </a:txBody>
                  <a:tcPr marL="73633" marR="73633" marT="36817" marB="36817"/>
                </a:tc>
                <a:tc>
                  <a:txBody>
                    <a:bodyPr/>
                    <a:lstStyle/>
                    <a:p>
                      <a:r>
                        <a:rPr lang="en-US" sz="1500"/>
                        <a:t>Rationale</a:t>
                      </a:r>
                    </a:p>
                  </a:txBody>
                  <a:tcPr marL="73633" marR="73633" marT="36817" marB="36817"/>
                </a:tc>
                <a:extLst>
                  <a:ext uri="{0D108BD9-81ED-4DB2-BD59-A6C34878D82A}">
                    <a16:rowId xmlns:a16="http://schemas.microsoft.com/office/drawing/2014/main" val="2878909323"/>
                  </a:ext>
                </a:extLst>
              </a:tr>
              <a:tr h="1241791">
                <a:tc>
                  <a:txBody>
                    <a:bodyPr/>
                    <a:lstStyle/>
                    <a:p>
                      <a:pPr lvl="0">
                        <a:buNone/>
                      </a:pPr>
                      <a:r>
                        <a:rPr lang="en-US" sz="1400" b="0" i="0" u="none" strike="noStrike" noProof="0" dirty="0">
                          <a:latin typeface="Calibri"/>
                        </a:rPr>
                        <a:t>Providing extra-curricular activities (ECA) for children (be clear who are they for in each section)</a:t>
                      </a:r>
                      <a:endParaRPr lang="en-US" sz="1400" dirty="0"/>
                    </a:p>
                  </a:txBody>
                  <a:tcPr marL="73633" marR="73633" marT="36817" marB="36817"/>
                </a:tc>
                <a:tc>
                  <a:txBody>
                    <a:bodyPr/>
                    <a:lstStyle/>
                    <a:p>
                      <a:pPr lvl="0">
                        <a:buNone/>
                      </a:pPr>
                      <a:r>
                        <a:rPr lang="en-US" sz="1400" b="0" i="0" u="none" strike="noStrike" noProof="0" dirty="0">
                          <a:latin typeface="Calibri"/>
                        </a:rPr>
                        <a:t>Disadvantaged and vulnerable children may benefit more from participation in ECAs than more advantaged and less vulnerable children  </a:t>
                      </a:r>
                      <a:r>
                        <a:rPr lang="en-US" sz="1400" b="0" i="0" u="none" strike="noStrike" noProof="0" dirty="0"/>
                        <a:t>(Citation, 2022).</a:t>
                      </a:r>
                      <a:endParaRPr lang="en-US" sz="1400" dirty="0"/>
                    </a:p>
                  </a:txBody>
                  <a:tcPr marL="73633" marR="73633" marT="36817" marB="36817"/>
                </a:tc>
                <a:extLst>
                  <a:ext uri="{0D108BD9-81ED-4DB2-BD59-A6C34878D82A}">
                    <a16:rowId xmlns:a16="http://schemas.microsoft.com/office/drawing/2014/main" val="1853230457"/>
                  </a:ext>
                </a:extLst>
              </a:tr>
              <a:tr h="777146">
                <a:tc>
                  <a:txBody>
                    <a:bodyPr/>
                    <a:lstStyle/>
                    <a:p>
                      <a:pPr lvl="0">
                        <a:buNone/>
                      </a:pPr>
                      <a:r>
                        <a:rPr lang="en-US" sz="1400" b="0" i="0" u="none" strike="noStrike" noProof="0" dirty="0">
                          <a:latin typeface="Calibri"/>
                        </a:rPr>
                        <a:t>The mothers held belief that repairing the house would steer child away from outside harmful activities </a:t>
                      </a:r>
                      <a:endParaRPr lang="en-US" sz="1400" dirty="0"/>
                    </a:p>
                  </a:txBody>
                  <a:tcPr marL="73633" marR="73633" marT="36817" marB="36817"/>
                </a:tc>
                <a:tc>
                  <a:txBody>
                    <a:bodyPr/>
                    <a:lstStyle/>
                    <a:p>
                      <a:pPr lvl="0">
                        <a:buNone/>
                      </a:pPr>
                      <a:r>
                        <a:rPr lang="en-US" sz="900" dirty="0"/>
                        <a:t>……………………………</a:t>
                      </a:r>
                    </a:p>
                  </a:txBody>
                  <a:tcPr marL="73633" marR="73633" marT="36817" marB="36817"/>
                </a:tc>
                <a:extLst>
                  <a:ext uri="{0D108BD9-81ED-4DB2-BD59-A6C34878D82A}">
                    <a16:rowId xmlns:a16="http://schemas.microsoft.com/office/drawing/2014/main" val="2708416762"/>
                  </a:ext>
                </a:extLst>
              </a:tr>
              <a:tr h="675354">
                <a:tc>
                  <a:txBody>
                    <a:bodyPr/>
                    <a:lstStyle/>
                    <a:p>
                      <a:pPr lvl="0">
                        <a:buNone/>
                      </a:pPr>
                      <a:r>
                        <a:rPr lang="en-US" sz="1400" b="0" i="0" u="none" strike="noStrike" noProof="0" dirty="0">
                          <a:latin typeface="Calibri"/>
                        </a:rPr>
                        <a:t>Parenting and personal development classes  </a:t>
                      </a:r>
                      <a:endParaRPr lang="en-US" sz="1400" dirty="0"/>
                    </a:p>
                  </a:txBody>
                  <a:tcPr marL="73633" marR="73633" marT="36817" marB="36817"/>
                </a:tc>
                <a:tc>
                  <a:txBody>
                    <a:bodyPr/>
                    <a:lstStyle/>
                    <a:p>
                      <a:pPr lvl="0">
                        <a:buNone/>
                      </a:pPr>
                      <a:r>
                        <a:rPr lang="en-US" sz="1100" dirty="0"/>
                        <a:t>…………………………..</a:t>
                      </a:r>
                    </a:p>
                  </a:txBody>
                  <a:tcPr marL="73633" marR="73633" marT="36817" marB="36817"/>
                </a:tc>
                <a:extLst>
                  <a:ext uri="{0D108BD9-81ED-4DB2-BD59-A6C34878D82A}">
                    <a16:rowId xmlns:a16="http://schemas.microsoft.com/office/drawing/2014/main" val="3935527890"/>
                  </a:ext>
                </a:extLst>
              </a:tr>
              <a:tr h="544823">
                <a:tc>
                  <a:txBody>
                    <a:bodyPr/>
                    <a:lstStyle/>
                    <a:p>
                      <a:r>
                        <a:rPr lang="en-US" sz="1400" dirty="0"/>
                        <a:t>Encouraging mother to take child to nursery</a:t>
                      </a:r>
                    </a:p>
                  </a:txBody>
                  <a:tcPr marL="73633" marR="73633" marT="36817" marB="36817"/>
                </a:tc>
                <a:tc>
                  <a:txBody>
                    <a:bodyPr/>
                    <a:lstStyle/>
                    <a:p>
                      <a:r>
                        <a:rPr lang="en-US" sz="900" dirty="0"/>
                        <a:t>……………………………………</a:t>
                      </a:r>
                    </a:p>
                  </a:txBody>
                  <a:tcPr marL="73633" marR="73633" marT="36817" marB="36817"/>
                </a:tc>
                <a:extLst>
                  <a:ext uri="{0D108BD9-81ED-4DB2-BD59-A6C34878D82A}">
                    <a16:rowId xmlns:a16="http://schemas.microsoft.com/office/drawing/2014/main" val="2433236033"/>
                  </a:ext>
                </a:extLst>
              </a:tr>
              <a:tr h="2633953">
                <a:tc>
                  <a:txBody>
                    <a:bodyPr/>
                    <a:lstStyle/>
                    <a:p>
                      <a:pPr lvl="0">
                        <a:buNone/>
                      </a:pPr>
                      <a:r>
                        <a:rPr lang="en-US" sz="1400" dirty="0"/>
                        <a:t>Anger management for the son and utilizing youth play services.</a:t>
                      </a:r>
                    </a:p>
                  </a:txBody>
                  <a:tcPr marL="73633" marR="73633" marT="36817" marB="36817"/>
                </a:tc>
                <a:tc>
                  <a:txBody>
                    <a:bodyPr/>
                    <a:lstStyle/>
                    <a:p>
                      <a:pPr lvl="0">
                        <a:buNone/>
                      </a:pPr>
                      <a:r>
                        <a:rPr lang="en-US" sz="1400" dirty="0"/>
                        <a:t>Early interventions to inhibit the risk of the young child resorting to criminal activities would be beneficial to child and mother as this is main concern for her. </a:t>
                      </a:r>
                      <a:endParaRPr lang="en-US" sz="1400" b="0" i="0" u="none" strike="noStrike" noProof="0" dirty="0">
                        <a:latin typeface="Calibri"/>
                      </a:endParaRPr>
                    </a:p>
                    <a:p>
                      <a:pPr lvl="0">
                        <a:buNone/>
                      </a:pPr>
                      <a:r>
                        <a:rPr lang="en-US" sz="1400" dirty="0"/>
                        <a:t>The established liaison with youth offending teams, antisocial behavior therapists are suggested to encourage youths to focus on </a:t>
                      </a:r>
                      <a:r>
                        <a:rPr lang="en-US" sz="1400" dirty="0" err="1"/>
                        <a:t>behaviour</a:t>
                      </a:r>
                      <a:r>
                        <a:rPr lang="en-US" sz="1400" dirty="0"/>
                        <a:t>, improve school attendance and work towards critical skills needed to build healthy future (Citation, 2022)</a:t>
                      </a:r>
                    </a:p>
                  </a:txBody>
                  <a:tcPr marL="73633" marR="73633" marT="36817" marB="36817"/>
                </a:tc>
                <a:extLst>
                  <a:ext uri="{0D108BD9-81ED-4DB2-BD59-A6C34878D82A}">
                    <a16:rowId xmlns:a16="http://schemas.microsoft.com/office/drawing/2014/main" val="3984902945"/>
                  </a:ext>
                </a:extLst>
              </a:tr>
              <a:tr h="582356">
                <a:tc>
                  <a:txBody>
                    <a:bodyPr/>
                    <a:lstStyle/>
                    <a:p>
                      <a:pPr lvl="0">
                        <a:buNone/>
                      </a:pPr>
                      <a:r>
                        <a:rPr lang="en-US" sz="1400" dirty="0"/>
                        <a:t>Employment and training for ….</a:t>
                      </a:r>
                    </a:p>
                  </a:txBody>
                  <a:tcPr marL="73633" marR="73633" marT="36817" marB="36817"/>
                </a:tc>
                <a:tc>
                  <a:txBody>
                    <a:bodyPr/>
                    <a:lstStyle/>
                    <a:p>
                      <a:pPr lvl="0">
                        <a:buNone/>
                      </a:pPr>
                      <a:r>
                        <a:rPr lang="en-US" sz="1500" dirty="0"/>
                        <a:t>…………</a:t>
                      </a:r>
                    </a:p>
                  </a:txBody>
                  <a:tcPr marL="73633" marR="73633" marT="36817" marB="36817"/>
                </a:tc>
                <a:extLst>
                  <a:ext uri="{0D108BD9-81ED-4DB2-BD59-A6C34878D82A}">
                    <a16:rowId xmlns:a16="http://schemas.microsoft.com/office/drawing/2014/main" val="4156078828"/>
                  </a:ext>
                </a:extLst>
              </a:tr>
            </a:tbl>
          </a:graphicData>
        </a:graphic>
      </p:graphicFrame>
    </p:spTree>
    <p:extLst>
      <p:ext uri="{BB962C8B-B14F-4D97-AF65-F5344CB8AC3E}">
        <p14:creationId xmlns:p14="http://schemas.microsoft.com/office/powerpoint/2010/main" val="3927159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51B982-A085-D65D-9D50-9FAF50138D99}"/>
              </a:ext>
            </a:extLst>
          </p:cNvPr>
          <p:cNvSpPr>
            <a:spLocks noGrp="1"/>
          </p:cNvSpPr>
          <p:nvPr>
            <p:ph type="title"/>
          </p:nvPr>
        </p:nvSpPr>
        <p:spPr>
          <a:xfrm>
            <a:off x="6657715" y="467271"/>
            <a:ext cx="4195674" cy="2052522"/>
          </a:xfrm>
        </p:spPr>
        <p:txBody>
          <a:bodyPr anchor="b">
            <a:normAutofit/>
          </a:bodyPr>
          <a:lstStyle/>
          <a:p>
            <a:r>
              <a:rPr lang="en-GB" sz="5600" dirty="0"/>
              <a:t>conclusion</a:t>
            </a:r>
          </a:p>
        </p:txBody>
      </p:sp>
      <p:sp>
        <p:nvSpPr>
          <p:cNvPr id="11" name="Oval 1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6" descr="Icon&#10;&#10;Description automatically generated">
            <a:extLst>
              <a:ext uri="{FF2B5EF4-FFF2-40B4-BE49-F238E27FC236}">
                <a16:creationId xmlns:a16="http://schemas.microsoft.com/office/drawing/2014/main" id="{42959104-18E4-D51C-CCBA-106D379D669B}"/>
              </a:ext>
            </a:extLst>
          </p:cNvPr>
          <p:cNvPicPr>
            <a:picLocks noChangeAspect="1"/>
          </p:cNvPicPr>
          <p:nvPr/>
        </p:nvPicPr>
        <p:blipFill rotWithShape="1">
          <a:blip r:embed="rId2"/>
          <a:srcRect l="4936" r="17366" b="-1"/>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1"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2"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4E3FB1F1-CCBD-57F6-FE79-6333BAD343E5}"/>
              </a:ext>
            </a:extLst>
          </p:cNvPr>
          <p:cNvSpPr>
            <a:spLocks noGrp="1"/>
          </p:cNvSpPr>
          <p:nvPr>
            <p:ph idx="1"/>
          </p:nvPr>
        </p:nvSpPr>
        <p:spPr>
          <a:xfrm>
            <a:off x="6657715" y="2990818"/>
            <a:ext cx="4195673" cy="2913872"/>
          </a:xfrm>
        </p:spPr>
        <p:txBody>
          <a:bodyPr anchor="t">
            <a:normAutofit/>
          </a:bodyPr>
          <a:lstStyle/>
          <a:p>
            <a:r>
              <a:rPr lang="en-GB" sz="2000" dirty="0">
                <a:solidFill>
                  <a:schemeClr val="tx1">
                    <a:alpha val="80000"/>
                  </a:schemeClr>
                </a:solidFill>
              </a:rPr>
              <a:t>Provide a summary of your case study including all key points made- remember- theory, policy and practice  </a:t>
            </a:r>
          </a:p>
          <a:p>
            <a:endParaRPr lang="en-GB" sz="2000" dirty="0">
              <a:solidFill>
                <a:schemeClr val="tx1">
                  <a:alpha val="80000"/>
                </a:schemeClr>
              </a:solidFill>
            </a:endParaRPr>
          </a:p>
        </p:txBody>
      </p:sp>
      <p:sp>
        <p:nvSpPr>
          <p:cNvPr id="2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19"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0938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CAA0F-E110-0F43-9A6F-FE444050087E}"/>
              </a:ext>
            </a:extLst>
          </p:cNvPr>
          <p:cNvSpPr>
            <a:spLocks noGrp="1"/>
          </p:cNvSpPr>
          <p:nvPr>
            <p:ph type="title"/>
          </p:nvPr>
        </p:nvSpPr>
        <p:spPr>
          <a:xfrm>
            <a:off x="643467" y="321734"/>
            <a:ext cx="10759952" cy="391393"/>
          </a:xfrm>
        </p:spPr>
        <p:txBody>
          <a:bodyPr>
            <a:normAutofit fontScale="90000"/>
          </a:bodyPr>
          <a:lstStyle/>
          <a:p>
            <a:r>
              <a:rPr lang="en-US" sz="3600"/>
              <a:t>References</a:t>
            </a:r>
            <a:r>
              <a:rPr lang="en-GB" sz="3600"/>
              <a:t>   </a:t>
            </a:r>
            <a:endParaRPr lang="en-US" sz="3600"/>
          </a:p>
        </p:txBody>
      </p:sp>
      <p:sp>
        <p:nvSpPr>
          <p:cNvPr id="3" name="Content Placeholder 2">
            <a:extLst>
              <a:ext uri="{FF2B5EF4-FFF2-40B4-BE49-F238E27FC236}">
                <a16:creationId xmlns:a16="http://schemas.microsoft.com/office/drawing/2014/main" id="{DA573051-869C-F84B-87C5-C19F70B6451A}"/>
              </a:ext>
            </a:extLst>
          </p:cNvPr>
          <p:cNvSpPr>
            <a:spLocks noGrp="1"/>
          </p:cNvSpPr>
          <p:nvPr>
            <p:ph idx="1"/>
          </p:nvPr>
        </p:nvSpPr>
        <p:spPr>
          <a:xfrm>
            <a:off x="788581" y="713128"/>
            <a:ext cx="10614838" cy="5823138"/>
          </a:xfrm>
        </p:spPr>
        <p:txBody>
          <a:bodyPr>
            <a:noAutofit/>
          </a:bodyPr>
          <a:lstStyle/>
          <a:p>
            <a:r>
              <a:rPr lang="en-US" sz="1100" b="0" i="0" dirty="0">
                <a:effectLst/>
                <a:latin typeface="+mj-lt"/>
                <a:cs typeface="Arial" panose="020B0604020202020204" pitchFamily="34" charset="0"/>
              </a:rPr>
              <a:t>Arora, S.K., Shah, D., Chaturvedi, S., Gupta, P., 2015. Defining and measuring vulnerability in young people. </a:t>
            </a:r>
            <a:r>
              <a:rPr lang="en-US" sz="1100" b="0" i="1" dirty="0">
                <a:effectLst/>
                <a:latin typeface="+mj-lt"/>
                <a:cs typeface="Arial" panose="020B0604020202020204" pitchFamily="34" charset="0"/>
              </a:rPr>
              <a:t>Indian journal of community medicine: official </a:t>
            </a:r>
            <a:r>
              <a:rPr lang="en-GB" sz="1100" i="1" dirty="0" err="1">
                <a:latin typeface="+mj-lt"/>
                <a:cs typeface="Arial" panose="020B0604020202020204" pitchFamily="34" charset="0"/>
              </a:rPr>
              <a:t>p</a:t>
            </a:r>
            <a:r>
              <a:rPr lang="en-GB" sz="1100" b="0" i="1" dirty="0" err="1">
                <a:effectLst/>
                <a:latin typeface="+mj-lt"/>
                <a:cs typeface="Arial" panose="020B0604020202020204" pitchFamily="34" charset="0"/>
              </a:rPr>
              <a:t>ublicatio</a:t>
            </a:r>
            <a:r>
              <a:rPr lang="en-US" sz="1100" b="0" i="1" dirty="0">
                <a:effectLst/>
                <a:latin typeface="+mj-lt"/>
                <a:cs typeface="Arial" panose="020B0604020202020204" pitchFamily="34" charset="0"/>
              </a:rPr>
              <a:t>n.</a:t>
            </a:r>
            <a:endParaRPr lang="en-GB" sz="1100" b="0" i="1" dirty="0">
              <a:effectLst/>
              <a:latin typeface="+mj-lt"/>
              <a:cs typeface="Arial" panose="020B0604020202020204" pitchFamily="34" charset="0"/>
            </a:endParaRPr>
          </a:p>
          <a:p>
            <a:br>
              <a:rPr lang="en-US" sz="1100" b="0" i="0" dirty="0">
                <a:effectLst/>
                <a:latin typeface="+mj-lt"/>
                <a:cs typeface="Arial" panose="020B0604020202020204" pitchFamily="34" charset="0"/>
              </a:rPr>
            </a:br>
            <a:r>
              <a:rPr lang="en-GB" sz="1100" b="0" i="0" dirty="0">
                <a:effectLst/>
                <a:latin typeface="+mj-lt"/>
                <a:cs typeface="Arial" panose="020B0604020202020204" pitchFamily="34" charset="0"/>
              </a:rPr>
              <a:t>Barker, M., Dombrowski, S.U., Colbourn, T., Fall, C.H., </a:t>
            </a:r>
            <a:r>
              <a:rPr lang="en-GB" sz="1100" b="0" i="0" dirty="0" err="1">
                <a:effectLst/>
                <a:latin typeface="+mj-lt"/>
                <a:cs typeface="Arial" panose="020B0604020202020204" pitchFamily="34" charset="0"/>
              </a:rPr>
              <a:t>Kriznik</a:t>
            </a:r>
            <a:r>
              <a:rPr lang="en-GB" sz="1100" b="0" i="0" dirty="0">
                <a:effectLst/>
                <a:latin typeface="+mj-lt"/>
                <a:cs typeface="Arial" panose="020B0604020202020204" pitchFamily="34" charset="0"/>
              </a:rPr>
              <a:t>, N.M., Lawrence, W.T., Norris, S.A., </a:t>
            </a:r>
            <a:r>
              <a:rPr lang="en-GB" sz="1100" b="0" i="0" dirty="0" err="1">
                <a:effectLst/>
                <a:latin typeface="+mj-lt"/>
                <a:cs typeface="Arial" panose="020B0604020202020204" pitchFamily="34" charset="0"/>
              </a:rPr>
              <a:t>Ngaiza</a:t>
            </a:r>
            <a:r>
              <a:rPr lang="en-GB" sz="1100" b="0" i="0" dirty="0">
                <a:effectLst/>
                <a:latin typeface="+mj-lt"/>
                <a:cs typeface="Arial" panose="020B0604020202020204" pitchFamily="34" charset="0"/>
              </a:rPr>
              <a:t>, G., Patel, D., </a:t>
            </a:r>
            <a:r>
              <a:rPr lang="en-GB" sz="1100" b="0" i="0" dirty="0" err="1">
                <a:effectLst/>
                <a:latin typeface="+mj-lt"/>
                <a:cs typeface="Arial" panose="020B0604020202020204" pitchFamily="34" charset="0"/>
              </a:rPr>
              <a:t>Skordis</a:t>
            </a:r>
            <a:r>
              <a:rPr lang="en-GB" sz="1100" b="0" i="0" dirty="0">
                <a:effectLst/>
                <a:latin typeface="+mj-lt"/>
                <a:cs typeface="Arial" panose="020B0604020202020204" pitchFamily="34" charset="0"/>
              </a:rPr>
              <a:t>-Worrall, J. and </a:t>
            </a:r>
            <a:r>
              <a:rPr lang="en-GB" sz="1100" b="0" i="0" dirty="0" err="1">
                <a:effectLst/>
                <a:latin typeface="+mj-lt"/>
                <a:cs typeface="Arial" panose="020B0604020202020204" pitchFamily="34" charset="0"/>
              </a:rPr>
              <a:t>Sniehotta</a:t>
            </a:r>
            <a:r>
              <a:rPr lang="en-GB" sz="1100" b="0" i="0" dirty="0">
                <a:effectLst/>
                <a:latin typeface="+mj-lt"/>
                <a:cs typeface="Arial" panose="020B0604020202020204" pitchFamily="34" charset="0"/>
              </a:rPr>
              <a:t>, F.F., 2018. Intervention strategies to improve nutrition and health behaviours before conception. </a:t>
            </a:r>
            <a:r>
              <a:rPr lang="en-GB" sz="1100" b="0" i="1" dirty="0">
                <a:effectLst/>
                <a:latin typeface="+mj-lt"/>
                <a:cs typeface="Arial" panose="020B0604020202020204" pitchFamily="34" charset="0"/>
              </a:rPr>
              <a:t>The Lancet</a:t>
            </a:r>
            <a:r>
              <a:rPr lang="en-GB" sz="1100" b="0" i="0" dirty="0">
                <a:effectLst/>
                <a:latin typeface="+mj-lt"/>
                <a:cs typeface="Arial" panose="020B0604020202020204" pitchFamily="34" charset="0"/>
              </a:rPr>
              <a:t>, </a:t>
            </a:r>
            <a:r>
              <a:rPr lang="en-GB" sz="1100" b="0" i="1" dirty="0">
                <a:effectLst/>
                <a:latin typeface="+mj-lt"/>
                <a:cs typeface="Arial" panose="020B0604020202020204" pitchFamily="34" charset="0"/>
              </a:rPr>
              <a:t>391</a:t>
            </a:r>
            <a:r>
              <a:rPr lang="en-GB" sz="1100" b="0" i="0" dirty="0">
                <a:effectLst/>
                <a:latin typeface="+mj-lt"/>
                <a:cs typeface="Arial" panose="020B0604020202020204" pitchFamily="34" charset="0"/>
              </a:rPr>
              <a:t>(10132), pp.1853-1864.</a:t>
            </a:r>
          </a:p>
          <a:p>
            <a:r>
              <a:rPr lang="en-GB" sz="1100" b="0" i="0" dirty="0">
                <a:effectLst/>
                <a:latin typeface="+mj-lt"/>
              </a:rPr>
              <a:t>Farrington, D., 2005. The Importance of Child and Adolescent Psychopathy. </a:t>
            </a:r>
            <a:r>
              <a:rPr lang="en-GB" sz="1100" b="0" i="1" dirty="0">
                <a:effectLst/>
                <a:latin typeface="+mj-lt"/>
              </a:rPr>
              <a:t>Journal of Abnormal Child Psychology</a:t>
            </a:r>
            <a:r>
              <a:rPr lang="en-GB" sz="1100" b="0" i="0" dirty="0">
                <a:effectLst/>
                <a:latin typeface="+mj-lt"/>
              </a:rPr>
              <a:t>, 33(4), pp.489-497.</a:t>
            </a:r>
          </a:p>
          <a:p>
            <a:r>
              <a:rPr lang="en-GB" sz="1100" b="0" i="0" dirty="0">
                <a:effectLst/>
                <a:latin typeface="+mj-lt"/>
              </a:rPr>
              <a:t>Fergusson, D.M., Boden, J.M., &amp; Horwood, L.J. (2009). Situational and generalised conduct problems and later life outcomes: Evidence from a New Zealand birth cohort. </a:t>
            </a:r>
            <a:r>
              <a:rPr lang="en-GB" sz="1100" b="0" i="1" dirty="0">
                <a:effectLst/>
                <a:latin typeface="+mj-lt"/>
              </a:rPr>
              <a:t>Journal of Child Psychology and Psychiatry</a:t>
            </a:r>
            <a:r>
              <a:rPr lang="en-GB" sz="1100" b="0" i="0" dirty="0">
                <a:effectLst/>
                <a:latin typeface="+mj-lt"/>
              </a:rPr>
              <a:t>, </a:t>
            </a:r>
            <a:r>
              <a:rPr lang="en-GB" sz="1100" b="1" i="0" dirty="0">
                <a:effectLst/>
                <a:latin typeface="+mj-lt"/>
              </a:rPr>
              <a:t>50</a:t>
            </a:r>
            <a:r>
              <a:rPr lang="en-GB" sz="1100" b="0" i="0" dirty="0">
                <a:effectLst/>
                <a:latin typeface="+mj-lt"/>
              </a:rPr>
              <a:t>, 1084– 1092.</a:t>
            </a:r>
            <a:r>
              <a:rPr lang="en-GB" sz="1100" b="0" i="0" u="none" strike="noStrike" dirty="0">
                <a:effectLst/>
                <a:latin typeface="+mj-lt"/>
                <a:hlinkClick r:id="rId3">
                  <a:extLst>
                    <a:ext uri="{A12FA001-AC4F-418D-AE19-62706E023703}">
                      <ahyp:hlinkClr xmlns:ahyp="http://schemas.microsoft.com/office/drawing/2018/hyperlinkcolor" val="tx"/>
                    </a:ext>
                  </a:extLst>
                </a:hlinkClick>
              </a:rPr>
              <a:t>Wiley Online Library</a:t>
            </a:r>
            <a:r>
              <a:rPr lang="en-GB" sz="1100" b="0" i="0" dirty="0">
                <a:effectLst/>
                <a:latin typeface="+mj-lt"/>
              </a:rPr>
              <a:t> </a:t>
            </a:r>
            <a:r>
              <a:rPr lang="en-GB" sz="1100" b="0" i="0" u="none" strike="noStrike" dirty="0">
                <a:effectLst/>
                <a:latin typeface="+mj-lt"/>
                <a:hlinkClick r:id="rId4">
                  <a:extLst>
                    <a:ext uri="{A12FA001-AC4F-418D-AE19-62706E023703}">
                      <ahyp:hlinkClr xmlns:ahyp="http://schemas.microsoft.com/office/drawing/2018/hyperlinkcolor" val="tx"/>
                    </a:ext>
                  </a:extLst>
                </a:hlinkClick>
              </a:rPr>
              <a:t>PubMed</a:t>
            </a:r>
            <a:r>
              <a:rPr lang="en-GB" sz="1100" b="0" i="0" dirty="0">
                <a:effectLst/>
                <a:latin typeface="+mj-lt"/>
              </a:rPr>
              <a:t> </a:t>
            </a:r>
            <a:r>
              <a:rPr lang="en-GB" sz="1100" b="0" i="0" u="none" strike="noStrike" dirty="0">
                <a:effectLst/>
                <a:latin typeface="+mj-lt"/>
                <a:hlinkClick r:id="rId5">
                  <a:extLst>
                    <a:ext uri="{A12FA001-AC4F-418D-AE19-62706E023703}">
                      <ahyp:hlinkClr xmlns:ahyp="http://schemas.microsoft.com/office/drawing/2018/hyperlinkcolor" val="tx"/>
                    </a:ext>
                  </a:extLst>
                </a:hlinkClick>
              </a:rPr>
              <a:t>Web of Science®</a:t>
            </a:r>
            <a:endParaRPr lang="en-GB" sz="1100" b="0" i="0" u="none" strike="noStrike" dirty="0">
              <a:effectLst/>
              <a:latin typeface="+mj-lt"/>
            </a:endParaRPr>
          </a:p>
          <a:p>
            <a:r>
              <a:rPr lang="en-US" sz="1100" dirty="0">
                <a:latin typeface="+mj-lt"/>
              </a:rPr>
              <a:t>GOV.U.2021.Support parents of children in the youth justice system: section 9 case management guidance.[online]Available at: </a:t>
            </a:r>
            <a:r>
              <a:rPr lang="en-US" sz="1100" dirty="0">
                <a:latin typeface="+mj-lt"/>
                <a:hlinkClick r:id="rId6">
                  <a:extLst>
                    <a:ext uri="{A12FA001-AC4F-418D-AE19-62706E023703}">
                      <ahyp:hlinkClr xmlns:ahyp="http://schemas.microsoft.com/office/drawing/2018/hyperlinkcolor" val="tx"/>
                    </a:ext>
                  </a:extLst>
                </a:hlinkClick>
              </a:rPr>
              <a:t>Support parents of children in the youth justice system: section 9 case management guidance - GOV.UK (www.gov.uk)</a:t>
            </a:r>
            <a:r>
              <a:rPr lang="en-US" sz="1100" dirty="0">
                <a:latin typeface="+mj-lt"/>
              </a:rPr>
              <a:t>  [Accessed 3</a:t>
            </a:r>
            <a:r>
              <a:rPr lang="en-US" sz="1100" baseline="30000" dirty="0">
                <a:latin typeface="+mj-lt"/>
              </a:rPr>
              <a:t>rd</a:t>
            </a:r>
            <a:r>
              <a:rPr lang="en-US" sz="1100" dirty="0">
                <a:latin typeface="+mj-lt"/>
              </a:rPr>
              <a:t> July]</a:t>
            </a:r>
            <a:endParaRPr lang="en-GB" sz="1100" b="0" i="0" dirty="0">
              <a:effectLst/>
              <a:latin typeface="+mj-lt"/>
              <a:cs typeface="Arial" panose="020B0604020202020204" pitchFamily="34" charset="0"/>
            </a:endParaRPr>
          </a:p>
          <a:p>
            <a:r>
              <a:rPr lang="en-US" sz="1100" b="0" i="0" dirty="0" err="1">
                <a:effectLst/>
                <a:latin typeface="+mj-lt"/>
              </a:rPr>
              <a:t>Hallet</a:t>
            </a:r>
            <a:r>
              <a:rPr lang="en-US" sz="1100" b="0" i="0" dirty="0">
                <a:effectLst/>
                <a:latin typeface="+mj-lt"/>
              </a:rPr>
              <a:t>, C., and Birchall, E., 1992. </a:t>
            </a:r>
            <a:r>
              <a:rPr lang="en-US" sz="1100" b="0" i="1" dirty="0">
                <a:effectLst/>
                <a:latin typeface="+mj-lt"/>
              </a:rPr>
              <a:t>Coordination and Child Protection</a:t>
            </a:r>
            <a:r>
              <a:rPr lang="en-US" sz="1100" b="0" i="0" dirty="0">
                <a:effectLst/>
                <a:latin typeface="+mj-lt"/>
              </a:rPr>
              <a:t>.</a:t>
            </a:r>
          </a:p>
          <a:p>
            <a:r>
              <a:rPr lang="en-US" sz="1100" dirty="0">
                <a:latin typeface="+mj-lt"/>
              </a:rPr>
              <a:t>H</a:t>
            </a:r>
            <a:r>
              <a:rPr lang="en-US" sz="1100" b="0" i="0" dirty="0">
                <a:effectLst/>
                <a:latin typeface="+mj-lt"/>
              </a:rPr>
              <a:t>edy, c., </a:t>
            </a:r>
            <a:r>
              <a:rPr lang="en-US" sz="1100" dirty="0" err="1">
                <a:latin typeface="+mj-lt"/>
              </a:rPr>
              <a:t>U</a:t>
            </a:r>
            <a:r>
              <a:rPr lang="en-US" sz="1100" b="0" i="0" dirty="0" err="1">
                <a:effectLst/>
                <a:latin typeface="+mj-lt"/>
              </a:rPr>
              <a:t>nell</a:t>
            </a:r>
            <a:r>
              <a:rPr lang="en-US" sz="1100" b="0" i="0" dirty="0">
                <a:effectLst/>
                <a:latin typeface="+mj-lt"/>
              </a:rPr>
              <a:t>, I., Jane, A., 2011. </a:t>
            </a:r>
            <a:r>
              <a:rPr lang="en-US" sz="1100" b="0" i="1" dirty="0">
                <a:effectLst/>
                <a:latin typeface="+mj-lt"/>
              </a:rPr>
              <a:t>Children’s Needs – Parenting Capacity</a:t>
            </a:r>
            <a:r>
              <a:rPr lang="en-US" sz="1100" b="0" i="0" dirty="0">
                <a:effectLst/>
                <a:latin typeface="+mj-lt"/>
              </a:rPr>
              <a:t>. [</a:t>
            </a:r>
            <a:r>
              <a:rPr lang="en-US" sz="1100" b="0" i="0" dirty="0" err="1">
                <a:effectLst/>
                <a:latin typeface="+mj-lt"/>
              </a:rPr>
              <a:t>ebook</a:t>
            </a:r>
            <a:r>
              <a:rPr lang="en-US" sz="1100" b="0" i="0" dirty="0">
                <a:effectLst/>
                <a:latin typeface="+mj-lt"/>
              </a:rPr>
              <a:t>] London: TSO. Available at: &lt;https://assets.publishing.service.gov.uk/government/uploads/system/uploads/attachment_data/file/182095/DFE-00108-2011-Childrens_Needs_Parenting_Capacity.pdf&gt; [Accessed 3 July 2021].</a:t>
            </a:r>
            <a:endParaRPr lang="en-US" sz="1100" dirty="0">
              <a:latin typeface="+mj-lt"/>
            </a:endParaRPr>
          </a:p>
          <a:p>
            <a:r>
              <a:rPr lang="en-US" sz="1100" b="0" i="0" dirty="0">
                <a:effectLst/>
                <a:latin typeface="+mj-lt"/>
              </a:rPr>
              <a:t>Mahoney, J., 2005. Organized Activities As Contexts of Development.</a:t>
            </a:r>
            <a:endParaRPr lang="en-GB" sz="1100" b="0" i="0" dirty="0">
              <a:effectLst/>
              <a:latin typeface="+mj-lt"/>
            </a:endParaRPr>
          </a:p>
          <a:p>
            <a:r>
              <a:rPr lang="en-GB" sz="1100" b="0" i="0" dirty="0">
                <a:effectLst/>
                <a:latin typeface="+mj-lt"/>
                <a:cs typeface="Arial" panose="020B0604020202020204" pitchFamily="34" charset="0"/>
              </a:rPr>
              <a:t>Lancashire County Council (2021) Common Assessment Framework (CAF), Available at: https://www.lancashire.gov.uk/practitioners/supporting-children-and-families/common-assessment-framework/ (Accessed: 11 July 2021).</a:t>
            </a:r>
            <a:r>
              <a:rPr lang="en-US" sz="1100" b="0" i="0" dirty="0">
                <a:effectLst/>
                <a:latin typeface="+mj-lt"/>
                <a:cs typeface="Arial" panose="020B0604020202020204" pitchFamily="34" charset="0"/>
              </a:rPr>
              <a:t>Mallett, C.A., 2017. The school-to-prison pipeline: Disproportionate impact on vulnerable children and adolescents. </a:t>
            </a:r>
            <a:r>
              <a:rPr lang="en-US" sz="1100" b="0" i="1" dirty="0">
                <a:effectLst/>
                <a:latin typeface="+mj-lt"/>
                <a:cs typeface="Arial" panose="020B0604020202020204" pitchFamily="34" charset="0"/>
              </a:rPr>
              <a:t>Education and urban society</a:t>
            </a:r>
            <a:r>
              <a:rPr lang="en-US" sz="1100" b="0" i="0" dirty="0">
                <a:effectLst/>
                <a:latin typeface="+mj-lt"/>
                <a:cs typeface="Arial" panose="020B0604020202020204" pitchFamily="34" charset="0"/>
              </a:rPr>
              <a:t>, </a:t>
            </a:r>
            <a:r>
              <a:rPr lang="en-US" sz="1100" b="0" i="1" dirty="0">
                <a:effectLst/>
                <a:latin typeface="+mj-lt"/>
                <a:cs typeface="Arial" panose="020B0604020202020204" pitchFamily="34" charset="0"/>
              </a:rPr>
              <a:t>49</a:t>
            </a:r>
            <a:r>
              <a:rPr lang="en-US" sz="1100" b="0" i="0" dirty="0">
                <a:effectLst/>
                <a:latin typeface="+mj-lt"/>
                <a:cs typeface="Arial" panose="020B0604020202020204" pitchFamily="34" charset="0"/>
              </a:rPr>
              <a:t>(6), pp.563-592</a:t>
            </a:r>
            <a:r>
              <a:rPr lang="en-GB" sz="1100" dirty="0">
                <a:latin typeface="+mj-lt"/>
                <a:cs typeface="Arial" panose="020B0604020202020204" pitchFamily="34" charset="0"/>
              </a:rPr>
              <a:t>.</a:t>
            </a:r>
          </a:p>
          <a:p>
            <a:r>
              <a:rPr lang="en-GB" sz="1100" dirty="0">
                <a:latin typeface="+mj-lt"/>
                <a:cs typeface="Arial" panose="020B0604020202020204" pitchFamily="34" charset="0"/>
              </a:rPr>
              <a:t>NHS Birmingham and Solihull Mental Health (2021) Youth First Community Child and Adolescent Forensic Service West Midlands, Available at: https://www.bsmhft.nhs.uk (Accessed: 11 July 2021).</a:t>
            </a:r>
            <a:endParaRPr lang="en-US" sz="1100" dirty="0">
              <a:latin typeface="+mj-lt"/>
              <a:cs typeface="Arial" panose="020B0604020202020204" pitchFamily="34" charset="0"/>
            </a:endParaRPr>
          </a:p>
          <a:p>
            <a:r>
              <a:rPr lang="en-GB" sz="1100" dirty="0">
                <a:latin typeface="+mj-lt"/>
                <a:cs typeface="Arial" panose="020B0604020202020204" pitchFamily="34" charset="0"/>
              </a:rPr>
              <a:t>UK Government (2021) Children Act 1989, Available at: https://www.legislation.gov.uk/ukpga/1989/41/contents (Accessed: 11 July 2021).</a:t>
            </a:r>
            <a:endParaRPr lang="en-US" sz="1100" dirty="0">
              <a:latin typeface="+mj-lt"/>
              <a:cs typeface="Arial" panose="020B0604020202020204" pitchFamily="34" charset="0"/>
            </a:endParaRPr>
          </a:p>
          <a:p>
            <a:r>
              <a:rPr lang="en-GB" sz="1100" dirty="0">
                <a:latin typeface="+mj-lt"/>
                <a:cs typeface="Arial" panose="020B0604020202020204" pitchFamily="34" charset="0"/>
              </a:rPr>
              <a:t>UK Government (2010) Equality Act 2010, Available at: https://www.legislation.gov.uk/ukpga/2010/15/contents (Accessed: 11 July 2021).</a:t>
            </a:r>
          </a:p>
          <a:p>
            <a:r>
              <a:rPr lang="en-GB" sz="1100" b="0" i="0" dirty="0">
                <a:effectLst/>
                <a:latin typeface="+mj-lt"/>
              </a:rPr>
              <a:t> </a:t>
            </a:r>
            <a:r>
              <a:rPr lang="en-GB" sz="1100" b="0" i="0" dirty="0" err="1">
                <a:effectLst/>
                <a:latin typeface="+mj-lt"/>
              </a:rPr>
              <a:t>Wikle</a:t>
            </a:r>
            <a:r>
              <a:rPr lang="en-GB" sz="1100" b="0" i="0" dirty="0">
                <a:effectLst/>
                <a:latin typeface="+mj-lt"/>
              </a:rPr>
              <a:t>, J. (20188), “Adolescent Exposure to Community and Family in Neighbourhoods with High Intergenerational Mobility”, </a:t>
            </a:r>
            <a:r>
              <a:rPr lang="en-GB" sz="1100" b="0" i="0" u="none" strike="noStrike" dirty="0">
                <a:effectLst/>
                <a:latin typeface="+mj-lt"/>
                <a:hlinkClick r:id="rId7">
                  <a:extLst>
                    <a:ext uri="{A12FA001-AC4F-418D-AE19-62706E023703}">
                      <ahyp:hlinkClr xmlns:ahyp="http://schemas.microsoft.com/office/drawing/2018/hyperlinkcolor" val="tx"/>
                    </a:ext>
                  </a:extLst>
                </a:hlinkClick>
              </a:rPr>
              <a:t>https://www.popcenter.umd.edu/research/sponsored-events/tu2018/papers/wikle</a:t>
            </a:r>
            <a:r>
              <a:rPr lang="en-GB" sz="1100" b="0" i="0" dirty="0">
                <a:effectLst/>
                <a:latin typeface="+mj-lt"/>
              </a:rPr>
              <a:t> (accessed on 15</a:t>
            </a:r>
            <a:r>
              <a:rPr lang="en-GB" sz="1100" b="0" i="0" baseline="30000" dirty="0">
                <a:effectLst/>
                <a:latin typeface="+mj-lt"/>
              </a:rPr>
              <a:t>th</a:t>
            </a:r>
            <a:r>
              <a:rPr lang="en-GB" sz="1100" b="0" i="0" dirty="0">
                <a:effectLst/>
                <a:latin typeface="+mj-lt"/>
              </a:rPr>
              <a:t> July 2021).</a:t>
            </a:r>
            <a:br>
              <a:rPr lang="en-GB" sz="1100" dirty="0">
                <a:latin typeface="+mj-lt"/>
              </a:rPr>
            </a:br>
            <a:r>
              <a:rPr lang="en-GB" sz="1100" b="0" i="0" u="none" strike="noStrike" dirty="0">
                <a:effectLst/>
                <a:latin typeface="+mj-lt"/>
                <a:hlinkClick r:id="rId7">
                  <a:extLst>
                    <a:ext uri="{A12FA001-AC4F-418D-AE19-62706E023703}">
                      <ahyp:hlinkClr xmlns:ahyp="http://schemas.microsoft.com/office/drawing/2018/hyperlinkcolor" val="tx"/>
                    </a:ext>
                  </a:extLst>
                </a:hlinkClick>
              </a:rPr>
              <a:t> </a:t>
            </a:r>
            <a:endParaRPr lang="en-GB" sz="1100" b="0" i="0" dirty="0">
              <a:effectLst/>
              <a:latin typeface="+mj-lt"/>
            </a:endParaRPr>
          </a:p>
          <a:p>
            <a:r>
              <a:rPr lang="en-US" sz="1100" dirty="0">
                <a:latin typeface="+mj-lt"/>
                <a:cs typeface="Arial" panose="020B0604020202020204" pitchFamily="34" charset="0"/>
              </a:rPr>
              <a:t>Yale Medicine.2021.</a:t>
            </a:r>
            <a:r>
              <a:rPr lang="en-US" sz="1100" i="1" dirty="0">
                <a:latin typeface="+mj-lt"/>
                <a:cs typeface="Arial" panose="020B0604020202020204" pitchFamily="34" charset="0"/>
              </a:rPr>
              <a:t>Parental depression: how it affects a Child.</a:t>
            </a:r>
            <a:r>
              <a:rPr lang="en-US" sz="1100" dirty="0">
                <a:latin typeface="+mj-lt"/>
                <a:cs typeface="Arial" panose="020B0604020202020204" pitchFamily="34" charset="0"/>
              </a:rPr>
              <a:t>[online] Available at :</a:t>
            </a:r>
            <a:r>
              <a:rPr lang="en-US" sz="1100" dirty="0">
                <a:latin typeface="+mj-lt"/>
                <a:cs typeface="Arial" panose="020B0604020202020204" pitchFamily="34" charset="0"/>
                <a:hlinkClick r:id="rId8">
                  <a:extLst>
                    <a:ext uri="{A12FA001-AC4F-418D-AE19-62706E023703}">
                      <ahyp:hlinkClr xmlns:ahyp="http://schemas.microsoft.com/office/drawing/2018/hyperlinkcolor" val="tx"/>
                    </a:ext>
                  </a:extLst>
                </a:hlinkClick>
              </a:rPr>
              <a:t>Parental Depression: How it Affects a Child &gt; Fact Sheets &gt; Yale Medicine</a:t>
            </a:r>
            <a:r>
              <a:rPr lang="en-US" sz="1100" dirty="0">
                <a:latin typeface="+mj-lt"/>
                <a:cs typeface="Arial" panose="020B0604020202020204" pitchFamily="34" charset="0"/>
              </a:rPr>
              <a:t>   [Accessed 1 July 2021</a:t>
            </a:r>
            <a:br>
              <a:rPr lang="en-US" sz="1100" dirty="0">
                <a:latin typeface="Arial" panose="020B0604020202020204" pitchFamily="34" charset="0"/>
                <a:cs typeface="Arial" panose="020B0604020202020204" pitchFamily="34" charset="0"/>
              </a:rPr>
            </a:br>
            <a:endParaRPr lang="en-US" sz="1100" dirty="0">
              <a:latin typeface="Arial" panose="020B0604020202020204" pitchFamily="34" charset="0"/>
              <a:cs typeface="Arial" panose="020B0604020202020204" pitchFamily="34" charset="0"/>
            </a:endParaRPr>
          </a:p>
          <a:p>
            <a:pPr marL="0" indent="0">
              <a:buNone/>
            </a:pPr>
            <a:r>
              <a:rPr lang="en-GB" sz="1100" dirty="0">
                <a:latin typeface="FontAwesome"/>
              </a:rPr>
              <a:t> </a:t>
            </a:r>
            <a:endParaRPr lang="en-GB" sz="1100" b="0" i="0" dirty="0">
              <a:effectLst/>
              <a:latin typeface="Open Sans" panose="020B0606030504020204" pitchFamily="34" charset="0"/>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54661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2109</Words>
  <Application>Microsoft Office PowerPoint</Application>
  <PresentationFormat>Widescreen</PresentationFormat>
  <Paragraphs>190</Paragraphs>
  <Slides>15</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FontAwesome</vt:lpstr>
      <vt:lpstr>Arial</vt:lpstr>
      <vt:lpstr>Calibri</vt:lpstr>
      <vt:lpstr>Calibri Light</vt:lpstr>
      <vt:lpstr>Open Sans</vt:lpstr>
      <vt:lpstr>Office Theme</vt:lpstr>
      <vt:lpstr>Presentation</vt:lpstr>
      <vt:lpstr>Presentation </vt:lpstr>
      <vt:lpstr>Presentation Case Study – add your family letter here </vt:lpstr>
      <vt:lpstr>                                        Presentation Contents </vt:lpstr>
      <vt:lpstr>Introduction </vt:lpstr>
      <vt:lpstr>RISK FACTORS</vt:lpstr>
      <vt:lpstr>Example-Risk factors- you may wish to communicate your findings in a table </vt:lpstr>
      <vt:lpstr>Analysis of mother- example/ guidance  </vt:lpstr>
      <vt:lpstr>Analysis of the child – example/ guidance </vt:lpstr>
      <vt:lpstr>PowerPoint Presentation</vt:lpstr>
      <vt:lpstr>PowerPoint Presentation</vt:lpstr>
      <vt:lpstr>Examples - You may wish to Consider these policies within your case study- Current Policy</vt:lpstr>
      <vt:lpstr> example- Importance of multiagency approach: Intervention and prevention </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Case Study</dc:title>
  <dc:creator>Annie M McD</dc:creator>
  <cp:lastModifiedBy>Colin Barr</cp:lastModifiedBy>
  <cp:revision>22</cp:revision>
  <dcterms:created xsi:type="dcterms:W3CDTF">2021-06-09T19:05:59Z</dcterms:created>
  <dcterms:modified xsi:type="dcterms:W3CDTF">2023-05-21T10:41:00Z</dcterms:modified>
</cp:coreProperties>
</file>