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82" r:id="rId2"/>
    <p:sldId id="292" r:id="rId3"/>
    <p:sldId id="286" r:id="rId4"/>
    <p:sldId id="293" r:id="rId5"/>
    <p:sldId id="259" r:id="rId6"/>
    <p:sldId id="287" r:id="rId7"/>
    <p:sldId id="263" r:id="rId8"/>
    <p:sldId id="288" r:id="rId9"/>
    <p:sldId id="289" r:id="rId10"/>
    <p:sldId id="290" r:id="rId11"/>
    <p:sldId id="291" r:id="rId12"/>
    <p:sldId id="264" r:id="rId13"/>
    <p:sldId id="28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2C5FE2-71C6-93E1-4A6A-2955E6B4C1FE}" v="4361" dt="2025-11-25T00:19:56.338"/>
  </p1510:revLst>
</p1510:revInfo>
</file>

<file path=ppt/tableStyles.xml><?xml version="1.0" encoding="utf-8"?>
<a:tblStyleLst xmlns:a="http://schemas.openxmlformats.org/drawingml/2006/main" def="{5C22544A-7EE6-4342-B048-85BDC9FD1C3A}">
  <a:tblStyle styleId="{125E5076-3810-47DD-B79F-674D7AD40C01}" styleName="娣辫壊鏍峰紡 1 - 寮鸿皟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151" autoAdjust="0"/>
  </p:normalViewPr>
  <p:slideViewPr>
    <p:cSldViewPr snapToGrid="0" showGuides="1">
      <p:cViewPr varScale="1">
        <p:scale>
          <a:sx n="58" d="100"/>
          <a:sy n="58" d="100"/>
        </p:scale>
        <p:origin x="988" y="5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D08B79-2226-4815-A881-A36B28F981A8}" type="datetimeFigureOut">
              <a:rPr lang="en-US" smtClean="0"/>
              <a:t>11/24/2025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C1B3FF-802A-42E7-ADA0-2ACC4C75516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is a critical analysis of MRI (Magnetic Resonance Imaging) as one of the major UK health and social care digital innovations. It looks into the way MRI can be used in support of diagnostics, chronic disease monitoring, workforce efficiency, service delivery improvements, and patient outcomes. The analysis incorporates the UK-specific evidence of implementation in the NHS and deals with the concerns raised in the response, including critical thinking, concreteness, and academic rigour.</a:t>
            </a:r>
            <a:endParaRPr lang="en-PK" dirty="0"/>
          </a:p>
        </p:txBody>
      </p:sp>
      <p:sp>
        <p:nvSpPr>
          <p:cNvPr id="4" name="Slide Number Placeholder 3"/>
          <p:cNvSpPr>
            <a:spLocks noGrp="1"/>
          </p:cNvSpPr>
          <p:nvPr>
            <p:ph type="sldNum" sz="quarter" idx="5"/>
          </p:nvPr>
        </p:nvSpPr>
        <p:spPr/>
        <p:txBody>
          <a:bodyPr/>
          <a:lstStyle/>
          <a:p>
            <a:fld id="{95C1B3FF-802A-42E7-ADA0-2ACC4C755165}" type="slidenum">
              <a:rPr lang="en-US" smtClean="0"/>
              <a:t>1</a:t>
            </a:fld>
            <a:endParaRPr lang="en-US"/>
          </a:p>
        </p:txBody>
      </p:sp>
    </p:spTree>
    <p:extLst>
      <p:ext uri="{BB962C8B-B14F-4D97-AF65-F5344CB8AC3E}">
        <p14:creationId xmlns:p14="http://schemas.microsoft.com/office/powerpoint/2010/main" val="3728982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u="none" strike="noStrike" dirty="0">
                <a:solidFill>
                  <a:srgbClr val="000000"/>
                </a:solidFill>
                <a:effectLst/>
                <a:latin typeface="Times New Roman" panose="02020603050405020304" pitchFamily="18" charset="0"/>
              </a:rPr>
              <a:t>MRI is not just a scanning system, but now it is combined with digital technologies, including AI, automatic segmentation, and quantitative methods of imaging. The Long Term Plan by NHS England is the focus of better access to MRI in detecting early cancer and dementia. </a:t>
            </a:r>
            <a:r>
              <a:rPr lang="en-US" sz="1200" dirty="0">
                <a:solidFill>
                  <a:srgbClr val="000000"/>
                </a:solidFill>
                <a:latin typeface="Times New Roman" panose="02020603050405020304" pitchFamily="18" charset="0"/>
              </a:rPr>
              <a:t> </a:t>
            </a:r>
            <a:r>
              <a:rPr lang="en-GB" sz="1200" i="0" u="none" strike="noStrike" dirty="0">
                <a:solidFill>
                  <a:srgbClr val="000000"/>
                </a:solidFill>
                <a:effectLst/>
                <a:latin typeface="Times New Roman" panose="02020603050405020304" pitchFamily="18" charset="0"/>
              </a:rPr>
              <a:t>NHS AI Lab is also assisting in the trials of AI-based machine-learning MRI triage systems so that the past backlog of reporting can be cut and the highest urgency cases prioritised.</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u="none" strike="noStrike" dirty="0">
                <a:solidFill>
                  <a:srgbClr val="000000"/>
                </a:solidFill>
                <a:effectLst/>
                <a:latin typeface="Times New Roman" panose="02020603050405020304" pitchFamily="18" charset="0"/>
              </a:rPr>
              <a:t>MRI enables clinicians to detect abnormalities at an earlier and more accurate stage. AI tools are more efficient in bringing abnormal scans to attention than human review, ensuring workflow efficiency and reducing reporting delays. The improvements assist clinicians in intervening earlier before complications arise and enhancing patient outcomes. More coordinated working of MDT across radiology and specialist teams is also supported by enhanced diagnostics.</a:t>
            </a:r>
            <a:endParaRPr lang="en-GB"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C1B3FF-802A-42E7-ADA0-2ACC4C755165}"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u="none" strike="noStrike" dirty="0">
                <a:solidFill>
                  <a:srgbClr val="000000"/>
                </a:solidFill>
                <a:effectLst/>
                <a:latin typeface="Times New Roman" panose="02020603050405020304" pitchFamily="18" charset="0"/>
              </a:rPr>
              <a:t>Irrespective of advantages, MRI puts extra pressure on the already crowded radiology team. </a:t>
            </a:r>
            <a:r>
              <a:rPr lang="en-US" sz="1200" i="0" u="none" strike="noStrike" dirty="0">
                <a:solidFill>
                  <a:srgbClr val="000000"/>
                </a:solidFill>
                <a:effectLst/>
                <a:latin typeface="Times New Roman" panose="02020603050405020304" pitchFamily="18" charset="0"/>
              </a:rPr>
              <a:t>The UK ranks among the lowest in terms of radiologists per</a:t>
            </a:r>
            <a:r>
              <a:rPr lang="en-GB" sz="1200" i="0" u="none" strike="noStrike" dirty="0">
                <a:solidFill>
                  <a:srgbClr val="000000"/>
                </a:solidFill>
                <a:effectLst/>
                <a:latin typeface="Times New Roman" panose="02020603050405020304" pitchFamily="18" charset="0"/>
              </a:rPr>
              <a:t> population in Europe. The new capabilities needed are the implementation of advanced MRI sequences and the interpretation of quantitative or AI-generated imaging. MRI modernisation will increase current capacity bottlenecks unless they invest in workforce development and training.</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u="none" strike="noStrike" dirty="0">
                <a:solidFill>
                  <a:srgbClr val="000000"/>
                </a:solidFill>
                <a:effectLst/>
                <a:latin typeface="Times New Roman" panose="02020603050405020304" pitchFamily="18" charset="0"/>
              </a:rPr>
              <a:t>MRI will be at the core of NHS plans to achieve earlier cancer diagnosis and enhanced care in the neurology field. The CDCs are offering MRI at local centres, eliminating the travel constraints and congestion in the hospitals. This is because AI-driven prioritisation implies that high-risk scans are examined faster, which enhances safety. MRI also lessens the chances of misdiagnosis because of more vivid evidence as compared to the outmoded imaging technology.</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u="none" strike="noStrike" dirty="0">
                <a:solidFill>
                  <a:srgbClr val="000000"/>
                </a:solidFill>
                <a:effectLst/>
                <a:latin typeface="Times New Roman" panose="02020603050405020304" pitchFamily="18" charset="0"/>
              </a:rPr>
              <a:t>To patients, MRI can help diagnose patients earlier and more accurately, which gives patients more and better reassurance and treatment plans. Quantitative MRI is used to follow up diseases such as multiple sclerosis, which provides objective data on the evolution of the disease. Swift and precise diagnoses lead to fewer anxieties, undue complications will be avoided and shared decision-making.</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Anxiety with MRI machines may adversely affect patient experience. The problem of regional differences remains in place-urban centres are often more accessible. Certain patients have to travel long distances or wait weeks/months. MRI can sometimes occur as an incidental finding that is not necessarily clinically significant, yet can be a source of stress and necessitate additional investigation</a:t>
            </a:r>
            <a:r>
              <a:rPr lang="en-US" dirty="0"/>
              <a:t>.</a:t>
            </a:r>
            <a:endParaRPr lang="en-PK" dirty="0"/>
          </a:p>
        </p:txBody>
      </p:sp>
      <p:sp>
        <p:nvSpPr>
          <p:cNvPr id="4" name="Slide Number Placeholder 3"/>
          <p:cNvSpPr>
            <a:spLocks noGrp="1"/>
          </p:cNvSpPr>
          <p:nvPr>
            <p:ph type="sldNum" sz="quarter" idx="5"/>
          </p:nvPr>
        </p:nvSpPr>
        <p:spPr/>
        <p:txBody>
          <a:bodyPr/>
          <a:lstStyle/>
          <a:p>
            <a:fld id="{95C1B3FF-802A-42E7-ADA0-2ACC4C755165}" type="slidenum">
              <a:rPr lang="en-US" smtClean="0"/>
              <a:t>9</a:t>
            </a:fld>
            <a:endParaRPr lang="en-US"/>
          </a:p>
        </p:txBody>
      </p:sp>
    </p:spTree>
    <p:extLst>
      <p:ext uri="{BB962C8B-B14F-4D97-AF65-F5344CB8AC3E}">
        <p14:creationId xmlns:p14="http://schemas.microsoft.com/office/powerpoint/2010/main" val="3537707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MRI is used in addition to individual care. Existence at a young age facilitates mortality and NHS treatment expenses. The UK Biobank MRI data have facilitated a groundbreaking study on dementia biomarkers and cardiovascular risks. The availability of MRI in large numbers enhances population-level health outcomes- especially when made a part of community diagnostic services.</a:t>
            </a:r>
            <a:endParaRPr lang="en-PK" dirty="0"/>
          </a:p>
        </p:txBody>
      </p:sp>
      <p:sp>
        <p:nvSpPr>
          <p:cNvPr id="4" name="Slide Number Placeholder 3"/>
          <p:cNvSpPr>
            <a:spLocks noGrp="1"/>
          </p:cNvSpPr>
          <p:nvPr>
            <p:ph type="sldNum" sz="quarter" idx="5"/>
          </p:nvPr>
        </p:nvSpPr>
        <p:spPr/>
        <p:txBody>
          <a:bodyPr/>
          <a:lstStyle/>
          <a:p>
            <a:fld id="{95C1B3FF-802A-42E7-ADA0-2ACC4C755165}" type="slidenum">
              <a:rPr lang="en-US" smtClean="0"/>
              <a:t>10</a:t>
            </a:fld>
            <a:endParaRPr lang="en-US"/>
          </a:p>
        </p:txBody>
      </p:sp>
    </p:spTree>
    <p:extLst>
      <p:ext uri="{BB962C8B-B14F-4D97-AF65-F5344CB8AC3E}">
        <p14:creationId xmlns:p14="http://schemas.microsoft.com/office/powerpoint/2010/main" val="3282880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barriers that need to be dealt with in the modernisation of MRI include technical barriers. The low-field MRI is cheaper and has greater accessibility at the community level. There is a need to expand the workforce and engage in constant professional development (CPD). The AI tools should be provided in accordance with the NHS governance requirements to be safe, transparent, and fair. Digital system upgrades will make sure that there is coherence in MRI data across health records.</a:t>
            </a:r>
            <a:endParaRPr lang="en-PK" dirty="0"/>
          </a:p>
        </p:txBody>
      </p:sp>
      <p:sp>
        <p:nvSpPr>
          <p:cNvPr id="4" name="Slide Number Placeholder 3"/>
          <p:cNvSpPr>
            <a:spLocks noGrp="1"/>
          </p:cNvSpPr>
          <p:nvPr>
            <p:ph type="sldNum" sz="quarter" idx="5"/>
          </p:nvPr>
        </p:nvSpPr>
        <p:spPr/>
        <p:txBody>
          <a:bodyPr/>
          <a:lstStyle/>
          <a:p>
            <a:fld id="{95C1B3FF-802A-42E7-ADA0-2ACC4C755165}" type="slidenum">
              <a:rPr lang="en-US" smtClean="0"/>
              <a:t>11</a:t>
            </a:fld>
            <a:endParaRPr lang="en-US"/>
          </a:p>
        </p:txBody>
      </p:sp>
    </p:spTree>
    <p:extLst>
      <p:ext uri="{BB962C8B-B14F-4D97-AF65-F5344CB8AC3E}">
        <p14:creationId xmlns:p14="http://schemas.microsoft.com/office/powerpoint/2010/main" val="3884177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MRI will form the basis of the NHS’s future diagnostic pathways. The opportunity to enhance health outcomes and efficiency in services is provided by its digital development, digital imaging, and AI. This, however, will only be possible through a coordinated investment in scanners, staff and digital systems. The policymakers must focus on equitable access to MRI by Community Diagnostic Centres and promote AI innovations with well-developed ethical and governance strategies.</a:t>
            </a:r>
            <a:endParaRPr lang="en-US" b="0" dirty="0"/>
          </a:p>
        </p:txBody>
      </p:sp>
      <p:sp>
        <p:nvSpPr>
          <p:cNvPr id="4" name="Slide Number Placeholder 3"/>
          <p:cNvSpPr>
            <a:spLocks noGrp="1"/>
          </p:cNvSpPr>
          <p:nvPr>
            <p:ph type="sldNum" sz="quarter" idx="10"/>
          </p:nvPr>
        </p:nvSpPr>
        <p:spPr/>
        <p:txBody>
          <a:bodyPr/>
          <a:lstStyle/>
          <a:p>
            <a:fld id="{95C1B3FF-802A-42E7-ADA0-2ACC4C755165}"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p>
        </p:txBody>
      </p:sp>
      <p:sp>
        <p:nvSpPr>
          <p:cNvPr id="4" name="Slide Number Placeholder 3"/>
          <p:cNvSpPr>
            <a:spLocks noGrp="1"/>
          </p:cNvSpPr>
          <p:nvPr>
            <p:ph type="sldNum" sz="quarter" idx="10"/>
          </p:nvPr>
        </p:nvSpPr>
        <p:spPr/>
        <p:txBody>
          <a:bodyPr/>
          <a:lstStyle/>
          <a:p>
            <a:fld id="{95C1B3FF-802A-42E7-ADA0-2ACC4C755165}"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t>11/24/2025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t>11/24/2025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t>11/24/2025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t>11/24/2025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t>11/24/2025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t>11/24/2025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t>11/24/2025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t>11/24/2025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70" indent="-306070" algn="l" defTabSz="457200" rtl="0" eaLnBrk="1" latinLnBrk="0" hangingPunct="1">
        <a:spcBef>
          <a:spcPct val="20000"/>
        </a:spcBef>
        <a:spcAft>
          <a:spcPts val="600"/>
        </a:spcAft>
        <a:buClr>
          <a:schemeClr val="accent2"/>
        </a:buClr>
        <a:buSzPct val="92000"/>
        <a:buFont typeface="Wingdings 2" pitchFamily="18" charset="2"/>
        <a:buChar char=""/>
        <a:defRPr sz="1800" kern="1200">
          <a:solidFill>
            <a:schemeClr val="tx2"/>
          </a:solidFill>
          <a:latin typeface="+mn-lt"/>
          <a:ea typeface="+mn-ea"/>
          <a:cs typeface="+mn-cs"/>
        </a:defRPr>
      </a:lvl1pPr>
      <a:lvl2pPr marL="629920" indent="-306070" algn="l" defTabSz="457200" rtl="0" eaLnBrk="1" latinLnBrk="0" hangingPunct="1">
        <a:spcBef>
          <a:spcPct val="20000"/>
        </a:spcBef>
        <a:spcAft>
          <a:spcPts val="600"/>
        </a:spcAft>
        <a:buClr>
          <a:schemeClr val="accent2"/>
        </a:buClr>
        <a:buSzPct val="92000"/>
        <a:buFont typeface="Wingdings 2" pitchFamily="18" charset="2"/>
        <a:buChar char=""/>
        <a:defRPr sz="1600" kern="1200">
          <a:solidFill>
            <a:schemeClr val="tx2"/>
          </a:solidFill>
          <a:latin typeface="+mn-lt"/>
          <a:ea typeface="+mn-ea"/>
          <a:cs typeface="+mn-cs"/>
        </a:defRPr>
      </a:lvl2pPr>
      <a:lvl3pPr marL="899795" indent="-269875" algn="l" defTabSz="457200" rtl="0" eaLnBrk="1" latinLnBrk="0" hangingPunct="1">
        <a:spcBef>
          <a:spcPct val="20000"/>
        </a:spcBef>
        <a:spcAft>
          <a:spcPts val="600"/>
        </a:spcAft>
        <a:buClr>
          <a:schemeClr val="accent2"/>
        </a:buClr>
        <a:buSzPct val="92000"/>
        <a:buFont typeface="Wingdings 2" pitchFamily="18" charset="2"/>
        <a:buChar char=""/>
        <a:defRPr sz="1400" kern="1200">
          <a:solidFill>
            <a:schemeClr val="tx2"/>
          </a:solidFill>
          <a:latin typeface="+mn-lt"/>
          <a:ea typeface="+mn-ea"/>
          <a:cs typeface="+mn-cs"/>
        </a:defRPr>
      </a:lvl3pPr>
      <a:lvl4pPr marL="1242060" indent="-234315"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4pPr>
      <a:lvl5pPr marL="1602105" indent="-234315"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3" y="1748790"/>
            <a:ext cx="11029615" cy="2792627"/>
          </a:xfrm>
        </p:spPr>
        <p:txBody>
          <a:bodyPr>
            <a:normAutofit fontScale="90000"/>
          </a:bodyPr>
          <a:lstStyle/>
          <a:p>
            <a:pPr algn="ctr"/>
            <a:r>
              <a:rPr lang="en-GB" b="1" i="0" u="none" strike="noStrike" dirty="0">
                <a:solidFill>
                  <a:srgbClr val="000000"/>
                </a:solidFill>
                <a:effectLst/>
              </a:rPr>
              <a:t>Digital Innovation in Health and Social Care:</a:t>
            </a:r>
            <a:r>
              <a:rPr lang="en-US" b="1" i="0" u="none" strike="noStrike" dirty="0">
                <a:solidFill>
                  <a:srgbClr val="000000"/>
                </a:solidFill>
                <a:effectLst/>
              </a:rPr>
              <a:t>  </a:t>
            </a:r>
            <a:r>
              <a:rPr lang="en-GB" b="1" i="0" u="none" strike="noStrike" dirty="0">
                <a:solidFill>
                  <a:srgbClr val="000000"/>
                </a:solidFill>
                <a:effectLst/>
              </a:rPr>
              <a:t>The Impact of MRI Technology on UK Healthcare</a:t>
            </a:r>
            <a:br>
              <a:rPr lang="en-GB" b="1" i="0" u="none" strike="noStrike" dirty="0">
                <a:solidFill>
                  <a:srgbClr val="000000"/>
                </a:solidFill>
                <a:effectLst/>
                <a:latin typeface="-webkit-standard"/>
              </a:rPr>
            </a:br>
            <a:br>
              <a:rPr lang="en-GB" b="1" i="0" u="none" strike="noStrike" dirty="0">
                <a:solidFill>
                  <a:srgbClr val="000000"/>
                </a:solidFill>
                <a:effectLst/>
                <a:latin typeface="-webkit-standard"/>
              </a:rPr>
            </a:br>
            <a:r>
              <a:rPr lang="en-GB" i="0" u="none" strike="noStrike" dirty="0">
                <a:solidFill>
                  <a:srgbClr val="000000"/>
                </a:solidFill>
                <a:effectLst/>
                <a:latin typeface="-webkit-standard"/>
              </a:rPr>
              <a:t>Submitted </a:t>
            </a:r>
            <a:r>
              <a:rPr lang="en-GB" dirty="0">
                <a:solidFill>
                  <a:srgbClr val="000000"/>
                </a:solidFill>
                <a:latin typeface="-webkit-standard"/>
              </a:rPr>
              <a:t>by </a:t>
            </a:r>
            <a:r>
              <a:rPr lang="en-GB" dirty="0" err="1">
                <a:solidFill>
                  <a:srgbClr val="000000"/>
                </a:solidFill>
                <a:latin typeface="-webkit-standard"/>
              </a:rPr>
              <a:t>shazia</a:t>
            </a:r>
            <a:r>
              <a:rPr lang="en-GB" dirty="0">
                <a:solidFill>
                  <a:srgbClr val="000000"/>
                </a:solidFill>
                <a:latin typeface="-webkit-standard"/>
              </a:rPr>
              <a:t> </a:t>
            </a:r>
            <a:r>
              <a:rPr lang="en-GB" dirty="0" err="1">
                <a:solidFill>
                  <a:srgbClr val="000000"/>
                </a:solidFill>
                <a:latin typeface="-webkit-standard"/>
              </a:rPr>
              <a:t>perveen</a:t>
            </a:r>
            <a:br>
              <a:rPr lang="en-GB" dirty="0">
                <a:solidFill>
                  <a:srgbClr val="000000"/>
                </a:solidFill>
                <a:latin typeface="-webkit-standard"/>
              </a:rPr>
            </a:br>
            <a:r>
              <a:rPr lang="en-GB" dirty="0">
                <a:solidFill>
                  <a:srgbClr val="000000"/>
                </a:solidFill>
                <a:latin typeface="-webkit-standard"/>
              </a:rPr>
              <a:t>2242994</a:t>
            </a:r>
            <a:endParaRPr lang="en-GB"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24A26-46B9-A57B-4AA5-AB577DA34D47}"/>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5E8745D-6A81-5E35-6687-BD63A3551A69}"/>
              </a:ext>
            </a:extLst>
          </p:cNvPr>
          <p:cNvSpPr>
            <a:spLocks noGrp="1"/>
          </p:cNvSpPr>
          <p:nvPr>
            <p:ph idx="1"/>
          </p:nvPr>
        </p:nvSpPr>
        <p:spPr/>
        <p:txBody>
          <a:bodyPr/>
          <a:lstStyle/>
          <a:p>
            <a:pPr marL="0" indent="0">
              <a:buNone/>
            </a:pPr>
            <a:r>
              <a:rPr lang="en-GB" sz="2000" dirty="0"/>
              <a:t>Today I'll be introducing the impact of MRI technology as a key digital innovation in UK healthcare. We are currently seeing a significant rise in chronic diseases such as cancer and neurological disorders. This, combined with an ageing population, has greatly increased the demand for diagnostic imaging.  As a result the  NHS is experiencing manpower shortages and long waiting times for scans and results. </a:t>
            </a:r>
          </a:p>
          <a:p>
            <a:pPr marL="0" indent="0">
              <a:buNone/>
            </a:pPr>
            <a:r>
              <a:rPr lang="en-GB" sz="2000" dirty="0"/>
              <a:t>Because early and accurate diagnosis is essential for effective treatment, the healthcare system needs tools that are fast, reliable, and non-invasive. MRI plays a vital role here. According to Williams (2020), MRI is a high-resolution imaging technique that provides detailed structural and functional information, making it essential for modern </a:t>
            </a:r>
            <a:r>
              <a:rPr lang="en-GB" sz="2000" err="1"/>
              <a:t>dianostics</a:t>
            </a:r>
            <a:r>
              <a:rPr lang="en-GB" sz="2000" dirty="0"/>
              <a:t>. Gong et al (2021) shows that AI assisted MRI triage is already supporting rapid abnormality detection.</a:t>
            </a:r>
          </a:p>
        </p:txBody>
      </p:sp>
    </p:spTree>
    <p:extLst>
      <p:ext uri="{BB962C8B-B14F-4D97-AF65-F5344CB8AC3E}">
        <p14:creationId xmlns:p14="http://schemas.microsoft.com/office/powerpoint/2010/main" val="1620744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42777"/>
            <a:ext cx="9601200" cy="1485900"/>
          </a:xfrm>
        </p:spPr>
        <p:txBody>
          <a:bodyPr>
            <a:normAutofit/>
          </a:bodyPr>
          <a:lstStyle/>
          <a:p>
            <a:r>
              <a:rPr lang="en-GB" b="0" i="0" u="none" strike="noStrike">
                <a:effectLst/>
                <a:latin typeface="Times New Roman" panose="02020603050405020304" pitchFamily="18" charset="0"/>
              </a:rPr>
              <a:t>The Digital Innovation and Fitbit as a Solution</a:t>
            </a:r>
            <a:endParaRPr lang="en-US" dirty="0"/>
          </a:p>
        </p:txBody>
      </p:sp>
      <p:sp>
        <p:nvSpPr>
          <p:cNvPr id="4" name="TextBox 3">
            <a:extLst>
              <a:ext uri="{FF2B5EF4-FFF2-40B4-BE49-F238E27FC236}">
                <a16:creationId xmlns:a16="http://schemas.microsoft.com/office/drawing/2014/main" id="{21EC1F63-7457-A376-6B68-2B6AB2ECDF57}"/>
              </a:ext>
            </a:extLst>
          </p:cNvPr>
          <p:cNvSpPr txBox="1"/>
          <p:nvPr/>
        </p:nvSpPr>
        <p:spPr>
          <a:xfrm>
            <a:off x="1298242" y="2774289"/>
            <a:ext cx="9160577" cy="3724096"/>
          </a:xfrm>
          <a:prstGeom prst="rect">
            <a:avLst/>
          </a:prstGeom>
          <a:noFill/>
        </p:spPr>
        <p:txBody>
          <a:bodyPr wrap="square" lIns="91440" tIns="45720" rIns="91440" bIns="45720" anchor="t">
            <a:spAutoFit/>
          </a:bodyPr>
          <a:lstStyle/>
          <a:p>
            <a:pPr algn="just">
              <a:spcAft>
                <a:spcPts val="600"/>
              </a:spcAft>
            </a:pPr>
            <a:r>
              <a:rPr lang="en-US" b="1" dirty="0">
                <a:solidFill>
                  <a:srgbClr val="000000"/>
                </a:solidFill>
                <a:latin typeface="Times New Roman"/>
                <a:cs typeface="Times New Roman"/>
              </a:rPr>
              <a:t>MRI</a:t>
            </a:r>
            <a:r>
              <a:rPr lang="en-US" dirty="0">
                <a:solidFill>
                  <a:srgbClr val="000000"/>
                </a:solidFill>
                <a:latin typeface="Times New Roman"/>
                <a:cs typeface="Times New Roman"/>
              </a:rPr>
              <a:t>: </a:t>
            </a:r>
            <a:r>
              <a:rPr lang="en-GB" i="0" u="none" strike="noStrike" dirty="0">
                <a:solidFill>
                  <a:srgbClr val="000000"/>
                </a:solidFill>
                <a:effectLst/>
                <a:latin typeface="Times New Roman"/>
                <a:cs typeface="Times New Roman"/>
              </a:rPr>
              <a:t>State-of-the-art imaging creates elaborate structural and functional information</a:t>
            </a:r>
            <a:r>
              <a:rPr lang="en-GB" dirty="0">
                <a:solidFill>
                  <a:srgbClr val="000000"/>
                </a:solidFill>
                <a:latin typeface="Times New Roman"/>
                <a:cs typeface="Times New Roman"/>
              </a:rPr>
              <a:t> about the body. It plays a crucial role in diagnosing neurological conditions, cancers and many other diseases. </a:t>
            </a:r>
            <a:endParaRPr lang="en-US" i="0" u="none" strike="noStrike">
              <a:solidFill>
                <a:srgbClr val="000000"/>
              </a:solidFill>
              <a:effectLst/>
              <a:latin typeface="Times New Roman" panose="02020603050405020304" pitchFamily="18" charset="0"/>
              <a:cs typeface="Times New Roman"/>
            </a:endParaRPr>
          </a:p>
          <a:p>
            <a:pPr algn="just">
              <a:spcAft>
                <a:spcPts val="600"/>
              </a:spcAft>
              <a:buNone/>
            </a:pPr>
            <a:endParaRPr lang="en-US" b="1" i="0" u="none" strike="noStrike" dirty="0">
              <a:solidFill>
                <a:srgbClr val="000000"/>
              </a:solidFill>
              <a:effectLst/>
              <a:latin typeface="Times New Roman" panose="02020603050405020304" pitchFamily="18" charset="0"/>
              <a:cs typeface="Times New Roman"/>
            </a:endParaRPr>
          </a:p>
          <a:p>
            <a:pPr algn="just">
              <a:spcAft>
                <a:spcPts val="600"/>
              </a:spcAft>
            </a:pPr>
            <a:r>
              <a:rPr lang="en-GB" b="1" i="0" u="none" strike="noStrike" dirty="0">
                <a:solidFill>
                  <a:srgbClr val="000000"/>
                </a:solidFill>
                <a:effectLst/>
                <a:latin typeface="Times New Roman"/>
                <a:cs typeface="Times New Roman"/>
              </a:rPr>
              <a:t>Quantitative MRI:</a:t>
            </a:r>
            <a:r>
              <a:rPr lang="en-GB" dirty="0">
                <a:solidFill>
                  <a:srgbClr val="000000"/>
                </a:solidFill>
                <a:latin typeface="Times New Roman"/>
                <a:cs typeface="Times New Roman"/>
              </a:rPr>
              <a:t> is more advanced than traditional MRI. It produces measurable biomarkers that help clinicians detect early and monitor progression with greater accuracy</a:t>
            </a:r>
            <a:endParaRPr lang="en-US" i="0" u="none" strike="noStrike" dirty="0">
              <a:solidFill>
                <a:srgbClr val="000000"/>
              </a:solidFill>
              <a:effectLst/>
              <a:latin typeface="Times New Roman"/>
              <a:cs typeface="Times New Roman"/>
            </a:endParaRPr>
          </a:p>
          <a:p>
            <a:pPr algn="just">
              <a:spcAft>
                <a:spcPts val="600"/>
              </a:spcAft>
              <a:buNone/>
            </a:pPr>
            <a:endParaRPr lang="en-US" b="1" i="0" u="none" strike="noStrike" dirty="0">
              <a:solidFill>
                <a:srgbClr val="000000"/>
              </a:solidFill>
              <a:effectLst/>
              <a:latin typeface="Times New Roman" panose="02020603050405020304" pitchFamily="18" charset="0"/>
              <a:cs typeface="Times New Roman"/>
            </a:endParaRPr>
          </a:p>
          <a:p>
            <a:pPr algn="just">
              <a:spcAft>
                <a:spcPts val="600"/>
              </a:spcAft>
            </a:pPr>
            <a:r>
              <a:rPr lang="en-GB" b="1" i="0" u="none" strike="noStrike" dirty="0">
                <a:solidFill>
                  <a:srgbClr val="000000"/>
                </a:solidFill>
                <a:effectLst/>
                <a:latin typeface="Times New Roman"/>
                <a:cs typeface="Times New Roman"/>
              </a:rPr>
              <a:t>AI-enhanced MRI:</a:t>
            </a:r>
            <a:r>
              <a:rPr lang="en-GB" dirty="0">
                <a:solidFill>
                  <a:srgbClr val="000000"/>
                </a:solidFill>
                <a:latin typeface="Times New Roman"/>
                <a:cs typeface="Times New Roman"/>
              </a:rPr>
              <a:t> this adds another layer of innovation. Artificial intelligence helps radiologists by speeding up scan triage, improving accuracy, and reducing the time needed for reporting. This is particular important for NHS, where diagnostic backlog and staff shortage are major challenges. AI driven MRI is also a key of the Community Diagnostic Centres initiative aimed at modernising NHS diagnostics,as highlighted by </a:t>
            </a:r>
            <a:r>
              <a:rPr lang="en-GB" dirty="0" err="1">
                <a:solidFill>
                  <a:srgbClr val="000000"/>
                </a:solidFill>
                <a:latin typeface="Times New Roman"/>
                <a:cs typeface="Times New Roman"/>
              </a:rPr>
              <a:t>Trofer</a:t>
            </a:r>
            <a:r>
              <a:rPr lang="en-GB" dirty="0">
                <a:solidFill>
                  <a:srgbClr val="000000"/>
                </a:solidFill>
                <a:latin typeface="Times New Roman"/>
                <a:cs typeface="Times New Roman"/>
              </a:rPr>
              <a:t> in 2022.</a:t>
            </a:r>
            <a:endParaRPr lang="en-US" i="0" u="none" strike="noStrike">
              <a:solidFill>
                <a:srgbClr val="000000"/>
              </a:solidFill>
              <a:effectLst/>
              <a:latin typeface="Times New Roman" panose="02020603050405020304" pitchFamily="18" charset="0"/>
              <a:cs typeface="Times New Roman"/>
            </a:endParaRPr>
          </a:p>
        </p:txBody>
      </p:sp>
      <p:sp>
        <p:nvSpPr>
          <p:cNvPr id="3" name="TextBox 2">
            <a:extLst>
              <a:ext uri="{FF2B5EF4-FFF2-40B4-BE49-F238E27FC236}">
                <a16:creationId xmlns:a16="http://schemas.microsoft.com/office/drawing/2014/main" id="{68DDA74B-E22A-FFD1-EBE1-2CF32431AB57}"/>
              </a:ext>
            </a:extLst>
          </p:cNvPr>
          <p:cNvSpPr txBox="1"/>
          <p:nvPr/>
        </p:nvSpPr>
        <p:spPr>
          <a:xfrm>
            <a:off x="1224035" y="2024947"/>
            <a:ext cx="1012473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These are the main digital innovations and how they contribute to healthcare improvements.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CEE2B-18CE-6B16-4859-38E3E2CF51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426D71-3CDF-3B3F-5B0E-36C17FCEFB6A}"/>
              </a:ext>
            </a:extLst>
          </p:cNvPr>
          <p:cNvSpPr>
            <a:spLocks noGrp="1"/>
          </p:cNvSpPr>
          <p:nvPr>
            <p:ph idx="1"/>
          </p:nvPr>
        </p:nvSpPr>
        <p:spPr/>
        <p:txBody>
          <a:bodyPr/>
          <a:lstStyle/>
          <a:p>
            <a:pPr marL="0" indent="0">
              <a:buNone/>
            </a:pPr>
            <a:r>
              <a:rPr lang="en-GB" dirty="0"/>
              <a:t>Finally, Fitbit is introduced as a solution because wearable technologies support </a:t>
            </a:r>
            <a:r>
              <a:rPr lang="en-GB" dirty="0" err="1"/>
              <a:t>continuouse</a:t>
            </a:r>
            <a:r>
              <a:rPr lang="en-GB" dirty="0"/>
              <a:t> health monitoring. They empower patients to track their physical activity, heart rate, sleep patterns and overall well-being.</a:t>
            </a:r>
          </a:p>
          <a:p>
            <a:pPr marL="0" indent="0">
              <a:buNone/>
            </a:pPr>
            <a:r>
              <a:rPr lang="en-GB" dirty="0"/>
              <a:t>When used alongside digital imaging innovations like MR, Fitbit can help create a more complete picture of patient health and support early intervention.</a:t>
            </a:r>
          </a:p>
        </p:txBody>
      </p:sp>
    </p:spTree>
    <p:extLst>
      <p:ext uri="{BB962C8B-B14F-4D97-AF65-F5344CB8AC3E}">
        <p14:creationId xmlns:p14="http://schemas.microsoft.com/office/powerpoint/2010/main" val="539084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i="0" u="none" strike="noStrike">
                <a:effectLst/>
                <a:latin typeface="Times New Roman" panose="02020603050405020304" pitchFamily="18" charset="0"/>
              </a:rPr>
              <a:t>Benefits Breakdown- Impact on the Workforce</a:t>
            </a:r>
            <a:endParaRPr lang="en-US" dirty="0"/>
          </a:p>
        </p:txBody>
      </p:sp>
      <p:sp>
        <p:nvSpPr>
          <p:cNvPr id="3" name="Content Placeholder 2"/>
          <p:cNvSpPr>
            <a:spLocks noGrp="1"/>
          </p:cNvSpPr>
          <p:nvPr>
            <p:ph idx="1"/>
          </p:nvPr>
        </p:nvSpPr>
        <p:spPr>
          <a:xfrm>
            <a:off x="861309" y="2247440"/>
            <a:ext cx="10028865" cy="3705144"/>
          </a:xfrm>
        </p:spPr>
        <p:txBody>
          <a:bodyPr>
            <a:normAutofit fontScale="85000" lnSpcReduction="20000"/>
          </a:bodyPr>
          <a:lstStyle/>
          <a:p>
            <a:pPr>
              <a:lnSpc>
                <a:spcPct val="150000"/>
              </a:lnSpc>
            </a:pPr>
            <a:r>
              <a:rPr lang="en-GB" sz="2400" i="0" u="none" strike="noStrike" dirty="0">
                <a:solidFill>
                  <a:srgbClr val="000000"/>
                </a:solidFill>
                <a:effectLst/>
                <a:latin typeface="Times New Roman"/>
                <a:cs typeface="Times New Roman"/>
              </a:rPr>
              <a:t>Facilitates previous, evidence-based decision making</a:t>
            </a:r>
            <a:r>
              <a:rPr lang="en-GB" sz="2400" dirty="0">
                <a:solidFill>
                  <a:srgbClr val="000000"/>
                </a:solidFill>
                <a:latin typeface="Times New Roman"/>
                <a:cs typeface="Times New Roman"/>
              </a:rPr>
              <a:t> by giving clinicians clearer and more detailed imaging.</a:t>
            </a:r>
            <a:endParaRPr lang="en-GB" sz="2400" i="0" u="none" strike="noStrike" dirty="0">
              <a:solidFill>
                <a:srgbClr val="000000"/>
              </a:solidFill>
              <a:effectLst/>
              <a:latin typeface="Times New Roman" panose="02020603050405020304" pitchFamily="18" charset="0"/>
              <a:cs typeface="Times New Roman"/>
            </a:endParaRPr>
          </a:p>
          <a:p>
            <a:pPr>
              <a:lnSpc>
                <a:spcPct val="150000"/>
              </a:lnSpc>
            </a:pPr>
            <a:r>
              <a:rPr lang="en-US" sz="2400" dirty="0">
                <a:solidFill>
                  <a:srgbClr val="000000"/>
                </a:solidFill>
                <a:latin typeface="Times New Roman"/>
                <a:cs typeface="Times New Roman"/>
              </a:rPr>
              <a:t> Minimises</a:t>
            </a:r>
            <a:r>
              <a:rPr lang="en-GB" sz="2400" i="0" u="none" strike="noStrike" dirty="0">
                <a:solidFill>
                  <a:srgbClr val="000000"/>
                </a:solidFill>
                <a:effectLst/>
                <a:latin typeface="Times New Roman"/>
                <a:cs typeface="Times New Roman"/>
              </a:rPr>
              <a:t> the uncertainty in diagnosis.</a:t>
            </a:r>
            <a:r>
              <a:rPr lang="en-GB" sz="2400" dirty="0">
                <a:solidFill>
                  <a:srgbClr val="000000"/>
                </a:solidFill>
                <a:latin typeface="Times New Roman"/>
                <a:cs typeface="Times New Roman"/>
              </a:rPr>
              <a:t> Which help improve accuracy and confidence in clinical judgement.</a:t>
            </a:r>
            <a:endParaRPr lang="en-US" sz="2400" i="0" u="none" strike="noStrike" dirty="0">
              <a:solidFill>
                <a:srgbClr val="000000"/>
              </a:solidFill>
              <a:effectLst/>
              <a:latin typeface="Times New Roman" panose="02020603050405020304" pitchFamily="18" charset="0"/>
            </a:endParaRPr>
          </a:p>
          <a:p>
            <a:pPr>
              <a:lnSpc>
                <a:spcPct val="150000"/>
              </a:lnSpc>
            </a:pPr>
            <a:r>
              <a:rPr lang="en-GB" sz="2400" i="0" u="none" strike="noStrike" dirty="0">
                <a:solidFill>
                  <a:srgbClr val="000000"/>
                </a:solidFill>
                <a:effectLst/>
                <a:latin typeface="Times New Roman"/>
                <a:cs typeface="Times New Roman"/>
              </a:rPr>
              <a:t>MRI triage with AI helps in improving workflow</a:t>
            </a:r>
            <a:r>
              <a:rPr lang="en-GB" sz="2400" dirty="0">
                <a:solidFill>
                  <a:srgbClr val="000000"/>
                </a:solidFill>
                <a:latin typeface="Times New Roman"/>
                <a:cs typeface="Times New Roman"/>
              </a:rPr>
              <a:t> by prioritising urgent scans and reducing reporting delays.</a:t>
            </a:r>
            <a:endParaRPr lang="en-US" sz="2400" i="0" u="none" strike="noStrike" dirty="0">
              <a:solidFill>
                <a:srgbClr val="000000"/>
              </a:solidFill>
              <a:effectLst/>
              <a:latin typeface="Times New Roman" panose="02020603050405020304" pitchFamily="18" charset="0"/>
            </a:endParaRPr>
          </a:p>
          <a:p>
            <a:pPr>
              <a:lnSpc>
                <a:spcPct val="150000"/>
              </a:lnSpc>
            </a:pPr>
            <a:r>
              <a:rPr lang="en-GB" sz="2400" i="0" u="none" strike="noStrike" dirty="0">
                <a:solidFill>
                  <a:srgbClr val="000000"/>
                </a:solidFill>
                <a:effectLst/>
                <a:latin typeface="Times New Roman"/>
                <a:cs typeface="Times New Roman"/>
              </a:rPr>
              <a:t>Improves the cooperation of multiple teams (radiology, oncology, neurology)</a:t>
            </a:r>
            <a:r>
              <a:rPr lang="en-GB" sz="2400" dirty="0">
                <a:solidFill>
                  <a:srgbClr val="000000"/>
                </a:solidFill>
                <a:latin typeface="Times New Roman"/>
                <a:cs typeface="Times New Roman"/>
              </a:rPr>
              <a:t> which </a:t>
            </a:r>
            <a:r>
              <a:rPr lang="en-US" sz="2400" i="0" u="none" strike="noStrike" dirty="0">
                <a:solidFill>
                  <a:srgbClr val="000000"/>
                </a:solidFill>
                <a:effectLst/>
                <a:latin typeface="Times New Roman"/>
                <a:cs typeface="Times New Roman"/>
              </a:rPr>
              <a:t>(Wilkinson, 2020</a:t>
            </a:r>
            <a:r>
              <a:rPr lang="en-US" sz="2400" dirty="0">
                <a:solidFill>
                  <a:srgbClr val="000000"/>
                </a:solidFill>
                <a:latin typeface="Times New Roman"/>
                <a:cs typeface="Times New Roman"/>
              </a:rPr>
              <a:t>) highlights as essential for modern patient care.</a:t>
            </a:r>
            <a:endParaRPr lang="en-GB" sz="2400" i="0" u="none" strike="noStrike" dirty="0">
              <a:solidFill>
                <a:srgbClr val="000000"/>
              </a:solidFill>
              <a:effectLst/>
              <a:latin typeface="Times New Roman"/>
              <a:cs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0" i="0" u="none" strike="noStrike" dirty="0">
                <a:effectLst/>
                <a:latin typeface="Times New Roman"/>
                <a:cs typeface="Times New Roman"/>
              </a:rPr>
              <a:t>Workforce Challenges</a:t>
            </a:r>
            <a:r>
              <a:rPr lang="en-US" dirty="0">
                <a:latin typeface="Times New Roman"/>
                <a:cs typeface="Times New Roman"/>
              </a:rPr>
              <a:t> linked to MRI technology</a:t>
            </a:r>
            <a:endParaRPr lang="en-US" dirty="0"/>
          </a:p>
        </p:txBody>
      </p:sp>
      <p:sp>
        <p:nvSpPr>
          <p:cNvPr id="3" name="Content Placeholder 2"/>
          <p:cNvSpPr>
            <a:spLocks noGrp="1"/>
          </p:cNvSpPr>
          <p:nvPr>
            <p:ph idx="1"/>
          </p:nvPr>
        </p:nvSpPr>
        <p:spPr>
          <a:xfrm>
            <a:off x="315097" y="336601"/>
            <a:ext cx="11295711" cy="7343243"/>
          </a:xfrm>
        </p:spPr>
        <p:txBody>
          <a:bodyPr>
            <a:noAutofit/>
          </a:bodyPr>
          <a:lstStyle/>
          <a:p>
            <a:pPr marL="0" indent="0" algn="ctr">
              <a:lnSpc>
                <a:spcPct val="150000"/>
              </a:lnSpc>
              <a:buNone/>
            </a:pPr>
            <a:r>
              <a:rPr lang="en-GB" sz="2000" dirty="0">
                <a:solidFill>
                  <a:srgbClr val="000000"/>
                </a:solidFill>
                <a:latin typeface="Times New Roman"/>
                <a:cs typeface="Times New Roman"/>
              </a:rPr>
              <a:t>    * first, there is a national shortage of radiologists, which increases workload pressures. </a:t>
            </a:r>
            <a:endParaRPr lang="en-US"/>
          </a:p>
          <a:p>
            <a:pPr marL="0" indent="0" algn="ctr">
              <a:lnSpc>
                <a:spcPct val="150000"/>
              </a:lnSpc>
              <a:buNone/>
            </a:pPr>
            <a:r>
              <a:rPr lang="en-GB" sz="2000" dirty="0">
                <a:solidFill>
                  <a:srgbClr val="000000"/>
                </a:solidFill>
                <a:latin typeface="Times New Roman"/>
                <a:cs typeface="Times New Roman"/>
              </a:rPr>
              <a:t>     * second, MRI requires highly specialised training, so staff shortage directly affects service capacity</a:t>
            </a:r>
            <a:endParaRPr lang="en-US" sz="2000" i="0" u="none" strike="noStrike" dirty="0">
              <a:solidFill>
                <a:srgbClr val="000000"/>
              </a:solidFill>
              <a:effectLst/>
              <a:latin typeface="Times New Roman"/>
              <a:cs typeface="Times New Roman"/>
            </a:endParaRPr>
          </a:p>
          <a:p>
            <a:pPr marL="0" indent="0" algn="ctr">
              <a:lnSpc>
                <a:spcPct val="150000"/>
              </a:lnSpc>
              <a:buNone/>
            </a:pPr>
            <a:r>
              <a:rPr lang="en-GB" sz="2000" dirty="0">
                <a:solidFill>
                  <a:srgbClr val="000000"/>
                </a:solidFill>
                <a:latin typeface="Times New Roman"/>
                <a:cs typeface="Times New Roman"/>
              </a:rPr>
              <a:t>     * Third, AI-MRI</a:t>
            </a:r>
            <a:r>
              <a:rPr lang="en-GB" sz="2000" i="0" u="none" strike="noStrike" dirty="0">
                <a:solidFill>
                  <a:srgbClr val="000000"/>
                </a:solidFill>
                <a:effectLst/>
                <a:latin typeface="Times New Roman"/>
                <a:cs typeface="Times New Roman"/>
              </a:rPr>
              <a:t> systems need</a:t>
            </a:r>
            <a:r>
              <a:rPr lang="en-GB" sz="2000" dirty="0">
                <a:solidFill>
                  <a:srgbClr val="000000"/>
                </a:solidFill>
                <a:latin typeface="Times New Roman"/>
                <a:cs typeface="Times New Roman"/>
              </a:rPr>
              <a:t> staff who have strong digital skills, which not all clinical teams currently have.</a:t>
            </a:r>
            <a:endParaRPr lang="en-US" sz="2000" i="0" u="none" strike="noStrike" dirty="0">
              <a:solidFill>
                <a:srgbClr val="000000"/>
              </a:solidFill>
              <a:effectLst/>
              <a:latin typeface="Times New Roman"/>
              <a:cs typeface="Times New Roman"/>
            </a:endParaRPr>
          </a:p>
          <a:p>
            <a:pPr marL="0" indent="0" algn="ctr">
              <a:lnSpc>
                <a:spcPct val="150000"/>
              </a:lnSpc>
              <a:buNone/>
            </a:pPr>
            <a:r>
              <a:rPr lang="en-GB" sz="2000" dirty="0">
                <a:solidFill>
                  <a:srgbClr val="000000"/>
                </a:solidFill>
                <a:latin typeface="Times New Roman"/>
                <a:cs typeface="Times New Roman"/>
              </a:rPr>
              <a:t>      * Finally, The Royal College of Radiologists (2022) reports a growing risk of Burnout because imaging </a:t>
            </a:r>
            <a:r>
              <a:rPr lang="en-GB" sz="2000">
                <a:solidFill>
                  <a:srgbClr val="000000"/>
                </a:solidFill>
                <a:latin typeface="Times New Roman"/>
                <a:cs typeface="Times New Roman"/>
              </a:rPr>
              <a:t>demand is rising faster than the workforce can handle.</a:t>
            </a:r>
            <a:endParaRPr lang="en-GB" sz="2000" i="0" u="none" strike="noStrike">
              <a:solidFill>
                <a:schemeClr val="tx1"/>
              </a:solidFill>
              <a:effectLst/>
              <a:latin typeface="Times New Roman"/>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0" i="0" u="none" strike="noStrike" dirty="0">
                <a:effectLst/>
                <a:latin typeface="Times New Roman" panose="02020603050405020304" pitchFamily="18" charset="0"/>
              </a:rPr>
              <a:t>Service delivery Impact</a:t>
            </a:r>
            <a:endParaRPr lang="en-US" dirty="0"/>
          </a:p>
        </p:txBody>
      </p:sp>
      <p:sp>
        <p:nvSpPr>
          <p:cNvPr id="3" name="Content Placeholder 2"/>
          <p:cNvSpPr>
            <a:spLocks noGrp="1"/>
          </p:cNvSpPr>
          <p:nvPr>
            <p:ph idx="1"/>
          </p:nvPr>
        </p:nvSpPr>
        <p:spPr>
          <a:xfrm>
            <a:off x="375884" y="1722025"/>
            <a:ext cx="10779044" cy="5326685"/>
          </a:xfrm>
        </p:spPr>
        <p:txBody>
          <a:bodyPr>
            <a:noAutofit/>
          </a:bodyPr>
          <a:lstStyle/>
          <a:p>
            <a:pPr algn="just">
              <a:lnSpc>
                <a:spcPct val="150000"/>
              </a:lnSpc>
            </a:pPr>
            <a:r>
              <a:rPr lang="en-GB" sz="2000" i="0" u="none" strike="noStrike" dirty="0">
                <a:solidFill>
                  <a:srgbClr val="000000"/>
                </a:solidFill>
                <a:effectLst/>
                <a:latin typeface="Times New Roman"/>
                <a:cs typeface="Times New Roman"/>
              </a:rPr>
              <a:t>Develops early detection in line with the NHS Long Term </a:t>
            </a:r>
            <a:r>
              <a:rPr lang="en-GB" sz="2000" dirty="0">
                <a:solidFill>
                  <a:srgbClr val="000000"/>
                </a:solidFill>
                <a:latin typeface="Times New Roman"/>
                <a:cs typeface="Times New Roman"/>
              </a:rPr>
              <a:t>Plan's focus on prevention and early diagnosis.</a:t>
            </a:r>
            <a:endParaRPr lang="en-US" sz="2000" i="0" u="none" strike="noStrike" dirty="0">
              <a:solidFill>
                <a:srgbClr val="000000"/>
              </a:solidFill>
              <a:effectLst/>
              <a:latin typeface="Times New Roman"/>
              <a:cs typeface="Times New Roman"/>
            </a:endParaRPr>
          </a:p>
          <a:p>
            <a:pPr algn="just">
              <a:lnSpc>
                <a:spcPct val="150000"/>
              </a:lnSpc>
            </a:pPr>
            <a:r>
              <a:rPr lang="en-GB" sz="2000" i="0" u="none" strike="noStrike" dirty="0">
                <a:solidFill>
                  <a:srgbClr val="000000"/>
                </a:solidFill>
                <a:effectLst/>
                <a:latin typeface="Times New Roman"/>
                <a:cs typeface="Times New Roman"/>
              </a:rPr>
              <a:t>Enhances the correctness of diagnosis</a:t>
            </a:r>
            <a:r>
              <a:rPr lang="en-GB" sz="2000" dirty="0">
                <a:solidFill>
                  <a:srgbClr val="000000"/>
                </a:solidFill>
                <a:latin typeface="Times New Roman"/>
                <a:cs typeface="Times New Roman"/>
              </a:rPr>
              <a:t>, giving clinicians more reliable information.</a:t>
            </a:r>
            <a:endParaRPr lang="en-US" sz="2000" i="0" u="none" strike="noStrike" dirty="0">
              <a:solidFill>
                <a:srgbClr val="000000"/>
              </a:solidFill>
              <a:effectLst/>
              <a:latin typeface="Times New Roman"/>
              <a:cs typeface="Times New Roman"/>
            </a:endParaRPr>
          </a:p>
          <a:p>
            <a:pPr algn="just">
              <a:lnSpc>
                <a:spcPct val="150000"/>
              </a:lnSpc>
            </a:pPr>
            <a:r>
              <a:rPr lang="en-GB" sz="2000" i="0" u="none" strike="noStrike" dirty="0">
                <a:solidFill>
                  <a:srgbClr val="000000"/>
                </a:solidFill>
                <a:effectLst/>
                <a:latin typeface="Times New Roman"/>
                <a:cs typeface="Times New Roman"/>
              </a:rPr>
              <a:t>MRI is increased at Community Diagnostic Centres</a:t>
            </a:r>
            <a:r>
              <a:rPr lang="en-GB" sz="2000" dirty="0">
                <a:solidFill>
                  <a:srgbClr val="000000"/>
                </a:solidFill>
                <a:latin typeface="Times New Roman"/>
                <a:cs typeface="Times New Roman"/>
              </a:rPr>
              <a:t>, this helps reduce pressure on hospitals and brings services closer to patients.</a:t>
            </a:r>
            <a:endParaRPr lang="en-US" sz="2000" i="0" u="none" strike="noStrike" dirty="0">
              <a:solidFill>
                <a:srgbClr val="000000"/>
              </a:solidFill>
              <a:effectLst/>
              <a:latin typeface="Times New Roman"/>
              <a:cs typeface="Times New Roman"/>
            </a:endParaRPr>
          </a:p>
          <a:p>
            <a:pPr algn="just">
              <a:lnSpc>
                <a:spcPct val="150000"/>
              </a:lnSpc>
            </a:pPr>
            <a:r>
              <a:rPr lang="en-GB" sz="2000" i="0" u="none" strike="noStrike" dirty="0">
                <a:solidFill>
                  <a:srgbClr val="000000"/>
                </a:solidFill>
                <a:effectLst/>
                <a:latin typeface="Times New Roman"/>
                <a:cs typeface="Times New Roman"/>
              </a:rPr>
              <a:t>AI triage reduces waiting time and enhances prioritisation</a:t>
            </a:r>
            <a:r>
              <a:rPr lang="en-GB" sz="2000" dirty="0">
                <a:solidFill>
                  <a:srgbClr val="000000"/>
                </a:solidFill>
                <a:latin typeface="Times New Roman"/>
                <a:cs typeface="Times New Roman"/>
              </a:rPr>
              <a:t> as highlighted by </a:t>
            </a:r>
            <a:r>
              <a:rPr lang="en-US" sz="2000" i="0" u="none" strike="noStrike" dirty="0">
                <a:solidFill>
                  <a:srgbClr val="000000"/>
                </a:solidFill>
                <a:effectLst/>
                <a:latin typeface="Times New Roman"/>
                <a:cs typeface="Times New Roman"/>
              </a:rPr>
              <a:t> (Sastre-Garriga</a:t>
            </a:r>
            <a:r>
              <a:rPr lang="en-US" sz="2000" dirty="0">
                <a:solidFill>
                  <a:srgbClr val="000000"/>
                </a:solidFill>
                <a:latin typeface="Times New Roman"/>
                <a:cs typeface="Times New Roman"/>
              </a:rPr>
              <a:t>, 2020)</a:t>
            </a:r>
            <a:r>
              <a:rPr lang="en-US" sz="2800" dirty="0">
                <a:solidFill>
                  <a:srgbClr val="000000"/>
                </a:solidFill>
                <a:latin typeface="Times New Roman"/>
                <a:cs typeface="Times New Roman"/>
              </a:rPr>
              <a:t>.</a:t>
            </a:r>
            <a:endParaRPr lang="en-GB" sz="2800" i="0" u="none" strike="noStrike" dirty="0">
              <a:solidFill>
                <a:srgbClr val="000000"/>
              </a:solidFill>
              <a:effectLst/>
              <a:latin typeface="Times New Roman"/>
              <a:cs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i="0" u="none" strike="noStrike" dirty="0">
                <a:effectLst/>
                <a:latin typeface="Times New Roman" panose="02020603050405020304" pitchFamily="18" charset="0"/>
              </a:rPr>
              <a:t>Patient Impact: Benefits</a:t>
            </a:r>
            <a:endParaRPr lang="en-US" dirty="0"/>
          </a:p>
        </p:txBody>
      </p:sp>
      <p:sp>
        <p:nvSpPr>
          <p:cNvPr id="3" name="Content Placeholder 2"/>
          <p:cNvSpPr>
            <a:spLocks noGrp="1"/>
          </p:cNvSpPr>
          <p:nvPr>
            <p:ph idx="1"/>
          </p:nvPr>
        </p:nvSpPr>
        <p:spPr>
          <a:xfrm>
            <a:off x="843710" y="2201539"/>
            <a:ext cx="10338410" cy="3581400"/>
          </a:xfrm>
        </p:spPr>
        <p:txBody>
          <a:bodyPr>
            <a:noAutofit/>
          </a:bodyPr>
          <a:lstStyle/>
          <a:p>
            <a:pPr algn="just">
              <a:lnSpc>
                <a:spcPct val="150000"/>
              </a:lnSpc>
            </a:pPr>
            <a:r>
              <a:rPr lang="en-GB" sz="2400" i="0" u="none" strike="noStrike" dirty="0">
                <a:solidFill>
                  <a:srgbClr val="000000"/>
                </a:solidFill>
                <a:effectLst/>
                <a:latin typeface="Times New Roman"/>
                <a:cs typeface="Times New Roman"/>
              </a:rPr>
              <a:t>Better diagnosis and customised </a:t>
            </a:r>
            <a:r>
              <a:rPr lang="en-GB" sz="2400" i="0" u="none" strike="noStrike" dirty="0" err="1">
                <a:solidFill>
                  <a:srgbClr val="000000"/>
                </a:solidFill>
                <a:effectLst/>
                <a:latin typeface="Times New Roman"/>
                <a:cs typeface="Times New Roman"/>
              </a:rPr>
              <a:t>treatment.Invasive</a:t>
            </a:r>
            <a:r>
              <a:rPr lang="en-GB" sz="2400" i="0" u="none" strike="noStrike" dirty="0">
                <a:solidFill>
                  <a:srgbClr val="000000"/>
                </a:solidFill>
                <a:effectLst/>
                <a:latin typeface="Times New Roman"/>
                <a:cs typeface="Times New Roman"/>
              </a:rPr>
              <a:t>-free and radiation-free.</a:t>
            </a:r>
            <a:endParaRPr lang="en-GB" sz="2400" i="0" u="none" strike="noStrike" dirty="0">
              <a:solidFill>
                <a:srgbClr val="000000"/>
              </a:solidFill>
              <a:effectLst/>
              <a:latin typeface="Times New Roman" panose="02020603050405020304" pitchFamily="18" charset="0"/>
              <a:cs typeface="Times New Roman"/>
            </a:endParaRPr>
          </a:p>
          <a:p>
            <a:pPr algn="just">
              <a:lnSpc>
                <a:spcPct val="150000"/>
              </a:lnSpc>
            </a:pPr>
            <a:r>
              <a:rPr lang="en-GB" sz="2400" i="0" u="none" strike="noStrike" dirty="0">
                <a:solidFill>
                  <a:srgbClr val="000000"/>
                </a:solidFill>
                <a:effectLst/>
                <a:latin typeface="Times New Roman"/>
                <a:cs typeface="Times New Roman"/>
              </a:rPr>
              <a:t>Early diagnosis enhances the results.</a:t>
            </a:r>
            <a:endParaRPr lang="en-US" sz="2400" i="0" u="none" strike="noStrike" dirty="0">
              <a:solidFill>
                <a:srgbClr val="000000"/>
              </a:solidFill>
              <a:effectLst/>
              <a:latin typeface="Times New Roman"/>
              <a:cs typeface="Times New Roman"/>
            </a:endParaRPr>
          </a:p>
          <a:p>
            <a:pPr algn="just">
              <a:lnSpc>
                <a:spcPct val="150000"/>
              </a:lnSpc>
            </a:pPr>
            <a:r>
              <a:rPr lang="en-GB" sz="2400" i="0" u="none" strike="noStrike" dirty="0">
                <a:solidFill>
                  <a:srgbClr val="000000"/>
                </a:solidFill>
                <a:effectLst/>
                <a:latin typeface="Times New Roman"/>
                <a:cs typeface="Times New Roman"/>
              </a:rPr>
              <a:t>Facilitates chronic disease surveillance (e.g. MS, tumours)</a:t>
            </a:r>
            <a:r>
              <a:rPr lang="en-GB" sz="2400" dirty="0">
                <a:solidFill>
                  <a:srgbClr val="000000"/>
                </a:solidFill>
                <a:latin typeface="Times New Roman"/>
                <a:cs typeface="Times New Roman"/>
              </a:rPr>
              <a:t> </a:t>
            </a:r>
            <a:r>
              <a:rPr lang="en-GB" sz="2400" i="0" u="none" strike="noStrike" dirty="0">
                <a:solidFill>
                  <a:srgbClr val="000000"/>
                </a:solidFill>
                <a:effectLst/>
                <a:latin typeface="Times New Roman"/>
                <a:cs typeface="Times New Roman"/>
              </a:rPr>
              <a:t> </a:t>
            </a:r>
            <a:r>
              <a:rPr lang="en-GB" sz="2400" dirty="0">
                <a:solidFill>
                  <a:srgbClr val="000000"/>
                </a:solidFill>
                <a:latin typeface="Times New Roman"/>
                <a:cs typeface="Times New Roman"/>
              </a:rPr>
              <a:t>as highlighted by </a:t>
            </a:r>
            <a:r>
              <a:rPr lang="en-US" sz="2400" i="0" u="none" strike="noStrike" dirty="0">
                <a:solidFill>
                  <a:srgbClr val="000000"/>
                </a:solidFill>
                <a:effectLst/>
                <a:latin typeface="Times New Roman"/>
                <a:cs typeface="Times New Roman"/>
              </a:rPr>
              <a:t>(Price, 2021).</a:t>
            </a:r>
            <a:endParaRPr lang="en-AU" altLang="en-GB" sz="2400" i="0" u="none" strike="noStrike" dirty="0">
              <a:solidFill>
                <a:schemeClr val="tx1"/>
              </a:solidFill>
              <a:effectLst/>
              <a:latin typeface="Times New Roman"/>
              <a:cs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EB8C0-36FF-855C-F958-D182181D4E5E}"/>
              </a:ext>
            </a:extLst>
          </p:cNvPr>
          <p:cNvSpPr>
            <a:spLocks noGrp="1"/>
          </p:cNvSpPr>
          <p:nvPr>
            <p:ph type="title"/>
          </p:nvPr>
        </p:nvSpPr>
        <p:spPr/>
        <p:txBody>
          <a:bodyPr/>
          <a:lstStyle/>
          <a:p>
            <a:r>
              <a:rPr lang="en-US" dirty="0"/>
              <a:t>Patient Challenges</a:t>
            </a:r>
            <a:endParaRPr lang="en-PK" dirty="0"/>
          </a:p>
        </p:txBody>
      </p:sp>
      <p:sp>
        <p:nvSpPr>
          <p:cNvPr id="3" name="Content Placeholder 2">
            <a:extLst>
              <a:ext uri="{FF2B5EF4-FFF2-40B4-BE49-F238E27FC236}">
                <a16:creationId xmlns:a16="http://schemas.microsoft.com/office/drawing/2014/main" id="{3C10FCE8-AAC3-CAC6-DA77-8F6A9986BE3C}"/>
              </a:ext>
            </a:extLst>
          </p:cNvPr>
          <p:cNvSpPr>
            <a:spLocks noGrp="1"/>
          </p:cNvSpPr>
          <p:nvPr>
            <p:ph idx="1"/>
          </p:nvPr>
        </p:nvSpPr>
        <p:spPr/>
        <p:txBody>
          <a:bodyPr>
            <a:normAutofit fontScale="77500" lnSpcReduction="20000"/>
          </a:bodyPr>
          <a:lstStyle/>
          <a:p>
            <a:pPr>
              <a:lnSpc>
                <a:spcPct val="150000"/>
              </a:lnSpc>
            </a:pPr>
            <a:r>
              <a:rPr lang="en-GB" sz="2800" dirty="0"/>
              <a:t>Many people experience Scan phobia and claustrophobia, which can make the procedure uncomfortable </a:t>
            </a:r>
            <a:endParaRPr lang="en-US" sz="2800" dirty="0"/>
          </a:p>
          <a:p>
            <a:pPr>
              <a:lnSpc>
                <a:spcPct val="150000"/>
              </a:lnSpc>
            </a:pPr>
            <a:r>
              <a:rPr lang="en-GB" sz="2800" dirty="0"/>
              <a:t>Inequality in MRI in the region, meaning some areas have far fewer scanners than others.</a:t>
            </a:r>
            <a:endParaRPr lang="en-US" sz="2800" dirty="0"/>
          </a:p>
          <a:p>
            <a:pPr>
              <a:lnSpc>
                <a:spcPct val="150000"/>
              </a:lnSpc>
            </a:pPr>
            <a:r>
              <a:rPr lang="en-GB" sz="2800" dirty="0"/>
              <a:t>In certain regions of the NHS, long waiting lists. Which delays diagnosis and treatment</a:t>
            </a:r>
            <a:endParaRPr lang="en-US" sz="2800" dirty="0"/>
          </a:p>
          <a:p>
            <a:pPr>
              <a:lnSpc>
                <a:spcPct val="150000"/>
              </a:lnSpc>
            </a:pPr>
            <a:r>
              <a:rPr lang="en-GB" sz="2800" dirty="0"/>
              <a:t>Fear of accidental deaths, such as metal related injuries, which</a:t>
            </a:r>
            <a:r>
              <a:rPr lang="en-US" sz="2800" dirty="0"/>
              <a:t> (</a:t>
            </a:r>
            <a:r>
              <a:rPr lang="en-PK" sz="2800" dirty="0"/>
              <a:t>Miller, 2016). Highlighted as safety concern</a:t>
            </a:r>
          </a:p>
        </p:txBody>
      </p:sp>
    </p:spTree>
    <p:extLst>
      <p:ext uri="{BB962C8B-B14F-4D97-AF65-F5344CB8AC3E}">
        <p14:creationId xmlns:p14="http://schemas.microsoft.com/office/powerpoint/2010/main" val="1724877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A0733-5A4D-96D8-C306-2B017375FEB5}"/>
              </a:ext>
            </a:extLst>
          </p:cNvPr>
          <p:cNvSpPr>
            <a:spLocks noGrp="1"/>
          </p:cNvSpPr>
          <p:nvPr>
            <p:ph type="title"/>
          </p:nvPr>
        </p:nvSpPr>
        <p:spPr/>
        <p:txBody>
          <a:bodyPr/>
          <a:lstStyle/>
          <a:p>
            <a:r>
              <a:rPr lang="en-US" dirty="0"/>
              <a:t>Community and public health impact</a:t>
            </a:r>
            <a:endParaRPr lang="en-PK" dirty="0"/>
          </a:p>
        </p:txBody>
      </p:sp>
      <p:sp>
        <p:nvSpPr>
          <p:cNvPr id="3" name="Content Placeholder 2">
            <a:extLst>
              <a:ext uri="{FF2B5EF4-FFF2-40B4-BE49-F238E27FC236}">
                <a16:creationId xmlns:a16="http://schemas.microsoft.com/office/drawing/2014/main" id="{5295A881-FBCC-1DB2-D27D-5B92AB871854}"/>
              </a:ext>
            </a:extLst>
          </p:cNvPr>
          <p:cNvSpPr>
            <a:spLocks noGrp="1"/>
          </p:cNvSpPr>
          <p:nvPr>
            <p:ph idx="1"/>
          </p:nvPr>
        </p:nvSpPr>
        <p:spPr>
          <a:xfrm>
            <a:off x="581192" y="2202530"/>
            <a:ext cx="11029615" cy="3678303"/>
          </a:xfrm>
        </p:spPr>
        <p:txBody>
          <a:bodyPr>
            <a:normAutofit fontScale="92500" lnSpcReduction="20000"/>
          </a:bodyPr>
          <a:lstStyle/>
          <a:p>
            <a:pPr>
              <a:lnSpc>
                <a:spcPct val="150000"/>
              </a:lnSpc>
            </a:pPr>
            <a:r>
              <a:rPr lang="en-GB" sz="2800" dirty="0"/>
              <a:t>MRI aids in population-scale early detection, which helps identify disease before symptoms appear.</a:t>
            </a:r>
            <a:endParaRPr lang="en-US" sz="2800" dirty="0"/>
          </a:p>
          <a:p>
            <a:pPr>
              <a:lnSpc>
                <a:spcPct val="150000"/>
              </a:lnSpc>
            </a:pPr>
            <a:r>
              <a:rPr lang="en-GB" sz="2800" dirty="0"/>
              <a:t>Prevent late-stage cancer presentations, which improves survival rates.</a:t>
            </a:r>
            <a:endParaRPr lang="en-US" sz="2800" dirty="0"/>
          </a:p>
          <a:p>
            <a:pPr>
              <a:lnSpc>
                <a:spcPct val="150000"/>
              </a:lnSpc>
            </a:pPr>
            <a:r>
              <a:rPr lang="en-GB" sz="2800" dirty="0"/>
              <a:t>Adds to big UK data (e.g. UK Biobank), which supports major research.</a:t>
            </a:r>
            <a:endParaRPr lang="en-US" sz="2800" dirty="0"/>
          </a:p>
          <a:p>
            <a:pPr>
              <a:lnSpc>
                <a:spcPct val="150000"/>
              </a:lnSpc>
            </a:pPr>
            <a:r>
              <a:rPr lang="en-GB" sz="2800" dirty="0"/>
              <a:t>MRI technology helps advance studies in aging, dementia, and cardiovascular disease, as highlighted by Gong</a:t>
            </a:r>
            <a:r>
              <a:rPr lang="en-US" sz="2800" dirty="0"/>
              <a:t> (2021).</a:t>
            </a:r>
            <a:endParaRPr lang="en-PK" sz="2800" dirty="0"/>
          </a:p>
        </p:txBody>
      </p:sp>
    </p:spTree>
    <p:extLst>
      <p:ext uri="{BB962C8B-B14F-4D97-AF65-F5344CB8AC3E}">
        <p14:creationId xmlns:p14="http://schemas.microsoft.com/office/powerpoint/2010/main" val="3586189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9A195-9E48-2ACB-6B2B-47D883A9D080}"/>
              </a:ext>
            </a:extLst>
          </p:cNvPr>
          <p:cNvSpPr>
            <a:spLocks noGrp="1"/>
          </p:cNvSpPr>
          <p:nvPr>
            <p:ph type="title"/>
          </p:nvPr>
        </p:nvSpPr>
        <p:spPr/>
        <p:txBody>
          <a:bodyPr/>
          <a:lstStyle/>
          <a:p>
            <a:r>
              <a:rPr lang="en-GB"/>
              <a:t>Challenges &amp; Solutions</a:t>
            </a:r>
            <a:endParaRPr lang="en-PK"/>
          </a:p>
        </p:txBody>
      </p:sp>
      <p:sp>
        <p:nvSpPr>
          <p:cNvPr id="3" name="Content Placeholder 2">
            <a:extLst>
              <a:ext uri="{FF2B5EF4-FFF2-40B4-BE49-F238E27FC236}">
                <a16:creationId xmlns:a16="http://schemas.microsoft.com/office/drawing/2014/main" id="{2D466FDD-71B4-3E1C-30FD-8A77F8BCA001}"/>
              </a:ext>
            </a:extLst>
          </p:cNvPr>
          <p:cNvSpPr>
            <a:spLocks noGrp="1"/>
          </p:cNvSpPr>
          <p:nvPr>
            <p:ph idx="1"/>
          </p:nvPr>
        </p:nvSpPr>
        <p:spPr>
          <a:xfrm>
            <a:off x="581192" y="2081343"/>
            <a:ext cx="11029615" cy="4363523"/>
          </a:xfrm>
        </p:spPr>
        <p:txBody>
          <a:bodyPr>
            <a:normAutofit/>
          </a:bodyPr>
          <a:lstStyle/>
          <a:p>
            <a:pPr marL="0" indent="0">
              <a:buNone/>
            </a:pPr>
            <a:r>
              <a:rPr lang="en-GB" b="1" dirty="0"/>
              <a:t>Challenges</a:t>
            </a:r>
            <a:r>
              <a:rPr lang="en-GB" dirty="0"/>
              <a:t>:</a:t>
            </a:r>
            <a:endParaRPr lang="en-US" dirty="0"/>
          </a:p>
          <a:p>
            <a:r>
              <a:rPr lang="en-GB" dirty="0"/>
              <a:t>Expensive prices and a short supply of scanners.</a:t>
            </a:r>
            <a:endParaRPr lang="en-US" dirty="0"/>
          </a:p>
          <a:p>
            <a:r>
              <a:rPr lang="en-GB" dirty="0"/>
              <a:t>Workforce shortages.</a:t>
            </a:r>
            <a:endParaRPr lang="en-US" dirty="0"/>
          </a:p>
          <a:p>
            <a:r>
              <a:rPr lang="en-GB" dirty="0"/>
              <a:t>MRI-AI data security/ethical issues.</a:t>
            </a:r>
            <a:endParaRPr lang="en-US" dirty="0"/>
          </a:p>
          <a:p>
            <a:r>
              <a:rPr lang="en-GB" dirty="0"/>
              <a:t>Problems in interoperability between NHS systems.</a:t>
            </a:r>
            <a:endParaRPr lang="en-US" dirty="0"/>
          </a:p>
          <a:p>
            <a:pPr marL="0" indent="0">
              <a:buNone/>
            </a:pPr>
            <a:r>
              <a:rPr lang="en-GB" b="1" dirty="0"/>
              <a:t>Solutions</a:t>
            </a:r>
            <a:r>
              <a:rPr lang="en-GB" dirty="0"/>
              <a:t>:</a:t>
            </a:r>
            <a:endParaRPr lang="en-US" dirty="0"/>
          </a:p>
          <a:p>
            <a:pPr marL="0" indent="0">
              <a:buNone/>
            </a:pPr>
            <a:r>
              <a:rPr lang="en-GB" dirty="0"/>
              <a:t>Increasing MRI capacity and investment and investment in low-field MRI scanners can expand access.</a:t>
            </a:r>
            <a:endParaRPr lang="en-US" dirty="0"/>
          </a:p>
          <a:p>
            <a:pPr marL="0" indent="0">
              <a:buNone/>
            </a:pPr>
            <a:r>
              <a:rPr lang="en-GB" dirty="0"/>
              <a:t>Domestic training schemes can help build a stronger, skilled workforce.</a:t>
            </a:r>
            <a:endParaRPr lang="en-US" dirty="0"/>
          </a:p>
          <a:p>
            <a:pPr marL="0" indent="0">
              <a:buNone/>
            </a:pPr>
            <a:r>
              <a:rPr lang="en-GB" dirty="0"/>
              <a:t>Reliable Sound AI management systems can address safety and ethical issues.</a:t>
            </a:r>
            <a:endParaRPr lang="en-US" dirty="0"/>
          </a:p>
          <a:p>
            <a:pPr marL="0" indent="0">
              <a:buNone/>
            </a:pPr>
            <a:r>
              <a:rPr lang="en-GB" dirty="0"/>
              <a:t>And improving the NHS digital infrastructure, as suggested by Fuller(2022), can reduce interoperability.</a:t>
            </a:r>
          </a:p>
        </p:txBody>
      </p:sp>
    </p:spTree>
    <p:extLst>
      <p:ext uri="{BB962C8B-B14F-4D97-AF65-F5344CB8AC3E}">
        <p14:creationId xmlns:p14="http://schemas.microsoft.com/office/powerpoint/2010/main" val="238241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i="0" u="none" strike="noStrike">
                <a:effectLst/>
                <a:latin typeface="Times New Roman" panose="02020603050405020304" pitchFamily="18" charset="0"/>
              </a:rPr>
              <a:t>Conclclusion and Call to Action</a:t>
            </a:r>
            <a:endParaRPr lang="en-US" dirty="0"/>
          </a:p>
        </p:txBody>
      </p:sp>
      <p:sp>
        <p:nvSpPr>
          <p:cNvPr id="3" name="Content Placeholder 2"/>
          <p:cNvSpPr>
            <a:spLocks noGrp="1"/>
          </p:cNvSpPr>
          <p:nvPr>
            <p:ph idx="1"/>
          </p:nvPr>
        </p:nvSpPr>
        <p:spPr>
          <a:xfrm>
            <a:off x="782198" y="2093433"/>
            <a:ext cx="10828610" cy="4062411"/>
          </a:xfrm>
        </p:spPr>
        <p:txBody>
          <a:bodyPr>
            <a:noAutofit/>
          </a:bodyPr>
          <a:lstStyle/>
          <a:p>
            <a:pPr>
              <a:lnSpc>
                <a:spcPct val="150000"/>
              </a:lnSpc>
            </a:pPr>
            <a:r>
              <a:rPr lang="en-GB" sz="2400" dirty="0">
                <a:solidFill>
                  <a:srgbClr val="000000"/>
                </a:solidFill>
                <a:latin typeface="Times New Roman"/>
                <a:cs typeface="Times New Roman"/>
              </a:rPr>
              <a:t>MRI is a key digital innovation that is transforming the UK healthcare systems. It supports accurate diagnosis, faster treatment, and more personalised care. However, to maximise its impact, the NHS needs continued investment in the workforce, AL governance, and digital infrastructure. </a:t>
            </a:r>
            <a:endParaRPr lang="en-GB" sz="2400" b="0" i="0" u="none" strike="noStrike" dirty="0">
              <a:solidFill>
                <a:srgbClr val="000000"/>
              </a:solidFill>
              <a:effectLst/>
              <a:latin typeface="Times New Roman"/>
              <a:cs typeface="Times New Roman"/>
            </a:endParaRPr>
          </a:p>
          <a:p>
            <a:pPr marL="0" indent="0">
              <a:lnSpc>
                <a:spcPct val="150000"/>
              </a:lnSpc>
              <a:buNone/>
            </a:pPr>
            <a:r>
              <a:rPr lang="en-GB" sz="2400" b="1" i="0" u="none" strike="noStrike" dirty="0">
                <a:solidFill>
                  <a:srgbClr val="000000"/>
                </a:solidFill>
                <a:effectLst/>
                <a:latin typeface="Times New Roman" panose="02020603050405020304" pitchFamily="18" charset="0"/>
              </a:rPr>
              <a:t>Recommendation</a:t>
            </a:r>
            <a:r>
              <a:rPr lang="en-GB" sz="2400" b="0" i="0" u="none" strike="noStrike" dirty="0">
                <a:solidFill>
                  <a:srgbClr val="000000"/>
                </a:solidFill>
                <a:effectLst/>
                <a:latin typeface="Times New Roman" panose="02020603050405020304" pitchFamily="18" charset="0"/>
              </a:rPr>
              <a:t>: </a:t>
            </a:r>
            <a:endParaRPr lang="en-US" sz="2400" b="0" i="0" u="none" strike="noStrike" dirty="0">
              <a:solidFill>
                <a:srgbClr val="000000"/>
              </a:solidFill>
              <a:effectLst/>
              <a:latin typeface="Times New Roman" panose="02020603050405020304" pitchFamily="18" charset="0"/>
            </a:endParaRPr>
          </a:p>
          <a:p>
            <a:pPr marL="0" indent="0">
              <a:lnSpc>
                <a:spcPct val="150000"/>
              </a:lnSpc>
              <a:buNone/>
            </a:pPr>
            <a:r>
              <a:rPr lang="en-GB" sz="2400" dirty="0">
                <a:solidFill>
                  <a:srgbClr val="000000"/>
                </a:solidFill>
                <a:latin typeface="Times New Roman"/>
                <a:cs typeface="Times New Roman"/>
              </a:rPr>
              <a:t>MRI expansion should be fully integrated into the NHS long term diagnostic strategy, ensuring sustainable growth and improved patient outcome.</a:t>
            </a:r>
            <a:endParaRPr lang="en-GB" sz="2400" b="0" i="0" u="none" strike="noStrike" dirty="0">
              <a:solidFill>
                <a:srgbClr val="000000"/>
              </a:solidFill>
              <a:effectLst/>
              <a:latin typeface="Times New Roman"/>
              <a:cs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br>
              <a:rPr lang="en-US" dirty="0"/>
            </a:br>
            <a:endParaRPr lang="en-US" dirty="0"/>
          </a:p>
        </p:txBody>
      </p:sp>
      <p:sp>
        <p:nvSpPr>
          <p:cNvPr id="6" name="Content Placeholder 3"/>
          <p:cNvSpPr txBox="1">
            <a:spLocks noGrp="1"/>
          </p:cNvSpPr>
          <p:nvPr>
            <p:ph idx="1"/>
          </p:nvPr>
        </p:nvSpPr>
        <p:spPr>
          <a:xfrm>
            <a:off x="374448" y="1861167"/>
            <a:ext cx="11029615" cy="4715903"/>
          </a:xfrm>
          <a:prstGeom prst="rect">
            <a:avLst/>
          </a:prstGeom>
        </p:spPr>
        <p:txBody>
          <a:bodyPr vert="horz" lIns="91440" tIns="45720" rIns="91440" bIns="45720" rtlCol="0" anchor="ctr">
            <a:noAutofit/>
          </a:bodyPr>
          <a:lstStyle>
            <a:lvl1pPr marL="306070" indent="-306070" algn="l" defTabSz="457200" rtl="0" eaLnBrk="1" latinLnBrk="0" hangingPunct="1">
              <a:spcBef>
                <a:spcPct val="20000"/>
              </a:spcBef>
              <a:spcAft>
                <a:spcPts val="600"/>
              </a:spcAft>
              <a:buClr>
                <a:schemeClr val="accent2"/>
              </a:buClr>
              <a:buSzPct val="92000"/>
              <a:buFont typeface="Wingdings 2" pitchFamily="18" charset="2"/>
              <a:buChar char=""/>
              <a:defRPr sz="1800" kern="1200">
                <a:solidFill>
                  <a:schemeClr val="tx2"/>
                </a:solidFill>
                <a:latin typeface="+mn-lt"/>
                <a:ea typeface="+mn-ea"/>
                <a:cs typeface="+mn-cs"/>
              </a:defRPr>
            </a:lvl1pPr>
            <a:lvl2pPr marL="629920" indent="-306070" algn="l" defTabSz="457200" rtl="0" eaLnBrk="1" latinLnBrk="0" hangingPunct="1">
              <a:spcBef>
                <a:spcPct val="20000"/>
              </a:spcBef>
              <a:spcAft>
                <a:spcPts val="600"/>
              </a:spcAft>
              <a:buClr>
                <a:schemeClr val="accent2"/>
              </a:buClr>
              <a:buSzPct val="92000"/>
              <a:buFont typeface="Wingdings 2" pitchFamily="18" charset="2"/>
              <a:buChar char=""/>
              <a:defRPr sz="1600" kern="1200">
                <a:solidFill>
                  <a:schemeClr val="tx2"/>
                </a:solidFill>
                <a:latin typeface="+mn-lt"/>
                <a:ea typeface="+mn-ea"/>
                <a:cs typeface="+mn-cs"/>
              </a:defRPr>
            </a:lvl2pPr>
            <a:lvl3pPr marL="899795" indent="-269875" algn="l" defTabSz="457200" rtl="0" eaLnBrk="1" latinLnBrk="0" hangingPunct="1">
              <a:spcBef>
                <a:spcPct val="20000"/>
              </a:spcBef>
              <a:spcAft>
                <a:spcPts val="600"/>
              </a:spcAft>
              <a:buClr>
                <a:schemeClr val="accent2"/>
              </a:buClr>
              <a:buSzPct val="92000"/>
              <a:buFont typeface="Wingdings 2" pitchFamily="18" charset="2"/>
              <a:buChar char=""/>
              <a:defRPr sz="1400" kern="1200">
                <a:solidFill>
                  <a:schemeClr val="tx2"/>
                </a:solidFill>
                <a:latin typeface="+mn-lt"/>
                <a:ea typeface="+mn-ea"/>
                <a:cs typeface="+mn-cs"/>
              </a:defRPr>
            </a:lvl3pPr>
            <a:lvl4pPr marL="1242060" indent="-234315"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4pPr>
            <a:lvl5pPr marL="1602105" indent="-234315"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itchFamily="18" charset="2"/>
              <a:buChar char=""/>
              <a:defRPr sz="1200" kern="1200">
                <a:solidFill>
                  <a:schemeClr val="tx2"/>
                </a:solidFill>
                <a:latin typeface="+mn-lt"/>
                <a:ea typeface="+mn-ea"/>
                <a:cs typeface="+mn-cs"/>
              </a:defRPr>
            </a:lvl9pPr>
          </a:lstStyle>
          <a:p>
            <a:pPr algn="just"/>
            <a:r>
              <a:rPr lang="en-GB" sz="1600" i="0" u="none" strike="noStrike" dirty="0">
                <a:solidFill>
                  <a:srgbClr val="000000"/>
                </a:solidFill>
                <a:effectLst/>
              </a:rPr>
              <a:t>Fuller, J. (2022) </a:t>
            </a:r>
            <a:r>
              <a:rPr lang="en-GB" sz="1600" i="1" u="none" strike="noStrike" dirty="0">
                <a:solidFill>
                  <a:srgbClr val="000000"/>
                </a:solidFill>
                <a:effectLst/>
              </a:rPr>
              <a:t>NHS Long Term Plan: Yearly Review</a:t>
            </a:r>
            <a:r>
              <a:rPr lang="en-GB" sz="1600" i="0" u="none" strike="noStrike" dirty="0">
                <a:solidFill>
                  <a:srgbClr val="000000"/>
                </a:solidFill>
                <a:effectLst/>
              </a:rPr>
              <a:t>.</a:t>
            </a:r>
          </a:p>
          <a:p>
            <a:pPr algn="just"/>
            <a:r>
              <a:rPr lang="en-GB" sz="1600" i="0" u="none" strike="noStrike" dirty="0">
                <a:solidFill>
                  <a:srgbClr val="000000"/>
                </a:solidFill>
                <a:effectLst/>
              </a:rPr>
              <a:t>Gong, B. et al. (2021) ‘Artificial intelligence-enabled MRI triage for rapid abnormality detection’, </a:t>
            </a:r>
            <a:r>
              <a:rPr lang="en-GB" sz="1600" i="1" u="none" strike="noStrike" dirty="0">
                <a:solidFill>
                  <a:srgbClr val="000000"/>
                </a:solidFill>
                <a:effectLst/>
              </a:rPr>
              <a:t>Radiology</a:t>
            </a:r>
            <a:r>
              <a:rPr lang="en-GB" sz="1600" i="0" u="none" strike="noStrike" dirty="0">
                <a:solidFill>
                  <a:srgbClr val="000000"/>
                </a:solidFill>
                <a:effectLst/>
              </a:rPr>
              <a:t>, 301(3), pp. 563–573.</a:t>
            </a:r>
          </a:p>
          <a:p>
            <a:pPr algn="just"/>
            <a:r>
              <a:rPr lang="en-GB" sz="1600" i="0" u="none" strike="noStrike" dirty="0">
                <a:solidFill>
                  <a:srgbClr val="000000"/>
                </a:solidFill>
                <a:effectLst/>
              </a:rPr>
              <a:t>Miller, </a:t>
            </a:r>
            <a:r>
              <a:rPr lang="en-GB" sz="1600" i="0" u="none" strike="noStrike" dirty="0" err="1">
                <a:solidFill>
                  <a:srgbClr val="000000"/>
                </a:solidFill>
                <a:effectLst/>
              </a:rPr>
              <a:t>K.L</a:t>
            </a:r>
            <a:r>
              <a:rPr lang="en-GB" sz="1600" i="0" u="none" strike="noStrike" dirty="0">
                <a:solidFill>
                  <a:srgbClr val="000000"/>
                </a:solidFill>
                <a:effectLst/>
              </a:rPr>
              <a:t>. et al. (2016) ‘Multimodal population brain imaging in the UK Biobank prospective epidemiological study’, </a:t>
            </a:r>
            <a:r>
              <a:rPr lang="en-GB" sz="1600" i="1" u="none" strike="noStrike" dirty="0">
                <a:solidFill>
                  <a:srgbClr val="000000"/>
                </a:solidFill>
                <a:effectLst/>
              </a:rPr>
              <a:t>Nature Neuroscience</a:t>
            </a:r>
            <a:r>
              <a:rPr lang="en-GB" sz="1600" i="0" u="none" strike="noStrike" dirty="0">
                <a:solidFill>
                  <a:srgbClr val="000000"/>
                </a:solidFill>
                <a:effectLst/>
              </a:rPr>
              <a:t>, 19(11), pp. 1523–1536.</a:t>
            </a:r>
          </a:p>
          <a:p>
            <a:pPr algn="just"/>
            <a:r>
              <a:rPr lang="en-GB" sz="1600" i="0" u="none" strike="noStrike" dirty="0">
                <a:solidFill>
                  <a:srgbClr val="000000"/>
                </a:solidFill>
                <a:effectLst/>
              </a:rPr>
              <a:t>Price, A. et al. (2021) ‘Radiology workforce challenges in the UK’, </a:t>
            </a:r>
            <a:r>
              <a:rPr lang="en-GB" sz="1600" i="1" u="none" strike="noStrike" dirty="0">
                <a:solidFill>
                  <a:srgbClr val="000000"/>
                </a:solidFill>
                <a:effectLst/>
              </a:rPr>
              <a:t>Clinical Radiology</a:t>
            </a:r>
            <a:r>
              <a:rPr lang="en-GB" sz="1600" i="0" u="none" strike="noStrike" dirty="0">
                <a:solidFill>
                  <a:srgbClr val="000000"/>
                </a:solidFill>
                <a:effectLst/>
              </a:rPr>
              <a:t>, 76(7), pp. 548–556.</a:t>
            </a:r>
          </a:p>
          <a:p>
            <a:pPr algn="just"/>
            <a:r>
              <a:rPr lang="en-GB" sz="1600" i="0" u="none" strike="noStrike" dirty="0">
                <a:solidFill>
                  <a:srgbClr val="000000"/>
                </a:solidFill>
                <a:effectLst/>
              </a:rPr>
              <a:t>Royal College of Radiologists (2022) </a:t>
            </a:r>
            <a:r>
              <a:rPr lang="en-GB" sz="1600" i="1" u="none" strike="noStrike" dirty="0">
                <a:solidFill>
                  <a:srgbClr val="000000"/>
                </a:solidFill>
                <a:effectLst/>
              </a:rPr>
              <a:t>Radiology Workforce Report</a:t>
            </a:r>
            <a:r>
              <a:rPr lang="en-GB" sz="1600" i="0" u="none" strike="noStrike" dirty="0">
                <a:solidFill>
                  <a:srgbClr val="000000"/>
                </a:solidFill>
                <a:effectLst/>
              </a:rPr>
              <a:t>.</a:t>
            </a:r>
          </a:p>
          <a:p>
            <a:pPr algn="just"/>
            <a:r>
              <a:rPr lang="en-GB" sz="1600" i="0" u="none" strike="noStrike" dirty="0">
                <a:solidFill>
                  <a:srgbClr val="000000"/>
                </a:solidFill>
                <a:effectLst/>
              </a:rPr>
              <a:t>Sastre-Garriga, J. et al. (2020) ‘</a:t>
            </a:r>
            <a:r>
              <a:rPr lang="en-GB" sz="1600" i="0" u="none" strike="noStrike" dirty="0" err="1">
                <a:solidFill>
                  <a:srgbClr val="000000"/>
                </a:solidFill>
                <a:effectLst/>
              </a:rPr>
              <a:t>MAGNIMS</a:t>
            </a:r>
            <a:r>
              <a:rPr lang="en-GB" sz="1600" i="0" u="none" strike="noStrike" dirty="0">
                <a:solidFill>
                  <a:srgbClr val="000000"/>
                </a:solidFill>
                <a:effectLst/>
              </a:rPr>
              <a:t> consensus on the use of MRI in multiple sclerosis’, </a:t>
            </a:r>
            <a:r>
              <a:rPr lang="en-GB" sz="1600" i="1" u="none" strike="noStrike" dirty="0">
                <a:solidFill>
                  <a:srgbClr val="000000"/>
                </a:solidFill>
                <a:effectLst/>
              </a:rPr>
              <a:t>The Lancet Neurology</a:t>
            </a:r>
            <a:r>
              <a:rPr lang="en-GB" sz="1600" i="0" u="none" strike="noStrike" dirty="0">
                <a:solidFill>
                  <a:srgbClr val="000000"/>
                </a:solidFill>
                <a:effectLst/>
              </a:rPr>
              <a:t>, 19(10), pp. 903–915.</a:t>
            </a:r>
          </a:p>
          <a:p>
            <a:pPr algn="just"/>
            <a:r>
              <a:rPr lang="en-GB" sz="1600" i="0" u="none" strike="noStrike" dirty="0" err="1">
                <a:solidFill>
                  <a:srgbClr val="000000"/>
                </a:solidFill>
                <a:effectLst/>
              </a:rPr>
              <a:t>Topfer</a:t>
            </a:r>
            <a:r>
              <a:rPr lang="en-GB" sz="1600" i="0" u="none" strike="noStrike" dirty="0">
                <a:solidFill>
                  <a:srgbClr val="000000"/>
                </a:solidFill>
                <a:effectLst/>
              </a:rPr>
              <a:t>, R. et al. (2022) ‘Quantitative MRI biomarkers in neurological disease’, </a:t>
            </a:r>
            <a:r>
              <a:rPr lang="en-GB" sz="1600" i="1" u="none" strike="noStrike" dirty="0" err="1">
                <a:solidFill>
                  <a:srgbClr val="000000"/>
                </a:solidFill>
                <a:effectLst/>
              </a:rPr>
              <a:t>NeuroImage</a:t>
            </a:r>
            <a:r>
              <a:rPr lang="en-GB" sz="1600" i="1" u="none" strike="noStrike" dirty="0">
                <a:solidFill>
                  <a:srgbClr val="000000"/>
                </a:solidFill>
                <a:effectLst/>
              </a:rPr>
              <a:t>: Clinical</a:t>
            </a:r>
            <a:r>
              <a:rPr lang="en-GB" sz="1600" i="0" u="none" strike="noStrike" dirty="0">
                <a:solidFill>
                  <a:srgbClr val="000000"/>
                </a:solidFill>
                <a:effectLst/>
              </a:rPr>
              <a:t>, 33, 102966.</a:t>
            </a:r>
          </a:p>
          <a:p>
            <a:pPr algn="just"/>
            <a:r>
              <a:rPr lang="en-GB" sz="1600" i="0" u="none" strike="noStrike" dirty="0">
                <a:solidFill>
                  <a:srgbClr val="000000"/>
                </a:solidFill>
                <a:effectLst/>
              </a:rPr>
              <a:t>Wilkinson, M. et al. (2020) ‘Ethical and economic considerations in MRI biomarker use’, </a:t>
            </a:r>
            <a:r>
              <a:rPr lang="en-GB" sz="1600" i="1" u="none" strike="noStrike" dirty="0">
                <a:solidFill>
                  <a:srgbClr val="000000"/>
                </a:solidFill>
                <a:effectLst/>
              </a:rPr>
              <a:t>BMJ Global Health</a:t>
            </a:r>
            <a:r>
              <a:rPr lang="en-GB" sz="1600" i="0" u="none" strike="noStrike" dirty="0">
                <a:solidFill>
                  <a:srgbClr val="000000"/>
                </a:solidFill>
                <a:effectLst/>
              </a:rPr>
              <a:t>, 5(8), e002654.</a:t>
            </a:r>
          </a:p>
          <a:p>
            <a:pPr algn="just"/>
            <a:r>
              <a:rPr lang="en-GB" sz="1600" i="0" u="none" strike="noStrike" dirty="0">
                <a:solidFill>
                  <a:srgbClr val="000000"/>
                </a:solidFill>
                <a:effectLst/>
              </a:rPr>
              <a:t>Williams, R. et al. (2020) ‘Interoperability challenges in NHS imaging systems’, </a:t>
            </a:r>
            <a:r>
              <a:rPr lang="en-GB" sz="1600" i="1" u="none" strike="noStrike" dirty="0">
                <a:solidFill>
                  <a:srgbClr val="000000"/>
                </a:solidFill>
                <a:effectLst/>
              </a:rPr>
              <a:t>British Journal of Healthcare Management</a:t>
            </a:r>
            <a:r>
              <a:rPr lang="en-GB" sz="1600" i="0" u="none" strike="noStrike" dirty="0">
                <a:solidFill>
                  <a:srgbClr val="000000"/>
                </a:solidFill>
                <a:effectLst/>
              </a:rPr>
              <a:t>, 26(3), pp. 1–10.</a:t>
            </a:r>
          </a:p>
        </p:txBody>
      </p:sp>
    </p:spTree>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Future forward</Template>
  <TotalTime>0</TotalTime>
  <Words>1568</Words>
  <Application>Microsoft Office PowerPoint</Application>
  <PresentationFormat>Widescreen</PresentationFormat>
  <Paragraphs>93</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Dividend</vt:lpstr>
      <vt:lpstr>Digital Innovation in Health and Social Care:  The Impact of MRI Technology on UK Healthcare  Submitted by shazia perveen 2242994</vt:lpstr>
      <vt:lpstr>Introduction </vt:lpstr>
      <vt:lpstr>The Digital Innovation and Fitbit as a Solution</vt:lpstr>
      <vt:lpstr>PowerPoint Presentation</vt:lpstr>
      <vt:lpstr>Benefits Breakdown- Impact on the Workforce</vt:lpstr>
      <vt:lpstr>Workforce Challenges linked to MRI technology</vt:lpstr>
      <vt:lpstr>Service delivery Impact</vt:lpstr>
      <vt:lpstr>Patient Impact: Benefits</vt:lpstr>
      <vt:lpstr>Patient Challenges</vt:lpstr>
      <vt:lpstr>Community and public health impact</vt:lpstr>
      <vt:lpstr>Challenges &amp; Solutions</vt:lpstr>
      <vt:lpstr>Conclclusion and Call to Action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812</cp:revision>
  <dcterms:created xsi:type="dcterms:W3CDTF">1900-01-01T00:00:00Z</dcterms:created>
  <dcterms:modified xsi:type="dcterms:W3CDTF">2025-11-25T00:44:48Z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0x010100B365D521B51DF9488F17E8203F6505F5</vt:lpwstr>
  </property>
  <property fmtid="{D5CDD505-2E9C-101B-9397-08002B2CF9AE}" pid="3" name="ICV">
    <vt:lpwstr>F2B754C2095972176A54DC674B37F807_32</vt:lpwstr>
  </property>
  <property fmtid="{D5CDD505-2E9C-101B-9397-08002B2CF9AE}" pid="4" name="KSOProductBuildVer">
    <vt:lpwstr>3081-11.33.90</vt:lpwstr>
  </property>
</Properties>
</file>