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343" r:id="rId2"/>
    <p:sldId id="331" r:id="rId3"/>
    <p:sldId id="344" r:id="rId4"/>
    <p:sldId id="347" r:id="rId5"/>
    <p:sldId id="342" r:id="rId6"/>
    <p:sldId id="346" r:id="rId7"/>
    <p:sldId id="352" r:id="rId8"/>
    <p:sldId id="316" r:id="rId9"/>
    <p:sldId id="348" r:id="rId10"/>
    <p:sldId id="318" r:id="rId11"/>
    <p:sldId id="328" r:id="rId12"/>
    <p:sldId id="265" r:id="rId13"/>
    <p:sldId id="305" r:id="rId14"/>
    <p:sldId id="349" r:id="rId15"/>
    <p:sldId id="351" r:id="rId16"/>
    <p:sldId id="350" r:id="rId17"/>
    <p:sldId id="324" r:id="rId18"/>
  </p:sldIdLst>
  <p:sldSz cx="12190413" cy="6859588"/>
  <p:notesSz cx="6858000" cy="9144000"/>
  <p:custDataLst>
    <p:tags r:id="rId20"/>
  </p:custDataLst>
  <p:defaultTextStyle>
    <a:defPPr>
      <a:defRPr lang="zh-CN"/>
    </a:defPPr>
    <a:lvl1pPr marL="0" algn="l" defTabSz="1088377" rtl="0" eaLnBrk="1" latinLnBrk="0" hangingPunct="1">
      <a:defRPr sz="2100" kern="1200">
        <a:solidFill>
          <a:schemeClr val="tx1"/>
        </a:solidFill>
        <a:latin typeface="+mn-lt"/>
        <a:ea typeface="+mn-ea"/>
        <a:cs typeface="+mn-cs"/>
      </a:defRPr>
    </a:lvl1pPr>
    <a:lvl2pPr marL="544189" algn="l" defTabSz="1088377" rtl="0" eaLnBrk="1" latinLnBrk="0" hangingPunct="1">
      <a:defRPr sz="2100" kern="1200">
        <a:solidFill>
          <a:schemeClr val="tx1"/>
        </a:solidFill>
        <a:latin typeface="+mn-lt"/>
        <a:ea typeface="+mn-ea"/>
        <a:cs typeface="+mn-cs"/>
      </a:defRPr>
    </a:lvl2pPr>
    <a:lvl3pPr marL="1088377" algn="l" defTabSz="1088377" rtl="0" eaLnBrk="1" latinLnBrk="0" hangingPunct="1">
      <a:defRPr sz="2100" kern="1200">
        <a:solidFill>
          <a:schemeClr val="tx1"/>
        </a:solidFill>
        <a:latin typeface="+mn-lt"/>
        <a:ea typeface="+mn-ea"/>
        <a:cs typeface="+mn-cs"/>
      </a:defRPr>
    </a:lvl3pPr>
    <a:lvl4pPr marL="1632568" algn="l" defTabSz="1088377" rtl="0" eaLnBrk="1" latinLnBrk="0" hangingPunct="1">
      <a:defRPr sz="2100" kern="1200">
        <a:solidFill>
          <a:schemeClr val="tx1"/>
        </a:solidFill>
        <a:latin typeface="+mn-lt"/>
        <a:ea typeface="+mn-ea"/>
        <a:cs typeface="+mn-cs"/>
      </a:defRPr>
    </a:lvl4pPr>
    <a:lvl5pPr marL="2176757" algn="l" defTabSz="1088377" rtl="0" eaLnBrk="1" latinLnBrk="0" hangingPunct="1">
      <a:defRPr sz="2100" kern="1200">
        <a:solidFill>
          <a:schemeClr val="tx1"/>
        </a:solidFill>
        <a:latin typeface="+mn-lt"/>
        <a:ea typeface="+mn-ea"/>
        <a:cs typeface="+mn-cs"/>
      </a:defRPr>
    </a:lvl5pPr>
    <a:lvl6pPr marL="2720945" algn="l" defTabSz="1088377" rtl="0" eaLnBrk="1" latinLnBrk="0" hangingPunct="1">
      <a:defRPr sz="2100" kern="1200">
        <a:solidFill>
          <a:schemeClr val="tx1"/>
        </a:solidFill>
        <a:latin typeface="+mn-lt"/>
        <a:ea typeface="+mn-ea"/>
        <a:cs typeface="+mn-cs"/>
      </a:defRPr>
    </a:lvl6pPr>
    <a:lvl7pPr marL="3265133" algn="l" defTabSz="1088377" rtl="0" eaLnBrk="1" latinLnBrk="0" hangingPunct="1">
      <a:defRPr sz="2100" kern="1200">
        <a:solidFill>
          <a:schemeClr val="tx1"/>
        </a:solidFill>
        <a:latin typeface="+mn-lt"/>
        <a:ea typeface="+mn-ea"/>
        <a:cs typeface="+mn-cs"/>
      </a:defRPr>
    </a:lvl7pPr>
    <a:lvl8pPr marL="3809322" algn="l" defTabSz="1088377" rtl="0" eaLnBrk="1" latinLnBrk="0" hangingPunct="1">
      <a:defRPr sz="2100" kern="1200">
        <a:solidFill>
          <a:schemeClr val="tx1"/>
        </a:solidFill>
        <a:latin typeface="+mn-lt"/>
        <a:ea typeface="+mn-ea"/>
        <a:cs typeface="+mn-cs"/>
      </a:defRPr>
    </a:lvl8pPr>
    <a:lvl9pPr marL="4353512" algn="l" defTabSz="1088377" rtl="0" eaLnBrk="1" latinLnBrk="0" hangingPunct="1">
      <a:defRPr sz="21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liya770324@outlook.com" initials="a" lastIdx="1" clrIdx="0">
    <p:extLst>
      <p:ext uri="{19B8F6BF-5375-455C-9EA6-DF929625EA0E}">
        <p15:presenceInfo xmlns:p15="http://schemas.microsoft.com/office/powerpoint/2012/main" userId="8386b0314edec18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92" d="100"/>
          <a:sy n="92" d="100"/>
        </p:scale>
        <p:origin x="92" y="232"/>
      </p:cViewPr>
      <p:guideLst>
        <p:guide orient="horz" pos="2161"/>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A249B-0D2E-4022-9C13-B603F84F33CD}" type="doc">
      <dgm:prSet loTypeId="urn:microsoft.com/office/officeart/2005/8/layout/process4" loCatId="process" qsTypeId="urn:microsoft.com/office/officeart/2005/8/quickstyle/3d2#1" qsCatId="3D" csTypeId="urn:microsoft.com/office/officeart/2005/8/colors/accent0_2" csCatId="mainScheme" phldr="1"/>
      <dgm:spPr/>
      <dgm:t>
        <a:bodyPr/>
        <a:lstStyle/>
        <a:p>
          <a:endParaRPr lang="zh-CN" altLang="en-US"/>
        </a:p>
      </dgm:t>
    </dgm:pt>
    <dgm:pt modelId="{B079E32F-311C-4F8D-ADD1-60E585CC4669}">
      <dgm:prSet phldrT="[文本]"/>
      <dgm:spPr/>
      <dgm:t>
        <a:bodyPr/>
        <a:lstStyle/>
        <a:p>
          <a:r>
            <a:rPr lang="en-US" altLang="zh-CN"/>
            <a:t>Content Analysis</a:t>
          </a:r>
          <a:endParaRPr lang="zh-CN" altLang="en-US"/>
        </a:p>
      </dgm:t>
    </dgm:pt>
    <dgm:pt modelId="{3063E4C1-894B-46B5-9981-39AF21287738}" type="parTrans" cxnId="{9B45B0A2-ED26-4CF9-A2EE-B00EC3F2AA97}">
      <dgm:prSet/>
      <dgm:spPr/>
      <dgm:t>
        <a:bodyPr/>
        <a:lstStyle/>
        <a:p>
          <a:endParaRPr lang="zh-CN" altLang="en-US"/>
        </a:p>
      </dgm:t>
    </dgm:pt>
    <dgm:pt modelId="{76BABB10-90C0-48CE-88FF-0FE0F42599AE}" type="sibTrans" cxnId="{9B45B0A2-ED26-4CF9-A2EE-B00EC3F2AA97}">
      <dgm:prSet/>
      <dgm:spPr/>
      <dgm:t>
        <a:bodyPr/>
        <a:lstStyle/>
        <a:p>
          <a:endParaRPr lang="zh-CN" altLang="en-US"/>
        </a:p>
      </dgm:t>
    </dgm:pt>
    <dgm:pt modelId="{6F9E53EB-DC68-4704-AA4E-88C2C3A901DD}">
      <dgm:prSet phldrT="[文本]"/>
      <dgm:spPr/>
      <dgm:t>
        <a:bodyPr/>
        <a:lstStyle/>
        <a:p>
          <a:r>
            <a:rPr lang="en-US" altLang="zh-CN" b="1"/>
            <a:t>The  conflict viewpoints in the documentary film</a:t>
          </a:r>
        </a:p>
        <a:p>
          <a:r>
            <a:rPr lang="en-US" altLang="zh-CN" b="1" i="1"/>
            <a:t>American Factory</a:t>
          </a:r>
        </a:p>
      </dgm:t>
    </dgm:pt>
    <dgm:pt modelId="{76E77C64-CECF-4260-BE0C-A7C08DC83304}" type="parTrans" cxnId="{399DC8D8-2B94-49E7-9ADE-15C331EE6B59}">
      <dgm:prSet/>
      <dgm:spPr/>
      <dgm:t>
        <a:bodyPr/>
        <a:lstStyle/>
        <a:p>
          <a:endParaRPr lang="zh-CN" altLang="en-US"/>
        </a:p>
      </dgm:t>
    </dgm:pt>
    <dgm:pt modelId="{BD2FE159-CB4F-47C0-ABB9-84D6ED07F006}" type="sibTrans" cxnId="{399DC8D8-2B94-49E7-9ADE-15C331EE6B59}">
      <dgm:prSet/>
      <dgm:spPr/>
      <dgm:t>
        <a:bodyPr/>
        <a:lstStyle/>
        <a:p>
          <a:endParaRPr lang="zh-CN" altLang="en-US"/>
        </a:p>
      </dgm:t>
    </dgm:pt>
    <dgm:pt modelId="{61C49FD2-D4A3-4095-83A8-DF816B704A43}">
      <dgm:prSet phldrT="[文本]"/>
      <dgm:spPr/>
      <dgm:t>
        <a:bodyPr/>
        <a:lstStyle/>
        <a:p>
          <a:r>
            <a:rPr lang="en-US" altLang="zh-CN" b="1"/>
            <a:t>The investigation of internal journal</a:t>
          </a:r>
        </a:p>
        <a:p>
          <a:r>
            <a:rPr lang="en-US" altLang="zh-CN" b="1" i="1"/>
            <a:t>Fuyao people </a:t>
          </a:r>
          <a:endParaRPr lang="zh-CN" altLang="en-US" b="1" i="1"/>
        </a:p>
      </dgm:t>
    </dgm:pt>
    <dgm:pt modelId="{6A119922-8E94-4B83-84DA-E3183CB31DBF}" type="parTrans" cxnId="{46AA4245-0D1F-474D-8F0B-DF790D8E93F0}">
      <dgm:prSet/>
      <dgm:spPr/>
      <dgm:t>
        <a:bodyPr/>
        <a:lstStyle/>
        <a:p>
          <a:endParaRPr lang="zh-CN" altLang="en-US"/>
        </a:p>
      </dgm:t>
    </dgm:pt>
    <dgm:pt modelId="{58B46B44-D757-47A9-875F-4073EC937210}" type="sibTrans" cxnId="{46AA4245-0D1F-474D-8F0B-DF790D8E93F0}">
      <dgm:prSet/>
      <dgm:spPr/>
      <dgm:t>
        <a:bodyPr/>
        <a:lstStyle/>
        <a:p>
          <a:endParaRPr lang="zh-CN" altLang="en-US"/>
        </a:p>
      </dgm:t>
    </dgm:pt>
    <dgm:pt modelId="{815BE63C-CBBC-4605-880C-6FB53F05179F}">
      <dgm:prSet phldrT="[文本]"/>
      <dgm:spPr/>
      <dgm:t>
        <a:bodyPr/>
        <a:lstStyle/>
        <a:p>
          <a:r>
            <a:rPr lang="en-US" altLang="zh-CN"/>
            <a:t> Case Study</a:t>
          </a:r>
          <a:endParaRPr lang="zh-CN" altLang="en-US"/>
        </a:p>
      </dgm:t>
    </dgm:pt>
    <dgm:pt modelId="{A11C222C-67A3-4DA7-A084-DC28288E4140}" type="parTrans" cxnId="{9078EF2A-F4D0-45CE-BC4C-BCAF2C8DCDF3}">
      <dgm:prSet/>
      <dgm:spPr/>
      <dgm:t>
        <a:bodyPr/>
        <a:lstStyle/>
        <a:p>
          <a:endParaRPr lang="zh-CN" altLang="en-US"/>
        </a:p>
      </dgm:t>
    </dgm:pt>
    <dgm:pt modelId="{1537E552-10FF-4FE7-BCDB-A2B2A9B76142}" type="sibTrans" cxnId="{9078EF2A-F4D0-45CE-BC4C-BCAF2C8DCDF3}">
      <dgm:prSet/>
      <dgm:spPr/>
      <dgm:t>
        <a:bodyPr/>
        <a:lstStyle/>
        <a:p>
          <a:endParaRPr lang="zh-CN" altLang="en-US"/>
        </a:p>
      </dgm:t>
    </dgm:pt>
    <dgm:pt modelId="{19D106DC-44DE-4581-8704-DA0217CE8E54}">
      <dgm:prSet phldrT="[文本]"/>
      <dgm:spPr/>
      <dgm:t>
        <a:bodyPr/>
        <a:lstStyle/>
        <a:p>
          <a:r>
            <a:rPr lang="en-US" altLang="zh-CN" b="1"/>
            <a:t>Analysis of Cao Dewang's personal value orientation</a:t>
          </a:r>
          <a:endParaRPr lang="zh-CN" altLang="en-US" b="1"/>
        </a:p>
      </dgm:t>
    </dgm:pt>
    <dgm:pt modelId="{FE164CA8-046A-4E83-BB6F-7890CC835E9A}" type="parTrans" cxnId="{DFEC55A9-D283-4497-94CA-3A3B876FC950}">
      <dgm:prSet/>
      <dgm:spPr/>
      <dgm:t>
        <a:bodyPr/>
        <a:lstStyle/>
        <a:p>
          <a:endParaRPr lang="zh-CN" altLang="en-US"/>
        </a:p>
      </dgm:t>
    </dgm:pt>
    <dgm:pt modelId="{B5E38207-F290-47E2-9A77-01FCF6CC05DC}" type="sibTrans" cxnId="{DFEC55A9-D283-4497-94CA-3A3B876FC950}">
      <dgm:prSet/>
      <dgm:spPr/>
      <dgm:t>
        <a:bodyPr/>
        <a:lstStyle/>
        <a:p>
          <a:endParaRPr lang="zh-CN" altLang="en-US"/>
        </a:p>
      </dgm:t>
    </dgm:pt>
    <dgm:pt modelId="{00C09DDC-6283-4A1E-836B-CC3CF35088AE}">
      <dgm:prSet phldrT="[文本]"/>
      <dgm:spPr/>
      <dgm:t>
        <a:bodyPr/>
        <a:lstStyle/>
        <a:p>
          <a:r>
            <a:rPr lang="en-US" altLang="zh-CN" b="1"/>
            <a:t>Reflection on the construction and development of corporate culture of Fuyao Group (Competing Values Framework)</a:t>
          </a:r>
          <a:endParaRPr lang="zh-CN" altLang="en-US" b="1"/>
        </a:p>
      </dgm:t>
    </dgm:pt>
    <dgm:pt modelId="{A8A5E7A2-5DB4-475D-8775-1EED1B70438F}" type="parTrans" cxnId="{1540B7E6-7E1B-48B0-A982-EF6106A43DC0}">
      <dgm:prSet/>
      <dgm:spPr/>
      <dgm:t>
        <a:bodyPr/>
        <a:lstStyle/>
        <a:p>
          <a:endParaRPr lang="zh-CN" altLang="en-US"/>
        </a:p>
      </dgm:t>
    </dgm:pt>
    <dgm:pt modelId="{28B2396B-8A13-4072-9BB7-8766F839A8F4}" type="sibTrans" cxnId="{1540B7E6-7E1B-48B0-A982-EF6106A43DC0}">
      <dgm:prSet/>
      <dgm:spPr/>
      <dgm:t>
        <a:bodyPr/>
        <a:lstStyle/>
        <a:p>
          <a:endParaRPr lang="zh-CN" altLang="en-US"/>
        </a:p>
      </dgm:t>
    </dgm:pt>
    <dgm:pt modelId="{60B47CFE-DE70-4364-9821-6E58C4E6121C}">
      <dgm:prSet phldrT="[文本]"/>
      <dgm:spPr/>
      <dgm:t>
        <a:bodyPr/>
        <a:lstStyle/>
        <a:p>
          <a:r>
            <a:rPr lang="en-US" altLang="zh-CN"/>
            <a:t>Comparative Analysis</a:t>
          </a:r>
          <a:endParaRPr lang="zh-CN" altLang="en-US"/>
        </a:p>
      </dgm:t>
    </dgm:pt>
    <dgm:pt modelId="{D7B8EE54-A03D-4CD5-9187-24FDBE1ED0DD}" type="parTrans" cxnId="{6611206E-FD2D-48C2-B45B-B2941762BC5D}">
      <dgm:prSet/>
      <dgm:spPr/>
      <dgm:t>
        <a:bodyPr/>
        <a:lstStyle/>
        <a:p>
          <a:endParaRPr lang="zh-CN" altLang="en-US"/>
        </a:p>
      </dgm:t>
    </dgm:pt>
    <dgm:pt modelId="{93633A93-857E-4D35-8E39-7510FFDC9051}" type="sibTrans" cxnId="{6611206E-FD2D-48C2-B45B-B2941762BC5D}">
      <dgm:prSet/>
      <dgm:spPr/>
      <dgm:t>
        <a:bodyPr/>
        <a:lstStyle/>
        <a:p>
          <a:endParaRPr lang="zh-CN" altLang="en-US"/>
        </a:p>
      </dgm:t>
    </dgm:pt>
    <dgm:pt modelId="{8E7C6F35-C24B-4557-BF50-C84630383E59}">
      <dgm:prSet phldrT="[文本]"/>
      <dgm:spPr/>
      <dgm:t>
        <a:bodyPr/>
        <a:lstStyle/>
        <a:p>
          <a:r>
            <a:rPr lang="en-US" altLang="zh-CN" b="1"/>
            <a:t>Confucian ethical thoughts (the role of Confucian tradition in China's industrial modernization)</a:t>
          </a:r>
          <a:endParaRPr lang="zh-CN" altLang="en-US" b="1"/>
        </a:p>
      </dgm:t>
    </dgm:pt>
    <dgm:pt modelId="{A46DFD4C-51EA-4A02-842A-E6C940574207}" type="parTrans" cxnId="{64E89513-9930-48B2-8A6F-1183B8035962}">
      <dgm:prSet/>
      <dgm:spPr/>
      <dgm:t>
        <a:bodyPr/>
        <a:lstStyle/>
        <a:p>
          <a:endParaRPr lang="zh-CN" altLang="en-US"/>
        </a:p>
      </dgm:t>
    </dgm:pt>
    <dgm:pt modelId="{1B026FD9-3F74-4BC6-AA19-2F8F78CBDA01}" type="sibTrans" cxnId="{64E89513-9930-48B2-8A6F-1183B8035962}">
      <dgm:prSet/>
      <dgm:spPr/>
      <dgm:t>
        <a:bodyPr/>
        <a:lstStyle/>
        <a:p>
          <a:endParaRPr lang="zh-CN" altLang="en-US"/>
        </a:p>
      </dgm:t>
    </dgm:pt>
    <dgm:pt modelId="{E2BFFC2D-AC9E-49E1-BFF7-A2402D798BA9}">
      <dgm:prSet phldrT="[文本]"/>
      <dgm:spPr/>
      <dgm:t>
        <a:bodyPr/>
        <a:lstStyle/>
        <a:p>
          <a:pPr algn="ctr"/>
          <a:r>
            <a:rPr lang="en-US" altLang="zh-CN" b="1"/>
            <a:t>Corporate citizenship</a:t>
          </a:r>
          <a:endParaRPr lang="zh-CN" altLang="en-US" b="1"/>
        </a:p>
      </dgm:t>
    </dgm:pt>
    <dgm:pt modelId="{ACBF9EFA-C288-47AB-A95E-A94EE49A8DEE}" type="parTrans" cxnId="{9479EDFE-464F-425A-90F8-0375DB836494}">
      <dgm:prSet/>
      <dgm:spPr/>
      <dgm:t>
        <a:bodyPr/>
        <a:lstStyle/>
        <a:p>
          <a:endParaRPr lang="zh-CN" altLang="en-US"/>
        </a:p>
      </dgm:t>
    </dgm:pt>
    <dgm:pt modelId="{17DB10DD-2B5E-46D7-A3B9-89363BE4EB85}" type="sibTrans" cxnId="{9479EDFE-464F-425A-90F8-0375DB836494}">
      <dgm:prSet/>
      <dgm:spPr/>
      <dgm:t>
        <a:bodyPr/>
        <a:lstStyle/>
        <a:p>
          <a:endParaRPr lang="zh-CN" altLang="en-US"/>
        </a:p>
      </dgm:t>
    </dgm:pt>
    <dgm:pt modelId="{FC45FDE2-8522-414A-867E-26A137BED625}">
      <dgm:prSet/>
      <dgm:spPr/>
      <dgm:t>
        <a:bodyPr/>
        <a:lstStyle/>
        <a:p>
          <a:r>
            <a:rPr lang="en-GB"/>
            <a:t>Implications of overseas image acceptance of Chinese private international corporates</a:t>
          </a:r>
          <a:endParaRPr lang="zh-CN" altLang="en-US"/>
        </a:p>
      </dgm:t>
    </dgm:pt>
    <dgm:pt modelId="{62C55D67-0C69-4887-A0CA-3D774964CDDA}" type="sibTrans" cxnId="{054F633F-CFB2-41AB-98DC-973265F9E62D}">
      <dgm:prSet/>
      <dgm:spPr/>
      <dgm:t>
        <a:bodyPr/>
        <a:lstStyle/>
        <a:p>
          <a:endParaRPr lang="zh-CN" altLang="en-US"/>
        </a:p>
      </dgm:t>
    </dgm:pt>
    <dgm:pt modelId="{0E007997-BF38-44CD-8A3B-EC6412650732}" type="parTrans" cxnId="{054F633F-CFB2-41AB-98DC-973265F9E62D}">
      <dgm:prSet/>
      <dgm:spPr/>
      <dgm:t>
        <a:bodyPr/>
        <a:lstStyle/>
        <a:p>
          <a:endParaRPr lang="zh-CN" altLang="en-US"/>
        </a:p>
      </dgm:t>
    </dgm:pt>
    <dgm:pt modelId="{34754C90-EA54-4522-BF6A-37087CF79115}" type="pres">
      <dgm:prSet presAssocID="{077A249B-0D2E-4022-9C13-B603F84F33CD}" presName="Name0" presStyleCnt="0">
        <dgm:presLayoutVars>
          <dgm:dir/>
          <dgm:animLvl val="lvl"/>
          <dgm:resizeHandles val="exact"/>
        </dgm:presLayoutVars>
      </dgm:prSet>
      <dgm:spPr/>
    </dgm:pt>
    <dgm:pt modelId="{FB745152-0FBF-48B8-8398-2FF0716EAC55}" type="pres">
      <dgm:prSet presAssocID="{FC45FDE2-8522-414A-867E-26A137BED625}" presName="boxAndChildren" presStyleCnt="0"/>
      <dgm:spPr/>
    </dgm:pt>
    <dgm:pt modelId="{1CE1971B-CB7B-4E85-B552-BDF7C9BB2195}" type="pres">
      <dgm:prSet presAssocID="{FC45FDE2-8522-414A-867E-26A137BED625}" presName="parentTextBox" presStyleLbl="node1" presStyleIdx="0" presStyleCnt="4"/>
      <dgm:spPr/>
    </dgm:pt>
    <dgm:pt modelId="{6BB42D2D-4E42-4D08-AEE5-8298759C07A2}" type="pres">
      <dgm:prSet presAssocID="{93633A93-857E-4D35-8E39-7510FFDC9051}" presName="sp" presStyleCnt="0"/>
      <dgm:spPr/>
    </dgm:pt>
    <dgm:pt modelId="{2D00447C-4322-4624-963C-259388F60F46}" type="pres">
      <dgm:prSet presAssocID="{60B47CFE-DE70-4364-9821-6E58C4E6121C}" presName="arrowAndChildren" presStyleCnt="0"/>
      <dgm:spPr/>
    </dgm:pt>
    <dgm:pt modelId="{5829FC93-D84C-4191-8D0E-10808FE02B0C}" type="pres">
      <dgm:prSet presAssocID="{60B47CFE-DE70-4364-9821-6E58C4E6121C}" presName="parentTextArrow" presStyleLbl="node1" presStyleIdx="0" presStyleCnt="4"/>
      <dgm:spPr/>
    </dgm:pt>
    <dgm:pt modelId="{0B42BDD8-BADE-4532-9690-FA347E282D5B}" type="pres">
      <dgm:prSet presAssocID="{60B47CFE-DE70-4364-9821-6E58C4E6121C}" presName="arrow" presStyleLbl="node1" presStyleIdx="1" presStyleCnt="4"/>
      <dgm:spPr/>
    </dgm:pt>
    <dgm:pt modelId="{9C25C949-5DA7-4D8F-A54B-BB934747E07B}" type="pres">
      <dgm:prSet presAssocID="{60B47CFE-DE70-4364-9821-6E58C4E6121C}" presName="descendantArrow" presStyleCnt="0"/>
      <dgm:spPr/>
    </dgm:pt>
    <dgm:pt modelId="{70BC0A5F-85A6-4046-BCC4-35578A69F74F}" type="pres">
      <dgm:prSet presAssocID="{8E7C6F35-C24B-4557-BF50-C84630383E59}" presName="childTextArrow" presStyleLbl="fgAccFollowNode1" presStyleIdx="0" presStyleCnt="6">
        <dgm:presLayoutVars>
          <dgm:bulletEnabled val="1"/>
        </dgm:presLayoutVars>
      </dgm:prSet>
      <dgm:spPr/>
    </dgm:pt>
    <dgm:pt modelId="{336BE0A1-3662-4E62-9D6E-77D08A3B09B4}" type="pres">
      <dgm:prSet presAssocID="{E2BFFC2D-AC9E-49E1-BFF7-A2402D798BA9}" presName="childTextArrow" presStyleLbl="fgAccFollowNode1" presStyleIdx="1" presStyleCnt="6">
        <dgm:presLayoutVars>
          <dgm:bulletEnabled val="1"/>
        </dgm:presLayoutVars>
      </dgm:prSet>
      <dgm:spPr/>
    </dgm:pt>
    <dgm:pt modelId="{4E4334D3-5AD2-471A-A393-C3E9F5009627}" type="pres">
      <dgm:prSet presAssocID="{1537E552-10FF-4FE7-BCDB-A2B2A9B76142}" presName="sp" presStyleCnt="0"/>
      <dgm:spPr/>
    </dgm:pt>
    <dgm:pt modelId="{F5898CD4-BCD7-47E0-A733-F4BD5AC4802F}" type="pres">
      <dgm:prSet presAssocID="{815BE63C-CBBC-4605-880C-6FB53F05179F}" presName="arrowAndChildren" presStyleCnt="0"/>
      <dgm:spPr/>
    </dgm:pt>
    <dgm:pt modelId="{75628E2A-A42E-437F-9DC7-617C4A40A543}" type="pres">
      <dgm:prSet presAssocID="{815BE63C-CBBC-4605-880C-6FB53F05179F}" presName="parentTextArrow" presStyleLbl="node1" presStyleIdx="1" presStyleCnt="4"/>
      <dgm:spPr/>
    </dgm:pt>
    <dgm:pt modelId="{60E52D55-FD7F-4495-9FDA-5537EEB15F9C}" type="pres">
      <dgm:prSet presAssocID="{815BE63C-CBBC-4605-880C-6FB53F05179F}" presName="arrow" presStyleLbl="node1" presStyleIdx="2" presStyleCnt="4"/>
      <dgm:spPr/>
    </dgm:pt>
    <dgm:pt modelId="{ED8F246A-81B7-4B38-91E0-DAB650E4D08C}" type="pres">
      <dgm:prSet presAssocID="{815BE63C-CBBC-4605-880C-6FB53F05179F}" presName="descendantArrow" presStyleCnt="0"/>
      <dgm:spPr/>
    </dgm:pt>
    <dgm:pt modelId="{716ADDA2-790C-4A77-944B-BA15CDEAA42B}" type="pres">
      <dgm:prSet presAssocID="{19D106DC-44DE-4581-8704-DA0217CE8E54}" presName="childTextArrow" presStyleLbl="fgAccFollowNode1" presStyleIdx="2" presStyleCnt="6" custLinFactNeighborY="5508">
        <dgm:presLayoutVars>
          <dgm:bulletEnabled val="1"/>
        </dgm:presLayoutVars>
      </dgm:prSet>
      <dgm:spPr/>
    </dgm:pt>
    <dgm:pt modelId="{1B2CFB62-185F-4721-A5E9-B50C9C4037E7}" type="pres">
      <dgm:prSet presAssocID="{00C09DDC-6283-4A1E-836B-CC3CF35088AE}" presName="childTextArrow" presStyleLbl="fgAccFollowNode1" presStyleIdx="3" presStyleCnt="6" custScaleX="98032" custLinFactNeighborX="182" custLinFactNeighborY="8551">
        <dgm:presLayoutVars>
          <dgm:bulletEnabled val="1"/>
        </dgm:presLayoutVars>
      </dgm:prSet>
      <dgm:spPr/>
    </dgm:pt>
    <dgm:pt modelId="{61130E9C-D76C-47CC-9962-B6C5D9BC0196}" type="pres">
      <dgm:prSet presAssocID="{76BABB10-90C0-48CE-88FF-0FE0F42599AE}" presName="sp" presStyleCnt="0"/>
      <dgm:spPr/>
    </dgm:pt>
    <dgm:pt modelId="{C03B2C1B-D250-45B1-A1EC-E646A65A1C23}" type="pres">
      <dgm:prSet presAssocID="{B079E32F-311C-4F8D-ADD1-60E585CC4669}" presName="arrowAndChildren" presStyleCnt="0"/>
      <dgm:spPr/>
    </dgm:pt>
    <dgm:pt modelId="{C615D868-6B1F-4481-B021-B95A78544A02}" type="pres">
      <dgm:prSet presAssocID="{B079E32F-311C-4F8D-ADD1-60E585CC4669}" presName="parentTextArrow" presStyleLbl="node1" presStyleIdx="2" presStyleCnt="4"/>
      <dgm:spPr/>
    </dgm:pt>
    <dgm:pt modelId="{92723CC3-8084-47D0-9E2D-EC502A636FCB}" type="pres">
      <dgm:prSet presAssocID="{B079E32F-311C-4F8D-ADD1-60E585CC4669}" presName="arrow" presStyleLbl="node1" presStyleIdx="3" presStyleCnt="4" custLinFactNeighborX="-2123" custLinFactNeighborY="-11041"/>
      <dgm:spPr/>
    </dgm:pt>
    <dgm:pt modelId="{6395732C-1053-4CCB-B4FB-3D4369353326}" type="pres">
      <dgm:prSet presAssocID="{B079E32F-311C-4F8D-ADD1-60E585CC4669}" presName="descendantArrow" presStyleCnt="0"/>
      <dgm:spPr/>
    </dgm:pt>
    <dgm:pt modelId="{DBF95FCA-08EB-47BA-8DE0-FFC41EC468A0}" type="pres">
      <dgm:prSet presAssocID="{6F9E53EB-DC68-4704-AA4E-88C2C3A901DD}" presName="childTextArrow" presStyleLbl="fgAccFollowNode1" presStyleIdx="4" presStyleCnt="6">
        <dgm:presLayoutVars>
          <dgm:bulletEnabled val="1"/>
        </dgm:presLayoutVars>
      </dgm:prSet>
      <dgm:spPr/>
    </dgm:pt>
    <dgm:pt modelId="{99FBD50D-EB6C-445D-BB75-63A182D01F39}" type="pres">
      <dgm:prSet presAssocID="{61C49FD2-D4A3-4095-83A8-DF816B704A43}" presName="childTextArrow" presStyleLbl="fgAccFollowNode1" presStyleIdx="5" presStyleCnt="6">
        <dgm:presLayoutVars>
          <dgm:bulletEnabled val="1"/>
        </dgm:presLayoutVars>
      </dgm:prSet>
      <dgm:spPr/>
    </dgm:pt>
  </dgm:ptLst>
  <dgm:cxnLst>
    <dgm:cxn modelId="{64E89513-9930-48B2-8A6F-1183B8035962}" srcId="{60B47CFE-DE70-4364-9821-6E58C4E6121C}" destId="{8E7C6F35-C24B-4557-BF50-C84630383E59}" srcOrd="0" destOrd="0" parTransId="{A46DFD4C-51EA-4A02-842A-E6C940574207}" sibTransId="{1B026FD9-3F74-4BC6-AA19-2F8F78CBDA01}"/>
    <dgm:cxn modelId="{9078EF2A-F4D0-45CE-BC4C-BCAF2C8DCDF3}" srcId="{077A249B-0D2E-4022-9C13-B603F84F33CD}" destId="{815BE63C-CBBC-4605-880C-6FB53F05179F}" srcOrd="1" destOrd="0" parTransId="{A11C222C-67A3-4DA7-A084-DC28288E4140}" sibTransId="{1537E552-10FF-4FE7-BCDB-A2B2A9B76142}"/>
    <dgm:cxn modelId="{E035E82C-DC74-4E38-97E9-F79D2F3CC407}" type="presOf" srcId="{E2BFFC2D-AC9E-49E1-BFF7-A2402D798BA9}" destId="{336BE0A1-3662-4E62-9D6E-77D08A3B09B4}" srcOrd="0" destOrd="0" presId="urn:microsoft.com/office/officeart/2005/8/layout/process4"/>
    <dgm:cxn modelId="{1EB6A637-7CEF-4D17-835E-50A25050F4E4}" type="presOf" srcId="{00C09DDC-6283-4A1E-836B-CC3CF35088AE}" destId="{1B2CFB62-185F-4721-A5E9-B50C9C4037E7}" srcOrd="0" destOrd="0" presId="urn:microsoft.com/office/officeart/2005/8/layout/process4"/>
    <dgm:cxn modelId="{054F633F-CFB2-41AB-98DC-973265F9E62D}" srcId="{077A249B-0D2E-4022-9C13-B603F84F33CD}" destId="{FC45FDE2-8522-414A-867E-26A137BED625}" srcOrd="3" destOrd="0" parTransId="{0E007997-BF38-44CD-8A3B-EC6412650732}" sibTransId="{62C55D67-0C69-4887-A0CA-3D774964CDDA}"/>
    <dgm:cxn modelId="{46AA4245-0D1F-474D-8F0B-DF790D8E93F0}" srcId="{B079E32F-311C-4F8D-ADD1-60E585CC4669}" destId="{61C49FD2-D4A3-4095-83A8-DF816B704A43}" srcOrd="1" destOrd="0" parTransId="{6A119922-8E94-4B83-84DA-E3183CB31DBF}" sibTransId="{58B46B44-D757-47A9-875F-4073EC937210}"/>
    <dgm:cxn modelId="{CB9AA84A-DCD8-460F-8EDD-C37749FE4A48}" type="presOf" srcId="{815BE63C-CBBC-4605-880C-6FB53F05179F}" destId="{75628E2A-A42E-437F-9DC7-617C4A40A543}" srcOrd="0" destOrd="0" presId="urn:microsoft.com/office/officeart/2005/8/layout/process4"/>
    <dgm:cxn modelId="{48EDFD6B-EBAF-4FC3-9252-F55E9CBC3E06}" type="presOf" srcId="{8E7C6F35-C24B-4557-BF50-C84630383E59}" destId="{70BC0A5F-85A6-4046-BCC4-35578A69F74F}" srcOrd="0" destOrd="0" presId="urn:microsoft.com/office/officeart/2005/8/layout/process4"/>
    <dgm:cxn modelId="{D2E9CE6C-C5FB-47C1-8E09-DBE231671261}" type="presOf" srcId="{815BE63C-CBBC-4605-880C-6FB53F05179F}" destId="{60E52D55-FD7F-4495-9FDA-5537EEB15F9C}" srcOrd="1" destOrd="0" presId="urn:microsoft.com/office/officeart/2005/8/layout/process4"/>
    <dgm:cxn modelId="{6611206E-FD2D-48C2-B45B-B2941762BC5D}" srcId="{077A249B-0D2E-4022-9C13-B603F84F33CD}" destId="{60B47CFE-DE70-4364-9821-6E58C4E6121C}" srcOrd="2" destOrd="0" parTransId="{D7B8EE54-A03D-4CD5-9187-24FDBE1ED0DD}" sibTransId="{93633A93-857E-4D35-8E39-7510FFDC9051}"/>
    <dgm:cxn modelId="{7A100052-60C3-4C1B-B624-8D90E1743801}" type="presOf" srcId="{B079E32F-311C-4F8D-ADD1-60E585CC4669}" destId="{C615D868-6B1F-4481-B021-B95A78544A02}" srcOrd="0" destOrd="0" presId="urn:microsoft.com/office/officeart/2005/8/layout/process4"/>
    <dgm:cxn modelId="{CAEDED57-075E-4B5D-B8BF-A205E33C21E5}" type="presOf" srcId="{6F9E53EB-DC68-4704-AA4E-88C2C3A901DD}" destId="{DBF95FCA-08EB-47BA-8DE0-FFC41EC468A0}" srcOrd="0" destOrd="0" presId="urn:microsoft.com/office/officeart/2005/8/layout/process4"/>
    <dgm:cxn modelId="{1483FB86-11E1-42B3-BC42-2F1F5EB0F287}" type="presOf" srcId="{60B47CFE-DE70-4364-9821-6E58C4E6121C}" destId="{0B42BDD8-BADE-4532-9690-FA347E282D5B}" srcOrd="1" destOrd="0" presId="urn:microsoft.com/office/officeart/2005/8/layout/process4"/>
    <dgm:cxn modelId="{746E9B8A-C897-473B-A704-D8B487A1C5F6}" type="presOf" srcId="{B079E32F-311C-4F8D-ADD1-60E585CC4669}" destId="{92723CC3-8084-47D0-9E2D-EC502A636FCB}" srcOrd="1" destOrd="0" presId="urn:microsoft.com/office/officeart/2005/8/layout/process4"/>
    <dgm:cxn modelId="{FE5F0A8D-F15D-4C80-AEDA-CC3E4E5EE4D9}" type="presOf" srcId="{FC45FDE2-8522-414A-867E-26A137BED625}" destId="{1CE1971B-CB7B-4E85-B552-BDF7C9BB2195}" srcOrd="0" destOrd="0" presId="urn:microsoft.com/office/officeart/2005/8/layout/process4"/>
    <dgm:cxn modelId="{C51A6DA1-70C3-44B6-8ACE-D14FCC061FD9}" type="presOf" srcId="{077A249B-0D2E-4022-9C13-B603F84F33CD}" destId="{34754C90-EA54-4522-BF6A-37087CF79115}" srcOrd="0" destOrd="0" presId="urn:microsoft.com/office/officeart/2005/8/layout/process4"/>
    <dgm:cxn modelId="{9B45B0A2-ED26-4CF9-A2EE-B00EC3F2AA97}" srcId="{077A249B-0D2E-4022-9C13-B603F84F33CD}" destId="{B079E32F-311C-4F8D-ADD1-60E585CC4669}" srcOrd="0" destOrd="0" parTransId="{3063E4C1-894B-46B5-9981-39AF21287738}" sibTransId="{76BABB10-90C0-48CE-88FF-0FE0F42599AE}"/>
    <dgm:cxn modelId="{DFEC55A9-D283-4497-94CA-3A3B876FC950}" srcId="{815BE63C-CBBC-4605-880C-6FB53F05179F}" destId="{19D106DC-44DE-4581-8704-DA0217CE8E54}" srcOrd="0" destOrd="0" parTransId="{FE164CA8-046A-4E83-BB6F-7890CC835E9A}" sibTransId="{B5E38207-F290-47E2-9A77-01FCF6CC05DC}"/>
    <dgm:cxn modelId="{738AB7AC-C4AA-4E66-9E3C-E897245946D0}" type="presOf" srcId="{19D106DC-44DE-4581-8704-DA0217CE8E54}" destId="{716ADDA2-790C-4A77-944B-BA15CDEAA42B}" srcOrd="0" destOrd="0" presId="urn:microsoft.com/office/officeart/2005/8/layout/process4"/>
    <dgm:cxn modelId="{81918EC6-5D4C-4E41-9308-BE1D78F8B8C8}" type="presOf" srcId="{61C49FD2-D4A3-4095-83A8-DF816B704A43}" destId="{99FBD50D-EB6C-445D-BB75-63A182D01F39}" srcOrd="0" destOrd="0" presId="urn:microsoft.com/office/officeart/2005/8/layout/process4"/>
    <dgm:cxn modelId="{399DC8D8-2B94-49E7-9ADE-15C331EE6B59}" srcId="{B079E32F-311C-4F8D-ADD1-60E585CC4669}" destId="{6F9E53EB-DC68-4704-AA4E-88C2C3A901DD}" srcOrd="0" destOrd="0" parTransId="{76E77C64-CECF-4260-BE0C-A7C08DC83304}" sibTransId="{BD2FE159-CB4F-47C0-ABB9-84D6ED07F006}"/>
    <dgm:cxn modelId="{1540B7E6-7E1B-48B0-A982-EF6106A43DC0}" srcId="{815BE63C-CBBC-4605-880C-6FB53F05179F}" destId="{00C09DDC-6283-4A1E-836B-CC3CF35088AE}" srcOrd="1" destOrd="0" parTransId="{A8A5E7A2-5DB4-475D-8775-1EED1B70438F}" sibTransId="{28B2396B-8A13-4072-9BB7-8766F839A8F4}"/>
    <dgm:cxn modelId="{7AE5BEF6-7203-4D10-9966-1AF47B4A6150}" type="presOf" srcId="{60B47CFE-DE70-4364-9821-6E58C4E6121C}" destId="{5829FC93-D84C-4191-8D0E-10808FE02B0C}" srcOrd="0" destOrd="0" presId="urn:microsoft.com/office/officeart/2005/8/layout/process4"/>
    <dgm:cxn modelId="{9479EDFE-464F-425A-90F8-0375DB836494}" srcId="{60B47CFE-DE70-4364-9821-6E58C4E6121C}" destId="{E2BFFC2D-AC9E-49E1-BFF7-A2402D798BA9}" srcOrd="1" destOrd="0" parTransId="{ACBF9EFA-C288-47AB-A95E-A94EE49A8DEE}" sibTransId="{17DB10DD-2B5E-46D7-A3B9-89363BE4EB85}"/>
    <dgm:cxn modelId="{89B6DA8E-5E19-4019-97AF-140712D57F0B}" type="presParOf" srcId="{34754C90-EA54-4522-BF6A-37087CF79115}" destId="{FB745152-0FBF-48B8-8398-2FF0716EAC55}" srcOrd="0" destOrd="0" presId="urn:microsoft.com/office/officeart/2005/8/layout/process4"/>
    <dgm:cxn modelId="{5E59441F-9AD3-498C-8717-910C0355D582}" type="presParOf" srcId="{FB745152-0FBF-48B8-8398-2FF0716EAC55}" destId="{1CE1971B-CB7B-4E85-B552-BDF7C9BB2195}" srcOrd="0" destOrd="0" presId="urn:microsoft.com/office/officeart/2005/8/layout/process4"/>
    <dgm:cxn modelId="{AB638545-A102-430E-B71A-BFB155CFF5ED}" type="presParOf" srcId="{34754C90-EA54-4522-BF6A-37087CF79115}" destId="{6BB42D2D-4E42-4D08-AEE5-8298759C07A2}" srcOrd="1" destOrd="0" presId="urn:microsoft.com/office/officeart/2005/8/layout/process4"/>
    <dgm:cxn modelId="{7AD226F7-DCFC-4550-ACB2-8D20BE3E9B9C}" type="presParOf" srcId="{34754C90-EA54-4522-BF6A-37087CF79115}" destId="{2D00447C-4322-4624-963C-259388F60F46}" srcOrd="2" destOrd="0" presId="urn:microsoft.com/office/officeart/2005/8/layout/process4"/>
    <dgm:cxn modelId="{99CDFDC4-3C5A-4CD3-97BC-ACB3ED0BFBA2}" type="presParOf" srcId="{2D00447C-4322-4624-963C-259388F60F46}" destId="{5829FC93-D84C-4191-8D0E-10808FE02B0C}" srcOrd="0" destOrd="0" presId="urn:microsoft.com/office/officeart/2005/8/layout/process4"/>
    <dgm:cxn modelId="{E9D9C923-8D9C-4342-9BB7-5471B5481A81}" type="presParOf" srcId="{2D00447C-4322-4624-963C-259388F60F46}" destId="{0B42BDD8-BADE-4532-9690-FA347E282D5B}" srcOrd="1" destOrd="0" presId="urn:microsoft.com/office/officeart/2005/8/layout/process4"/>
    <dgm:cxn modelId="{60903FEB-4F3B-4E1C-A74E-FBE3DEFBC5C6}" type="presParOf" srcId="{2D00447C-4322-4624-963C-259388F60F46}" destId="{9C25C949-5DA7-4D8F-A54B-BB934747E07B}" srcOrd="2" destOrd="0" presId="urn:microsoft.com/office/officeart/2005/8/layout/process4"/>
    <dgm:cxn modelId="{A804F7B4-E67D-4BCF-B66B-27464AC12CDA}" type="presParOf" srcId="{9C25C949-5DA7-4D8F-A54B-BB934747E07B}" destId="{70BC0A5F-85A6-4046-BCC4-35578A69F74F}" srcOrd="0" destOrd="0" presId="urn:microsoft.com/office/officeart/2005/8/layout/process4"/>
    <dgm:cxn modelId="{88327772-845C-4D0E-9E62-C5B6583CF33D}" type="presParOf" srcId="{9C25C949-5DA7-4D8F-A54B-BB934747E07B}" destId="{336BE0A1-3662-4E62-9D6E-77D08A3B09B4}" srcOrd="1" destOrd="0" presId="urn:microsoft.com/office/officeart/2005/8/layout/process4"/>
    <dgm:cxn modelId="{E0EDCAE8-614D-4C03-8D08-5349A92390BA}" type="presParOf" srcId="{34754C90-EA54-4522-BF6A-37087CF79115}" destId="{4E4334D3-5AD2-471A-A393-C3E9F5009627}" srcOrd="3" destOrd="0" presId="urn:microsoft.com/office/officeart/2005/8/layout/process4"/>
    <dgm:cxn modelId="{6FC8F739-0FD6-4FF7-AB60-EEDFDD203FC2}" type="presParOf" srcId="{34754C90-EA54-4522-BF6A-37087CF79115}" destId="{F5898CD4-BCD7-47E0-A733-F4BD5AC4802F}" srcOrd="4" destOrd="0" presId="urn:microsoft.com/office/officeart/2005/8/layout/process4"/>
    <dgm:cxn modelId="{F2A6ECDC-D569-4EBE-8166-C8E7246BD691}" type="presParOf" srcId="{F5898CD4-BCD7-47E0-A733-F4BD5AC4802F}" destId="{75628E2A-A42E-437F-9DC7-617C4A40A543}" srcOrd="0" destOrd="0" presId="urn:microsoft.com/office/officeart/2005/8/layout/process4"/>
    <dgm:cxn modelId="{7C4BEBA8-FDBF-484A-9CFE-6FA1993A44C1}" type="presParOf" srcId="{F5898CD4-BCD7-47E0-A733-F4BD5AC4802F}" destId="{60E52D55-FD7F-4495-9FDA-5537EEB15F9C}" srcOrd="1" destOrd="0" presId="urn:microsoft.com/office/officeart/2005/8/layout/process4"/>
    <dgm:cxn modelId="{F5C83E36-1889-43AE-9E3D-2E6FE352F233}" type="presParOf" srcId="{F5898CD4-BCD7-47E0-A733-F4BD5AC4802F}" destId="{ED8F246A-81B7-4B38-91E0-DAB650E4D08C}" srcOrd="2" destOrd="0" presId="urn:microsoft.com/office/officeart/2005/8/layout/process4"/>
    <dgm:cxn modelId="{FF6FFEE5-AB55-4336-8C1E-AC47DEA92002}" type="presParOf" srcId="{ED8F246A-81B7-4B38-91E0-DAB650E4D08C}" destId="{716ADDA2-790C-4A77-944B-BA15CDEAA42B}" srcOrd="0" destOrd="0" presId="urn:microsoft.com/office/officeart/2005/8/layout/process4"/>
    <dgm:cxn modelId="{44814CB4-2063-494C-961D-E0C8F531AE03}" type="presParOf" srcId="{ED8F246A-81B7-4B38-91E0-DAB650E4D08C}" destId="{1B2CFB62-185F-4721-A5E9-B50C9C4037E7}" srcOrd="1" destOrd="0" presId="urn:microsoft.com/office/officeart/2005/8/layout/process4"/>
    <dgm:cxn modelId="{530D49CD-A8FE-4FD1-876F-442780CB43B9}" type="presParOf" srcId="{34754C90-EA54-4522-BF6A-37087CF79115}" destId="{61130E9C-D76C-47CC-9962-B6C5D9BC0196}" srcOrd="5" destOrd="0" presId="urn:microsoft.com/office/officeart/2005/8/layout/process4"/>
    <dgm:cxn modelId="{2054C7CE-0879-41D1-8A9B-E85DF425C10A}" type="presParOf" srcId="{34754C90-EA54-4522-BF6A-37087CF79115}" destId="{C03B2C1B-D250-45B1-A1EC-E646A65A1C23}" srcOrd="6" destOrd="0" presId="urn:microsoft.com/office/officeart/2005/8/layout/process4"/>
    <dgm:cxn modelId="{2753D8B6-6FD5-4CB6-AC26-F79CFFC65844}" type="presParOf" srcId="{C03B2C1B-D250-45B1-A1EC-E646A65A1C23}" destId="{C615D868-6B1F-4481-B021-B95A78544A02}" srcOrd="0" destOrd="0" presId="urn:microsoft.com/office/officeart/2005/8/layout/process4"/>
    <dgm:cxn modelId="{BB3EBBD5-2D04-4072-9B7F-BD7B89D97D78}" type="presParOf" srcId="{C03B2C1B-D250-45B1-A1EC-E646A65A1C23}" destId="{92723CC3-8084-47D0-9E2D-EC502A636FCB}" srcOrd="1" destOrd="0" presId="urn:microsoft.com/office/officeart/2005/8/layout/process4"/>
    <dgm:cxn modelId="{96EB3AF5-CAE3-4814-AE01-FA70CB23822B}" type="presParOf" srcId="{C03B2C1B-D250-45B1-A1EC-E646A65A1C23}" destId="{6395732C-1053-4CCB-B4FB-3D4369353326}" srcOrd="2" destOrd="0" presId="urn:microsoft.com/office/officeart/2005/8/layout/process4"/>
    <dgm:cxn modelId="{291596AC-BBB3-4E4E-93DD-A24A89FE502F}" type="presParOf" srcId="{6395732C-1053-4CCB-B4FB-3D4369353326}" destId="{DBF95FCA-08EB-47BA-8DE0-FFC41EC468A0}" srcOrd="0" destOrd="0" presId="urn:microsoft.com/office/officeart/2005/8/layout/process4"/>
    <dgm:cxn modelId="{121AEC89-63D9-4F1F-8229-E52A8BF98FEB}" type="presParOf" srcId="{6395732C-1053-4CCB-B4FB-3D4369353326}" destId="{99FBD50D-EB6C-445D-BB75-63A182D01F39}" srcOrd="1"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1971B-CB7B-4E85-B552-BDF7C9BB2195}">
      <dsp:nvSpPr>
        <dsp:cNvPr id="0" name=""/>
        <dsp:cNvSpPr/>
      </dsp:nvSpPr>
      <dsp:spPr>
        <a:xfrm>
          <a:off x="0" y="4762225"/>
          <a:ext cx="10055476" cy="1041858"/>
        </a:xfrm>
        <a:prstGeom prst="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Implications of overseas image acceptance of Chinese private international corporates</a:t>
          </a:r>
          <a:endParaRPr lang="zh-CN" altLang="en-US" sz="1900" kern="1200"/>
        </a:p>
      </dsp:txBody>
      <dsp:txXfrm>
        <a:off x="0" y="4762225"/>
        <a:ext cx="10055476" cy="1041858"/>
      </dsp:txXfrm>
    </dsp:sp>
    <dsp:sp modelId="{0B42BDD8-BADE-4532-9690-FA347E282D5B}">
      <dsp:nvSpPr>
        <dsp:cNvPr id="0" name=""/>
        <dsp:cNvSpPr/>
      </dsp:nvSpPr>
      <dsp:spPr>
        <a:xfrm rot="10800000">
          <a:off x="0" y="3175475"/>
          <a:ext cx="10055476" cy="1602378"/>
        </a:xfrm>
        <a:prstGeom prst="upArrowCallou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altLang="zh-CN" sz="1900" kern="1200"/>
            <a:t>Comparative Analysis</a:t>
          </a:r>
          <a:endParaRPr lang="zh-CN" altLang="en-US" sz="1900" kern="1200"/>
        </a:p>
      </dsp:txBody>
      <dsp:txXfrm rot="-10800000">
        <a:off x="0" y="3175475"/>
        <a:ext cx="10055476" cy="562434"/>
      </dsp:txXfrm>
    </dsp:sp>
    <dsp:sp modelId="{70BC0A5F-85A6-4046-BCC4-35578A69F74F}">
      <dsp:nvSpPr>
        <dsp:cNvPr id="0" name=""/>
        <dsp:cNvSpPr/>
      </dsp:nvSpPr>
      <dsp:spPr>
        <a:xfrm>
          <a:off x="0" y="3737909"/>
          <a:ext cx="5027738"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Confucian ethical thoughts (the role of Confucian tradition in China's industrial modernization)</a:t>
          </a:r>
          <a:endParaRPr lang="zh-CN" altLang="en-US" sz="1300" b="1" kern="1200"/>
        </a:p>
      </dsp:txBody>
      <dsp:txXfrm>
        <a:off x="0" y="3737909"/>
        <a:ext cx="5027738" cy="479111"/>
      </dsp:txXfrm>
    </dsp:sp>
    <dsp:sp modelId="{336BE0A1-3662-4E62-9D6E-77D08A3B09B4}">
      <dsp:nvSpPr>
        <dsp:cNvPr id="0" name=""/>
        <dsp:cNvSpPr/>
      </dsp:nvSpPr>
      <dsp:spPr>
        <a:xfrm>
          <a:off x="5027738" y="3737909"/>
          <a:ext cx="5027738"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Corporate citizenship</a:t>
          </a:r>
          <a:endParaRPr lang="zh-CN" altLang="en-US" sz="1300" b="1" kern="1200"/>
        </a:p>
      </dsp:txBody>
      <dsp:txXfrm>
        <a:off x="5027738" y="3737909"/>
        <a:ext cx="5027738" cy="479111"/>
      </dsp:txXfrm>
    </dsp:sp>
    <dsp:sp modelId="{60E52D55-FD7F-4495-9FDA-5537EEB15F9C}">
      <dsp:nvSpPr>
        <dsp:cNvPr id="0" name=""/>
        <dsp:cNvSpPr/>
      </dsp:nvSpPr>
      <dsp:spPr>
        <a:xfrm rot="10800000">
          <a:off x="0" y="1588724"/>
          <a:ext cx="10055476" cy="1602378"/>
        </a:xfrm>
        <a:prstGeom prst="upArrowCallou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altLang="zh-CN" sz="1900" kern="1200"/>
            <a:t> Case Study</a:t>
          </a:r>
          <a:endParaRPr lang="zh-CN" altLang="en-US" sz="1900" kern="1200"/>
        </a:p>
      </dsp:txBody>
      <dsp:txXfrm rot="-10800000">
        <a:off x="0" y="1588724"/>
        <a:ext cx="10055476" cy="562434"/>
      </dsp:txXfrm>
    </dsp:sp>
    <dsp:sp modelId="{716ADDA2-790C-4A77-944B-BA15CDEAA42B}">
      <dsp:nvSpPr>
        <dsp:cNvPr id="0" name=""/>
        <dsp:cNvSpPr/>
      </dsp:nvSpPr>
      <dsp:spPr>
        <a:xfrm>
          <a:off x="857" y="2177548"/>
          <a:ext cx="5076837"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Analysis of Cao Dewang's personal value orientation</a:t>
          </a:r>
          <a:endParaRPr lang="zh-CN" altLang="en-US" sz="1300" b="1" kern="1200"/>
        </a:p>
      </dsp:txBody>
      <dsp:txXfrm>
        <a:off x="857" y="2177548"/>
        <a:ext cx="5076837" cy="479111"/>
      </dsp:txXfrm>
    </dsp:sp>
    <dsp:sp modelId="{1B2CFB62-185F-4721-A5E9-B50C9C4037E7}">
      <dsp:nvSpPr>
        <dsp:cNvPr id="0" name=""/>
        <dsp:cNvSpPr/>
      </dsp:nvSpPr>
      <dsp:spPr>
        <a:xfrm>
          <a:off x="5078551" y="2192128"/>
          <a:ext cx="4976924"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Reflection on the construction and development of corporate culture of Fuyao Group (Competing Values Framework)</a:t>
          </a:r>
          <a:endParaRPr lang="zh-CN" altLang="en-US" sz="1300" b="1" kern="1200"/>
        </a:p>
      </dsp:txBody>
      <dsp:txXfrm>
        <a:off x="5078551" y="2192128"/>
        <a:ext cx="4976924" cy="479111"/>
      </dsp:txXfrm>
    </dsp:sp>
    <dsp:sp modelId="{92723CC3-8084-47D0-9E2D-EC502A636FCB}">
      <dsp:nvSpPr>
        <dsp:cNvPr id="0" name=""/>
        <dsp:cNvSpPr/>
      </dsp:nvSpPr>
      <dsp:spPr>
        <a:xfrm rot="10800000">
          <a:off x="0" y="0"/>
          <a:ext cx="10055476" cy="1602378"/>
        </a:xfrm>
        <a:prstGeom prst="upArrowCallou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altLang="zh-CN" sz="1900" kern="1200"/>
            <a:t>Content Analysis</a:t>
          </a:r>
          <a:endParaRPr lang="zh-CN" altLang="en-US" sz="1900" kern="1200"/>
        </a:p>
      </dsp:txBody>
      <dsp:txXfrm rot="-10800000">
        <a:off x="0" y="0"/>
        <a:ext cx="10055476" cy="562434"/>
      </dsp:txXfrm>
    </dsp:sp>
    <dsp:sp modelId="{DBF95FCA-08EB-47BA-8DE0-FFC41EC468A0}">
      <dsp:nvSpPr>
        <dsp:cNvPr id="0" name=""/>
        <dsp:cNvSpPr/>
      </dsp:nvSpPr>
      <dsp:spPr>
        <a:xfrm>
          <a:off x="0" y="564408"/>
          <a:ext cx="5027738"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The  conflict viewpoints in the documentary film</a:t>
          </a:r>
        </a:p>
        <a:p>
          <a:pPr marL="0" lvl="0" indent="0" algn="ctr" defTabSz="577850">
            <a:lnSpc>
              <a:spcPct val="90000"/>
            </a:lnSpc>
            <a:spcBef>
              <a:spcPct val="0"/>
            </a:spcBef>
            <a:spcAft>
              <a:spcPct val="35000"/>
            </a:spcAft>
            <a:buNone/>
          </a:pPr>
          <a:r>
            <a:rPr lang="en-US" altLang="zh-CN" sz="1300" b="1" i="1" kern="1200"/>
            <a:t>American Factory</a:t>
          </a:r>
        </a:p>
      </dsp:txBody>
      <dsp:txXfrm>
        <a:off x="0" y="564408"/>
        <a:ext cx="5027738" cy="479111"/>
      </dsp:txXfrm>
    </dsp:sp>
    <dsp:sp modelId="{99FBD50D-EB6C-445D-BB75-63A182D01F39}">
      <dsp:nvSpPr>
        <dsp:cNvPr id="0" name=""/>
        <dsp:cNvSpPr/>
      </dsp:nvSpPr>
      <dsp:spPr>
        <a:xfrm>
          <a:off x="5027738" y="564408"/>
          <a:ext cx="5027738"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The investigation of internal journal</a:t>
          </a:r>
        </a:p>
        <a:p>
          <a:pPr marL="0" lvl="0" indent="0" algn="ctr" defTabSz="577850">
            <a:lnSpc>
              <a:spcPct val="90000"/>
            </a:lnSpc>
            <a:spcBef>
              <a:spcPct val="0"/>
            </a:spcBef>
            <a:spcAft>
              <a:spcPct val="35000"/>
            </a:spcAft>
            <a:buNone/>
          </a:pPr>
          <a:r>
            <a:rPr lang="en-US" altLang="zh-CN" sz="1300" b="1" i="1" kern="1200"/>
            <a:t>Fuyao people </a:t>
          </a:r>
          <a:endParaRPr lang="zh-CN" altLang="en-US" sz="1300" b="1" i="1" kern="1200"/>
        </a:p>
      </dsp:txBody>
      <dsp:txXfrm>
        <a:off x="5027738" y="564408"/>
        <a:ext cx="5027738" cy="47911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4D5C01-43DF-4044-9066-EE986713593C}" type="datetimeFigureOut">
              <a:rPr lang="zh-CN" altLang="en-US" smtClean="0"/>
              <a:t>2021/3/25</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36A526-BCDB-415E-9971-9E6121223D2F}" type="slidenum">
              <a:rPr lang="zh-CN" altLang="en-US" smtClean="0"/>
              <a:t>‹#›</a:t>
            </a:fld>
            <a:endParaRPr lang="zh-CN" altLang="en-US"/>
          </a:p>
        </p:txBody>
      </p:sp>
    </p:spTree>
    <p:extLst>
      <p:ext uri="{BB962C8B-B14F-4D97-AF65-F5344CB8AC3E}">
        <p14:creationId xmlns:p14="http://schemas.microsoft.com/office/powerpoint/2010/main" val="701181716"/>
      </p:ext>
    </p:extLst>
  </p:cSld>
  <p:clrMap bg1="lt1" tx1="dk1" bg2="lt2" tx2="dk2" accent1="accent1" accent2="accent2" accent3="accent3" accent4="accent4" accent5="accent5" accent6="accent6" hlink="hlink" folHlink="folHlink"/>
  <p:notesStyle>
    <a:lvl1pPr marL="0" algn="l" defTabSz="914341" rtl="0" eaLnBrk="1" latinLnBrk="0" hangingPunct="1">
      <a:defRPr sz="1200" kern="1200">
        <a:solidFill>
          <a:schemeClr val="tx1"/>
        </a:solidFill>
        <a:latin typeface="+mn-lt"/>
        <a:ea typeface="+mn-ea"/>
        <a:cs typeface="+mn-cs"/>
      </a:defRPr>
    </a:lvl1pPr>
    <a:lvl2pPr marL="457171" algn="l" defTabSz="914341" rtl="0" eaLnBrk="1" latinLnBrk="0" hangingPunct="1">
      <a:defRPr sz="1200" kern="1200">
        <a:solidFill>
          <a:schemeClr val="tx1"/>
        </a:solidFill>
        <a:latin typeface="+mn-lt"/>
        <a:ea typeface="+mn-ea"/>
        <a:cs typeface="+mn-cs"/>
      </a:defRPr>
    </a:lvl2pPr>
    <a:lvl3pPr marL="914341" algn="l" defTabSz="914341" rtl="0" eaLnBrk="1" latinLnBrk="0" hangingPunct="1">
      <a:defRPr sz="1200" kern="1200">
        <a:solidFill>
          <a:schemeClr val="tx1"/>
        </a:solidFill>
        <a:latin typeface="+mn-lt"/>
        <a:ea typeface="+mn-ea"/>
        <a:cs typeface="+mn-cs"/>
      </a:defRPr>
    </a:lvl3pPr>
    <a:lvl4pPr marL="1371512" algn="l" defTabSz="914341" rtl="0" eaLnBrk="1" latinLnBrk="0" hangingPunct="1">
      <a:defRPr sz="1200" kern="1200">
        <a:solidFill>
          <a:schemeClr val="tx1"/>
        </a:solidFill>
        <a:latin typeface="+mn-lt"/>
        <a:ea typeface="+mn-ea"/>
        <a:cs typeface="+mn-cs"/>
      </a:defRPr>
    </a:lvl4pPr>
    <a:lvl5pPr marL="1828683" algn="l" defTabSz="914341" rtl="0" eaLnBrk="1" latinLnBrk="0" hangingPunct="1">
      <a:defRPr sz="1200" kern="1200">
        <a:solidFill>
          <a:schemeClr val="tx1"/>
        </a:solidFill>
        <a:latin typeface="+mn-lt"/>
        <a:ea typeface="+mn-ea"/>
        <a:cs typeface="+mn-cs"/>
      </a:defRPr>
    </a:lvl5pPr>
    <a:lvl6pPr marL="2285854" algn="l" defTabSz="914341" rtl="0" eaLnBrk="1" latinLnBrk="0" hangingPunct="1">
      <a:defRPr sz="1200" kern="1200">
        <a:solidFill>
          <a:schemeClr val="tx1"/>
        </a:solidFill>
        <a:latin typeface="+mn-lt"/>
        <a:ea typeface="+mn-ea"/>
        <a:cs typeface="+mn-cs"/>
      </a:defRPr>
    </a:lvl6pPr>
    <a:lvl7pPr marL="2743024" algn="l" defTabSz="914341" rtl="0" eaLnBrk="1" latinLnBrk="0" hangingPunct="1">
      <a:defRPr sz="1200" kern="1200">
        <a:solidFill>
          <a:schemeClr val="tx1"/>
        </a:solidFill>
        <a:latin typeface="+mn-lt"/>
        <a:ea typeface="+mn-ea"/>
        <a:cs typeface="+mn-cs"/>
      </a:defRPr>
    </a:lvl7pPr>
    <a:lvl8pPr marL="3200195" algn="l" defTabSz="914341" rtl="0" eaLnBrk="1" latinLnBrk="0" hangingPunct="1">
      <a:defRPr sz="1200" kern="1200">
        <a:solidFill>
          <a:schemeClr val="tx1"/>
        </a:solidFill>
        <a:latin typeface="+mn-lt"/>
        <a:ea typeface="+mn-ea"/>
        <a:cs typeface="+mn-cs"/>
      </a:defRPr>
    </a:lvl8pPr>
    <a:lvl9pPr marL="3657366" algn="l" defTabSz="91434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1</a:t>
            </a:fld>
            <a:endParaRPr lang="zh-CN" altLang="en-US"/>
          </a:p>
        </p:txBody>
      </p:sp>
    </p:spTree>
    <p:extLst>
      <p:ext uri="{BB962C8B-B14F-4D97-AF65-F5344CB8AC3E}">
        <p14:creationId xmlns:p14="http://schemas.microsoft.com/office/powerpoint/2010/main" val="2815698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2</a:t>
            </a:fld>
            <a:endParaRPr lang="zh-CN" altLang="en-US"/>
          </a:p>
        </p:txBody>
      </p:sp>
    </p:spTree>
    <p:extLst>
      <p:ext uri="{BB962C8B-B14F-4D97-AF65-F5344CB8AC3E}">
        <p14:creationId xmlns:p14="http://schemas.microsoft.com/office/powerpoint/2010/main" val="3226441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3</a:t>
            </a:fld>
            <a:endParaRPr lang="zh-CN" altLang="en-US"/>
          </a:p>
        </p:txBody>
      </p:sp>
    </p:spTree>
    <p:extLst>
      <p:ext uri="{BB962C8B-B14F-4D97-AF65-F5344CB8AC3E}">
        <p14:creationId xmlns:p14="http://schemas.microsoft.com/office/powerpoint/2010/main" val="409793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F2D3714-B553-A044-BA72-366907BA36B5}" type="slidenum">
              <a:rPr lang="en-US" smtClean="0"/>
              <a:t>4</a:t>
            </a:fld>
            <a:endParaRPr lang="en-US"/>
          </a:p>
        </p:txBody>
      </p:sp>
    </p:spTree>
    <p:extLst>
      <p:ext uri="{BB962C8B-B14F-4D97-AF65-F5344CB8AC3E}">
        <p14:creationId xmlns:p14="http://schemas.microsoft.com/office/powerpoint/2010/main" val="1928290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5</a:t>
            </a:fld>
            <a:endParaRPr lang="zh-CN" altLang="en-US"/>
          </a:p>
        </p:txBody>
      </p:sp>
    </p:spTree>
    <p:extLst>
      <p:ext uri="{BB962C8B-B14F-4D97-AF65-F5344CB8AC3E}">
        <p14:creationId xmlns:p14="http://schemas.microsoft.com/office/powerpoint/2010/main" val="1645784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6</a:t>
            </a:fld>
            <a:endParaRPr lang="zh-CN" altLang="en-US"/>
          </a:p>
        </p:txBody>
      </p:sp>
    </p:spTree>
    <p:extLst>
      <p:ext uri="{BB962C8B-B14F-4D97-AF65-F5344CB8AC3E}">
        <p14:creationId xmlns:p14="http://schemas.microsoft.com/office/powerpoint/2010/main" val="20808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7</a:t>
            </a:fld>
            <a:endParaRPr lang="zh-CN" altLang="en-US">
              <a:solidFill>
                <a:prstClr val="black"/>
              </a:solidFill>
            </a:endParaRPr>
          </a:p>
        </p:txBody>
      </p:sp>
    </p:spTree>
    <p:extLst>
      <p:ext uri="{BB962C8B-B14F-4D97-AF65-F5344CB8AC3E}">
        <p14:creationId xmlns:p14="http://schemas.microsoft.com/office/powerpoint/2010/main" val="4083666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8</a:t>
            </a:fld>
            <a:endParaRPr lang="zh-CN" altLang="en-US"/>
          </a:p>
        </p:txBody>
      </p:sp>
    </p:spTree>
    <p:extLst>
      <p:ext uri="{BB962C8B-B14F-4D97-AF65-F5344CB8AC3E}">
        <p14:creationId xmlns:p14="http://schemas.microsoft.com/office/powerpoint/2010/main" val="2166374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9</a:t>
            </a:fld>
            <a:endParaRPr lang="zh-CN" altLang="en-US"/>
          </a:p>
        </p:txBody>
      </p:sp>
    </p:spTree>
    <p:extLst>
      <p:ext uri="{BB962C8B-B14F-4D97-AF65-F5344CB8AC3E}">
        <p14:creationId xmlns:p14="http://schemas.microsoft.com/office/powerpoint/2010/main" val="2407532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10</a:t>
            </a:fld>
            <a:endParaRPr lang="zh-CN" altLang="en-US"/>
          </a:p>
        </p:txBody>
      </p:sp>
    </p:spTree>
    <p:extLst>
      <p:ext uri="{BB962C8B-B14F-4D97-AF65-F5344CB8AC3E}">
        <p14:creationId xmlns:p14="http://schemas.microsoft.com/office/powerpoint/2010/main" val="209006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11</a:t>
            </a:fld>
            <a:endParaRPr lang="zh-CN" altLang="en-US"/>
          </a:p>
        </p:txBody>
      </p:sp>
    </p:spTree>
    <p:extLst>
      <p:ext uri="{BB962C8B-B14F-4D97-AF65-F5344CB8AC3E}">
        <p14:creationId xmlns:p14="http://schemas.microsoft.com/office/powerpoint/2010/main" val="2509266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F2D3714-B553-A044-BA72-366907BA36B5}" type="slidenum">
              <a:rPr lang="en-US" smtClean="0"/>
              <a:t>12</a:t>
            </a:fld>
            <a:endParaRPr lang="en-US"/>
          </a:p>
        </p:txBody>
      </p:sp>
    </p:spTree>
    <p:extLst>
      <p:ext uri="{BB962C8B-B14F-4D97-AF65-F5344CB8AC3E}">
        <p14:creationId xmlns:p14="http://schemas.microsoft.com/office/powerpoint/2010/main" val="265296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13</a:t>
            </a:fld>
            <a:endParaRPr lang="zh-CN" altLang="en-US">
              <a:solidFill>
                <a:prstClr val="black"/>
              </a:solidFill>
            </a:endParaRPr>
          </a:p>
        </p:txBody>
      </p:sp>
    </p:spTree>
    <p:extLst>
      <p:ext uri="{BB962C8B-B14F-4D97-AF65-F5344CB8AC3E}">
        <p14:creationId xmlns:p14="http://schemas.microsoft.com/office/powerpoint/2010/main" val="13752705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14</a:t>
            </a:fld>
            <a:endParaRPr lang="zh-CN" altLang="en-US">
              <a:solidFill>
                <a:prstClr val="black"/>
              </a:solidFill>
            </a:endParaRPr>
          </a:p>
        </p:txBody>
      </p:sp>
    </p:spTree>
    <p:extLst>
      <p:ext uri="{BB962C8B-B14F-4D97-AF65-F5344CB8AC3E}">
        <p14:creationId xmlns:p14="http://schemas.microsoft.com/office/powerpoint/2010/main" val="4110231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15</a:t>
            </a:fld>
            <a:endParaRPr lang="zh-CN" altLang="en-US">
              <a:solidFill>
                <a:prstClr val="black"/>
              </a:solidFill>
            </a:endParaRPr>
          </a:p>
        </p:txBody>
      </p:sp>
    </p:spTree>
    <p:extLst>
      <p:ext uri="{BB962C8B-B14F-4D97-AF65-F5344CB8AC3E}">
        <p14:creationId xmlns:p14="http://schemas.microsoft.com/office/powerpoint/2010/main" val="1942950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16</a:t>
            </a:fld>
            <a:endParaRPr lang="zh-CN" altLang="en-US">
              <a:solidFill>
                <a:prstClr val="black"/>
              </a:solidFill>
            </a:endParaRPr>
          </a:p>
        </p:txBody>
      </p:sp>
    </p:spTree>
    <p:extLst>
      <p:ext uri="{BB962C8B-B14F-4D97-AF65-F5344CB8AC3E}">
        <p14:creationId xmlns:p14="http://schemas.microsoft.com/office/powerpoint/2010/main" val="2350560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solidFill>
                  <a:prstClr val="black"/>
                </a:solidFill>
              </a:rPr>
              <a:pPr/>
              <a:t>17</a:t>
            </a:fld>
            <a:endParaRPr lang="zh-CN" altLang="en-US">
              <a:solidFill>
                <a:prstClr val="black"/>
              </a:solidFill>
            </a:endParaRPr>
          </a:p>
        </p:txBody>
      </p:sp>
    </p:spTree>
    <p:extLst>
      <p:ext uri="{BB962C8B-B14F-4D97-AF65-F5344CB8AC3E}">
        <p14:creationId xmlns:p14="http://schemas.microsoft.com/office/powerpoint/2010/main" val="384126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microsoft.com/office/2007/relationships/media" Target="../media/media1.wmv"/><Relationship Id="rId1" Type="http://schemas.openxmlformats.org/officeDocument/2006/relationships/video" Target="NULL" TargetMode="External"/><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0999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2" name="封面.avi">
            <a:hlinkClick r:id="" action="ppaction://media"/>
          </p:cNvPr>
          <p:cNvPicPr>
            <a:picLocks noChangeAspect="1"/>
          </p:cNvPicPr>
          <p:nvPr userDrawn="1">
            <a:videoFile r:link="rId1"/>
            <p:extLst>
              <p:ext uri="{DAA4B4D4-6D71-4841-9C94-3DE7FCFB9230}">
                <p14:media xmlns:p14="http://schemas.microsoft.com/office/powerpoint/2010/main" r:embed="rId2">
                  <p14:trim st="2970.4654" end="1687.224"/>
                </p14:media>
              </p:ext>
            </p:extLst>
          </p:nvPr>
        </p:nvPicPr>
        <p:blipFill>
          <a:blip r:embed="rId4">
            <a:duotone>
              <a:schemeClr val="bg2">
                <a:shade val="45000"/>
                <a:satMod val="135000"/>
              </a:schemeClr>
              <a:prstClr val="white"/>
            </a:duotone>
          </a:blip>
          <a:stretch>
            <a:fillRect/>
          </a:stretch>
        </p:blipFill>
        <p:spPr>
          <a:xfrm>
            <a:off x="1" y="0"/>
            <a:ext cx="12190413" cy="6859588"/>
          </a:xfrm>
          <a:prstGeom prst="rect">
            <a:avLst/>
          </a:prstGeom>
        </p:spPr>
      </p:pic>
    </p:spTree>
    <p:extLst>
      <p:ext uri="{BB962C8B-B14F-4D97-AF65-F5344CB8AC3E}">
        <p14:creationId xmlns:p14="http://schemas.microsoft.com/office/powerpoint/2010/main" val="3607883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2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3" name="矩形 2"/>
          <p:cNvSpPr/>
          <p:nvPr userDrawn="1"/>
        </p:nvSpPr>
        <p:spPr>
          <a:xfrm>
            <a:off x="-6383" y="0"/>
            <a:ext cx="12229244" cy="6919292"/>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w="25400" cap="flat" cmpd="sng" algn="ctr">
            <a:noFill/>
            <a:prstDash val="solid"/>
          </a:ln>
          <a:effectLst/>
        </p:spPr>
        <p:txBody>
          <a:bodyPr lIns="91423" tIns="45711" rIns="91423" bIns="45711" rtlCol="0" anchor="ctr"/>
          <a:lstStyle/>
          <a:p>
            <a:pPr algn="ctr" defTabSz="914341"/>
            <a:r>
              <a:rPr lang="zh-CN" altLang="en-US" sz="1800" kern="0">
                <a:solidFill>
                  <a:prstClr val="white"/>
                </a:solidFill>
              </a:rPr>
              <a:t> </a:t>
            </a:r>
          </a:p>
          <a:p>
            <a:pPr algn="ctr" defTabSz="914341"/>
            <a:endParaRPr lang="zh-CN" altLang="en-US" sz="1800" kern="0">
              <a:solidFill>
                <a:prstClr val="white"/>
              </a:solidFill>
            </a:endParaRPr>
          </a:p>
        </p:txBody>
      </p:sp>
      <p:sp>
        <p:nvSpPr>
          <p:cNvPr id="4" name="矩形 3"/>
          <p:cNvSpPr/>
          <p:nvPr userDrawn="1"/>
        </p:nvSpPr>
        <p:spPr>
          <a:xfrm>
            <a:off x="11165132" y="306251"/>
            <a:ext cx="648072" cy="1261078"/>
          </a:xfrm>
          <a:prstGeom prst="rect">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423" tIns="45711" rIns="91423" bIns="45711" spcCol="0" rtlCol="0" anchor="ctr"/>
          <a:lstStyle/>
          <a:p>
            <a:pPr algn="ctr"/>
            <a:endParaRPr lang="zh-CN" altLang="en-US"/>
          </a:p>
        </p:txBody>
      </p:sp>
      <p:sp>
        <p:nvSpPr>
          <p:cNvPr id="13" name="矩形 12"/>
          <p:cNvSpPr/>
          <p:nvPr userDrawn="1"/>
        </p:nvSpPr>
        <p:spPr>
          <a:xfrm>
            <a:off x="190550" y="189434"/>
            <a:ext cx="2239945" cy="867076"/>
          </a:xfrm>
          <a:prstGeom prst="rect">
            <a:avLst/>
          </a:pr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423" tIns="45711" rIns="91423" bIns="45711" spcCol="0" rtlCol="0" anchor="ctr"/>
          <a:lstStyle/>
          <a:p>
            <a:pPr algn="ctr"/>
            <a:endParaRPr lang="zh-CN" altLang="en-US"/>
          </a:p>
        </p:txBody>
      </p:sp>
      <p:cxnSp>
        <p:nvCxnSpPr>
          <p:cNvPr id="14" name="直接连接符 13"/>
          <p:cNvCxnSpPr/>
          <p:nvPr userDrawn="1"/>
        </p:nvCxnSpPr>
        <p:spPr>
          <a:xfrm>
            <a:off x="2513784" y="905392"/>
            <a:ext cx="804591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7811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2000"/>
                                        <p:tgtEl>
                                          <p:spTgt spid="4"/>
                                        </p:tgtEl>
                                      </p:cBhvr>
                                    </p:animEffect>
                                  </p:childTnLst>
                                </p:cTn>
                              </p:par>
                              <p:par>
                                <p:cTn id="8" presetID="22" presetClass="entr" presetSubtype="8"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1000"/>
                                        <p:tgtEl>
                                          <p:spTgt spid="14"/>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100" fill="hold"/>
                                        <p:tgtEl>
                                          <p:spTgt spid="13"/>
                                        </p:tgtEl>
                                        <p:attrNameLst>
                                          <p:attrName>ppt_w</p:attrName>
                                        </p:attrNameLst>
                                      </p:cBhvr>
                                      <p:tavLst>
                                        <p:tav tm="0">
                                          <p:val>
                                            <p:fltVal val="0"/>
                                          </p:val>
                                        </p:tav>
                                        <p:tav tm="100000">
                                          <p:val>
                                            <p:strVal val="#ppt_w"/>
                                          </p:val>
                                        </p:tav>
                                      </p:tavLst>
                                    </p:anim>
                                    <p:anim calcmode="lin" valueType="num">
                                      <p:cBhvr>
                                        <p:cTn id="14" dur="100" fill="hold"/>
                                        <p:tgtEl>
                                          <p:spTgt spid="13"/>
                                        </p:tgtEl>
                                        <p:attrNameLst>
                                          <p:attrName>ppt_h</p:attrName>
                                        </p:attrNameLst>
                                      </p:cBhvr>
                                      <p:tavLst>
                                        <p:tav tm="0">
                                          <p:val>
                                            <p:fltVal val="0"/>
                                          </p:val>
                                        </p:tav>
                                        <p:tav tm="100000">
                                          <p:val>
                                            <p:strVal val="#ppt_h"/>
                                          </p:val>
                                        </p:tav>
                                      </p:tavLst>
                                    </p:anim>
                                    <p:animEffect transition="in" filter="fade">
                                      <p:cBhvr>
                                        <p:cTn id="15" dur="100"/>
                                        <p:tgtEl>
                                          <p:spTgt spid="13"/>
                                        </p:tgtEl>
                                      </p:cBhvr>
                                    </p:animEffect>
                                  </p:childTnLst>
                                </p:cTn>
                              </p:par>
                              <p:par>
                                <p:cTn id="16" presetID="6" presetClass="emph" presetSubtype="0" fill="hold" grpId="1" nodeType="withEffect">
                                  <p:stCondLst>
                                    <p:cond delay="100"/>
                                  </p:stCondLst>
                                  <p:childTnLst>
                                    <p:animScale>
                                      <p:cBhvr>
                                        <p:cTn id="17" dur="100" fill="hold"/>
                                        <p:tgtEl>
                                          <p:spTgt spid="13"/>
                                        </p:tgtEl>
                                      </p:cBhvr>
                                      <p:by x="110000" y="110000"/>
                                    </p:animScale>
                                  </p:childTnLst>
                                </p:cTn>
                              </p:par>
                              <p:par>
                                <p:cTn id="18" presetID="6" presetClass="emph" presetSubtype="0" fill="hold" grpId="2" nodeType="withEffect">
                                  <p:stCondLst>
                                    <p:cond delay="200"/>
                                  </p:stCondLst>
                                  <p:childTnLst>
                                    <p:animScale>
                                      <p:cBhvr>
                                        <p:cTn id="19" dur="200" fill="hold"/>
                                        <p:tgtEl>
                                          <p:spTgt spid="13"/>
                                        </p:tgtEl>
                                      </p:cBhvr>
                                      <p:by x="90000" y="90000"/>
                                    </p:animScale>
                                  </p:childTnLst>
                                </p:cTn>
                              </p:par>
                              <p:par>
                                <p:cTn id="20" presetID="6" presetClass="emph" presetSubtype="0" fill="hold" grpId="3" nodeType="withEffect">
                                  <p:stCondLst>
                                    <p:cond delay="400"/>
                                  </p:stCondLst>
                                  <p:childTnLst>
                                    <p:animScale>
                                      <p:cBhvr>
                                        <p:cTn id="21" dur="100" fill="hold"/>
                                        <p:tgtEl>
                                          <p:spTgt spid="13"/>
                                        </p:tgtEl>
                                      </p:cBhvr>
                                      <p:by x="105000" y="105000"/>
                                    </p:animScale>
                                  </p:childTnLst>
                                </p:cTn>
                              </p:par>
                              <p:par>
                                <p:cTn id="22" presetID="6" presetClass="emph" presetSubtype="0" fill="hold" grpId="4" nodeType="withEffect">
                                  <p:stCondLst>
                                    <p:cond delay="500"/>
                                  </p:stCondLst>
                                  <p:childTnLst>
                                    <p:animScale>
                                      <p:cBhvr>
                                        <p:cTn id="23" dur="200" fill="hold"/>
                                        <p:tgtEl>
                                          <p:spTgt spid="13"/>
                                        </p:tgtEl>
                                      </p:cBhvr>
                                      <p:by x="95000" y="9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3" grpId="0" animBg="1"/>
      <p:bldP spid="13" grpId="1" animBg="1"/>
      <p:bldP spid="13" grpId="2" animBg="1"/>
      <p:bldP spid="13" grpId="3" animBg="1"/>
      <p:bldP spid="13" grpId="4"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960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1" y="274702"/>
            <a:ext cx="10971372" cy="1143265"/>
          </a:xfrm>
          <a:prstGeom prst="rect">
            <a:avLst/>
          </a:prstGeom>
        </p:spPr>
        <p:txBody>
          <a:bodyPr lIns="91394" tIns="45696" rIns="91394" bIns="45696"/>
          <a:lstStyle/>
          <a:p>
            <a:r>
              <a:rPr lang="zh-CN" altLang="en-US"/>
              <a:t>单击此处编辑母版标题样式</a:t>
            </a:r>
          </a:p>
        </p:txBody>
      </p:sp>
      <p:sp>
        <p:nvSpPr>
          <p:cNvPr id="3" name="日期占位符 2"/>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2021/3/25</a:t>
            </a:fld>
            <a:endParaRPr lang="zh-CN" altLang="en-US"/>
          </a:p>
        </p:txBody>
      </p:sp>
      <p:sp>
        <p:nvSpPr>
          <p:cNvPr id="4" name="页脚占位符 3"/>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5" name="灯片编号占位符 4"/>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2027541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2021/3/25</a:t>
            </a:fld>
            <a:endParaRPr lang="zh-CN" altLang="en-US"/>
          </a:p>
        </p:txBody>
      </p:sp>
      <p:sp>
        <p:nvSpPr>
          <p:cNvPr id="3" name="页脚占位符 2"/>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4" name="灯片编号占位符 3"/>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2024872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7"/>
            <a:ext cx="7314248" cy="566869"/>
          </a:xfrm>
          <a:prstGeom prst="rect">
            <a:avLst/>
          </a:prstGeom>
        </p:spPr>
        <p:txBody>
          <a:bodyPr lIns="91394" tIns="45696" rIns="91394" bIns="45696" anchor="b"/>
          <a:lstStyle>
            <a:lvl1pPr algn="l">
              <a:defRPr sz="2400" b="1"/>
            </a:lvl1pPr>
          </a:lstStyle>
          <a:p>
            <a:r>
              <a:rPr lang="zh-CN" altLang="en-US"/>
              <a:t>单击此处编辑母版标题样式</a:t>
            </a:r>
          </a:p>
        </p:txBody>
      </p:sp>
      <p:sp>
        <p:nvSpPr>
          <p:cNvPr id="3" name="图片占位符 2"/>
          <p:cNvSpPr>
            <a:spLocks noGrp="1"/>
          </p:cNvSpPr>
          <p:nvPr>
            <p:ph type="pic" idx="1"/>
          </p:nvPr>
        </p:nvSpPr>
        <p:spPr>
          <a:xfrm>
            <a:off x="2389406" y="612921"/>
            <a:ext cx="7314248" cy="4115753"/>
          </a:xfrm>
          <a:prstGeom prst="rect">
            <a:avLst/>
          </a:prstGeom>
        </p:spPr>
        <p:txBody>
          <a:bodyPr lIns="91394" tIns="45696" rIns="91394" bIns="45696"/>
          <a:lstStyle>
            <a:lvl1pPr marL="0" indent="0">
              <a:buNone/>
              <a:defRPr sz="3900"/>
            </a:lvl1pPr>
            <a:lvl2pPr marL="544189" indent="0">
              <a:buNone/>
              <a:defRPr sz="3300"/>
            </a:lvl2pPr>
            <a:lvl3pPr marL="1088377" indent="0">
              <a:buNone/>
              <a:defRPr sz="2900"/>
            </a:lvl3pPr>
            <a:lvl4pPr marL="1632568" indent="0">
              <a:buNone/>
              <a:defRPr sz="2400"/>
            </a:lvl4pPr>
            <a:lvl5pPr marL="2176757" indent="0">
              <a:buNone/>
              <a:defRPr sz="2400"/>
            </a:lvl5pPr>
            <a:lvl6pPr marL="2720945" indent="0">
              <a:buNone/>
              <a:defRPr sz="2400"/>
            </a:lvl6pPr>
            <a:lvl7pPr marL="3265133" indent="0">
              <a:buNone/>
              <a:defRPr sz="2400"/>
            </a:lvl7pPr>
            <a:lvl8pPr marL="3809322" indent="0">
              <a:buNone/>
              <a:defRPr sz="2400"/>
            </a:lvl8pPr>
            <a:lvl9pPr marL="4353512" indent="0">
              <a:buNone/>
              <a:defRPr sz="2400"/>
            </a:lvl9pPr>
          </a:lstStyle>
          <a:p>
            <a:endParaRPr lang="zh-CN" altLang="en-US"/>
          </a:p>
        </p:txBody>
      </p:sp>
      <p:sp>
        <p:nvSpPr>
          <p:cNvPr id="4" name="文本占位符 3"/>
          <p:cNvSpPr>
            <a:spLocks noGrp="1"/>
          </p:cNvSpPr>
          <p:nvPr>
            <p:ph type="body" sz="half" idx="2"/>
          </p:nvPr>
        </p:nvSpPr>
        <p:spPr>
          <a:xfrm>
            <a:off x="2389406" y="5368581"/>
            <a:ext cx="7314248" cy="805048"/>
          </a:xfrm>
          <a:prstGeom prst="rect">
            <a:avLst/>
          </a:prstGeom>
        </p:spPr>
        <p:txBody>
          <a:bodyPr lIns="91394" tIns="45696" rIns="91394" bIns="45696"/>
          <a:lstStyle>
            <a:lvl1pPr marL="0" indent="0">
              <a:buNone/>
              <a:defRPr sz="1700"/>
            </a:lvl1pPr>
            <a:lvl2pPr marL="544189" indent="0">
              <a:buNone/>
              <a:defRPr sz="1500"/>
            </a:lvl2pPr>
            <a:lvl3pPr marL="1088377" indent="0">
              <a:buNone/>
              <a:defRPr sz="1200"/>
            </a:lvl3pPr>
            <a:lvl4pPr marL="1632568" indent="0">
              <a:buNone/>
              <a:defRPr sz="1100"/>
            </a:lvl4pPr>
            <a:lvl5pPr marL="2176757" indent="0">
              <a:buNone/>
              <a:defRPr sz="1100"/>
            </a:lvl5pPr>
            <a:lvl6pPr marL="2720945" indent="0">
              <a:buNone/>
              <a:defRPr sz="1100"/>
            </a:lvl6pPr>
            <a:lvl7pPr marL="3265133" indent="0">
              <a:buNone/>
              <a:defRPr sz="1100"/>
            </a:lvl7pPr>
            <a:lvl8pPr marL="3809322" indent="0">
              <a:buNone/>
              <a:defRPr sz="1100"/>
            </a:lvl8pPr>
            <a:lvl9pPr marL="4353512" indent="0">
              <a:buNone/>
              <a:defRPr sz="1100"/>
            </a:lvl9pPr>
          </a:lstStyle>
          <a:p>
            <a:pPr lvl="0"/>
            <a:r>
              <a:rPr lang="zh-CN" altLang="en-US"/>
              <a:t>单击此处编辑母版文本样式</a:t>
            </a:r>
          </a:p>
        </p:txBody>
      </p:sp>
      <p:sp>
        <p:nvSpPr>
          <p:cNvPr id="5" name="日期占位符 4"/>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2021/3/25</a:t>
            </a:fld>
            <a:endParaRPr lang="zh-CN" altLang="en-US"/>
          </a:p>
        </p:txBody>
      </p:sp>
      <p:sp>
        <p:nvSpPr>
          <p:cNvPr id="6" name="页脚占位符 5"/>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7" name="灯片编号占位符 6"/>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971414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521" y="274702"/>
            <a:ext cx="10971372" cy="1143265"/>
          </a:xfrm>
          <a:prstGeom prst="rect">
            <a:avLst/>
          </a:prstGeom>
        </p:spPr>
        <p:txBody>
          <a:bodyPr lIns="91394" tIns="45696" rIns="91394" bIns="45696"/>
          <a:lstStyle/>
          <a:p>
            <a:r>
              <a:rPr lang="zh-CN" altLang="en-US"/>
              <a:t>单击此处编辑母版标题样式</a:t>
            </a:r>
          </a:p>
        </p:txBody>
      </p:sp>
      <p:sp>
        <p:nvSpPr>
          <p:cNvPr id="3" name="竖排文字占位符 2"/>
          <p:cNvSpPr>
            <a:spLocks noGrp="1"/>
          </p:cNvSpPr>
          <p:nvPr>
            <p:ph type="body" orient="vert" idx="1"/>
          </p:nvPr>
        </p:nvSpPr>
        <p:spPr>
          <a:xfrm>
            <a:off x="609521" y="1600575"/>
            <a:ext cx="10971372" cy="4527011"/>
          </a:xfrm>
          <a:prstGeom prst="rect">
            <a:avLst/>
          </a:prstGeom>
        </p:spPr>
        <p:txBody>
          <a:bodyPr vert="eaVert" lIns="91394" tIns="45696" rIns="91394" bIns="45696"/>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2021/3/25</a:t>
            </a:fld>
            <a:endParaRPr lang="zh-CN" altLang="en-US"/>
          </a:p>
        </p:txBody>
      </p:sp>
      <p:sp>
        <p:nvSpPr>
          <p:cNvPr id="5" name="页脚占位符 4"/>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6" name="灯片编号占位符 5"/>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2062756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a:prstGeom prst="rect">
            <a:avLst/>
          </a:prstGeom>
        </p:spPr>
        <p:txBody>
          <a:bodyPr vert="eaVert" lIns="91394" tIns="45696" rIns="91394" bIns="45696"/>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a:prstGeom prst="rect">
            <a:avLst/>
          </a:prstGeom>
        </p:spPr>
        <p:txBody>
          <a:bodyPr vert="eaVert" lIns="91394" tIns="45696" rIns="91394" bIns="45696"/>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2021/3/25</a:t>
            </a:fld>
            <a:endParaRPr lang="zh-CN" altLang="en-US"/>
          </a:p>
        </p:txBody>
      </p:sp>
      <p:sp>
        <p:nvSpPr>
          <p:cNvPr id="5" name="页脚占位符 4"/>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6" name="灯片编号占位符 5"/>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4251265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1_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09523" y="275232"/>
            <a:ext cx="10973489" cy="1143265"/>
          </a:xfrm>
          <a:prstGeom prst="rect">
            <a:avLst/>
          </a:prstGeom>
        </p:spPr>
        <p:txBody>
          <a:bodyPr lIns="91423" tIns="45711" rIns="91423" bIns="45711"/>
          <a:lstStyle/>
          <a:p>
            <a:r>
              <a:rPr lang="zh-CN" altLang="en-US"/>
              <a:t>单击此处编辑母版标题样式</a:t>
            </a:r>
          </a:p>
        </p:txBody>
      </p:sp>
      <p:sp>
        <p:nvSpPr>
          <p:cNvPr id="3" name="内容占位符 2"/>
          <p:cNvSpPr>
            <a:spLocks noGrp="1"/>
          </p:cNvSpPr>
          <p:nvPr>
            <p:ph idx="1"/>
          </p:nvPr>
        </p:nvSpPr>
        <p:spPr>
          <a:xfrm>
            <a:off x="609523" y="1596338"/>
            <a:ext cx="10973489" cy="4537068"/>
          </a:xfrm>
          <a:prstGeom prst="rect">
            <a:avLst/>
          </a:prstGeom>
        </p:spPr>
        <p:txBody>
          <a:bodyPr lIns="91423" tIns="45711" rIns="91423" bIns="4571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a:xfrm>
            <a:off x="609523" y="6251968"/>
            <a:ext cx="2846547" cy="478477"/>
          </a:xfrm>
          <a:prstGeom prst="rect">
            <a:avLst/>
          </a:prstGeom>
          <a:ln/>
        </p:spPr>
        <p:txBody>
          <a:bodyPr lIns="91423" tIns="45711" rIns="91423" bIns="45711"/>
          <a:lstStyle>
            <a:lvl1pPr>
              <a:defRPr/>
            </a:lvl1pPr>
          </a:lstStyle>
          <a:p>
            <a:pPr>
              <a:defRPr/>
            </a:pPr>
            <a:endParaRPr lang="en-US" altLang="zh-CN">
              <a:solidFill>
                <a:srgbClr val="000000"/>
              </a:solidFill>
            </a:endParaRPr>
          </a:p>
        </p:txBody>
      </p:sp>
      <p:sp>
        <p:nvSpPr>
          <p:cNvPr id="5" name="Rectangle 5"/>
          <p:cNvSpPr>
            <a:spLocks noGrp="1" noChangeArrowheads="1"/>
          </p:cNvSpPr>
          <p:nvPr>
            <p:ph type="ftr" sz="quarter" idx="11"/>
          </p:nvPr>
        </p:nvSpPr>
        <p:spPr>
          <a:xfrm>
            <a:off x="4165060" y="6251968"/>
            <a:ext cx="3862415" cy="478477"/>
          </a:xfrm>
          <a:prstGeom prst="rect">
            <a:avLst/>
          </a:prstGeom>
          <a:ln/>
        </p:spPr>
        <p:txBody>
          <a:bodyPr lIns="91423" tIns="45711" rIns="91423" bIns="45711"/>
          <a:lstStyle>
            <a:lvl1pPr>
              <a:defRPr/>
            </a:lvl1pPr>
          </a:lstStyle>
          <a:p>
            <a:pPr>
              <a:defRPr/>
            </a:pPr>
            <a:endParaRPr lang="en-US" altLang="zh-CN">
              <a:solidFill>
                <a:srgbClr val="000000"/>
              </a:solidFill>
            </a:endParaRPr>
          </a:p>
        </p:txBody>
      </p:sp>
      <p:sp>
        <p:nvSpPr>
          <p:cNvPr id="6" name="Rectangle 6"/>
          <p:cNvSpPr>
            <a:spLocks noGrp="1" noChangeArrowheads="1"/>
          </p:cNvSpPr>
          <p:nvPr>
            <p:ph type="sldNum" sz="quarter" idx="12"/>
          </p:nvPr>
        </p:nvSpPr>
        <p:spPr>
          <a:xfrm>
            <a:off x="8736465" y="6251968"/>
            <a:ext cx="2846547" cy="478477"/>
          </a:xfrm>
          <a:prstGeom prst="rect">
            <a:avLst/>
          </a:prstGeom>
          <a:ln/>
        </p:spPr>
        <p:txBody>
          <a:bodyPr lIns="91423" tIns="45711" rIns="91423" bIns="45711"/>
          <a:lstStyle>
            <a:lvl1pPr>
              <a:defRPr/>
            </a:lvl1pPr>
          </a:lstStyle>
          <a:p>
            <a:pPr>
              <a:defRPr/>
            </a:pPr>
            <a:fld id="{72ACFA3D-2EF9-4482-AFDA-79B6A264F1C9}"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1028902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2" y="274640"/>
            <a:ext cx="10971213" cy="1143000"/>
          </a:xfrm>
          <a:prstGeom prst="rect">
            <a:avLst/>
          </a:prstGeom>
        </p:spPr>
        <p:txBody>
          <a:bodyPr lIns="91423" tIns="45711" rIns="91423" bIns="45711"/>
          <a:lstStyle/>
          <a:p>
            <a:r>
              <a:rPr lang="zh-CN" altLang="en-US"/>
              <a:t>单击此处编辑母版标题样式</a:t>
            </a:r>
          </a:p>
        </p:txBody>
      </p:sp>
      <p:sp>
        <p:nvSpPr>
          <p:cNvPr id="3" name="文本框 3"/>
          <p:cNvSpPr txBox="1"/>
          <p:nvPr userDrawn="1"/>
        </p:nvSpPr>
        <p:spPr>
          <a:xfrm>
            <a:off x="1652957" y="1169379"/>
            <a:ext cx="9024281" cy="2977720"/>
          </a:xfrm>
          <a:prstGeom prst="rect">
            <a:avLst/>
          </a:prstGeom>
          <a:noFill/>
        </p:spPr>
        <p:txBody>
          <a:bodyPr wrap="square" lIns="91423" tIns="45711" rIns="91423" bIns="45711" rtlCol="0">
            <a:spAutoFit/>
          </a:bodyPr>
          <a:lstStyle/>
          <a:p>
            <a:pPr algn="ctr" defTabSz="914341">
              <a:lnSpc>
                <a:spcPct val="150000"/>
              </a:lnSpc>
              <a:defRPr/>
            </a:pPr>
            <a:r>
              <a:rPr lang="zh-CN" altLang="en-US" sz="2900" b="1" kern="0" dirty="0">
                <a:solidFill>
                  <a:schemeClr val="bg1"/>
                </a:solidFill>
                <a:latin typeface="微软雅黑" panose="020B0503020204020204" pitchFamily="34" charset="-122"/>
                <a:ea typeface="微软雅黑" panose="020B0503020204020204" pitchFamily="34" charset="-122"/>
              </a:rPr>
              <a:t>版权声明</a:t>
            </a:r>
          </a:p>
          <a:p>
            <a:pPr algn="just" defTabSz="914341">
              <a:lnSpc>
                <a:spcPct val="150000"/>
              </a:lnSpc>
              <a:defRPr/>
            </a:pPr>
            <a:endParaRPr lang="zh-CN" altLang="en-US" sz="1200" kern="0" dirty="0">
              <a:solidFill>
                <a:schemeClr val="bg1"/>
              </a:solidFill>
              <a:latin typeface="微软雅黑" panose="020B0503020204020204" pitchFamily="34" charset="-122"/>
              <a:ea typeface="微软雅黑" panose="020B0503020204020204" pitchFamily="34" charset="-122"/>
            </a:endParaRPr>
          </a:p>
          <a:p>
            <a:pPr algn="just" defTabSz="914341">
              <a:lnSpc>
                <a:spcPct val="150000"/>
              </a:lnSpc>
              <a:defRPr/>
            </a:pPr>
            <a:r>
              <a:rPr lang="zh-CN" altLang="en-US" sz="1200" kern="0" dirty="0">
                <a:solidFill>
                  <a:schemeClr val="bg1"/>
                </a:solidFill>
                <a:latin typeface="微软雅黑" panose="020B0503020204020204" pitchFamily="34" charset="-122"/>
                <a:ea typeface="微软雅黑" panose="020B0503020204020204" pitchFamily="34" charset="-122"/>
              </a:rPr>
              <a:t>感谢您下载觅知网平台上提供的</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作品，为了您和觅知网以及原创作者的利益，请勿复制、传播、销售，否则将承担法律责任！觅知网将对作品进行维权，按照传播下载次数进行十倍的索取赔偿！</a:t>
            </a:r>
            <a:endParaRPr lang="en-US" altLang="zh-CN" sz="1200" kern="0" dirty="0">
              <a:solidFill>
                <a:schemeClr val="bg1"/>
              </a:solidFill>
              <a:latin typeface="微软雅黑" panose="020B0503020204020204" pitchFamily="34" charset="-122"/>
              <a:ea typeface="微软雅黑" panose="020B0503020204020204" pitchFamily="34" charset="-122"/>
            </a:endParaRPr>
          </a:p>
          <a:p>
            <a:pPr algn="just" defTabSz="914341">
              <a:lnSpc>
                <a:spcPct val="150000"/>
              </a:lnSpc>
              <a:defRPr/>
            </a:pPr>
            <a:endParaRPr lang="zh-CN" altLang="en-US" sz="1200" kern="0" dirty="0">
              <a:solidFill>
                <a:schemeClr val="bg1"/>
              </a:solidFill>
              <a:latin typeface="微软雅黑" panose="020B0503020204020204" pitchFamily="34" charset="-122"/>
              <a:ea typeface="微软雅黑" panose="020B0503020204020204" pitchFamily="34" charset="-122"/>
            </a:endParaRPr>
          </a:p>
          <a:p>
            <a:pPr algn="just" defTabSz="914341">
              <a:lnSpc>
                <a:spcPct val="150000"/>
              </a:lnSpc>
              <a:defRPr/>
            </a:pPr>
            <a:r>
              <a:rPr lang="en-US" altLang="zh-CN" sz="1200" kern="0" dirty="0">
                <a:solidFill>
                  <a:schemeClr val="bg1"/>
                </a:solidFill>
                <a:latin typeface="微软雅黑" panose="020B0503020204020204" pitchFamily="34" charset="-122"/>
                <a:ea typeface="微软雅黑" panose="020B0503020204020204" pitchFamily="34" charset="-122"/>
              </a:rPr>
              <a:t>1.</a:t>
            </a:r>
            <a:r>
              <a:rPr lang="zh-CN" altLang="en-US" sz="1200" kern="0" dirty="0">
                <a:solidFill>
                  <a:schemeClr val="bg1"/>
                </a:solidFill>
                <a:latin typeface="微软雅黑" panose="020B0503020204020204" pitchFamily="34" charset="-122"/>
                <a:ea typeface="微软雅黑" panose="020B0503020204020204" pitchFamily="34" charset="-122"/>
              </a:rPr>
              <a:t>在觅知网出售的</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模板是免版税类（</a:t>
            </a:r>
            <a:r>
              <a:rPr lang="en-US" altLang="zh-CN" sz="1200" kern="0" dirty="0">
                <a:solidFill>
                  <a:schemeClr val="bg1"/>
                </a:solidFill>
                <a:latin typeface="微软雅黑" panose="020B0503020204020204" pitchFamily="34" charset="-122"/>
                <a:ea typeface="微软雅黑" panose="020B0503020204020204" pitchFamily="34" charset="-122"/>
              </a:rPr>
              <a:t>RF</a:t>
            </a:r>
            <a:r>
              <a:rPr lang="zh-CN" altLang="en-US" sz="1200" kern="0" dirty="0">
                <a:solidFill>
                  <a:schemeClr val="bg1"/>
                </a:solidFill>
                <a:latin typeface="微软雅黑" panose="020B0503020204020204" pitchFamily="34" charset="-122"/>
                <a:ea typeface="微软雅黑" panose="020B0503020204020204" pitchFamily="34" charset="-122"/>
              </a:rPr>
              <a:t>：</a:t>
            </a:r>
            <a:r>
              <a:rPr lang="en-US" altLang="zh-CN" sz="1200" kern="0" dirty="0">
                <a:solidFill>
                  <a:schemeClr val="bg1"/>
                </a:solidFill>
                <a:latin typeface="微软雅黑" panose="020B0503020204020204" pitchFamily="34" charset="-122"/>
                <a:ea typeface="微软雅黑" panose="020B0503020204020204" pitchFamily="34" charset="-122"/>
              </a:rPr>
              <a:t>Royalty-Free</a:t>
            </a:r>
            <a:r>
              <a:rPr lang="zh-CN" altLang="en-US" sz="1200" kern="0" dirty="0">
                <a:solidFill>
                  <a:schemeClr val="bg1"/>
                </a:solidFill>
                <a:latin typeface="微软雅黑" panose="020B0503020204020204" pitchFamily="34" charset="-122"/>
                <a:ea typeface="微软雅黑" panose="020B0503020204020204" pitchFamily="34" charset="-122"/>
              </a:rPr>
              <a:t>）正版受</a:t>
            </a:r>
            <a:r>
              <a:rPr lang="en-US" altLang="zh-CN" sz="1200" kern="0" dirty="0">
                <a:solidFill>
                  <a:schemeClr val="bg1"/>
                </a:solidFill>
                <a:latin typeface="微软雅黑" panose="020B0503020204020204" pitchFamily="34" charset="-122"/>
                <a:ea typeface="微软雅黑" panose="020B0503020204020204" pitchFamily="34" charset="-122"/>
              </a:rPr>
              <a:t>《</a:t>
            </a:r>
            <a:r>
              <a:rPr lang="zh-CN" altLang="en-US" sz="1200" kern="0" dirty="0">
                <a:solidFill>
                  <a:schemeClr val="bg1"/>
                </a:solidFill>
                <a:latin typeface="微软雅黑" panose="020B0503020204020204" pitchFamily="34" charset="-122"/>
                <a:ea typeface="微软雅黑" panose="020B0503020204020204" pitchFamily="34" charset="-122"/>
              </a:rPr>
              <a:t>中国人民共和国著作法</a:t>
            </a:r>
            <a:r>
              <a:rPr lang="en-US" altLang="zh-CN" sz="1200" kern="0" dirty="0">
                <a:solidFill>
                  <a:schemeClr val="bg1"/>
                </a:solidFill>
                <a:latin typeface="微软雅黑" panose="020B0503020204020204" pitchFamily="34" charset="-122"/>
                <a:ea typeface="微软雅黑" panose="020B0503020204020204" pitchFamily="34" charset="-122"/>
              </a:rPr>
              <a:t>》</a:t>
            </a:r>
            <a:r>
              <a:rPr lang="zh-CN" altLang="en-US" sz="1200" kern="0" dirty="0">
                <a:solidFill>
                  <a:schemeClr val="bg1"/>
                </a:solidFill>
                <a:latin typeface="微软雅黑" panose="020B0503020204020204" pitchFamily="34" charset="-122"/>
                <a:ea typeface="微软雅黑" panose="020B0503020204020204" pitchFamily="34" charset="-122"/>
              </a:rPr>
              <a:t>和</a:t>
            </a:r>
            <a:r>
              <a:rPr lang="en-US" altLang="zh-CN" sz="1200" kern="0" dirty="0">
                <a:solidFill>
                  <a:schemeClr val="bg1"/>
                </a:solidFill>
                <a:latin typeface="微软雅黑" panose="020B0503020204020204" pitchFamily="34" charset="-122"/>
                <a:ea typeface="微软雅黑" panose="020B0503020204020204" pitchFamily="34" charset="-122"/>
              </a:rPr>
              <a:t>《</a:t>
            </a:r>
            <a:r>
              <a:rPr lang="zh-CN" altLang="en-US" sz="1200" kern="0" dirty="0">
                <a:solidFill>
                  <a:schemeClr val="bg1"/>
                </a:solidFill>
                <a:latin typeface="微软雅黑" panose="020B0503020204020204" pitchFamily="34" charset="-122"/>
                <a:ea typeface="微软雅黑" panose="020B0503020204020204" pitchFamily="34" charset="-122"/>
              </a:rPr>
              <a:t>世界版权公约</a:t>
            </a:r>
            <a:r>
              <a:rPr lang="en-US" altLang="zh-CN" sz="1200" kern="0" dirty="0">
                <a:solidFill>
                  <a:schemeClr val="bg1"/>
                </a:solidFill>
                <a:latin typeface="微软雅黑" panose="020B0503020204020204" pitchFamily="34" charset="-122"/>
                <a:ea typeface="微软雅黑" panose="020B0503020204020204" pitchFamily="34" charset="-122"/>
              </a:rPr>
              <a:t>》</a:t>
            </a:r>
            <a:r>
              <a:rPr lang="zh-CN" altLang="en-US" sz="1200" kern="0" dirty="0">
                <a:solidFill>
                  <a:schemeClr val="bg1"/>
                </a:solidFill>
                <a:latin typeface="微软雅黑" panose="020B0503020204020204" pitchFamily="34" charset="-122"/>
                <a:ea typeface="微软雅黑" panose="020B0503020204020204" pitchFamily="34" charset="-122"/>
              </a:rPr>
              <a:t>的保护，作品的所有权、版权和著作权归觅知网所有，您下载的是</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模板素材的使用权。</a:t>
            </a:r>
          </a:p>
          <a:p>
            <a:pPr algn="just" defTabSz="914341">
              <a:lnSpc>
                <a:spcPct val="150000"/>
              </a:lnSpc>
              <a:defRPr/>
            </a:pPr>
            <a:r>
              <a:rPr lang="en-US" altLang="zh-CN" sz="1200" kern="0" dirty="0">
                <a:solidFill>
                  <a:schemeClr val="bg1"/>
                </a:solidFill>
                <a:latin typeface="微软雅黑" panose="020B0503020204020204" pitchFamily="34" charset="-122"/>
                <a:ea typeface="微软雅黑" panose="020B0503020204020204" pitchFamily="34" charset="-122"/>
              </a:rPr>
              <a:t>2.</a:t>
            </a:r>
            <a:r>
              <a:rPr lang="zh-CN" altLang="en-US" sz="1200" kern="0" dirty="0">
                <a:solidFill>
                  <a:schemeClr val="bg1"/>
                </a:solidFill>
                <a:latin typeface="微软雅黑" panose="020B0503020204020204" pitchFamily="34" charset="-122"/>
                <a:ea typeface="微软雅黑" panose="020B0503020204020204" pitchFamily="34" charset="-122"/>
              </a:rPr>
              <a:t>不得将觅知网的</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模板、</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素材，本身用于再出售，或者出租、出借、转让、分销、发布或者作为礼物供他人使用，不得转授权、出卖、转让本协议或者本协议中的权利。</a:t>
            </a:r>
          </a:p>
        </p:txBody>
      </p:sp>
      <p:sp>
        <p:nvSpPr>
          <p:cNvPr id="4" name="文本框 8"/>
          <p:cNvSpPr txBox="1"/>
          <p:nvPr userDrawn="1"/>
        </p:nvSpPr>
        <p:spPr>
          <a:xfrm>
            <a:off x="1652957" y="4984410"/>
            <a:ext cx="7297081" cy="369314"/>
          </a:xfrm>
          <a:prstGeom prst="rect">
            <a:avLst/>
          </a:prstGeom>
          <a:noFill/>
          <a:ln>
            <a:noFill/>
          </a:ln>
          <a:effectLst/>
        </p:spPr>
        <p:txBody>
          <a:bodyPr wrap="square" lIns="91423" tIns="45711" rIns="91423" bIns="45711" rtlCol="0">
            <a:spAutoFit/>
          </a:bodyPr>
          <a:lstStyle/>
          <a:p>
            <a:pPr algn="just" defTabSz="914341">
              <a:defRPr/>
            </a:pPr>
            <a:r>
              <a:rPr lang="zh-CN" altLang="en-US" sz="1800" b="1" kern="0" dirty="0">
                <a:solidFill>
                  <a:schemeClr val="bg1"/>
                </a:solidFill>
              </a:rPr>
              <a:t>更多精品</a:t>
            </a:r>
            <a:r>
              <a:rPr lang="en-US" altLang="zh-CN" sz="1800" b="1" kern="0" dirty="0">
                <a:solidFill>
                  <a:schemeClr val="bg1"/>
                </a:solidFill>
              </a:rPr>
              <a:t>PPT</a:t>
            </a:r>
            <a:r>
              <a:rPr lang="zh-CN" altLang="en-US" sz="1800" b="1" kern="0" dirty="0">
                <a:solidFill>
                  <a:schemeClr val="bg1"/>
                </a:solidFill>
              </a:rPr>
              <a:t>模板：</a:t>
            </a:r>
            <a:r>
              <a:rPr lang="en-US" altLang="zh-CN" sz="1800" b="1" kern="0" dirty="0">
                <a:solidFill>
                  <a:schemeClr val="bg1"/>
                </a:solidFill>
              </a:rPr>
              <a:t>http://www.51miz.com/ppt/</a:t>
            </a:r>
          </a:p>
        </p:txBody>
      </p:sp>
    </p:spTree>
    <p:extLst>
      <p:ext uri="{BB962C8B-B14F-4D97-AF65-F5344CB8AC3E}">
        <p14:creationId xmlns:p14="http://schemas.microsoft.com/office/powerpoint/2010/main" val="2477855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layout">
    <p:spTree>
      <p:nvGrpSpPr>
        <p:cNvPr id="1" name=""/>
        <p:cNvGrpSpPr/>
        <p:nvPr/>
      </p:nvGrpSpPr>
      <p:grpSpPr>
        <a:xfrm>
          <a:off x="0" y="0"/>
          <a:ext cx="0" cy="0"/>
          <a:chOff x="0" y="0"/>
          <a:chExt cx="0" cy="0"/>
        </a:xfrm>
      </p:grpSpPr>
      <p:sp>
        <p:nvSpPr>
          <p:cNvPr id="4" name="Table Placeholder 3"/>
          <p:cNvSpPr>
            <a:spLocks noGrp="1"/>
          </p:cNvSpPr>
          <p:nvPr>
            <p:ph type="tbl" sz="quarter" idx="10"/>
          </p:nvPr>
        </p:nvSpPr>
        <p:spPr>
          <a:xfrm>
            <a:off x="426369" y="2136031"/>
            <a:ext cx="11334563" cy="4289190"/>
          </a:xfrm>
        </p:spPr>
        <p:txBody>
          <a:bodyPr bIns="1737360" anchor="ctr">
            <a:noAutofit/>
          </a:bodyPr>
          <a:lstStyle>
            <a:lvl1pPr algn="ctr">
              <a:defRPr sz="1960">
                <a:solidFill>
                  <a:srgbClr val="000000"/>
                </a:solidFill>
                <a:latin typeface="+mj-lt"/>
              </a:defRPr>
            </a:lvl1pPr>
          </a:lstStyle>
          <a:p>
            <a:r>
              <a:rPr lang="zh-CN" altLang="en-US"/>
              <a:t>单击图标添加表格</a:t>
            </a:r>
            <a:endParaRPr lang="en-US" dirty="0"/>
          </a:p>
        </p:txBody>
      </p:sp>
      <p:sp>
        <p:nvSpPr>
          <p:cNvPr id="5" name="Title Placeholder 1">
            <a:extLst>
              <a:ext uri="{FF2B5EF4-FFF2-40B4-BE49-F238E27FC236}">
                <a16:creationId xmlns:a16="http://schemas.microsoft.com/office/drawing/2014/main" id="{4F997AC3-87B6-4E0B-88C2-A05069E413C4}"/>
              </a:ext>
            </a:extLst>
          </p:cNvPr>
          <p:cNvSpPr>
            <a:spLocks noGrp="1"/>
          </p:cNvSpPr>
          <p:nvPr>
            <p:ph type="title" hasCustomPrompt="1"/>
          </p:nvPr>
        </p:nvSpPr>
        <p:spPr>
          <a:xfrm>
            <a:off x="426369" y="440597"/>
            <a:ext cx="11334563" cy="739514"/>
          </a:xfrm>
          <a:prstGeom prst="rect">
            <a:avLst/>
          </a:prstGeom>
        </p:spPr>
        <p:txBody>
          <a:bodyPr vert="horz" wrap="square" lIns="0" tIns="164592" rIns="0" bIns="0" rtlCol="0" anchor="t">
            <a:noAutofit/>
          </a:bodyPr>
          <a:lstStyle>
            <a:lvl1pPr>
              <a:defRPr>
                <a:solidFill>
                  <a:srgbClr val="000000"/>
                </a:solidFill>
              </a:defRPr>
            </a:lvl1pPr>
          </a:lstStyle>
          <a:p>
            <a:r>
              <a:rPr lang="en-US" dirty="0"/>
              <a:t>Table layout</a:t>
            </a:r>
          </a:p>
        </p:txBody>
      </p:sp>
    </p:spTree>
    <p:extLst>
      <p:ext uri="{BB962C8B-B14F-4D97-AF65-F5344CB8AC3E}">
        <p14:creationId xmlns:p14="http://schemas.microsoft.com/office/powerpoint/2010/main" val="422392097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6369" y="1203150"/>
            <a:ext cx="3631915" cy="1172824"/>
          </a:xfrm>
        </p:spPr>
        <p:txBody>
          <a:bodyPr lIns="0" tIns="0" rIns="0" bIns="0"/>
          <a:lstStyle>
            <a:lvl1pPr>
              <a:defRPr sz="1960" spc="0" baseline="0">
                <a:solidFill>
                  <a:srgbClr val="000000"/>
                </a:solidFill>
              </a:defRPr>
            </a:lvl1pPr>
          </a:lstStyle>
          <a:p>
            <a:r>
              <a:rPr lang="en-US" dirty="0"/>
              <a:t>Contents</a:t>
            </a:r>
          </a:p>
        </p:txBody>
      </p:sp>
      <p:sp>
        <p:nvSpPr>
          <p:cNvPr id="4" name="Text Placeholder 3"/>
          <p:cNvSpPr>
            <a:spLocks noGrp="1"/>
          </p:cNvSpPr>
          <p:nvPr>
            <p:ph type="body" sz="quarter" idx="10" hasCustomPrompt="1"/>
          </p:nvPr>
        </p:nvSpPr>
        <p:spPr>
          <a:xfrm>
            <a:off x="6211913" y="1203150"/>
            <a:ext cx="3617911" cy="3289990"/>
          </a:xfrm>
        </p:spPr>
        <p:txBody>
          <a:bodyPr wrap="square" lIns="0" tIns="0" rIns="0" bIns="0">
            <a:noAutofit/>
          </a:bodyPr>
          <a:lstStyle>
            <a:lvl1pPr marL="0" marR="0" indent="0" algn="l" defTabSz="507278" rtl="0" eaLnBrk="1" fontAlgn="auto" latinLnBrk="0" hangingPunct="1">
              <a:lnSpc>
                <a:spcPct val="100000"/>
              </a:lnSpc>
              <a:spcBef>
                <a:spcPts val="0"/>
              </a:spcBef>
              <a:spcAft>
                <a:spcPts val="490"/>
              </a:spcAft>
              <a:buClrTx/>
              <a:buSzPct val="90000"/>
              <a:buFont typeface="Wingdings" panose="05000000000000000000" pitchFamily="2" charset="2"/>
              <a:buNone/>
              <a:tabLst/>
              <a:defRPr sz="1960" spc="0" baseline="0">
                <a:solidFill>
                  <a:schemeClr val="accent1"/>
                </a:solidFill>
                <a:latin typeface="+mj-lt"/>
              </a:defRPr>
            </a:lvl1pPr>
            <a:lvl2pPr marL="224074" indent="0">
              <a:buNone/>
              <a:defRPr sz="1764"/>
            </a:lvl2pPr>
            <a:lvl3pPr marL="448147" indent="0">
              <a:buNone/>
              <a:defRPr sz="1764"/>
            </a:lvl3pPr>
            <a:lvl4pPr marL="672221" indent="0">
              <a:buNone/>
              <a:defRPr sz="1764"/>
            </a:lvl4pPr>
            <a:lvl5pPr marL="896295" indent="0">
              <a:buNone/>
              <a:defRPr sz="1764"/>
            </a:lvl5pPr>
          </a:lstStyle>
          <a:p>
            <a:pPr lvl="0"/>
            <a:r>
              <a:rPr lang="en-US" dirty="0"/>
              <a:t>##	Section title</a:t>
            </a:r>
          </a:p>
          <a:p>
            <a:pPr lvl="0"/>
            <a:r>
              <a:rPr lang="en-US" dirty="0"/>
              <a:t>##	Section title</a:t>
            </a:r>
          </a:p>
          <a:p>
            <a:pPr lvl="0"/>
            <a:r>
              <a:rPr lang="en-US" dirty="0"/>
              <a:t>##	Section title</a:t>
            </a:r>
          </a:p>
          <a:p>
            <a:pPr lvl="0"/>
            <a:r>
              <a:rPr lang="en-US" dirty="0"/>
              <a:t>##	Section title</a:t>
            </a:r>
          </a:p>
          <a:p>
            <a:pPr lvl="0"/>
            <a:r>
              <a:rPr lang="en-US" dirty="0"/>
              <a:t>##	Section title</a:t>
            </a:r>
          </a:p>
          <a:p>
            <a:pPr lvl="0"/>
            <a:r>
              <a:rPr lang="en-US" dirty="0"/>
              <a:t>##	Section title</a:t>
            </a:r>
          </a:p>
          <a:p>
            <a:pPr lvl="0"/>
            <a:r>
              <a:rPr lang="en-US" dirty="0"/>
              <a:t>##	Section title</a:t>
            </a:r>
          </a:p>
        </p:txBody>
      </p:sp>
    </p:spTree>
    <p:extLst>
      <p:ext uri="{BB962C8B-B14F-4D97-AF65-F5344CB8AC3E}">
        <p14:creationId xmlns:p14="http://schemas.microsoft.com/office/powerpoint/2010/main" val="1129945925"/>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174275"/>
      </p:ext>
    </p:extLst>
  </p:cSld>
  <p:clrMap bg1="lt1" tx1="dk1" bg2="lt2" tx2="dk2" accent1="accent1" accent2="accent2" accent3="accent3" accent4="accent4" accent5="accent5" accent6="accent6" hlink="hlink" folHlink="folHlink"/>
  <p:sldLayoutIdLst>
    <p:sldLayoutId id="2147483650" r:id="rId1"/>
    <p:sldLayoutId id="2147483651" r:id="rId2"/>
    <p:sldLayoutId id="2147483699" r:id="rId3"/>
    <p:sldLayoutId id="2147483660" r:id="rId4"/>
    <p:sldLayoutId id="2147483654" r:id="rId5"/>
    <p:sldLayoutId id="2147483655" r:id="rId6"/>
    <p:sldLayoutId id="2147483657" r:id="rId7"/>
    <p:sldLayoutId id="2147483658" r:id="rId8"/>
    <p:sldLayoutId id="2147483659" r:id="rId9"/>
    <p:sldLayoutId id="2147483685" r:id="rId10"/>
    <p:sldLayoutId id="2147483686" r:id="rId11"/>
    <p:sldLayoutId id="2147483700" r:id="rId12"/>
    <p:sldLayoutId id="2147483701" r:id="rId13"/>
  </p:sldLayoutIdLst>
  <p:txStyles>
    <p:titleStyle>
      <a:lvl1pPr algn="ctr" defTabSz="1088377" rtl="0" eaLnBrk="1" latinLnBrk="0" hangingPunct="1">
        <a:spcBef>
          <a:spcPct val="0"/>
        </a:spcBef>
        <a:buNone/>
        <a:defRPr sz="5200" kern="1200">
          <a:solidFill>
            <a:schemeClr val="tx1"/>
          </a:solidFill>
          <a:latin typeface="+mj-lt"/>
          <a:ea typeface="+mj-ea"/>
          <a:cs typeface="+mj-cs"/>
        </a:defRPr>
      </a:lvl1pPr>
    </p:titleStyle>
    <p:bodyStyle>
      <a:lvl1pPr marL="408142" indent="-408142" algn="l" defTabSz="1088377" rtl="0" eaLnBrk="1" latinLnBrk="0" hangingPunct="1">
        <a:spcBef>
          <a:spcPct val="20000"/>
        </a:spcBef>
        <a:buFont typeface="Arial" pitchFamily="34" charset="0"/>
        <a:buChar char="•"/>
        <a:defRPr sz="3900" kern="1200">
          <a:solidFill>
            <a:schemeClr val="tx1"/>
          </a:solidFill>
          <a:latin typeface="+mn-lt"/>
          <a:ea typeface="+mn-ea"/>
          <a:cs typeface="+mn-cs"/>
        </a:defRPr>
      </a:lvl1pPr>
      <a:lvl2pPr marL="884309" indent="-340119" algn="l" defTabSz="1088377" rtl="0" eaLnBrk="1" latinLnBrk="0" hangingPunct="1">
        <a:spcBef>
          <a:spcPct val="20000"/>
        </a:spcBef>
        <a:buFont typeface="Arial" pitchFamily="34" charset="0"/>
        <a:buChar char="–"/>
        <a:defRPr sz="3300" kern="1200">
          <a:solidFill>
            <a:schemeClr val="tx1"/>
          </a:solidFill>
          <a:latin typeface="+mn-lt"/>
          <a:ea typeface="+mn-ea"/>
          <a:cs typeface="+mn-cs"/>
        </a:defRPr>
      </a:lvl2pPr>
      <a:lvl3pPr marL="1360472" indent="-272094" algn="l" defTabSz="1088377" rtl="0" eaLnBrk="1" latinLnBrk="0" hangingPunct="1">
        <a:spcBef>
          <a:spcPct val="20000"/>
        </a:spcBef>
        <a:buFont typeface="Arial" pitchFamily="34" charset="0"/>
        <a:buChar char="•"/>
        <a:defRPr sz="2900" kern="1200">
          <a:solidFill>
            <a:schemeClr val="tx1"/>
          </a:solidFill>
          <a:latin typeface="+mn-lt"/>
          <a:ea typeface="+mn-ea"/>
          <a:cs typeface="+mn-cs"/>
        </a:defRPr>
      </a:lvl3pPr>
      <a:lvl4pPr marL="1904661"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4pPr>
      <a:lvl5pPr marL="2448850"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5pPr>
      <a:lvl6pPr marL="2993039"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227"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417"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604"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9pPr>
    </p:bodyStyle>
    <p:otherStyle>
      <a:defPPr>
        <a:defRPr lang="zh-CN"/>
      </a:defPPr>
      <a:lvl1pPr marL="0" algn="l" defTabSz="1088377" rtl="0" eaLnBrk="1" latinLnBrk="0" hangingPunct="1">
        <a:defRPr sz="2100" kern="1200">
          <a:solidFill>
            <a:schemeClr val="tx1"/>
          </a:solidFill>
          <a:latin typeface="+mn-lt"/>
          <a:ea typeface="+mn-ea"/>
          <a:cs typeface="+mn-cs"/>
        </a:defRPr>
      </a:lvl1pPr>
      <a:lvl2pPr marL="544189" algn="l" defTabSz="1088377" rtl="0" eaLnBrk="1" latinLnBrk="0" hangingPunct="1">
        <a:defRPr sz="2100" kern="1200">
          <a:solidFill>
            <a:schemeClr val="tx1"/>
          </a:solidFill>
          <a:latin typeface="+mn-lt"/>
          <a:ea typeface="+mn-ea"/>
          <a:cs typeface="+mn-cs"/>
        </a:defRPr>
      </a:lvl2pPr>
      <a:lvl3pPr marL="1088377" algn="l" defTabSz="1088377" rtl="0" eaLnBrk="1" latinLnBrk="0" hangingPunct="1">
        <a:defRPr sz="2100" kern="1200">
          <a:solidFill>
            <a:schemeClr val="tx1"/>
          </a:solidFill>
          <a:latin typeface="+mn-lt"/>
          <a:ea typeface="+mn-ea"/>
          <a:cs typeface="+mn-cs"/>
        </a:defRPr>
      </a:lvl3pPr>
      <a:lvl4pPr marL="1632568" algn="l" defTabSz="1088377" rtl="0" eaLnBrk="1" latinLnBrk="0" hangingPunct="1">
        <a:defRPr sz="2100" kern="1200">
          <a:solidFill>
            <a:schemeClr val="tx1"/>
          </a:solidFill>
          <a:latin typeface="+mn-lt"/>
          <a:ea typeface="+mn-ea"/>
          <a:cs typeface="+mn-cs"/>
        </a:defRPr>
      </a:lvl4pPr>
      <a:lvl5pPr marL="2176757" algn="l" defTabSz="1088377" rtl="0" eaLnBrk="1" latinLnBrk="0" hangingPunct="1">
        <a:defRPr sz="2100" kern="1200">
          <a:solidFill>
            <a:schemeClr val="tx1"/>
          </a:solidFill>
          <a:latin typeface="+mn-lt"/>
          <a:ea typeface="+mn-ea"/>
          <a:cs typeface="+mn-cs"/>
        </a:defRPr>
      </a:lvl5pPr>
      <a:lvl6pPr marL="2720945" algn="l" defTabSz="1088377" rtl="0" eaLnBrk="1" latinLnBrk="0" hangingPunct="1">
        <a:defRPr sz="2100" kern="1200">
          <a:solidFill>
            <a:schemeClr val="tx1"/>
          </a:solidFill>
          <a:latin typeface="+mn-lt"/>
          <a:ea typeface="+mn-ea"/>
          <a:cs typeface="+mn-cs"/>
        </a:defRPr>
      </a:lvl6pPr>
      <a:lvl7pPr marL="3265133" algn="l" defTabSz="1088377" rtl="0" eaLnBrk="1" latinLnBrk="0" hangingPunct="1">
        <a:defRPr sz="2100" kern="1200">
          <a:solidFill>
            <a:schemeClr val="tx1"/>
          </a:solidFill>
          <a:latin typeface="+mn-lt"/>
          <a:ea typeface="+mn-ea"/>
          <a:cs typeface="+mn-cs"/>
        </a:defRPr>
      </a:lvl7pPr>
      <a:lvl8pPr marL="3809322" algn="l" defTabSz="1088377" rtl="0" eaLnBrk="1" latinLnBrk="0" hangingPunct="1">
        <a:defRPr sz="2100" kern="1200">
          <a:solidFill>
            <a:schemeClr val="tx1"/>
          </a:solidFill>
          <a:latin typeface="+mn-lt"/>
          <a:ea typeface="+mn-ea"/>
          <a:cs typeface="+mn-cs"/>
        </a:defRPr>
      </a:lvl8pPr>
      <a:lvl9pPr marL="4353512" algn="l" defTabSz="1088377" rtl="0" eaLnBrk="1" latinLnBrk="0" hangingPunct="1">
        <a:defRPr sz="2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11.png"/><Relationship Id="rId4" Type="http://schemas.openxmlformats.org/officeDocument/2006/relationships/image" Target="../media/image10.jp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9.jpg"/><Relationship Id="rId5" Type="http://schemas.openxmlformats.org/officeDocument/2006/relationships/image" Target="../media/image18.png"/><Relationship Id="rId4" Type="http://schemas.openxmlformats.org/officeDocument/2006/relationships/image" Target="../media/image17.jpg"/></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23.png"/><Relationship Id="rId5" Type="http://schemas.openxmlformats.org/officeDocument/2006/relationships/image" Target="../media/image22.jpg"/><Relationship Id="rId10" Type="http://schemas.openxmlformats.org/officeDocument/2006/relationships/image" Target="../media/image27.png"/><Relationship Id="rId4" Type="http://schemas.openxmlformats.org/officeDocument/2006/relationships/image" Target="../media/image21.jpeg"/><Relationship Id="rId9"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slideLayout" Target="../slideLayouts/slideLayout3.xml"/><Relationship Id="rId7" Type="http://schemas.openxmlformats.org/officeDocument/2006/relationships/image" Target="../media/image33.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2.gif"/><Relationship Id="rId5" Type="http://schemas.openxmlformats.org/officeDocument/2006/relationships/image" Target="../media/image31.jpeg"/><Relationship Id="rId4" Type="http://schemas.openxmlformats.org/officeDocument/2006/relationships/notesSlide" Target="../notesSlides/notesSlide10.xml"/><Relationship Id="rId9" Type="http://schemas.openxmlformats.org/officeDocument/2006/relationships/image" Target="../media/image35.png"/></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6.pn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hyperlink" Target="https://www.bjnews.com.cn/detail/156626315914748.html"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diewire.com/2019/01/american-factory-review-sundance-1202038438/"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41.png"/><Relationship Id="rId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34660" y="0"/>
            <a:ext cx="12190413" cy="6859588"/>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394" tIns="45696" rIns="91394" bIns="45696" spcCol="0" rtlCol="0" anchor="ctr"/>
          <a:lstStyle/>
          <a:p>
            <a:pPr algn="ctr"/>
            <a:endParaRPr lang="zh-CN" altLang="en-US"/>
          </a:p>
        </p:txBody>
      </p:sp>
      <p:sp>
        <p:nvSpPr>
          <p:cNvPr id="12" name="TextBox 7"/>
          <p:cNvSpPr txBox="1">
            <a:spLocks noChangeArrowheads="1"/>
          </p:cNvSpPr>
          <p:nvPr/>
        </p:nvSpPr>
        <p:spPr bwMode="auto">
          <a:xfrm>
            <a:off x="208246" y="1016889"/>
            <a:ext cx="11449272" cy="1600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en-US" altLang="zh-CN" sz="9600" dirty="0">
                <a:effectLst>
                  <a:outerShdw blurRad="444500" dist="736600" dir="8100000" algn="tr" rotWithShape="0">
                    <a:prstClr val="black">
                      <a:alpha val="40000"/>
                    </a:prstClr>
                  </a:outerShdw>
                </a:effectLst>
                <a:latin typeface="叶根友毛笔行书简体" pitchFamily="2" charset="-122"/>
                <a:ea typeface="叶根友毛笔行书简体" pitchFamily="2" charset="-122"/>
              </a:rPr>
              <a:t>Research Report</a:t>
            </a:r>
            <a:endParaRPr lang="zh-CN" altLang="en-US" sz="9600" dirty="0">
              <a:effectLst>
                <a:outerShdw blurRad="444500" dist="736600" dir="8100000" algn="tr" rotWithShape="0">
                  <a:prstClr val="black">
                    <a:alpha val="40000"/>
                  </a:prstClr>
                </a:outerShdw>
              </a:effectLst>
              <a:latin typeface="叶根友毛笔行书简体" pitchFamily="2" charset="-122"/>
              <a:ea typeface="叶根友毛笔行书简体" pitchFamily="2" charset="-122"/>
            </a:endParaRPr>
          </a:p>
        </p:txBody>
      </p:sp>
      <p:pic>
        <p:nvPicPr>
          <p:cNvPr id="15" name="图片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221879" flipV="1">
            <a:off x="12198850" y="-701329"/>
            <a:ext cx="1442171" cy="1402659"/>
          </a:xfrm>
          <a:prstGeom prst="rect">
            <a:avLst/>
          </a:prstGeom>
        </p:spPr>
      </p:pic>
      <p:sp>
        <p:nvSpPr>
          <p:cNvPr id="16" name="文本框 38"/>
          <p:cNvSpPr txBox="1"/>
          <p:nvPr/>
        </p:nvSpPr>
        <p:spPr>
          <a:xfrm>
            <a:off x="9668119" y="6074412"/>
            <a:ext cx="2522293" cy="646313"/>
          </a:xfrm>
          <a:prstGeom prst="rect">
            <a:avLst/>
          </a:prstGeom>
          <a:noFill/>
        </p:spPr>
        <p:txBody>
          <a:bodyPr wrap="square" lIns="91423" tIns="45711" rIns="91423" bIns="45711" rtlCol="0">
            <a:spAutoFit/>
          </a:bodyPr>
          <a:lstStyle/>
          <a:p>
            <a:pPr defTabSz="914341"/>
            <a:r>
              <a:rPr lang="en-US" altLang="zh-CN" sz="1800" kern="0" dirty="0">
                <a:latin typeface="微软雅黑" panose="020B0503020204020204" pitchFamily="34" charset="-122"/>
                <a:ea typeface="微软雅黑" panose="020B0503020204020204" pitchFamily="34" charset="-122"/>
              </a:rPr>
              <a:t>Reporter: </a:t>
            </a:r>
          </a:p>
          <a:p>
            <a:pPr defTabSz="914341"/>
            <a:r>
              <a:rPr lang="en-US" altLang="zh-CN" sz="1800" kern="0" dirty="0" err="1">
                <a:latin typeface="微软雅黑" panose="020B0503020204020204" pitchFamily="34" charset="-122"/>
                <a:ea typeface="微软雅黑" panose="020B0503020204020204" pitchFamily="34" charset="-122"/>
              </a:rPr>
              <a:t>Liya</a:t>
            </a:r>
            <a:r>
              <a:rPr lang="en-US" altLang="zh-CN" sz="1800" kern="0" dirty="0">
                <a:latin typeface="微软雅黑" panose="020B0503020204020204" pitchFamily="34" charset="-122"/>
                <a:ea typeface="微软雅黑" panose="020B0503020204020204" pitchFamily="34" charset="-122"/>
              </a:rPr>
              <a:t> An (2005347)</a:t>
            </a:r>
            <a:endParaRPr lang="zh-CN" altLang="en-US" sz="1800" kern="0" dirty="0">
              <a:latin typeface="微软雅黑" panose="020B0503020204020204" pitchFamily="34" charset="-122"/>
              <a:ea typeface="微软雅黑" panose="020B0503020204020204" pitchFamily="34" charset="-122"/>
            </a:endParaRPr>
          </a:p>
        </p:txBody>
      </p:sp>
      <p:sp>
        <p:nvSpPr>
          <p:cNvPr id="17" name="KSO_Shape"/>
          <p:cNvSpPr>
            <a:spLocks/>
          </p:cNvSpPr>
          <p:nvPr/>
        </p:nvSpPr>
        <p:spPr bwMode="auto">
          <a:xfrm>
            <a:off x="9157739" y="5996034"/>
            <a:ext cx="338879" cy="478990"/>
          </a:xfrm>
          <a:custGeom>
            <a:avLst/>
            <a:gdLst/>
            <a:ahLst/>
            <a:cxnLst/>
            <a:rect l="0" t="0" r="r" b="b"/>
            <a:pathLst>
              <a:path w="725488" h="1450976">
                <a:moveTo>
                  <a:pt x="180975" y="543686"/>
                </a:moveTo>
                <a:lnTo>
                  <a:pt x="544513" y="543686"/>
                </a:lnTo>
                <a:lnTo>
                  <a:pt x="544513" y="785648"/>
                </a:lnTo>
                <a:lnTo>
                  <a:pt x="544248" y="794903"/>
                </a:lnTo>
                <a:lnTo>
                  <a:pt x="543187" y="804158"/>
                </a:lnTo>
                <a:lnTo>
                  <a:pt x="542392" y="813149"/>
                </a:lnTo>
                <a:lnTo>
                  <a:pt x="540536" y="822140"/>
                </a:lnTo>
                <a:lnTo>
                  <a:pt x="538679" y="830867"/>
                </a:lnTo>
                <a:lnTo>
                  <a:pt x="536293" y="839329"/>
                </a:lnTo>
                <a:lnTo>
                  <a:pt x="533111" y="847791"/>
                </a:lnTo>
                <a:lnTo>
                  <a:pt x="530194" y="856253"/>
                </a:lnTo>
                <a:lnTo>
                  <a:pt x="526482" y="864186"/>
                </a:lnTo>
                <a:lnTo>
                  <a:pt x="522504" y="871855"/>
                </a:lnTo>
                <a:lnTo>
                  <a:pt x="517997" y="879523"/>
                </a:lnTo>
                <a:lnTo>
                  <a:pt x="513224" y="886928"/>
                </a:lnTo>
                <a:lnTo>
                  <a:pt x="508186" y="893803"/>
                </a:lnTo>
                <a:lnTo>
                  <a:pt x="502882" y="900943"/>
                </a:lnTo>
                <a:lnTo>
                  <a:pt x="497049" y="907290"/>
                </a:lnTo>
                <a:lnTo>
                  <a:pt x="490950" y="913636"/>
                </a:lnTo>
                <a:lnTo>
                  <a:pt x="484851" y="919718"/>
                </a:lnTo>
                <a:lnTo>
                  <a:pt x="478222" y="925271"/>
                </a:lnTo>
                <a:lnTo>
                  <a:pt x="471328" y="930825"/>
                </a:lnTo>
                <a:lnTo>
                  <a:pt x="464169" y="935849"/>
                </a:lnTo>
                <a:lnTo>
                  <a:pt x="456744" y="940609"/>
                </a:lnTo>
                <a:lnTo>
                  <a:pt x="449054" y="944840"/>
                </a:lnTo>
                <a:lnTo>
                  <a:pt x="441630" y="949071"/>
                </a:lnTo>
                <a:lnTo>
                  <a:pt x="433145" y="952773"/>
                </a:lnTo>
                <a:lnTo>
                  <a:pt x="424925" y="955682"/>
                </a:lnTo>
                <a:lnTo>
                  <a:pt x="416705" y="958855"/>
                </a:lnTo>
                <a:lnTo>
                  <a:pt x="407954" y="961235"/>
                </a:lnTo>
                <a:lnTo>
                  <a:pt x="399204" y="963086"/>
                </a:lnTo>
                <a:lnTo>
                  <a:pt x="390188" y="964673"/>
                </a:lnTo>
                <a:lnTo>
                  <a:pt x="380908" y="965730"/>
                </a:lnTo>
                <a:lnTo>
                  <a:pt x="371892" y="966788"/>
                </a:lnTo>
                <a:lnTo>
                  <a:pt x="362612" y="966788"/>
                </a:lnTo>
                <a:lnTo>
                  <a:pt x="353331" y="966788"/>
                </a:lnTo>
                <a:lnTo>
                  <a:pt x="344050" y="965730"/>
                </a:lnTo>
                <a:lnTo>
                  <a:pt x="334770" y="964673"/>
                </a:lnTo>
                <a:lnTo>
                  <a:pt x="326019" y="963086"/>
                </a:lnTo>
                <a:lnTo>
                  <a:pt x="317269" y="961235"/>
                </a:lnTo>
                <a:lnTo>
                  <a:pt x="308518" y="958855"/>
                </a:lnTo>
                <a:lnTo>
                  <a:pt x="300033" y="955682"/>
                </a:lnTo>
                <a:lnTo>
                  <a:pt x="291813" y="952773"/>
                </a:lnTo>
                <a:lnTo>
                  <a:pt x="283858" y="949071"/>
                </a:lnTo>
                <a:lnTo>
                  <a:pt x="275903" y="944840"/>
                </a:lnTo>
                <a:lnTo>
                  <a:pt x="268214" y="940609"/>
                </a:lnTo>
                <a:lnTo>
                  <a:pt x="261054" y="935849"/>
                </a:lnTo>
                <a:lnTo>
                  <a:pt x="253895" y="930825"/>
                </a:lnTo>
                <a:lnTo>
                  <a:pt x="247001" y="925271"/>
                </a:lnTo>
                <a:lnTo>
                  <a:pt x="240372" y="919718"/>
                </a:lnTo>
                <a:lnTo>
                  <a:pt x="234008" y="913636"/>
                </a:lnTo>
                <a:lnTo>
                  <a:pt x="228174" y="907290"/>
                </a:lnTo>
                <a:lnTo>
                  <a:pt x="222341" y="900943"/>
                </a:lnTo>
                <a:lnTo>
                  <a:pt x="217037" y="893803"/>
                </a:lnTo>
                <a:lnTo>
                  <a:pt x="211999" y="886928"/>
                </a:lnTo>
                <a:lnTo>
                  <a:pt x="207226" y="879523"/>
                </a:lnTo>
                <a:lnTo>
                  <a:pt x="202984" y="871855"/>
                </a:lnTo>
                <a:lnTo>
                  <a:pt x="199006" y="864186"/>
                </a:lnTo>
                <a:lnTo>
                  <a:pt x="195294" y="856253"/>
                </a:lnTo>
                <a:lnTo>
                  <a:pt x="191847" y="847791"/>
                </a:lnTo>
                <a:lnTo>
                  <a:pt x="189195" y="839329"/>
                </a:lnTo>
                <a:lnTo>
                  <a:pt x="186809" y="830867"/>
                </a:lnTo>
                <a:lnTo>
                  <a:pt x="184422" y="822140"/>
                </a:lnTo>
                <a:lnTo>
                  <a:pt x="183097" y="813149"/>
                </a:lnTo>
                <a:lnTo>
                  <a:pt x="181771" y="804158"/>
                </a:lnTo>
                <a:lnTo>
                  <a:pt x="181240" y="794903"/>
                </a:lnTo>
                <a:lnTo>
                  <a:pt x="180975" y="785648"/>
                </a:lnTo>
                <a:lnTo>
                  <a:pt x="180975" y="543686"/>
                </a:lnTo>
                <a:close/>
                <a:moveTo>
                  <a:pt x="60589" y="484188"/>
                </a:moveTo>
                <a:lnTo>
                  <a:pt x="66675" y="484453"/>
                </a:lnTo>
                <a:lnTo>
                  <a:pt x="72760" y="485510"/>
                </a:lnTo>
                <a:lnTo>
                  <a:pt x="78581" y="487096"/>
                </a:lnTo>
                <a:lnTo>
                  <a:pt x="84137" y="488947"/>
                </a:lnTo>
                <a:lnTo>
                  <a:pt x="89429" y="491591"/>
                </a:lnTo>
                <a:lnTo>
                  <a:pt x="94191" y="494499"/>
                </a:lnTo>
                <a:lnTo>
                  <a:pt x="99219" y="497935"/>
                </a:lnTo>
                <a:lnTo>
                  <a:pt x="103452" y="501901"/>
                </a:lnTo>
                <a:lnTo>
                  <a:pt x="107421" y="506131"/>
                </a:lnTo>
                <a:lnTo>
                  <a:pt x="110596" y="510889"/>
                </a:lnTo>
                <a:lnTo>
                  <a:pt x="113771" y="515912"/>
                </a:lnTo>
                <a:lnTo>
                  <a:pt x="116152" y="521200"/>
                </a:lnTo>
                <a:lnTo>
                  <a:pt x="118269" y="526487"/>
                </a:lnTo>
                <a:lnTo>
                  <a:pt x="119856" y="532303"/>
                </a:lnTo>
                <a:lnTo>
                  <a:pt x="120650" y="538383"/>
                </a:lnTo>
                <a:lnTo>
                  <a:pt x="121179" y="544464"/>
                </a:lnTo>
                <a:lnTo>
                  <a:pt x="121179" y="786095"/>
                </a:lnTo>
                <a:lnTo>
                  <a:pt x="121179" y="793233"/>
                </a:lnTo>
                <a:lnTo>
                  <a:pt x="121973" y="803807"/>
                </a:lnTo>
                <a:lnTo>
                  <a:pt x="123560" y="817554"/>
                </a:lnTo>
                <a:lnTo>
                  <a:pt x="124619" y="825750"/>
                </a:lnTo>
                <a:lnTo>
                  <a:pt x="126206" y="834209"/>
                </a:lnTo>
                <a:lnTo>
                  <a:pt x="128058" y="843462"/>
                </a:lnTo>
                <a:lnTo>
                  <a:pt x="130175" y="853244"/>
                </a:lnTo>
                <a:lnTo>
                  <a:pt x="132821" y="863290"/>
                </a:lnTo>
                <a:lnTo>
                  <a:pt x="136260" y="873600"/>
                </a:lnTo>
                <a:lnTo>
                  <a:pt x="139964" y="883910"/>
                </a:lnTo>
                <a:lnTo>
                  <a:pt x="144198" y="894485"/>
                </a:lnTo>
                <a:lnTo>
                  <a:pt x="149225" y="905588"/>
                </a:lnTo>
                <a:lnTo>
                  <a:pt x="154517" y="916163"/>
                </a:lnTo>
                <a:lnTo>
                  <a:pt x="160867" y="927002"/>
                </a:lnTo>
                <a:lnTo>
                  <a:pt x="164306" y="932289"/>
                </a:lnTo>
                <a:lnTo>
                  <a:pt x="167746" y="937577"/>
                </a:lnTo>
                <a:lnTo>
                  <a:pt x="171714" y="942864"/>
                </a:lnTo>
                <a:lnTo>
                  <a:pt x="175683" y="947887"/>
                </a:lnTo>
                <a:lnTo>
                  <a:pt x="179652" y="953174"/>
                </a:lnTo>
                <a:lnTo>
                  <a:pt x="184150" y="957933"/>
                </a:lnTo>
                <a:lnTo>
                  <a:pt x="188384" y="962956"/>
                </a:lnTo>
                <a:lnTo>
                  <a:pt x="193411" y="967714"/>
                </a:lnTo>
                <a:lnTo>
                  <a:pt x="198438" y="972209"/>
                </a:lnTo>
                <a:lnTo>
                  <a:pt x="203730" y="976967"/>
                </a:lnTo>
                <a:lnTo>
                  <a:pt x="209286" y="981197"/>
                </a:lnTo>
                <a:lnTo>
                  <a:pt x="214577" y="985427"/>
                </a:lnTo>
                <a:lnTo>
                  <a:pt x="220663" y="989657"/>
                </a:lnTo>
                <a:lnTo>
                  <a:pt x="226748" y="993622"/>
                </a:lnTo>
                <a:lnTo>
                  <a:pt x="233363" y="997323"/>
                </a:lnTo>
                <a:lnTo>
                  <a:pt x="239977" y="1001025"/>
                </a:lnTo>
                <a:lnTo>
                  <a:pt x="246857" y="1004461"/>
                </a:lnTo>
                <a:lnTo>
                  <a:pt x="254000" y="1007634"/>
                </a:lnTo>
                <a:lnTo>
                  <a:pt x="261673" y="1010542"/>
                </a:lnTo>
                <a:lnTo>
                  <a:pt x="269346" y="1013714"/>
                </a:lnTo>
                <a:lnTo>
                  <a:pt x="277019" y="1016093"/>
                </a:lnTo>
                <a:lnTo>
                  <a:pt x="285750" y="1018473"/>
                </a:lnTo>
                <a:lnTo>
                  <a:pt x="294217" y="1020852"/>
                </a:lnTo>
                <a:lnTo>
                  <a:pt x="302948" y="1022438"/>
                </a:lnTo>
                <a:lnTo>
                  <a:pt x="312209" y="1024024"/>
                </a:lnTo>
                <a:lnTo>
                  <a:pt x="321734" y="1025611"/>
                </a:lnTo>
                <a:lnTo>
                  <a:pt x="331523" y="1026404"/>
                </a:lnTo>
                <a:lnTo>
                  <a:pt x="341842" y="1027461"/>
                </a:lnTo>
                <a:lnTo>
                  <a:pt x="352161" y="1027726"/>
                </a:lnTo>
                <a:lnTo>
                  <a:pt x="362744" y="1027990"/>
                </a:lnTo>
                <a:lnTo>
                  <a:pt x="373857" y="1027726"/>
                </a:lnTo>
                <a:lnTo>
                  <a:pt x="384440" y="1027197"/>
                </a:lnTo>
                <a:lnTo>
                  <a:pt x="394759" y="1026404"/>
                </a:lnTo>
                <a:lnTo>
                  <a:pt x="404813" y="1025346"/>
                </a:lnTo>
                <a:lnTo>
                  <a:pt x="414602" y="1023760"/>
                </a:lnTo>
                <a:lnTo>
                  <a:pt x="424127" y="1022174"/>
                </a:lnTo>
                <a:lnTo>
                  <a:pt x="432859" y="1020059"/>
                </a:lnTo>
                <a:lnTo>
                  <a:pt x="441854" y="1017944"/>
                </a:lnTo>
                <a:lnTo>
                  <a:pt x="450321" y="1015565"/>
                </a:lnTo>
                <a:lnTo>
                  <a:pt x="458523" y="1012921"/>
                </a:lnTo>
                <a:lnTo>
                  <a:pt x="466196" y="1009749"/>
                </a:lnTo>
                <a:lnTo>
                  <a:pt x="473869" y="1006312"/>
                </a:lnTo>
                <a:lnTo>
                  <a:pt x="481013" y="1003140"/>
                </a:lnTo>
                <a:lnTo>
                  <a:pt x="488157" y="999438"/>
                </a:lnTo>
                <a:lnTo>
                  <a:pt x="494771" y="995473"/>
                </a:lnTo>
                <a:lnTo>
                  <a:pt x="501386" y="991507"/>
                </a:lnTo>
                <a:lnTo>
                  <a:pt x="507736" y="987278"/>
                </a:lnTo>
                <a:lnTo>
                  <a:pt x="513821" y="983048"/>
                </a:lnTo>
                <a:lnTo>
                  <a:pt x="519113" y="978289"/>
                </a:lnTo>
                <a:lnTo>
                  <a:pt x="524669" y="973795"/>
                </a:lnTo>
                <a:lnTo>
                  <a:pt x="530225" y="969036"/>
                </a:lnTo>
                <a:lnTo>
                  <a:pt x="534988" y="964013"/>
                </a:lnTo>
                <a:lnTo>
                  <a:pt x="540015" y="959255"/>
                </a:lnTo>
                <a:lnTo>
                  <a:pt x="544248" y="953967"/>
                </a:lnTo>
                <a:lnTo>
                  <a:pt x="548746" y="948944"/>
                </a:lnTo>
                <a:lnTo>
                  <a:pt x="552715" y="943657"/>
                </a:lnTo>
                <a:lnTo>
                  <a:pt x="556684" y="938105"/>
                </a:lnTo>
                <a:lnTo>
                  <a:pt x="560388" y="932554"/>
                </a:lnTo>
                <a:lnTo>
                  <a:pt x="564092" y="927266"/>
                </a:lnTo>
                <a:lnTo>
                  <a:pt x="567267" y="921715"/>
                </a:lnTo>
                <a:lnTo>
                  <a:pt x="573352" y="910876"/>
                </a:lnTo>
                <a:lnTo>
                  <a:pt x="578644" y="899772"/>
                </a:lnTo>
                <a:lnTo>
                  <a:pt x="583407" y="888404"/>
                </a:lnTo>
                <a:lnTo>
                  <a:pt x="587375" y="877830"/>
                </a:lnTo>
                <a:lnTo>
                  <a:pt x="591080" y="867255"/>
                </a:lnTo>
                <a:lnTo>
                  <a:pt x="594255" y="856416"/>
                </a:lnTo>
                <a:lnTo>
                  <a:pt x="596636" y="846899"/>
                </a:lnTo>
                <a:lnTo>
                  <a:pt x="598752" y="837117"/>
                </a:lnTo>
                <a:lnTo>
                  <a:pt x="600605" y="828129"/>
                </a:lnTo>
                <a:lnTo>
                  <a:pt x="601928" y="819934"/>
                </a:lnTo>
                <a:lnTo>
                  <a:pt x="602721" y="812267"/>
                </a:lnTo>
                <a:lnTo>
                  <a:pt x="604044" y="799577"/>
                </a:lnTo>
                <a:lnTo>
                  <a:pt x="604573" y="790853"/>
                </a:lnTo>
                <a:lnTo>
                  <a:pt x="604573" y="786095"/>
                </a:lnTo>
                <a:lnTo>
                  <a:pt x="604573" y="544464"/>
                </a:lnTo>
                <a:lnTo>
                  <a:pt x="604838" y="538383"/>
                </a:lnTo>
                <a:lnTo>
                  <a:pt x="605896" y="532303"/>
                </a:lnTo>
                <a:lnTo>
                  <a:pt x="607219" y="526487"/>
                </a:lnTo>
                <a:lnTo>
                  <a:pt x="609336" y="521200"/>
                </a:lnTo>
                <a:lnTo>
                  <a:pt x="611982" y="515912"/>
                </a:lnTo>
                <a:lnTo>
                  <a:pt x="614892" y="510889"/>
                </a:lnTo>
                <a:lnTo>
                  <a:pt x="618332" y="506131"/>
                </a:lnTo>
                <a:lnTo>
                  <a:pt x="622300" y="501901"/>
                </a:lnTo>
                <a:lnTo>
                  <a:pt x="626534" y="497935"/>
                </a:lnTo>
                <a:lnTo>
                  <a:pt x="631296" y="494499"/>
                </a:lnTo>
                <a:lnTo>
                  <a:pt x="636323" y="491591"/>
                </a:lnTo>
                <a:lnTo>
                  <a:pt x="641350" y="488947"/>
                </a:lnTo>
                <a:lnTo>
                  <a:pt x="646907" y="487096"/>
                </a:lnTo>
                <a:lnTo>
                  <a:pt x="652992" y="485510"/>
                </a:lnTo>
                <a:lnTo>
                  <a:pt x="658813" y="484453"/>
                </a:lnTo>
                <a:lnTo>
                  <a:pt x="664898" y="484188"/>
                </a:lnTo>
                <a:lnTo>
                  <a:pt x="671248" y="484453"/>
                </a:lnTo>
                <a:lnTo>
                  <a:pt x="677069" y="485510"/>
                </a:lnTo>
                <a:lnTo>
                  <a:pt x="682890" y="487096"/>
                </a:lnTo>
                <a:lnTo>
                  <a:pt x="688711" y="488947"/>
                </a:lnTo>
                <a:lnTo>
                  <a:pt x="694003" y="491591"/>
                </a:lnTo>
                <a:lnTo>
                  <a:pt x="698765" y="494499"/>
                </a:lnTo>
                <a:lnTo>
                  <a:pt x="703528" y="497935"/>
                </a:lnTo>
                <a:lnTo>
                  <a:pt x="708026" y="501901"/>
                </a:lnTo>
                <a:lnTo>
                  <a:pt x="711994" y="506131"/>
                </a:lnTo>
                <a:lnTo>
                  <a:pt x="715169" y="510889"/>
                </a:lnTo>
                <a:lnTo>
                  <a:pt x="718344" y="515912"/>
                </a:lnTo>
                <a:lnTo>
                  <a:pt x="720726" y="521200"/>
                </a:lnTo>
                <a:lnTo>
                  <a:pt x="722842" y="526487"/>
                </a:lnTo>
                <a:lnTo>
                  <a:pt x="724430" y="532303"/>
                </a:lnTo>
                <a:lnTo>
                  <a:pt x="725223" y="538383"/>
                </a:lnTo>
                <a:lnTo>
                  <a:pt x="725488" y="544464"/>
                </a:lnTo>
                <a:lnTo>
                  <a:pt x="725488" y="786095"/>
                </a:lnTo>
                <a:lnTo>
                  <a:pt x="725223" y="797462"/>
                </a:lnTo>
                <a:lnTo>
                  <a:pt x="724694" y="809095"/>
                </a:lnTo>
                <a:lnTo>
                  <a:pt x="723636" y="821255"/>
                </a:lnTo>
                <a:lnTo>
                  <a:pt x="722313" y="833681"/>
                </a:lnTo>
                <a:lnTo>
                  <a:pt x="720461" y="846370"/>
                </a:lnTo>
                <a:lnTo>
                  <a:pt x="718080" y="859853"/>
                </a:lnTo>
                <a:lnTo>
                  <a:pt x="714905" y="873336"/>
                </a:lnTo>
                <a:lnTo>
                  <a:pt x="711465" y="886554"/>
                </a:lnTo>
                <a:lnTo>
                  <a:pt x="707496" y="900830"/>
                </a:lnTo>
                <a:lnTo>
                  <a:pt x="702998" y="914312"/>
                </a:lnTo>
                <a:lnTo>
                  <a:pt x="698236" y="928324"/>
                </a:lnTo>
                <a:lnTo>
                  <a:pt x="692415" y="942335"/>
                </a:lnTo>
                <a:lnTo>
                  <a:pt x="686065" y="956347"/>
                </a:lnTo>
                <a:lnTo>
                  <a:pt x="679186" y="970094"/>
                </a:lnTo>
                <a:lnTo>
                  <a:pt x="671513" y="983841"/>
                </a:lnTo>
                <a:lnTo>
                  <a:pt x="663311" y="997323"/>
                </a:lnTo>
                <a:lnTo>
                  <a:pt x="658813" y="1003933"/>
                </a:lnTo>
                <a:lnTo>
                  <a:pt x="654315" y="1010542"/>
                </a:lnTo>
                <a:lnTo>
                  <a:pt x="649552" y="1017151"/>
                </a:lnTo>
                <a:lnTo>
                  <a:pt x="644525" y="1023496"/>
                </a:lnTo>
                <a:lnTo>
                  <a:pt x="639498" y="1029841"/>
                </a:lnTo>
                <a:lnTo>
                  <a:pt x="634207" y="1035921"/>
                </a:lnTo>
                <a:lnTo>
                  <a:pt x="628650" y="1042001"/>
                </a:lnTo>
                <a:lnTo>
                  <a:pt x="623094" y="1048082"/>
                </a:lnTo>
                <a:lnTo>
                  <a:pt x="617009" y="1054162"/>
                </a:lnTo>
                <a:lnTo>
                  <a:pt x="610923" y="1059978"/>
                </a:lnTo>
                <a:lnTo>
                  <a:pt x="604838" y="1065530"/>
                </a:lnTo>
                <a:lnTo>
                  <a:pt x="598488" y="1071082"/>
                </a:lnTo>
                <a:lnTo>
                  <a:pt x="591873" y="1076369"/>
                </a:lnTo>
                <a:lnTo>
                  <a:pt x="584730" y="1081656"/>
                </a:lnTo>
                <a:lnTo>
                  <a:pt x="577850" y="1086944"/>
                </a:lnTo>
                <a:lnTo>
                  <a:pt x="570442" y="1091702"/>
                </a:lnTo>
                <a:lnTo>
                  <a:pt x="563034" y="1096461"/>
                </a:lnTo>
                <a:lnTo>
                  <a:pt x="555096" y="1101219"/>
                </a:lnTo>
                <a:lnTo>
                  <a:pt x="547159" y="1105714"/>
                </a:lnTo>
                <a:lnTo>
                  <a:pt x="538957" y="1109944"/>
                </a:lnTo>
                <a:lnTo>
                  <a:pt x="530755" y="1113909"/>
                </a:lnTo>
                <a:lnTo>
                  <a:pt x="522288" y="1117875"/>
                </a:lnTo>
                <a:lnTo>
                  <a:pt x="513292" y="1121576"/>
                </a:lnTo>
                <a:lnTo>
                  <a:pt x="504296" y="1125277"/>
                </a:lnTo>
                <a:lnTo>
                  <a:pt x="495036" y="1128185"/>
                </a:lnTo>
                <a:lnTo>
                  <a:pt x="485246" y="1131357"/>
                </a:lnTo>
                <a:lnTo>
                  <a:pt x="475721" y="1134001"/>
                </a:lnTo>
                <a:lnTo>
                  <a:pt x="465932" y="1136909"/>
                </a:lnTo>
                <a:lnTo>
                  <a:pt x="455613" y="1139288"/>
                </a:lnTo>
                <a:lnTo>
                  <a:pt x="445029" y="1141139"/>
                </a:lnTo>
                <a:lnTo>
                  <a:pt x="434182" y="1142989"/>
                </a:lnTo>
                <a:lnTo>
                  <a:pt x="423069" y="1144840"/>
                </a:lnTo>
                <a:lnTo>
                  <a:pt x="423069" y="1329896"/>
                </a:lnTo>
                <a:lnTo>
                  <a:pt x="664898" y="1329896"/>
                </a:lnTo>
                <a:lnTo>
                  <a:pt x="671248" y="1330161"/>
                </a:lnTo>
                <a:lnTo>
                  <a:pt x="677069" y="1331218"/>
                </a:lnTo>
                <a:lnTo>
                  <a:pt x="682890" y="1332540"/>
                </a:lnTo>
                <a:lnTo>
                  <a:pt x="688711" y="1334919"/>
                </a:lnTo>
                <a:lnTo>
                  <a:pt x="694003" y="1337299"/>
                </a:lnTo>
                <a:lnTo>
                  <a:pt x="698765" y="1340207"/>
                </a:lnTo>
                <a:lnTo>
                  <a:pt x="703528" y="1343643"/>
                </a:lnTo>
                <a:lnTo>
                  <a:pt x="708026" y="1347609"/>
                </a:lnTo>
                <a:lnTo>
                  <a:pt x="711994" y="1351839"/>
                </a:lnTo>
                <a:lnTo>
                  <a:pt x="715169" y="1356862"/>
                </a:lnTo>
                <a:lnTo>
                  <a:pt x="718344" y="1361620"/>
                </a:lnTo>
                <a:lnTo>
                  <a:pt x="720726" y="1366908"/>
                </a:lnTo>
                <a:lnTo>
                  <a:pt x="722842" y="1372195"/>
                </a:lnTo>
                <a:lnTo>
                  <a:pt x="724430" y="1378011"/>
                </a:lnTo>
                <a:lnTo>
                  <a:pt x="725223" y="1384092"/>
                </a:lnTo>
                <a:lnTo>
                  <a:pt x="725488" y="1390172"/>
                </a:lnTo>
                <a:lnTo>
                  <a:pt x="725223" y="1396517"/>
                </a:lnTo>
                <a:lnTo>
                  <a:pt x="724430" y="1402333"/>
                </a:lnTo>
                <a:lnTo>
                  <a:pt x="722842" y="1408149"/>
                </a:lnTo>
                <a:lnTo>
                  <a:pt x="720726" y="1413965"/>
                </a:lnTo>
                <a:lnTo>
                  <a:pt x="718344" y="1419252"/>
                </a:lnTo>
                <a:lnTo>
                  <a:pt x="715169" y="1424011"/>
                </a:lnTo>
                <a:lnTo>
                  <a:pt x="711994" y="1429034"/>
                </a:lnTo>
                <a:lnTo>
                  <a:pt x="708026" y="1433264"/>
                </a:lnTo>
                <a:lnTo>
                  <a:pt x="703528" y="1436965"/>
                </a:lnTo>
                <a:lnTo>
                  <a:pt x="698765" y="1440402"/>
                </a:lnTo>
                <a:lnTo>
                  <a:pt x="694003" y="1443574"/>
                </a:lnTo>
                <a:lnTo>
                  <a:pt x="688711" y="1445953"/>
                </a:lnTo>
                <a:lnTo>
                  <a:pt x="682890" y="1448068"/>
                </a:lnTo>
                <a:lnTo>
                  <a:pt x="677069" y="1449654"/>
                </a:lnTo>
                <a:lnTo>
                  <a:pt x="671248" y="1450447"/>
                </a:lnTo>
                <a:lnTo>
                  <a:pt x="664898" y="1450976"/>
                </a:lnTo>
                <a:lnTo>
                  <a:pt x="60589" y="1450976"/>
                </a:lnTo>
                <a:lnTo>
                  <a:pt x="54239" y="1450447"/>
                </a:lnTo>
                <a:lnTo>
                  <a:pt x="48419" y="1449654"/>
                </a:lnTo>
                <a:lnTo>
                  <a:pt x="42598" y="1448068"/>
                </a:lnTo>
                <a:lnTo>
                  <a:pt x="37041" y="1445953"/>
                </a:lnTo>
                <a:lnTo>
                  <a:pt x="31750" y="1443574"/>
                </a:lnTo>
                <a:lnTo>
                  <a:pt x="26723" y="1440402"/>
                </a:lnTo>
                <a:lnTo>
                  <a:pt x="21960" y="1436965"/>
                </a:lnTo>
                <a:lnTo>
                  <a:pt x="17727" y="1433264"/>
                </a:lnTo>
                <a:lnTo>
                  <a:pt x="13758" y="1429034"/>
                </a:lnTo>
                <a:lnTo>
                  <a:pt x="10319" y="1424011"/>
                </a:lnTo>
                <a:lnTo>
                  <a:pt x="7408" y="1419252"/>
                </a:lnTo>
                <a:lnTo>
                  <a:pt x="5027" y="1413965"/>
                </a:lnTo>
                <a:lnTo>
                  <a:pt x="2646" y="1408149"/>
                </a:lnTo>
                <a:lnTo>
                  <a:pt x="1323" y="1402333"/>
                </a:lnTo>
                <a:lnTo>
                  <a:pt x="264" y="1396517"/>
                </a:lnTo>
                <a:lnTo>
                  <a:pt x="0" y="1390172"/>
                </a:lnTo>
                <a:lnTo>
                  <a:pt x="264" y="1384092"/>
                </a:lnTo>
                <a:lnTo>
                  <a:pt x="1323" y="1378011"/>
                </a:lnTo>
                <a:lnTo>
                  <a:pt x="2646" y="1372195"/>
                </a:lnTo>
                <a:lnTo>
                  <a:pt x="5027" y="1366908"/>
                </a:lnTo>
                <a:lnTo>
                  <a:pt x="7408" y="1361620"/>
                </a:lnTo>
                <a:lnTo>
                  <a:pt x="10319" y="1356862"/>
                </a:lnTo>
                <a:lnTo>
                  <a:pt x="13758" y="1351839"/>
                </a:lnTo>
                <a:lnTo>
                  <a:pt x="17727" y="1347609"/>
                </a:lnTo>
                <a:lnTo>
                  <a:pt x="21960" y="1343643"/>
                </a:lnTo>
                <a:lnTo>
                  <a:pt x="26723" y="1340207"/>
                </a:lnTo>
                <a:lnTo>
                  <a:pt x="31750" y="1337299"/>
                </a:lnTo>
                <a:lnTo>
                  <a:pt x="37041" y="1334919"/>
                </a:lnTo>
                <a:lnTo>
                  <a:pt x="42598" y="1332540"/>
                </a:lnTo>
                <a:lnTo>
                  <a:pt x="48419" y="1331218"/>
                </a:lnTo>
                <a:lnTo>
                  <a:pt x="54239" y="1330161"/>
                </a:lnTo>
                <a:lnTo>
                  <a:pt x="60589" y="1329896"/>
                </a:lnTo>
                <a:lnTo>
                  <a:pt x="302419" y="1329896"/>
                </a:lnTo>
                <a:lnTo>
                  <a:pt x="302419" y="1144840"/>
                </a:lnTo>
                <a:lnTo>
                  <a:pt x="291571" y="1142989"/>
                </a:lnTo>
                <a:lnTo>
                  <a:pt x="280459" y="1141139"/>
                </a:lnTo>
                <a:lnTo>
                  <a:pt x="270140" y="1139288"/>
                </a:lnTo>
                <a:lnTo>
                  <a:pt x="259821" y="1136909"/>
                </a:lnTo>
                <a:lnTo>
                  <a:pt x="250032" y="1134001"/>
                </a:lnTo>
                <a:lnTo>
                  <a:pt x="240242" y="1131357"/>
                </a:lnTo>
                <a:lnTo>
                  <a:pt x="230452" y="1128185"/>
                </a:lnTo>
                <a:lnTo>
                  <a:pt x="221457" y="1125277"/>
                </a:lnTo>
                <a:lnTo>
                  <a:pt x="212196" y="1121576"/>
                </a:lnTo>
                <a:lnTo>
                  <a:pt x="203465" y="1117875"/>
                </a:lnTo>
                <a:lnTo>
                  <a:pt x="194734" y="1113909"/>
                </a:lnTo>
                <a:lnTo>
                  <a:pt x="186532" y="1109944"/>
                </a:lnTo>
                <a:lnTo>
                  <a:pt x="178329" y="1105714"/>
                </a:lnTo>
                <a:lnTo>
                  <a:pt x="170392" y="1101219"/>
                </a:lnTo>
                <a:lnTo>
                  <a:pt x="162454" y="1096461"/>
                </a:lnTo>
                <a:lnTo>
                  <a:pt x="155310" y="1091702"/>
                </a:lnTo>
                <a:lnTo>
                  <a:pt x="147902" y="1086944"/>
                </a:lnTo>
                <a:lnTo>
                  <a:pt x="140758" y="1081656"/>
                </a:lnTo>
                <a:lnTo>
                  <a:pt x="133879" y="1076369"/>
                </a:lnTo>
                <a:lnTo>
                  <a:pt x="127264" y="1071082"/>
                </a:lnTo>
                <a:lnTo>
                  <a:pt x="120650" y="1065530"/>
                </a:lnTo>
                <a:lnTo>
                  <a:pt x="114564" y="1059978"/>
                </a:lnTo>
                <a:lnTo>
                  <a:pt x="108479" y="1054162"/>
                </a:lnTo>
                <a:lnTo>
                  <a:pt x="102394" y="1048082"/>
                </a:lnTo>
                <a:lnTo>
                  <a:pt x="97102" y="1042001"/>
                </a:lnTo>
                <a:lnTo>
                  <a:pt x="91546" y="1035921"/>
                </a:lnTo>
                <a:lnTo>
                  <a:pt x="85989" y="1029841"/>
                </a:lnTo>
                <a:lnTo>
                  <a:pt x="81227" y="1023496"/>
                </a:lnTo>
                <a:lnTo>
                  <a:pt x="75935" y="1017151"/>
                </a:lnTo>
                <a:lnTo>
                  <a:pt x="71437" y="1010542"/>
                </a:lnTo>
                <a:lnTo>
                  <a:pt x="66675" y="1003933"/>
                </a:lnTo>
                <a:lnTo>
                  <a:pt x="62177" y="997323"/>
                </a:lnTo>
                <a:lnTo>
                  <a:pt x="53975" y="983841"/>
                </a:lnTo>
                <a:lnTo>
                  <a:pt x="46302" y="970094"/>
                </a:lnTo>
                <a:lnTo>
                  <a:pt x="39687" y="956347"/>
                </a:lnTo>
                <a:lnTo>
                  <a:pt x="33337" y="942335"/>
                </a:lnTo>
                <a:lnTo>
                  <a:pt x="27516" y="928324"/>
                </a:lnTo>
                <a:lnTo>
                  <a:pt x="22489" y="914312"/>
                </a:lnTo>
                <a:lnTo>
                  <a:pt x="17991" y="900830"/>
                </a:lnTo>
                <a:lnTo>
                  <a:pt x="14023" y="886554"/>
                </a:lnTo>
                <a:lnTo>
                  <a:pt x="10583" y="873336"/>
                </a:lnTo>
                <a:lnTo>
                  <a:pt x="7673" y="859853"/>
                </a:lnTo>
                <a:lnTo>
                  <a:pt x="5291" y="846370"/>
                </a:lnTo>
                <a:lnTo>
                  <a:pt x="3439" y="833681"/>
                </a:lnTo>
                <a:lnTo>
                  <a:pt x="1852" y="821255"/>
                </a:lnTo>
                <a:lnTo>
                  <a:pt x="1058" y="809095"/>
                </a:lnTo>
                <a:lnTo>
                  <a:pt x="264" y="797462"/>
                </a:lnTo>
                <a:lnTo>
                  <a:pt x="0" y="786095"/>
                </a:lnTo>
                <a:lnTo>
                  <a:pt x="0" y="544464"/>
                </a:lnTo>
                <a:lnTo>
                  <a:pt x="264" y="538383"/>
                </a:lnTo>
                <a:lnTo>
                  <a:pt x="1323" y="532303"/>
                </a:lnTo>
                <a:lnTo>
                  <a:pt x="2646" y="526487"/>
                </a:lnTo>
                <a:lnTo>
                  <a:pt x="5027" y="521200"/>
                </a:lnTo>
                <a:lnTo>
                  <a:pt x="7408" y="515912"/>
                </a:lnTo>
                <a:lnTo>
                  <a:pt x="10319" y="510889"/>
                </a:lnTo>
                <a:lnTo>
                  <a:pt x="13758" y="506131"/>
                </a:lnTo>
                <a:lnTo>
                  <a:pt x="17727" y="501901"/>
                </a:lnTo>
                <a:lnTo>
                  <a:pt x="21960" y="497935"/>
                </a:lnTo>
                <a:lnTo>
                  <a:pt x="26723" y="494499"/>
                </a:lnTo>
                <a:lnTo>
                  <a:pt x="31750" y="491591"/>
                </a:lnTo>
                <a:lnTo>
                  <a:pt x="37041" y="488947"/>
                </a:lnTo>
                <a:lnTo>
                  <a:pt x="42598" y="487096"/>
                </a:lnTo>
                <a:lnTo>
                  <a:pt x="48419" y="485510"/>
                </a:lnTo>
                <a:lnTo>
                  <a:pt x="54239" y="484453"/>
                </a:lnTo>
                <a:lnTo>
                  <a:pt x="60589" y="484188"/>
                </a:lnTo>
                <a:close/>
                <a:moveTo>
                  <a:pt x="362612" y="0"/>
                </a:moveTo>
                <a:lnTo>
                  <a:pt x="372158" y="265"/>
                </a:lnTo>
                <a:lnTo>
                  <a:pt x="381438" y="1058"/>
                </a:lnTo>
                <a:lnTo>
                  <a:pt x="390454" y="2116"/>
                </a:lnTo>
                <a:lnTo>
                  <a:pt x="399204" y="3967"/>
                </a:lnTo>
                <a:lnTo>
                  <a:pt x="408219" y="5553"/>
                </a:lnTo>
                <a:lnTo>
                  <a:pt x="416705" y="8198"/>
                </a:lnTo>
                <a:lnTo>
                  <a:pt x="424925" y="11107"/>
                </a:lnTo>
                <a:lnTo>
                  <a:pt x="433145" y="14280"/>
                </a:lnTo>
                <a:lnTo>
                  <a:pt x="441630" y="17982"/>
                </a:lnTo>
                <a:lnTo>
                  <a:pt x="449054" y="21949"/>
                </a:lnTo>
                <a:lnTo>
                  <a:pt x="456744" y="26444"/>
                </a:lnTo>
                <a:lnTo>
                  <a:pt x="464169" y="30939"/>
                </a:lnTo>
                <a:lnTo>
                  <a:pt x="471328" y="36228"/>
                </a:lnTo>
                <a:lnTo>
                  <a:pt x="478222" y="41253"/>
                </a:lnTo>
                <a:lnTo>
                  <a:pt x="484851" y="47070"/>
                </a:lnTo>
                <a:lnTo>
                  <a:pt x="490950" y="53152"/>
                </a:lnTo>
                <a:lnTo>
                  <a:pt x="497049" y="59234"/>
                </a:lnTo>
                <a:lnTo>
                  <a:pt x="502882" y="66110"/>
                </a:lnTo>
                <a:lnTo>
                  <a:pt x="508186" y="72721"/>
                </a:lnTo>
                <a:lnTo>
                  <a:pt x="513224" y="80125"/>
                </a:lnTo>
                <a:lnTo>
                  <a:pt x="517997" y="87265"/>
                </a:lnTo>
                <a:lnTo>
                  <a:pt x="522504" y="94934"/>
                </a:lnTo>
                <a:lnTo>
                  <a:pt x="526482" y="102602"/>
                </a:lnTo>
                <a:lnTo>
                  <a:pt x="530194" y="110800"/>
                </a:lnTo>
                <a:lnTo>
                  <a:pt x="533111" y="118998"/>
                </a:lnTo>
                <a:lnTo>
                  <a:pt x="536293" y="127195"/>
                </a:lnTo>
                <a:lnTo>
                  <a:pt x="538679" y="136186"/>
                </a:lnTo>
                <a:lnTo>
                  <a:pt x="540536" y="144648"/>
                </a:lnTo>
                <a:lnTo>
                  <a:pt x="542392" y="153903"/>
                </a:lnTo>
                <a:lnTo>
                  <a:pt x="543187" y="162630"/>
                </a:lnTo>
                <a:lnTo>
                  <a:pt x="544248" y="172150"/>
                </a:lnTo>
                <a:lnTo>
                  <a:pt x="544513" y="181141"/>
                </a:lnTo>
                <a:lnTo>
                  <a:pt x="544513" y="483394"/>
                </a:lnTo>
                <a:lnTo>
                  <a:pt x="180975" y="483394"/>
                </a:lnTo>
                <a:lnTo>
                  <a:pt x="180975" y="181141"/>
                </a:lnTo>
                <a:lnTo>
                  <a:pt x="181240" y="172150"/>
                </a:lnTo>
                <a:lnTo>
                  <a:pt x="181771" y="162630"/>
                </a:lnTo>
                <a:lnTo>
                  <a:pt x="183097" y="153903"/>
                </a:lnTo>
                <a:lnTo>
                  <a:pt x="184422" y="144648"/>
                </a:lnTo>
                <a:lnTo>
                  <a:pt x="186809" y="136186"/>
                </a:lnTo>
                <a:lnTo>
                  <a:pt x="189195" y="127195"/>
                </a:lnTo>
                <a:lnTo>
                  <a:pt x="191847" y="118998"/>
                </a:lnTo>
                <a:lnTo>
                  <a:pt x="195294" y="110800"/>
                </a:lnTo>
                <a:lnTo>
                  <a:pt x="199006" y="102602"/>
                </a:lnTo>
                <a:lnTo>
                  <a:pt x="202984" y="94934"/>
                </a:lnTo>
                <a:lnTo>
                  <a:pt x="207226" y="87265"/>
                </a:lnTo>
                <a:lnTo>
                  <a:pt x="211999" y="80125"/>
                </a:lnTo>
                <a:lnTo>
                  <a:pt x="217037" y="72721"/>
                </a:lnTo>
                <a:lnTo>
                  <a:pt x="222341" y="66110"/>
                </a:lnTo>
                <a:lnTo>
                  <a:pt x="228174" y="59234"/>
                </a:lnTo>
                <a:lnTo>
                  <a:pt x="234008" y="53152"/>
                </a:lnTo>
                <a:lnTo>
                  <a:pt x="240372" y="47070"/>
                </a:lnTo>
                <a:lnTo>
                  <a:pt x="247266" y="41253"/>
                </a:lnTo>
                <a:lnTo>
                  <a:pt x="253895" y="36228"/>
                </a:lnTo>
                <a:lnTo>
                  <a:pt x="261054" y="30939"/>
                </a:lnTo>
                <a:lnTo>
                  <a:pt x="268479" y="26444"/>
                </a:lnTo>
                <a:lnTo>
                  <a:pt x="275903" y="21949"/>
                </a:lnTo>
                <a:lnTo>
                  <a:pt x="283858" y="17982"/>
                </a:lnTo>
                <a:lnTo>
                  <a:pt x="291813" y="14280"/>
                </a:lnTo>
                <a:lnTo>
                  <a:pt x="300033" y="11107"/>
                </a:lnTo>
                <a:lnTo>
                  <a:pt x="308518" y="8198"/>
                </a:lnTo>
                <a:lnTo>
                  <a:pt x="317269" y="5553"/>
                </a:lnTo>
                <a:lnTo>
                  <a:pt x="326019" y="3967"/>
                </a:lnTo>
                <a:lnTo>
                  <a:pt x="334770" y="2116"/>
                </a:lnTo>
                <a:lnTo>
                  <a:pt x="344050" y="1058"/>
                </a:lnTo>
                <a:lnTo>
                  <a:pt x="353331" y="265"/>
                </a:lnTo>
                <a:lnTo>
                  <a:pt x="362612" y="0"/>
                </a:lnTo>
                <a:close/>
              </a:path>
            </a:pathLst>
          </a:custGeom>
          <a:solidFill>
            <a:sysClr val="window" lastClr="FFFFFF"/>
          </a:solidFill>
          <a:ln>
            <a:solidFill>
              <a:srgbClr val="0297F0"/>
            </a:solidFill>
          </a:ln>
        </p:spPr>
        <p:txBody>
          <a:bodyPr lIns="91423" tIns="45711" rIns="91423" bIns="45711"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914341">
              <a:defRPr/>
            </a:pPr>
            <a:endParaRPr lang="zh-CN" altLang="en-US" sz="1800">
              <a:solidFill>
                <a:srgbClr val="FFFFFF"/>
              </a:solidFill>
            </a:endParaRPr>
          </a:p>
        </p:txBody>
      </p:sp>
      <p:pic>
        <p:nvPicPr>
          <p:cNvPr id="14" name="图片 1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2895" y="2089321"/>
            <a:ext cx="2032975" cy="3906713"/>
          </a:xfrm>
          <a:prstGeom prst="rect">
            <a:avLst/>
          </a:prstGeom>
        </p:spPr>
      </p:pic>
      <p:pic>
        <p:nvPicPr>
          <p:cNvPr id="9" name="图片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flipH="1">
            <a:off x="1" y="3975800"/>
            <a:ext cx="2710829" cy="2730788"/>
          </a:xfrm>
          <a:prstGeom prst="rect">
            <a:avLst/>
          </a:prstGeom>
        </p:spPr>
      </p:pic>
      <p:sp>
        <p:nvSpPr>
          <p:cNvPr id="18" name="矩形 17"/>
          <p:cNvSpPr/>
          <p:nvPr/>
        </p:nvSpPr>
        <p:spPr>
          <a:xfrm>
            <a:off x="1549383" y="3836157"/>
            <a:ext cx="6315563" cy="3019320"/>
          </a:xfrm>
          <a:prstGeom prst="rect">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423" tIns="45711" rIns="91423" bIns="45711" spcCol="0" rtlCol="0" anchor="ctr"/>
          <a:lstStyle/>
          <a:p>
            <a:pPr algn="ctr"/>
            <a:endParaRPr lang="zh-CN" altLang="en-US"/>
          </a:p>
        </p:txBody>
      </p:sp>
    </p:spTree>
    <p:extLst>
      <p:ext uri="{BB962C8B-B14F-4D97-AF65-F5344CB8AC3E}">
        <p14:creationId xmlns:p14="http://schemas.microsoft.com/office/powerpoint/2010/main" val="53088730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3000"/>
                                        <p:tgtEl>
                                          <p:spTgt spid="12"/>
                                        </p:tgtEl>
                                      </p:cBhvr>
                                    </p:animEffect>
                                  </p:childTnLst>
                                </p:cTn>
                              </p:par>
                              <p:par>
                                <p:cTn id="8" presetID="10" presetClass="entr" presetSubtype="0" fill="hold" grpId="0" nodeType="withEffect">
                                  <p:stCondLst>
                                    <p:cond delay="300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3000"/>
                                        <p:tgtEl>
                                          <p:spTgt spid="11"/>
                                        </p:tgtEl>
                                      </p:cBhvr>
                                    </p:animEffect>
                                  </p:childTnLst>
                                </p:cTn>
                              </p:par>
                              <p:par>
                                <p:cTn id="11" presetID="21" presetClass="entr" presetSubtype="1" fill="hold" grpId="0" nodeType="withEffect">
                                  <p:stCondLst>
                                    <p:cond delay="3000"/>
                                  </p:stCondLst>
                                  <p:childTnLst>
                                    <p:set>
                                      <p:cBhvr>
                                        <p:cTn id="12" dur="1" fill="hold">
                                          <p:stCondLst>
                                            <p:cond delay="0"/>
                                          </p:stCondLst>
                                        </p:cTn>
                                        <p:tgtEl>
                                          <p:spTgt spid="18"/>
                                        </p:tgtEl>
                                        <p:attrNameLst>
                                          <p:attrName>style.visibility</p:attrName>
                                        </p:attrNameLst>
                                      </p:cBhvr>
                                      <p:to>
                                        <p:strVal val="visible"/>
                                      </p:to>
                                    </p:set>
                                    <p:animEffect transition="in" filter="wheel(1)">
                                      <p:cBhvr>
                                        <p:cTn id="13" dur="2000"/>
                                        <p:tgtEl>
                                          <p:spTgt spid="18"/>
                                        </p:tgtEl>
                                      </p:cBhvr>
                                    </p:animEffect>
                                  </p:childTnLst>
                                </p:cTn>
                              </p:par>
                              <p:par>
                                <p:cTn id="14" presetID="10" presetClass="entr" presetSubtype="0" fill="hold" nodeType="withEffect">
                                  <p:stCondLst>
                                    <p:cond delay="400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2000"/>
                                        <p:tgtEl>
                                          <p:spTgt spid="9"/>
                                        </p:tgtEl>
                                      </p:cBhvr>
                                    </p:animEffect>
                                  </p:childTnLst>
                                </p:cTn>
                              </p:par>
                              <p:par>
                                <p:cTn id="17" presetID="42" presetClass="entr" presetSubtype="0" fill="hold" nodeType="withEffect">
                                  <p:stCondLst>
                                    <p:cond delay="500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anim calcmode="lin" valueType="num">
                                      <p:cBhvr>
                                        <p:cTn id="20" dur="1000" fill="hold"/>
                                        <p:tgtEl>
                                          <p:spTgt spid="14"/>
                                        </p:tgtEl>
                                        <p:attrNameLst>
                                          <p:attrName>ppt_x</p:attrName>
                                        </p:attrNameLst>
                                      </p:cBhvr>
                                      <p:tavLst>
                                        <p:tav tm="0">
                                          <p:val>
                                            <p:strVal val="#ppt_x"/>
                                          </p:val>
                                        </p:tav>
                                        <p:tav tm="100000">
                                          <p:val>
                                            <p:strVal val="#ppt_x"/>
                                          </p:val>
                                        </p:tav>
                                      </p:tavLst>
                                    </p:anim>
                                    <p:anim calcmode="lin" valueType="num">
                                      <p:cBhvr>
                                        <p:cTn id="21" dur="1000" fill="hold"/>
                                        <p:tgtEl>
                                          <p:spTgt spid="14"/>
                                        </p:tgtEl>
                                        <p:attrNameLst>
                                          <p:attrName>ppt_y</p:attrName>
                                        </p:attrNameLst>
                                      </p:cBhvr>
                                      <p:tavLst>
                                        <p:tav tm="0">
                                          <p:val>
                                            <p:strVal val="#ppt_y+.1"/>
                                          </p:val>
                                        </p:tav>
                                        <p:tav tm="100000">
                                          <p:val>
                                            <p:strVal val="#ppt_y"/>
                                          </p:val>
                                        </p:tav>
                                      </p:tavLst>
                                    </p:anim>
                                  </p:childTnLst>
                                </p:cTn>
                              </p:par>
                              <p:par>
                                <p:cTn id="22" presetID="6" presetClass="emph" presetSubtype="0" repeatCount="indefinite" fill="hold" nodeType="withEffect">
                                  <p:stCondLst>
                                    <p:cond delay="8000"/>
                                  </p:stCondLst>
                                  <p:childTnLst>
                                    <p:animScale>
                                      <p:cBhvr>
                                        <p:cTn id="23" dur="10" fill="hold"/>
                                        <p:tgtEl>
                                          <p:spTgt spid="15"/>
                                        </p:tgtEl>
                                      </p:cBhvr>
                                      <p:by x="50000" y="100000"/>
                                    </p:animScale>
                                  </p:childTnLst>
                                </p:cTn>
                              </p:par>
                              <p:par>
                                <p:cTn id="24" presetID="0" presetClass="path" presetSubtype="0" accel="50000" decel="50000" fill="hold" nodeType="withEffect">
                                  <p:stCondLst>
                                    <p:cond delay="5300"/>
                                  </p:stCondLst>
                                  <p:childTnLst>
                                    <p:animMotion origin="layout" path="M -3.75E-6 0.03148 C -0.04231 -0.00162 -0.08164 -0.03125 -0.1164 -0.03125 C -0.15273 -0.03125 -0.17812 0.02268 -0.21106 0.03564 C -0.24492 0.04421 -0.28554 0.01666 -0.31718 0.03148 C -0.34804 0.04699 -0.37552 0.1118 -0.39726 0.12615 C -0.41979 0.14213 -0.43619 0.11643 -0.44935 0.12476 C -0.46224 0.13078 -0.46927 0.14907 -0.475 0.17199 " pathEditMode="relative" rAng="0" ptsTypes="aaaaaaA">
                                      <p:cBhvr>
                                        <p:cTn id="25" dur="10000" fill="hold"/>
                                        <p:tgtEl>
                                          <p:spTgt spid="15"/>
                                        </p:tgtEl>
                                        <p:attrNameLst>
                                          <p:attrName>ppt_x</p:attrName>
                                          <p:attrName>ppt_y</p:attrName>
                                        </p:attrNameLst>
                                      </p:cBhvr>
                                      <p:rCtr x="-23750" y="3889"/>
                                    </p:animMotion>
                                  </p:childTnLst>
                                </p:cTn>
                              </p:par>
                              <p:par>
                                <p:cTn id="26" presetID="12" presetClass="entr" presetSubtype="4" fill="hold" grpId="0" nodeType="withEffect">
                                  <p:stCondLst>
                                    <p:cond delay="5300"/>
                                  </p:stCondLst>
                                  <p:childTnLst>
                                    <p:set>
                                      <p:cBhvr>
                                        <p:cTn id="27" dur="1" fill="hold">
                                          <p:stCondLst>
                                            <p:cond delay="0"/>
                                          </p:stCondLst>
                                        </p:cTn>
                                        <p:tgtEl>
                                          <p:spTgt spid="17"/>
                                        </p:tgtEl>
                                        <p:attrNameLst>
                                          <p:attrName>style.visibility</p:attrName>
                                        </p:attrNameLst>
                                      </p:cBhvr>
                                      <p:to>
                                        <p:strVal val="visible"/>
                                      </p:to>
                                    </p:set>
                                    <p:anim calcmode="lin" valueType="num">
                                      <p:cBhvr additive="base">
                                        <p:cTn id="28" dur="500"/>
                                        <p:tgtEl>
                                          <p:spTgt spid="17"/>
                                        </p:tgtEl>
                                        <p:attrNameLst>
                                          <p:attrName>ppt_y</p:attrName>
                                        </p:attrNameLst>
                                      </p:cBhvr>
                                      <p:tavLst>
                                        <p:tav tm="0">
                                          <p:val>
                                            <p:strVal val="#ppt_y+#ppt_h*1.125000"/>
                                          </p:val>
                                        </p:tav>
                                        <p:tav tm="100000">
                                          <p:val>
                                            <p:strVal val="#ppt_y"/>
                                          </p:val>
                                        </p:tav>
                                      </p:tavLst>
                                    </p:anim>
                                    <p:animEffect transition="in" filter="wipe(up)">
                                      <p:cBhvr>
                                        <p:cTn id="29" dur="500"/>
                                        <p:tgtEl>
                                          <p:spTgt spid="17"/>
                                        </p:tgtEl>
                                      </p:cBhvr>
                                    </p:animEffect>
                                  </p:childTnLst>
                                </p:cTn>
                              </p:par>
                              <p:par>
                                <p:cTn id="30" presetID="22" presetClass="entr" presetSubtype="8" fill="hold" grpId="0" nodeType="withEffect">
                                  <p:stCondLst>
                                    <p:cond delay="5800"/>
                                  </p:stCondLst>
                                  <p:childTnLst>
                                    <p:set>
                                      <p:cBhvr>
                                        <p:cTn id="31" dur="1" fill="hold">
                                          <p:stCondLst>
                                            <p:cond delay="0"/>
                                          </p:stCondLst>
                                        </p:cTn>
                                        <p:tgtEl>
                                          <p:spTgt spid="16"/>
                                        </p:tgtEl>
                                        <p:attrNameLst>
                                          <p:attrName>style.visibility</p:attrName>
                                        </p:attrNameLst>
                                      </p:cBhvr>
                                      <p:to>
                                        <p:strVal val="visible"/>
                                      </p:to>
                                    </p:set>
                                    <p:animEffect transition="in" filter="wipe(left)">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16" grpId="0"/>
      <p:bldP spid="17" grpId="0" animBg="1"/>
      <p:bldP spid="18"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7"/>
          <p:cNvSpPr txBox="1">
            <a:spLocks noChangeArrowheads="1"/>
          </p:cNvSpPr>
          <p:nvPr/>
        </p:nvSpPr>
        <p:spPr bwMode="auto">
          <a:xfrm>
            <a:off x="5663158" y="4437906"/>
            <a:ext cx="6111296" cy="2246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defTabSz="1219092" eaLnBrk="1" fontAlgn="base" hangingPunct="1">
              <a:spcBef>
                <a:spcPct val="0"/>
              </a:spcBef>
              <a:spcAft>
                <a:spcPct val="0"/>
              </a:spcAft>
            </a:pPr>
            <a:r>
              <a:rPr lang="en-US" altLang="zh-CN" sz="2300" dirty="0">
                <a:solidFill>
                  <a:srgbClr val="000000"/>
                </a:solidFill>
                <a:latin typeface="Times New Roman" panose="02020603050405020304" pitchFamily="18" charset="0"/>
                <a:cs typeface="Times New Roman" panose="02020603050405020304" pitchFamily="18" charset="0"/>
              </a:rPr>
              <a:t>“A good story</a:t>
            </a:r>
            <a:r>
              <a:rPr lang="zh-CN" altLang="en-US" sz="2300" dirty="0">
                <a:solidFill>
                  <a:srgbClr val="000000"/>
                </a:solidFill>
                <a:latin typeface="Times New Roman" panose="02020603050405020304" pitchFamily="18" charset="0"/>
                <a:cs typeface="Times New Roman" panose="02020603050405020304" pitchFamily="18" charset="0"/>
              </a:rPr>
              <a:t> </a:t>
            </a:r>
            <a:r>
              <a:rPr lang="en-US" altLang="zh-CN" sz="2300" dirty="0">
                <a:solidFill>
                  <a:srgbClr val="000000"/>
                </a:solidFill>
                <a:latin typeface="Times New Roman" panose="02020603050405020304" pitchFamily="18" charset="0"/>
                <a:cs typeface="Times New Roman" panose="02020603050405020304" pitchFamily="18" charset="0"/>
              </a:rPr>
              <a:t>gives you the chance to better understand someone else’s life. It can help you find common ground.”</a:t>
            </a:r>
          </a:p>
          <a:p>
            <a:pPr defTabSz="1219092" eaLnBrk="1" fontAlgn="base" hangingPunct="1">
              <a:spcBef>
                <a:spcPct val="0"/>
              </a:spcBef>
              <a:spcAft>
                <a:spcPct val="0"/>
              </a:spcAft>
            </a:pPr>
            <a:endParaRPr lang="en-US" altLang="zh-CN" sz="2300" dirty="0">
              <a:solidFill>
                <a:srgbClr val="000000"/>
              </a:solidFill>
              <a:latin typeface="Arial" panose="020B0604020202020204" pitchFamily="34" charset="0"/>
              <a:ea typeface="华文楷体" pitchFamily="2" charset="-122"/>
              <a:cs typeface="Arial" panose="020B0604020202020204" pitchFamily="34" charset="0"/>
            </a:endParaRPr>
          </a:p>
          <a:p>
            <a:pPr algn="r" defTabSz="1219092" eaLnBrk="1" fontAlgn="base" hangingPunct="1">
              <a:spcBef>
                <a:spcPct val="0"/>
              </a:spcBef>
              <a:spcAft>
                <a:spcPct val="0"/>
              </a:spcAft>
            </a:pPr>
            <a:r>
              <a:rPr lang="en-US" altLang="zh-CN" sz="2300" dirty="0">
                <a:solidFill>
                  <a:srgbClr val="000000"/>
                </a:solidFill>
                <a:latin typeface="Times New Roman" panose="02020603050405020304" pitchFamily="18" charset="0"/>
                <a:cs typeface="Times New Roman" panose="02020603050405020304" pitchFamily="18" charset="0"/>
              </a:rPr>
              <a:t>─ Barack Obama</a:t>
            </a:r>
            <a:endParaRPr lang="en-US" altLang="zh-CN" sz="2300" dirty="0">
              <a:solidFill>
                <a:srgbClr val="000000"/>
              </a:solidFill>
              <a:latin typeface="Times New Roman" panose="02020603050405020304" pitchFamily="18" charset="0"/>
              <a:ea typeface="华文楷体" pitchFamily="2" charset="-122"/>
              <a:cs typeface="Times New Roman" panose="02020603050405020304" pitchFamily="18" charset="0"/>
            </a:endParaRPr>
          </a:p>
          <a:p>
            <a:pPr defTabSz="1219092" eaLnBrk="1" fontAlgn="base" hangingPunct="1">
              <a:spcBef>
                <a:spcPct val="0"/>
              </a:spcBef>
              <a:spcAft>
                <a:spcPct val="0"/>
              </a:spcAft>
            </a:pPr>
            <a:endParaRPr lang="zh-CN" altLang="en-US" sz="2300" dirty="0">
              <a:solidFill>
                <a:srgbClr val="000000"/>
              </a:solidFill>
              <a:latin typeface="Arial" panose="020B0604020202020204" pitchFamily="34" charset="0"/>
              <a:ea typeface="华文楷体" pitchFamily="2" charset="-122"/>
              <a:cs typeface="Arial" panose="020B0604020202020204" pitchFamily="34" charset="0"/>
            </a:endParaRPr>
          </a:p>
        </p:txBody>
      </p:sp>
      <p:sp>
        <p:nvSpPr>
          <p:cNvPr id="18" name="矩形 17"/>
          <p:cNvSpPr/>
          <p:nvPr/>
        </p:nvSpPr>
        <p:spPr>
          <a:xfrm>
            <a:off x="426211" y="3933850"/>
            <a:ext cx="4464496" cy="2516055"/>
          </a:xfrm>
          <a:prstGeom prst="rect">
            <a:avLst/>
          </a:prstGeom>
        </p:spPr>
        <p:txBody>
          <a:bodyPr wrap="square" lIns="91423" tIns="45711" rIns="91423" bIns="45711">
            <a:spAutoFit/>
          </a:bodyPr>
          <a:lstStyle/>
          <a:p>
            <a:pPr>
              <a:lnSpc>
                <a:spcPct val="150000"/>
              </a:lnSpc>
            </a:pPr>
            <a:r>
              <a:rPr lang="zh-CN" altLang="en-US" sz="1500" dirty="0">
                <a:latin typeface="微软雅黑" pitchFamily="34" charset="-122"/>
                <a:ea typeface="微软雅黑" pitchFamily="34" charset="-122"/>
              </a:rPr>
              <a:t>        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p>
        </p:txBody>
      </p:sp>
      <p:pic>
        <p:nvPicPr>
          <p:cNvPr id="20" name="Picture 3" descr="image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024" y="2658001"/>
            <a:ext cx="3317875" cy="76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图片 2">
            <a:extLst>
              <a:ext uri="{FF2B5EF4-FFF2-40B4-BE49-F238E27FC236}">
                <a16:creationId xmlns:a16="http://schemas.microsoft.com/office/drawing/2014/main" id="{5758746A-B39D-4401-8A89-B03F9F32FC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71984" y="202487"/>
            <a:ext cx="6111296" cy="4087211"/>
          </a:xfrm>
          <a:prstGeom prst="rect">
            <a:avLst/>
          </a:prstGeom>
        </p:spPr>
      </p:pic>
      <p:pic>
        <p:nvPicPr>
          <p:cNvPr id="9" name="图片 8">
            <a:extLst>
              <a:ext uri="{FF2B5EF4-FFF2-40B4-BE49-F238E27FC236}">
                <a16:creationId xmlns:a16="http://schemas.microsoft.com/office/drawing/2014/main" id="{E9F51D47-C5AF-4A9F-9676-C1B63AB5135A}"/>
              </a:ext>
            </a:extLst>
          </p:cNvPr>
          <p:cNvPicPr/>
          <p:nvPr/>
        </p:nvPicPr>
        <p:blipFill>
          <a:blip r:embed="rId5">
            <a:extLst>
              <a:ext uri="{28A0092B-C50C-407E-A947-70E740481C1C}">
                <a14:useLocalDpi xmlns:a14="http://schemas.microsoft.com/office/drawing/2010/main" val="0"/>
              </a:ext>
            </a:extLst>
          </a:blip>
          <a:stretch>
            <a:fillRect/>
          </a:stretch>
        </p:blipFill>
        <p:spPr bwMode="auto">
          <a:xfrm>
            <a:off x="0" y="1845618"/>
            <a:ext cx="5600042" cy="4680520"/>
          </a:xfrm>
          <a:prstGeom prst="rect">
            <a:avLst/>
          </a:prstGeom>
          <a:noFill/>
          <a:ln>
            <a:noFill/>
          </a:ln>
        </p:spPr>
      </p:pic>
    </p:spTree>
    <p:extLst>
      <p:ext uri="{BB962C8B-B14F-4D97-AF65-F5344CB8AC3E}">
        <p14:creationId xmlns:p14="http://schemas.microsoft.com/office/powerpoint/2010/main" val="4207982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eelOff"/>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1000"/>
                                        <p:tgtEl>
                                          <p:spTgt spid="17"/>
                                        </p:tgtEl>
                                      </p:cBhvr>
                                    </p:animEffect>
                                  </p:childTnLst>
                                </p:cTn>
                              </p:par>
                              <p:par>
                                <p:cTn id="8" presetID="22" presetClass="entr" presetSubtype="8" fill="hold" nodeType="withEffect">
                                  <p:stCondLst>
                                    <p:cond delay="1500"/>
                                  </p:stCondLst>
                                  <p:childTnLst>
                                    <p:set>
                                      <p:cBhvr>
                                        <p:cTn id="9" dur="1" fill="hold">
                                          <p:stCondLst>
                                            <p:cond delay="0"/>
                                          </p:stCondLst>
                                        </p:cTn>
                                        <p:tgtEl>
                                          <p:spTgt spid="20"/>
                                        </p:tgtEl>
                                        <p:attrNameLst>
                                          <p:attrName>style.visibility</p:attrName>
                                        </p:attrNameLst>
                                      </p:cBhvr>
                                      <p:to>
                                        <p:strVal val="visible"/>
                                      </p:to>
                                    </p:set>
                                    <p:animEffect transition="in" filter="wipe(left)">
                                      <p:cBhvr>
                                        <p:cTn id="10" dur="500"/>
                                        <p:tgtEl>
                                          <p:spTgt spid="20"/>
                                        </p:tgtEl>
                                      </p:cBhvr>
                                    </p:animEffect>
                                  </p:childTnLst>
                                </p:cTn>
                              </p:par>
                              <p:par>
                                <p:cTn id="11" presetID="22" presetClass="entr" presetSubtype="1" fill="hold" grpId="0" nodeType="withEffect">
                                  <p:stCondLst>
                                    <p:cond delay="2000"/>
                                  </p:stCondLst>
                                  <p:childTnLst>
                                    <p:set>
                                      <p:cBhvr>
                                        <p:cTn id="12" dur="1" fill="hold">
                                          <p:stCondLst>
                                            <p:cond delay="0"/>
                                          </p:stCondLst>
                                        </p:cTn>
                                        <p:tgtEl>
                                          <p:spTgt spid="18"/>
                                        </p:tgtEl>
                                        <p:attrNameLst>
                                          <p:attrName>style.visibility</p:attrName>
                                        </p:attrNameLst>
                                      </p:cBhvr>
                                      <p:to>
                                        <p:strVal val="visible"/>
                                      </p:to>
                                    </p:set>
                                    <p:animEffect transition="in" filter="wipe(up)">
                                      <p:cBhvr>
                                        <p:cTn id="13" dur="5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426211" y="3933850"/>
            <a:ext cx="4464496" cy="2516055"/>
          </a:xfrm>
          <a:prstGeom prst="rect">
            <a:avLst/>
          </a:prstGeom>
        </p:spPr>
        <p:txBody>
          <a:bodyPr wrap="square" lIns="91423" tIns="45711" rIns="91423" bIns="45711">
            <a:spAutoFit/>
          </a:bodyPr>
          <a:lstStyle/>
          <a:p>
            <a:pPr>
              <a:lnSpc>
                <a:spcPct val="150000"/>
              </a:lnSpc>
            </a:pPr>
            <a:r>
              <a:rPr lang="zh-CN" altLang="en-US" sz="1500" dirty="0">
                <a:latin typeface="微软雅黑" pitchFamily="34" charset="-122"/>
                <a:ea typeface="微软雅黑" pitchFamily="34" charset="-122"/>
              </a:rPr>
              <a:t>        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p>
        </p:txBody>
      </p:sp>
      <p:pic>
        <p:nvPicPr>
          <p:cNvPr id="20" name="Picture 3" descr="image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024" y="2658001"/>
            <a:ext cx="3317875" cy="76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 name="图片 3">
            <a:extLst>
              <a:ext uri="{FF2B5EF4-FFF2-40B4-BE49-F238E27FC236}">
                <a16:creationId xmlns:a16="http://schemas.microsoft.com/office/drawing/2014/main" id="{0484AE98-6857-4907-8B91-E6CFDB7F72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67414" y="25318"/>
            <a:ext cx="4125517" cy="2685642"/>
          </a:xfrm>
          <a:prstGeom prst="rect">
            <a:avLst/>
          </a:prstGeom>
        </p:spPr>
      </p:pic>
      <p:pic>
        <p:nvPicPr>
          <p:cNvPr id="6" name="图片 5">
            <a:extLst>
              <a:ext uri="{FF2B5EF4-FFF2-40B4-BE49-F238E27FC236}">
                <a16:creationId xmlns:a16="http://schemas.microsoft.com/office/drawing/2014/main" id="{3CD25B15-49BF-4D2B-BBD8-0111B70C18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5319"/>
            <a:ext cx="7919554" cy="6808700"/>
          </a:xfrm>
          <a:prstGeom prst="rect">
            <a:avLst/>
          </a:prstGeom>
        </p:spPr>
      </p:pic>
      <p:pic>
        <p:nvPicPr>
          <p:cNvPr id="8" name="图片 7">
            <a:extLst>
              <a:ext uri="{FF2B5EF4-FFF2-40B4-BE49-F238E27FC236}">
                <a16:creationId xmlns:a16="http://schemas.microsoft.com/office/drawing/2014/main" id="{425ADB3A-1635-4A86-B9DD-1853A78EE86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67414" y="2785544"/>
            <a:ext cx="4125517" cy="3211762"/>
          </a:xfrm>
          <a:prstGeom prst="rect">
            <a:avLst/>
          </a:prstGeom>
        </p:spPr>
      </p:pic>
      <p:sp>
        <p:nvSpPr>
          <p:cNvPr id="10" name="文本框 9">
            <a:extLst>
              <a:ext uri="{FF2B5EF4-FFF2-40B4-BE49-F238E27FC236}">
                <a16:creationId xmlns:a16="http://schemas.microsoft.com/office/drawing/2014/main" id="{31139C52-05FB-46DE-8DF8-3F047384C4B8}"/>
              </a:ext>
            </a:extLst>
          </p:cNvPr>
          <p:cNvSpPr txBox="1"/>
          <p:nvPr/>
        </p:nvSpPr>
        <p:spPr>
          <a:xfrm>
            <a:off x="7949943" y="6036400"/>
            <a:ext cx="4222999" cy="923330"/>
          </a:xfrm>
          <a:prstGeom prst="rect">
            <a:avLst/>
          </a:prstGeom>
          <a:noFill/>
        </p:spPr>
        <p:txBody>
          <a:bodyPr wrap="square" rtlCol="0">
            <a:spAutoFit/>
          </a:bodyPr>
          <a:lstStyle/>
          <a:p>
            <a:r>
              <a:rPr lang="en-US" altLang="zh-CN" sz="1800" dirty="0"/>
              <a:t>In July 2015, Morrison city hall, Ohio, voted to name the road where Fuyao located to Fuyao Avenue.</a:t>
            </a:r>
            <a:endParaRPr lang="zh-CN" altLang="en-US" sz="1800" dirty="0"/>
          </a:p>
        </p:txBody>
      </p:sp>
    </p:spTree>
    <p:extLst>
      <p:ext uri="{BB962C8B-B14F-4D97-AF65-F5344CB8AC3E}">
        <p14:creationId xmlns:p14="http://schemas.microsoft.com/office/powerpoint/2010/main" val="4318802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eelOff"/>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150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500"/>
                                        <p:tgtEl>
                                          <p:spTgt spid="20"/>
                                        </p:tgtEl>
                                      </p:cBhvr>
                                    </p:animEffect>
                                  </p:childTnLst>
                                </p:cTn>
                              </p:par>
                              <p:par>
                                <p:cTn id="8" presetID="22" presetClass="entr" presetSubtype="1" fill="hold" grpId="0" nodeType="withEffect">
                                  <p:stCondLst>
                                    <p:cond delay="2000"/>
                                  </p:stCondLst>
                                  <p:childTnLst>
                                    <p:set>
                                      <p:cBhvr>
                                        <p:cTn id="9" dur="1" fill="hold">
                                          <p:stCondLst>
                                            <p:cond delay="0"/>
                                          </p:stCondLst>
                                        </p:cTn>
                                        <p:tgtEl>
                                          <p:spTgt spid="18"/>
                                        </p:tgtEl>
                                        <p:attrNameLst>
                                          <p:attrName>style.visibility</p:attrName>
                                        </p:attrNameLst>
                                      </p:cBhvr>
                                      <p:to>
                                        <p:strVal val="visible"/>
                                      </p:to>
                                    </p:set>
                                    <p:animEffect transition="in" filter="wipe(up)">
                                      <p:cBhvr>
                                        <p:cTn id="10" dur="5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D1EE3-FA19-4E33-9033-74846274C93F}"/>
              </a:ext>
            </a:extLst>
          </p:cNvPr>
          <p:cNvSpPr>
            <a:spLocks noGrp="1"/>
          </p:cNvSpPr>
          <p:nvPr>
            <p:ph type="title"/>
          </p:nvPr>
        </p:nvSpPr>
        <p:spPr>
          <a:xfrm>
            <a:off x="279179" y="1204271"/>
            <a:ext cx="3137079" cy="5690325"/>
          </a:xfrm>
        </p:spPr>
        <p:txBody>
          <a:bodyPr/>
          <a:lstStyle/>
          <a:p>
            <a:pPr algn="l"/>
            <a:r>
              <a:rPr lang="en-US" dirty="0"/>
              <a:t>“My viewpoint that management problems remain the same over times, but their solutions differ from country to country is politically incorrect in an age in which business is supposed to be globalizing.”</a:t>
            </a:r>
            <a:br>
              <a:rPr lang="en-US" dirty="0"/>
            </a:br>
            <a:br>
              <a:rPr lang="en-US" dirty="0"/>
            </a:br>
            <a:br>
              <a:rPr lang="en-US" dirty="0"/>
            </a:br>
            <a:r>
              <a:rPr lang="en-US" dirty="0"/>
              <a:t>                 </a:t>
            </a:r>
            <a:r>
              <a:rPr lang="en-US" dirty="0">
                <a:latin typeface="宋体" panose="02010600030101010101" pitchFamily="2" charset="-122"/>
                <a:ea typeface="宋体" panose="02010600030101010101" pitchFamily="2" charset="-122"/>
              </a:rPr>
              <a:t>── </a:t>
            </a:r>
            <a:r>
              <a:rPr lang="en-US" dirty="0">
                <a:latin typeface="Arial" panose="020B0604020202020204" pitchFamily="34" charset="0"/>
                <a:ea typeface="宋体" panose="02010600030101010101" pitchFamily="2" charset="-122"/>
                <a:cs typeface="Arial" panose="020B0604020202020204" pitchFamily="34" charset="0"/>
              </a:rPr>
              <a:t>Hofstede</a:t>
            </a:r>
            <a:br>
              <a:rPr lang="en-US" dirty="0">
                <a:latin typeface="Arial" panose="020B0604020202020204" pitchFamily="34" charset="0"/>
                <a:ea typeface="宋体" panose="02010600030101010101" pitchFamily="2" charset="-122"/>
                <a:cs typeface="Arial" panose="020B0604020202020204" pitchFamily="34" charset="0"/>
              </a:rPr>
            </a:br>
            <a:br>
              <a:rPr lang="en-US" dirty="0">
                <a:latin typeface="Arial" panose="020B0604020202020204" pitchFamily="34" charset="0"/>
                <a:ea typeface="宋体" panose="02010600030101010101" pitchFamily="2" charset="-122"/>
                <a:cs typeface="Arial" panose="020B0604020202020204" pitchFamily="34" charset="0"/>
              </a:rPr>
            </a:br>
            <a:r>
              <a:rPr lang="en-US" sz="1700" dirty="0">
                <a:latin typeface="Arial" panose="020B0604020202020204" pitchFamily="34" charset="0"/>
                <a:ea typeface="宋体" panose="02010600030101010101" pitchFamily="2" charset="-122"/>
                <a:cs typeface="Arial" panose="020B0604020202020204" pitchFamily="34" charset="0"/>
              </a:rPr>
              <a:t>‘Asian management in the 21</a:t>
            </a:r>
            <a:r>
              <a:rPr lang="en-US" sz="1700" baseline="30000" dirty="0">
                <a:latin typeface="Arial" panose="020B0604020202020204" pitchFamily="34" charset="0"/>
                <a:ea typeface="宋体" panose="02010600030101010101" pitchFamily="2" charset="-122"/>
                <a:cs typeface="Arial" panose="020B0604020202020204" pitchFamily="34" charset="0"/>
              </a:rPr>
              <a:t>st</a:t>
            </a:r>
            <a:r>
              <a:rPr lang="en-US" sz="1700" dirty="0">
                <a:latin typeface="Arial" panose="020B0604020202020204" pitchFamily="34" charset="0"/>
                <a:ea typeface="宋体" panose="02010600030101010101" pitchFamily="2" charset="-122"/>
                <a:cs typeface="Arial" panose="020B0604020202020204" pitchFamily="34" charset="0"/>
              </a:rPr>
              <a:t> century</a:t>
            </a:r>
            <a:r>
              <a:rPr lang="en-US" sz="1700" i="1" dirty="0">
                <a:latin typeface="Arial" panose="020B0604020202020204" pitchFamily="34" charset="0"/>
                <a:ea typeface="宋体" panose="02010600030101010101" pitchFamily="2" charset="-122"/>
                <a:cs typeface="Arial" panose="020B0604020202020204" pitchFamily="34" charset="0"/>
              </a:rPr>
              <a:t>’, Asia Pacific  journal of management</a:t>
            </a:r>
            <a:r>
              <a:rPr lang="en-US" sz="1700" dirty="0">
                <a:latin typeface="Arial" panose="020B0604020202020204" pitchFamily="34" charset="0"/>
                <a:ea typeface="宋体" panose="02010600030101010101" pitchFamily="2" charset="-122"/>
                <a:cs typeface="Arial" panose="020B0604020202020204" pitchFamily="34" charset="0"/>
              </a:rPr>
              <a:t>, 24, pp.419</a:t>
            </a:r>
            <a:endParaRPr lang="en-US" sz="17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E501477C-3327-4651-B492-560C1D7B2E9B}"/>
              </a:ext>
            </a:extLst>
          </p:cNvPr>
          <p:cNvSpPr>
            <a:spLocks noGrp="1"/>
          </p:cNvSpPr>
          <p:nvPr>
            <p:ph type="body" sz="quarter" idx="10"/>
          </p:nvPr>
        </p:nvSpPr>
        <p:spPr/>
        <p:txBody>
          <a:bodyPr/>
          <a:lstStyle/>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p:txBody>
      </p:sp>
      <p:pic>
        <p:nvPicPr>
          <p:cNvPr id="5" name="图片 4">
            <a:extLst>
              <a:ext uri="{FF2B5EF4-FFF2-40B4-BE49-F238E27FC236}">
                <a16:creationId xmlns:a16="http://schemas.microsoft.com/office/drawing/2014/main" id="{CAF29F6A-F40E-42A6-A3CA-9E5B60BDAAC9}"/>
              </a:ext>
            </a:extLst>
          </p:cNvPr>
          <p:cNvPicPr>
            <a:picLocks noChangeAspect="1"/>
          </p:cNvPicPr>
          <p:nvPr/>
        </p:nvPicPr>
        <p:blipFill>
          <a:blip r:embed="rId3"/>
          <a:stretch>
            <a:fillRect/>
          </a:stretch>
        </p:blipFill>
        <p:spPr>
          <a:xfrm>
            <a:off x="3513857" y="1728"/>
            <a:ext cx="8676556" cy="6892869"/>
          </a:xfrm>
          <a:prstGeom prst="rect">
            <a:avLst/>
          </a:prstGeom>
        </p:spPr>
      </p:pic>
    </p:spTree>
    <p:extLst>
      <p:ext uri="{BB962C8B-B14F-4D97-AF65-F5344CB8AC3E}">
        <p14:creationId xmlns:p14="http://schemas.microsoft.com/office/powerpoint/2010/main" val="285137937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9335565" y="3718917"/>
            <a:ext cx="2887661" cy="3150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矩形 6"/>
          <p:cNvSpPr>
            <a:spLocks noChangeArrowheads="1"/>
          </p:cNvSpPr>
          <p:nvPr/>
        </p:nvSpPr>
        <p:spPr bwMode="auto">
          <a:xfrm>
            <a:off x="-97482" y="4225452"/>
            <a:ext cx="1152128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Font typeface="Arial" pitchFamily="34" charset="0"/>
              <a:buNone/>
            </a:pPr>
            <a:r>
              <a:rPr lang="en-US" altLang="zh-CN" b="1" i="1" dirty="0"/>
              <a:t>The Religion of China: Confucianism and Taoism</a:t>
            </a:r>
          </a:p>
          <a:p>
            <a:pPr>
              <a:buFont typeface="Arial" pitchFamily="34" charset="0"/>
              <a:buNone/>
            </a:pPr>
            <a:endParaRPr lang="en-US" altLang="zh-CN" i="1" dirty="0"/>
          </a:p>
          <a:p>
            <a:pPr>
              <a:buFont typeface="Arial" pitchFamily="34" charset="0"/>
              <a:buNone/>
            </a:pPr>
            <a:r>
              <a:rPr lang="en-US" altLang="zh-CN" dirty="0"/>
              <a:t>“The Chinese in all probability would be quite capable…of assimilating capitalism which has technically and economically been fully developed in the modern culture area. It is obviously not a question of deeming the Chinese ‘naturally ungifted’ for the demands of capitalism. But compared to the Occident, the varied conditions which externally favored the origin of capitalism in China did not sufficient to create it…  ”           </a:t>
            </a:r>
          </a:p>
          <a:p>
            <a:pPr algn="just">
              <a:buFont typeface="Arial" pitchFamily="34" charset="0"/>
              <a:buNone/>
            </a:pPr>
            <a:r>
              <a:rPr lang="en-US" altLang="zh-CN" dirty="0"/>
              <a:t>                                                                                                                      </a:t>
            </a:r>
            <a:r>
              <a:rPr lang="en-US" altLang="zh-CN" dirty="0">
                <a:latin typeface="宋体" panose="02010600030101010101" pitchFamily="2" charset="-122"/>
                <a:ea typeface="宋体" panose="02010600030101010101" pitchFamily="2" charset="-122"/>
              </a:rPr>
              <a:t>── Max Weber   </a:t>
            </a:r>
            <a:endParaRPr lang="zh-CN" altLang="en-US" sz="1400" dirty="0">
              <a:latin typeface="微软雅黑" pitchFamily="34" charset="-122"/>
              <a:ea typeface="微软雅黑" pitchFamily="34" charset="-122"/>
            </a:endParaRPr>
          </a:p>
        </p:txBody>
      </p:sp>
      <p:sp>
        <p:nvSpPr>
          <p:cNvPr id="6" name="TextBox 7"/>
          <p:cNvSpPr txBox="1">
            <a:spLocks noChangeArrowheads="1"/>
          </p:cNvSpPr>
          <p:nvPr/>
        </p:nvSpPr>
        <p:spPr bwMode="auto">
          <a:xfrm>
            <a:off x="2740962" y="185669"/>
            <a:ext cx="6708489" cy="738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zh-CN" altLang="en-US" sz="4000" dirty="0">
                <a:solidFill>
                  <a:srgbClr val="000000"/>
                </a:solidFill>
                <a:latin typeface="华文楷体" pitchFamily="2" charset="-122"/>
                <a:ea typeface="华文楷体" pitchFamily="2" charset="-122"/>
              </a:rPr>
              <a:t>附  注</a:t>
            </a:r>
          </a:p>
        </p:txBody>
      </p:sp>
      <p:pic>
        <p:nvPicPr>
          <p:cNvPr id="9" name="图片 8">
            <a:extLst>
              <a:ext uri="{FF2B5EF4-FFF2-40B4-BE49-F238E27FC236}">
                <a16:creationId xmlns:a16="http://schemas.microsoft.com/office/drawing/2014/main" id="{69A9584D-266B-4F6E-99CE-E70589EB95C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29774"/>
            <a:ext cx="3116666" cy="4192108"/>
          </a:xfrm>
          <a:prstGeom prst="rect">
            <a:avLst/>
          </a:prstGeom>
        </p:spPr>
      </p:pic>
      <p:pic>
        <p:nvPicPr>
          <p:cNvPr id="11" name="图片 10">
            <a:extLst>
              <a:ext uri="{FF2B5EF4-FFF2-40B4-BE49-F238E27FC236}">
                <a16:creationId xmlns:a16="http://schemas.microsoft.com/office/drawing/2014/main" id="{FC21213C-A81B-4274-B096-5408B3854D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34966" y="29774"/>
            <a:ext cx="2789657" cy="4192108"/>
          </a:xfrm>
          <a:prstGeom prst="rect">
            <a:avLst/>
          </a:prstGeom>
        </p:spPr>
      </p:pic>
      <p:pic>
        <p:nvPicPr>
          <p:cNvPr id="13" name="图片 12">
            <a:extLst>
              <a:ext uri="{FF2B5EF4-FFF2-40B4-BE49-F238E27FC236}">
                <a16:creationId xmlns:a16="http://schemas.microsoft.com/office/drawing/2014/main" id="{585BE65B-5A50-4E51-A43E-4671067AC1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31311" y="1430821"/>
            <a:ext cx="4284030" cy="2634901"/>
          </a:xfrm>
          <a:prstGeom prst="rect">
            <a:avLst/>
          </a:prstGeom>
        </p:spPr>
      </p:pic>
    </p:spTree>
    <p:extLst>
      <p:ext uri="{BB962C8B-B14F-4D97-AF65-F5344CB8AC3E}">
        <p14:creationId xmlns:p14="http://schemas.microsoft.com/office/powerpoint/2010/main" val="5816775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ageCurlDoubl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0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up)">
                                      <p:cBhvr>
                                        <p:cTn id="13" dur="5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7"/>
          <p:cNvSpPr txBox="1">
            <a:spLocks noChangeArrowheads="1"/>
          </p:cNvSpPr>
          <p:nvPr/>
        </p:nvSpPr>
        <p:spPr bwMode="auto">
          <a:xfrm>
            <a:off x="2740962" y="185669"/>
            <a:ext cx="6708489" cy="738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zh-CN" altLang="en-US" sz="4000" dirty="0">
                <a:solidFill>
                  <a:srgbClr val="000000"/>
                </a:solidFill>
                <a:latin typeface="华文楷体" pitchFamily="2" charset="-122"/>
                <a:ea typeface="华文楷体" pitchFamily="2" charset="-122"/>
              </a:rPr>
              <a:t>读后心得 </a:t>
            </a:r>
          </a:p>
        </p:txBody>
      </p:sp>
      <p:sp>
        <p:nvSpPr>
          <p:cNvPr id="7" name="圆角矩形 6"/>
          <p:cNvSpPr/>
          <p:nvPr/>
        </p:nvSpPr>
        <p:spPr>
          <a:xfrm>
            <a:off x="239334" y="1867617"/>
            <a:ext cx="3768119" cy="4368822"/>
          </a:xfrm>
          <a:prstGeom prst="roundRect">
            <a:avLst>
              <a:gd name="adj" fmla="val 4670"/>
            </a:avLst>
          </a:prstGeom>
          <a:solidFill>
            <a:sysClr val="window" lastClr="FFFFFF">
              <a:lumMod val="85000"/>
            </a:sysClr>
          </a:solidFill>
          <a:ln w="22225" cap="flat" cmpd="sng" algn="ctr">
            <a:gradFill flip="none" rotWithShape="1">
              <a:gsLst>
                <a:gs pos="0">
                  <a:sysClr val="window" lastClr="FFFFFF">
                    <a:lumMod val="65000"/>
                  </a:sysClr>
                </a:gs>
                <a:gs pos="100000">
                  <a:sysClr val="windowText" lastClr="000000">
                    <a:lumMod val="85000"/>
                    <a:lumOff val="15000"/>
                  </a:sysClr>
                </a:gs>
              </a:gsLst>
              <a:lin ang="2700000" scaled="1"/>
              <a:tileRect/>
            </a:gradFill>
            <a:prstDash val="solid"/>
          </a:ln>
          <a:effectLst>
            <a:outerShdw blurRad="139700" dist="762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nvGrpSpPr>
          <p:cNvPr id="8" name="组合 7"/>
          <p:cNvGrpSpPr/>
          <p:nvPr/>
        </p:nvGrpSpPr>
        <p:grpSpPr>
          <a:xfrm>
            <a:off x="492631" y="1957499"/>
            <a:ext cx="11588646" cy="4400876"/>
            <a:chOff x="458461" y="1834885"/>
            <a:chExt cx="11588646" cy="4400876"/>
          </a:xfrm>
        </p:grpSpPr>
        <p:grpSp>
          <p:nvGrpSpPr>
            <p:cNvPr id="9" name="组合 8"/>
            <p:cNvGrpSpPr/>
            <p:nvPr/>
          </p:nvGrpSpPr>
          <p:grpSpPr>
            <a:xfrm>
              <a:off x="458461" y="1834885"/>
              <a:ext cx="11588646" cy="4400876"/>
              <a:chOff x="458461" y="1834885"/>
              <a:chExt cx="11588646" cy="4400876"/>
            </a:xfrm>
          </p:grpSpPr>
          <p:sp>
            <p:nvSpPr>
              <p:cNvPr id="28" name="椭圆 27"/>
              <p:cNvSpPr/>
              <p:nvPr/>
            </p:nvSpPr>
            <p:spPr>
              <a:xfrm>
                <a:off x="6628436" y="5128584"/>
                <a:ext cx="3805527" cy="1107177"/>
              </a:xfrm>
              <a:prstGeom prst="ellipse">
                <a:avLst/>
              </a:prstGeom>
              <a:gradFill flip="none" rotWithShape="1">
                <a:gsLst>
                  <a:gs pos="47000">
                    <a:srgbClr val="747474">
                      <a:alpha val="15000"/>
                    </a:srgbClr>
                  </a:gs>
                  <a:gs pos="0">
                    <a:sysClr val="windowText" lastClr="000000">
                      <a:alpha val="23000"/>
                    </a:sysClr>
                  </a:gs>
                  <a:gs pos="100000">
                    <a:srgbClr val="E8E8E8">
                      <a:alpha val="0"/>
                    </a:srgbClr>
                  </a:gs>
                </a:gsLst>
                <a:path path="shape">
                  <a:fillToRect l="50000" t="50000" r="50000" b="50000"/>
                </a:path>
                <a:tileRect/>
              </a:gradFill>
              <a:ln w="25400" cap="flat" cmpd="sng" algn="ctr">
                <a:noFill/>
                <a:prstDash val="solid"/>
              </a:ln>
              <a:effectLst>
                <a:softEdge rad="127000"/>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nvGrpSpPr>
              <p:cNvPr id="29" name="组合 28"/>
              <p:cNvGrpSpPr/>
              <p:nvPr/>
            </p:nvGrpSpPr>
            <p:grpSpPr>
              <a:xfrm>
                <a:off x="458461" y="1834885"/>
                <a:ext cx="11588646" cy="4293089"/>
                <a:chOff x="1884385" y="1155733"/>
                <a:chExt cx="9685350" cy="4574430"/>
              </a:xfrm>
            </p:grpSpPr>
            <p:sp>
              <p:nvSpPr>
                <p:cNvPr id="30" name="圆角矩形 29"/>
                <p:cNvSpPr/>
                <p:nvPr/>
              </p:nvSpPr>
              <p:spPr>
                <a:xfrm>
                  <a:off x="1884385" y="1360825"/>
                  <a:ext cx="2857489" cy="4154831"/>
                </a:xfrm>
                <a:prstGeom prst="roundRect">
                  <a:avLst>
                    <a:gd name="adj" fmla="val 0"/>
                  </a:avLst>
                </a:prstGeom>
                <a:blipFill dpi="0" rotWithShape="1">
                  <a:blip r:embed="rId3">
                    <a:extLst>
                      <a:ext uri="{28A0092B-C50C-407E-A947-70E740481C1C}">
                        <a14:useLocalDpi xmlns:a14="http://schemas.microsoft.com/office/drawing/2010/main" val="0"/>
                      </a:ext>
                    </a:extLst>
                  </a:blip>
                  <a:srcRect/>
                  <a:stretch>
                    <a:fillRect/>
                  </a:stretch>
                </a:blipFill>
                <a:ln w="25400" cap="flat" cmpd="sng" algn="ctr">
                  <a:noFill/>
                  <a:prstDash val="solid"/>
                </a:ln>
                <a:effectLst>
                  <a:outerShdw blurRad="177800" dist="88900" dir="2700000" algn="tl" rotWithShape="0">
                    <a:prstClr val="black">
                      <a:alpha val="5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nvGrpSpPr>
                <p:cNvPr id="31" name="组合 30"/>
                <p:cNvGrpSpPr/>
                <p:nvPr/>
              </p:nvGrpSpPr>
              <p:grpSpPr>
                <a:xfrm>
                  <a:off x="4744437" y="1155733"/>
                  <a:ext cx="6825298" cy="4574430"/>
                  <a:chOff x="5691704" y="1132920"/>
                  <a:chExt cx="7507827" cy="4620174"/>
                </a:xfrm>
              </p:grpSpPr>
              <p:sp>
                <p:nvSpPr>
                  <p:cNvPr id="32" name="梯形 31"/>
                  <p:cNvSpPr/>
                  <p:nvPr/>
                </p:nvSpPr>
                <p:spPr>
                  <a:xfrm rot="16200000">
                    <a:off x="4541346" y="2283278"/>
                    <a:ext cx="4620174" cy="2319458"/>
                  </a:xfrm>
                  <a:prstGeom prst="trapezoid">
                    <a:avLst>
                      <a:gd name="adj" fmla="val 9948"/>
                    </a:avLst>
                  </a:prstGeom>
                  <a:solidFill>
                    <a:srgbClr val="FDFDFD"/>
                  </a:solidFill>
                  <a:ln w="25400" cap="flat" cmpd="sng" algn="ctr">
                    <a:noFill/>
                    <a:prstDash val="solid"/>
                  </a:ln>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sp>
                <p:nvSpPr>
                  <p:cNvPr id="33" name="梯形 32"/>
                  <p:cNvSpPr/>
                  <p:nvPr/>
                </p:nvSpPr>
                <p:spPr>
                  <a:xfrm rot="5400000" flipH="1">
                    <a:off x="6915667" y="2255822"/>
                    <a:ext cx="4551341" cy="2362188"/>
                  </a:xfrm>
                  <a:prstGeom prst="trapezoid">
                    <a:avLst>
                      <a:gd name="adj" fmla="val 11105"/>
                    </a:avLst>
                  </a:prstGeom>
                  <a:solidFill>
                    <a:srgbClr val="E8E8E8"/>
                  </a:solidFill>
                  <a:ln w="25400" cap="flat" cmpd="sng" algn="ctr">
                    <a:noFill/>
                    <a:prstDash val="solid"/>
                  </a:ln>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sp>
                <p:nvSpPr>
                  <p:cNvPr id="34" name="梯形 33"/>
                  <p:cNvSpPr/>
                  <p:nvPr/>
                </p:nvSpPr>
                <p:spPr>
                  <a:xfrm rot="16200000">
                    <a:off x="9490058" y="2043620"/>
                    <a:ext cx="4591849" cy="2827096"/>
                  </a:xfrm>
                  <a:prstGeom prst="trapezoid">
                    <a:avLst>
                      <a:gd name="adj" fmla="val 11105"/>
                    </a:avLst>
                  </a:prstGeom>
                  <a:solidFill>
                    <a:srgbClr val="FDFDFD"/>
                  </a:solidFill>
                  <a:ln w="25400" cap="flat" cmpd="sng" algn="ctr">
                    <a:noFill/>
                    <a:prstDash val="solid"/>
                  </a:ln>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grpSp>
        </p:grpSp>
        <p:grpSp>
          <p:nvGrpSpPr>
            <p:cNvPr id="10" name="Group 4"/>
            <p:cNvGrpSpPr>
              <a:grpSpLocks noChangeAspect="1"/>
            </p:cNvGrpSpPr>
            <p:nvPr/>
          </p:nvGrpSpPr>
          <p:grpSpPr bwMode="auto">
            <a:xfrm>
              <a:off x="5703262" y="5367500"/>
              <a:ext cx="347456" cy="382285"/>
              <a:chOff x="1776" y="1776"/>
              <a:chExt cx="64" cy="75"/>
            </a:xfrm>
            <a:solidFill>
              <a:sysClr val="windowText" lastClr="000000">
                <a:lumMod val="50000"/>
                <a:lumOff val="50000"/>
              </a:sysClr>
            </a:solidFill>
            <a:scene3d>
              <a:camera prst="perspectiveFront">
                <a:rot lat="0" lon="1799990" rev="0"/>
              </a:camera>
              <a:lightRig rig="threePt" dir="t"/>
            </a:scene3d>
          </p:grpSpPr>
          <p:sp>
            <p:nvSpPr>
              <p:cNvPr id="24" name="Freeform 5"/>
              <p:cNvSpPr>
                <a:spLocks/>
              </p:cNvSpPr>
              <p:nvPr/>
            </p:nvSpPr>
            <p:spPr bwMode="auto">
              <a:xfrm>
                <a:off x="1795" y="1779"/>
                <a:ext cx="29" cy="26"/>
              </a:xfrm>
              <a:custGeom>
                <a:avLst/>
                <a:gdLst>
                  <a:gd name="T0" fmla="*/ 5 w 11"/>
                  <a:gd name="T1" fmla="*/ 10 h 10"/>
                  <a:gd name="T2" fmla="*/ 5 w 11"/>
                  <a:gd name="T3" fmla="*/ 10 h 10"/>
                  <a:gd name="T4" fmla="*/ 11 w 11"/>
                  <a:gd name="T5" fmla="*/ 5 h 10"/>
                  <a:gd name="T6" fmla="*/ 5 w 11"/>
                  <a:gd name="T7" fmla="*/ 0 h 10"/>
                  <a:gd name="T8" fmla="*/ 5 w 11"/>
                  <a:gd name="T9" fmla="*/ 0 h 10"/>
                  <a:gd name="T10" fmla="*/ 0 w 11"/>
                  <a:gd name="T11" fmla="*/ 5 h 10"/>
                  <a:gd name="T12" fmla="*/ 5 w 11"/>
                  <a:gd name="T13" fmla="*/ 10 h 10"/>
                </a:gdLst>
                <a:ahLst/>
                <a:cxnLst>
                  <a:cxn ang="0">
                    <a:pos x="T0" y="T1"/>
                  </a:cxn>
                  <a:cxn ang="0">
                    <a:pos x="T2" y="T3"/>
                  </a:cxn>
                  <a:cxn ang="0">
                    <a:pos x="T4" y="T5"/>
                  </a:cxn>
                  <a:cxn ang="0">
                    <a:pos x="T6" y="T7"/>
                  </a:cxn>
                  <a:cxn ang="0">
                    <a:pos x="T8" y="T9"/>
                  </a:cxn>
                  <a:cxn ang="0">
                    <a:pos x="T10" y="T11"/>
                  </a:cxn>
                  <a:cxn ang="0">
                    <a:pos x="T12" y="T13"/>
                  </a:cxn>
                </a:cxnLst>
                <a:rect l="0" t="0" r="r" b="b"/>
                <a:pathLst>
                  <a:path w="11" h="10">
                    <a:moveTo>
                      <a:pt x="5" y="10"/>
                    </a:moveTo>
                    <a:cubicBezTo>
                      <a:pt x="5" y="10"/>
                      <a:pt x="5" y="10"/>
                      <a:pt x="5" y="10"/>
                    </a:cubicBezTo>
                    <a:cubicBezTo>
                      <a:pt x="8" y="10"/>
                      <a:pt x="11" y="8"/>
                      <a:pt x="11" y="5"/>
                    </a:cubicBezTo>
                    <a:cubicBezTo>
                      <a:pt x="11" y="2"/>
                      <a:pt x="8" y="0"/>
                      <a:pt x="5" y="0"/>
                    </a:cubicBezTo>
                    <a:cubicBezTo>
                      <a:pt x="5" y="0"/>
                      <a:pt x="5" y="0"/>
                      <a:pt x="5" y="0"/>
                    </a:cubicBezTo>
                    <a:cubicBezTo>
                      <a:pt x="2" y="1"/>
                      <a:pt x="0" y="3"/>
                      <a:pt x="0" y="5"/>
                    </a:cubicBezTo>
                    <a:cubicBezTo>
                      <a:pt x="0" y="8"/>
                      <a:pt x="2" y="10"/>
                      <a:pt x="5"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5" name="Freeform 6"/>
              <p:cNvSpPr>
                <a:spLocks/>
              </p:cNvSpPr>
              <p:nvPr/>
            </p:nvSpPr>
            <p:spPr bwMode="auto">
              <a:xfrm>
                <a:off x="1776" y="1810"/>
                <a:ext cx="64" cy="41"/>
              </a:xfrm>
              <a:custGeom>
                <a:avLst/>
                <a:gdLst>
                  <a:gd name="T0" fmla="*/ 23 w 24"/>
                  <a:gd name="T1" fmla="*/ 3 h 16"/>
                  <a:gd name="T2" fmla="*/ 19 w 24"/>
                  <a:gd name="T3" fmla="*/ 0 h 16"/>
                  <a:gd name="T4" fmla="*/ 19 w 24"/>
                  <a:gd name="T5" fmla="*/ 0 h 16"/>
                  <a:gd name="T6" fmla="*/ 17 w 24"/>
                  <a:gd name="T7" fmla="*/ 0 h 16"/>
                  <a:gd name="T8" fmla="*/ 15 w 24"/>
                  <a:gd name="T9" fmla="*/ 5 h 16"/>
                  <a:gd name="T10" fmla="*/ 12 w 24"/>
                  <a:gd name="T11" fmla="*/ 11 h 16"/>
                  <a:gd name="T12" fmla="*/ 14 w 24"/>
                  <a:gd name="T13" fmla="*/ 7 h 16"/>
                  <a:gd name="T14" fmla="*/ 13 w 24"/>
                  <a:gd name="T15" fmla="*/ 1 h 16"/>
                  <a:gd name="T16" fmla="*/ 13 w 24"/>
                  <a:gd name="T17" fmla="*/ 1 h 16"/>
                  <a:gd name="T18" fmla="*/ 12 w 24"/>
                  <a:gd name="T19" fmla="*/ 0 h 16"/>
                  <a:gd name="T20" fmla="*/ 12 w 24"/>
                  <a:gd name="T21" fmla="*/ 0 h 16"/>
                  <a:gd name="T22" fmla="*/ 12 w 24"/>
                  <a:gd name="T23" fmla="*/ 1 h 16"/>
                  <a:gd name="T24" fmla="*/ 12 w 24"/>
                  <a:gd name="T25" fmla="*/ 1 h 16"/>
                  <a:gd name="T26" fmla="*/ 11 w 24"/>
                  <a:gd name="T27" fmla="*/ 7 h 16"/>
                  <a:gd name="T28" fmla="*/ 10 w 24"/>
                  <a:gd name="T29" fmla="*/ 5 h 16"/>
                  <a:gd name="T30" fmla="*/ 8 w 24"/>
                  <a:gd name="T31" fmla="*/ 0 h 16"/>
                  <a:gd name="T32" fmla="*/ 5 w 24"/>
                  <a:gd name="T33" fmla="*/ 0 h 16"/>
                  <a:gd name="T34" fmla="*/ 5 w 24"/>
                  <a:gd name="T35" fmla="*/ 0 h 16"/>
                  <a:gd name="T36" fmla="*/ 1 w 24"/>
                  <a:gd name="T37" fmla="*/ 3 h 16"/>
                  <a:gd name="T38" fmla="*/ 0 w 24"/>
                  <a:gd name="T39" fmla="*/ 16 h 16"/>
                  <a:gd name="T40" fmla="*/ 4 w 24"/>
                  <a:gd name="T41" fmla="*/ 16 h 16"/>
                  <a:gd name="T42" fmla="*/ 4 w 24"/>
                  <a:gd name="T43" fmla="*/ 6 h 16"/>
                  <a:gd name="T44" fmla="*/ 5 w 24"/>
                  <a:gd name="T45" fmla="*/ 6 h 16"/>
                  <a:gd name="T46" fmla="*/ 5 w 24"/>
                  <a:gd name="T47" fmla="*/ 16 h 16"/>
                  <a:gd name="T48" fmla="*/ 12 w 24"/>
                  <a:gd name="T49" fmla="*/ 16 h 16"/>
                  <a:gd name="T50" fmla="*/ 19 w 24"/>
                  <a:gd name="T51" fmla="*/ 16 h 16"/>
                  <a:gd name="T52" fmla="*/ 19 w 24"/>
                  <a:gd name="T53" fmla="*/ 6 h 16"/>
                  <a:gd name="T54" fmla="*/ 19 w 24"/>
                  <a:gd name="T55" fmla="*/ 6 h 16"/>
                  <a:gd name="T56" fmla="*/ 20 w 24"/>
                  <a:gd name="T57" fmla="*/ 6 h 16"/>
                  <a:gd name="T58" fmla="*/ 20 w 24"/>
                  <a:gd name="T59" fmla="*/ 16 h 16"/>
                  <a:gd name="T60" fmla="*/ 23 w 24"/>
                  <a:gd name="T61" fmla="*/ 16 h 16"/>
                  <a:gd name="T62" fmla="*/ 23 w 24"/>
                  <a:gd name="T63"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 h="16">
                    <a:moveTo>
                      <a:pt x="23" y="3"/>
                    </a:moveTo>
                    <a:cubicBezTo>
                      <a:pt x="22" y="1"/>
                      <a:pt x="20" y="0"/>
                      <a:pt x="19" y="0"/>
                    </a:cubicBezTo>
                    <a:cubicBezTo>
                      <a:pt x="19" y="0"/>
                      <a:pt x="19" y="0"/>
                      <a:pt x="19" y="0"/>
                    </a:cubicBezTo>
                    <a:cubicBezTo>
                      <a:pt x="17" y="0"/>
                      <a:pt x="17" y="0"/>
                      <a:pt x="17" y="0"/>
                    </a:cubicBezTo>
                    <a:cubicBezTo>
                      <a:pt x="15" y="5"/>
                      <a:pt x="15" y="5"/>
                      <a:pt x="15" y="5"/>
                    </a:cubicBezTo>
                    <a:cubicBezTo>
                      <a:pt x="12" y="11"/>
                      <a:pt x="12" y="11"/>
                      <a:pt x="12" y="11"/>
                    </a:cubicBezTo>
                    <a:cubicBezTo>
                      <a:pt x="14" y="7"/>
                      <a:pt x="14" y="7"/>
                      <a:pt x="14" y="7"/>
                    </a:cubicBezTo>
                    <a:cubicBezTo>
                      <a:pt x="13" y="1"/>
                      <a:pt x="13" y="1"/>
                      <a:pt x="13" y="1"/>
                    </a:cubicBezTo>
                    <a:cubicBezTo>
                      <a:pt x="13" y="1"/>
                      <a:pt x="13" y="1"/>
                      <a:pt x="13" y="1"/>
                    </a:cubicBezTo>
                    <a:cubicBezTo>
                      <a:pt x="13" y="0"/>
                      <a:pt x="13" y="0"/>
                      <a:pt x="12" y="0"/>
                    </a:cubicBezTo>
                    <a:cubicBezTo>
                      <a:pt x="12" y="0"/>
                      <a:pt x="12" y="0"/>
                      <a:pt x="12" y="0"/>
                    </a:cubicBezTo>
                    <a:cubicBezTo>
                      <a:pt x="12" y="0"/>
                      <a:pt x="12" y="0"/>
                      <a:pt x="12" y="1"/>
                    </a:cubicBezTo>
                    <a:cubicBezTo>
                      <a:pt x="12" y="1"/>
                      <a:pt x="12" y="1"/>
                      <a:pt x="12" y="1"/>
                    </a:cubicBezTo>
                    <a:cubicBezTo>
                      <a:pt x="11" y="7"/>
                      <a:pt x="11" y="7"/>
                      <a:pt x="11" y="7"/>
                    </a:cubicBezTo>
                    <a:cubicBezTo>
                      <a:pt x="10" y="5"/>
                      <a:pt x="10" y="5"/>
                      <a:pt x="10" y="5"/>
                    </a:cubicBezTo>
                    <a:cubicBezTo>
                      <a:pt x="8" y="0"/>
                      <a:pt x="8" y="0"/>
                      <a:pt x="8" y="0"/>
                    </a:cubicBezTo>
                    <a:cubicBezTo>
                      <a:pt x="5" y="0"/>
                      <a:pt x="5" y="0"/>
                      <a:pt x="5" y="0"/>
                    </a:cubicBezTo>
                    <a:cubicBezTo>
                      <a:pt x="5" y="0"/>
                      <a:pt x="5" y="0"/>
                      <a:pt x="5" y="0"/>
                    </a:cubicBezTo>
                    <a:cubicBezTo>
                      <a:pt x="3" y="0"/>
                      <a:pt x="2" y="1"/>
                      <a:pt x="1" y="3"/>
                    </a:cubicBezTo>
                    <a:cubicBezTo>
                      <a:pt x="0" y="5"/>
                      <a:pt x="0" y="11"/>
                      <a:pt x="0" y="16"/>
                    </a:cubicBezTo>
                    <a:cubicBezTo>
                      <a:pt x="4" y="16"/>
                      <a:pt x="4" y="16"/>
                      <a:pt x="4" y="16"/>
                    </a:cubicBezTo>
                    <a:cubicBezTo>
                      <a:pt x="4" y="6"/>
                      <a:pt x="4" y="6"/>
                      <a:pt x="4" y="6"/>
                    </a:cubicBezTo>
                    <a:cubicBezTo>
                      <a:pt x="4" y="6"/>
                      <a:pt x="4" y="6"/>
                      <a:pt x="5" y="6"/>
                    </a:cubicBezTo>
                    <a:cubicBezTo>
                      <a:pt x="5" y="16"/>
                      <a:pt x="5" y="16"/>
                      <a:pt x="5" y="16"/>
                    </a:cubicBezTo>
                    <a:cubicBezTo>
                      <a:pt x="12" y="16"/>
                      <a:pt x="12" y="16"/>
                      <a:pt x="12" y="16"/>
                    </a:cubicBezTo>
                    <a:cubicBezTo>
                      <a:pt x="19" y="16"/>
                      <a:pt x="19" y="16"/>
                      <a:pt x="19" y="16"/>
                    </a:cubicBezTo>
                    <a:cubicBezTo>
                      <a:pt x="19" y="6"/>
                      <a:pt x="19" y="6"/>
                      <a:pt x="19" y="6"/>
                    </a:cubicBezTo>
                    <a:cubicBezTo>
                      <a:pt x="19" y="6"/>
                      <a:pt x="19" y="6"/>
                      <a:pt x="19" y="6"/>
                    </a:cubicBezTo>
                    <a:cubicBezTo>
                      <a:pt x="19" y="6"/>
                      <a:pt x="20" y="6"/>
                      <a:pt x="20" y="6"/>
                    </a:cubicBezTo>
                    <a:cubicBezTo>
                      <a:pt x="20" y="16"/>
                      <a:pt x="20" y="16"/>
                      <a:pt x="20" y="16"/>
                    </a:cubicBezTo>
                    <a:cubicBezTo>
                      <a:pt x="23" y="16"/>
                      <a:pt x="23" y="16"/>
                      <a:pt x="23" y="16"/>
                    </a:cubicBezTo>
                    <a:cubicBezTo>
                      <a:pt x="24" y="11"/>
                      <a:pt x="24" y="5"/>
                      <a:pt x="2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6" name="Freeform 7"/>
              <p:cNvSpPr>
                <a:spLocks/>
              </p:cNvSpPr>
              <p:nvPr/>
            </p:nvSpPr>
            <p:spPr bwMode="auto">
              <a:xfrm>
                <a:off x="1795" y="1776"/>
                <a:ext cx="29" cy="26"/>
              </a:xfrm>
              <a:custGeom>
                <a:avLst/>
                <a:gdLst>
                  <a:gd name="T0" fmla="*/ 5 w 11"/>
                  <a:gd name="T1" fmla="*/ 10 h 10"/>
                  <a:gd name="T2" fmla="*/ 5 w 11"/>
                  <a:gd name="T3" fmla="*/ 10 h 10"/>
                  <a:gd name="T4" fmla="*/ 11 w 11"/>
                  <a:gd name="T5" fmla="*/ 5 h 10"/>
                  <a:gd name="T6" fmla="*/ 5 w 11"/>
                  <a:gd name="T7" fmla="*/ 0 h 10"/>
                  <a:gd name="T8" fmla="*/ 5 w 11"/>
                  <a:gd name="T9" fmla="*/ 0 h 10"/>
                  <a:gd name="T10" fmla="*/ 0 w 11"/>
                  <a:gd name="T11" fmla="*/ 5 h 10"/>
                  <a:gd name="T12" fmla="*/ 5 w 11"/>
                  <a:gd name="T13" fmla="*/ 10 h 10"/>
                </a:gdLst>
                <a:ahLst/>
                <a:cxnLst>
                  <a:cxn ang="0">
                    <a:pos x="T0" y="T1"/>
                  </a:cxn>
                  <a:cxn ang="0">
                    <a:pos x="T2" y="T3"/>
                  </a:cxn>
                  <a:cxn ang="0">
                    <a:pos x="T4" y="T5"/>
                  </a:cxn>
                  <a:cxn ang="0">
                    <a:pos x="T6" y="T7"/>
                  </a:cxn>
                  <a:cxn ang="0">
                    <a:pos x="T8" y="T9"/>
                  </a:cxn>
                  <a:cxn ang="0">
                    <a:pos x="T10" y="T11"/>
                  </a:cxn>
                  <a:cxn ang="0">
                    <a:pos x="T12" y="T13"/>
                  </a:cxn>
                </a:cxnLst>
                <a:rect l="0" t="0" r="r" b="b"/>
                <a:pathLst>
                  <a:path w="11" h="10">
                    <a:moveTo>
                      <a:pt x="5" y="10"/>
                    </a:moveTo>
                    <a:cubicBezTo>
                      <a:pt x="5" y="10"/>
                      <a:pt x="5" y="10"/>
                      <a:pt x="5" y="10"/>
                    </a:cubicBezTo>
                    <a:cubicBezTo>
                      <a:pt x="8" y="10"/>
                      <a:pt x="11" y="8"/>
                      <a:pt x="11" y="5"/>
                    </a:cubicBezTo>
                    <a:cubicBezTo>
                      <a:pt x="11" y="2"/>
                      <a:pt x="8" y="0"/>
                      <a:pt x="5" y="0"/>
                    </a:cubicBezTo>
                    <a:cubicBezTo>
                      <a:pt x="5" y="0"/>
                      <a:pt x="5" y="0"/>
                      <a:pt x="5" y="0"/>
                    </a:cubicBezTo>
                    <a:cubicBezTo>
                      <a:pt x="2" y="1"/>
                      <a:pt x="0" y="3"/>
                      <a:pt x="0" y="5"/>
                    </a:cubicBezTo>
                    <a:cubicBezTo>
                      <a:pt x="0" y="8"/>
                      <a:pt x="2" y="10"/>
                      <a:pt x="5"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7" name="Freeform 8"/>
              <p:cNvSpPr>
                <a:spLocks/>
              </p:cNvSpPr>
              <p:nvPr/>
            </p:nvSpPr>
            <p:spPr bwMode="auto">
              <a:xfrm>
                <a:off x="1776" y="1807"/>
                <a:ext cx="64" cy="42"/>
              </a:xfrm>
              <a:custGeom>
                <a:avLst/>
                <a:gdLst>
                  <a:gd name="T0" fmla="*/ 23 w 24"/>
                  <a:gd name="T1" fmla="*/ 3 h 16"/>
                  <a:gd name="T2" fmla="*/ 19 w 24"/>
                  <a:gd name="T3" fmla="*/ 0 h 16"/>
                  <a:gd name="T4" fmla="*/ 19 w 24"/>
                  <a:gd name="T5" fmla="*/ 0 h 16"/>
                  <a:gd name="T6" fmla="*/ 17 w 24"/>
                  <a:gd name="T7" fmla="*/ 0 h 16"/>
                  <a:gd name="T8" fmla="*/ 15 w 24"/>
                  <a:gd name="T9" fmla="*/ 5 h 16"/>
                  <a:gd name="T10" fmla="*/ 12 w 24"/>
                  <a:gd name="T11" fmla="*/ 11 h 16"/>
                  <a:gd name="T12" fmla="*/ 14 w 24"/>
                  <a:gd name="T13" fmla="*/ 7 h 16"/>
                  <a:gd name="T14" fmla="*/ 13 w 24"/>
                  <a:gd name="T15" fmla="*/ 1 h 16"/>
                  <a:gd name="T16" fmla="*/ 13 w 24"/>
                  <a:gd name="T17" fmla="*/ 1 h 16"/>
                  <a:gd name="T18" fmla="*/ 12 w 24"/>
                  <a:gd name="T19" fmla="*/ 0 h 16"/>
                  <a:gd name="T20" fmla="*/ 12 w 24"/>
                  <a:gd name="T21" fmla="*/ 0 h 16"/>
                  <a:gd name="T22" fmla="*/ 12 w 24"/>
                  <a:gd name="T23" fmla="*/ 1 h 16"/>
                  <a:gd name="T24" fmla="*/ 12 w 24"/>
                  <a:gd name="T25" fmla="*/ 1 h 16"/>
                  <a:gd name="T26" fmla="*/ 11 w 24"/>
                  <a:gd name="T27" fmla="*/ 7 h 16"/>
                  <a:gd name="T28" fmla="*/ 10 w 24"/>
                  <a:gd name="T29" fmla="*/ 5 h 16"/>
                  <a:gd name="T30" fmla="*/ 8 w 24"/>
                  <a:gd name="T31" fmla="*/ 0 h 16"/>
                  <a:gd name="T32" fmla="*/ 5 w 24"/>
                  <a:gd name="T33" fmla="*/ 0 h 16"/>
                  <a:gd name="T34" fmla="*/ 5 w 24"/>
                  <a:gd name="T35" fmla="*/ 0 h 16"/>
                  <a:gd name="T36" fmla="*/ 1 w 24"/>
                  <a:gd name="T37" fmla="*/ 3 h 16"/>
                  <a:gd name="T38" fmla="*/ 0 w 24"/>
                  <a:gd name="T39" fmla="*/ 16 h 16"/>
                  <a:gd name="T40" fmla="*/ 4 w 24"/>
                  <a:gd name="T41" fmla="*/ 16 h 16"/>
                  <a:gd name="T42" fmla="*/ 4 w 24"/>
                  <a:gd name="T43" fmla="*/ 6 h 16"/>
                  <a:gd name="T44" fmla="*/ 5 w 24"/>
                  <a:gd name="T45" fmla="*/ 6 h 16"/>
                  <a:gd name="T46" fmla="*/ 5 w 24"/>
                  <a:gd name="T47" fmla="*/ 16 h 16"/>
                  <a:gd name="T48" fmla="*/ 12 w 24"/>
                  <a:gd name="T49" fmla="*/ 16 h 16"/>
                  <a:gd name="T50" fmla="*/ 19 w 24"/>
                  <a:gd name="T51" fmla="*/ 16 h 16"/>
                  <a:gd name="T52" fmla="*/ 19 w 24"/>
                  <a:gd name="T53" fmla="*/ 6 h 16"/>
                  <a:gd name="T54" fmla="*/ 19 w 24"/>
                  <a:gd name="T55" fmla="*/ 6 h 16"/>
                  <a:gd name="T56" fmla="*/ 20 w 24"/>
                  <a:gd name="T57" fmla="*/ 6 h 16"/>
                  <a:gd name="T58" fmla="*/ 20 w 24"/>
                  <a:gd name="T59" fmla="*/ 16 h 16"/>
                  <a:gd name="T60" fmla="*/ 23 w 24"/>
                  <a:gd name="T61" fmla="*/ 16 h 16"/>
                  <a:gd name="T62" fmla="*/ 23 w 24"/>
                  <a:gd name="T63"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 h="16">
                    <a:moveTo>
                      <a:pt x="23" y="3"/>
                    </a:moveTo>
                    <a:cubicBezTo>
                      <a:pt x="22" y="1"/>
                      <a:pt x="20" y="0"/>
                      <a:pt x="19" y="0"/>
                    </a:cubicBezTo>
                    <a:cubicBezTo>
                      <a:pt x="19" y="0"/>
                      <a:pt x="19" y="0"/>
                      <a:pt x="19" y="0"/>
                    </a:cubicBezTo>
                    <a:cubicBezTo>
                      <a:pt x="17" y="0"/>
                      <a:pt x="17" y="0"/>
                      <a:pt x="17" y="0"/>
                    </a:cubicBezTo>
                    <a:cubicBezTo>
                      <a:pt x="15" y="5"/>
                      <a:pt x="15" y="5"/>
                      <a:pt x="15" y="5"/>
                    </a:cubicBezTo>
                    <a:cubicBezTo>
                      <a:pt x="12" y="11"/>
                      <a:pt x="12" y="11"/>
                      <a:pt x="12" y="11"/>
                    </a:cubicBezTo>
                    <a:cubicBezTo>
                      <a:pt x="14" y="7"/>
                      <a:pt x="14" y="7"/>
                      <a:pt x="14" y="7"/>
                    </a:cubicBezTo>
                    <a:cubicBezTo>
                      <a:pt x="13" y="1"/>
                      <a:pt x="13" y="1"/>
                      <a:pt x="13" y="1"/>
                    </a:cubicBezTo>
                    <a:cubicBezTo>
                      <a:pt x="13" y="1"/>
                      <a:pt x="13" y="1"/>
                      <a:pt x="13" y="1"/>
                    </a:cubicBezTo>
                    <a:cubicBezTo>
                      <a:pt x="13" y="0"/>
                      <a:pt x="13" y="0"/>
                      <a:pt x="12" y="0"/>
                    </a:cubicBezTo>
                    <a:cubicBezTo>
                      <a:pt x="12" y="0"/>
                      <a:pt x="12" y="0"/>
                      <a:pt x="12" y="0"/>
                    </a:cubicBezTo>
                    <a:cubicBezTo>
                      <a:pt x="12" y="0"/>
                      <a:pt x="12" y="0"/>
                      <a:pt x="12" y="1"/>
                    </a:cubicBezTo>
                    <a:cubicBezTo>
                      <a:pt x="12" y="1"/>
                      <a:pt x="12" y="1"/>
                      <a:pt x="12" y="1"/>
                    </a:cubicBezTo>
                    <a:cubicBezTo>
                      <a:pt x="11" y="7"/>
                      <a:pt x="11" y="7"/>
                      <a:pt x="11" y="7"/>
                    </a:cubicBezTo>
                    <a:cubicBezTo>
                      <a:pt x="10" y="5"/>
                      <a:pt x="10" y="5"/>
                      <a:pt x="10" y="5"/>
                    </a:cubicBezTo>
                    <a:cubicBezTo>
                      <a:pt x="8" y="0"/>
                      <a:pt x="8" y="0"/>
                      <a:pt x="8" y="0"/>
                    </a:cubicBezTo>
                    <a:cubicBezTo>
                      <a:pt x="5" y="0"/>
                      <a:pt x="5" y="0"/>
                      <a:pt x="5" y="0"/>
                    </a:cubicBezTo>
                    <a:cubicBezTo>
                      <a:pt x="5" y="0"/>
                      <a:pt x="5" y="0"/>
                      <a:pt x="5" y="0"/>
                    </a:cubicBezTo>
                    <a:cubicBezTo>
                      <a:pt x="3" y="0"/>
                      <a:pt x="2" y="1"/>
                      <a:pt x="1" y="3"/>
                    </a:cubicBezTo>
                    <a:cubicBezTo>
                      <a:pt x="0" y="5"/>
                      <a:pt x="0" y="11"/>
                      <a:pt x="0" y="16"/>
                    </a:cubicBezTo>
                    <a:cubicBezTo>
                      <a:pt x="4" y="16"/>
                      <a:pt x="4" y="16"/>
                      <a:pt x="4" y="16"/>
                    </a:cubicBezTo>
                    <a:cubicBezTo>
                      <a:pt x="4" y="6"/>
                      <a:pt x="4" y="6"/>
                      <a:pt x="4" y="6"/>
                    </a:cubicBezTo>
                    <a:cubicBezTo>
                      <a:pt x="4" y="6"/>
                      <a:pt x="4" y="6"/>
                      <a:pt x="5" y="6"/>
                    </a:cubicBezTo>
                    <a:cubicBezTo>
                      <a:pt x="5" y="16"/>
                      <a:pt x="5" y="16"/>
                      <a:pt x="5" y="16"/>
                    </a:cubicBezTo>
                    <a:cubicBezTo>
                      <a:pt x="12" y="16"/>
                      <a:pt x="12" y="16"/>
                      <a:pt x="12" y="16"/>
                    </a:cubicBezTo>
                    <a:cubicBezTo>
                      <a:pt x="19" y="16"/>
                      <a:pt x="19" y="16"/>
                      <a:pt x="19" y="16"/>
                    </a:cubicBezTo>
                    <a:cubicBezTo>
                      <a:pt x="19" y="6"/>
                      <a:pt x="19" y="6"/>
                      <a:pt x="19" y="6"/>
                    </a:cubicBezTo>
                    <a:cubicBezTo>
                      <a:pt x="19" y="6"/>
                      <a:pt x="19" y="6"/>
                      <a:pt x="19" y="6"/>
                    </a:cubicBezTo>
                    <a:cubicBezTo>
                      <a:pt x="19" y="6"/>
                      <a:pt x="20" y="6"/>
                      <a:pt x="20" y="6"/>
                    </a:cubicBezTo>
                    <a:cubicBezTo>
                      <a:pt x="20" y="16"/>
                      <a:pt x="20" y="16"/>
                      <a:pt x="20" y="16"/>
                    </a:cubicBezTo>
                    <a:cubicBezTo>
                      <a:pt x="23" y="16"/>
                      <a:pt x="23" y="16"/>
                      <a:pt x="23" y="16"/>
                    </a:cubicBezTo>
                    <a:cubicBezTo>
                      <a:pt x="24" y="11"/>
                      <a:pt x="24" y="5"/>
                      <a:pt x="2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grpSp>
        <p:grpSp>
          <p:nvGrpSpPr>
            <p:cNvPr id="16" name="Group 13"/>
            <p:cNvGrpSpPr>
              <a:grpSpLocks noChangeAspect="1"/>
            </p:cNvGrpSpPr>
            <p:nvPr/>
          </p:nvGrpSpPr>
          <p:grpSpPr bwMode="auto">
            <a:xfrm>
              <a:off x="8153779" y="5261615"/>
              <a:ext cx="423712" cy="402505"/>
              <a:chOff x="2426" y="2781"/>
              <a:chExt cx="593" cy="600"/>
            </a:xfrm>
            <a:solidFill>
              <a:sysClr val="windowText" lastClr="000000">
                <a:lumMod val="50000"/>
                <a:lumOff val="50000"/>
              </a:sysClr>
            </a:solidFill>
            <a:scene3d>
              <a:camera prst="perspectiveFront">
                <a:rot lat="0" lon="19799991" rev="0"/>
              </a:camera>
              <a:lightRig rig="threePt" dir="t"/>
            </a:scene3d>
          </p:grpSpPr>
          <p:sp>
            <p:nvSpPr>
              <p:cNvPr id="22" name="Freeform 14"/>
              <p:cNvSpPr>
                <a:spLocks/>
              </p:cNvSpPr>
              <p:nvPr/>
            </p:nvSpPr>
            <p:spPr bwMode="auto">
              <a:xfrm>
                <a:off x="2442" y="2805"/>
                <a:ext cx="577" cy="576"/>
              </a:xfrm>
              <a:custGeom>
                <a:avLst/>
                <a:gdLst>
                  <a:gd name="T0" fmla="*/ 0 w 241"/>
                  <a:gd name="T1" fmla="*/ 115 h 241"/>
                  <a:gd name="T2" fmla="*/ 0 w 241"/>
                  <a:gd name="T3" fmla="*/ 121 h 241"/>
                  <a:gd name="T4" fmla="*/ 121 w 241"/>
                  <a:gd name="T5" fmla="*/ 241 h 241"/>
                  <a:gd name="T6" fmla="*/ 241 w 241"/>
                  <a:gd name="T7" fmla="*/ 121 h 241"/>
                  <a:gd name="T8" fmla="*/ 121 w 241"/>
                  <a:gd name="T9" fmla="*/ 0 h 241"/>
                  <a:gd name="T10" fmla="*/ 121 w 241"/>
                  <a:gd name="T11" fmla="*/ 115 h 241"/>
                  <a:gd name="T12" fmla="*/ 0 w 241"/>
                  <a:gd name="T13" fmla="*/ 115 h 241"/>
                </a:gdLst>
                <a:ahLst/>
                <a:cxnLst>
                  <a:cxn ang="0">
                    <a:pos x="T0" y="T1"/>
                  </a:cxn>
                  <a:cxn ang="0">
                    <a:pos x="T2" y="T3"/>
                  </a:cxn>
                  <a:cxn ang="0">
                    <a:pos x="T4" y="T5"/>
                  </a:cxn>
                  <a:cxn ang="0">
                    <a:pos x="T6" y="T7"/>
                  </a:cxn>
                  <a:cxn ang="0">
                    <a:pos x="T8" y="T9"/>
                  </a:cxn>
                  <a:cxn ang="0">
                    <a:pos x="T10" y="T11"/>
                  </a:cxn>
                  <a:cxn ang="0">
                    <a:pos x="T12" y="T13"/>
                  </a:cxn>
                </a:cxnLst>
                <a:rect l="0" t="0" r="r" b="b"/>
                <a:pathLst>
                  <a:path w="241" h="241">
                    <a:moveTo>
                      <a:pt x="0" y="115"/>
                    </a:moveTo>
                    <a:cubicBezTo>
                      <a:pt x="0" y="117"/>
                      <a:pt x="0" y="119"/>
                      <a:pt x="0" y="121"/>
                    </a:cubicBezTo>
                    <a:cubicBezTo>
                      <a:pt x="0" y="187"/>
                      <a:pt x="54" y="241"/>
                      <a:pt x="121" y="241"/>
                    </a:cubicBezTo>
                    <a:cubicBezTo>
                      <a:pt x="187" y="241"/>
                      <a:pt x="241" y="187"/>
                      <a:pt x="241" y="121"/>
                    </a:cubicBezTo>
                    <a:cubicBezTo>
                      <a:pt x="241" y="54"/>
                      <a:pt x="187" y="0"/>
                      <a:pt x="121" y="0"/>
                    </a:cubicBezTo>
                    <a:cubicBezTo>
                      <a:pt x="121" y="115"/>
                      <a:pt x="121" y="115"/>
                      <a:pt x="121" y="115"/>
                    </a:cubicBezTo>
                    <a:lnTo>
                      <a:pt x="0" y="1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3" name="Freeform 15"/>
              <p:cNvSpPr>
                <a:spLocks noEditPoints="1"/>
              </p:cNvSpPr>
              <p:nvPr/>
            </p:nvSpPr>
            <p:spPr bwMode="auto">
              <a:xfrm>
                <a:off x="2426" y="2781"/>
                <a:ext cx="275" cy="273"/>
              </a:xfrm>
              <a:custGeom>
                <a:avLst/>
                <a:gdLst>
                  <a:gd name="T0" fmla="*/ 0 w 115"/>
                  <a:gd name="T1" fmla="*/ 114 h 114"/>
                  <a:gd name="T2" fmla="*/ 115 w 115"/>
                  <a:gd name="T3" fmla="*/ 114 h 114"/>
                  <a:gd name="T4" fmla="*/ 115 w 115"/>
                  <a:gd name="T5" fmla="*/ 0 h 114"/>
                  <a:gd name="T6" fmla="*/ 0 w 115"/>
                  <a:gd name="T7" fmla="*/ 114 h 114"/>
                  <a:gd name="T8" fmla="*/ 15 w 115"/>
                  <a:gd name="T9" fmla="*/ 104 h 114"/>
                  <a:gd name="T10" fmla="*/ 104 w 115"/>
                  <a:gd name="T11" fmla="*/ 14 h 114"/>
                  <a:gd name="T12" fmla="*/ 104 w 115"/>
                  <a:gd name="T13" fmla="*/ 104 h 114"/>
                  <a:gd name="T14" fmla="*/ 15 w 115"/>
                  <a:gd name="T15" fmla="*/ 104 h 1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5" h="114">
                    <a:moveTo>
                      <a:pt x="0" y="114"/>
                    </a:moveTo>
                    <a:cubicBezTo>
                      <a:pt x="115" y="114"/>
                      <a:pt x="115" y="114"/>
                      <a:pt x="115" y="114"/>
                    </a:cubicBezTo>
                    <a:cubicBezTo>
                      <a:pt x="115" y="0"/>
                      <a:pt x="115" y="0"/>
                      <a:pt x="115" y="0"/>
                    </a:cubicBezTo>
                    <a:cubicBezTo>
                      <a:pt x="51" y="0"/>
                      <a:pt x="0" y="51"/>
                      <a:pt x="0" y="114"/>
                    </a:cubicBezTo>
                    <a:close/>
                    <a:moveTo>
                      <a:pt x="15" y="104"/>
                    </a:moveTo>
                    <a:cubicBezTo>
                      <a:pt x="15" y="54"/>
                      <a:pt x="55" y="14"/>
                      <a:pt x="104" y="14"/>
                    </a:cubicBezTo>
                    <a:cubicBezTo>
                      <a:pt x="104" y="104"/>
                      <a:pt x="104" y="104"/>
                      <a:pt x="104" y="104"/>
                    </a:cubicBezTo>
                    <a:lnTo>
                      <a:pt x="15" y="1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grpSp>
        <p:grpSp>
          <p:nvGrpSpPr>
            <p:cNvPr id="17" name="组合 16"/>
            <p:cNvGrpSpPr/>
            <p:nvPr/>
          </p:nvGrpSpPr>
          <p:grpSpPr>
            <a:xfrm>
              <a:off x="10897183" y="5288153"/>
              <a:ext cx="400527" cy="409218"/>
              <a:chOff x="4873626" y="1965325"/>
              <a:chExt cx="269876" cy="293688"/>
            </a:xfrm>
            <a:solidFill>
              <a:sysClr val="windowText" lastClr="000000">
                <a:lumMod val="50000"/>
                <a:lumOff val="50000"/>
              </a:sysClr>
            </a:solidFill>
            <a:scene3d>
              <a:camera prst="perspectiveFront">
                <a:rot lat="0" lon="1799990" rev="0"/>
              </a:camera>
              <a:lightRig rig="threePt" dir="t"/>
            </a:scene3d>
          </p:grpSpPr>
          <p:sp>
            <p:nvSpPr>
              <p:cNvPr id="18" name="Freeform 502"/>
              <p:cNvSpPr>
                <a:spLocks/>
              </p:cNvSpPr>
              <p:nvPr/>
            </p:nvSpPr>
            <p:spPr bwMode="auto">
              <a:xfrm>
                <a:off x="4873626" y="2127250"/>
                <a:ext cx="112713" cy="131763"/>
              </a:xfrm>
              <a:custGeom>
                <a:avLst/>
                <a:gdLst>
                  <a:gd name="T0" fmla="*/ 2 w 30"/>
                  <a:gd name="T1" fmla="*/ 0 h 35"/>
                  <a:gd name="T2" fmla="*/ 28 w 30"/>
                  <a:gd name="T3" fmla="*/ 0 h 35"/>
                  <a:gd name="T4" fmla="*/ 30 w 30"/>
                  <a:gd name="T5" fmla="*/ 1 h 35"/>
                  <a:gd name="T6" fmla="*/ 28 w 30"/>
                  <a:gd name="T7" fmla="*/ 3 h 35"/>
                  <a:gd name="T8" fmla="*/ 3 w 30"/>
                  <a:gd name="T9" fmla="*/ 3 h 35"/>
                  <a:gd name="T10" fmla="*/ 3 w 30"/>
                  <a:gd name="T11" fmla="*/ 33 h 35"/>
                  <a:gd name="T12" fmla="*/ 2 w 30"/>
                  <a:gd name="T13" fmla="*/ 35 h 35"/>
                  <a:gd name="T14" fmla="*/ 0 w 30"/>
                  <a:gd name="T15" fmla="*/ 33 h 35"/>
                  <a:gd name="T16" fmla="*/ 0 w 30"/>
                  <a:gd name="T17" fmla="*/ 1 h 35"/>
                  <a:gd name="T18" fmla="*/ 2 w 30"/>
                  <a:gd name="T19"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 h="35">
                    <a:moveTo>
                      <a:pt x="2" y="0"/>
                    </a:moveTo>
                    <a:cubicBezTo>
                      <a:pt x="28" y="0"/>
                      <a:pt x="28" y="0"/>
                      <a:pt x="28" y="0"/>
                    </a:cubicBezTo>
                    <a:cubicBezTo>
                      <a:pt x="29" y="0"/>
                      <a:pt x="30" y="1"/>
                      <a:pt x="30" y="1"/>
                    </a:cubicBezTo>
                    <a:cubicBezTo>
                      <a:pt x="30" y="2"/>
                      <a:pt x="29" y="3"/>
                      <a:pt x="28" y="3"/>
                    </a:cubicBezTo>
                    <a:cubicBezTo>
                      <a:pt x="3" y="3"/>
                      <a:pt x="3" y="3"/>
                      <a:pt x="3" y="3"/>
                    </a:cubicBezTo>
                    <a:cubicBezTo>
                      <a:pt x="3" y="33"/>
                      <a:pt x="3" y="33"/>
                      <a:pt x="3" y="33"/>
                    </a:cubicBezTo>
                    <a:cubicBezTo>
                      <a:pt x="3" y="34"/>
                      <a:pt x="3" y="35"/>
                      <a:pt x="2" y="35"/>
                    </a:cubicBezTo>
                    <a:cubicBezTo>
                      <a:pt x="1" y="35"/>
                      <a:pt x="0" y="34"/>
                      <a:pt x="0" y="33"/>
                    </a:cubicBezTo>
                    <a:cubicBezTo>
                      <a:pt x="0" y="1"/>
                      <a:pt x="0" y="1"/>
                      <a:pt x="0" y="1"/>
                    </a:cubicBezTo>
                    <a:cubicBezTo>
                      <a:pt x="0" y="1"/>
                      <a:pt x="1"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19" name="Freeform 503"/>
              <p:cNvSpPr>
                <a:spLocks/>
              </p:cNvSpPr>
              <p:nvPr/>
            </p:nvSpPr>
            <p:spPr bwMode="auto">
              <a:xfrm>
                <a:off x="4884739" y="1973263"/>
                <a:ext cx="41275" cy="146050"/>
              </a:xfrm>
              <a:custGeom>
                <a:avLst/>
                <a:gdLst>
                  <a:gd name="T0" fmla="*/ 11 w 11"/>
                  <a:gd name="T1" fmla="*/ 34 h 39"/>
                  <a:gd name="T2" fmla="*/ 11 w 11"/>
                  <a:gd name="T3" fmla="*/ 6 h 39"/>
                  <a:gd name="T4" fmla="*/ 5 w 11"/>
                  <a:gd name="T5" fmla="*/ 0 h 39"/>
                  <a:gd name="T6" fmla="*/ 0 w 11"/>
                  <a:gd name="T7" fmla="*/ 6 h 39"/>
                  <a:gd name="T8" fmla="*/ 0 w 11"/>
                  <a:gd name="T9" fmla="*/ 34 h 39"/>
                  <a:gd name="T10" fmla="*/ 5 w 11"/>
                  <a:gd name="T11" fmla="*/ 39 h 39"/>
                  <a:gd name="T12" fmla="*/ 11 w 11"/>
                  <a:gd name="T13" fmla="*/ 34 h 39"/>
                </a:gdLst>
                <a:ahLst/>
                <a:cxnLst>
                  <a:cxn ang="0">
                    <a:pos x="T0" y="T1"/>
                  </a:cxn>
                  <a:cxn ang="0">
                    <a:pos x="T2" y="T3"/>
                  </a:cxn>
                  <a:cxn ang="0">
                    <a:pos x="T4" y="T5"/>
                  </a:cxn>
                  <a:cxn ang="0">
                    <a:pos x="T6" y="T7"/>
                  </a:cxn>
                  <a:cxn ang="0">
                    <a:pos x="T8" y="T9"/>
                  </a:cxn>
                  <a:cxn ang="0">
                    <a:pos x="T10" y="T11"/>
                  </a:cxn>
                  <a:cxn ang="0">
                    <a:pos x="T12" y="T13"/>
                  </a:cxn>
                </a:cxnLst>
                <a:rect l="0" t="0" r="r" b="b"/>
                <a:pathLst>
                  <a:path w="11" h="39">
                    <a:moveTo>
                      <a:pt x="11" y="34"/>
                    </a:moveTo>
                    <a:cubicBezTo>
                      <a:pt x="11" y="6"/>
                      <a:pt x="11" y="6"/>
                      <a:pt x="11" y="6"/>
                    </a:cubicBezTo>
                    <a:cubicBezTo>
                      <a:pt x="11" y="3"/>
                      <a:pt x="9" y="0"/>
                      <a:pt x="5" y="0"/>
                    </a:cubicBezTo>
                    <a:cubicBezTo>
                      <a:pt x="2" y="0"/>
                      <a:pt x="0" y="3"/>
                      <a:pt x="0" y="6"/>
                    </a:cubicBezTo>
                    <a:cubicBezTo>
                      <a:pt x="0" y="34"/>
                      <a:pt x="0" y="34"/>
                      <a:pt x="0" y="34"/>
                    </a:cubicBezTo>
                    <a:cubicBezTo>
                      <a:pt x="0" y="37"/>
                      <a:pt x="2" y="39"/>
                      <a:pt x="5" y="39"/>
                    </a:cubicBezTo>
                    <a:cubicBezTo>
                      <a:pt x="9" y="39"/>
                      <a:pt x="11" y="37"/>
                      <a:pt x="11" y="3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0" name="Freeform 504"/>
              <p:cNvSpPr>
                <a:spLocks/>
              </p:cNvSpPr>
              <p:nvPr/>
            </p:nvSpPr>
            <p:spPr bwMode="auto">
              <a:xfrm>
                <a:off x="4940317" y="1965325"/>
                <a:ext cx="177801" cy="293688"/>
              </a:xfrm>
              <a:custGeom>
                <a:avLst/>
                <a:gdLst>
                  <a:gd name="T0" fmla="*/ 5 w 47"/>
                  <a:gd name="T1" fmla="*/ 69 h 78"/>
                  <a:gd name="T2" fmla="*/ 6 w 47"/>
                  <a:gd name="T3" fmla="*/ 77 h 78"/>
                  <a:gd name="T4" fmla="*/ 9 w 47"/>
                  <a:gd name="T5" fmla="*/ 78 h 78"/>
                  <a:gd name="T6" fmla="*/ 14 w 47"/>
                  <a:gd name="T7" fmla="*/ 76 h 78"/>
                  <a:gd name="T8" fmla="*/ 26 w 47"/>
                  <a:gd name="T9" fmla="*/ 57 h 78"/>
                  <a:gd name="T10" fmla="*/ 46 w 47"/>
                  <a:gd name="T11" fmla="*/ 57 h 78"/>
                  <a:gd name="T12" fmla="*/ 47 w 47"/>
                  <a:gd name="T13" fmla="*/ 56 h 78"/>
                  <a:gd name="T14" fmla="*/ 47 w 47"/>
                  <a:gd name="T15" fmla="*/ 42 h 78"/>
                  <a:gd name="T16" fmla="*/ 32 w 47"/>
                  <a:gd name="T17" fmla="*/ 19 h 78"/>
                  <a:gd name="T18" fmla="*/ 30 w 47"/>
                  <a:gd name="T19" fmla="*/ 20 h 78"/>
                  <a:gd name="T20" fmla="*/ 35 w 47"/>
                  <a:gd name="T21" fmla="*/ 10 h 78"/>
                  <a:gd name="T22" fmla="*/ 24 w 47"/>
                  <a:gd name="T23" fmla="*/ 0 h 78"/>
                  <a:gd name="T24" fmla="*/ 14 w 47"/>
                  <a:gd name="T25" fmla="*/ 10 h 78"/>
                  <a:gd name="T26" fmla="*/ 24 w 47"/>
                  <a:gd name="T27" fmla="*/ 21 h 78"/>
                  <a:gd name="T28" fmla="*/ 27 w 47"/>
                  <a:gd name="T29" fmla="*/ 20 h 78"/>
                  <a:gd name="T30" fmla="*/ 21 w 47"/>
                  <a:gd name="T31" fmla="*/ 27 h 78"/>
                  <a:gd name="T32" fmla="*/ 5 w 47"/>
                  <a:gd name="T33" fmla="*/ 31 h 78"/>
                  <a:gd name="T34" fmla="*/ 1 w 47"/>
                  <a:gd name="T35" fmla="*/ 34 h 78"/>
                  <a:gd name="T36" fmla="*/ 1 w 47"/>
                  <a:gd name="T37" fmla="*/ 38 h 78"/>
                  <a:gd name="T38" fmla="*/ 6 w 47"/>
                  <a:gd name="T39" fmla="*/ 42 h 78"/>
                  <a:gd name="T40" fmla="*/ 8 w 47"/>
                  <a:gd name="T41" fmla="*/ 42 h 78"/>
                  <a:gd name="T42" fmla="*/ 17 w 47"/>
                  <a:gd name="T43" fmla="*/ 40 h 78"/>
                  <a:gd name="T44" fmla="*/ 17 w 47"/>
                  <a:gd name="T45" fmla="*/ 43 h 78"/>
                  <a:gd name="T46" fmla="*/ 17 w 47"/>
                  <a:gd name="T47" fmla="*/ 47 h 78"/>
                  <a:gd name="T48" fmla="*/ 5 w 47"/>
                  <a:gd name="T49" fmla="*/ 69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7" h="78">
                    <a:moveTo>
                      <a:pt x="5" y="69"/>
                    </a:moveTo>
                    <a:cubicBezTo>
                      <a:pt x="3" y="72"/>
                      <a:pt x="3" y="76"/>
                      <a:pt x="6" y="77"/>
                    </a:cubicBezTo>
                    <a:cubicBezTo>
                      <a:pt x="7" y="78"/>
                      <a:pt x="8" y="78"/>
                      <a:pt x="9" y="78"/>
                    </a:cubicBezTo>
                    <a:cubicBezTo>
                      <a:pt x="11" y="78"/>
                      <a:pt x="13" y="77"/>
                      <a:pt x="14" y="76"/>
                    </a:cubicBezTo>
                    <a:cubicBezTo>
                      <a:pt x="26" y="57"/>
                      <a:pt x="26" y="57"/>
                      <a:pt x="26" y="57"/>
                    </a:cubicBezTo>
                    <a:cubicBezTo>
                      <a:pt x="46" y="57"/>
                      <a:pt x="46" y="57"/>
                      <a:pt x="46" y="57"/>
                    </a:cubicBezTo>
                    <a:cubicBezTo>
                      <a:pt x="47" y="57"/>
                      <a:pt x="47" y="57"/>
                      <a:pt x="47" y="56"/>
                    </a:cubicBezTo>
                    <a:cubicBezTo>
                      <a:pt x="47" y="42"/>
                      <a:pt x="47" y="42"/>
                      <a:pt x="47" y="42"/>
                    </a:cubicBezTo>
                    <a:cubicBezTo>
                      <a:pt x="47" y="29"/>
                      <a:pt x="41" y="19"/>
                      <a:pt x="32" y="19"/>
                    </a:cubicBezTo>
                    <a:cubicBezTo>
                      <a:pt x="31" y="19"/>
                      <a:pt x="30" y="19"/>
                      <a:pt x="30" y="20"/>
                    </a:cubicBezTo>
                    <a:cubicBezTo>
                      <a:pt x="33" y="18"/>
                      <a:pt x="35" y="14"/>
                      <a:pt x="35" y="10"/>
                    </a:cubicBezTo>
                    <a:cubicBezTo>
                      <a:pt x="35" y="5"/>
                      <a:pt x="30" y="0"/>
                      <a:pt x="24" y="0"/>
                    </a:cubicBezTo>
                    <a:cubicBezTo>
                      <a:pt x="19" y="0"/>
                      <a:pt x="14" y="5"/>
                      <a:pt x="14" y="10"/>
                    </a:cubicBezTo>
                    <a:cubicBezTo>
                      <a:pt x="14" y="16"/>
                      <a:pt x="19" y="21"/>
                      <a:pt x="24" y="21"/>
                    </a:cubicBezTo>
                    <a:cubicBezTo>
                      <a:pt x="25" y="21"/>
                      <a:pt x="26" y="21"/>
                      <a:pt x="27" y="20"/>
                    </a:cubicBezTo>
                    <a:cubicBezTo>
                      <a:pt x="25" y="22"/>
                      <a:pt x="23" y="24"/>
                      <a:pt x="21" y="27"/>
                    </a:cubicBezTo>
                    <a:cubicBezTo>
                      <a:pt x="5" y="31"/>
                      <a:pt x="5" y="31"/>
                      <a:pt x="5" y="31"/>
                    </a:cubicBezTo>
                    <a:cubicBezTo>
                      <a:pt x="3" y="32"/>
                      <a:pt x="2" y="32"/>
                      <a:pt x="1" y="34"/>
                    </a:cubicBezTo>
                    <a:cubicBezTo>
                      <a:pt x="1" y="35"/>
                      <a:pt x="0" y="37"/>
                      <a:pt x="1" y="38"/>
                    </a:cubicBezTo>
                    <a:cubicBezTo>
                      <a:pt x="1" y="41"/>
                      <a:pt x="4" y="42"/>
                      <a:pt x="6" y="42"/>
                    </a:cubicBezTo>
                    <a:cubicBezTo>
                      <a:pt x="7" y="42"/>
                      <a:pt x="7" y="42"/>
                      <a:pt x="8" y="42"/>
                    </a:cubicBezTo>
                    <a:cubicBezTo>
                      <a:pt x="17" y="40"/>
                      <a:pt x="17" y="40"/>
                      <a:pt x="17" y="40"/>
                    </a:cubicBezTo>
                    <a:cubicBezTo>
                      <a:pt x="17" y="41"/>
                      <a:pt x="17" y="42"/>
                      <a:pt x="17" y="43"/>
                    </a:cubicBezTo>
                    <a:cubicBezTo>
                      <a:pt x="17" y="47"/>
                      <a:pt x="17" y="47"/>
                      <a:pt x="17" y="47"/>
                    </a:cubicBezTo>
                    <a:lnTo>
                      <a:pt x="5" y="6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1" name="Freeform 505"/>
              <p:cNvSpPr>
                <a:spLocks/>
              </p:cNvSpPr>
              <p:nvPr/>
            </p:nvSpPr>
            <p:spPr bwMode="auto">
              <a:xfrm>
                <a:off x="5046664" y="2093913"/>
                <a:ext cx="96838" cy="112713"/>
              </a:xfrm>
              <a:custGeom>
                <a:avLst/>
                <a:gdLst>
                  <a:gd name="T0" fmla="*/ 1 w 26"/>
                  <a:gd name="T1" fmla="*/ 27 h 30"/>
                  <a:gd name="T2" fmla="*/ 23 w 26"/>
                  <a:gd name="T3" fmla="*/ 27 h 30"/>
                  <a:gd name="T4" fmla="*/ 23 w 26"/>
                  <a:gd name="T5" fmla="*/ 2 h 30"/>
                  <a:gd name="T6" fmla="*/ 24 w 26"/>
                  <a:gd name="T7" fmla="*/ 0 h 30"/>
                  <a:gd name="T8" fmla="*/ 26 w 26"/>
                  <a:gd name="T9" fmla="*/ 2 h 30"/>
                  <a:gd name="T10" fmla="*/ 26 w 26"/>
                  <a:gd name="T11" fmla="*/ 28 h 30"/>
                  <a:gd name="T12" fmla="*/ 24 w 26"/>
                  <a:gd name="T13" fmla="*/ 30 h 30"/>
                  <a:gd name="T14" fmla="*/ 1 w 26"/>
                  <a:gd name="T15" fmla="*/ 30 h 30"/>
                  <a:gd name="T16" fmla="*/ 0 w 26"/>
                  <a:gd name="T17" fmla="*/ 28 h 30"/>
                  <a:gd name="T18" fmla="*/ 1 w 26"/>
                  <a:gd name="T19"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30">
                    <a:moveTo>
                      <a:pt x="1" y="27"/>
                    </a:moveTo>
                    <a:cubicBezTo>
                      <a:pt x="23" y="27"/>
                      <a:pt x="23" y="27"/>
                      <a:pt x="23" y="27"/>
                    </a:cubicBezTo>
                    <a:cubicBezTo>
                      <a:pt x="23" y="2"/>
                      <a:pt x="23" y="2"/>
                      <a:pt x="23" y="2"/>
                    </a:cubicBezTo>
                    <a:cubicBezTo>
                      <a:pt x="23" y="1"/>
                      <a:pt x="23" y="0"/>
                      <a:pt x="24" y="0"/>
                    </a:cubicBezTo>
                    <a:cubicBezTo>
                      <a:pt x="25" y="0"/>
                      <a:pt x="26" y="1"/>
                      <a:pt x="26" y="2"/>
                    </a:cubicBezTo>
                    <a:cubicBezTo>
                      <a:pt x="26" y="28"/>
                      <a:pt x="26" y="28"/>
                      <a:pt x="26" y="28"/>
                    </a:cubicBezTo>
                    <a:cubicBezTo>
                      <a:pt x="26" y="29"/>
                      <a:pt x="25" y="30"/>
                      <a:pt x="24" y="30"/>
                    </a:cubicBezTo>
                    <a:cubicBezTo>
                      <a:pt x="1" y="30"/>
                      <a:pt x="1" y="30"/>
                      <a:pt x="1" y="30"/>
                    </a:cubicBezTo>
                    <a:cubicBezTo>
                      <a:pt x="0" y="30"/>
                      <a:pt x="0" y="29"/>
                      <a:pt x="0" y="28"/>
                    </a:cubicBezTo>
                    <a:cubicBezTo>
                      <a:pt x="0" y="27"/>
                      <a:pt x="0" y="27"/>
                      <a:pt x="1"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grpSp>
      </p:grpSp>
      <p:sp>
        <p:nvSpPr>
          <p:cNvPr id="35" name="圆角矩形 34"/>
          <p:cNvSpPr/>
          <p:nvPr/>
        </p:nvSpPr>
        <p:spPr>
          <a:xfrm>
            <a:off x="471404" y="2023079"/>
            <a:ext cx="3419022" cy="3899297"/>
          </a:xfrm>
          <a:prstGeom prst="roundRect">
            <a:avLst>
              <a:gd name="adj" fmla="val 0"/>
            </a:avLst>
          </a:prstGeom>
          <a:blipFill dpi="0" rotWithShape="1">
            <a:blip r:embed="rId4">
              <a:extLst>
                <a:ext uri="{28A0092B-C50C-407E-A947-70E740481C1C}">
                  <a14:useLocalDpi xmlns:a14="http://schemas.microsoft.com/office/drawing/2010/main" val="0"/>
                </a:ext>
              </a:extLst>
            </a:blip>
            <a:srcRect/>
            <a:stretch>
              <a:fillRect/>
            </a:stretch>
          </a:blipFill>
          <a:ln w="25400" cap="flat" cmpd="sng" algn="ctr">
            <a:noFill/>
            <a:prstDash val="solid"/>
          </a:ln>
          <a:effectLst>
            <a:outerShdw blurRad="177800" dist="88900" dir="2700000" algn="tl" rotWithShape="0">
              <a:prstClr val="black">
                <a:alpha val="5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36" name="圆角矩形 35"/>
          <p:cNvSpPr/>
          <p:nvPr/>
        </p:nvSpPr>
        <p:spPr>
          <a:xfrm>
            <a:off x="492631" y="2163884"/>
            <a:ext cx="3419022" cy="3899297"/>
          </a:xfrm>
          <a:prstGeom prst="roundRect">
            <a:avLst>
              <a:gd name="adj" fmla="val 0"/>
            </a:avLst>
          </a:prstGeom>
          <a:blipFill dpi="0" rotWithShape="1">
            <a:blip r:embed="rId5">
              <a:extLst>
                <a:ext uri="{28A0092B-C50C-407E-A947-70E740481C1C}">
                  <a14:useLocalDpi xmlns:a14="http://schemas.microsoft.com/office/drawing/2010/main" val="0"/>
                </a:ext>
              </a:extLst>
            </a:blip>
            <a:srcRect/>
            <a:stretch>
              <a:fillRect/>
            </a:stretch>
          </a:blipFill>
          <a:ln w="25400" cap="flat" cmpd="sng" algn="ctr">
            <a:noFill/>
            <a:prstDash val="solid"/>
          </a:ln>
          <a:effectLst>
            <a:outerShdw blurRad="177800" dist="88900" dir="2700000" algn="tl" rotWithShape="0">
              <a:prstClr val="black">
                <a:alpha val="5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nvGrpSpPr>
          <p:cNvPr id="37" name="组合 36"/>
          <p:cNvGrpSpPr/>
          <p:nvPr/>
        </p:nvGrpSpPr>
        <p:grpSpPr>
          <a:xfrm>
            <a:off x="539536" y="1797245"/>
            <a:ext cx="3167701" cy="507443"/>
            <a:chOff x="1965492" y="1115627"/>
            <a:chExt cx="3168940" cy="540697"/>
          </a:xfrm>
        </p:grpSpPr>
        <p:grpSp>
          <p:nvGrpSpPr>
            <p:cNvPr id="38" name="组合 37"/>
            <p:cNvGrpSpPr/>
            <p:nvPr/>
          </p:nvGrpSpPr>
          <p:grpSpPr>
            <a:xfrm>
              <a:off x="1965492" y="1443022"/>
              <a:ext cx="3168940" cy="213302"/>
              <a:chOff x="2149634" y="1165384"/>
              <a:chExt cx="3485832" cy="234632"/>
            </a:xfrm>
          </p:grpSpPr>
          <p:grpSp>
            <p:nvGrpSpPr>
              <p:cNvPr id="69" name="组合 68"/>
              <p:cNvGrpSpPr/>
              <p:nvPr/>
            </p:nvGrpSpPr>
            <p:grpSpPr>
              <a:xfrm>
                <a:off x="2149634" y="1165384"/>
                <a:ext cx="234632" cy="234632"/>
                <a:chOff x="2483009" y="1114425"/>
                <a:chExt cx="209550" cy="209550"/>
              </a:xfrm>
            </p:grpSpPr>
            <p:sp>
              <p:nvSpPr>
                <p:cNvPr id="97" name="椭圆 96"/>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8" name="椭圆 97"/>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0" name="组合 69"/>
              <p:cNvGrpSpPr/>
              <p:nvPr/>
            </p:nvGrpSpPr>
            <p:grpSpPr>
              <a:xfrm>
                <a:off x="2510879" y="1165384"/>
                <a:ext cx="234632" cy="234632"/>
                <a:chOff x="2483009" y="1114425"/>
                <a:chExt cx="209550" cy="209550"/>
              </a:xfrm>
            </p:grpSpPr>
            <p:sp>
              <p:nvSpPr>
                <p:cNvPr id="95" name="椭圆 94"/>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6" name="椭圆 95"/>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1" name="组合 70"/>
              <p:cNvGrpSpPr/>
              <p:nvPr/>
            </p:nvGrpSpPr>
            <p:grpSpPr>
              <a:xfrm>
                <a:off x="2872123" y="1165384"/>
                <a:ext cx="234632" cy="234632"/>
                <a:chOff x="2483009" y="1114425"/>
                <a:chExt cx="209550" cy="209550"/>
              </a:xfrm>
            </p:grpSpPr>
            <p:sp>
              <p:nvSpPr>
                <p:cNvPr id="93" name="椭圆 92"/>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4" name="椭圆 93"/>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2" name="组合 71"/>
              <p:cNvGrpSpPr/>
              <p:nvPr/>
            </p:nvGrpSpPr>
            <p:grpSpPr>
              <a:xfrm>
                <a:off x="3233367" y="1165384"/>
                <a:ext cx="234632" cy="234632"/>
                <a:chOff x="2483009" y="1114425"/>
                <a:chExt cx="209550" cy="209550"/>
              </a:xfrm>
            </p:grpSpPr>
            <p:sp>
              <p:nvSpPr>
                <p:cNvPr id="91" name="椭圆 90"/>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2" name="椭圆 91"/>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3" name="组合 72"/>
              <p:cNvGrpSpPr/>
              <p:nvPr/>
            </p:nvGrpSpPr>
            <p:grpSpPr>
              <a:xfrm>
                <a:off x="3594612" y="1165384"/>
                <a:ext cx="234632" cy="234632"/>
                <a:chOff x="2483009" y="1114425"/>
                <a:chExt cx="209550" cy="209550"/>
              </a:xfrm>
            </p:grpSpPr>
            <p:sp>
              <p:nvSpPr>
                <p:cNvPr id="89" name="椭圆 88"/>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0" name="椭圆 89"/>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4" name="组合 73"/>
              <p:cNvGrpSpPr/>
              <p:nvPr/>
            </p:nvGrpSpPr>
            <p:grpSpPr>
              <a:xfrm>
                <a:off x="3955856" y="1165384"/>
                <a:ext cx="234632" cy="234632"/>
                <a:chOff x="2483009" y="1114425"/>
                <a:chExt cx="209550" cy="209550"/>
              </a:xfrm>
            </p:grpSpPr>
            <p:sp>
              <p:nvSpPr>
                <p:cNvPr id="87" name="椭圆 86"/>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8" name="椭圆 87"/>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5" name="组合 74"/>
              <p:cNvGrpSpPr/>
              <p:nvPr/>
            </p:nvGrpSpPr>
            <p:grpSpPr>
              <a:xfrm>
                <a:off x="4317101" y="1165384"/>
                <a:ext cx="234632" cy="234632"/>
                <a:chOff x="2483009" y="1114425"/>
                <a:chExt cx="209550" cy="209550"/>
              </a:xfrm>
            </p:grpSpPr>
            <p:sp>
              <p:nvSpPr>
                <p:cNvPr id="85" name="椭圆 84"/>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6" name="椭圆 85"/>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6" name="组合 75"/>
              <p:cNvGrpSpPr/>
              <p:nvPr/>
            </p:nvGrpSpPr>
            <p:grpSpPr>
              <a:xfrm>
                <a:off x="4678345" y="1165384"/>
                <a:ext cx="234632" cy="234632"/>
                <a:chOff x="2483009" y="1114425"/>
                <a:chExt cx="209550" cy="209550"/>
              </a:xfrm>
            </p:grpSpPr>
            <p:sp>
              <p:nvSpPr>
                <p:cNvPr id="83" name="椭圆 82"/>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4" name="椭圆 83"/>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7" name="组合 76"/>
              <p:cNvGrpSpPr/>
              <p:nvPr/>
            </p:nvGrpSpPr>
            <p:grpSpPr>
              <a:xfrm>
                <a:off x="5039590" y="1165384"/>
                <a:ext cx="234632" cy="234632"/>
                <a:chOff x="2483009" y="1114425"/>
                <a:chExt cx="209550" cy="209550"/>
              </a:xfrm>
            </p:grpSpPr>
            <p:sp>
              <p:nvSpPr>
                <p:cNvPr id="81" name="椭圆 80"/>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2" name="椭圆 81"/>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8" name="组合 77"/>
              <p:cNvGrpSpPr/>
              <p:nvPr/>
            </p:nvGrpSpPr>
            <p:grpSpPr>
              <a:xfrm>
                <a:off x="5400834" y="1165384"/>
                <a:ext cx="234632" cy="234632"/>
                <a:chOff x="2483009" y="1114425"/>
                <a:chExt cx="209550" cy="209550"/>
              </a:xfrm>
            </p:grpSpPr>
            <p:sp>
              <p:nvSpPr>
                <p:cNvPr id="79" name="椭圆 78"/>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0" name="椭圆 79"/>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grpSp>
          <p:nvGrpSpPr>
            <p:cNvPr id="39" name="组合 38"/>
            <p:cNvGrpSpPr/>
            <p:nvPr/>
          </p:nvGrpSpPr>
          <p:grpSpPr>
            <a:xfrm>
              <a:off x="2020452" y="1115627"/>
              <a:ext cx="86065" cy="440911"/>
              <a:chOff x="2244442" y="772895"/>
              <a:chExt cx="94671" cy="485002"/>
            </a:xfrm>
          </p:grpSpPr>
          <p:sp>
            <p:nvSpPr>
              <p:cNvPr id="67" name="圆角矩形 66"/>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8" name="圆角矩形 67"/>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0" name="组合 39"/>
            <p:cNvGrpSpPr/>
            <p:nvPr/>
          </p:nvGrpSpPr>
          <p:grpSpPr>
            <a:xfrm>
              <a:off x="2350138" y="1115627"/>
              <a:ext cx="86065" cy="440911"/>
              <a:chOff x="2244442" y="772895"/>
              <a:chExt cx="94671" cy="485002"/>
            </a:xfrm>
          </p:grpSpPr>
          <p:sp>
            <p:nvSpPr>
              <p:cNvPr id="65" name="圆角矩形 64"/>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6" name="圆角矩形 65"/>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1" name="组合 40"/>
            <p:cNvGrpSpPr/>
            <p:nvPr/>
          </p:nvGrpSpPr>
          <p:grpSpPr>
            <a:xfrm>
              <a:off x="2679827" y="1115627"/>
              <a:ext cx="86065" cy="440911"/>
              <a:chOff x="2244442" y="772895"/>
              <a:chExt cx="94671" cy="485002"/>
            </a:xfrm>
          </p:grpSpPr>
          <p:sp>
            <p:nvSpPr>
              <p:cNvPr id="63" name="圆角矩形 62"/>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4" name="圆角矩形 63"/>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2" name="组合 41"/>
            <p:cNvGrpSpPr/>
            <p:nvPr/>
          </p:nvGrpSpPr>
          <p:grpSpPr>
            <a:xfrm>
              <a:off x="3009514" y="1115627"/>
              <a:ext cx="86065" cy="440911"/>
              <a:chOff x="2244442" y="772895"/>
              <a:chExt cx="94671" cy="485002"/>
            </a:xfrm>
          </p:grpSpPr>
          <p:sp>
            <p:nvSpPr>
              <p:cNvPr id="61" name="圆角矩形 60"/>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2" name="圆角矩形 61"/>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3" name="组合 42"/>
            <p:cNvGrpSpPr/>
            <p:nvPr/>
          </p:nvGrpSpPr>
          <p:grpSpPr>
            <a:xfrm>
              <a:off x="3339201" y="1115627"/>
              <a:ext cx="86065" cy="440911"/>
              <a:chOff x="2244442" y="772895"/>
              <a:chExt cx="94671" cy="485002"/>
            </a:xfrm>
          </p:grpSpPr>
          <p:sp>
            <p:nvSpPr>
              <p:cNvPr id="59" name="圆角矩形 58"/>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0" name="圆角矩形 59"/>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4" name="组合 43"/>
            <p:cNvGrpSpPr/>
            <p:nvPr/>
          </p:nvGrpSpPr>
          <p:grpSpPr>
            <a:xfrm>
              <a:off x="3668886" y="1115627"/>
              <a:ext cx="86065" cy="440911"/>
              <a:chOff x="2244442" y="772895"/>
              <a:chExt cx="94671" cy="485002"/>
            </a:xfrm>
          </p:grpSpPr>
          <p:sp>
            <p:nvSpPr>
              <p:cNvPr id="57" name="圆角矩形 56"/>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8" name="圆角矩形 57"/>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5" name="组合 44"/>
            <p:cNvGrpSpPr/>
            <p:nvPr/>
          </p:nvGrpSpPr>
          <p:grpSpPr>
            <a:xfrm>
              <a:off x="3998575" y="1115627"/>
              <a:ext cx="86065" cy="440911"/>
              <a:chOff x="2244442" y="772895"/>
              <a:chExt cx="94671" cy="485002"/>
            </a:xfrm>
          </p:grpSpPr>
          <p:sp>
            <p:nvSpPr>
              <p:cNvPr id="55" name="圆角矩形 54"/>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6" name="圆角矩形 55"/>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6" name="组合 45"/>
            <p:cNvGrpSpPr/>
            <p:nvPr/>
          </p:nvGrpSpPr>
          <p:grpSpPr>
            <a:xfrm>
              <a:off x="4328262" y="1115627"/>
              <a:ext cx="86065" cy="440911"/>
              <a:chOff x="2244442" y="772895"/>
              <a:chExt cx="94671" cy="485002"/>
            </a:xfrm>
          </p:grpSpPr>
          <p:sp>
            <p:nvSpPr>
              <p:cNvPr id="53" name="圆角矩形 52"/>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4" name="圆角矩形 53"/>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7" name="组合 46"/>
            <p:cNvGrpSpPr/>
            <p:nvPr/>
          </p:nvGrpSpPr>
          <p:grpSpPr>
            <a:xfrm>
              <a:off x="4657944" y="1115627"/>
              <a:ext cx="86065" cy="440911"/>
              <a:chOff x="2244442" y="772895"/>
              <a:chExt cx="94671" cy="485002"/>
            </a:xfrm>
          </p:grpSpPr>
          <p:sp>
            <p:nvSpPr>
              <p:cNvPr id="51" name="圆角矩形 50"/>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2" name="圆角矩形 51"/>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8" name="组合 47"/>
            <p:cNvGrpSpPr/>
            <p:nvPr/>
          </p:nvGrpSpPr>
          <p:grpSpPr>
            <a:xfrm>
              <a:off x="4987634" y="1115627"/>
              <a:ext cx="86065" cy="440911"/>
              <a:chOff x="2244442" y="772895"/>
              <a:chExt cx="94671" cy="485002"/>
            </a:xfrm>
          </p:grpSpPr>
          <p:sp>
            <p:nvSpPr>
              <p:cNvPr id="49" name="圆角矩形 48"/>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0" name="圆角矩形 49"/>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sp>
        <p:nvSpPr>
          <p:cNvPr id="99" name="矩形 98"/>
          <p:cNvSpPr/>
          <p:nvPr/>
        </p:nvSpPr>
        <p:spPr>
          <a:xfrm>
            <a:off x="4160668" y="2853607"/>
            <a:ext cx="1934555" cy="397773"/>
          </a:xfrm>
          <a:prstGeom prst="rect">
            <a:avLst/>
          </a:prstGeom>
        </p:spPr>
        <p:txBody>
          <a:bodyPr wrap="square" lIns="91414" tIns="45706" rIns="91414" bIns="45706">
            <a:spAutoFit/>
          </a:bodyPr>
          <a:lstStyle/>
          <a:p>
            <a:pPr marL="0" marR="0" lvl="0" indent="0" defTabSz="949827" eaLnBrk="1" fontAlgn="auto" latinLnBrk="0" hangingPunct="1">
              <a:lnSpc>
                <a:spcPct val="150000"/>
              </a:lnSpc>
              <a:spcBef>
                <a:spcPts val="0"/>
              </a:spcBef>
              <a:spcAft>
                <a:spcPts val="0"/>
              </a:spcAft>
              <a:buClrTx/>
              <a:buSzTx/>
              <a:buFontTx/>
              <a:buNone/>
              <a:tabLst/>
              <a:defRPr/>
            </a:pPr>
            <a:r>
              <a:rPr kumimoji="0" lang="zh-CN" altLang="en-US" sz="1500" b="0" i="0" u="none" strike="noStrike" kern="0" cap="none" spc="0" normalizeH="0" baseline="0" noProof="0" dirty="0">
                <a:ln>
                  <a:noFill/>
                </a:ln>
                <a:solidFill>
                  <a:prstClr val="black"/>
                </a:solidFill>
                <a:effectLst/>
                <a:uLnTx/>
                <a:uFillTx/>
                <a:latin typeface="微软雅黑" pitchFamily="34" charset="-122"/>
                <a:ea typeface="微软雅黑" pitchFamily="34" charset="-122"/>
                <a:cs typeface="Times New Roman"/>
              </a:rPr>
              <a:t>    </a:t>
            </a:r>
          </a:p>
        </p:txBody>
      </p:sp>
      <p:sp>
        <p:nvSpPr>
          <p:cNvPr id="100" name="矩形 99"/>
          <p:cNvSpPr/>
          <p:nvPr/>
        </p:nvSpPr>
        <p:spPr>
          <a:xfrm>
            <a:off x="6550531" y="2811439"/>
            <a:ext cx="2339957" cy="397773"/>
          </a:xfrm>
          <a:prstGeom prst="rect">
            <a:avLst/>
          </a:prstGeom>
        </p:spPr>
        <p:txBody>
          <a:bodyPr wrap="square" lIns="91414" tIns="45706" rIns="91414" bIns="45706">
            <a:spAutoFit/>
          </a:bodyPr>
          <a:lstStyle/>
          <a:p>
            <a:pPr marL="0" marR="0" lvl="0" indent="0" defTabSz="949827" eaLnBrk="1" fontAlgn="auto" latinLnBrk="0" hangingPunct="1">
              <a:lnSpc>
                <a:spcPct val="150000"/>
              </a:lnSpc>
              <a:spcBef>
                <a:spcPts val="0"/>
              </a:spcBef>
              <a:spcAft>
                <a:spcPts val="0"/>
              </a:spcAft>
              <a:buClrTx/>
              <a:buSzTx/>
              <a:buFontTx/>
              <a:buNone/>
              <a:tabLst/>
              <a:defRPr/>
            </a:pPr>
            <a:r>
              <a:rPr kumimoji="0" lang="zh-CN" altLang="en-US" sz="1500" b="0" i="0" u="none" strike="noStrike" kern="0" cap="none" spc="0" normalizeH="0" baseline="0" noProof="0" dirty="0">
                <a:ln>
                  <a:noFill/>
                </a:ln>
                <a:solidFill>
                  <a:prstClr val="black"/>
                </a:solidFill>
                <a:effectLst/>
                <a:uLnTx/>
                <a:uFillTx/>
                <a:latin typeface="微软雅黑" pitchFamily="34" charset="-122"/>
                <a:ea typeface="微软雅黑" pitchFamily="34" charset="-122"/>
                <a:cs typeface="Times New Roman"/>
              </a:rPr>
              <a:t>      </a:t>
            </a:r>
          </a:p>
        </p:txBody>
      </p:sp>
      <p:sp>
        <p:nvSpPr>
          <p:cNvPr id="101" name="矩形 100"/>
          <p:cNvSpPr/>
          <p:nvPr/>
        </p:nvSpPr>
        <p:spPr>
          <a:xfrm>
            <a:off x="9229684" y="2811433"/>
            <a:ext cx="2625429" cy="397773"/>
          </a:xfrm>
          <a:prstGeom prst="rect">
            <a:avLst/>
          </a:prstGeom>
        </p:spPr>
        <p:txBody>
          <a:bodyPr wrap="square" lIns="91414" tIns="45706" rIns="91414" bIns="45706">
            <a:spAutoFit/>
          </a:bodyPr>
          <a:lstStyle/>
          <a:p>
            <a:pPr marL="0" marR="0" lvl="0" indent="0" defTabSz="949827" eaLnBrk="1" fontAlgn="auto" latinLnBrk="0" hangingPunct="1">
              <a:lnSpc>
                <a:spcPct val="150000"/>
              </a:lnSpc>
              <a:spcBef>
                <a:spcPts val="0"/>
              </a:spcBef>
              <a:spcAft>
                <a:spcPts val="0"/>
              </a:spcAft>
              <a:buClrTx/>
              <a:buSzTx/>
              <a:buFontTx/>
              <a:buNone/>
              <a:tabLst/>
              <a:defRPr/>
            </a:pPr>
            <a:endParaRPr kumimoji="0" lang="zh-CN" altLang="en-US" sz="1500" b="0" i="0" u="none" strike="noStrike" kern="0" cap="none" spc="0" normalizeH="0" baseline="0" noProof="0" dirty="0">
              <a:ln>
                <a:noFill/>
              </a:ln>
              <a:solidFill>
                <a:prstClr val="black"/>
              </a:solidFill>
              <a:effectLst/>
              <a:uLnTx/>
              <a:uFillTx/>
              <a:latin typeface="微软雅黑" pitchFamily="34" charset="-122"/>
              <a:ea typeface="微软雅黑" pitchFamily="34" charset="-122"/>
              <a:cs typeface="Times New Roman"/>
            </a:endParaRPr>
          </a:p>
        </p:txBody>
      </p:sp>
      <p:pic>
        <p:nvPicPr>
          <p:cNvPr id="5" name="图片 4">
            <a:extLst>
              <a:ext uri="{FF2B5EF4-FFF2-40B4-BE49-F238E27FC236}">
                <a16:creationId xmlns:a16="http://schemas.microsoft.com/office/drawing/2014/main" id="{913DA6F1-059C-4A1F-8F6F-237BF6E5298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21211" y="2337421"/>
            <a:ext cx="3521367" cy="3755904"/>
          </a:xfrm>
          <a:prstGeom prst="rect">
            <a:avLst/>
          </a:prstGeom>
        </p:spPr>
      </p:pic>
      <p:pic>
        <p:nvPicPr>
          <p:cNvPr id="3" name="图片 2">
            <a:extLst>
              <a:ext uri="{FF2B5EF4-FFF2-40B4-BE49-F238E27FC236}">
                <a16:creationId xmlns:a16="http://schemas.microsoft.com/office/drawing/2014/main" id="{D20005C2-284D-4E08-A24F-7A348874677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998360" y="-300375"/>
            <a:ext cx="4192053" cy="4515748"/>
          </a:xfrm>
          <a:prstGeom prst="rect">
            <a:avLst/>
          </a:prstGeom>
        </p:spPr>
      </p:pic>
      <p:pic>
        <p:nvPicPr>
          <p:cNvPr id="6" name="图片 5">
            <a:extLst>
              <a:ext uri="{FF2B5EF4-FFF2-40B4-BE49-F238E27FC236}">
                <a16:creationId xmlns:a16="http://schemas.microsoft.com/office/drawing/2014/main" id="{8609CC79-BF7B-45DD-9AF0-E8C29B7313A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239523" y="30015"/>
            <a:ext cx="3217977" cy="3445449"/>
          </a:xfrm>
          <a:prstGeom prst="rect">
            <a:avLst/>
          </a:prstGeom>
        </p:spPr>
      </p:pic>
      <p:pic>
        <p:nvPicPr>
          <p:cNvPr id="12" name="图片 11">
            <a:extLst>
              <a:ext uri="{FF2B5EF4-FFF2-40B4-BE49-F238E27FC236}">
                <a16:creationId xmlns:a16="http://schemas.microsoft.com/office/drawing/2014/main" id="{A70FA8E1-A384-4B72-9DD3-D0CCA7D2E38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053318" y="3144636"/>
            <a:ext cx="2873243" cy="3018412"/>
          </a:xfrm>
          <a:prstGeom prst="rect">
            <a:avLst/>
          </a:prstGeom>
        </p:spPr>
      </p:pic>
      <p:pic>
        <p:nvPicPr>
          <p:cNvPr id="15" name="图片 14">
            <a:extLst>
              <a:ext uri="{FF2B5EF4-FFF2-40B4-BE49-F238E27FC236}">
                <a16:creationId xmlns:a16="http://schemas.microsoft.com/office/drawing/2014/main" id="{179D2657-ADE3-494D-87EA-926DDBD2651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827633" y="4378471"/>
            <a:ext cx="2341894" cy="2440792"/>
          </a:xfrm>
          <a:prstGeom prst="rect">
            <a:avLst/>
          </a:prstGeom>
        </p:spPr>
      </p:pic>
      <p:sp>
        <p:nvSpPr>
          <p:cNvPr id="102" name="文本框 101">
            <a:extLst>
              <a:ext uri="{FF2B5EF4-FFF2-40B4-BE49-F238E27FC236}">
                <a16:creationId xmlns:a16="http://schemas.microsoft.com/office/drawing/2014/main" id="{E2DE97A1-DE0F-4A1C-83BA-DC456B040B4C}"/>
              </a:ext>
            </a:extLst>
          </p:cNvPr>
          <p:cNvSpPr txBox="1"/>
          <p:nvPr/>
        </p:nvSpPr>
        <p:spPr>
          <a:xfrm>
            <a:off x="361606" y="6355380"/>
            <a:ext cx="7533800" cy="415498"/>
          </a:xfrm>
          <a:prstGeom prst="rect">
            <a:avLst/>
          </a:prstGeom>
          <a:noFill/>
        </p:spPr>
        <p:txBody>
          <a:bodyPr wrap="square" rtlCol="0">
            <a:spAutoFit/>
          </a:bodyPr>
          <a:lstStyle/>
          <a:p>
            <a:r>
              <a:rPr lang="en-US" altLang="zh-CN" dirty="0"/>
              <a:t>(Source: http://www.bxwh.top/PublicationShow.aspx?id=76983)</a:t>
            </a:r>
            <a:endParaRPr lang="zh-CN" altLang="en-US" dirty="0"/>
          </a:p>
        </p:txBody>
      </p:sp>
    </p:spTree>
    <p:extLst>
      <p:ext uri="{BB962C8B-B14F-4D97-AF65-F5344CB8AC3E}">
        <p14:creationId xmlns:p14="http://schemas.microsoft.com/office/powerpoint/2010/main" val="5348073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0">
        <p15:prstTrans prst="fallOver"/>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1000"/>
                                        <p:tgtEl>
                                          <p:spTgt spid="14"/>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par>
                                <p:cTn id="12" presetID="22" presetClass="entr" presetSubtype="8" fill="hold" nodeType="withEffect">
                                  <p:stCondLst>
                                    <p:cond delay="0"/>
                                  </p:stCondLst>
                                  <p:childTnLst>
                                    <p:set>
                                      <p:cBhvr>
                                        <p:cTn id="13" dur="1" fill="hold">
                                          <p:stCondLst>
                                            <p:cond delay="0"/>
                                          </p:stCondLst>
                                        </p:cTn>
                                        <p:tgtEl>
                                          <p:spTgt spid="37"/>
                                        </p:tgtEl>
                                        <p:attrNameLst>
                                          <p:attrName>style.visibility</p:attrName>
                                        </p:attrNameLst>
                                      </p:cBhvr>
                                      <p:to>
                                        <p:strVal val="visible"/>
                                      </p:to>
                                    </p:set>
                                    <p:animEffect transition="in" filter="wipe(left)">
                                      <p:cBhvr>
                                        <p:cTn id="14" dur="500"/>
                                        <p:tgtEl>
                                          <p:spTgt spid="37"/>
                                        </p:tgtEl>
                                      </p:cBhvr>
                                    </p:animEffect>
                                  </p:childTnLst>
                                </p:cTn>
                              </p:par>
                              <p:par>
                                <p:cTn id="15" presetID="22" presetClass="entr" presetSubtype="8"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2000"/>
                                        <p:tgtEl>
                                          <p:spTgt spid="8"/>
                                        </p:tgtEl>
                                      </p:cBhvr>
                                    </p:animEffect>
                                  </p:childTnLst>
                                </p:cTn>
                              </p:par>
                            </p:childTnLst>
                          </p:cTn>
                        </p:par>
                        <p:par>
                          <p:cTn id="18" fill="hold">
                            <p:stCondLst>
                              <p:cond delay="3000"/>
                            </p:stCondLst>
                            <p:childTnLst>
                              <p:par>
                                <p:cTn id="19" presetID="14" presetClass="entr" presetSubtype="10" fill="hold" grpId="0" nodeType="afterEffect">
                                  <p:stCondLst>
                                    <p:cond delay="0"/>
                                  </p:stCondLst>
                                  <p:childTnLst>
                                    <p:set>
                                      <p:cBhvr>
                                        <p:cTn id="20" dur="1" fill="hold">
                                          <p:stCondLst>
                                            <p:cond delay="0"/>
                                          </p:stCondLst>
                                        </p:cTn>
                                        <p:tgtEl>
                                          <p:spTgt spid="99"/>
                                        </p:tgtEl>
                                        <p:attrNameLst>
                                          <p:attrName>style.visibility</p:attrName>
                                        </p:attrNameLst>
                                      </p:cBhvr>
                                      <p:to>
                                        <p:strVal val="visible"/>
                                      </p:to>
                                    </p:set>
                                    <p:animEffect transition="in" filter="randombar(horizontal)">
                                      <p:cBhvr>
                                        <p:cTn id="21" dur="500"/>
                                        <p:tgtEl>
                                          <p:spTgt spid="99"/>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00"/>
                                        </p:tgtEl>
                                        <p:attrNameLst>
                                          <p:attrName>style.visibility</p:attrName>
                                        </p:attrNameLst>
                                      </p:cBhvr>
                                      <p:to>
                                        <p:strVal val="visible"/>
                                      </p:to>
                                    </p:set>
                                    <p:animEffect transition="in" filter="randombar(horizontal)">
                                      <p:cBhvr>
                                        <p:cTn id="24" dur="500"/>
                                        <p:tgtEl>
                                          <p:spTgt spid="100"/>
                                        </p:tgtEl>
                                      </p:cBhvr>
                                    </p:animEffect>
                                  </p:childTnLst>
                                </p:cTn>
                              </p:par>
                              <p:par>
                                <p:cTn id="25" presetID="14" presetClass="entr" presetSubtype="10" fill="hold" grpId="0" nodeType="withEffect" nodePh="1">
                                  <p:stCondLst>
                                    <p:cond delay="0"/>
                                  </p:stCondLst>
                                  <p:endCondLst>
                                    <p:cond evt="begin" delay="0">
                                      <p:tn val="25"/>
                                    </p:cond>
                                  </p:endCondLst>
                                  <p:childTnLst>
                                    <p:set>
                                      <p:cBhvr>
                                        <p:cTn id="26" dur="1" fill="hold">
                                          <p:stCondLst>
                                            <p:cond delay="0"/>
                                          </p:stCondLst>
                                        </p:cTn>
                                        <p:tgtEl>
                                          <p:spTgt spid="101"/>
                                        </p:tgtEl>
                                        <p:attrNameLst>
                                          <p:attrName>style.visibility</p:attrName>
                                        </p:attrNameLst>
                                      </p:cBhvr>
                                      <p:to>
                                        <p:strVal val="visible"/>
                                      </p:to>
                                    </p:set>
                                    <p:animEffect transition="in" filter="randombar(horizontal)">
                                      <p:cBhvr>
                                        <p:cTn id="27" dur="500"/>
                                        <p:tgtEl>
                                          <p:spTgt spid="101"/>
                                        </p:tgtEl>
                                      </p:cBhvr>
                                    </p:animEffect>
                                  </p:childTnLst>
                                </p:cTn>
                              </p:par>
                            </p:childTnLst>
                          </p:cTn>
                        </p:par>
                        <p:par>
                          <p:cTn id="28" fill="hold">
                            <p:stCondLst>
                              <p:cond delay="3500"/>
                            </p:stCondLst>
                            <p:childTnLst>
                              <p:par>
                                <p:cTn id="29" presetID="10" presetClass="entr" presetSubtype="0" fill="hold" grpId="0" nodeType="afterEffect">
                                  <p:stCondLst>
                                    <p:cond delay="200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500"/>
                                        <p:tgtEl>
                                          <p:spTgt spid="35"/>
                                        </p:tgtEl>
                                      </p:cBhvr>
                                    </p:animEffect>
                                  </p:childTnLst>
                                </p:cTn>
                              </p:par>
                            </p:childTnLst>
                          </p:cTn>
                        </p:par>
                        <p:par>
                          <p:cTn id="32" fill="hold">
                            <p:stCondLst>
                              <p:cond delay="6000"/>
                            </p:stCondLst>
                            <p:childTnLst>
                              <p:par>
                                <p:cTn id="33" presetID="10" presetClass="entr" presetSubtype="0" fill="hold" grpId="0" nodeType="afterEffect">
                                  <p:stCondLst>
                                    <p:cond delay="2000"/>
                                  </p:stCondLst>
                                  <p:childTnLst>
                                    <p:set>
                                      <p:cBhvr>
                                        <p:cTn id="34" dur="1" fill="hold">
                                          <p:stCondLst>
                                            <p:cond delay="0"/>
                                          </p:stCondLst>
                                        </p:cTn>
                                        <p:tgtEl>
                                          <p:spTgt spid="36"/>
                                        </p:tgtEl>
                                        <p:attrNameLst>
                                          <p:attrName>style.visibility</p:attrName>
                                        </p:attrNameLst>
                                      </p:cBhvr>
                                      <p:to>
                                        <p:strVal val="visible"/>
                                      </p:to>
                                    </p:set>
                                    <p:animEffect transition="in" filter="fade">
                                      <p:cBhvr>
                                        <p:cTn id="35"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7" grpId="0" animBg="1"/>
      <p:bldP spid="35" grpId="0" animBg="1"/>
      <p:bldP spid="36" grpId="0" animBg="1"/>
      <p:bldP spid="99" grpId="0"/>
      <p:bldP spid="100" grpId="0"/>
      <p:bldP spid="10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6" name="文本框 5">
            <a:extLst>
              <a:ext uri="{FF2B5EF4-FFF2-40B4-BE49-F238E27FC236}">
                <a16:creationId xmlns:a16="http://schemas.microsoft.com/office/drawing/2014/main" id="{A5179756-61FD-4C03-927F-A51A811FA717}"/>
              </a:ext>
            </a:extLst>
          </p:cNvPr>
          <p:cNvSpPr txBox="1"/>
          <p:nvPr/>
        </p:nvSpPr>
        <p:spPr>
          <a:xfrm>
            <a:off x="118542" y="1197546"/>
            <a:ext cx="11881320" cy="969496"/>
          </a:xfrm>
          <a:prstGeom prst="rect">
            <a:avLst/>
          </a:prstGeom>
          <a:noFill/>
        </p:spPr>
        <p:txBody>
          <a:bodyPr wrap="square" rtlCol="0">
            <a:spAutoFit/>
          </a:bodyPr>
          <a:lstStyle/>
          <a:p>
            <a:pPr>
              <a:spcAft>
                <a:spcPts val="865"/>
              </a:spcAft>
            </a:pPr>
            <a:endParaRPr lang="en-GB" altLang="zh-CN" sz="1200" dirty="0">
              <a:solidFill>
                <a:srgbClr val="000000"/>
              </a:solidFill>
              <a:latin typeface="Times New Roman" panose="02020603050405020304" pitchFamily="18" charset="0"/>
              <a:ea typeface="宋体" panose="02010600030101010101" pitchFamily="2" charset="-122"/>
            </a:endParaRPr>
          </a:p>
          <a:p>
            <a:pPr marL="171450" indent="-171450">
              <a:spcAft>
                <a:spcPts val="865"/>
              </a:spcAft>
              <a:buFont typeface="Wingdings" panose="05000000000000000000" pitchFamily="2" charset="2"/>
              <a:buChar char="s"/>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marL="171450" indent="-171450">
              <a:spcAft>
                <a:spcPts val="865"/>
              </a:spcAft>
              <a:buFont typeface="Wingdings" panose="05000000000000000000" pitchFamily="2" charset="2"/>
              <a:buChar char="s"/>
            </a:pPr>
            <a:endParaRPr lang="zh-CN" altLang="zh-CN" sz="1200" dirty="0">
              <a:solidFill>
                <a:srgbClr val="000000"/>
              </a:solidFill>
              <a:latin typeface="Times New Roman" panose="02020603050405020304" pitchFamily="18" charset="0"/>
              <a:ea typeface="宋体" panose="02010600030101010101" pitchFamily="2" charset="-122"/>
            </a:endParaRPr>
          </a:p>
        </p:txBody>
      </p:sp>
      <p:pic>
        <p:nvPicPr>
          <p:cNvPr id="9" name="图片 8">
            <a:extLst>
              <a:ext uri="{FF2B5EF4-FFF2-40B4-BE49-F238E27FC236}">
                <a16:creationId xmlns:a16="http://schemas.microsoft.com/office/drawing/2014/main" id="{55C0FCC0-0EAC-4FF4-AA3F-BC4679B5A3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25" y="-117426"/>
            <a:ext cx="11936202" cy="6859588"/>
          </a:xfrm>
          <a:prstGeom prst="rect">
            <a:avLst/>
          </a:prstGeom>
        </p:spPr>
      </p:pic>
    </p:spTree>
    <p:extLst>
      <p:ext uri="{BB962C8B-B14F-4D97-AF65-F5344CB8AC3E}">
        <p14:creationId xmlns:p14="http://schemas.microsoft.com/office/powerpoint/2010/main" val="9363352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hape 338"/>
          <p:cNvSpPr/>
          <p:nvPr/>
        </p:nvSpPr>
        <p:spPr>
          <a:xfrm>
            <a:off x="2834648" y="5689587"/>
            <a:ext cx="967717" cy="775171"/>
          </a:xfrm>
          <a:prstGeom prst="triangle">
            <a:avLst/>
          </a:prstGeom>
          <a:ln w="38100">
            <a:solidFill>
              <a:schemeClr val="bg1"/>
            </a:solidFill>
            <a:miter/>
          </a:ln>
        </p:spPr>
        <p:txBody>
          <a:bodyPr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solidFill>
                  <a:srgbClr val="FFFFFF"/>
                </a:solidFill>
                <a:latin typeface="Calibri" panose="020F0502020204030204"/>
                <a:ea typeface="Calibri" panose="020F0502020204030204"/>
                <a:cs typeface="Calibri" panose="020F0502020204030204"/>
                <a:sym typeface="Calibri" panose="020F0502020204030204"/>
              </a:defRPr>
            </a:pPr>
            <a:endParaRPr kumimoji="0" sz="1375" b="0" i="0" u="none" strike="noStrike" kern="0" cap="none" spc="0" normalizeH="0" baseline="0" noProof="0">
              <a:ln>
                <a:noFill/>
              </a:ln>
              <a:solidFill>
                <a:srgbClr val="FFFFFF"/>
              </a:solidFill>
              <a:effectLst/>
              <a:uLnTx/>
              <a:uFillTx/>
              <a:latin typeface="Calibri" panose="020F0502020204030204"/>
              <a:cs typeface="Calibri" panose="020F0502020204030204"/>
              <a:sym typeface="Calibri" panose="020F0502020204030204"/>
            </a:endParaRPr>
          </a:p>
        </p:txBody>
      </p:sp>
      <p:sp>
        <p:nvSpPr>
          <p:cNvPr id="11" name="Shape 337"/>
          <p:cNvSpPr/>
          <p:nvPr/>
        </p:nvSpPr>
        <p:spPr>
          <a:xfrm>
            <a:off x="3955697" y="1834205"/>
            <a:ext cx="799944" cy="774663"/>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lnTo>
                  <a:pt x="21600" y="0"/>
                </a:lnTo>
                <a:lnTo>
                  <a:pt x="0" y="0"/>
                </a:lnTo>
                <a:close/>
              </a:path>
            </a:pathLst>
          </a:custGeom>
          <a:ln w="38100">
            <a:solidFill>
              <a:schemeClr val="bg1">
                <a:lumMod val="85000"/>
              </a:schemeClr>
            </a:solidFill>
            <a:miter/>
          </a:ln>
        </p:spPr>
        <p:txBody>
          <a:bodyPr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solidFill>
                  <a:srgbClr val="FFFFFF"/>
                </a:solidFill>
                <a:latin typeface="Calibri" panose="020F0502020204030204"/>
                <a:ea typeface="Calibri" panose="020F0502020204030204"/>
                <a:cs typeface="Calibri" panose="020F0502020204030204"/>
                <a:sym typeface="Calibri" panose="020F0502020204030204"/>
              </a:defRPr>
            </a:pPr>
            <a:endParaRPr kumimoji="0" sz="1375" b="0" i="0" u="none" strike="noStrike" kern="0" cap="none" spc="0" normalizeH="0" baseline="0" noProof="0">
              <a:ln>
                <a:noFill/>
              </a:ln>
              <a:solidFill>
                <a:srgbClr val="FFFFFF"/>
              </a:solidFill>
              <a:effectLst/>
              <a:uLnTx/>
              <a:uFillTx/>
              <a:latin typeface="Calibri" panose="020F0502020204030204"/>
              <a:cs typeface="Calibri" panose="020F0502020204030204"/>
              <a:sym typeface="Calibri" panose="020F0502020204030204"/>
            </a:endParaRPr>
          </a:p>
        </p:txBody>
      </p:sp>
      <p:sp>
        <p:nvSpPr>
          <p:cNvPr id="12" name="Shape 213"/>
          <p:cNvSpPr/>
          <p:nvPr/>
        </p:nvSpPr>
        <p:spPr>
          <a:xfrm>
            <a:off x="5807174" y="2701777"/>
            <a:ext cx="6281872" cy="347418"/>
          </a:xfrm>
          <a:prstGeom prst="rect">
            <a:avLst/>
          </a:prstGeom>
          <a:ln w="12700">
            <a:miter lim="400000"/>
          </a:ln>
        </p:spPr>
        <p:txBody>
          <a:bodyPr wrap="square" lIns="34869" tIns="34869" rIns="34869" bIns="34869">
            <a:spAutoFit/>
          </a:bodyPr>
          <a:lstStyle>
            <a:lvl1pPr>
              <a:defRPr sz="4000"/>
            </a:lvl1pPr>
          </a:lstStyle>
          <a:p>
            <a:pPr algn="ctr" defTabSz="914400">
              <a:defRPr sz="1800"/>
            </a:pPr>
            <a:r>
              <a:rPr lang="zh-CN" altLang="en-US" sz="1800" dirty="0">
                <a:solidFill>
                  <a:prstClr val="black">
                    <a:lumMod val="65000"/>
                    <a:lumOff val="35000"/>
                  </a:prstClr>
                </a:solidFill>
                <a:latin typeface="方正大标宋繁体" panose="02010601030101010101" charset="-122"/>
                <a:ea typeface="方正大标宋繁体" panose="02010601030101010101" charset="-122"/>
              </a:rPr>
              <a:t>请在此输入详细的文字介绍信息</a:t>
            </a:r>
            <a:endParaRPr lang="zh-CN" altLang="en-US" sz="2440" dirty="0">
              <a:solidFill>
                <a:prstClr val="white">
                  <a:lumMod val="50000"/>
                </a:prstClr>
              </a:solidFill>
              <a:latin typeface="Arial" panose="020B0604020202020204" pitchFamily="34" charset="0"/>
              <a:ea typeface="微软雅黑" panose="020B0503020204020204" charset="-122"/>
            </a:endParaRPr>
          </a:p>
        </p:txBody>
      </p:sp>
      <p:sp>
        <p:nvSpPr>
          <p:cNvPr id="13" name="文本框 11"/>
          <p:cNvSpPr txBox="1"/>
          <p:nvPr/>
        </p:nvSpPr>
        <p:spPr>
          <a:xfrm>
            <a:off x="7810623" y="1882825"/>
            <a:ext cx="2427468" cy="439751"/>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vertOverflow="overflow" horzOverflow="overflow" vert="horz" wrap="square" lIns="34869" tIns="34869" rIns="34869" bIns="34869" numCol="1" spcCol="38100" rtlCol="0" anchor="t" forceAA="0">
            <a:spAutoFit/>
          </a:bodyPr>
          <a:lstStyle/>
          <a:p>
            <a:pPr algn="ctr" defTabSz="914400" latinLnBrk="1" hangingPunct="0"/>
            <a:r>
              <a:rPr lang="zh-CN" altLang="en-US" sz="2400" dirty="0">
                <a:solidFill>
                  <a:prstClr val="white">
                    <a:lumMod val="50000"/>
                  </a:prstClr>
                </a:solidFill>
                <a:latin typeface="微软雅黑" panose="020B0503020204020204" charset="-122"/>
                <a:ea typeface="微软雅黑" panose="020B0503020204020204" charset="-122"/>
                <a:sym typeface="Helvetica"/>
              </a:rPr>
              <a:t>文化   </a:t>
            </a:r>
            <a:r>
              <a:rPr lang="en-US" altLang="zh-CN" sz="2400" dirty="0">
                <a:solidFill>
                  <a:prstClr val="white">
                    <a:lumMod val="50000"/>
                  </a:prstClr>
                </a:solidFill>
                <a:latin typeface="微软雅黑" panose="020B0503020204020204" charset="-122"/>
                <a:ea typeface="微软雅黑" panose="020B0503020204020204" charset="-122"/>
                <a:sym typeface="Helvetica"/>
              </a:rPr>
              <a:t>&amp;   </a:t>
            </a:r>
            <a:r>
              <a:rPr lang="zh-CN" altLang="en-US" sz="2400" dirty="0">
                <a:solidFill>
                  <a:prstClr val="white">
                    <a:lumMod val="50000"/>
                  </a:prstClr>
                </a:solidFill>
                <a:latin typeface="微软雅黑" panose="020B0503020204020204" charset="-122"/>
                <a:ea typeface="微软雅黑" panose="020B0503020204020204" charset="-122"/>
                <a:sym typeface="Helvetica"/>
              </a:rPr>
              <a:t>传承</a:t>
            </a:r>
          </a:p>
        </p:txBody>
      </p:sp>
      <p:sp>
        <p:nvSpPr>
          <p:cNvPr id="14" name="Shape 213"/>
          <p:cNvSpPr/>
          <p:nvPr/>
        </p:nvSpPr>
        <p:spPr>
          <a:xfrm>
            <a:off x="6797619" y="3543333"/>
            <a:ext cx="4515338" cy="2286410"/>
          </a:xfrm>
          <a:prstGeom prst="rect">
            <a:avLst/>
          </a:prstGeom>
          <a:ln w="12700">
            <a:miter lim="400000"/>
          </a:ln>
        </p:spPr>
        <p:txBody>
          <a:bodyPr wrap="square" lIns="34869" tIns="34869" rIns="34869" bIns="34869">
            <a:spAutoFit/>
          </a:bodyPr>
          <a:lstStyle>
            <a:lvl1pPr>
              <a:defRPr sz="4000"/>
            </a:lvl1pPr>
          </a:lstStyle>
          <a:p>
            <a:pPr defTabSz="914400">
              <a:lnSpc>
                <a:spcPct val="150000"/>
              </a:lnSpc>
              <a:defRPr sz="1800"/>
            </a:pPr>
            <a:r>
              <a:rPr lang="zh-CN" altLang="en-US" sz="1200" dirty="0">
                <a:solidFill>
                  <a:prstClr val="white">
                    <a:lumMod val="50000"/>
                  </a:prstClr>
                </a:solidFill>
                <a:latin typeface="微软雅黑" panose="020B0503020204020204" charset="-122"/>
                <a:ea typeface="微软雅黑" panose="020B0503020204020204" charset="-122"/>
              </a:rPr>
              <a:t>        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endParaRPr lang="en-US" altLang="zh-CN" sz="1200" dirty="0">
              <a:solidFill>
                <a:prstClr val="white">
                  <a:lumMod val="50000"/>
                </a:prstClr>
              </a:solidFill>
              <a:latin typeface="微软雅黑" panose="020B0503020204020204" charset="-122"/>
              <a:ea typeface="微软雅黑" panose="020B0503020204020204" charset="-122"/>
            </a:endParaRPr>
          </a:p>
          <a:p>
            <a:pPr defTabSz="914400">
              <a:lnSpc>
                <a:spcPct val="150000"/>
              </a:lnSpc>
              <a:defRPr sz="1800"/>
            </a:pPr>
            <a:r>
              <a:rPr lang="en-US" altLang="zh-CN" sz="1200" dirty="0">
                <a:solidFill>
                  <a:prstClr val="white">
                    <a:lumMod val="50000"/>
                  </a:prstClr>
                </a:solidFill>
                <a:latin typeface="微软雅黑" panose="020B0503020204020204" charset="-122"/>
                <a:ea typeface="微软雅黑" panose="020B0503020204020204" charset="-122"/>
              </a:rPr>
              <a:t>        </a:t>
            </a:r>
            <a:r>
              <a:rPr lang="zh-CN" altLang="en-US" sz="1200" dirty="0">
                <a:solidFill>
                  <a:prstClr val="white">
                    <a:lumMod val="50000"/>
                  </a:prstClr>
                </a:solidFill>
                <a:latin typeface="微软雅黑" panose="020B0503020204020204" charset="-122"/>
                <a:ea typeface="微软雅黑" panose="020B0503020204020204" charset="-122"/>
              </a:rPr>
              <a:t>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p>
        </p:txBody>
      </p:sp>
      <p:sp>
        <p:nvSpPr>
          <p:cNvPr id="20" name="TextBox 7"/>
          <p:cNvSpPr txBox="1">
            <a:spLocks noChangeArrowheads="1"/>
          </p:cNvSpPr>
          <p:nvPr/>
        </p:nvSpPr>
        <p:spPr bwMode="auto">
          <a:xfrm>
            <a:off x="1702718" y="6457269"/>
            <a:ext cx="8286681" cy="446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en-GB" altLang="zh-CN" dirty="0"/>
              <a:t>The competing values framework (CVF) (Source: </a:t>
            </a:r>
            <a:r>
              <a:rPr lang="en-GB" altLang="zh-CN" dirty="0" err="1"/>
              <a:t>Linnenluecke</a:t>
            </a:r>
            <a:r>
              <a:rPr lang="en-GB" altLang="zh-CN" dirty="0"/>
              <a:t> et al. 2010)</a:t>
            </a:r>
            <a:endParaRPr lang="zh-CN" altLang="en-US" sz="4000" dirty="0">
              <a:solidFill>
                <a:srgbClr val="000000"/>
              </a:solidFill>
              <a:latin typeface="华文楷体" pitchFamily="2" charset="-122"/>
              <a:ea typeface="华文楷体" pitchFamily="2" charset="-122"/>
            </a:endParaRPr>
          </a:p>
        </p:txBody>
      </p:sp>
      <p:pic>
        <p:nvPicPr>
          <p:cNvPr id="10" name="图片 9">
            <a:extLst>
              <a:ext uri="{FF2B5EF4-FFF2-40B4-BE49-F238E27FC236}">
                <a16:creationId xmlns:a16="http://schemas.microsoft.com/office/drawing/2014/main" id="{07123074-F2AC-40B8-BA84-21547ACA6D3F}"/>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0" y="0"/>
            <a:ext cx="11783837" cy="6382122"/>
          </a:xfrm>
          <a:prstGeom prst="rect">
            <a:avLst/>
          </a:prstGeom>
          <a:noFill/>
          <a:ln>
            <a:noFill/>
          </a:ln>
        </p:spPr>
      </p:pic>
    </p:spTree>
    <p:extLst>
      <p:ext uri="{BB962C8B-B14F-4D97-AF65-F5344CB8AC3E}">
        <p14:creationId xmlns:p14="http://schemas.microsoft.com/office/powerpoint/2010/main" val="4437844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airplan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1000"/>
                                        <p:tgtEl>
                                          <p:spTgt spid="20"/>
                                        </p:tgtEl>
                                      </p:cBhvr>
                                    </p:animEffect>
                                  </p:childTnLst>
                                </p:cTn>
                              </p:par>
                              <p:par>
                                <p:cTn id="8" presetID="21" presetClass="entr" presetSubtype="1" fill="hold" grpId="0" nodeType="withEffect">
                                  <p:stCondLst>
                                    <p:cond delay="1000"/>
                                  </p:stCondLst>
                                  <p:childTnLst>
                                    <p:set>
                                      <p:cBhvr>
                                        <p:cTn id="9" dur="1" fill="hold">
                                          <p:stCondLst>
                                            <p:cond delay="0"/>
                                          </p:stCondLst>
                                        </p:cTn>
                                        <p:tgtEl>
                                          <p:spTgt spid="11"/>
                                        </p:tgtEl>
                                        <p:attrNameLst>
                                          <p:attrName>style.visibility</p:attrName>
                                        </p:attrNameLst>
                                      </p:cBhvr>
                                      <p:to>
                                        <p:strVal val="visible"/>
                                      </p:to>
                                    </p:set>
                                    <p:animEffect transition="in" filter="wheel(1)">
                                      <p:cBhvr>
                                        <p:cTn id="10" dur="2000"/>
                                        <p:tgtEl>
                                          <p:spTgt spid="11"/>
                                        </p:tgtEl>
                                      </p:cBhvr>
                                    </p:animEffect>
                                  </p:childTnLst>
                                </p:cTn>
                              </p:par>
                              <p:par>
                                <p:cTn id="11" presetID="21" presetClass="entr" presetSubtype="1" fill="hold" grpId="0" nodeType="withEffect">
                                  <p:stCondLst>
                                    <p:cond delay="1000"/>
                                  </p:stCondLst>
                                  <p:childTnLst>
                                    <p:set>
                                      <p:cBhvr>
                                        <p:cTn id="12" dur="1" fill="hold">
                                          <p:stCondLst>
                                            <p:cond delay="0"/>
                                          </p:stCondLst>
                                        </p:cTn>
                                        <p:tgtEl>
                                          <p:spTgt spid="7"/>
                                        </p:tgtEl>
                                        <p:attrNameLst>
                                          <p:attrName>style.visibility</p:attrName>
                                        </p:attrNameLst>
                                      </p:cBhvr>
                                      <p:to>
                                        <p:strVal val="visible"/>
                                      </p:to>
                                    </p:set>
                                    <p:animEffect transition="in" filter="wheel(1)">
                                      <p:cBhvr>
                                        <p:cTn id="13" dur="2000"/>
                                        <p:tgtEl>
                                          <p:spTgt spid="7"/>
                                        </p:tgtEl>
                                      </p:cBhvr>
                                    </p:animEffect>
                                  </p:childTnLst>
                                </p:cTn>
                              </p:par>
                              <p:par>
                                <p:cTn id="14" presetID="16" presetClass="entr" presetSubtype="21" fill="hold" grpId="0" nodeType="withEffect">
                                  <p:stCondLst>
                                    <p:cond delay="1000"/>
                                  </p:stCondLst>
                                  <p:childTnLst>
                                    <p:set>
                                      <p:cBhvr>
                                        <p:cTn id="15" dur="1" fill="hold">
                                          <p:stCondLst>
                                            <p:cond delay="0"/>
                                          </p:stCondLst>
                                        </p:cTn>
                                        <p:tgtEl>
                                          <p:spTgt spid="13"/>
                                        </p:tgtEl>
                                        <p:attrNameLst>
                                          <p:attrName>style.visibility</p:attrName>
                                        </p:attrNameLst>
                                      </p:cBhvr>
                                      <p:to>
                                        <p:strVal val="visible"/>
                                      </p:to>
                                    </p:set>
                                    <p:animEffect transition="in" filter="barn(inVertical)">
                                      <p:cBhvr>
                                        <p:cTn id="16" dur="500"/>
                                        <p:tgtEl>
                                          <p:spTgt spid="13"/>
                                        </p:tgtEl>
                                      </p:cBhvr>
                                    </p:animEffect>
                                  </p:childTnLst>
                                </p:cTn>
                              </p:par>
                              <p:par>
                                <p:cTn id="17" presetID="22" presetClass="entr" presetSubtype="8" fill="hold" grpId="0" nodeType="withEffect">
                                  <p:stCondLst>
                                    <p:cond delay="100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par>
                                <p:cTn id="20" presetID="22" presetClass="entr" presetSubtype="1" fill="hold" grpId="0" nodeType="withEffect">
                                  <p:stCondLst>
                                    <p:cond delay="1500"/>
                                  </p:stCondLst>
                                  <p:childTnLst>
                                    <p:set>
                                      <p:cBhvr>
                                        <p:cTn id="21" dur="1" fill="hold">
                                          <p:stCondLst>
                                            <p:cond delay="0"/>
                                          </p:stCondLst>
                                        </p:cTn>
                                        <p:tgtEl>
                                          <p:spTgt spid="14"/>
                                        </p:tgtEl>
                                        <p:attrNameLst>
                                          <p:attrName>style.visibility</p:attrName>
                                        </p:attrNameLst>
                                      </p:cBhvr>
                                      <p:to>
                                        <p:strVal val="visible"/>
                                      </p:to>
                                    </p:set>
                                    <p:animEffect transition="in" filter="wipe(up)">
                                      <p:cBhvr>
                                        <p:cTn id="22" dur="5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p:bldP spid="14" grpId="0" animBg="1"/>
      <p:bldP spid="2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hape 338"/>
          <p:cNvSpPr/>
          <p:nvPr/>
        </p:nvSpPr>
        <p:spPr>
          <a:xfrm>
            <a:off x="2834648" y="5689587"/>
            <a:ext cx="967717" cy="775171"/>
          </a:xfrm>
          <a:prstGeom prst="triangle">
            <a:avLst/>
          </a:prstGeom>
          <a:ln w="38100">
            <a:solidFill>
              <a:schemeClr val="bg1"/>
            </a:solidFill>
            <a:miter/>
          </a:ln>
        </p:spPr>
        <p:txBody>
          <a:bodyPr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solidFill>
                  <a:srgbClr val="FFFFFF"/>
                </a:solidFill>
                <a:latin typeface="Calibri" panose="020F0502020204030204"/>
                <a:ea typeface="Calibri" panose="020F0502020204030204"/>
                <a:cs typeface="Calibri" panose="020F0502020204030204"/>
                <a:sym typeface="Calibri" panose="020F0502020204030204"/>
              </a:defRPr>
            </a:pPr>
            <a:endParaRPr kumimoji="0" sz="1375" b="0" i="0" u="none" strike="noStrike" kern="0" cap="none" spc="0" normalizeH="0" baseline="0" noProof="0">
              <a:ln>
                <a:noFill/>
              </a:ln>
              <a:solidFill>
                <a:srgbClr val="FFFFFF"/>
              </a:solidFill>
              <a:effectLst/>
              <a:uLnTx/>
              <a:uFillTx/>
              <a:latin typeface="Calibri" panose="020F0502020204030204"/>
              <a:cs typeface="Calibri" panose="020F0502020204030204"/>
              <a:sym typeface="Calibri" panose="020F0502020204030204"/>
            </a:endParaRPr>
          </a:p>
        </p:txBody>
      </p:sp>
      <p:sp>
        <p:nvSpPr>
          <p:cNvPr id="11" name="Shape 337"/>
          <p:cNvSpPr/>
          <p:nvPr/>
        </p:nvSpPr>
        <p:spPr>
          <a:xfrm>
            <a:off x="3955697" y="1834205"/>
            <a:ext cx="799944" cy="774663"/>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lnTo>
                  <a:pt x="21600" y="0"/>
                </a:lnTo>
                <a:lnTo>
                  <a:pt x="0" y="0"/>
                </a:lnTo>
                <a:close/>
              </a:path>
            </a:pathLst>
          </a:custGeom>
          <a:ln w="38100">
            <a:solidFill>
              <a:schemeClr val="bg1">
                <a:lumMod val="85000"/>
              </a:schemeClr>
            </a:solidFill>
            <a:miter/>
          </a:ln>
        </p:spPr>
        <p:txBody>
          <a:bodyPr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solidFill>
                  <a:srgbClr val="FFFFFF"/>
                </a:solidFill>
                <a:latin typeface="Calibri" panose="020F0502020204030204"/>
                <a:ea typeface="Calibri" panose="020F0502020204030204"/>
                <a:cs typeface="Calibri" panose="020F0502020204030204"/>
                <a:sym typeface="Calibri" panose="020F0502020204030204"/>
              </a:defRPr>
            </a:pPr>
            <a:endParaRPr kumimoji="0" sz="1375" b="0" i="0" u="none" strike="noStrike" kern="0" cap="none" spc="0" normalizeH="0" baseline="0" noProof="0">
              <a:ln>
                <a:noFill/>
              </a:ln>
              <a:solidFill>
                <a:srgbClr val="FFFFFF"/>
              </a:solidFill>
              <a:effectLst/>
              <a:uLnTx/>
              <a:uFillTx/>
              <a:latin typeface="Calibri" panose="020F0502020204030204"/>
              <a:cs typeface="Calibri" panose="020F0502020204030204"/>
              <a:sym typeface="Calibri" panose="020F0502020204030204"/>
            </a:endParaRPr>
          </a:p>
        </p:txBody>
      </p:sp>
      <p:sp>
        <p:nvSpPr>
          <p:cNvPr id="12" name="Shape 213"/>
          <p:cNvSpPr/>
          <p:nvPr/>
        </p:nvSpPr>
        <p:spPr>
          <a:xfrm>
            <a:off x="5807174" y="2701777"/>
            <a:ext cx="6281872" cy="347418"/>
          </a:xfrm>
          <a:prstGeom prst="rect">
            <a:avLst/>
          </a:prstGeom>
          <a:ln w="12700">
            <a:miter lim="400000"/>
          </a:ln>
        </p:spPr>
        <p:txBody>
          <a:bodyPr wrap="square" lIns="34869" tIns="34869" rIns="34869" bIns="34869">
            <a:spAutoFit/>
          </a:bodyPr>
          <a:lstStyle>
            <a:lvl1pPr>
              <a:defRPr sz="4000"/>
            </a:lvl1pPr>
          </a:lstStyle>
          <a:p>
            <a:pPr algn="ctr" defTabSz="914400">
              <a:defRPr sz="1800"/>
            </a:pPr>
            <a:r>
              <a:rPr lang="zh-CN" altLang="en-US" sz="1800" dirty="0">
                <a:solidFill>
                  <a:prstClr val="black">
                    <a:lumMod val="65000"/>
                    <a:lumOff val="35000"/>
                  </a:prstClr>
                </a:solidFill>
                <a:latin typeface="方正大标宋繁体" panose="02010601030101010101" charset="-122"/>
                <a:ea typeface="方正大标宋繁体" panose="02010601030101010101" charset="-122"/>
              </a:rPr>
              <a:t>请在此输入详细的文字介绍信息</a:t>
            </a:r>
            <a:endParaRPr lang="zh-CN" altLang="en-US" sz="2440" dirty="0">
              <a:solidFill>
                <a:prstClr val="white">
                  <a:lumMod val="50000"/>
                </a:prstClr>
              </a:solidFill>
              <a:latin typeface="Arial" panose="020B0604020202020204" pitchFamily="34" charset="0"/>
              <a:ea typeface="微软雅黑" panose="020B0503020204020204" charset="-122"/>
            </a:endParaRPr>
          </a:p>
        </p:txBody>
      </p:sp>
      <p:sp>
        <p:nvSpPr>
          <p:cNvPr id="13" name="文本框 11"/>
          <p:cNvSpPr txBox="1"/>
          <p:nvPr/>
        </p:nvSpPr>
        <p:spPr>
          <a:xfrm>
            <a:off x="7810623" y="1882825"/>
            <a:ext cx="2427468" cy="439751"/>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vertOverflow="overflow" horzOverflow="overflow" vert="horz" wrap="square" lIns="34869" tIns="34869" rIns="34869" bIns="34869" numCol="1" spcCol="38100" rtlCol="0" anchor="t" forceAA="0">
            <a:spAutoFit/>
          </a:bodyPr>
          <a:lstStyle/>
          <a:p>
            <a:pPr algn="ctr" defTabSz="914400" latinLnBrk="1" hangingPunct="0"/>
            <a:r>
              <a:rPr lang="zh-CN" altLang="en-US" sz="2400" dirty="0">
                <a:solidFill>
                  <a:prstClr val="white">
                    <a:lumMod val="50000"/>
                  </a:prstClr>
                </a:solidFill>
                <a:latin typeface="微软雅黑" panose="020B0503020204020204" charset="-122"/>
                <a:ea typeface="微软雅黑" panose="020B0503020204020204" charset="-122"/>
                <a:sym typeface="Helvetica"/>
              </a:rPr>
              <a:t>文化   </a:t>
            </a:r>
            <a:r>
              <a:rPr lang="en-US" altLang="zh-CN" sz="2400" dirty="0">
                <a:solidFill>
                  <a:prstClr val="white">
                    <a:lumMod val="50000"/>
                  </a:prstClr>
                </a:solidFill>
                <a:latin typeface="微软雅黑" panose="020B0503020204020204" charset="-122"/>
                <a:ea typeface="微软雅黑" panose="020B0503020204020204" charset="-122"/>
                <a:sym typeface="Helvetica"/>
              </a:rPr>
              <a:t>&amp;   </a:t>
            </a:r>
            <a:r>
              <a:rPr lang="zh-CN" altLang="en-US" sz="2400" dirty="0">
                <a:solidFill>
                  <a:prstClr val="white">
                    <a:lumMod val="50000"/>
                  </a:prstClr>
                </a:solidFill>
                <a:latin typeface="微软雅黑" panose="020B0503020204020204" charset="-122"/>
                <a:ea typeface="微软雅黑" panose="020B0503020204020204" charset="-122"/>
                <a:sym typeface="Helvetica"/>
              </a:rPr>
              <a:t>传承</a:t>
            </a:r>
          </a:p>
        </p:txBody>
      </p:sp>
      <p:sp>
        <p:nvSpPr>
          <p:cNvPr id="14" name="Shape 213"/>
          <p:cNvSpPr/>
          <p:nvPr/>
        </p:nvSpPr>
        <p:spPr>
          <a:xfrm>
            <a:off x="6797619" y="3543333"/>
            <a:ext cx="4515338" cy="2286410"/>
          </a:xfrm>
          <a:prstGeom prst="rect">
            <a:avLst/>
          </a:prstGeom>
          <a:ln w="12700">
            <a:miter lim="400000"/>
          </a:ln>
        </p:spPr>
        <p:txBody>
          <a:bodyPr wrap="square" lIns="34869" tIns="34869" rIns="34869" bIns="34869">
            <a:spAutoFit/>
          </a:bodyPr>
          <a:lstStyle>
            <a:lvl1pPr>
              <a:defRPr sz="4000"/>
            </a:lvl1pPr>
          </a:lstStyle>
          <a:p>
            <a:pPr defTabSz="914400">
              <a:lnSpc>
                <a:spcPct val="150000"/>
              </a:lnSpc>
              <a:defRPr sz="1800"/>
            </a:pPr>
            <a:r>
              <a:rPr lang="zh-CN" altLang="en-US" sz="1200" dirty="0">
                <a:solidFill>
                  <a:prstClr val="white">
                    <a:lumMod val="50000"/>
                  </a:prstClr>
                </a:solidFill>
                <a:latin typeface="微软雅黑" panose="020B0503020204020204" charset="-122"/>
                <a:ea typeface="微软雅黑" panose="020B0503020204020204" charset="-122"/>
              </a:rPr>
              <a:t>        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endParaRPr lang="en-US" altLang="zh-CN" sz="1200" dirty="0">
              <a:solidFill>
                <a:prstClr val="white">
                  <a:lumMod val="50000"/>
                </a:prstClr>
              </a:solidFill>
              <a:latin typeface="微软雅黑" panose="020B0503020204020204" charset="-122"/>
              <a:ea typeface="微软雅黑" panose="020B0503020204020204" charset="-122"/>
            </a:endParaRPr>
          </a:p>
          <a:p>
            <a:pPr defTabSz="914400">
              <a:lnSpc>
                <a:spcPct val="150000"/>
              </a:lnSpc>
              <a:defRPr sz="1800"/>
            </a:pPr>
            <a:r>
              <a:rPr lang="en-US" altLang="zh-CN" sz="1200" dirty="0">
                <a:solidFill>
                  <a:prstClr val="white">
                    <a:lumMod val="50000"/>
                  </a:prstClr>
                </a:solidFill>
                <a:latin typeface="微软雅黑" panose="020B0503020204020204" charset="-122"/>
                <a:ea typeface="微软雅黑" panose="020B0503020204020204" charset="-122"/>
              </a:rPr>
              <a:t>        </a:t>
            </a:r>
            <a:r>
              <a:rPr lang="zh-CN" altLang="en-US" sz="1200" dirty="0">
                <a:solidFill>
                  <a:prstClr val="white">
                    <a:lumMod val="50000"/>
                  </a:prstClr>
                </a:solidFill>
                <a:latin typeface="微软雅黑" panose="020B0503020204020204" charset="-122"/>
                <a:ea typeface="微软雅黑" panose="020B0503020204020204" charset="-122"/>
              </a:rPr>
              <a:t>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p>
        </p:txBody>
      </p:sp>
      <p:sp>
        <p:nvSpPr>
          <p:cNvPr id="20" name="TextBox 7"/>
          <p:cNvSpPr txBox="1">
            <a:spLocks noChangeArrowheads="1"/>
          </p:cNvSpPr>
          <p:nvPr/>
        </p:nvSpPr>
        <p:spPr bwMode="auto">
          <a:xfrm>
            <a:off x="1702718" y="6457269"/>
            <a:ext cx="8286681" cy="307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en-GB" altLang="zh-CN" sz="1200" dirty="0"/>
              <a:t>The Competing Values  Model (Source: </a:t>
            </a:r>
            <a:r>
              <a:rPr lang="en-GB" altLang="zh-CN" sz="1200" dirty="0" err="1"/>
              <a:t>Jajja</a:t>
            </a:r>
            <a:r>
              <a:rPr lang="en-GB" altLang="zh-CN" sz="1200" dirty="0"/>
              <a:t>, M.S.S. et al, 2019)</a:t>
            </a:r>
            <a:endParaRPr lang="zh-CN" altLang="en-US" sz="1200" dirty="0">
              <a:solidFill>
                <a:srgbClr val="000000"/>
              </a:solidFill>
              <a:latin typeface="华文楷体" pitchFamily="2" charset="-122"/>
              <a:ea typeface="华文楷体" pitchFamily="2" charset="-122"/>
            </a:endParaRPr>
          </a:p>
        </p:txBody>
      </p:sp>
      <p:pic>
        <p:nvPicPr>
          <p:cNvPr id="3" name="图片 2">
            <a:extLst>
              <a:ext uri="{FF2B5EF4-FFF2-40B4-BE49-F238E27FC236}">
                <a16:creationId xmlns:a16="http://schemas.microsoft.com/office/drawing/2014/main" id="{52EA0093-6A4C-4657-8626-BC676E1978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7" y="0"/>
            <a:ext cx="11864143" cy="6430549"/>
          </a:xfrm>
          <a:prstGeom prst="rect">
            <a:avLst/>
          </a:prstGeom>
        </p:spPr>
      </p:pic>
    </p:spTree>
    <p:extLst>
      <p:ext uri="{BB962C8B-B14F-4D97-AF65-F5344CB8AC3E}">
        <p14:creationId xmlns:p14="http://schemas.microsoft.com/office/powerpoint/2010/main" val="36263912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airplan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1000"/>
                                        <p:tgtEl>
                                          <p:spTgt spid="20"/>
                                        </p:tgtEl>
                                      </p:cBhvr>
                                    </p:animEffect>
                                  </p:childTnLst>
                                </p:cTn>
                              </p:par>
                              <p:par>
                                <p:cTn id="8" presetID="21" presetClass="entr" presetSubtype="1" fill="hold" grpId="0" nodeType="withEffect">
                                  <p:stCondLst>
                                    <p:cond delay="1000"/>
                                  </p:stCondLst>
                                  <p:childTnLst>
                                    <p:set>
                                      <p:cBhvr>
                                        <p:cTn id="9" dur="1" fill="hold">
                                          <p:stCondLst>
                                            <p:cond delay="0"/>
                                          </p:stCondLst>
                                        </p:cTn>
                                        <p:tgtEl>
                                          <p:spTgt spid="11"/>
                                        </p:tgtEl>
                                        <p:attrNameLst>
                                          <p:attrName>style.visibility</p:attrName>
                                        </p:attrNameLst>
                                      </p:cBhvr>
                                      <p:to>
                                        <p:strVal val="visible"/>
                                      </p:to>
                                    </p:set>
                                    <p:animEffect transition="in" filter="wheel(1)">
                                      <p:cBhvr>
                                        <p:cTn id="10" dur="2000"/>
                                        <p:tgtEl>
                                          <p:spTgt spid="11"/>
                                        </p:tgtEl>
                                      </p:cBhvr>
                                    </p:animEffect>
                                  </p:childTnLst>
                                </p:cTn>
                              </p:par>
                              <p:par>
                                <p:cTn id="11" presetID="21" presetClass="entr" presetSubtype="1" fill="hold" grpId="0" nodeType="withEffect">
                                  <p:stCondLst>
                                    <p:cond delay="1000"/>
                                  </p:stCondLst>
                                  <p:childTnLst>
                                    <p:set>
                                      <p:cBhvr>
                                        <p:cTn id="12" dur="1" fill="hold">
                                          <p:stCondLst>
                                            <p:cond delay="0"/>
                                          </p:stCondLst>
                                        </p:cTn>
                                        <p:tgtEl>
                                          <p:spTgt spid="7"/>
                                        </p:tgtEl>
                                        <p:attrNameLst>
                                          <p:attrName>style.visibility</p:attrName>
                                        </p:attrNameLst>
                                      </p:cBhvr>
                                      <p:to>
                                        <p:strVal val="visible"/>
                                      </p:to>
                                    </p:set>
                                    <p:animEffect transition="in" filter="wheel(1)">
                                      <p:cBhvr>
                                        <p:cTn id="13" dur="2000"/>
                                        <p:tgtEl>
                                          <p:spTgt spid="7"/>
                                        </p:tgtEl>
                                      </p:cBhvr>
                                    </p:animEffect>
                                  </p:childTnLst>
                                </p:cTn>
                              </p:par>
                              <p:par>
                                <p:cTn id="14" presetID="16" presetClass="entr" presetSubtype="21" fill="hold" grpId="0" nodeType="withEffect">
                                  <p:stCondLst>
                                    <p:cond delay="1000"/>
                                  </p:stCondLst>
                                  <p:childTnLst>
                                    <p:set>
                                      <p:cBhvr>
                                        <p:cTn id="15" dur="1" fill="hold">
                                          <p:stCondLst>
                                            <p:cond delay="0"/>
                                          </p:stCondLst>
                                        </p:cTn>
                                        <p:tgtEl>
                                          <p:spTgt spid="13"/>
                                        </p:tgtEl>
                                        <p:attrNameLst>
                                          <p:attrName>style.visibility</p:attrName>
                                        </p:attrNameLst>
                                      </p:cBhvr>
                                      <p:to>
                                        <p:strVal val="visible"/>
                                      </p:to>
                                    </p:set>
                                    <p:animEffect transition="in" filter="barn(inVertical)">
                                      <p:cBhvr>
                                        <p:cTn id="16" dur="500"/>
                                        <p:tgtEl>
                                          <p:spTgt spid="13"/>
                                        </p:tgtEl>
                                      </p:cBhvr>
                                    </p:animEffect>
                                  </p:childTnLst>
                                </p:cTn>
                              </p:par>
                              <p:par>
                                <p:cTn id="17" presetID="22" presetClass="entr" presetSubtype="8" fill="hold" grpId="0" nodeType="withEffect">
                                  <p:stCondLst>
                                    <p:cond delay="100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par>
                                <p:cTn id="20" presetID="22" presetClass="entr" presetSubtype="1" fill="hold" grpId="0" nodeType="withEffect">
                                  <p:stCondLst>
                                    <p:cond delay="1500"/>
                                  </p:stCondLst>
                                  <p:childTnLst>
                                    <p:set>
                                      <p:cBhvr>
                                        <p:cTn id="21" dur="1" fill="hold">
                                          <p:stCondLst>
                                            <p:cond delay="0"/>
                                          </p:stCondLst>
                                        </p:cTn>
                                        <p:tgtEl>
                                          <p:spTgt spid="14"/>
                                        </p:tgtEl>
                                        <p:attrNameLst>
                                          <p:attrName>style.visibility</p:attrName>
                                        </p:attrNameLst>
                                      </p:cBhvr>
                                      <p:to>
                                        <p:strVal val="visible"/>
                                      </p:to>
                                    </p:set>
                                    <p:animEffect transition="in" filter="wipe(up)">
                                      <p:cBhvr>
                                        <p:cTn id="22" dur="5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p:bldP spid="14" grpId="0" animBg="1"/>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组合 26"/>
          <p:cNvGrpSpPr/>
          <p:nvPr/>
        </p:nvGrpSpPr>
        <p:grpSpPr>
          <a:xfrm>
            <a:off x="8471470" y="2461895"/>
            <a:ext cx="2709588" cy="2724386"/>
            <a:chOff x="8471470" y="2461895"/>
            <a:chExt cx="2709588" cy="2724386"/>
          </a:xfrm>
        </p:grpSpPr>
        <p:sp>
          <p:nvSpPr>
            <p:cNvPr id="10" name="Shape 231"/>
            <p:cNvSpPr/>
            <p:nvPr/>
          </p:nvSpPr>
          <p:spPr>
            <a:xfrm>
              <a:off x="8615486" y="4529178"/>
              <a:ext cx="2232248" cy="657103"/>
            </a:xfrm>
            <a:prstGeom prst="rect">
              <a:avLst/>
            </a:prstGeom>
            <a:ln w="12700">
              <a:miter lim="400000"/>
            </a:ln>
          </p:spPr>
          <p:txBody>
            <a:bodyPr wrap="square" lIns="0" tIns="0" rIns="0" bIns="0">
              <a:spAutoFit/>
            </a:bodyPr>
            <a:lstStyle>
              <a:lvl1pPr algn="ctr">
                <a:defRPr sz="2800">
                  <a:solidFill>
                    <a:srgbClr val="535353"/>
                  </a:solidFill>
                  <a:latin typeface="方正大标宋繁体" panose="02010601030101010101" charset="-122"/>
                  <a:ea typeface="方正大标宋繁体" panose="02010601030101010101" charset="-122"/>
                  <a:cs typeface="方正大标宋繁体" panose="02010601030101010101" charset="-122"/>
                  <a:sym typeface="方正大标宋繁体" panose="02010601030101010101" charset="-122"/>
                </a:defRPr>
              </a:lvl1pPr>
            </a:lstStyle>
            <a:p>
              <a:pPr lvl="0">
                <a:defRPr sz="1800">
                  <a:solidFill>
                    <a:srgbClr val="000000"/>
                  </a:solidFill>
                </a:defRPr>
              </a:pPr>
              <a:r>
                <a:rPr lang="zh-CN" altLang="en-US" sz="2135" dirty="0">
                  <a:solidFill>
                    <a:schemeClr val="tx1">
                      <a:lumMod val="65000"/>
                      <a:lumOff val="35000"/>
                    </a:schemeClr>
                  </a:solidFill>
                  <a:latin typeface="微软雅黑" panose="020B0503020204020204" charset="-122"/>
                  <a:ea typeface="微软雅黑" panose="020B0503020204020204" charset="-122"/>
                </a:rPr>
                <a:t>输入主题</a:t>
              </a:r>
            </a:p>
            <a:p>
              <a:pPr lvl="0">
                <a:defRPr sz="1800">
                  <a:solidFill>
                    <a:srgbClr val="000000"/>
                  </a:solidFill>
                </a:defRPr>
              </a:pPr>
              <a:endParaRPr lang="zh-CN" sz="2135" dirty="0">
                <a:solidFill>
                  <a:srgbClr val="535353"/>
                </a:solidFill>
                <a:latin typeface="微软雅黑" panose="020B0503020204020204" charset="-122"/>
                <a:ea typeface="微软雅黑" panose="020B0503020204020204" charset="-122"/>
              </a:endParaRPr>
            </a:p>
          </p:txBody>
        </p:sp>
        <p:pic>
          <p:nvPicPr>
            <p:cNvPr id="5" name="图片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71470" y="2461895"/>
              <a:ext cx="2709588" cy="1844151"/>
            </a:xfrm>
            <a:prstGeom prst="rect">
              <a:avLst/>
            </a:prstGeom>
          </p:spPr>
        </p:pic>
        <p:sp>
          <p:nvSpPr>
            <p:cNvPr id="12" name="Shape 233"/>
            <p:cNvSpPr/>
            <p:nvPr/>
          </p:nvSpPr>
          <p:spPr>
            <a:xfrm>
              <a:off x="8971914" y="4782820"/>
              <a:ext cx="1875819" cy="184666"/>
            </a:xfrm>
            <a:prstGeom prst="rect">
              <a:avLst/>
            </a:prstGeom>
            <a:ln w="12700">
              <a:miter lim="400000"/>
            </a:ln>
          </p:spPr>
          <p:txBody>
            <a:bodyPr wrap="square" lIns="0" tIns="0" rIns="0" bIns="0">
              <a:spAutoFit/>
            </a:bodyPr>
            <a:lstStyle/>
            <a:p>
              <a:pPr lvl="0" algn="ctr"/>
              <a:endParaRPr lang="zh-CN" sz="1200" dirty="0">
                <a:solidFill>
                  <a:schemeClr val="bg1">
                    <a:lumMod val="50000"/>
                  </a:schemeClr>
                </a:solidFill>
                <a:latin typeface="微软雅黑" panose="020B0503020204020204" charset="-122"/>
                <a:ea typeface="微软雅黑" panose="020B0503020204020204" charset="-122"/>
                <a:cs typeface="Calibri" panose="020F0502020204030204"/>
                <a:sym typeface="方正大标宋繁体" panose="02010601030101010101" charset="-122"/>
              </a:endParaRPr>
            </a:p>
          </p:txBody>
        </p:sp>
      </p:grpSp>
      <p:grpSp>
        <p:nvGrpSpPr>
          <p:cNvPr id="3" name="组合 2"/>
          <p:cNvGrpSpPr/>
          <p:nvPr/>
        </p:nvGrpSpPr>
        <p:grpSpPr>
          <a:xfrm>
            <a:off x="375622" y="2302627"/>
            <a:ext cx="3022172" cy="3667935"/>
            <a:chOff x="897609" y="2302627"/>
            <a:chExt cx="3022172" cy="3667935"/>
          </a:xfrm>
        </p:grpSpPr>
        <p:pic>
          <p:nvPicPr>
            <p:cNvPr id="4" name="图片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6654" y="2461895"/>
              <a:ext cx="2553082" cy="1864995"/>
            </a:xfrm>
            <a:prstGeom prst="rect">
              <a:avLst/>
            </a:prstGeom>
          </p:spPr>
        </p:pic>
        <p:sp>
          <p:nvSpPr>
            <p:cNvPr id="6" name="Shape 225"/>
            <p:cNvSpPr/>
            <p:nvPr/>
          </p:nvSpPr>
          <p:spPr>
            <a:xfrm>
              <a:off x="897609" y="2302627"/>
              <a:ext cx="3022172" cy="3667935"/>
            </a:xfrm>
            <a:prstGeom prst="rect">
              <a:avLst/>
            </a:prstGeom>
            <a:ln w="12700">
              <a:solidFill>
                <a:schemeClr val="bg1">
                  <a:lumMod val="75000"/>
                </a:schemeClr>
              </a:solidFill>
              <a:miter/>
            </a:ln>
          </p:spPr>
          <p:txBody>
            <a:bodyPr lIns="0" tIns="0" rIns="0" bIns="0" anchor="ctr"/>
            <a:lstStyle/>
            <a:p>
              <a:pPr lvl="0">
                <a:defRPr>
                  <a:latin typeface="Calibri" panose="020F0502020204030204"/>
                  <a:ea typeface="Calibri" panose="020F0502020204030204"/>
                  <a:cs typeface="Calibri" panose="020F0502020204030204"/>
                  <a:sym typeface="Calibri" panose="020F0502020204030204"/>
                </a:defRPr>
              </a:pPr>
              <a:endParaRPr sz="1375"/>
            </a:p>
          </p:txBody>
        </p:sp>
        <p:sp>
          <p:nvSpPr>
            <p:cNvPr id="9" name="Shape 230"/>
            <p:cNvSpPr/>
            <p:nvPr/>
          </p:nvSpPr>
          <p:spPr>
            <a:xfrm>
              <a:off x="1259840" y="4491355"/>
              <a:ext cx="2298065" cy="657103"/>
            </a:xfrm>
            <a:prstGeom prst="rect">
              <a:avLst/>
            </a:prstGeom>
            <a:ln w="12700">
              <a:miter lim="400000"/>
            </a:ln>
          </p:spPr>
          <p:txBody>
            <a:bodyPr wrap="square" lIns="0" tIns="0" rIns="0" bIns="0">
              <a:spAutoFit/>
            </a:bodyPr>
            <a:lstStyle>
              <a:lvl1pPr algn="ctr">
                <a:defRPr sz="2800">
                  <a:solidFill>
                    <a:srgbClr val="535353"/>
                  </a:solidFill>
                  <a:latin typeface="方正大标宋繁体" panose="02010601030101010101" charset="-122"/>
                  <a:ea typeface="方正大标宋繁体" panose="02010601030101010101" charset="-122"/>
                  <a:cs typeface="方正大标宋繁体" panose="02010601030101010101" charset="-122"/>
                  <a:sym typeface="方正大标宋繁体" panose="02010601030101010101" charset="-122"/>
                </a:defRPr>
              </a:lvl1pPr>
            </a:lstStyle>
            <a:p>
              <a:pPr lvl="0">
                <a:defRPr sz="1800">
                  <a:solidFill>
                    <a:srgbClr val="000000"/>
                  </a:solidFill>
                </a:defRPr>
              </a:pPr>
              <a:r>
                <a:rPr lang="en-US" sz="2135" dirty="0">
                  <a:solidFill>
                    <a:schemeClr val="tx1">
                      <a:lumMod val="65000"/>
                      <a:lumOff val="35000"/>
                    </a:schemeClr>
                  </a:solidFill>
                  <a:latin typeface="微软雅黑" panose="020B0503020204020204" charset="-122"/>
                  <a:ea typeface="微软雅黑" panose="020B0503020204020204" charset="-122"/>
                </a:rPr>
                <a:t>Peter Walker</a:t>
              </a:r>
            </a:p>
            <a:p>
              <a:pPr lvl="0">
                <a:defRPr sz="1800">
                  <a:solidFill>
                    <a:srgbClr val="000000"/>
                  </a:solidFill>
                </a:defRPr>
              </a:pPr>
              <a:endParaRPr sz="2135" dirty="0">
                <a:solidFill>
                  <a:schemeClr val="tx1">
                    <a:lumMod val="65000"/>
                    <a:lumOff val="35000"/>
                  </a:schemeClr>
                </a:solidFill>
                <a:latin typeface="微软雅黑" panose="020B0503020204020204" charset="-122"/>
                <a:ea typeface="微软雅黑" panose="020B0503020204020204" charset="-122"/>
              </a:endParaRPr>
            </a:p>
          </p:txBody>
        </p:sp>
        <p:sp>
          <p:nvSpPr>
            <p:cNvPr id="11" name="Shape 232"/>
            <p:cNvSpPr/>
            <p:nvPr/>
          </p:nvSpPr>
          <p:spPr>
            <a:xfrm>
              <a:off x="1454150" y="4886960"/>
              <a:ext cx="1905635" cy="184666"/>
            </a:xfrm>
            <a:prstGeom prst="rect">
              <a:avLst/>
            </a:prstGeom>
            <a:ln w="12700">
              <a:miter lim="400000"/>
            </a:ln>
          </p:spPr>
          <p:txBody>
            <a:bodyPr wrap="square" lIns="0" tIns="0" rIns="0" bIns="0">
              <a:spAutoFit/>
            </a:bodyPr>
            <a:lstStyle/>
            <a:p>
              <a:pPr lvl="0"/>
              <a:r>
                <a:rPr sz="1200" dirty="0">
                  <a:solidFill>
                    <a:schemeClr val="bg1">
                      <a:lumMod val="50000"/>
                    </a:schemeClr>
                  </a:solidFill>
                  <a:latin typeface="微软雅黑" panose="020B0503020204020204" charset="-122"/>
                  <a:ea typeface="微软雅黑" panose="020B0503020204020204" charset="-122"/>
                  <a:cs typeface="Calibri" panose="020F0502020204030204"/>
                  <a:sym typeface="Calibri" panose="020F0502020204030204"/>
                </a:rPr>
                <a:t> </a:t>
              </a:r>
            </a:p>
          </p:txBody>
        </p:sp>
      </p:grpSp>
      <p:sp>
        <p:nvSpPr>
          <p:cNvPr id="24" name="TextBox 7"/>
          <p:cNvSpPr txBox="1">
            <a:spLocks noChangeArrowheads="1"/>
          </p:cNvSpPr>
          <p:nvPr/>
        </p:nvSpPr>
        <p:spPr bwMode="auto">
          <a:xfrm>
            <a:off x="2740962" y="185669"/>
            <a:ext cx="6708489" cy="738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zh-CN" altLang="en-US" sz="4000" dirty="0">
                <a:solidFill>
                  <a:srgbClr val="000000"/>
                </a:solidFill>
                <a:latin typeface="华文楷体" pitchFamily="2" charset="-122"/>
                <a:ea typeface="华文楷体" pitchFamily="2" charset="-122"/>
              </a:rPr>
              <a:t>内容概要</a:t>
            </a:r>
          </a:p>
        </p:txBody>
      </p:sp>
      <p:pic>
        <p:nvPicPr>
          <p:cNvPr id="16" name="图片 15">
            <a:extLst>
              <a:ext uri="{FF2B5EF4-FFF2-40B4-BE49-F238E27FC236}">
                <a16:creationId xmlns:a16="http://schemas.microsoft.com/office/drawing/2014/main" id="{2594E4E1-E233-415A-9B9F-7960447FF54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75269" y="6408"/>
            <a:ext cx="8025607" cy="4933347"/>
          </a:xfrm>
          <a:prstGeom prst="rect">
            <a:avLst/>
          </a:prstGeom>
        </p:spPr>
      </p:pic>
      <p:pic>
        <p:nvPicPr>
          <p:cNvPr id="19" name="图片 18">
            <a:extLst>
              <a:ext uri="{FF2B5EF4-FFF2-40B4-BE49-F238E27FC236}">
                <a16:creationId xmlns:a16="http://schemas.microsoft.com/office/drawing/2014/main" id="{05DB4498-402B-48DB-80B6-6AF6F829DC6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90589" y="3086026"/>
            <a:ext cx="5317723" cy="3861463"/>
          </a:xfrm>
          <a:prstGeom prst="rect">
            <a:avLst/>
          </a:prstGeom>
        </p:spPr>
      </p:pic>
      <p:graphicFrame>
        <p:nvGraphicFramePr>
          <p:cNvPr id="20" name="表格 19">
            <a:extLst>
              <a:ext uri="{FF2B5EF4-FFF2-40B4-BE49-F238E27FC236}">
                <a16:creationId xmlns:a16="http://schemas.microsoft.com/office/drawing/2014/main" id="{41045094-4A83-41CE-A088-1476F5DE8029}"/>
              </a:ext>
            </a:extLst>
          </p:cNvPr>
          <p:cNvGraphicFramePr>
            <a:graphicFrameLocks noGrp="1"/>
          </p:cNvGraphicFramePr>
          <p:nvPr>
            <p:extLst>
              <p:ext uri="{D42A27DB-BD31-4B8C-83A1-F6EECF244321}">
                <p14:modId xmlns:p14="http://schemas.microsoft.com/office/powerpoint/2010/main" val="2789693132"/>
              </p:ext>
            </p:extLst>
          </p:nvPr>
        </p:nvGraphicFramePr>
        <p:xfrm>
          <a:off x="375621" y="4857728"/>
          <a:ext cx="2949035" cy="1076960"/>
        </p:xfrm>
        <a:graphic>
          <a:graphicData uri="http://schemas.openxmlformats.org/drawingml/2006/table">
            <a:tbl>
              <a:tblPr/>
              <a:tblGrid>
                <a:gridCol w="2949035">
                  <a:extLst>
                    <a:ext uri="{9D8B030D-6E8A-4147-A177-3AD203B41FA5}">
                      <a16:colId xmlns:a16="http://schemas.microsoft.com/office/drawing/2014/main" val="4186211586"/>
                    </a:ext>
                  </a:extLst>
                </a:gridCol>
              </a:tblGrid>
              <a:tr h="1047729">
                <a:tc>
                  <a:txBody>
                    <a:bodyPr/>
                    <a:lstStyle/>
                    <a:p>
                      <a:pPr algn="ctr"/>
                      <a:r>
                        <a:rPr lang="en-US" sz="1600" b="1" dirty="0">
                          <a:solidFill>
                            <a:srgbClr val="000000"/>
                          </a:solidFill>
                          <a:effectLst/>
                          <a:latin typeface="Arial" panose="020B0604020202020204" pitchFamily="34" charset="0"/>
                        </a:rPr>
                        <a:t>Author and speaker </a:t>
                      </a:r>
                    </a:p>
                    <a:p>
                      <a:pPr algn="ctr"/>
                      <a:r>
                        <a:rPr lang="en-US" sz="1600" b="1" dirty="0">
                          <a:solidFill>
                            <a:srgbClr val="000000"/>
                          </a:solidFill>
                          <a:effectLst/>
                          <a:latin typeface="Arial" panose="020B0604020202020204" pitchFamily="34" charset="0"/>
                        </a:rPr>
                        <a:t>on U.S.-China relations and former Senior Partner with McKinsey &amp; Co.</a:t>
                      </a:r>
                    </a:p>
                  </a:txBody>
                  <a:tcPr marL="31750" marR="31750" marT="50800" marB="50800" anchor="ctr">
                    <a:lnL>
                      <a:noFill/>
                    </a:lnL>
                    <a:lnR>
                      <a:noFill/>
                    </a:lnR>
                    <a:lnT>
                      <a:noFill/>
                    </a:lnT>
                    <a:lnB>
                      <a:noFill/>
                    </a:lnB>
                  </a:tcPr>
                </a:tc>
                <a:extLst>
                  <a:ext uri="{0D108BD9-81ED-4DB2-BD59-A6C34878D82A}">
                    <a16:rowId xmlns:a16="http://schemas.microsoft.com/office/drawing/2014/main" val="1700027644"/>
                  </a:ext>
                </a:extLst>
              </a:tr>
            </a:tbl>
          </a:graphicData>
        </a:graphic>
      </p:graphicFrame>
      <p:pic>
        <p:nvPicPr>
          <p:cNvPr id="21" name="1616403077500">
            <a:hlinkClick r:id="" action="ppaction://media"/>
            <a:extLst>
              <a:ext uri="{FF2B5EF4-FFF2-40B4-BE49-F238E27FC236}">
                <a16:creationId xmlns:a16="http://schemas.microsoft.com/office/drawing/2014/main" id="{3D8582D7-836D-4484-9231-5590CC80EE82}"/>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18542" y="208313"/>
            <a:ext cx="3952350" cy="2217707"/>
          </a:xfrm>
          <a:prstGeom prst="rect">
            <a:avLst/>
          </a:prstGeom>
        </p:spPr>
      </p:pic>
    </p:spTree>
    <p:extLst>
      <p:ext uri="{BB962C8B-B14F-4D97-AF65-F5344CB8AC3E}">
        <p14:creationId xmlns:p14="http://schemas.microsoft.com/office/powerpoint/2010/main" val="19414819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advTm="0">
        <p15:prstTrans prst="origami"/>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1000"/>
                                        <p:tgtEl>
                                          <p:spTgt spid="24"/>
                                        </p:tgtEl>
                                      </p:cBhvr>
                                    </p:animEffect>
                                  </p:childTnLst>
                                </p:cTn>
                              </p:par>
                            </p:childTnLst>
                          </p:cTn>
                        </p:par>
                        <p:par>
                          <p:cTn id="8" fill="hold">
                            <p:stCondLst>
                              <p:cond delay="1000"/>
                            </p:stCondLst>
                            <p:childTnLst>
                              <p:par>
                                <p:cTn id="9" presetID="53" presetClass="entr" presetSubtype="16"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100" fill="hold"/>
                                        <p:tgtEl>
                                          <p:spTgt spid="3"/>
                                        </p:tgtEl>
                                        <p:attrNameLst>
                                          <p:attrName>ppt_w</p:attrName>
                                        </p:attrNameLst>
                                      </p:cBhvr>
                                      <p:tavLst>
                                        <p:tav tm="0">
                                          <p:val>
                                            <p:fltVal val="0"/>
                                          </p:val>
                                        </p:tav>
                                        <p:tav tm="100000">
                                          <p:val>
                                            <p:strVal val="#ppt_w"/>
                                          </p:val>
                                        </p:tav>
                                      </p:tavLst>
                                    </p:anim>
                                    <p:anim calcmode="lin" valueType="num">
                                      <p:cBhvr>
                                        <p:cTn id="12" dur="100" fill="hold"/>
                                        <p:tgtEl>
                                          <p:spTgt spid="3"/>
                                        </p:tgtEl>
                                        <p:attrNameLst>
                                          <p:attrName>ppt_h</p:attrName>
                                        </p:attrNameLst>
                                      </p:cBhvr>
                                      <p:tavLst>
                                        <p:tav tm="0">
                                          <p:val>
                                            <p:fltVal val="0"/>
                                          </p:val>
                                        </p:tav>
                                        <p:tav tm="100000">
                                          <p:val>
                                            <p:strVal val="#ppt_h"/>
                                          </p:val>
                                        </p:tav>
                                      </p:tavLst>
                                    </p:anim>
                                    <p:animEffect transition="in" filter="fade">
                                      <p:cBhvr>
                                        <p:cTn id="13" dur="100"/>
                                        <p:tgtEl>
                                          <p:spTgt spid="3"/>
                                        </p:tgtEl>
                                      </p:cBhvr>
                                    </p:animEffect>
                                  </p:childTnLst>
                                </p:cTn>
                              </p:par>
                              <p:par>
                                <p:cTn id="14" presetID="6" presetClass="emph" presetSubtype="0" fill="hold" nodeType="withEffect">
                                  <p:stCondLst>
                                    <p:cond delay="100"/>
                                  </p:stCondLst>
                                  <p:childTnLst>
                                    <p:animScale>
                                      <p:cBhvr>
                                        <p:cTn id="15" dur="100" fill="hold"/>
                                        <p:tgtEl>
                                          <p:spTgt spid="3"/>
                                        </p:tgtEl>
                                      </p:cBhvr>
                                      <p:by x="110000" y="110000"/>
                                    </p:animScale>
                                  </p:childTnLst>
                                </p:cTn>
                              </p:par>
                              <p:par>
                                <p:cTn id="16" presetID="6" presetClass="emph" presetSubtype="0" fill="hold" nodeType="withEffect">
                                  <p:stCondLst>
                                    <p:cond delay="200"/>
                                  </p:stCondLst>
                                  <p:childTnLst>
                                    <p:animScale>
                                      <p:cBhvr>
                                        <p:cTn id="17" dur="200" fill="hold"/>
                                        <p:tgtEl>
                                          <p:spTgt spid="3"/>
                                        </p:tgtEl>
                                      </p:cBhvr>
                                      <p:by x="90000" y="90000"/>
                                    </p:animScale>
                                  </p:childTnLst>
                                </p:cTn>
                              </p:par>
                              <p:par>
                                <p:cTn id="18" presetID="6" presetClass="emph" presetSubtype="0" fill="hold" nodeType="withEffect">
                                  <p:stCondLst>
                                    <p:cond delay="400"/>
                                  </p:stCondLst>
                                  <p:childTnLst>
                                    <p:animScale>
                                      <p:cBhvr>
                                        <p:cTn id="19" dur="100" fill="hold"/>
                                        <p:tgtEl>
                                          <p:spTgt spid="3"/>
                                        </p:tgtEl>
                                      </p:cBhvr>
                                      <p:by x="105000" y="105000"/>
                                    </p:animScale>
                                  </p:childTnLst>
                                </p:cTn>
                              </p:par>
                              <p:par>
                                <p:cTn id="20" presetID="6" presetClass="emph" presetSubtype="0" fill="hold" nodeType="withEffect">
                                  <p:stCondLst>
                                    <p:cond delay="500"/>
                                  </p:stCondLst>
                                  <p:childTnLst>
                                    <p:animScale>
                                      <p:cBhvr>
                                        <p:cTn id="21" dur="200" fill="hold"/>
                                        <p:tgtEl>
                                          <p:spTgt spid="3"/>
                                        </p:tgtEl>
                                      </p:cBhvr>
                                      <p:by x="95000" y="95000"/>
                                    </p:animScale>
                                  </p:childTnLst>
                                </p:cTn>
                              </p:par>
                            </p:childTnLst>
                          </p:cTn>
                        </p:par>
                        <p:par>
                          <p:cTn id="22" fill="hold">
                            <p:stCondLst>
                              <p:cond delay="1700"/>
                            </p:stCondLst>
                            <p:childTnLst>
                              <p:par>
                                <p:cTn id="23" presetID="53" presetClass="entr" presetSubtype="16" fill="hold" nodeType="afterEffect">
                                  <p:stCondLst>
                                    <p:cond delay="0"/>
                                  </p:stCondLst>
                                  <p:childTnLst>
                                    <p:set>
                                      <p:cBhvr>
                                        <p:cTn id="24" dur="1" fill="hold">
                                          <p:stCondLst>
                                            <p:cond delay="0"/>
                                          </p:stCondLst>
                                        </p:cTn>
                                        <p:tgtEl>
                                          <p:spTgt spid="27"/>
                                        </p:tgtEl>
                                        <p:attrNameLst>
                                          <p:attrName>style.visibility</p:attrName>
                                        </p:attrNameLst>
                                      </p:cBhvr>
                                      <p:to>
                                        <p:strVal val="visible"/>
                                      </p:to>
                                    </p:set>
                                    <p:anim calcmode="lin" valueType="num">
                                      <p:cBhvr>
                                        <p:cTn id="25" dur="100" fill="hold"/>
                                        <p:tgtEl>
                                          <p:spTgt spid="27"/>
                                        </p:tgtEl>
                                        <p:attrNameLst>
                                          <p:attrName>ppt_w</p:attrName>
                                        </p:attrNameLst>
                                      </p:cBhvr>
                                      <p:tavLst>
                                        <p:tav tm="0">
                                          <p:val>
                                            <p:fltVal val="0"/>
                                          </p:val>
                                        </p:tav>
                                        <p:tav tm="100000">
                                          <p:val>
                                            <p:strVal val="#ppt_w"/>
                                          </p:val>
                                        </p:tav>
                                      </p:tavLst>
                                    </p:anim>
                                    <p:anim calcmode="lin" valueType="num">
                                      <p:cBhvr>
                                        <p:cTn id="26" dur="100" fill="hold"/>
                                        <p:tgtEl>
                                          <p:spTgt spid="27"/>
                                        </p:tgtEl>
                                        <p:attrNameLst>
                                          <p:attrName>ppt_h</p:attrName>
                                        </p:attrNameLst>
                                      </p:cBhvr>
                                      <p:tavLst>
                                        <p:tav tm="0">
                                          <p:val>
                                            <p:fltVal val="0"/>
                                          </p:val>
                                        </p:tav>
                                        <p:tav tm="100000">
                                          <p:val>
                                            <p:strVal val="#ppt_h"/>
                                          </p:val>
                                        </p:tav>
                                      </p:tavLst>
                                    </p:anim>
                                    <p:animEffect transition="in" filter="fade">
                                      <p:cBhvr>
                                        <p:cTn id="27" dur="100"/>
                                        <p:tgtEl>
                                          <p:spTgt spid="27"/>
                                        </p:tgtEl>
                                      </p:cBhvr>
                                    </p:animEffect>
                                  </p:childTnLst>
                                </p:cTn>
                              </p:par>
                            </p:childTnLst>
                          </p:cTn>
                        </p:par>
                        <p:par>
                          <p:cTn id="28" fill="hold">
                            <p:stCondLst>
                              <p:cond delay="1800"/>
                            </p:stCondLst>
                            <p:childTnLst>
                              <p:par>
                                <p:cTn id="29" presetID="6" presetClass="emph" presetSubtype="0" fill="hold" nodeType="afterEffect">
                                  <p:stCondLst>
                                    <p:cond delay="0"/>
                                  </p:stCondLst>
                                  <p:childTnLst>
                                    <p:animScale>
                                      <p:cBhvr>
                                        <p:cTn id="30" dur="100" fill="hold"/>
                                        <p:tgtEl>
                                          <p:spTgt spid="27"/>
                                        </p:tgtEl>
                                      </p:cBhvr>
                                      <p:by x="110000" y="110000"/>
                                    </p:animScale>
                                  </p:childTnLst>
                                </p:cTn>
                              </p:par>
                            </p:childTnLst>
                          </p:cTn>
                        </p:par>
                        <p:par>
                          <p:cTn id="31" fill="hold">
                            <p:stCondLst>
                              <p:cond delay="1900"/>
                            </p:stCondLst>
                            <p:childTnLst>
                              <p:par>
                                <p:cTn id="32" presetID="6" presetClass="emph" presetSubtype="0" fill="hold" nodeType="afterEffect">
                                  <p:stCondLst>
                                    <p:cond delay="0"/>
                                  </p:stCondLst>
                                  <p:childTnLst>
                                    <p:animScale>
                                      <p:cBhvr>
                                        <p:cTn id="33" dur="200" fill="hold"/>
                                        <p:tgtEl>
                                          <p:spTgt spid="27"/>
                                        </p:tgtEl>
                                      </p:cBhvr>
                                      <p:by x="90000" y="90000"/>
                                    </p:animScale>
                                  </p:childTnLst>
                                </p:cTn>
                              </p:par>
                            </p:childTnLst>
                          </p:cTn>
                        </p:par>
                        <p:par>
                          <p:cTn id="34" fill="hold">
                            <p:stCondLst>
                              <p:cond delay="2100"/>
                            </p:stCondLst>
                            <p:childTnLst>
                              <p:par>
                                <p:cTn id="35" presetID="6" presetClass="emph" presetSubtype="0" fill="hold" nodeType="afterEffect">
                                  <p:stCondLst>
                                    <p:cond delay="0"/>
                                  </p:stCondLst>
                                  <p:childTnLst>
                                    <p:animScale>
                                      <p:cBhvr>
                                        <p:cTn id="36" dur="100" fill="hold"/>
                                        <p:tgtEl>
                                          <p:spTgt spid="27"/>
                                        </p:tgtEl>
                                      </p:cBhvr>
                                      <p:by x="105000" y="105000"/>
                                    </p:animScale>
                                  </p:childTnLst>
                                </p:cTn>
                              </p:par>
                            </p:childTnLst>
                          </p:cTn>
                        </p:par>
                        <p:par>
                          <p:cTn id="37" fill="hold">
                            <p:stCondLst>
                              <p:cond delay="2200"/>
                            </p:stCondLst>
                            <p:childTnLst>
                              <p:par>
                                <p:cTn id="38" presetID="6" presetClass="emph" presetSubtype="0" fill="hold" nodeType="afterEffect">
                                  <p:stCondLst>
                                    <p:cond delay="0"/>
                                  </p:stCondLst>
                                  <p:childTnLst>
                                    <p:animScale>
                                      <p:cBhvr>
                                        <p:cTn id="39" dur="200" fill="hold"/>
                                        <p:tgtEl>
                                          <p:spTgt spid="27"/>
                                        </p:tgtEl>
                                      </p:cBhvr>
                                      <p:by x="95000" y="95000"/>
                                    </p:animScale>
                                  </p:childTnLst>
                                </p:cTn>
                              </p:par>
                            </p:childTnLst>
                          </p:cTn>
                        </p:par>
                      </p:childTnLst>
                    </p:cTn>
                  </p:par>
                  <p:par>
                    <p:cTn id="40" fill="hold">
                      <p:stCondLst>
                        <p:cond delay="indefinite"/>
                      </p:stCondLst>
                      <p:childTnLst>
                        <p:par>
                          <p:cTn id="41" fill="hold">
                            <p:stCondLst>
                              <p:cond delay="0"/>
                            </p:stCondLst>
                            <p:childTnLst>
                              <p:par>
                                <p:cTn id="42" presetID="1" presetClass="mediacall" presetSubtype="0" fill="hold" nodeType="clickEffect">
                                  <p:stCondLst>
                                    <p:cond delay="0"/>
                                  </p:stCondLst>
                                  <p:childTnLst>
                                    <p:cmd type="call" cmd="playFrom(0.0)">
                                      <p:cBhvr>
                                        <p:cTn id="43" dur="27286"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44" fill="hold" display="0">
                  <p:stCondLst>
                    <p:cond delay="indefinite"/>
                  </p:stCondLst>
                </p:cTn>
                <p:tgtEl>
                  <p:spTgt spid="21"/>
                </p:tgtEl>
              </p:cMediaNode>
            </p:video>
            <p:seq concurrent="1" nextAc="seek">
              <p:cTn id="45" restart="whenNotActive" fill="hold" evtFilter="cancelBubble" nodeType="interactiveSeq">
                <p:stCondLst>
                  <p:cond evt="onClick" delay="0">
                    <p:tgtEl>
                      <p:spTgt spid="21"/>
                    </p:tgtEl>
                  </p:cond>
                </p:stCondLst>
                <p:endSync evt="end" delay="0">
                  <p:rtn val="all"/>
                </p:endSync>
                <p:childTnLst>
                  <p:par>
                    <p:cTn id="46" fill="hold">
                      <p:stCondLst>
                        <p:cond delay="0"/>
                      </p:stCondLst>
                      <p:childTnLst>
                        <p:par>
                          <p:cTn id="47" fill="hold">
                            <p:stCondLst>
                              <p:cond delay="0"/>
                            </p:stCondLst>
                            <p:childTnLst>
                              <p:par>
                                <p:cTn id="48" presetID="2" presetClass="mediacall" presetSubtype="0" fill="hold" nodeType="clickEffect">
                                  <p:stCondLst>
                                    <p:cond delay="0"/>
                                  </p:stCondLst>
                                  <p:childTnLst>
                                    <p:cmd type="call" cmd="togglePause">
                                      <p:cBhvr>
                                        <p:cTn id="49" dur="1" fill="hold"/>
                                        <p:tgtEl>
                                          <p:spTgt spid="21"/>
                                        </p:tgtEl>
                                      </p:cBhvr>
                                    </p:cmd>
                                  </p:childTnLst>
                                </p:cTn>
                              </p:par>
                            </p:childTnLst>
                          </p:cTn>
                        </p:par>
                      </p:childTnLst>
                    </p:cTn>
                  </p:par>
                </p:childTnLst>
              </p:cTn>
              <p:nextCondLst>
                <p:cond evt="onClick" delay="0">
                  <p:tgtEl>
                    <p:spTgt spid="21"/>
                  </p:tgtEl>
                </p:cond>
              </p:nextCondLst>
            </p:seq>
          </p:childTnLst>
        </p:cTn>
      </p:par>
    </p:tnLst>
    <p:bldLst>
      <p:bldP spid="2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矩形 14"/>
          <p:cNvSpPr>
            <a:spLocks noChangeArrowheads="1"/>
          </p:cNvSpPr>
          <p:nvPr/>
        </p:nvSpPr>
        <p:spPr bwMode="auto">
          <a:xfrm>
            <a:off x="5135364" y="3263106"/>
            <a:ext cx="53086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zh-CN" sz="1800" b="0" i="0" u="none" strike="noStrike" kern="0" cap="none" spc="0" normalizeH="0" baseline="0" noProof="0" dirty="0">
              <a:ln>
                <a:noFill/>
              </a:ln>
              <a:solidFill>
                <a:sysClr val="windowText" lastClr="00000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lang="en-US" altLang="zh-CN" sz="1800" kern="0" dirty="0">
              <a:solidFill>
                <a:sysClr val="windowText" lastClr="000000"/>
              </a:solidFill>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endParaRPr>
          </a:p>
        </p:txBody>
      </p:sp>
      <p:pic>
        <p:nvPicPr>
          <p:cNvPr id="29" name="图片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481" y="4797946"/>
            <a:ext cx="1513588" cy="2223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 name="图示 9">
            <a:extLst>
              <a:ext uri="{FF2B5EF4-FFF2-40B4-BE49-F238E27FC236}">
                <a16:creationId xmlns:a16="http://schemas.microsoft.com/office/drawing/2014/main" id="{D311B2A2-2283-4143-80F9-B4C0C930FBD8}"/>
              </a:ext>
            </a:extLst>
          </p:cNvPr>
          <p:cNvGraphicFramePr/>
          <p:nvPr>
            <p:extLst>
              <p:ext uri="{D42A27DB-BD31-4B8C-83A1-F6EECF244321}">
                <p14:modId xmlns:p14="http://schemas.microsoft.com/office/powerpoint/2010/main" val="1776490727"/>
              </p:ext>
            </p:extLst>
          </p:nvPr>
        </p:nvGraphicFramePr>
        <p:xfrm>
          <a:off x="1224306" y="1053530"/>
          <a:ext cx="10055476" cy="58060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39377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0">
        <p15:prstTrans prst="prestig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1000"/>
                                        <p:tgtEl>
                                          <p:spTgt spid="29"/>
                                        </p:tgtEl>
                                      </p:cBhvr>
                                    </p:animEffect>
                                    <p:anim calcmode="lin" valueType="num">
                                      <p:cBhvr>
                                        <p:cTn id="8" dur="1000" fill="hold"/>
                                        <p:tgtEl>
                                          <p:spTgt spid="29"/>
                                        </p:tgtEl>
                                        <p:attrNameLst>
                                          <p:attrName>ppt_x</p:attrName>
                                        </p:attrNameLst>
                                      </p:cBhvr>
                                      <p:tavLst>
                                        <p:tav tm="0">
                                          <p:val>
                                            <p:strVal val="#ppt_x"/>
                                          </p:val>
                                        </p:tav>
                                        <p:tav tm="100000">
                                          <p:val>
                                            <p:strVal val="#ppt_x"/>
                                          </p:val>
                                        </p:tav>
                                      </p:tavLst>
                                    </p:anim>
                                    <p:anim calcmode="lin" valueType="num">
                                      <p:cBhvr>
                                        <p:cTn id="9" dur="1000" fill="hold"/>
                                        <p:tgtEl>
                                          <p:spTgt spid="2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nodePh="1">
                                  <p:stCondLst>
                                    <p:cond delay="0"/>
                                  </p:stCondLst>
                                  <p:endCondLst>
                                    <p:cond evt="begin" delay="0">
                                      <p:tn val="11"/>
                                    </p:cond>
                                  </p:endCondLst>
                                  <p:childTnLst>
                                    <p:set>
                                      <p:cBhvr>
                                        <p:cTn id="12" dur="1" fill="hold">
                                          <p:stCondLst>
                                            <p:cond delay="0"/>
                                          </p:stCondLst>
                                        </p:cTn>
                                        <p:tgtEl>
                                          <p:spTgt spid="27"/>
                                        </p:tgtEl>
                                        <p:attrNameLst>
                                          <p:attrName>style.visibility</p:attrName>
                                        </p:attrNameLst>
                                      </p:cBhvr>
                                      <p:to>
                                        <p:strVal val="visible"/>
                                      </p:to>
                                    </p:set>
                                    <p:animEffect>
                                      <p:cBhvr>
                                        <p:cTn id="13"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bldLvl="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Placeholder 6">
            <a:extLst>
              <a:ext uri="{FF2B5EF4-FFF2-40B4-BE49-F238E27FC236}">
                <a16:creationId xmlns:a16="http://schemas.microsoft.com/office/drawing/2014/main" id="{E2187CEB-28C1-4B8E-A941-382B987B6F82}"/>
              </a:ext>
            </a:extLst>
          </p:cNvPr>
          <p:cNvGraphicFramePr>
            <a:graphicFrameLocks noGrp="1"/>
          </p:cNvGraphicFramePr>
          <p:nvPr>
            <p:ph type="tbl" sz="quarter" idx="10"/>
            <p:extLst>
              <p:ext uri="{D42A27DB-BD31-4B8C-83A1-F6EECF244321}">
                <p14:modId xmlns:p14="http://schemas.microsoft.com/office/powerpoint/2010/main" val="2872448580"/>
              </p:ext>
            </p:extLst>
          </p:nvPr>
        </p:nvGraphicFramePr>
        <p:xfrm>
          <a:off x="407618" y="837506"/>
          <a:ext cx="11334563" cy="4102457"/>
        </p:xfrm>
        <a:graphic>
          <a:graphicData uri="http://schemas.openxmlformats.org/drawingml/2006/table">
            <a:tbl>
              <a:tblPr firstRow="1" bandRow="1">
                <a:tableStyleId>{5C22544A-7EE6-4342-B048-85BDC9FD1C3A}</a:tableStyleId>
              </a:tblPr>
              <a:tblGrid>
                <a:gridCol w="555984">
                  <a:extLst>
                    <a:ext uri="{9D8B030D-6E8A-4147-A177-3AD203B41FA5}">
                      <a16:colId xmlns:a16="http://schemas.microsoft.com/office/drawing/2014/main" val="1402458918"/>
                    </a:ext>
                  </a:extLst>
                </a:gridCol>
                <a:gridCol w="1943197">
                  <a:extLst>
                    <a:ext uri="{9D8B030D-6E8A-4147-A177-3AD203B41FA5}">
                      <a16:colId xmlns:a16="http://schemas.microsoft.com/office/drawing/2014/main" val="1740729941"/>
                    </a:ext>
                  </a:extLst>
                </a:gridCol>
                <a:gridCol w="5703980">
                  <a:extLst>
                    <a:ext uri="{9D8B030D-6E8A-4147-A177-3AD203B41FA5}">
                      <a16:colId xmlns:a16="http://schemas.microsoft.com/office/drawing/2014/main" val="1833729505"/>
                    </a:ext>
                  </a:extLst>
                </a:gridCol>
                <a:gridCol w="3131402">
                  <a:extLst>
                    <a:ext uri="{9D8B030D-6E8A-4147-A177-3AD203B41FA5}">
                      <a16:colId xmlns:a16="http://schemas.microsoft.com/office/drawing/2014/main" val="1453218819"/>
                    </a:ext>
                  </a:extLst>
                </a:gridCol>
              </a:tblGrid>
              <a:tr h="760782">
                <a:tc>
                  <a:txBody>
                    <a:bodyPr/>
                    <a:lstStyle/>
                    <a:p>
                      <a:endParaRPr lang="en-US" sz="1600" dirty="0"/>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solidFill>
                      <a:schemeClr val="accent1"/>
                    </a:solidFill>
                  </a:tcPr>
                </a:tc>
                <a:tc>
                  <a:txBody>
                    <a:bodyPr/>
                    <a:lstStyle/>
                    <a:p>
                      <a:pPr>
                        <a:lnSpc>
                          <a:spcPts val="1600"/>
                        </a:lnSpc>
                      </a:pPr>
                      <a:r>
                        <a:rPr lang="en-US" sz="1600" b="0" dirty="0">
                          <a:solidFill>
                            <a:schemeClr val="bg2"/>
                          </a:solidFill>
                          <a:latin typeface="+mj-lt"/>
                        </a:rPr>
                        <a:t>QUAN</a:t>
                      </a:r>
                    </a:p>
                  </a:txBody>
                  <a:tcPr marL="89484" marR="89484" marT="89631" marB="89631" anchor="ctr">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solidFill>
                      <a:schemeClr val="accent1"/>
                    </a:solidFill>
                  </a:tcPr>
                </a:tc>
                <a:tc>
                  <a:txBody>
                    <a:bodyPr/>
                    <a:lstStyle/>
                    <a:p>
                      <a:pPr>
                        <a:lnSpc>
                          <a:spcPts val="1600"/>
                        </a:lnSpc>
                      </a:pPr>
                      <a:r>
                        <a:rPr lang="en-US" sz="1600" b="0" dirty="0">
                          <a:solidFill>
                            <a:schemeClr val="bg2"/>
                          </a:solidFill>
                          <a:latin typeface="+mj-lt"/>
                        </a:rPr>
                        <a:t>QUAL Analogue</a:t>
                      </a:r>
                    </a:p>
                  </a:txBody>
                  <a:tcPr marL="89484" marR="89484" marT="89631" marB="89631" anchor="ctr">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solidFill>
                      <a:schemeClr val="accent1"/>
                    </a:solidFill>
                  </a:tcPr>
                </a:tc>
                <a:tc>
                  <a:txBody>
                    <a:bodyPr/>
                    <a:lstStyle/>
                    <a:p>
                      <a:pPr>
                        <a:lnSpc>
                          <a:spcPts val="1600"/>
                        </a:lnSpc>
                      </a:pPr>
                      <a:r>
                        <a:rPr lang="en-US" sz="1600" b="0" dirty="0">
                          <a:solidFill>
                            <a:schemeClr val="bg2"/>
                          </a:solidFill>
                          <a:latin typeface="+mj-lt"/>
                        </a:rPr>
                        <a:t>Technique for Enhancement</a:t>
                      </a:r>
                    </a:p>
                  </a:txBody>
                  <a:tcPr marL="89484" marR="89484" marT="89631" marB="89631" anchor="ctr">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solidFill>
                      <a:schemeClr val="accent1"/>
                    </a:solidFill>
                  </a:tcPr>
                </a:tc>
                <a:extLst>
                  <a:ext uri="{0D108BD9-81ED-4DB2-BD59-A6C34878D82A}">
                    <a16:rowId xmlns:a16="http://schemas.microsoft.com/office/drawing/2014/main" val="3112106869"/>
                  </a:ext>
                </a:extLst>
              </a:tr>
              <a:tr h="945563">
                <a:tc>
                  <a:txBody>
                    <a:bodyPr/>
                    <a:lstStyle/>
                    <a:p>
                      <a:pPr>
                        <a:lnSpc>
                          <a:spcPts val="1600"/>
                        </a:lnSpc>
                      </a:pPr>
                      <a:r>
                        <a:rPr lang="en-US" sz="1600" b="0" i="0" dirty="0">
                          <a:solidFill>
                            <a:srgbClr val="0078D7"/>
                          </a:solidFill>
                          <a:latin typeface="+mj-lt"/>
                        </a:rPr>
                        <a:t>1</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a:lnSpc>
                          <a:spcPts val="1600"/>
                        </a:lnSpc>
                      </a:pPr>
                      <a:r>
                        <a:rPr lang="en-US" sz="1600" b="0" i="0" dirty="0">
                          <a:solidFill>
                            <a:srgbClr val="000000"/>
                          </a:solidFill>
                          <a:latin typeface="+mn-lt"/>
                        </a:rPr>
                        <a:t>Reliability (repeatability)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Dependability</a:t>
                      </a:r>
                      <a:r>
                        <a:rPr kumimoji="0" lang="en-US" sz="1600" b="0" i="0" u="none" strike="noStrike" kern="1200" cap="none" spc="0" normalizeH="0" baseline="0" noProof="0" dirty="0">
                          <a:ln>
                            <a:noFill/>
                          </a:ln>
                          <a:solidFill>
                            <a:srgbClr val="000000"/>
                          </a:solidFill>
                          <a:effectLst/>
                          <a:uLnTx/>
                          <a:uFillTx/>
                          <a:latin typeface="+mn-lt"/>
                          <a:ea typeface="+mn-ea"/>
                          <a:cs typeface="+mn-cs"/>
                        </a:rPr>
                        <a:t>-the extent to which the process of the inquiry is dependable; the ability of the human instrument to yield consistent results.</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Dependability Audit</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2691962828"/>
                  </a:ext>
                </a:extLst>
              </a:tr>
              <a:tr h="779539">
                <a:tc>
                  <a:txBody>
                    <a:bodyPr/>
                    <a:lstStyle/>
                    <a:p>
                      <a:pPr>
                        <a:lnSpc>
                          <a:spcPts val="1600"/>
                        </a:lnSpc>
                      </a:pPr>
                      <a:r>
                        <a:rPr lang="en-US" sz="1600" b="0" i="0" dirty="0">
                          <a:solidFill>
                            <a:srgbClr val="0078D7"/>
                          </a:solidFill>
                          <a:latin typeface="+mj-lt"/>
                        </a:rPr>
                        <a:t>2</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Validity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Trustworthiness</a:t>
                      </a:r>
                      <a:r>
                        <a:rPr kumimoji="0" lang="en-US" sz="1600" b="0" i="0" u="none" strike="noStrike" kern="1200" cap="none" spc="0" normalizeH="0" baseline="0" noProof="0" dirty="0">
                          <a:ln>
                            <a:noFill/>
                          </a:ln>
                          <a:solidFill>
                            <a:srgbClr val="000000"/>
                          </a:solidFill>
                          <a:effectLst/>
                          <a:uLnTx/>
                          <a:uFillTx/>
                          <a:latin typeface="+mn-lt"/>
                          <a:ea typeface="+mn-ea"/>
                          <a:cs typeface="+mn-cs"/>
                        </a:rPr>
                        <a:t>-the extent to which an inquirer can persuade audiences that the findings are “worth paying attention to”</a:t>
                      </a:r>
                      <a:r>
                        <a:rPr kumimoji="0" lang="en-US" altLang="zh-CN" sz="1600" b="0" i="0" u="none" strike="noStrike" kern="1200" cap="none" spc="0" normalizeH="0" baseline="0" noProof="0" dirty="0">
                          <a:ln>
                            <a:noFill/>
                          </a:ln>
                          <a:solidFill>
                            <a:srgbClr val="000000"/>
                          </a:solidFill>
                          <a:effectLst/>
                          <a:uLnTx/>
                          <a:uFillTx/>
                          <a:latin typeface="+mn-lt"/>
                          <a:ea typeface="+mn-ea"/>
                          <a:cs typeface="+mn-cs"/>
                        </a:rPr>
                        <a:t> (Lincoln &amp; Guba, 1985, p. 290)</a:t>
                      </a:r>
                      <a:endParaRPr kumimoji="0" lang="en-US" sz="1600" b="0" i="0" u="none" strike="noStrike" kern="1200" cap="none" spc="0" normalizeH="0" baseline="0" noProof="0" dirty="0">
                        <a:ln>
                          <a:noFill/>
                        </a:ln>
                        <a:solidFill>
                          <a:srgbClr val="000000"/>
                        </a:solidFill>
                        <a:effectLst/>
                        <a:uLnTx/>
                        <a:uFillTx/>
                        <a:latin typeface="+mn-lt"/>
                        <a:ea typeface="+mn-ea"/>
                        <a:cs typeface="+mn-cs"/>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mn-lt"/>
                        <a:ea typeface="+mn-ea"/>
                        <a:cs typeface="+mn-cs"/>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1972142428"/>
                  </a:ext>
                </a:extLst>
              </a:tr>
              <a:tr h="1576257">
                <a:tc>
                  <a:txBody>
                    <a:bodyPr/>
                    <a:lstStyle/>
                    <a:p>
                      <a:pPr>
                        <a:lnSpc>
                          <a:spcPts val="1600"/>
                        </a:lnSpc>
                      </a:pPr>
                      <a:endParaRPr lang="en-US" sz="1600" b="0" i="0" dirty="0">
                        <a:solidFill>
                          <a:srgbClr val="0078D7"/>
                        </a:solidFill>
                        <a:latin typeface="+mj-lt"/>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Internal validity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Credibility</a:t>
                      </a:r>
                      <a:r>
                        <a:rPr kumimoji="0" lang="en-US" sz="1600" b="0" i="0" u="none" strike="noStrike" kern="1200" cap="none" spc="0" normalizeH="0" baseline="0" noProof="0" dirty="0">
                          <a:ln>
                            <a:noFill/>
                          </a:ln>
                          <a:solidFill>
                            <a:srgbClr val="000000"/>
                          </a:solidFill>
                          <a:effectLst/>
                          <a:uLnTx/>
                          <a:uFillTx/>
                          <a:latin typeface="+mn-lt"/>
                          <a:ea typeface="+mn-ea"/>
                          <a:cs typeface="+mn-cs"/>
                        </a:rPr>
                        <a:t>- whether or not the reconstructions of the inquirer are “credible to the constructors of the original multiple realities” (Lincoln &amp; Guba, 1985, p. 296)</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Prolonged engagement</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Persistent observation</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Triangulation techniques</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Peer debriefing</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Negative case analysis</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Referential adequacy</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Member checks</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1758074237"/>
                  </a:ext>
                </a:extLst>
              </a:tr>
            </a:tbl>
          </a:graphicData>
        </a:graphic>
      </p:graphicFrame>
      <p:sp>
        <p:nvSpPr>
          <p:cNvPr id="2" name="Title 1">
            <a:extLst>
              <a:ext uri="{FF2B5EF4-FFF2-40B4-BE49-F238E27FC236}">
                <a16:creationId xmlns:a16="http://schemas.microsoft.com/office/drawing/2014/main" id="{5290FF5D-75FF-4516-AAF9-5AEFBB7DB188}"/>
              </a:ext>
            </a:extLst>
          </p:cNvPr>
          <p:cNvSpPr>
            <a:spLocks noGrp="1"/>
          </p:cNvSpPr>
          <p:nvPr>
            <p:ph type="title"/>
          </p:nvPr>
        </p:nvSpPr>
        <p:spPr>
          <a:xfrm>
            <a:off x="218427" y="-95692"/>
            <a:ext cx="7965012" cy="739141"/>
          </a:xfrm>
        </p:spPr>
        <p:txBody>
          <a:bodyPr/>
          <a:lstStyle/>
          <a:p>
            <a:pPr algn="l"/>
            <a:r>
              <a:rPr lang="en-US" sz="2352" dirty="0"/>
              <a:t>Key Strategies for </a:t>
            </a:r>
            <a:r>
              <a:rPr lang="en-US" sz="2352" dirty="0" err="1"/>
              <a:t>Rigour</a:t>
            </a:r>
            <a:br>
              <a:rPr lang="en-US" sz="2352" dirty="0"/>
            </a:br>
            <a:r>
              <a:rPr lang="en-US" sz="1764" dirty="0">
                <a:latin typeface="Times New Roman" panose="02020603050405020304" pitchFamily="18" charset="0"/>
                <a:cs typeface="Times New Roman" panose="02020603050405020304" pitchFamily="18" charset="0"/>
              </a:rPr>
              <a:t>These criteria come from Lincoln and Guba (1985)</a:t>
            </a:r>
            <a:r>
              <a:rPr lang="zh-CN" altLang="en-US" sz="1764" dirty="0">
                <a:latin typeface="Times New Roman" panose="02020603050405020304" pitchFamily="18" charset="0"/>
                <a:cs typeface="Times New Roman" panose="02020603050405020304" pitchFamily="18" charset="0"/>
              </a:rPr>
              <a:t>，</a:t>
            </a:r>
            <a:r>
              <a:rPr lang="en-US" altLang="zh-CN" sz="1764" dirty="0">
                <a:latin typeface="Times New Roman" panose="02020603050405020304" pitchFamily="18" charset="0"/>
                <a:cs typeface="Times New Roman" panose="02020603050405020304" pitchFamily="18" charset="0"/>
              </a:rPr>
              <a:t>adapted by the author of this blog</a:t>
            </a:r>
            <a:br>
              <a:rPr lang="en-US" dirty="0"/>
            </a:br>
            <a:endParaRPr lang="en-US" dirty="0"/>
          </a:p>
        </p:txBody>
      </p:sp>
      <p:graphicFrame>
        <p:nvGraphicFramePr>
          <p:cNvPr id="3" name="表格 2">
            <a:extLst>
              <a:ext uri="{FF2B5EF4-FFF2-40B4-BE49-F238E27FC236}">
                <a16:creationId xmlns:a16="http://schemas.microsoft.com/office/drawing/2014/main" id="{C2A8C035-AE5E-46A0-9771-771D6EA30D83}"/>
              </a:ext>
            </a:extLst>
          </p:cNvPr>
          <p:cNvGraphicFramePr>
            <a:graphicFrameLocks noGrp="1"/>
          </p:cNvGraphicFramePr>
          <p:nvPr>
            <p:extLst>
              <p:ext uri="{D42A27DB-BD31-4B8C-83A1-F6EECF244321}">
                <p14:modId xmlns:p14="http://schemas.microsoft.com/office/powerpoint/2010/main" val="3468881237"/>
              </p:ext>
            </p:extLst>
          </p:nvPr>
        </p:nvGraphicFramePr>
        <p:xfrm>
          <a:off x="407618" y="4936918"/>
          <a:ext cx="11334563" cy="683469"/>
        </p:xfrm>
        <a:graphic>
          <a:graphicData uri="http://schemas.openxmlformats.org/drawingml/2006/table">
            <a:tbl>
              <a:tblPr firstRow="1" bandRow="1">
                <a:tableStyleId>{5C22544A-7EE6-4342-B048-85BDC9FD1C3A}</a:tableStyleId>
              </a:tblPr>
              <a:tblGrid>
                <a:gridCol w="555984">
                  <a:extLst>
                    <a:ext uri="{9D8B030D-6E8A-4147-A177-3AD203B41FA5}">
                      <a16:colId xmlns:a16="http://schemas.microsoft.com/office/drawing/2014/main" val="2480258293"/>
                    </a:ext>
                  </a:extLst>
                </a:gridCol>
                <a:gridCol w="1943197">
                  <a:extLst>
                    <a:ext uri="{9D8B030D-6E8A-4147-A177-3AD203B41FA5}">
                      <a16:colId xmlns:a16="http://schemas.microsoft.com/office/drawing/2014/main" val="2061477720"/>
                    </a:ext>
                  </a:extLst>
                </a:gridCol>
                <a:gridCol w="5703980">
                  <a:extLst>
                    <a:ext uri="{9D8B030D-6E8A-4147-A177-3AD203B41FA5}">
                      <a16:colId xmlns:a16="http://schemas.microsoft.com/office/drawing/2014/main" val="1127044697"/>
                    </a:ext>
                  </a:extLst>
                </a:gridCol>
                <a:gridCol w="3131402">
                  <a:extLst>
                    <a:ext uri="{9D8B030D-6E8A-4147-A177-3AD203B41FA5}">
                      <a16:colId xmlns:a16="http://schemas.microsoft.com/office/drawing/2014/main" val="787754169"/>
                    </a:ext>
                  </a:extLst>
                </a:gridCol>
              </a:tblGrid>
              <a:tr h="683469">
                <a:tc>
                  <a:txBody>
                    <a:bodyPr/>
                    <a:lstStyle/>
                    <a:p>
                      <a:pPr>
                        <a:lnSpc>
                          <a:spcPts val="1600"/>
                        </a:lnSpc>
                      </a:pPr>
                      <a:endParaRPr lang="en-US" sz="1600" b="0" i="0" dirty="0">
                        <a:solidFill>
                          <a:srgbClr val="0078D7"/>
                        </a:solidFill>
                        <a:latin typeface="+mj-lt"/>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External validity</a:t>
                      </a:r>
                    </a:p>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(Generalization)</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Transferability</a:t>
                      </a:r>
                      <a:r>
                        <a:rPr kumimoji="0" lang="en-US" sz="1600" b="0" i="0" u="none" strike="noStrike" kern="1200" cap="none" spc="0" normalizeH="0" baseline="0" noProof="0" dirty="0">
                          <a:ln>
                            <a:noFill/>
                          </a:ln>
                          <a:solidFill>
                            <a:srgbClr val="000000"/>
                          </a:solidFill>
                          <a:effectLst/>
                          <a:uLnTx/>
                          <a:uFillTx/>
                          <a:latin typeface="+mn-lt"/>
                          <a:ea typeface="+mn-ea"/>
                          <a:cs typeface="+mn-cs"/>
                        </a:rPr>
                        <a:t>-transferring of inferences from a specific sending context to a specific receiving context.</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Thick Description</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2200812261"/>
                  </a:ext>
                </a:extLst>
              </a:tr>
            </a:tbl>
          </a:graphicData>
        </a:graphic>
      </p:graphicFrame>
      <p:graphicFrame>
        <p:nvGraphicFramePr>
          <p:cNvPr id="4" name="表格 3">
            <a:extLst>
              <a:ext uri="{FF2B5EF4-FFF2-40B4-BE49-F238E27FC236}">
                <a16:creationId xmlns:a16="http://schemas.microsoft.com/office/drawing/2014/main" id="{E2D85B39-7CA7-432E-80A8-2D35A7622DC4}"/>
              </a:ext>
            </a:extLst>
          </p:cNvPr>
          <p:cNvGraphicFramePr>
            <a:graphicFrameLocks noGrp="1"/>
          </p:cNvGraphicFramePr>
          <p:nvPr>
            <p:extLst>
              <p:ext uri="{D42A27DB-BD31-4B8C-83A1-F6EECF244321}">
                <p14:modId xmlns:p14="http://schemas.microsoft.com/office/powerpoint/2010/main" val="2022925794"/>
              </p:ext>
            </p:extLst>
          </p:nvPr>
        </p:nvGraphicFramePr>
        <p:xfrm>
          <a:off x="407617" y="5620387"/>
          <a:ext cx="11334563" cy="1198056"/>
        </p:xfrm>
        <a:graphic>
          <a:graphicData uri="http://schemas.openxmlformats.org/drawingml/2006/table">
            <a:tbl>
              <a:tblPr firstRow="1" bandRow="1">
                <a:tableStyleId>{5C22544A-7EE6-4342-B048-85BDC9FD1C3A}</a:tableStyleId>
              </a:tblPr>
              <a:tblGrid>
                <a:gridCol w="555984">
                  <a:extLst>
                    <a:ext uri="{9D8B030D-6E8A-4147-A177-3AD203B41FA5}">
                      <a16:colId xmlns:a16="http://schemas.microsoft.com/office/drawing/2014/main" val="2480258293"/>
                    </a:ext>
                  </a:extLst>
                </a:gridCol>
                <a:gridCol w="1943197">
                  <a:extLst>
                    <a:ext uri="{9D8B030D-6E8A-4147-A177-3AD203B41FA5}">
                      <a16:colId xmlns:a16="http://schemas.microsoft.com/office/drawing/2014/main" val="2061477720"/>
                    </a:ext>
                  </a:extLst>
                </a:gridCol>
                <a:gridCol w="5703980">
                  <a:extLst>
                    <a:ext uri="{9D8B030D-6E8A-4147-A177-3AD203B41FA5}">
                      <a16:colId xmlns:a16="http://schemas.microsoft.com/office/drawing/2014/main" val="1127044697"/>
                    </a:ext>
                  </a:extLst>
                </a:gridCol>
                <a:gridCol w="3131402">
                  <a:extLst>
                    <a:ext uri="{9D8B030D-6E8A-4147-A177-3AD203B41FA5}">
                      <a16:colId xmlns:a16="http://schemas.microsoft.com/office/drawing/2014/main" val="787754169"/>
                    </a:ext>
                  </a:extLst>
                </a:gridCol>
              </a:tblGrid>
              <a:tr h="990651">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lang="en-US" altLang="zh-CN" sz="1600" b="0" i="0" kern="1200" dirty="0">
                          <a:solidFill>
                            <a:srgbClr val="0078D7"/>
                          </a:solidFill>
                          <a:latin typeface="+mn-lt"/>
                          <a:ea typeface="+mn-ea"/>
                          <a:cs typeface="+mn-cs"/>
                        </a:rPr>
                        <a:t>3</a:t>
                      </a:r>
                    </a:p>
                    <a:p>
                      <a:pPr>
                        <a:lnSpc>
                          <a:spcPts val="1600"/>
                        </a:lnSpc>
                      </a:pPr>
                      <a:endParaRPr lang="en-US" sz="1600" b="0" i="0" dirty="0">
                        <a:solidFill>
                          <a:srgbClr val="0078D7"/>
                        </a:solidFill>
                        <a:latin typeface="+mj-lt"/>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Objectivity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Confirmability</a:t>
                      </a:r>
                      <a:r>
                        <a:rPr kumimoji="0" lang="en-US" sz="1600" b="0" i="0" u="none" strike="noStrike" kern="1200" cap="none" spc="0" normalizeH="0" baseline="0" noProof="0" dirty="0">
                          <a:ln>
                            <a:noFill/>
                          </a:ln>
                          <a:solidFill>
                            <a:srgbClr val="000000"/>
                          </a:solidFill>
                          <a:effectLst/>
                          <a:uLnTx/>
                          <a:uFillTx/>
                          <a:latin typeface="+mn-lt"/>
                          <a:ea typeface="+mn-ea"/>
                          <a:cs typeface="+mn-cs"/>
                        </a:rPr>
                        <a:t>-the extent to which the product of the inquiry is confirmable, including whether results are grounded in data, whether inferences are logical, whether there is inquirer bias, and so forth.</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Confirmability audit</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Reflexive journal, which is relevant to credibility, transferability, dependability, and confirmability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2200812261"/>
                  </a:ext>
                </a:extLst>
              </a:tr>
            </a:tbl>
          </a:graphicData>
        </a:graphic>
      </p:graphicFrame>
      <p:pic>
        <p:nvPicPr>
          <p:cNvPr id="6" name="Picture 4" descr="C:\Users\he\Desktop\中国风\中国风\中国\a0ec35068af1ca08b9390ce4a5c89fc1.png">
            <a:extLst>
              <a:ext uri="{FF2B5EF4-FFF2-40B4-BE49-F238E27FC236}">
                <a16:creationId xmlns:a16="http://schemas.microsoft.com/office/drawing/2014/main" id="{0383D124-20D6-4F95-89F5-26B5AF9B9F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7734" y="-77557"/>
            <a:ext cx="1569478" cy="1707151"/>
          </a:xfrm>
          <a:prstGeom prst="rect">
            <a:avLst/>
          </a:prstGeom>
          <a:noFill/>
          <a:extLst>
            <a:ext uri="{909E8E84-426E-40DD-AFC4-6F175D3DCCD1}">
              <a14:hiddenFill xmlns:a14="http://schemas.microsoft.com/office/drawing/2010/main">
                <a:solidFill>
                  <a:srgbClr val="FFFFFF"/>
                </a:solidFill>
              </a14:hiddenFill>
            </a:ext>
          </a:extLst>
        </p:spPr>
      </p:pic>
      <p:pic>
        <p:nvPicPr>
          <p:cNvPr id="8" name="图片 18">
            <a:extLst>
              <a:ext uri="{FF2B5EF4-FFF2-40B4-BE49-F238E27FC236}">
                <a16:creationId xmlns:a16="http://schemas.microsoft.com/office/drawing/2014/main" id="{61BF60C7-7BA0-414C-8C55-6D2072F325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514" y="5620387"/>
            <a:ext cx="1874839" cy="166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8255445"/>
      </p:ext>
    </p:extLst>
  </p:cSld>
  <p:clrMapOvr>
    <a:masterClrMapping/>
  </p:clrMapOvr>
  <p:transition>
    <p:fade/>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14:presetBounceEnd="66000">
                                      <p:stCondLst>
                                        <p:cond delay="1500"/>
                                      </p:stCondLst>
                                      <p:childTnLst>
                                        <p:set>
                                          <p:cBhvr>
                                            <p:cTn id="6" dur="1" fill="hold">
                                              <p:stCondLst>
                                                <p:cond delay="0"/>
                                              </p:stCondLst>
                                            </p:cTn>
                                            <p:tgtEl>
                                              <p:spTgt spid="8"/>
                                            </p:tgtEl>
                                            <p:attrNameLst>
                                              <p:attrName>style.visibility</p:attrName>
                                            </p:attrNameLst>
                                          </p:cBhvr>
                                          <p:to>
                                            <p:strVal val="visible"/>
                                          </p:to>
                                        </p:set>
                                        <p:anim calcmode="lin" valueType="num" p14:bounceEnd="66000">
                                          <p:cBhvr additive="base">
                                            <p:cTn id="7" dur="1500" fill="hold"/>
                                            <p:tgtEl>
                                              <p:spTgt spid="8"/>
                                            </p:tgtEl>
                                            <p:attrNameLst>
                                              <p:attrName>ppt_x</p:attrName>
                                            </p:attrNameLst>
                                          </p:cBhvr>
                                          <p:tavLst>
                                            <p:tav tm="0">
                                              <p:val>
                                                <p:strVal val="0-#ppt_w/2"/>
                                              </p:val>
                                            </p:tav>
                                            <p:tav tm="100000">
                                              <p:val>
                                                <p:strVal val="#ppt_x"/>
                                              </p:val>
                                            </p:tav>
                                          </p:tavLst>
                                        </p:anim>
                                        <p:anim calcmode="lin" valueType="num" p14:bounceEnd="66000">
                                          <p:cBhvr additive="base">
                                            <p:cTn id="8" dur="1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150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500" fill="hold"/>
                                            <p:tgtEl>
                                              <p:spTgt spid="8"/>
                                            </p:tgtEl>
                                            <p:attrNameLst>
                                              <p:attrName>ppt_x</p:attrName>
                                            </p:attrNameLst>
                                          </p:cBhvr>
                                          <p:tavLst>
                                            <p:tav tm="0">
                                              <p:val>
                                                <p:strVal val="0-#ppt_w/2"/>
                                              </p:val>
                                            </p:tav>
                                            <p:tav tm="100000">
                                              <p:val>
                                                <p:strVal val="#ppt_x"/>
                                              </p:val>
                                            </p:tav>
                                          </p:tavLst>
                                        </p:anim>
                                        <p:anim calcmode="lin" valueType="num">
                                          <p:cBhvr additive="base">
                                            <p:cTn id="8" dur="1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4" name="文本框 3">
            <a:extLst>
              <a:ext uri="{FF2B5EF4-FFF2-40B4-BE49-F238E27FC236}">
                <a16:creationId xmlns:a16="http://schemas.microsoft.com/office/drawing/2014/main" id="{A67F5EB3-5C11-48CD-94D8-04442843E3D8}"/>
              </a:ext>
            </a:extLst>
          </p:cNvPr>
          <p:cNvSpPr txBox="1"/>
          <p:nvPr/>
        </p:nvSpPr>
        <p:spPr>
          <a:xfrm>
            <a:off x="190550" y="1131908"/>
            <a:ext cx="11593288" cy="5536580"/>
          </a:xfrm>
          <a:prstGeom prst="rect">
            <a:avLst/>
          </a:prstGeom>
          <a:noFill/>
        </p:spPr>
        <p:txBody>
          <a:bodyPr wrap="square" rtlCol="0">
            <a:spAutoFit/>
          </a:bodyPr>
          <a:lstStyle/>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Berelson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B. (1954) ‘Content analysis’, in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Lindzey</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G.E. and Aronson, E.E. (eds.)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The handbook of social psychology</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 MA: Addison-Wesley, pp. 488-522.</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Berlin, I.,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et al</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(1972) ‘The originality of Machiavelli’, in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Matravers</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D., et al. (eds.)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Reading Political Philosophy: Machiavelli to Mill</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a:t>
            </a:r>
            <a:r>
              <a:rPr lang="en-GB" altLang="zh-CN" sz="1200" baseline="300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st</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edn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New York: Routledge Associated with the Open University.</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effectLst/>
                <a:latin typeface="Times New Roman" panose="02020603050405020304" pitchFamily="18" charset="0"/>
                <a:ea typeface="宋体" panose="02010600030101010101" pitchFamily="2" charset="-122"/>
                <a:cs typeface="Times New Roman" panose="02020603050405020304" pitchFamily="18" charset="0"/>
              </a:rPr>
              <a:t>Bernstein, A. (2004) ‘Can this Man Save </a:t>
            </a:r>
            <a:r>
              <a:rPr lang="en-GB" altLang="zh-CN" sz="1200" dirty="0" err="1">
                <a:effectLst/>
                <a:latin typeface="Times New Roman" panose="02020603050405020304" pitchFamily="18" charset="0"/>
                <a:ea typeface="宋体" panose="02010600030101010101" pitchFamily="2" charset="-122"/>
                <a:cs typeface="Times New Roman" panose="02020603050405020304" pitchFamily="18" charset="0"/>
              </a:rPr>
              <a:t>Labor</a:t>
            </a:r>
            <a:r>
              <a:rPr lang="en-GB" altLang="zh-CN" sz="1200" dirty="0">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i="1" dirty="0">
                <a:effectLst/>
                <a:latin typeface="Times New Roman" panose="02020603050405020304" pitchFamily="18" charset="0"/>
                <a:ea typeface="宋体" panose="02010600030101010101" pitchFamily="2" charset="-122"/>
                <a:cs typeface="Times New Roman" panose="02020603050405020304" pitchFamily="18" charset="0"/>
              </a:rPr>
              <a:t>BusinessWeek</a:t>
            </a:r>
            <a:r>
              <a:rPr lang="en-GB" altLang="zh-CN" sz="1200" dirty="0">
                <a:effectLst/>
                <a:latin typeface="Times New Roman" panose="02020603050405020304" pitchFamily="18" charset="0"/>
                <a:ea typeface="宋体" panose="02010600030101010101" pitchFamily="2" charset="-122"/>
                <a:cs typeface="Times New Roman" panose="02020603050405020304" pitchFamily="18" charset="0"/>
              </a:rPr>
              <a:t>, 24</a:t>
            </a:r>
            <a:r>
              <a:rPr lang="en-GB" altLang="zh-CN" sz="1200" baseline="30000" dirty="0">
                <a:effectLst/>
                <a:latin typeface="Times New Roman" panose="02020603050405020304" pitchFamily="18" charset="0"/>
                <a:ea typeface="宋体" panose="02010600030101010101" pitchFamily="2" charset="-122"/>
                <a:cs typeface="Times New Roman" panose="02020603050405020304" pitchFamily="18" charset="0"/>
              </a:rPr>
              <a:t>th</a:t>
            </a:r>
            <a:r>
              <a:rPr lang="en-GB" altLang="zh-CN" sz="1200" dirty="0">
                <a:effectLst/>
                <a:latin typeface="Times New Roman" panose="02020603050405020304" pitchFamily="18" charset="0"/>
                <a:ea typeface="宋体" panose="02010600030101010101" pitchFamily="2" charset="-122"/>
                <a:cs typeface="Times New Roman" panose="02020603050405020304" pitchFamily="18" charset="0"/>
              </a:rPr>
              <a:t> September.</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Bohr, N. (1928) ‘The quantum postulate and the recent development of atomic’,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Nature</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121, pp.580–590.</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Cameron, K.S. and Quinn, R.E. (2011)</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Diagnosing and changing organizational culture: Based on the competing values framework</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John Wiley &amp; Sons.</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Cao, X. </a:t>
            </a:r>
            <a:r>
              <a:rPr lang="en-US" altLang="zh-CN" sz="1200" dirty="0" err="1">
                <a:solidFill>
                  <a:srgbClr val="000000"/>
                </a:solidFill>
                <a:effectLst/>
                <a:latin typeface="宋体" panose="02010600030101010101" pitchFamily="2" charset="-122"/>
                <a:ea typeface="宋体" panose="02010600030101010101" pitchFamily="2" charset="-122"/>
                <a:cs typeface="Times New Roman" panose="02020603050405020304" pitchFamily="18" charset="0"/>
              </a:rPr>
              <a:t>曹雪芹</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2014.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Honglou</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Meng</a:t>
            </a:r>
            <a:r>
              <a:rPr lang="en-US" altLang="zh-CN" sz="1200" dirty="0" err="1">
                <a:solidFill>
                  <a:srgbClr val="000000"/>
                </a:solidFill>
                <a:effectLst/>
                <a:latin typeface="宋体" panose="02010600030101010101" pitchFamily="2" charset="-122"/>
                <a:ea typeface="宋体" panose="02010600030101010101" pitchFamily="2" charset="-122"/>
                <a:cs typeface="Times New Roman" panose="02020603050405020304" pitchFamily="18" charset="0"/>
              </a:rPr>
              <a:t>红楼梦</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Howkes</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D.(trans).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Shangha</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Shanghai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jiao</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yu</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chu ban she.</a:t>
            </a: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Camilleri, K. (2007) ‘Bohr, Heisenberg and the divergent views of complementarity’, Studies In History and Philosophy of Science Part B: Studies In History and Philosophy of Modern Physics, 38(3), pp. 514-528.</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Chavez, C. (2015) ‘Conceptualizing from the Inside: Advantages, Complications, and Demands on Insider Positionality’, </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The Qualitative Report</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13(3), 474-494.</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Chen, C.C. and Lee, Y. T. (2018)</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Leadership and management in China: Philosophies, Theories, and Practices</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Cambridge University Press.</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Creswell, J.W. and </a:t>
            </a:r>
            <a:r>
              <a:rPr lang="en-GB" altLang="zh-CN" sz="1200" dirty="0" err="1">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Poth</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C.N. (2013) </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Qualitative inquiry and research design: choosing among five approaches</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3</a:t>
            </a:r>
            <a:r>
              <a:rPr lang="en-GB" altLang="zh-CN" sz="1200" baseline="300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rd</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a:t>
            </a:r>
            <a:r>
              <a:rPr lang="en-GB" altLang="zh-CN" sz="1200" dirty="0" err="1">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edn</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Los Angeles: SAGE Publications.</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15000"/>
              </a:lnSpc>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Crotty, M. (1989)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The foundations of social research</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London: Sage.</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Derrida, J. (1978)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Writing and difference</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Chicago: University of Chicago Press.</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Di, X. </a:t>
            </a:r>
            <a:r>
              <a:rPr lang="zh-CN"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狄宣亚</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2019.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Ao</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Bama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zhuan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hang pai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dian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ying</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juran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jiang le Cao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DeWang</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de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gushi</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zh-CN"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奥巴马转行拍电影，居然讲了曹德旺的故事，</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The Beijing News </a:t>
            </a:r>
            <a:r>
              <a:rPr lang="zh-CN"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新京报</a:t>
            </a:r>
            <a:r>
              <a:rPr lang="zh-CN"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20</a:t>
            </a:r>
            <a:r>
              <a:rPr lang="en-GB" altLang="zh-CN" sz="1200" baseline="300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August.   Available at: </a:t>
            </a:r>
            <a:r>
              <a:rPr lang="en-GB" altLang="zh-CN" sz="1200" u="sng" dirty="0">
                <a:solidFill>
                  <a:srgbClr val="0000FF"/>
                </a:solidFill>
                <a:effectLst/>
                <a:latin typeface="Times New Roman" panose="02020603050405020304" pitchFamily="18" charset="0"/>
                <a:ea typeface="宋体" panose="02010600030101010101" pitchFamily="2" charset="-122"/>
                <a:cs typeface="Times New Roman" panose="02020603050405020304" pitchFamily="18" charset="0"/>
                <a:hlinkClick r:id="rId3"/>
              </a:rPr>
              <a:t>https://www.bjnews.com.cn/detail/156626315914748.html</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(Accessed: 14</a:t>
            </a:r>
            <a:r>
              <a:rPr lang="en-GB" altLang="zh-CN" sz="1200" baseline="300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March 2021)</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Elsbach</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K.D. and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Stigliani</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I. (2018) ‘Design Thinking and Organizational Culture: A Review and Framework for Future Research’,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Journal of Management</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44(6), pp. 2274-2306.</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Ferrell, O.C.,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et al</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(2014).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Business ethics: ethical decision making &amp; cases</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10th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edn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Australia: South-Western.</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6629884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4" name="文本框 3">
            <a:extLst>
              <a:ext uri="{FF2B5EF4-FFF2-40B4-BE49-F238E27FC236}">
                <a16:creationId xmlns:a16="http://schemas.microsoft.com/office/drawing/2014/main" id="{A67F5EB3-5C11-48CD-94D8-04442843E3D8}"/>
              </a:ext>
            </a:extLst>
          </p:cNvPr>
          <p:cNvSpPr txBox="1"/>
          <p:nvPr/>
        </p:nvSpPr>
        <p:spPr>
          <a:xfrm>
            <a:off x="298562" y="1125538"/>
            <a:ext cx="11593288" cy="6002221"/>
          </a:xfrm>
          <a:prstGeom prst="rect">
            <a:avLst/>
          </a:prstGeom>
          <a:noFill/>
        </p:spPr>
        <p:txBody>
          <a:bodyPr wrap="square" rtlCol="0">
            <a:spAutoFit/>
          </a:bodyPr>
          <a:lstStyle/>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Franzosi</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R. and Roberto, F. (2004) </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From words to numbers: Narrative, data, and social science</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Cambridge University Press.</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Gregory, K.L.(1983) ‘Native-View Paradigms: Multiple Cultures and Culture Conflicts in Organizations’, </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Administrative Science Quarterly</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28(3), pp. 359-376.</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Guba, E. G. and Lincoln, Y. S. (1989</a:t>
            </a:r>
            <a:r>
              <a:rPr lang="en-GB" altLang="zh-CN" sz="1200" i="1" dirty="0">
                <a:solidFill>
                  <a:srgbClr val="000000"/>
                </a:solidFill>
                <a:latin typeface="Times New Roman" panose="02020603050405020304" pitchFamily="18" charset="0"/>
                <a:ea typeface="宋体" panose="02010600030101010101" pitchFamily="2" charset="-122"/>
              </a:rPr>
              <a:t>) Fourth generation evaluation</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Guba, E.G. (1990) ‘The alternative paradigm dialog’, in E.G. Guba (ed.), </a:t>
            </a:r>
            <a:r>
              <a:rPr lang="en-GB" altLang="zh-CN" sz="1200" i="1" dirty="0">
                <a:solidFill>
                  <a:srgbClr val="000000"/>
                </a:solidFill>
                <a:latin typeface="Times New Roman" panose="02020603050405020304" pitchFamily="18" charset="0"/>
                <a:ea typeface="宋体" panose="02010600030101010101" pitchFamily="2" charset="-122"/>
              </a:rPr>
              <a:t>The paradigm dialog</a:t>
            </a:r>
            <a:r>
              <a:rPr lang="en-GB" altLang="zh-CN" sz="1200" dirty="0">
                <a:solidFill>
                  <a:srgbClr val="000000"/>
                </a:solidFill>
                <a:latin typeface="Times New Roman" panose="02020603050405020304" pitchFamily="18" charset="0"/>
                <a:ea typeface="宋体" panose="02010600030101010101" pitchFamily="2" charset="-122"/>
              </a:rPr>
              <a:t>, CA: Sage Publications, pp. 17-30.</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Guba, E.G. and Lincoln, Y.S. (1994) ‘Competing paradigms in qualitative research’,</a:t>
            </a:r>
            <a:r>
              <a:rPr lang="en-US" altLang="zh-CN" sz="1200" i="1" dirty="0">
                <a:solidFill>
                  <a:srgbClr val="000000"/>
                </a:solidFill>
                <a:latin typeface="Times New Roman" panose="02020603050405020304" pitchFamily="18" charset="0"/>
                <a:ea typeface="宋体" panose="02010600030101010101" pitchFamily="2" charset="-122"/>
              </a:rPr>
              <a:t> Handbook of qualitative research</a:t>
            </a:r>
            <a:r>
              <a:rPr lang="en-US" altLang="zh-CN" sz="1200" dirty="0">
                <a:solidFill>
                  <a:srgbClr val="000000"/>
                </a:solidFill>
                <a:latin typeface="Times New Roman" panose="02020603050405020304" pitchFamily="18" charset="0"/>
                <a:ea typeface="宋体" panose="02010600030101010101" pitchFamily="2" charset="-122"/>
              </a:rPr>
              <a:t>, 2(163-194), pp. 105.</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Head, S. (2004) ‘Inside the Leviathan</a:t>
            </a:r>
            <a:r>
              <a:rPr lang="en-GB" altLang="zh-CN" sz="1200" i="1" dirty="0">
                <a:solidFill>
                  <a:srgbClr val="000000"/>
                </a:solidFill>
                <a:latin typeface="Times New Roman" panose="02020603050405020304" pitchFamily="18" charset="0"/>
                <a:ea typeface="宋体" panose="02010600030101010101" pitchFamily="2" charset="-122"/>
              </a:rPr>
              <a:t>’, New York Review of Books</a:t>
            </a:r>
            <a:r>
              <a:rPr lang="en-GB" altLang="zh-CN" sz="1200" dirty="0">
                <a:solidFill>
                  <a:srgbClr val="000000"/>
                </a:solidFill>
                <a:latin typeface="Times New Roman" panose="02020603050405020304" pitchFamily="18" charset="0"/>
                <a:ea typeface="宋体" panose="02010600030101010101" pitchFamily="2" charset="-122"/>
              </a:rPr>
              <a:t>, 16th December.</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Jajja</a:t>
            </a:r>
            <a:r>
              <a:rPr lang="en-GB" altLang="zh-CN" sz="1200" dirty="0">
                <a:solidFill>
                  <a:srgbClr val="000000"/>
                </a:solidFill>
                <a:latin typeface="Times New Roman" panose="02020603050405020304" pitchFamily="18" charset="0"/>
                <a:ea typeface="宋体" panose="02010600030101010101" pitchFamily="2" charset="-122"/>
              </a:rPr>
              <a:t>, M.S.S., et al. (2019) ‘The influence of institutional pressures and organization culture on Supplier Social Compliance Management Systems’, </a:t>
            </a:r>
            <a:r>
              <a:rPr lang="en-GB" altLang="zh-CN" sz="1200" i="1" dirty="0">
                <a:solidFill>
                  <a:srgbClr val="000000"/>
                </a:solidFill>
                <a:latin typeface="Times New Roman" panose="02020603050405020304" pitchFamily="18" charset="0"/>
                <a:ea typeface="宋体" panose="02010600030101010101" pitchFamily="2" charset="-122"/>
              </a:rPr>
              <a:t>International journal of physical distribution &amp; logistics management</a:t>
            </a:r>
            <a:r>
              <a:rPr lang="en-GB" altLang="zh-CN" sz="1200" dirty="0">
                <a:solidFill>
                  <a:srgbClr val="000000"/>
                </a:solidFill>
                <a:latin typeface="Times New Roman" panose="02020603050405020304" pitchFamily="18" charset="0"/>
                <a:ea typeface="宋体" panose="02010600030101010101" pitchFamily="2" charset="-122"/>
              </a:rPr>
              <a:t>, 49(5), pp. 552-574.</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Jones, R.A., et al. (2005) ‘The Impact of Organizational Culture and Reshaping Capabilities on Change Implementation Success: The Mediating Role of Readiness for Change’, </a:t>
            </a:r>
            <a:r>
              <a:rPr lang="en-GB" altLang="zh-CN" sz="1200" i="1" dirty="0">
                <a:solidFill>
                  <a:srgbClr val="000000"/>
                </a:solidFill>
                <a:latin typeface="Times New Roman" panose="02020603050405020304" pitchFamily="18" charset="0"/>
                <a:ea typeface="宋体" panose="02010600030101010101" pitchFamily="2" charset="-122"/>
              </a:rPr>
              <a:t>Journal of management studies</a:t>
            </a:r>
            <a:r>
              <a:rPr lang="en-GB" altLang="zh-CN" sz="1200" dirty="0">
                <a:solidFill>
                  <a:srgbClr val="000000"/>
                </a:solidFill>
                <a:latin typeface="Times New Roman" panose="02020603050405020304" pitchFamily="18" charset="0"/>
                <a:ea typeface="宋体" panose="02010600030101010101" pitchFamily="2" charset="-122"/>
              </a:rPr>
              <a:t>, 42(2), pp. 361-386.</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Kantabutra</a:t>
            </a:r>
            <a:r>
              <a:rPr lang="en-GB" altLang="zh-CN" sz="1200" dirty="0">
                <a:solidFill>
                  <a:srgbClr val="000000"/>
                </a:solidFill>
                <a:latin typeface="Times New Roman" panose="02020603050405020304" pitchFamily="18" charset="0"/>
                <a:ea typeface="宋体" panose="02010600030101010101" pitchFamily="2" charset="-122"/>
              </a:rPr>
              <a:t>, S. (2021) ‘Exploring Relationships among Sustainability Organizational Culture Components at a Leading Asian Industrial Conglomerate’, </a:t>
            </a:r>
            <a:r>
              <a:rPr lang="en-GB" altLang="zh-CN" sz="1200" i="1" dirty="0">
                <a:solidFill>
                  <a:srgbClr val="000000"/>
                </a:solidFill>
                <a:latin typeface="Times New Roman" panose="02020603050405020304" pitchFamily="18" charset="0"/>
                <a:ea typeface="宋体" panose="02010600030101010101" pitchFamily="2" charset="-122"/>
              </a:rPr>
              <a:t>Sustainability</a:t>
            </a:r>
            <a:r>
              <a:rPr lang="en-GB" altLang="zh-CN" sz="1200" dirty="0">
                <a:solidFill>
                  <a:srgbClr val="000000"/>
                </a:solidFill>
                <a:latin typeface="Times New Roman" panose="02020603050405020304" pitchFamily="18" charset="0"/>
                <a:ea typeface="宋体" panose="02010600030101010101" pitchFamily="2" charset="-122"/>
              </a:rPr>
              <a:t> (Basel, Switzerland), 13(4), pp. 1733.</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Kaplan, A. (1943) ‘Content analysis and the theory of signs’, </a:t>
            </a:r>
            <a:r>
              <a:rPr lang="en-GB" altLang="zh-CN" sz="1200" i="1" dirty="0">
                <a:solidFill>
                  <a:srgbClr val="000000"/>
                </a:solidFill>
                <a:latin typeface="Times New Roman" panose="02020603050405020304" pitchFamily="18" charset="0"/>
                <a:ea typeface="宋体" panose="02010600030101010101" pitchFamily="2" charset="-122"/>
              </a:rPr>
              <a:t>Philosophy of Science</a:t>
            </a:r>
            <a:r>
              <a:rPr lang="en-GB" altLang="zh-CN" sz="1200" dirty="0">
                <a:solidFill>
                  <a:srgbClr val="000000"/>
                </a:solidFill>
                <a:latin typeface="Times New Roman" panose="02020603050405020304" pitchFamily="18" charset="0"/>
                <a:ea typeface="宋体" panose="02010600030101010101" pitchFamily="2" charset="-122"/>
              </a:rPr>
              <a:t>, 10(4), pp. 230-247. </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Kimberly, J.R. and Quinn, R.E. (1984) ‘Paradox, planning, and perseverance: Guidelines for managerial practice’, </a:t>
            </a:r>
            <a:r>
              <a:rPr lang="en-GB" altLang="zh-CN" sz="1200" i="1" dirty="0">
                <a:solidFill>
                  <a:srgbClr val="000000"/>
                </a:solidFill>
                <a:latin typeface="Times New Roman" panose="02020603050405020304" pitchFamily="18" charset="0"/>
                <a:ea typeface="宋体" panose="02010600030101010101" pitchFamily="2" charset="-122"/>
              </a:rPr>
              <a:t>Managing organizational transitions, Homewood</a:t>
            </a:r>
            <a:r>
              <a:rPr lang="en-GB" altLang="zh-CN" sz="1200" dirty="0">
                <a:solidFill>
                  <a:srgbClr val="000000"/>
                </a:solidFill>
                <a:latin typeface="Times New Roman" panose="02020603050405020304" pitchFamily="18" charset="0"/>
                <a:ea typeface="宋体" panose="02010600030101010101" pitchFamily="2" charset="-122"/>
              </a:rPr>
              <a:t>, IL: Dow Jones-Irwin.</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Kimberly, J.R. and Quinn, R.E. (1984)</a:t>
            </a:r>
            <a:r>
              <a:rPr lang="en-GB" altLang="zh-CN" sz="1200" i="1" dirty="0">
                <a:solidFill>
                  <a:srgbClr val="000000"/>
                </a:solidFill>
                <a:latin typeface="Times New Roman" panose="02020603050405020304" pitchFamily="18" charset="0"/>
                <a:ea typeface="宋体" panose="02010600030101010101" pitchFamily="2" charset="-122"/>
              </a:rPr>
              <a:t> Managing organizational transitions,</a:t>
            </a:r>
            <a:r>
              <a:rPr lang="en-GB" altLang="zh-CN" sz="1200" dirty="0">
                <a:solidFill>
                  <a:srgbClr val="000000"/>
                </a:solidFill>
                <a:latin typeface="Times New Roman" panose="02020603050405020304" pitchFamily="18" charset="0"/>
                <a:ea typeface="宋体" panose="02010600030101010101" pitchFamily="2" charset="-122"/>
              </a:rPr>
              <a:t> McGraw-Hill/Irwin.</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Kirk, J., et al. (1986)</a:t>
            </a:r>
            <a:r>
              <a:rPr lang="en-GB" altLang="zh-CN" sz="1200" i="1" dirty="0">
                <a:solidFill>
                  <a:srgbClr val="000000"/>
                </a:solidFill>
                <a:latin typeface="Times New Roman" panose="02020603050405020304" pitchFamily="18" charset="0"/>
                <a:ea typeface="宋体" panose="02010600030101010101" pitchFamily="2" charset="-122"/>
              </a:rPr>
              <a:t> Reliability and validity in qualitative research</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Kohn, E. (2019) “American Factory Review: A Cross-Culture Working-Class Doc, Via ‘The Office’</a:t>
            </a:r>
            <a:r>
              <a:rPr lang="en-US" altLang="zh-CN" sz="1200" dirty="0">
                <a:solidFill>
                  <a:srgbClr val="000000"/>
                </a:solidFill>
                <a:latin typeface="Times New Roman" panose="02020603050405020304" pitchFamily="18" charset="0"/>
                <a:ea typeface="宋体" panose="02010600030101010101" pitchFamily="2" charset="-122"/>
              </a:rPr>
              <a:t>─ </a:t>
            </a:r>
            <a:r>
              <a:rPr lang="en-GB" altLang="zh-CN" sz="1200" dirty="0">
                <a:solidFill>
                  <a:srgbClr val="000000"/>
                </a:solidFill>
                <a:latin typeface="Times New Roman" panose="02020603050405020304" pitchFamily="18" charset="0"/>
                <a:ea typeface="宋体" panose="02010600030101010101" pitchFamily="2" charset="-122"/>
              </a:rPr>
              <a:t>Sundance”, 26th January</a:t>
            </a:r>
            <a:r>
              <a:rPr lang="en-GB" altLang="zh-CN" sz="1200" i="1" dirty="0">
                <a:solidFill>
                  <a:srgbClr val="000000"/>
                </a:solidFill>
                <a:latin typeface="Times New Roman" panose="02020603050405020304" pitchFamily="18" charset="0"/>
                <a:ea typeface="宋体" panose="02010600030101010101" pitchFamily="2" charset="-122"/>
              </a:rPr>
              <a:t>, </a:t>
            </a:r>
            <a:r>
              <a:rPr lang="en-GB" altLang="zh-CN" sz="1200" i="1" dirty="0" err="1">
                <a:solidFill>
                  <a:srgbClr val="000000"/>
                </a:solidFill>
                <a:latin typeface="Times New Roman" panose="02020603050405020304" pitchFamily="18" charset="0"/>
                <a:ea typeface="宋体" panose="02010600030101010101" pitchFamily="2" charset="-122"/>
              </a:rPr>
              <a:t>IndieWire</a:t>
            </a:r>
            <a:r>
              <a:rPr lang="en-GB" altLang="zh-CN" sz="1200" dirty="0">
                <a:solidFill>
                  <a:srgbClr val="000000"/>
                </a:solidFill>
                <a:latin typeface="Times New Roman" panose="02020603050405020304" pitchFamily="18" charset="0"/>
                <a:ea typeface="宋体" panose="02010600030101010101" pitchFamily="2" charset="-122"/>
              </a:rPr>
              <a:t>. Available at: </a:t>
            </a:r>
            <a:r>
              <a:rPr lang="en-GB" altLang="zh-CN" sz="1200" dirty="0">
                <a:solidFill>
                  <a:srgbClr val="000000"/>
                </a:solidFill>
                <a:latin typeface="Times New Roman" panose="02020603050405020304" pitchFamily="18" charset="0"/>
                <a:ea typeface="宋体" panose="02010600030101010101" pitchFamily="2" charset="-122"/>
                <a:hlinkClick r:id="rId3">
                  <a:extLst>
                    <a:ext uri="{A12FA001-AC4F-418D-AE19-62706E023703}">
                      <ahyp:hlinkClr xmlns:ahyp="http://schemas.microsoft.com/office/drawing/2018/hyperlinkcolor" val="tx"/>
                    </a:ext>
                  </a:extLst>
                </a:hlinkClick>
              </a:rPr>
              <a:t>https://www.indiewire.com/2019/01/american-factory-review-sundance-1202038438/</a:t>
            </a:r>
            <a:r>
              <a:rPr lang="en-GB" altLang="zh-CN" sz="1200" dirty="0">
                <a:solidFill>
                  <a:srgbClr val="000000"/>
                </a:solidFill>
                <a:latin typeface="Times New Roman" panose="02020603050405020304" pitchFamily="18" charset="0"/>
                <a:ea typeface="宋体" panose="02010600030101010101" pitchFamily="2" charset="-122"/>
              </a:rPr>
              <a:t> (Accessed: 14th March 2021)</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Kracauer</a:t>
            </a:r>
            <a:r>
              <a:rPr lang="en-GB" altLang="zh-CN" sz="1200" dirty="0">
                <a:solidFill>
                  <a:srgbClr val="000000"/>
                </a:solidFill>
                <a:latin typeface="Times New Roman" panose="02020603050405020304" pitchFamily="18" charset="0"/>
                <a:ea typeface="宋体" panose="02010600030101010101" pitchFamily="2" charset="-122"/>
              </a:rPr>
              <a:t>, S. (1952) ‘The challenge of qualitative content analysis’, </a:t>
            </a:r>
            <a:r>
              <a:rPr lang="en-GB" altLang="zh-CN" sz="1200" i="1" dirty="0">
                <a:solidFill>
                  <a:srgbClr val="000000"/>
                </a:solidFill>
                <a:latin typeface="Times New Roman" panose="02020603050405020304" pitchFamily="18" charset="0"/>
                <a:ea typeface="宋体" panose="02010600030101010101" pitchFamily="2" charset="-122"/>
              </a:rPr>
              <a:t>Public opinion quarterly</a:t>
            </a:r>
            <a:r>
              <a:rPr lang="en-GB" altLang="zh-CN" sz="1200" dirty="0">
                <a:solidFill>
                  <a:srgbClr val="000000"/>
                </a:solidFill>
                <a:latin typeface="Times New Roman" panose="02020603050405020304" pitchFamily="18" charset="0"/>
                <a:ea typeface="宋体" panose="02010600030101010101" pitchFamily="2" charset="-122"/>
              </a:rPr>
              <a:t>, pp. 631-642.</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Krippendorff</a:t>
            </a:r>
            <a:r>
              <a:rPr lang="en-GB" altLang="zh-CN" sz="1200" dirty="0">
                <a:solidFill>
                  <a:srgbClr val="000000"/>
                </a:solidFill>
                <a:latin typeface="Times New Roman" panose="02020603050405020304" pitchFamily="18" charset="0"/>
                <a:ea typeface="宋体" panose="02010600030101010101" pitchFamily="2" charset="-122"/>
              </a:rPr>
              <a:t>, K. (2013)</a:t>
            </a:r>
            <a:r>
              <a:rPr lang="en-GB" altLang="zh-CN" sz="1200" i="1" dirty="0">
                <a:solidFill>
                  <a:srgbClr val="000000"/>
                </a:solidFill>
                <a:latin typeface="Times New Roman" panose="02020603050405020304" pitchFamily="18" charset="0"/>
                <a:ea typeface="宋体" panose="02010600030101010101" pitchFamily="2" charset="-122"/>
              </a:rPr>
              <a:t> Content analysis: an introduction to its methodology</a:t>
            </a:r>
            <a:r>
              <a:rPr lang="en-GB" altLang="zh-CN" sz="1200" dirty="0">
                <a:solidFill>
                  <a:srgbClr val="000000"/>
                </a:solidFill>
                <a:latin typeface="Times New Roman" panose="02020603050405020304" pitchFamily="18" charset="0"/>
                <a:ea typeface="宋体" panose="02010600030101010101" pitchFamily="2" charset="-122"/>
              </a:rPr>
              <a:t>, 3rd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lnSpc>
                <a:spcPct val="115000"/>
              </a:lnSpc>
              <a:spcAft>
                <a:spcPts val="1000"/>
              </a:spcAft>
            </a:pP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p:txBody>
      </p:sp>
    </p:spTree>
    <p:extLst>
      <p:ext uri="{BB962C8B-B14F-4D97-AF65-F5344CB8AC3E}">
        <p14:creationId xmlns:p14="http://schemas.microsoft.com/office/powerpoint/2010/main" val="4787831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4" name="文本框 3">
            <a:extLst>
              <a:ext uri="{FF2B5EF4-FFF2-40B4-BE49-F238E27FC236}">
                <a16:creationId xmlns:a16="http://schemas.microsoft.com/office/drawing/2014/main" id="{A67F5EB3-5C11-48CD-94D8-04442843E3D8}"/>
              </a:ext>
            </a:extLst>
          </p:cNvPr>
          <p:cNvSpPr txBox="1"/>
          <p:nvPr/>
        </p:nvSpPr>
        <p:spPr>
          <a:xfrm>
            <a:off x="262558" y="1125538"/>
            <a:ext cx="11233248" cy="6302303"/>
          </a:xfrm>
          <a:prstGeom prst="rect">
            <a:avLst/>
          </a:prstGeom>
          <a:noFill/>
        </p:spPr>
        <p:txBody>
          <a:bodyPr wrap="square" rtlCol="0">
            <a:spAutoFit/>
          </a:bodyPr>
          <a:lstStyle/>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Kuttner</a:t>
            </a:r>
            <a:r>
              <a:rPr lang="en-GB" altLang="zh-CN" sz="1200" dirty="0">
                <a:solidFill>
                  <a:srgbClr val="000000"/>
                </a:solidFill>
                <a:latin typeface="Times New Roman" panose="02020603050405020304" pitchFamily="18" charset="0"/>
                <a:ea typeface="宋体" panose="02010600030101010101" pitchFamily="2" charset="-122"/>
              </a:rPr>
              <a:t>, R. (1994) ‘Labour and Management---Will They Ever Wise-Up</a:t>
            </a:r>
            <a:r>
              <a:rPr lang="en-GB" altLang="zh-CN" sz="1200" i="1" dirty="0">
                <a:solidFill>
                  <a:srgbClr val="000000"/>
                </a:solidFill>
                <a:latin typeface="Times New Roman" panose="02020603050405020304" pitchFamily="18" charset="0"/>
                <a:ea typeface="宋体" panose="02010600030101010101" pitchFamily="2" charset="-122"/>
              </a:rPr>
              <a:t>’, BusinessWeek</a:t>
            </a:r>
            <a:r>
              <a:rPr lang="en-GB" altLang="zh-CN" sz="1200" dirty="0">
                <a:solidFill>
                  <a:srgbClr val="000000"/>
                </a:solidFill>
                <a:latin typeface="Times New Roman" panose="02020603050405020304" pitchFamily="18" charset="0"/>
                <a:ea typeface="宋体" panose="02010600030101010101" pitchFamily="2" charset="-122"/>
              </a:rPr>
              <a:t>, 9th May.</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Lakatos, I. (1976) ‘Falsification and the methodology of scientific research </a:t>
            </a:r>
            <a:r>
              <a:rPr lang="en-US" altLang="zh-CN" sz="1200" dirty="0" err="1">
                <a:solidFill>
                  <a:srgbClr val="000000"/>
                </a:solidFill>
                <a:latin typeface="Times New Roman" panose="02020603050405020304" pitchFamily="18" charset="0"/>
                <a:ea typeface="宋体" panose="02010600030101010101" pitchFamily="2" charset="-122"/>
              </a:rPr>
              <a:t>programmes</a:t>
            </a:r>
            <a:r>
              <a:rPr lang="en-US" altLang="zh-CN" sz="1200" dirty="0">
                <a:solidFill>
                  <a:srgbClr val="000000"/>
                </a:solidFill>
                <a:latin typeface="Times New Roman" panose="02020603050405020304" pitchFamily="18" charset="0"/>
                <a:ea typeface="宋体" panose="02010600030101010101" pitchFamily="2" charset="-122"/>
              </a:rPr>
              <a:t>’,</a:t>
            </a:r>
            <a:r>
              <a:rPr lang="en-US" altLang="zh-CN" sz="1200" i="1" dirty="0">
                <a:solidFill>
                  <a:srgbClr val="000000"/>
                </a:solidFill>
                <a:latin typeface="Times New Roman" panose="02020603050405020304" pitchFamily="18" charset="0"/>
                <a:ea typeface="宋体" panose="02010600030101010101" pitchFamily="2" charset="-122"/>
              </a:rPr>
              <a:t> Can theories be refuted</a:t>
            </a:r>
            <a:r>
              <a:rPr lang="en-US" altLang="zh-CN" sz="1200" dirty="0">
                <a:solidFill>
                  <a:srgbClr val="000000"/>
                </a:solidFill>
                <a:latin typeface="Times New Roman" panose="02020603050405020304" pitchFamily="18" charset="0"/>
                <a:ea typeface="宋体" panose="02010600030101010101" pitchFamily="2" charset="-122"/>
              </a:rPr>
              <a:t>, Springer, pp. 205-259.</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Lewis-Beck, M., et al. (2003)</a:t>
            </a:r>
            <a:r>
              <a:rPr lang="en-GB" altLang="zh-CN" sz="1200" i="1" dirty="0">
                <a:solidFill>
                  <a:srgbClr val="000000"/>
                </a:solidFill>
                <a:latin typeface="Times New Roman" panose="02020603050405020304" pitchFamily="18" charset="0"/>
                <a:ea typeface="宋体" panose="02010600030101010101" pitchFamily="2" charset="-122"/>
              </a:rPr>
              <a:t> The Sage </a:t>
            </a:r>
            <a:r>
              <a:rPr lang="en-GB" altLang="zh-CN" sz="1200" i="1" dirty="0" err="1">
                <a:solidFill>
                  <a:srgbClr val="000000"/>
                </a:solidFill>
                <a:latin typeface="Times New Roman" panose="02020603050405020304" pitchFamily="18" charset="0"/>
                <a:ea typeface="宋体" panose="02010600030101010101" pitchFamily="2" charset="-122"/>
              </a:rPr>
              <a:t>encyclopedia</a:t>
            </a:r>
            <a:r>
              <a:rPr lang="en-GB" altLang="zh-CN" sz="1200" i="1" dirty="0">
                <a:solidFill>
                  <a:srgbClr val="000000"/>
                </a:solidFill>
                <a:latin typeface="Times New Roman" panose="02020603050405020304" pitchFamily="18" charset="0"/>
                <a:ea typeface="宋体" panose="02010600030101010101" pitchFamily="2" charset="-122"/>
              </a:rPr>
              <a:t> of social science research methods</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Lincoln, Y.S. and Guba, E.G. (1985) </a:t>
            </a:r>
            <a:r>
              <a:rPr lang="en-GB" altLang="zh-CN" sz="1200" i="1" dirty="0">
                <a:solidFill>
                  <a:srgbClr val="000000"/>
                </a:solidFill>
                <a:latin typeface="Times New Roman" panose="02020603050405020304" pitchFamily="18" charset="0"/>
                <a:ea typeface="宋体" panose="02010600030101010101" pitchFamily="2" charset="-122"/>
              </a:rPr>
              <a:t>Naturalistic inquiry</a:t>
            </a:r>
            <a:r>
              <a:rPr lang="en-GB" altLang="zh-CN" sz="1200" dirty="0">
                <a:solidFill>
                  <a:srgbClr val="000000"/>
                </a:solidFill>
                <a:latin typeface="Times New Roman" panose="02020603050405020304" pitchFamily="18" charset="0"/>
                <a:ea typeface="宋体" panose="02010600030101010101" pitchFamily="2" charset="-122"/>
              </a:rPr>
              <a:t>, California: Beverly Hills.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Linnenluecke</a:t>
            </a:r>
            <a:r>
              <a:rPr lang="en-GB" altLang="zh-CN" sz="1200" dirty="0">
                <a:solidFill>
                  <a:srgbClr val="000000"/>
                </a:solidFill>
                <a:latin typeface="Times New Roman" panose="02020603050405020304" pitchFamily="18" charset="0"/>
                <a:ea typeface="宋体" panose="02010600030101010101" pitchFamily="2" charset="-122"/>
              </a:rPr>
              <a:t>, M.K. et al. (2009) ‘Subcultures and sustainability practices: the impact on understanding corporate sustainability</a:t>
            </a:r>
            <a:r>
              <a:rPr lang="en-GB" altLang="zh-CN" sz="1200" i="1" dirty="0">
                <a:solidFill>
                  <a:srgbClr val="000000"/>
                </a:solidFill>
                <a:latin typeface="Times New Roman" panose="02020603050405020304" pitchFamily="18" charset="0"/>
                <a:ea typeface="宋体" panose="02010600030101010101" pitchFamily="2" charset="-122"/>
              </a:rPr>
              <a:t>’, business strategy, and the environment</a:t>
            </a:r>
            <a:r>
              <a:rPr lang="en-GB" altLang="zh-CN" sz="1200" dirty="0">
                <a:solidFill>
                  <a:srgbClr val="000000"/>
                </a:solidFill>
                <a:latin typeface="Times New Roman" panose="02020603050405020304" pitchFamily="18" charset="0"/>
                <a:ea typeface="宋体" panose="02010600030101010101" pitchFamily="2" charset="-122"/>
              </a:rPr>
              <a:t>, 18(7), pp. 432-452.</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err="1">
                <a:solidFill>
                  <a:srgbClr val="000000"/>
                </a:solidFill>
                <a:latin typeface="Times New Roman" panose="02020603050405020304" pitchFamily="18" charset="0"/>
                <a:ea typeface="宋体" panose="02010600030101010101" pitchFamily="2" charset="-122"/>
              </a:rPr>
              <a:t>Lowthers</a:t>
            </a:r>
            <a:r>
              <a:rPr lang="en-US" altLang="zh-CN" sz="1200" dirty="0">
                <a:solidFill>
                  <a:srgbClr val="000000"/>
                </a:solidFill>
                <a:latin typeface="Times New Roman" panose="02020603050405020304" pitchFamily="18" charset="0"/>
                <a:ea typeface="宋体" panose="02010600030101010101" pitchFamily="2" charset="-122"/>
              </a:rPr>
              <a:t>, M.et al. (2017) ‘A Sex Work Research Symposium: Examining Positionality in Documenting Sex Work and Sex Workers’ Rights’, </a:t>
            </a:r>
            <a:r>
              <a:rPr lang="en-US" altLang="zh-CN" sz="1200" i="1" dirty="0">
                <a:solidFill>
                  <a:srgbClr val="000000"/>
                </a:solidFill>
                <a:latin typeface="Times New Roman" panose="02020603050405020304" pitchFamily="18" charset="0"/>
                <a:ea typeface="宋体" panose="02010600030101010101" pitchFamily="2" charset="-122"/>
              </a:rPr>
              <a:t>Social sciences</a:t>
            </a:r>
            <a:r>
              <a:rPr lang="en-US" altLang="zh-CN" sz="1200" dirty="0">
                <a:solidFill>
                  <a:srgbClr val="000000"/>
                </a:solidFill>
                <a:latin typeface="Times New Roman" panose="02020603050405020304" pitchFamily="18" charset="0"/>
                <a:ea typeface="宋体" panose="02010600030101010101" pitchFamily="2" charset="-122"/>
              </a:rPr>
              <a:t> (Basel), 6(2), pp. 39.</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Maxwell, J.A. (2005)</a:t>
            </a:r>
            <a:r>
              <a:rPr lang="en-GB" altLang="zh-CN" sz="1200" i="1" dirty="0">
                <a:solidFill>
                  <a:srgbClr val="000000"/>
                </a:solidFill>
                <a:latin typeface="Times New Roman" panose="02020603050405020304" pitchFamily="18" charset="0"/>
                <a:ea typeface="宋体" panose="02010600030101010101" pitchFamily="2" charset="-122"/>
              </a:rPr>
              <a:t> Qualitative research design: an interactive approach</a:t>
            </a:r>
            <a:r>
              <a:rPr lang="en-GB" altLang="zh-CN" sz="1200" dirty="0">
                <a:solidFill>
                  <a:srgbClr val="000000"/>
                </a:solidFill>
                <a:latin typeface="Times New Roman" panose="02020603050405020304" pitchFamily="18" charset="0"/>
                <a:ea typeface="宋体" panose="02010600030101010101" pitchFamily="2" charset="-122"/>
              </a:rPr>
              <a:t>, 3nd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Mccloskey</a:t>
            </a:r>
            <a:r>
              <a:rPr lang="en-GB" altLang="zh-CN" sz="1200" dirty="0">
                <a:solidFill>
                  <a:srgbClr val="000000"/>
                </a:solidFill>
                <a:latin typeface="Times New Roman" panose="02020603050405020304" pitchFamily="18" charset="0"/>
                <a:ea typeface="宋体" panose="02010600030101010101" pitchFamily="2" charset="-122"/>
              </a:rPr>
              <a:t>, D.N. (2017)</a:t>
            </a:r>
            <a:r>
              <a:rPr lang="en-GB" altLang="zh-CN" sz="1200" i="1" dirty="0">
                <a:solidFill>
                  <a:srgbClr val="000000"/>
                </a:solidFill>
                <a:latin typeface="Times New Roman" panose="02020603050405020304" pitchFamily="18" charset="0"/>
                <a:ea typeface="宋体" panose="02010600030101010101" pitchFamily="2" charset="-122"/>
              </a:rPr>
              <a:t> Wealth, Commerce, and Philosophy: Foundational Thinkers and Business Ethics, </a:t>
            </a:r>
            <a:r>
              <a:rPr lang="en-GB" altLang="zh-CN" sz="1200" dirty="0">
                <a:solidFill>
                  <a:srgbClr val="000000"/>
                </a:solidFill>
                <a:latin typeface="Times New Roman" panose="02020603050405020304" pitchFamily="18" charset="0"/>
                <a:ea typeface="宋体" panose="02010600030101010101" pitchFamily="2" charset="-122"/>
              </a:rPr>
              <a:t>Chicago: University of Chicago Press.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McDonald, P. (2012) ‘Confucian foundations to leadership: a study of Chinese business leaders across Greater China and South-East Asia’,</a:t>
            </a:r>
            <a:r>
              <a:rPr lang="en-GB" altLang="zh-CN" sz="1200" i="1" dirty="0">
                <a:solidFill>
                  <a:srgbClr val="000000"/>
                </a:solidFill>
                <a:latin typeface="Times New Roman" panose="02020603050405020304" pitchFamily="18" charset="0"/>
                <a:ea typeface="宋体" panose="02010600030101010101" pitchFamily="2" charset="-122"/>
              </a:rPr>
              <a:t> Asia Pacific business review</a:t>
            </a:r>
            <a:r>
              <a:rPr lang="en-GB" altLang="zh-CN" sz="1200" dirty="0">
                <a:solidFill>
                  <a:srgbClr val="000000"/>
                </a:solidFill>
                <a:latin typeface="Times New Roman" panose="02020603050405020304" pitchFamily="18" charset="0"/>
                <a:ea typeface="宋体" panose="02010600030101010101" pitchFamily="2" charset="-122"/>
              </a:rPr>
              <a:t>, 18(4), pp. 465-487.</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Meng, J. and Berger, B.K., (2019) ‘The impact of organizational culture and leadership performance on PR professionals’ job satisfaction: Testing the joint mediating effects of engagement and trust’,</a:t>
            </a:r>
            <a:r>
              <a:rPr lang="en-GB" altLang="zh-CN" sz="1200" i="1" dirty="0">
                <a:solidFill>
                  <a:srgbClr val="000000"/>
                </a:solidFill>
                <a:latin typeface="Times New Roman" panose="02020603050405020304" pitchFamily="18" charset="0"/>
                <a:ea typeface="宋体" panose="02010600030101010101" pitchFamily="2" charset="-122"/>
              </a:rPr>
              <a:t> Public relations review</a:t>
            </a:r>
            <a:r>
              <a:rPr lang="en-GB" altLang="zh-CN" sz="1200" dirty="0">
                <a:solidFill>
                  <a:srgbClr val="000000"/>
                </a:solidFill>
                <a:latin typeface="Times New Roman" panose="02020603050405020304" pitchFamily="18" charset="0"/>
                <a:ea typeface="宋体" panose="02010600030101010101" pitchFamily="2" charset="-122"/>
              </a:rPr>
              <a:t>, 45(1), pp. 64-75.</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err="1">
                <a:solidFill>
                  <a:srgbClr val="000000"/>
                </a:solidFill>
                <a:latin typeface="Times New Roman" panose="02020603050405020304" pitchFamily="18" charset="0"/>
                <a:ea typeface="宋体" panose="02010600030101010101" pitchFamily="2" charset="-122"/>
              </a:rPr>
              <a:t>Neurath</a:t>
            </a:r>
            <a:r>
              <a:rPr lang="en-US" altLang="zh-CN" sz="1200" dirty="0">
                <a:solidFill>
                  <a:srgbClr val="000000"/>
                </a:solidFill>
                <a:latin typeface="Times New Roman" panose="02020603050405020304" pitchFamily="18" charset="0"/>
                <a:ea typeface="宋体" panose="02010600030101010101" pitchFamily="2" charset="-122"/>
              </a:rPr>
              <a:t>, O. (1983). ‘Physicalism’, </a:t>
            </a:r>
            <a:r>
              <a:rPr lang="en-US" altLang="zh-CN" sz="1200" i="1" dirty="0">
                <a:solidFill>
                  <a:srgbClr val="000000"/>
                </a:solidFill>
                <a:latin typeface="Times New Roman" panose="02020603050405020304" pitchFamily="18" charset="0"/>
                <a:ea typeface="宋体" panose="02010600030101010101" pitchFamily="2" charset="-122"/>
              </a:rPr>
              <a:t>Philosophical Papers 1913–1946,</a:t>
            </a:r>
            <a:r>
              <a:rPr lang="en-US" altLang="zh-CN" sz="1200" dirty="0">
                <a:solidFill>
                  <a:srgbClr val="000000"/>
                </a:solidFill>
                <a:latin typeface="Times New Roman" panose="02020603050405020304" pitchFamily="18" charset="0"/>
                <a:ea typeface="宋体" panose="02010600030101010101" pitchFamily="2" charset="-122"/>
              </a:rPr>
              <a:t> Springer, pp. 52-57.</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Nruyen</a:t>
            </a:r>
            <a:r>
              <a:rPr lang="en-GB" altLang="zh-CN" sz="1200" dirty="0">
                <a:solidFill>
                  <a:srgbClr val="000000"/>
                </a:solidFill>
                <a:latin typeface="Times New Roman" panose="02020603050405020304" pitchFamily="18" charset="0"/>
                <a:ea typeface="宋体" panose="02010600030101010101" pitchFamily="2" charset="-122"/>
              </a:rPr>
              <a:t>, P.T., et al. (2020) ‘Factors That Influence Employee Performance: Motivation, Leadership, Environment, Culture Organization, Work Achievement, Competence And Compensation (A Study Of Human Resource Management Literature Studies)’,</a:t>
            </a:r>
            <a:r>
              <a:rPr lang="en-GB" altLang="zh-CN" sz="1200" i="1" dirty="0">
                <a:solidFill>
                  <a:srgbClr val="000000"/>
                </a:solidFill>
                <a:latin typeface="Times New Roman" panose="02020603050405020304" pitchFamily="18" charset="0"/>
                <a:ea typeface="宋体" panose="02010600030101010101" pitchFamily="2" charset="-122"/>
              </a:rPr>
              <a:t> </a:t>
            </a:r>
            <a:r>
              <a:rPr lang="en-GB" altLang="zh-CN" sz="1200" i="1" dirty="0" err="1">
                <a:solidFill>
                  <a:srgbClr val="000000"/>
                </a:solidFill>
                <a:latin typeface="Times New Roman" panose="02020603050405020304" pitchFamily="18" charset="0"/>
                <a:ea typeface="宋体" panose="02010600030101010101" pitchFamily="2" charset="-122"/>
              </a:rPr>
              <a:t>Dinasti</a:t>
            </a:r>
            <a:r>
              <a:rPr lang="en-GB" altLang="zh-CN" sz="1200" i="1" dirty="0">
                <a:solidFill>
                  <a:srgbClr val="000000"/>
                </a:solidFill>
                <a:latin typeface="Times New Roman" panose="02020603050405020304" pitchFamily="18" charset="0"/>
                <a:ea typeface="宋体" panose="02010600030101010101" pitchFamily="2" charset="-122"/>
              </a:rPr>
              <a:t> International Journal of Digital Business Management</a:t>
            </a:r>
            <a:r>
              <a:rPr lang="en-GB" altLang="zh-CN" sz="1200" dirty="0">
                <a:solidFill>
                  <a:srgbClr val="000000"/>
                </a:solidFill>
                <a:latin typeface="Times New Roman" panose="02020603050405020304" pitchFamily="18" charset="0"/>
                <a:ea typeface="宋体" panose="02010600030101010101" pitchFamily="2" charset="-122"/>
              </a:rPr>
              <a:t>, 1(4), pp. 645-662.</a:t>
            </a: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Ozawa, M. (2003) ‘Universally valid reformulation of the Heisenberg uncertainty principle on noise and disturbance in measurement’, Physical Review A, 67(4), pp. 042105.</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Paganelli</a:t>
            </a:r>
            <a:r>
              <a:rPr lang="en-GB" altLang="zh-CN" sz="1200" dirty="0">
                <a:solidFill>
                  <a:srgbClr val="000000"/>
                </a:solidFill>
                <a:latin typeface="Times New Roman" panose="02020603050405020304" pitchFamily="18" charset="0"/>
                <a:ea typeface="宋体" panose="02010600030101010101" pitchFamily="2" charset="-122"/>
              </a:rPr>
              <a:t>, M.P. (2008) ‘The Adam Smith Problem in Reverse: Self-Interest in The Wealth of Nations and The Theory of Moral Sentiments’,</a:t>
            </a:r>
            <a:r>
              <a:rPr lang="en-GB" altLang="zh-CN" sz="1200" i="1" dirty="0">
                <a:solidFill>
                  <a:srgbClr val="000000"/>
                </a:solidFill>
                <a:latin typeface="Times New Roman" panose="02020603050405020304" pitchFamily="18" charset="0"/>
                <a:ea typeface="宋体" panose="02010600030101010101" pitchFamily="2" charset="-122"/>
              </a:rPr>
              <a:t> History of political economy</a:t>
            </a:r>
            <a:r>
              <a:rPr lang="en-GB" altLang="zh-CN" sz="1200" dirty="0">
                <a:solidFill>
                  <a:srgbClr val="000000"/>
                </a:solidFill>
                <a:latin typeface="Times New Roman" panose="02020603050405020304" pitchFamily="18" charset="0"/>
                <a:ea typeface="宋体" panose="02010600030101010101" pitchFamily="2" charset="-122"/>
              </a:rPr>
              <a:t>, 40(2), pp. 365-382.</a:t>
            </a: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Patton, M.Q. (2015)</a:t>
            </a:r>
            <a:r>
              <a:rPr lang="en-GB" altLang="zh-CN" sz="1200" i="1" dirty="0">
                <a:solidFill>
                  <a:srgbClr val="000000"/>
                </a:solidFill>
                <a:latin typeface="Times New Roman" panose="02020603050405020304" pitchFamily="18" charset="0"/>
                <a:ea typeface="宋体" panose="02010600030101010101" pitchFamily="2" charset="-122"/>
              </a:rPr>
              <a:t> Qualitative research and evaluation methods</a:t>
            </a:r>
            <a:r>
              <a:rPr lang="en-GB" altLang="zh-CN" sz="1200" dirty="0">
                <a:solidFill>
                  <a:srgbClr val="000000"/>
                </a:solidFill>
                <a:latin typeface="Times New Roman" panose="02020603050405020304" pitchFamily="18" charset="0"/>
                <a:ea typeface="宋体" panose="02010600030101010101" pitchFamily="2" charset="-122"/>
              </a:rPr>
              <a:t>, 4th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Los Angeles: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Popper, K. (2005)</a:t>
            </a:r>
            <a:r>
              <a:rPr lang="en-GB" altLang="zh-CN" sz="1200" i="1" dirty="0">
                <a:solidFill>
                  <a:srgbClr val="000000"/>
                </a:solidFill>
                <a:latin typeface="Times New Roman" panose="02020603050405020304" pitchFamily="18" charset="0"/>
                <a:ea typeface="宋体" panose="02010600030101010101" pitchFamily="2" charset="-122"/>
              </a:rPr>
              <a:t> The logic of scientific discovery</a:t>
            </a:r>
            <a:r>
              <a:rPr lang="en-GB" altLang="zh-CN" sz="1200" dirty="0">
                <a:solidFill>
                  <a:srgbClr val="000000"/>
                </a:solidFill>
                <a:latin typeface="Times New Roman" panose="02020603050405020304" pitchFamily="18" charset="0"/>
                <a:ea typeface="宋体" panose="02010600030101010101" pitchFamily="2" charset="-122"/>
              </a:rPr>
              <a:t>, London: Routledge.</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endParaRPr lang="zh-CN" altLang="zh-CN" sz="1200" dirty="0">
              <a:solidFill>
                <a:srgbClr val="000000"/>
              </a:solidFill>
              <a:latin typeface="Times New Roman" panose="02020603050405020304" pitchFamily="18" charset="0"/>
              <a:ea typeface="宋体" panose="02010600030101010101" pitchFamily="2" charset="-122"/>
            </a:endParaRPr>
          </a:p>
          <a:p>
            <a:pPr>
              <a:lnSpc>
                <a:spcPct val="115000"/>
              </a:lnSpc>
              <a:spcAft>
                <a:spcPts val="1000"/>
              </a:spcAft>
            </a:pP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p:txBody>
      </p:sp>
    </p:spTree>
    <p:extLst>
      <p:ext uri="{BB962C8B-B14F-4D97-AF65-F5344CB8AC3E}">
        <p14:creationId xmlns:p14="http://schemas.microsoft.com/office/powerpoint/2010/main" val="37709968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6" name="文本框 5">
            <a:extLst>
              <a:ext uri="{FF2B5EF4-FFF2-40B4-BE49-F238E27FC236}">
                <a16:creationId xmlns:a16="http://schemas.microsoft.com/office/drawing/2014/main" id="{A5179756-61FD-4C03-927F-A51A811FA717}"/>
              </a:ext>
            </a:extLst>
          </p:cNvPr>
          <p:cNvSpPr txBox="1"/>
          <p:nvPr/>
        </p:nvSpPr>
        <p:spPr>
          <a:xfrm>
            <a:off x="118542" y="1197546"/>
            <a:ext cx="11881320" cy="5055230"/>
          </a:xfrm>
          <a:prstGeom prst="rect">
            <a:avLst/>
          </a:prstGeom>
          <a:noFill/>
        </p:spPr>
        <p:txBody>
          <a:bodyPr wrap="square" rtlCol="0">
            <a:spAutoFit/>
          </a:bodyPr>
          <a:lstStyle/>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Priest, G. (2017) ‘Charles Darwin’s Theory of Moral Sentiments: What Darwin’s Ethics Really Owes to Adam Smith’, </a:t>
            </a:r>
            <a:r>
              <a:rPr lang="en-GB" altLang="zh-CN" sz="1200" i="1" dirty="0">
                <a:solidFill>
                  <a:srgbClr val="000000"/>
                </a:solidFill>
                <a:latin typeface="Times New Roman" panose="02020603050405020304" pitchFamily="18" charset="0"/>
                <a:ea typeface="宋体" panose="02010600030101010101" pitchFamily="2" charset="-122"/>
              </a:rPr>
              <a:t>Journal of the history of ideas</a:t>
            </a:r>
            <a:r>
              <a:rPr lang="en-GB" altLang="zh-CN" sz="1200" dirty="0">
                <a:solidFill>
                  <a:srgbClr val="000000"/>
                </a:solidFill>
                <a:latin typeface="Times New Roman" panose="02020603050405020304" pitchFamily="18" charset="0"/>
                <a:ea typeface="宋体" panose="02010600030101010101" pitchFamily="2" charset="-122"/>
              </a:rPr>
              <a:t>, 78(4), pp. 571-593.</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Ralston, et al. (2008) ‘The Impact of National Culture and Economic Ideology on Managerial Work Values: A Study of the United States, Russia, Japan, and China’, </a:t>
            </a:r>
            <a:r>
              <a:rPr lang="en-GB" altLang="zh-CN" sz="1200" i="1" dirty="0">
                <a:solidFill>
                  <a:srgbClr val="000000"/>
                </a:solidFill>
                <a:latin typeface="Times New Roman" panose="02020603050405020304" pitchFamily="18" charset="0"/>
                <a:ea typeface="宋体" panose="02010600030101010101" pitchFamily="2" charset="-122"/>
              </a:rPr>
              <a:t>Journal of International Business Studies</a:t>
            </a:r>
            <a:r>
              <a:rPr lang="en-GB" altLang="zh-CN" sz="1200" dirty="0">
                <a:solidFill>
                  <a:srgbClr val="000000"/>
                </a:solidFill>
                <a:latin typeface="Times New Roman" panose="02020603050405020304" pitchFamily="18" charset="0"/>
                <a:ea typeface="宋体" panose="02010600030101010101" pitchFamily="2" charset="-122"/>
              </a:rPr>
              <a:t>, 39(1), pp. 8-26.</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Saunders, M. (2016) </a:t>
            </a:r>
            <a:r>
              <a:rPr lang="en-GB" altLang="zh-CN" sz="1200" i="1" dirty="0">
                <a:solidFill>
                  <a:srgbClr val="000000"/>
                </a:solidFill>
                <a:latin typeface="Times New Roman" panose="02020603050405020304" pitchFamily="18" charset="0"/>
                <a:ea typeface="宋体" panose="02010600030101010101" pitchFamily="2" charset="-122"/>
              </a:rPr>
              <a:t>Research methods for business students</a:t>
            </a:r>
            <a:r>
              <a:rPr lang="en-GB" altLang="zh-CN" sz="1200" dirty="0">
                <a:solidFill>
                  <a:srgbClr val="000000"/>
                </a:solidFill>
                <a:latin typeface="Times New Roman" panose="02020603050405020304" pitchFamily="18" charset="0"/>
                <a:ea typeface="宋体" panose="02010600030101010101" pitchFamily="2" charset="-122"/>
              </a:rPr>
              <a:t>, 8th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Harlow: Pearson Education.</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Schein, E.H. (2010</a:t>
            </a:r>
            <a:r>
              <a:rPr lang="en-GB" altLang="zh-CN" sz="1200" i="1" dirty="0">
                <a:solidFill>
                  <a:srgbClr val="000000"/>
                </a:solidFill>
                <a:latin typeface="Times New Roman" panose="02020603050405020304" pitchFamily="18" charset="0"/>
                <a:ea typeface="宋体" panose="02010600030101010101" pitchFamily="2" charset="-122"/>
              </a:rPr>
              <a:t>) Organizational culture and leadership</a:t>
            </a:r>
            <a:r>
              <a:rPr lang="en-GB" altLang="zh-CN" sz="1200" dirty="0">
                <a:solidFill>
                  <a:srgbClr val="000000"/>
                </a:solidFill>
                <a:latin typeface="Times New Roman" panose="02020603050405020304" pitchFamily="18" charset="0"/>
                <a:ea typeface="宋体" panose="02010600030101010101" pitchFamily="2" charset="-122"/>
              </a:rPr>
              <a:t>, John Wiley &amp; Sons.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Schwartz, H. and Davis, S.M. (1981) ‘Matching corporate culture and business strategy’, </a:t>
            </a:r>
            <a:r>
              <a:rPr lang="en-GB" altLang="zh-CN" sz="1200" i="1" dirty="0">
                <a:solidFill>
                  <a:srgbClr val="000000"/>
                </a:solidFill>
                <a:latin typeface="Times New Roman" panose="02020603050405020304" pitchFamily="18" charset="0"/>
                <a:ea typeface="宋体" panose="02010600030101010101" pitchFamily="2" charset="-122"/>
              </a:rPr>
              <a:t>Organizational Dynamics</a:t>
            </a:r>
            <a:r>
              <a:rPr lang="en-GB" altLang="zh-CN" sz="1200" dirty="0">
                <a:solidFill>
                  <a:srgbClr val="000000"/>
                </a:solidFill>
                <a:latin typeface="Times New Roman" panose="02020603050405020304" pitchFamily="18" charset="0"/>
                <a:ea typeface="宋体" panose="02010600030101010101" pitchFamily="2" charset="-122"/>
              </a:rPr>
              <a:t>, 10(1), pp. 30-48.</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Scott, W.R. (2003)</a:t>
            </a:r>
            <a:r>
              <a:rPr lang="en-GB" altLang="zh-CN" sz="1200" i="1" dirty="0">
                <a:solidFill>
                  <a:srgbClr val="000000"/>
                </a:solidFill>
                <a:latin typeface="Times New Roman" panose="02020603050405020304" pitchFamily="18" charset="0"/>
                <a:ea typeface="宋体" panose="02010600030101010101" pitchFamily="2" charset="-122"/>
              </a:rPr>
              <a:t> Organizations: Rational, natural, and open systems</a:t>
            </a:r>
            <a:r>
              <a:rPr lang="en-GB" altLang="zh-CN" sz="1200" dirty="0">
                <a:solidFill>
                  <a:srgbClr val="000000"/>
                </a:solidFill>
                <a:latin typeface="Times New Roman" panose="02020603050405020304" pitchFamily="18" charset="0"/>
                <a:ea typeface="宋体" panose="02010600030101010101" pitchFamily="2" charset="-122"/>
              </a:rPr>
              <a:t>. Prentice Hall.</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SONG, Y., 2002. ‘Crisis of Cultural Identity in East Asia: On the meaning of Confucian ethics in the age of globalisation’,</a:t>
            </a:r>
            <a:r>
              <a:rPr lang="en-GB" altLang="zh-CN" sz="1200" i="1" dirty="0">
                <a:solidFill>
                  <a:srgbClr val="000000"/>
                </a:solidFill>
                <a:latin typeface="Times New Roman" panose="02020603050405020304" pitchFamily="18" charset="0"/>
                <a:ea typeface="宋体" panose="02010600030101010101" pitchFamily="2" charset="-122"/>
              </a:rPr>
              <a:t> Asian philosophy</a:t>
            </a:r>
            <a:r>
              <a:rPr lang="en-GB" altLang="zh-CN" sz="1200" dirty="0">
                <a:solidFill>
                  <a:srgbClr val="000000"/>
                </a:solidFill>
                <a:latin typeface="Times New Roman" panose="02020603050405020304" pitchFamily="18" charset="0"/>
                <a:ea typeface="宋体" panose="02010600030101010101" pitchFamily="2" charset="-122"/>
              </a:rPr>
              <a:t>, 12(2), pp. 109-125.</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Stein, S. and </a:t>
            </a:r>
            <a:r>
              <a:rPr lang="en-US" altLang="zh-CN" sz="1200" dirty="0" err="1">
                <a:solidFill>
                  <a:srgbClr val="000000"/>
                </a:solidFill>
                <a:latin typeface="Times New Roman" panose="02020603050405020304" pitchFamily="18" charset="0"/>
                <a:ea typeface="宋体" panose="02010600030101010101" pitchFamily="2" charset="-122"/>
              </a:rPr>
              <a:t>Storr</a:t>
            </a:r>
            <a:r>
              <a:rPr lang="en-US" altLang="zh-CN" sz="1200" dirty="0">
                <a:solidFill>
                  <a:srgbClr val="000000"/>
                </a:solidFill>
                <a:latin typeface="Times New Roman" panose="02020603050405020304" pitchFamily="18" charset="0"/>
                <a:ea typeface="宋体" panose="02010600030101010101" pitchFamily="2" charset="-122"/>
              </a:rPr>
              <a:t>, V.H. (2020) ‘Reconsidering Weber's Protestant Ethic and the Spirit of Capitalism’, </a:t>
            </a:r>
            <a:r>
              <a:rPr lang="en-US" altLang="zh-CN" sz="1200" i="1" dirty="0">
                <a:solidFill>
                  <a:srgbClr val="000000"/>
                </a:solidFill>
                <a:latin typeface="Times New Roman" panose="02020603050405020304" pitchFamily="18" charset="0"/>
                <a:ea typeface="宋体" panose="02010600030101010101" pitchFamily="2" charset="-122"/>
              </a:rPr>
              <a:t>The independent review</a:t>
            </a:r>
            <a:r>
              <a:rPr lang="en-US" altLang="zh-CN" sz="1200" dirty="0">
                <a:solidFill>
                  <a:srgbClr val="000000"/>
                </a:solidFill>
                <a:latin typeface="Times New Roman" panose="02020603050405020304" pitchFamily="18" charset="0"/>
                <a:ea typeface="宋体" panose="02010600030101010101" pitchFamily="2" charset="-122"/>
              </a:rPr>
              <a:t>, 24(4), pp. 521.</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Stevens, S.S. (1946) ‘On the theory of scales of measurement’, </a:t>
            </a:r>
            <a:r>
              <a:rPr lang="en-GB" altLang="zh-CN" sz="1200" i="1" dirty="0">
                <a:solidFill>
                  <a:srgbClr val="000000"/>
                </a:solidFill>
                <a:latin typeface="Times New Roman" panose="02020603050405020304" pitchFamily="18" charset="0"/>
                <a:ea typeface="宋体" panose="02010600030101010101" pitchFamily="2" charset="-122"/>
              </a:rPr>
              <a:t>Science</a:t>
            </a:r>
            <a:r>
              <a:rPr lang="en-GB" altLang="zh-CN" sz="1200" dirty="0">
                <a:solidFill>
                  <a:srgbClr val="000000"/>
                </a:solidFill>
                <a:latin typeface="Times New Roman" panose="02020603050405020304" pitchFamily="18" charset="0"/>
                <a:ea typeface="宋体" panose="02010600030101010101" pitchFamily="2" charset="-122"/>
              </a:rPr>
              <a:t>, 102(2684).</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Tashakkori</a:t>
            </a:r>
            <a:r>
              <a:rPr lang="en-GB" altLang="zh-CN" sz="1200" dirty="0">
                <a:solidFill>
                  <a:srgbClr val="000000"/>
                </a:solidFill>
                <a:latin typeface="Times New Roman" panose="02020603050405020304" pitchFamily="18" charset="0"/>
                <a:ea typeface="宋体" panose="02010600030101010101" pitchFamily="2" charset="-122"/>
              </a:rPr>
              <a:t>, A. and Teddlie, C. (2009</a:t>
            </a:r>
            <a:r>
              <a:rPr lang="en-GB" altLang="zh-CN" sz="1200" i="1" dirty="0">
                <a:solidFill>
                  <a:srgbClr val="000000"/>
                </a:solidFill>
                <a:latin typeface="Times New Roman" panose="02020603050405020304" pitchFamily="18" charset="0"/>
                <a:ea typeface="宋体" panose="02010600030101010101" pitchFamily="2" charset="-122"/>
              </a:rPr>
              <a:t>) Foundations of mixed methods research: integrating quantitative and qualitative techniques in the social and </a:t>
            </a:r>
            <a:r>
              <a:rPr lang="en-GB" altLang="zh-CN" sz="1200" i="1" dirty="0" err="1">
                <a:solidFill>
                  <a:srgbClr val="000000"/>
                </a:solidFill>
                <a:latin typeface="Times New Roman" panose="02020603050405020304" pitchFamily="18" charset="0"/>
                <a:ea typeface="宋体" panose="02010600030101010101" pitchFamily="2" charset="-122"/>
              </a:rPr>
              <a:t>behavioral</a:t>
            </a:r>
            <a:r>
              <a:rPr lang="en-GB" altLang="zh-CN" sz="1200" i="1" dirty="0">
                <a:solidFill>
                  <a:srgbClr val="000000"/>
                </a:solidFill>
                <a:latin typeface="Times New Roman" panose="02020603050405020304" pitchFamily="18" charset="0"/>
                <a:ea typeface="宋体" panose="02010600030101010101" pitchFamily="2" charset="-122"/>
              </a:rPr>
              <a:t> sciences</a:t>
            </a:r>
            <a:r>
              <a:rPr lang="en-GB" altLang="zh-CN" sz="1200" dirty="0">
                <a:solidFill>
                  <a:srgbClr val="000000"/>
                </a:solidFill>
                <a:latin typeface="Times New Roman" panose="02020603050405020304" pitchFamily="18" charset="0"/>
                <a:ea typeface="宋体" panose="02010600030101010101" pitchFamily="2" charset="-122"/>
              </a:rPr>
              <a:t>, London: SAGE.</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Tu, W. (1996) ‘Introduction</a:t>
            </a:r>
            <a:r>
              <a:rPr lang="en-GB" altLang="zh-CN" sz="1200" i="1" dirty="0">
                <a:solidFill>
                  <a:srgbClr val="000000"/>
                </a:solidFill>
                <a:latin typeface="Times New Roman" panose="02020603050405020304" pitchFamily="18" charset="0"/>
                <a:ea typeface="宋体" panose="02010600030101010101" pitchFamily="2" charset="-122"/>
              </a:rPr>
              <a:t>’, Confucian Traditions in East Asian Modernity: Moral Education and Economic Culture in Japan and the Four Mini-Dragons</a:t>
            </a:r>
            <a:r>
              <a:rPr lang="en-GB" altLang="zh-CN" sz="1200" dirty="0">
                <a:solidFill>
                  <a:srgbClr val="000000"/>
                </a:solidFill>
                <a:latin typeface="Times New Roman" panose="02020603050405020304" pitchFamily="18" charset="0"/>
                <a:ea typeface="宋体" panose="02010600030101010101" pitchFamily="2" charset="-122"/>
              </a:rPr>
              <a:t>, MA: Harvard University Press. </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Woods, P.R. and Lamond, D.A. (2011) ‘What Would Confucius Do? — Confucian Ethics and Self-Regulation in Management’,</a:t>
            </a:r>
            <a:r>
              <a:rPr lang="en-GB" altLang="zh-CN" sz="1200" i="1" dirty="0">
                <a:solidFill>
                  <a:srgbClr val="000000"/>
                </a:solidFill>
                <a:latin typeface="Times New Roman" panose="02020603050405020304" pitchFamily="18" charset="0"/>
                <a:ea typeface="宋体" panose="02010600030101010101" pitchFamily="2" charset="-122"/>
              </a:rPr>
              <a:t> Journal of Business Ethics</a:t>
            </a:r>
            <a:r>
              <a:rPr lang="en-GB" altLang="zh-CN" sz="1200" dirty="0">
                <a:solidFill>
                  <a:srgbClr val="000000"/>
                </a:solidFill>
                <a:latin typeface="Times New Roman" panose="02020603050405020304" pitchFamily="18" charset="0"/>
                <a:ea typeface="宋体" panose="02010600030101010101" pitchFamily="2" charset="-122"/>
              </a:rPr>
              <a:t>, 102(4), pp. 669-683.</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Yin, R.K. (2009) </a:t>
            </a:r>
            <a:r>
              <a:rPr lang="en-GB" altLang="zh-CN" sz="1200" i="1" dirty="0">
                <a:solidFill>
                  <a:srgbClr val="000000"/>
                </a:solidFill>
                <a:latin typeface="Times New Roman" panose="02020603050405020304" pitchFamily="18" charset="0"/>
                <a:ea typeface="宋体" panose="02010600030101010101" pitchFamily="2" charset="-122"/>
              </a:rPr>
              <a:t>Case study research: design and methods,</a:t>
            </a:r>
            <a:r>
              <a:rPr lang="en-GB" altLang="zh-CN" sz="1200" dirty="0">
                <a:solidFill>
                  <a:srgbClr val="000000"/>
                </a:solidFill>
                <a:latin typeface="Times New Roman" panose="02020603050405020304" pitchFamily="18" charset="0"/>
                <a:ea typeface="宋体" panose="02010600030101010101" pitchFamily="2" charset="-122"/>
              </a:rPr>
              <a:t> 3th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London: SAGE.</a:t>
            </a:r>
          </a:p>
          <a:p>
            <a:pPr>
              <a:spcAft>
                <a:spcPts val="865"/>
              </a:spcAft>
            </a:pPr>
            <a:endParaRPr lang="en-GB" altLang="zh-CN" sz="1200" dirty="0">
              <a:solidFill>
                <a:srgbClr val="000000"/>
              </a:solidFill>
              <a:latin typeface="Times New Roman" panose="02020603050405020304" pitchFamily="18" charset="0"/>
              <a:ea typeface="宋体" panose="02010600030101010101" pitchFamily="2" charset="-122"/>
            </a:endParaRPr>
          </a:p>
          <a:p>
            <a:pPr marL="171450" indent="-171450">
              <a:spcAft>
                <a:spcPts val="865"/>
              </a:spcAft>
              <a:buFont typeface="Wingdings" panose="05000000000000000000" pitchFamily="2" charset="2"/>
              <a:buChar char="s"/>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marL="171450" indent="-171450">
              <a:spcAft>
                <a:spcPts val="865"/>
              </a:spcAft>
              <a:buFont typeface="Wingdings" panose="05000000000000000000" pitchFamily="2" charset="2"/>
              <a:buChar char="s"/>
            </a:pPr>
            <a:endParaRPr lang="zh-CN" altLang="zh-CN" sz="1200" dirty="0">
              <a:solidFill>
                <a:srgbClr val="000000"/>
              </a:solidFill>
              <a:latin typeface="Times New Roman" panose="02020603050405020304" pitchFamily="18" charset="0"/>
              <a:ea typeface="宋体" panose="02010600030101010101" pitchFamily="2" charset="-122"/>
            </a:endParaRPr>
          </a:p>
        </p:txBody>
      </p:sp>
    </p:spTree>
    <p:extLst>
      <p:ext uri="{BB962C8B-B14F-4D97-AF65-F5344CB8AC3E}">
        <p14:creationId xmlns:p14="http://schemas.microsoft.com/office/powerpoint/2010/main" val="19579668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1463" y="-30669"/>
            <a:ext cx="12190413" cy="6859588"/>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394" tIns="45696" rIns="91394" bIns="45696" spcCol="0" rtlCol="0" anchor="ctr"/>
          <a:lstStyle/>
          <a:p>
            <a:pPr algn="ctr"/>
            <a:endParaRPr lang="zh-CN" altLang="en-US" dirty="0">
              <a:solidFill>
                <a:prstClr val="white"/>
              </a:solidFill>
            </a:endParaRPr>
          </a:p>
        </p:txBody>
      </p:sp>
      <p:pic>
        <p:nvPicPr>
          <p:cNvPr id="6" name="图片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2071" y="4072235"/>
            <a:ext cx="287339"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图片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090" y="85397"/>
            <a:ext cx="3114835" cy="674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图片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221879" flipV="1">
            <a:off x="11927857" y="591207"/>
            <a:ext cx="1442171" cy="1402659"/>
          </a:xfrm>
          <a:prstGeom prst="rect">
            <a:avLst/>
          </a:prstGeom>
        </p:spPr>
      </p:pic>
      <p:sp>
        <p:nvSpPr>
          <p:cNvPr id="16" name="矩形 15"/>
          <p:cNvSpPr/>
          <p:nvPr/>
        </p:nvSpPr>
        <p:spPr>
          <a:xfrm>
            <a:off x="11165132" y="306251"/>
            <a:ext cx="648072" cy="1261078"/>
          </a:xfrm>
          <a:prstGeom prst="rect">
            <a:avLst/>
          </a:prstGeom>
          <a:blipFill dpi="0" rotWithShape="1">
            <a:blip r:embed="rId7"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423" tIns="45711" rIns="91423" bIns="45711" spcCol="0" rtlCol="0" anchor="ctr"/>
          <a:lstStyle/>
          <a:p>
            <a:pPr algn="ctr"/>
            <a:endParaRPr lang="zh-CN" altLang="en-US">
              <a:solidFill>
                <a:prstClr val="white"/>
              </a:solidFill>
            </a:endParaRPr>
          </a:p>
        </p:txBody>
      </p:sp>
      <p:sp>
        <p:nvSpPr>
          <p:cNvPr id="2" name="文本框 1">
            <a:extLst>
              <a:ext uri="{FF2B5EF4-FFF2-40B4-BE49-F238E27FC236}">
                <a16:creationId xmlns:a16="http://schemas.microsoft.com/office/drawing/2014/main" id="{EE5F104C-6FBA-4640-B3F9-D718A3D59921}"/>
              </a:ext>
            </a:extLst>
          </p:cNvPr>
          <p:cNvSpPr txBox="1"/>
          <p:nvPr/>
        </p:nvSpPr>
        <p:spPr>
          <a:xfrm>
            <a:off x="3358902" y="2349674"/>
            <a:ext cx="5400600" cy="1938992"/>
          </a:xfrm>
          <a:prstGeom prst="rect">
            <a:avLst/>
          </a:prstGeom>
          <a:noFill/>
        </p:spPr>
        <p:txBody>
          <a:bodyPr wrap="square" rtlCol="0">
            <a:spAutoFit/>
          </a:bodyPr>
          <a:lstStyle/>
          <a:p>
            <a:r>
              <a:rPr lang="en-US" altLang="zh-CN" sz="6000" dirty="0">
                <a:latin typeface="Algerian" panose="04020705040A02060702" pitchFamily="82" charset="0"/>
              </a:rPr>
              <a:t>Thanks for Watching !</a:t>
            </a:r>
            <a:endParaRPr lang="zh-CN" altLang="en-US" sz="6000" dirty="0">
              <a:latin typeface="Algerian" panose="04020705040A02060702" pitchFamily="82" charset="0"/>
            </a:endParaRPr>
          </a:p>
        </p:txBody>
      </p:sp>
    </p:spTree>
    <p:extLst>
      <p:ext uri="{BB962C8B-B14F-4D97-AF65-F5344CB8AC3E}">
        <p14:creationId xmlns:p14="http://schemas.microsoft.com/office/powerpoint/2010/main" val="41997194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childTnLst>
                                </p:cTn>
                              </p:par>
                              <p:par>
                                <p:cTn id="8" presetID="42" presetClass="entr" presetSubtype="0" fill="hold" nodeType="withEffect">
                                  <p:stCondLst>
                                    <p:cond delay="300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3000"/>
                                        <p:tgtEl>
                                          <p:spTgt spid="12"/>
                                        </p:tgtEl>
                                      </p:cBhvr>
                                    </p:animEffect>
                                    <p:anim calcmode="lin" valueType="num">
                                      <p:cBhvr>
                                        <p:cTn id="11" dur="3000" fill="hold"/>
                                        <p:tgtEl>
                                          <p:spTgt spid="12"/>
                                        </p:tgtEl>
                                        <p:attrNameLst>
                                          <p:attrName>ppt_x</p:attrName>
                                        </p:attrNameLst>
                                      </p:cBhvr>
                                      <p:tavLst>
                                        <p:tav tm="0">
                                          <p:val>
                                            <p:strVal val="#ppt_x"/>
                                          </p:val>
                                        </p:tav>
                                        <p:tav tm="100000">
                                          <p:val>
                                            <p:strVal val="#ppt_x"/>
                                          </p:val>
                                        </p:tav>
                                      </p:tavLst>
                                    </p:anim>
                                    <p:anim calcmode="lin" valueType="num">
                                      <p:cBhvr>
                                        <p:cTn id="12" dur="3000" fill="hold"/>
                                        <p:tgtEl>
                                          <p:spTgt spid="12"/>
                                        </p:tgtEl>
                                        <p:attrNameLst>
                                          <p:attrName>ppt_y</p:attrName>
                                        </p:attrNameLst>
                                      </p:cBhvr>
                                      <p:tavLst>
                                        <p:tav tm="0">
                                          <p:val>
                                            <p:strVal val="#ppt_y+.1"/>
                                          </p:val>
                                        </p:tav>
                                        <p:tav tm="100000">
                                          <p:val>
                                            <p:strVal val="#ppt_y"/>
                                          </p:val>
                                        </p:tav>
                                      </p:tavLst>
                                    </p:anim>
                                  </p:childTnLst>
                                </p:cTn>
                              </p:par>
                            </p:childTnLst>
                          </p:cTn>
                        </p:par>
                        <p:par>
                          <p:cTn id="13" fill="hold">
                            <p:stCondLst>
                              <p:cond delay="6000"/>
                            </p:stCondLst>
                            <p:childTnLst>
                              <p:par>
                                <p:cTn id="14" presetID="14" presetClass="entr" presetSubtype="10"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par>
                                <p:cTn id="17" presetID="6" presetClass="emph" presetSubtype="0" repeatCount="indefinite" fill="hold" nodeType="withEffect">
                                  <p:stCondLst>
                                    <p:cond delay="0"/>
                                  </p:stCondLst>
                                  <p:childTnLst>
                                    <p:animScale>
                                      <p:cBhvr>
                                        <p:cTn id="18" dur="10" fill="hold"/>
                                        <p:tgtEl>
                                          <p:spTgt spid="13"/>
                                        </p:tgtEl>
                                      </p:cBhvr>
                                      <p:by x="50000" y="100000"/>
                                    </p:animScale>
                                  </p:childTnLst>
                                </p:cTn>
                              </p:par>
                              <p:par>
                                <p:cTn id="19" presetID="0" presetClass="path" presetSubtype="0" accel="50000" decel="50000" fill="hold" nodeType="withEffect">
                                  <p:stCondLst>
                                    <p:cond delay="200"/>
                                  </p:stCondLst>
                                  <p:childTnLst>
                                    <p:animMotion origin="layout" path="M -2.22045E-16 -1.11111E-6 C -0.06992 -0.075 -0.13555 -0.14398 -0.19349 -0.14398 C -0.25352 -0.14398 -0.29635 -0.02014 -0.3513 0.00695 C -0.40742 0.0294 -0.47526 -0.03403 -0.52826 -1.11111E-6 C -0.5793 0.03449 -0.62526 0.17732 -0.66159 0.20972 C -0.69909 0.2456 -0.72669 0.18889 -0.74844 0.20718 C -0.76979 0.22222 -0.78164 0.26204 -0.79154 0.30995 " pathEditMode="relative" rAng="0" ptsTypes="aaaaaaA">
                                      <p:cBhvr>
                                        <p:cTn id="20" dur="10000" fill="hold"/>
                                        <p:tgtEl>
                                          <p:spTgt spid="13"/>
                                        </p:tgtEl>
                                        <p:attrNameLst>
                                          <p:attrName>ppt_x</p:attrName>
                                          <p:attrName>ppt_y</p:attrName>
                                        </p:attrNameLst>
                                      </p:cBhvr>
                                      <p:rCtr x="-39583" y="8287"/>
                                    </p:animMotion>
                                  </p:childTnLst>
                                </p:cTn>
                              </p:par>
                              <p:par>
                                <p:cTn id="21" presetID="22" presetClass="entr" presetSubtype="1"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wipe(up)">
                                      <p:cBhvr>
                                        <p:cTn id="23"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PowerPoint 演示文稿"/>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11592</TotalTime>
  <Words>3097</Words>
  <Application>Microsoft Office PowerPoint</Application>
  <PresentationFormat>自定义</PresentationFormat>
  <Paragraphs>169</Paragraphs>
  <Slides>17</Slides>
  <Notes>17</Notes>
  <HiddenSlides>0</HiddenSlides>
  <MMClips>1</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17</vt:i4>
      </vt:variant>
    </vt:vector>
  </HeadingPairs>
  <TitlesOfParts>
    <vt:vector size="28" baseType="lpstr">
      <vt:lpstr>方正大标宋繁体</vt:lpstr>
      <vt:lpstr>华文楷体</vt:lpstr>
      <vt:lpstr>宋体</vt:lpstr>
      <vt:lpstr>微软雅黑</vt:lpstr>
      <vt:lpstr>叶根友毛笔行书简体</vt:lpstr>
      <vt:lpstr>Algerian</vt:lpstr>
      <vt:lpstr>Arial</vt:lpstr>
      <vt:lpstr>Calibri</vt:lpstr>
      <vt:lpstr>Times New Roman</vt:lpstr>
      <vt:lpstr>Wingdings</vt:lpstr>
      <vt:lpstr>Office 主题​​</vt:lpstr>
      <vt:lpstr>PowerPoint 演示文稿</vt:lpstr>
      <vt:lpstr>PowerPoint 演示文稿</vt:lpstr>
      <vt:lpstr>PowerPoint 演示文稿</vt:lpstr>
      <vt:lpstr>“My viewpoint that management problems remain the same over times, but their solutions differ from country to country is politically incorrect in an age in which business is supposed to be globalizing.”                    ── Hofstede  ‘Asian management in the 21st century’, Asia Pacific  journal of management, 24, pp.419</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Key Strategies for Rigour These criteria come from Lincoln and Guba (1985)，adapted by the author of this blog </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he</dc:creator>
  <cp:lastModifiedBy>anliya770324@outlook.com</cp:lastModifiedBy>
  <cp:revision>439</cp:revision>
  <dcterms:created xsi:type="dcterms:W3CDTF">2017-12-01T16:08:35Z</dcterms:created>
  <dcterms:modified xsi:type="dcterms:W3CDTF">2021-03-26T13:38:15Z</dcterms:modified>
</cp:coreProperties>
</file>