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handoutMasterIdLst>
    <p:handoutMasterId r:id="rId15"/>
  </p:handoutMasterIdLst>
  <p:sldIdLst>
    <p:sldId id="257" r:id="rId2"/>
    <p:sldId id="268" r:id="rId3"/>
    <p:sldId id="269" r:id="rId4"/>
    <p:sldId id="278" r:id="rId5"/>
    <p:sldId id="279" r:id="rId6"/>
    <p:sldId id="280" r:id="rId7"/>
    <p:sldId id="270" r:id="rId8"/>
    <p:sldId id="281" r:id="rId9"/>
    <p:sldId id="271" r:id="rId10"/>
    <p:sldId id="272" r:id="rId11"/>
    <p:sldId id="273" r:id="rId12"/>
    <p:sldId id="277"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0" d="100"/>
          <a:sy n="90" d="100"/>
        </p:scale>
        <p:origin x="-552" y="-11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handoutMaster" Target="handoutMasters/handout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237A56B-30ED-45D1-ACAC-7B2D86B87918}" type="datetimeFigureOut">
              <a:rPr lang="en-GB" smtClean="0"/>
              <a:t>28/12/18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C2B6F252-75FF-44C0-8FEB-6BDB11CE5E6D}" type="slidenum">
              <a:rPr lang="en-GB" smtClean="0"/>
              <a:t>‹#›</a:t>
            </a:fld>
            <a:endParaRPr lang="en-GB"/>
          </a:p>
        </p:txBody>
      </p:sp>
    </p:spTree>
    <p:extLst>
      <p:ext uri="{BB962C8B-B14F-4D97-AF65-F5344CB8AC3E}">
        <p14:creationId xmlns:p14="http://schemas.microsoft.com/office/powerpoint/2010/main" val="32454778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9914AD6-2004-4F3E-9419-04AB90464D23}" type="datetimeFigureOut">
              <a:rPr lang="en-GB" smtClean="0"/>
              <a:t>28/12/18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39CB938-F966-4691-AF75-F684C0934DF7}" type="slidenum">
              <a:rPr lang="en-GB" smtClean="0"/>
              <a:t>‹#›</a:t>
            </a:fld>
            <a:endParaRPr lang="en-GB"/>
          </a:p>
        </p:txBody>
      </p:sp>
    </p:spTree>
    <p:extLst>
      <p:ext uri="{BB962C8B-B14F-4D97-AF65-F5344CB8AC3E}">
        <p14:creationId xmlns:p14="http://schemas.microsoft.com/office/powerpoint/2010/main" val="204417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BE9CE6-5500-E14E-AE1E-B3EF8935FE3A}" type="slidenum">
              <a:rPr lang="en-US" smtClean="0"/>
              <a:t>7</a:t>
            </a:fld>
            <a:endParaRPr lang="en-US"/>
          </a:p>
        </p:txBody>
      </p:sp>
    </p:spTree>
    <p:extLst>
      <p:ext uri="{BB962C8B-B14F-4D97-AF65-F5344CB8AC3E}">
        <p14:creationId xmlns:p14="http://schemas.microsoft.com/office/powerpoint/2010/main" val="1113605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EEF1E6-120F-4D25-8FA4-2E0D50F72758}" type="datetimeFigureOut">
              <a:rPr lang="en-GB" smtClean="0"/>
              <a:t>28/12/18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44276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EEF1E6-120F-4D25-8FA4-2E0D50F72758}" type="datetimeFigureOut">
              <a:rPr lang="en-GB" smtClean="0"/>
              <a:t>28/12/18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1621983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EEF1E6-120F-4D25-8FA4-2E0D50F72758}" type="datetimeFigureOut">
              <a:rPr lang="en-GB" smtClean="0"/>
              <a:t>28/12/18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2482131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18730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EEF1E6-120F-4D25-8FA4-2E0D50F72758}" type="datetimeFigureOut">
              <a:rPr lang="en-GB" smtClean="0"/>
              <a:t>28/12/18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4218071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FEEF1E6-120F-4D25-8FA4-2E0D50F72758}" type="datetimeFigureOut">
              <a:rPr lang="en-GB" smtClean="0"/>
              <a:t>28/12/18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1567459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EEF1E6-120F-4D25-8FA4-2E0D50F72758}" type="datetimeFigureOut">
              <a:rPr lang="en-GB" smtClean="0"/>
              <a:t>28/12/18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3066027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4264745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4135807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2696940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3676043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54520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EEF1E6-120F-4D25-8FA4-2E0D50F72758}" type="datetimeFigureOut">
              <a:rPr lang="en-GB" smtClean="0"/>
              <a:t>28/12/18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87584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FEEF1E6-120F-4D25-8FA4-2E0D50F72758}" type="datetimeFigureOut">
              <a:rPr lang="en-GB" smtClean="0"/>
              <a:t>28/12/18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4156677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FEEF1E6-120F-4D25-8FA4-2E0D50F72758}" type="datetimeFigureOut">
              <a:rPr lang="en-GB" smtClean="0"/>
              <a:t>28/12/18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165204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EEF1E6-120F-4D25-8FA4-2E0D50F72758}" type="datetimeFigureOut">
              <a:rPr lang="en-GB" smtClean="0"/>
              <a:t>28/12/18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2565003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EEF1E6-120F-4D25-8FA4-2E0D50F72758}" type="datetimeFigureOut">
              <a:rPr lang="en-GB" smtClean="0"/>
              <a:t>28/12/18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EBD882-DBCF-456E-BF91-EEFF0951884E}" type="slidenum">
              <a:rPr lang="en-GB" smtClean="0"/>
              <a:t>‹#›</a:t>
            </a:fld>
            <a:endParaRPr lang="en-GB"/>
          </a:p>
        </p:txBody>
      </p:sp>
    </p:spTree>
    <p:extLst>
      <p:ext uri="{BB962C8B-B14F-4D97-AF65-F5344CB8AC3E}">
        <p14:creationId xmlns:p14="http://schemas.microsoft.com/office/powerpoint/2010/main" val="2190810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FEEF1E6-120F-4D25-8FA4-2E0D50F72758}" type="datetimeFigureOut">
              <a:rPr lang="en-GB" smtClean="0"/>
              <a:t>28/12/18</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8EBD882-DBCF-456E-BF91-EEFF0951884E}" type="slidenum">
              <a:rPr lang="en-GB" smtClean="0"/>
              <a:t>‹#›</a:t>
            </a:fld>
            <a:endParaRPr lang="en-GB"/>
          </a:p>
        </p:txBody>
      </p:sp>
    </p:spTree>
    <p:extLst>
      <p:ext uri="{BB962C8B-B14F-4D97-AF65-F5344CB8AC3E}">
        <p14:creationId xmlns:p14="http://schemas.microsoft.com/office/powerpoint/2010/main" val="370473271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hyperlink" Target="https://www.youtube.com/watch?v=S_ArzO7CKC4" TargetMode="External"/><Relationship Id="rId5" Type="http://schemas.openxmlformats.org/officeDocument/2006/relationships/image" Target="../media/image5.jpeg"/><Relationship Id="rId1" Type="http://schemas.openxmlformats.org/officeDocument/2006/relationships/slideLayout" Target="../slideLayouts/slideLayout5.xml"/><Relationship Id="rId2" Type="http://schemas.openxmlformats.org/officeDocument/2006/relationships/hyperlink" Target="https://www.youtube.com/watch?v=pJx1yGeVc8o"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hyperlink" Target="https://sites.google.com/site/clutterersanonymous/Home" TargetMode="External"/><Relationship Id="rId4" Type="http://schemas.openxmlformats.org/officeDocument/2006/relationships/hyperlink" Target="http://www.ocfoundation.org/hoarding/" TargetMode="External"/><Relationship Id="rId1" Type="http://schemas.openxmlformats.org/officeDocument/2006/relationships/slideLayout" Target="../slideLayouts/slideLayout7.xml"/><Relationship Id="rId2" Type="http://schemas.openxmlformats.org/officeDocument/2006/relationships/hyperlink" Target="http://en.wikipedia.org/wiki/Compulsive_hoardin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Thing power </a:t>
            </a:r>
            <a:r>
              <a:rPr lang="en-US" sz="1400" dirty="0" smtClean="0"/>
              <a:t>(Bennett 2010)</a:t>
            </a:r>
            <a:endParaRPr lang="en-US" sz="1400" dirty="0"/>
          </a:p>
        </p:txBody>
      </p:sp>
      <p:pic>
        <p:nvPicPr>
          <p:cNvPr id="7" name="Content Placeholder 6"/>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506314" y="2095500"/>
            <a:ext cx="9169847" cy="3695700"/>
          </a:xfrm>
        </p:spPr>
      </p:pic>
    </p:spTree>
    <p:extLst>
      <p:ext uri="{BB962C8B-B14F-4D97-AF65-F5344CB8AC3E}">
        <p14:creationId xmlns:p14="http://schemas.microsoft.com/office/powerpoint/2010/main" val="1156300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Hoarding </a:t>
            </a:r>
            <a:r>
              <a:rPr lang="mr-IN" dirty="0" smtClean="0"/>
              <a:t>–</a:t>
            </a:r>
            <a:r>
              <a:rPr lang="en-US" dirty="0" smtClean="0"/>
              <a:t> the need to keep things</a:t>
            </a:r>
            <a:endParaRPr lang="en-US" dirty="0"/>
          </a:p>
        </p:txBody>
      </p:sp>
      <p:sp>
        <p:nvSpPr>
          <p:cNvPr id="5" name="Content Placeholder 4"/>
          <p:cNvSpPr>
            <a:spLocks noGrp="1"/>
          </p:cNvSpPr>
          <p:nvPr>
            <p:ph sz="half" idx="1"/>
          </p:nvPr>
        </p:nvSpPr>
        <p:spPr/>
        <p:txBody>
          <a:bodyPr>
            <a:normAutofit/>
          </a:bodyPr>
          <a:lstStyle/>
          <a:p>
            <a:r>
              <a:rPr lang="en-US" sz="2400" dirty="0" smtClean="0"/>
              <a:t>Inability to get rid of things despite it having no value</a:t>
            </a:r>
          </a:p>
          <a:p>
            <a:r>
              <a:rPr lang="en-US" sz="2400" dirty="0" smtClean="0"/>
              <a:t>Labeled as a disorder (notice the word dis-order)</a:t>
            </a:r>
          </a:p>
          <a:p>
            <a:r>
              <a:rPr lang="en-US" sz="2400" dirty="0" smtClean="0"/>
              <a:t>Socially frowned upon (example </a:t>
            </a:r>
            <a:r>
              <a:rPr lang="en-US" sz="2400" dirty="0" err="1" smtClean="0"/>
              <a:t>Mr</a:t>
            </a:r>
            <a:r>
              <a:rPr lang="en-US" sz="2400" dirty="0" smtClean="0"/>
              <a:t> </a:t>
            </a:r>
            <a:r>
              <a:rPr lang="en-US" sz="2400" dirty="0" err="1" smtClean="0"/>
              <a:t>Trebus</a:t>
            </a:r>
            <a:r>
              <a:rPr lang="en-US" sz="2400" dirty="0" smtClean="0"/>
              <a:t>)</a:t>
            </a:r>
            <a:endParaRPr lang="en-US" sz="2400" dirty="0"/>
          </a:p>
          <a:p>
            <a:endParaRPr lang="en-US" sz="2400"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3788" y="2506613"/>
            <a:ext cx="5094287" cy="2865536"/>
          </a:xfrm>
        </p:spPr>
      </p:pic>
      <p:sp>
        <p:nvSpPr>
          <p:cNvPr id="8" name="TextBox 7"/>
          <p:cNvSpPr txBox="1"/>
          <p:nvPr/>
        </p:nvSpPr>
        <p:spPr>
          <a:xfrm>
            <a:off x="6896810" y="6285328"/>
            <a:ext cx="2718413" cy="369332"/>
          </a:xfrm>
          <a:prstGeom prst="rect">
            <a:avLst/>
          </a:prstGeom>
          <a:noFill/>
        </p:spPr>
        <p:txBody>
          <a:bodyPr wrap="none" rtlCol="0">
            <a:spAutoFit/>
          </a:bodyPr>
          <a:lstStyle/>
          <a:p>
            <a:r>
              <a:rPr lang="en-US" dirty="0" err="1" smtClean="0"/>
              <a:t>Mr</a:t>
            </a:r>
            <a:r>
              <a:rPr lang="en-US" dirty="0" smtClean="0"/>
              <a:t> </a:t>
            </a:r>
            <a:r>
              <a:rPr lang="en-US" dirty="0" err="1" smtClean="0"/>
              <a:t>Trebus</a:t>
            </a:r>
            <a:r>
              <a:rPr lang="en-US" dirty="0" smtClean="0"/>
              <a:t>, London 1998</a:t>
            </a:r>
            <a:endParaRPr lang="en-US" dirty="0"/>
          </a:p>
        </p:txBody>
      </p:sp>
    </p:spTree>
    <p:extLst>
      <p:ext uri="{BB962C8B-B14F-4D97-AF65-F5344CB8AC3E}">
        <p14:creationId xmlns:p14="http://schemas.microsoft.com/office/powerpoint/2010/main" val="69996252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2 short films showing approaches </a:t>
            </a:r>
            <a:r>
              <a:rPr lang="en-US" smtClean="0"/>
              <a:t>to hoarding</a:t>
            </a:r>
            <a:endParaRPr lang="en-US" dirty="0"/>
          </a:p>
        </p:txBody>
      </p:sp>
      <p:sp>
        <p:nvSpPr>
          <p:cNvPr id="5" name="Text Placeholder 4"/>
          <p:cNvSpPr>
            <a:spLocks noGrp="1"/>
          </p:cNvSpPr>
          <p:nvPr>
            <p:ph type="body" idx="1"/>
          </p:nvPr>
        </p:nvSpPr>
        <p:spPr/>
        <p:txBody>
          <a:bodyPr>
            <a:normAutofit fontScale="92500" lnSpcReduction="10000"/>
          </a:bodyPr>
          <a:lstStyle/>
          <a:p>
            <a:r>
              <a:rPr lang="en-US" dirty="0" smtClean="0"/>
              <a:t>Unhygienic, dangerous</a:t>
            </a:r>
          </a:p>
          <a:p>
            <a:r>
              <a:rPr lang="en-US" dirty="0" smtClean="0"/>
              <a:t> – not normal</a:t>
            </a:r>
            <a:endParaRPr lang="en-US" dirty="0"/>
          </a:p>
        </p:txBody>
      </p:sp>
      <p:pic>
        <p:nvPicPr>
          <p:cNvPr id="8" name="Content Placeholder 7" descr="hoarding-1.jpg">
            <a:hlinkClick r:id="rId2"/>
          </p:cNvPr>
          <p:cNvPicPr>
            <a:picLocks noGrp="1" noChangeAspect="1"/>
          </p:cNvPicPr>
          <p:nvPr>
            <p:ph sz="half" idx="2"/>
          </p:nvPr>
        </p:nvPicPr>
        <p:blipFill>
          <a:blip r:embed="rId3" cstate="screen">
            <a:extLst>
              <a:ext uri="{28A0092B-C50C-407E-A947-70E740481C1C}">
                <a14:useLocalDpi xmlns:a14="http://schemas.microsoft.com/office/drawing/2010/main" val="0"/>
              </a:ext>
            </a:extLst>
          </a:blip>
          <a:stretch>
            <a:fillRect/>
          </a:stretch>
        </p:blipFill>
        <p:spPr>
          <a:xfrm>
            <a:off x="1996971" y="2911475"/>
            <a:ext cx="2941845" cy="2879725"/>
          </a:xfrm>
        </p:spPr>
      </p:pic>
      <p:sp>
        <p:nvSpPr>
          <p:cNvPr id="6" name="Text Placeholder 5"/>
          <p:cNvSpPr>
            <a:spLocks noGrp="1"/>
          </p:cNvSpPr>
          <p:nvPr>
            <p:ph type="body" sz="quarter" idx="3"/>
          </p:nvPr>
        </p:nvSpPr>
        <p:spPr/>
        <p:txBody>
          <a:bodyPr>
            <a:normAutofit fontScale="92500" lnSpcReduction="10000"/>
          </a:bodyPr>
          <a:lstStyle/>
          <a:p>
            <a:r>
              <a:rPr lang="en-US" dirty="0" smtClean="0"/>
              <a:t>Excess Pathology</a:t>
            </a:r>
          </a:p>
          <a:p>
            <a:r>
              <a:rPr lang="en-US" dirty="0" smtClean="0"/>
              <a:t> – again not normal</a:t>
            </a:r>
            <a:endParaRPr lang="en-US" dirty="0"/>
          </a:p>
        </p:txBody>
      </p:sp>
      <p:pic>
        <p:nvPicPr>
          <p:cNvPr id="9" name="Content Placeholder 8" descr="article-2509190-197B583800000578-271_964x639.jpg">
            <a:hlinkClick r:id="rId4"/>
          </p:cNvPr>
          <p:cNvPicPr>
            <a:picLocks noGrp="1" noChangeAspect="1"/>
          </p:cNvPicPr>
          <p:nvPr>
            <p:ph sz="quarter" idx="4"/>
          </p:nvPr>
        </p:nvPicPr>
        <p:blipFill>
          <a:blip r:embed="rId5" cstate="screen">
            <a:extLst>
              <a:ext uri="{28A0092B-C50C-407E-A947-70E740481C1C}">
                <a14:useLocalDpi xmlns:a14="http://schemas.microsoft.com/office/drawing/2010/main" val="0"/>
              </a:ext>
            </a:extLst>
          </a:blip>
          <a:stretch>
            <a:fillRect/>
          </a:stretch>
        </p:blipFill>
        <p:spPr>
          <a:xfrm>
            <a:off x="7246475" y="2911475"/>
            <a:ext cx="2947324" cy="2879725"/>
          </a:xfrm>
        </p:spPr>
      </p:pic>
    </p:spTree>
    <p:extLst>
      <p:ext uri="{BB962C8B-B14F-4D97-AF65-F5344CB8AC3E}">
        <p14:creationId xmlns:p14="http://schemas.microsoft.com/office/powerpoint/2010/main" val="882355772"/>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smtClean="0"/>
              <a:t>Normative definition of hoarding as a disorder</a:t>
            </a:r>
            <a:endParaRPr lang="en-US" dirty="0"/>
          </a:p>
        </p:txBody>
      </p:sp>
      <p:sp>
        <p:nvSpPr>
          <p:cNvPr id="10" name="Content Placeholder 9"/>
          <p:cNvSpPr>
            <a:spLocks noGrp="1"/>
          </p:cNvSpPr>
          <p:nvPr>
            <p:ph sz="half" idx="1"/>
          </p:nvPr>
        </p:nvSpPr>
        <p:spPr/>
        <p:txBody>
          <a:bodyPr/>
          <a:lstStyle/>
          <a:p>
            <a:r>
              <a:rPr lang="en-US" b="1" dirty="0"/>
              <a:t>A hoarding disorder is where someone acquires an excessive number of items and stores them in a chaotic manner, usually resulting in unmanageable amounts of clutter. The items can be of little or no monetary value</a:t>
            </a:r>
            <a:r>
              <a:rPr lang="en-US" b="1" dirty="0"/>
              <a:t>. </a:t>
            </a:r>
            <a:r>
              <a:rPr lang="en-US" b="1" dirty="0" smtClean="0"/>
              <a:t>(https</a:t>
            </a:r>
            <a:r>
              <a:rPr lang="en-US" b="1" dirty="0"/>
              <a:t>://</a:t>
            </a:r>
            <a:r>
              <a:rPr lang="en-US" b="1" dirty="0" err="1"/>
              <a:t>www.nhs.uk</a:t>
            </a:r>
            <a:r>
              <a:rPr lang="en-US" b="1" dirty="0"/>
              <a:t>/conditions/hoarding-disorder</a:t>
            </a:r>
            <a:r>
              <a:rPr lang="en-US" b="1" dirty="0" smtClean="0"/>
              <a:t>/)</a:t>
            </a:r>
            <a:endParaRPr lang="en-US" dirty="0"/>
          </a:p>
        </p:txBody>
      </p:sp>
      <p:pic>
        <p:nvPicPr>
          <p:cNvPr id="12" name="Content Placeholder 11" descr="Hoarder.jpg"/>
          <p:cNvPicPr>
            <a:picLocks noGrp="1" noChangeAspect="1"/>
          </p:cNvPicPr>
          <p:nvPr>
            <p:ph sz="half" idx="2"/>
          </p:nvPr>
        </p:nvPicPr>
        <p:blipFill>
          <a:blip r:embed="rId2">
            <a:extLst>
              <a:ext uri="{28A0092B-C50C-407E-A947-70E740481C1C}">
                <a14:useLocalDpi xmlns:a14="http://schemas.microsoft.com/office/drawing/2010/main" val="0"/>
              </a:ext>
            </a:extLst>
          </a:blip>
          <a:srcRect t="1532" b="1532"/>
          <a:stretch>
            <a:fillRect/>
          </a:stretch>
        </p:blipFill>
        <p:spPr/>
      </p:pic>
    </p:spTree>
    <p:extLst>
      <p:ext uri="{BB962C8B-B14F-4D97-AF65-F5344CB8AC3E}">
        <p14:creationId xmlns:p14="http://schemas.microsoft.com/office/powerpoint/2010/main" val="2227234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1668" y="1016000"/>
            <a:ext cx="11768666" cy="5632312"/>
          </a:xfrm>
          <a:prstGeom prst="rect">
            <a:avLst/>
          </a:prstGeom>
        </p:spPr>
        <p:txBody>
          <a:bodyPr wrap="square">
            <a:spAutoFit/>
          </a:bodyPr>
          <a:lstStyle/>
          <a:p>
            <a:r>
              <a:rPr lang="en-US" dirty="0">
                <a:hlinkClick r:id="rId2"/>
              </a:rPr>
              <a:t>Hoarding is a serious issue that may affect between 2-5% of the population. Here are some questions to see if you may be a hoarder:</a:t>
            </a:r>
          </a:p>
          <a:p>
            <a:r>
              <a:rPr lang="en-US" b="1" dirty="0"/>
              <a:t>Question 1:</a:t>
            </a:r>
            <a:r>
              <a:rPr lang="en-US" dirty="0"/>
              <a:t> Do you have more possessions than you can comfortably handle?</a:t>
            </a:r>
          </a:p>
          <a:p>
            <a:r>
              <a:rPr lang="en-US" b="1" dirty="0"/>
              <a:t>Question 2:</a:t>
            </a:r>
            <a:r>
              <a:rPr lang="en-US" dirty="0"/>
              <a:t> Are you afraid to get rid of things? Do you believe that you might be missing something if you throw away old items?</a:t>
            </a:r>
          </a:p>
          <a:p>
            <a:r>
              <a:rPr lang="en-US" b="1" dirty="0"/>
              <a:t>Question 3:</a:t>
            </a:r>
            <a:r>
              <a:rPr lang="en-US" dirty="0"/>
              <a:t> Do you feel a “rush” from buying or acquiring things? Do you acquire things that you do not need or even want?</a:t>
            </a:r>
          </a:p>
          <a:p>
            <a:r>
              <a:rPr lang="en-US" b="1" dirty="0"/>
              <a:t>Question 4:</a:t>
            </a:r>
            <a:r>
              <a:rPr lang="en-US" dirty="0"/>
              <a:t> Do you have an emotional attachment to your possessions?  Everyone has some things that have sentimental value to them, but how far does this extend for you?</a:t>
            </a:r>
          </a:p>
          <a:p>
            <a:r>
              <a:rPr lang="en-US" b="1" dirty="0"/>
              <a:t>Question 5:</a:t>
            </a:r>
            <a:r>
              <a:rPr lang="en-US" dirty="0"/>
              <a:t> Are there parts of your home that have become unusable due to the amount of stuff you have? Are you unwilling to have people over to your home because of your possessions?</a:t>
            </a:r>
          </a:p>
          <a:p>
            <a:r>
              <a:rPr lang="en-US" b="1" dirty="0"/>
              <a:t>Question 6:</a:t>
            </a:r>
            <a:r>
              <a:rPr lang="en-US" dirty="0"/>
              <a:t> Has the amount of your possessions caused problems for you or others due to health, safety, financial strain, and interpersonal or relationship problems?</a:t>
            </a:r>
          </a:p>
          <a:p>
            <a:endParaRPr lang="en-US" dirty="0">
              <a:hlinkClick r:id="rId3"/>
            </a:endParaRPr>
          </a:p>
          <a:p>
            <a:r>
              <a:rPr lang="en-US" dirty="0"/>
              <a:t>Compulsive hoarding is a real clinical problem. If you’ve answered yes to several of these questions, or believe that you, or someone you know, are having other problems that we did not list here, please seek help.  See a doctor or counselor and discuss with them how you feel hoarding is affecting you and those you love. The International OCD Foundation has a </a:t>
            </a:r>
            <a:r>
              <a:rPr lang="en-US" dirty="0">
                <a:hlinkClick r:id="rId4"/>
              </a:rPr>
              <a:t>page with resources for hoarders. There are also support groups such as </a:t>
            </a:r>
            <a:r>
              <a:rPr lang="en-US" dirty="0">
                <a:hlinkClick r:id="rId3"/>
              </a:rPr>
              <a:t>Clutterers Anonymous that can direct you towards resources and support.</a:t>
            </a:r>
            <a:endParaRPr lang="en-US" dirty="0"/>
          </a:p>
        </p:txBody>
      </p:sp>
      <p:sp>
        <p:nvSpPr>
          <p:cNvPr id="6" name="Rectangle 5"/>
          <p:cNvSpPr/>
          <p:nvPr/>
        </p:nvSpPr>
        <p:spPr>
          <a:xfrm>
            <a:off x="5997222" y="198946"/>
            <a:ext cx="6096000" cy="646331"/>
          </a:xfrm>
          <a:prstGeom prst="rect">
            <a:avLst/>
          </a:prstGeom>
        </p:spPr>
        <p:txBody>
          <a:bodyPr>
            <a:spAutoFit/>
          </a:bodyPr>
          <a:lstStyle/>
          <a:p>
            <a:r>
              <a:rPr lang="en-US" dirty="0"/>
              <a:t>https://</a:t>
            </a:r>
            <a:r>
              <a:rPr lang="en-US" dirty="0" err="1"/>
              <a:t>movinginsider.com</a:t>
            </a:r>
            <a:r>
              <a:rPr lang="en-US" dirty="0"/>
              <a:t>/2012/10/29/quiz-are-you-a-hoarder/</a:t>
            </a:r>
          </a:p>
        </p:txBody>
      </p:sp>
      <p:sp>
        <p:nvSpPr>
          <p:cNvPr id="7" name="TextBox 6"/>
          <p:cNvSpPr txBox="1"/>
          <p:nvPr/>
        </p:nvSpPr>
        <p:spPr>
          <a:xfrm>
            <a:off x="324556" y="437444"/>
            <a:ext cx="5083443" cy="369332"/>
          </a:xfrm>
          <a:prstGeom prst="rect">
            <a:avLst/>
          </a:prstGeom>
          <a:noFill/>
        </p:spPr>
        <p:txBody>
          <a:bodyPr wrap="none" rtlCol="0">
            <a:spAutoFit/>
          </a:bodyPr>
          <a:lstStyle/>
          <a:p>
            <a:r>
              <a:rPr lang="en-US" dirty="0" smtClean="0"/>
              <a:t>INFO FROM A HAULAGE FIRM’S WEBSITE</a:t>
            </a:r>
            <a:endParaRPr lang="en-US" dirty="0"/>
          </a:p>
        </p:txBody>
      </p:sp>
    </p:spTree>
    <p:extLst>
      <p:ext uri="{BB962C8B-B14F-4D97-AF65-F5344CB8AC3E}">
        <p14:creationId xmlns:p14="http://schemas.microsoft.com/office/powerpoint/2010/main" val="338935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BENNETT WONDERS ABOUT PATHOLOGISING HOARDERS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Is hoarding the madness of our time?</a:t>
            </a:r>
          </a:p>
          <a:p>
            <a:pPr lvl="1"/>
            <a:r>
              <a:rPr lang="en-US" dirty="0" smtClean="0"/>
              <a:t>Over consumption</a:t>
            </a:r>
          </a:p>
          <a:p>
            <a:pPr lvl="1"/>
            <a:r>
              <a:rPr lang="en-US" dirty="0" smtClean="0"/>
              <a:t>Planned obsolescence</a:t>
            </a:r>
          </a:p>
          <a:p>
            <a:pPr lvl="1"/>
            <a:r>
              <a:rPr lang="en-US" dirty="0" smtClean="0"/>
              <a:t>Capitalist accumulation as ‘success’</a:t>
            </a:r>
          </a:p>
          <a:p>
            <a:pPr lvl="1"/>
            <a:r>
              <a:rPr lang="en-US" dirty="0" smtClean="0"/>
              <a:t>Stuff over people </a:t>
            </a:r>
            <a:r>
              <a:rPr lang="mr-IN" dirty="0" smtClean="0"/>
              <a:t>–</a:t>
            </a:r>
            <a:r>
              <a:rPr lang="en-US" dirty="0" smtClean="0"/>
              <a:t> filling the loneliness gap?</a:t>
            </a:r>
          </a:p>
          <a:p>
            <a:r>
              <a:rPr lang="en-US" dirty="0" smtClean="0"/>
              <a:t>She asks: ‘what is the role of the stuff in all this?’ and ‘Do things have any part in this or are humans exclusively to blame?’</a:t>
            </a:r>
            <a:endParaRPr lang="en-US" dirty="0"/>
          </a:p>
        </p:txBody>
      </p:sp>
      <p:pic>
        <p:nvPicPr>
          <p:cNvPr id="5" name="Content Placeholder 4" descr="1310979984.jpg"/>
          <p:cNvPicPr>
            <a:picLocks noGrp="1" noChangeAspect="1"/>
          </p:cNvPicPr>
          <p:nvPr>
            <p:ph sz="half" idx="2"/>
          </p:nvPr>
        </p:nvPicPr>
        <p:blipFill>
          <a:blip r:embed="rId2">
            <a:extLst>
              <a:ext uri="{28A0092B-C50C-407E-A947-70E740481C1C}">
                <a14:useLocalDpi xmlns:a14="http://schemas.microsoft.com/office/drawing/2010/main" val="0"/>
              </a:ext>
            </a:extLst>
          </a:blip>
          <a:srcRect t="11053" b="11053"/>
          <a:stretch>
            <a:fillRect/>
          </a:stretch>
        </p:blipFill>
        <p:spPr/>
      </p:pic>
    </p:spTree>
    <p:extLst>
      <p:ext uri="{BB962C8B-B14F-4D97-AF65-F5344CB8AC3E}">
        <p14:creationId xmlns:p14="http://schemas.microsoft.com/office/powerpoint/2010/main" val="3111302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Bennett’s </a:t>
            </a:r>
            <a:r>
              <a:rPr lang="en-GB" i="1" dirty="0" smtClean="0"/>
              <a:t>vibrant matter</a:t>
            </a:r>
            <a:endParaRPr lang="en-GB" i="1" dirty="0"/>
          </a:p>
        </p:txBody>
      </p:sp>
      <p:sp>
        <p:nvSpPr>
          <p:cNvPr id="3" name="Content Placeholder 2"/>
          <p:cNvSpPr>
            <a:spLocks noGrp="1"/>
          </p:cNvSpPr>
          <p:nvPr>
            <p:ph sz="half" idx="1"/>
          </p:nvPr>
        </p:nvSpPr>
        <p:spPr/>
        <p:txBody>
          <a:bodyPr>
            <a:normAutofit fontScale="92500"/>
          </a:bodyPr>
          <a:lstStyle/>
          <a:p>
            <a:r>
              <a:rPr lang="en-GB" sz="2400" dirty="0" smtClean="0"/>
              <a:t>Bennett explores how </a:t>
            </a:r>
            <a:r>
              <a:rPr lang="en-GB" sz="2400" dirty="0"/>
              <a:t>things exude a kind of </a:t>
            </a:r>
            <a:r>
              <a:rPr lang="en-GB" sz="2400" dirty="0" smtClean="0"/>
              <a:t>power to attract</a:t>
            </a:r>
            <a:endParaRPr lang="en-GB" sz="2400" dirty="0" smtClean="0"/>
          </a:p>
          <a:p>
            <a:r>
              <a:rPr lang="en-GB" sz="2400" dirty="0" smtClean="0"/>
              <a:t>She has experienced it as an active expressive call.</a:t>
            </a:r>
          </a:p>
          <a:p>
            <a:r>
              <a:rPr lang="en-GB" sz="2400" dirty="0" smtClean="0"/>
              <a:t>She wonders if this means there is such a thing as</a:t>
            </a:r>
            <a:r>
              <a:rPr lang="en-GB" sz="2400" dirty="0" smtClean="0"/>
              <a:t> thing</a:t>
            </a:r>
            <a:r>
              <a:rPr lang="en-GB" sz="2400" dirty="0" smtClean="0"/>
              <a:t>-power?</a:t>
            </a:r>
          </a:p>
          <a:p>
            <a:r>
              <a:rPr lang="en-GB" sz="2400" dirty="0" smtClean="0"/>
              <a:t>(</a:t>
            </a:r>
            <a:r>
              <a:rPr lang="en-GB" sz="2400" dirty="0" err="1"/>
              <a:t>H</a:t>
            </a:r>
            <a:r>
              <a:rPr lang="en-GB" sz="2400" dirty="0" err="1" smtClean="0"/>
              <a:t>aecceity</a:t>
            </a:r>
            <a:r>
              <a:rPr lang="en-GB" sz="2400" dirty="0" smtClean="0"/>
              <a:t> – thingy-ness)</a:t>
            </a:r>
            <a:endParaRPr lang="en-GB" sz="2400" dirty="0"/>
          </a:p>
          <a:p>
            <a:endParaRPr lang="en-GB" dirty="0"/>
          </a:p>
        </p:txBody>
      </p:sp>
      <p:pic>
        <p:nvPicPr>
          <p:cNvPr id="5" name="Content Placeholder 4" descr="1oil_-_03.jpg"/>
          <p:cNvPicPr>
            <a:picLocks noGrp="1" noChangeAspect="1"/>
          </p:cNvPicPr>
          <p:nvPr>
            <p:ph sz="half" idx="2"/>
          </p:nvPr>
        </p:nvPicPr>
        <p:blipFill>
          <a:blip r:embed="rId3" cstate="screen">
            <a:extLst>
              <a:ext uri="{28A0092B-C50C-407E-A947-70E740481C1C}">
                <a14:useLocalDpi xmlns:a14="http://schemas.microsoft.com/office/drawing/2010/main" val="0"/>
              </a:ext>
            </a:extLst>
          </a:blip>
          <a:stretch>
            <a:fillRect/>
          </a:stretch>
        </p:blipFill>
        <p:spPr>
          <a:xfrm>
            <a:off x="7069233" y="2087563"/>
            <a:ext cx="3303396" cy="3703637"/>
          </a:xfrm>
        </p:spPr>
      </p:pic>
    </p:spTree>
    <p:extLst>
      <p:ext uri="{BB962C8B-B14F-4D97-AF65-F5344CB8AC3E}">
        <p14:creationId xmlns:p14="http://schemas.microsoft.com/office/powerpoint/2010/main" val="95948887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Stages towards Hoarding?</a:t>
            </a:r>
            <a:endParaRPr lang="en-US" dirty="0"/>
          </a:p>
        </p:txBody>
      </p:sp>
      <p:sp>
        <p:nvSpPr>
          <p:cNvPr id="3" name="Content Placeholder 2"/>
          <p:cNvSpPr>
            <a:spLocks noGrp="1"/>
          </p:cNvSpPr>
          <p:nvPr>
            <p:ph sz="half" idx="1"/>
          </p:nvPr>
        </p:nvSpPr>
        <p:spPr/>
        <p:txBody>
          <a:bodyPr/>
          <a:lstStyle/>
          <a:p>
            <a:r>
              <a:rPr lang="en-US" dirty="0" smtClean="0"/>
              <a:t>Bennett establishes that we all hoard in some way</a:t>
            </a:r>
          </a:p>
          <a:p>
            <a:r>
              <a:rPr lang="en-US" dirty="0" smtClean="0"/>
              <a:t>She offers a development continuum that suggests bonds strengthen</a:t>
            </a:r>
          </a:p>
          <a:p>
            <a:r>
              <a:rPr lang="en-US" dirty="0" smtClean="0"/>
              <a:t>Collectors, she says, are almost hoarders </a:t>
            </a:r>
            <a:r>
              <a:rPr lang="mr-IN" dirty="0" smtClean="0"/>
              <a:t>–</a:t>
            </a:r>
            <a:r>
              <a:rPr lang="en-US" dirty="0" smtClean="0"/>
              <a:t> they liberate things from being useful and glorify them (but we don’t </a:t>
            </a:r>
            <a:r>
              <a:rPr lang="en-US" dirty="0" err="1" smtClean="0"/>
              <a:t>pathologise</a:t>
            </a:r>
            <a:r>
              <a:rPr lang="en-US" dirty="0" smtClean="0"/>
              <a:t> collectors</a:t>
            </a:r>
            <a:r>
              <a:rPr lang="mr-IN" dirty="0" smtClean="0"/>
              <a:t>…</a:t>
            </a:r>
            <a:r>
              <a:rPr lang="en-GB" dirty="0" smtClean="0"/>
              <a:t>)</a:t>
            </a:r>
            <a:r>
              <a:rPr lang="en-US" dirty="0" smtClean="0"/>
              <a:t> </a:t>
            </a:r>
            <a:endParaRPr lang="en-US" dirty="0"/>
          </a:p>
        </p:txBody>
      </p:sp>
      <p:pic>
        <p:nvPicPr>
          <p:cNvPr id="5" name="Content Placeholder 4" descr="Screen Shot 2018-12-28 at 12.26.25.png"/>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7016" r="7016"/>
          <a:stretch>
            <a:fillRect/>
          </a:stretch>
        </p:blipFill>
        <p:spPr/>
      </p:pic>
    </p:spTree>
    <p:extLst>
      <p:ext uri="{BB962C8B-B14F-4D97-AF65-F5344CB8AC3E}">
        <p14:creationId xmlns:p14="http://schemas.microsoft.com/office/powerpoint/2010/main" val="3366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Is Hoarding an </a:t>
            </a:r>
            <a:r>
              <a:rPr lang="en-US" dirty="0" smtClean="0"/>
              <a:t>example of thing-</a:t>
            </a:r>
            <a:r>
              <a:rPr lang="en-US" dirty="0" smtClean="0"/>
              <a:t>power?</a:t>
            </a:r>
            <a:endParaRPr lang="en-US" dirty="0"/>
          </a:p>
        </p:txBody>
      </p:sp>
      <p:sp>
        <p:nvSpPr>
          <p:cNvPr id="3" name="Content Placeholder 2"/>
          <p:cNvSpPr>
            <a:spLocks noGrp="1"/>
          </p:cNvSpPr>
          <p:nvPr>
            <p:ph sz="half" idx="1"/>
          </p:nvPr>
        </p:nvSpPr>
        <p:spPr>
          <a:xfrm>
            <a:off x="913795" y="2088319"/>
            <a:ext cx="4871761" cy="4035903"/>
          </a:xfrm>
        </p:spPr>
        <p:txBody>
          <a:bodyPr>
            <a:normAutofit fontScale="92500" lnSpcReduction="10000"/>
          </a:bodyPr>
          <a:lstStyle/>
          <a:p>
            <a:r>
              <a:rPr lang="en-US" sz="2400" dirty="0" smtClean="0"/>
              <a:t>Bennett </a:t>
            </a:r>
            <a:r>
              <a:rPr lang="en-US" sz="2400" dirty="0" smtClean="0"/>
              <a:t>suggests</a:t>
            </a:r>
            <a:r>
              <a:rPr lang="en-US" sz="2400" dirty="0" smtClean="0"/>
              <a:t> </a:t>
            </a:r>
            <a:r>
              <a:rPr lang="en-US" sz="2400" dirty="0" smtClean="0"/>
              <a:t>hoarders have a heightened sensitivity to the power of </a:t>
            </a:r>
            <a:r>
              <a:rPr lang="en-US" sz="2400" dirty="0" smtClean="0"/>
              <a:t>things.</a:t>
            </a:r>
          </a:p>
          <a:p>
            <a:r>
              <a:rPr lang="en-US" sz="2400" dirty="0" smtClean="0"/>
              <a:t>Using their words she shows how they feel that the things they keep near are part of themselves but equally that the accumulation of things is not their doing, because items demand entry into their lives.</a:t>
            </a:r>
          </a:p>
        </p:txBody>
      </p:sp>
      <p:pic>
        <p:nvPicPr>
          <p:cNvPr id="5" name="Content Placeholder 4" descr="hoarders_wide.jpg"/>
          <p:cNvPicPr>
            <a:picLocks noGrp="1" noChangeAspect="1"/>
          </p:cNvPicPr>
          <p:nvPr>
            <p:ph sz="half" idx="2"/>
          </p:nvPr>
        </p:nvPicPr>
        <p:blipFill>
          <a:blip r:embed="rId2" cstate="screen">
            <a:extLst>
              <a:ext uri="{28A0092B-C50C-407E-A947-70E740481C1C}">
                <a14:useLocalDpi xmlns:a14="http://schemas.microsoft.com/office/drawing/2010/main" val="0"/>
              </a:ext>
            </a:extLst>
          </a:blip>
          <a:stretch>
            <a:fillRect/>
          </a:stretch>
        </p:blipFill>
        <p:spPr>
          <a:xfrm>
            <a:off x="6583681" y="1847402"/>
            <a:ext cx="3555826" cy="3981629"/>
          </a:xfrm>
        </p:spPr>
      </p:pic>
    </p:spTree>
    <p:extLst>
      <p:ext uri="{BB962C8B-B14F-4D97-AF65-F5344CB8AC3E}">
        <p14:creationId xmlns:p14="http://schemas.microsoft.com/office/powerpoint/2010/main" val="20581203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Bennett offers 3 points</a:t>
            </a:r>
            <a:endParaRPr lang="en-US" dirty="0"/>
          </a:p>
        </p:txBody>
      </p:sp>
      <p:sp>
        <p:nvSpPr>
          <p:cNvPr id="3" name="Content Placeholder 2"/>
          <p:cNvSpPr>
            <a:spLocks noGrp="1"/>
          </p:cNvSpPr>
          <p:nvPr>
            <p:ph sz="half" idx="1"/>
          </p:nvPr>
        </p:nvSpPr>
        <p:spPr/>
        <p:txBody>
          <a:bodyPr>
            <a:normAutofit lnSpcReduction="10000"/>
          </a:bodyPr>
          <a:lstStyle/>
          <a:p>
            <a:pPr marL="514350" indent="-514350">
              <a:buFont typeface="+mj-lt"/>
              <a:buAutoNum type="arabicPeriod"/>
            </a:pPr>
            <a:r>
              <a:rPr lang="en-US" sz="2400" dirty="0" smtClean="0"/>
              <a:t>Objects are slower and more patient then humans. This is reassuring</a:t>
            </a:r>
          </a:p>
          <a:p>
            <a:pPr marL="514350" indent="-514350">
              <a:buFont typeface="+mj-lt"/>
              <a:buAutoNum type="arabicPeriod"/>
            </a:pPr>
            <a:r>
              <a:rPr lang="en-US" sz="2400" dirty="0" smtClean="0"/>
              <a:t>Matter/bodies are porous and tend to aggregate. ‘Things are part of me’</a:t>
            </a:r>
          </a:p>
          <a:p>
            <a:pPr marL="514350" indent="-514350">
              <a:buFont typeface="+mj-lt"/>
              <a:buAutoNum type="arabicPeriod"/>
            </a:pPr>
            <a:r>
              <a:rPr lang="en-US" sz="2400" dirty="0" smtClean="0"/>
              <a:t>Inorganic sympathy – the human is a hoard</a:t>
            </a:r>
            <a:endParaRPr lang="en-US" sz="2400"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val="0"/>
              </a:ext>
            </a:extLst>
          </a:blip>
          <a:stretch>
            <a:fillRect/>
          </a:stretch>
        </p:blipFill>
        <p:spPr>
          <a:xfrm>
            <a:off x="6486861" y="2174628"/>
            <a:ext cx="3223864" cy="3616572"/>
          </a:xfrm>
        </p:spPr>
      </p:pic>
    </p:spTree>
    <p:extLst>
      <p:ext uri="{BB962C8B-B14F-4D97-AF65-F5344CB8AC3E}">
        <p14:creationId xmlns:p14="http://schemas.microsoft.com/office/powerpoint/2010/main" val="13572915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Overview</a:t>
            </a:r>
            <a:endParaRPr lang="en-US" dirty="0"/>
          </a:p>
        </p:txBody>
      </p:sp>
      <p:sp>
        <p:nvSpPr>
          <p:cNvPr id="8" name="Content Placeholder 7"/>
          <p:cNvSpPr>
            <a:spLocks noGrp="1"/>
          </p:cNvSpPr>
          <p:nvPr>
            <p:ph sz="half" idx="1"/>
          </p:nvPr>
        </p:nvSpPr>
        <p:spPr/>
        <p:txBody>
          <a:bodyPr>
            <a:normAutofit/>
          </a:bodyPr>
          <a:lstStyle/>
          <a:p>
            <a:r>
              <a:rPr lang="en-US" dirty="0" smtClean="0"/>
              <a:t>Stuff can be approached from multiple perspectives – as inert objects or as active provokers.</a:t>
            </a:r>
          </a:p>
          <a:p>
            <a:r>
              <a:rPr lang="en-US" dirty="0" smtClean="0"/>
              <a:t>When materials are ‘brought in’ </a:t>
            </a:r>
            <a:r>
              <a:rPr lang="en-US" dirty="0"/>
              <a:t>as </a:t>
            </a:r>
            <a:r>
              <a:rPr lang="en-US" dirty="0" smtClean="0"/>
              <a:t>actors our relationships with substances alters</a:t>
            </a:r>
            <a:r>
              <a:rPr lang="en-US" dirty="0" smtClean="0"/>
              <a:t>.</a:t>
            </a:r>
            <a:endParaRPr lang="en-US" dirty="0" smtClean="0"/>
          </a:p>
        </p:txBody>
      </p:sp>
      <p:pic>
        <p:nvPicPr>
          <p:cNvPr id="10" name="Content Placeholder 9" descr="article-2281118-17AC7E30000005DC-699_964x726.jpg"/>
          <p:cNvPicPr>
            <a:picLocks noGrp="1" noChangeAspect="1"/>
          </p:cNvPicPr>
          <p:nvPr>
            <p:ph sz="half" idx="2"/>
          </p:nvPr>
        </p:nvPicPr>
        <p:blipFill>
          <a:blip r:embed="rId2" cstate="screen">
            <a:extLst>
              <a:ext uri="{28A0092B-C50C-407E-A947-70E740481C1C}">
                <a14:useLocalDpi xmlns:a14="http://schemas.microsoft.com/office/drawing/2010/main" val="0"/>
              </a:ext>
            </a:extLst>
          </a:blip>
          <a:stretch>
            <a:fillRect/>
          </a:stretch>
        </p:blipFill>
        <p:spPr>
          <a:xfrm>
            <a:off x="7068069" y="2087563"/>
            <a:ext cx="3305725" cy="3703637"/>
          </a:xfrm>
        </p:spPr>
      </p:pic>
    </p:spTree>
    <p:extLst>
      <p:ext uri="{BB962C8B-B14F-4D97-AF65-F5344CB8AC3E}">
        <p14:creationId xmlns:p14="http://schemas.microsoft.com/office/powerpoint/2010/main" val="417342433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half" idx="1"/>
          </p:nvPr>
        </p:nvSpPr>
        <p:spPr/>
        <p:txBody>
          <a:bodyPr>
            <a:normAutofit/>
          </a:bodyPr>
          <a:lstStyle/>
          <a:p>
            <a:r>
              <a:rPr lang="en-GB" dirty="0" smtClean="0"/>
              <a:t>Bennett, J 2010 </a:t>
            </a:r>
            <a:r>
              <a:rPr lang="en-GB" i="1" dirty="0" smtClean="0"/>
              <a:t>Vibrant Matter: a political ecology of things </a:t>
            </a:r>
            <a:r>
              <a:rPr lang="en-GB" dirty="0" smtClean="0"/>
              <a:t>Duke University Press: </a:t>
            </a:r>
            <a:r>
              <a:rPr lang="en-GB" dirty="0" smtClean="0"/>
              <a:t>Durham</a:t>
            </a:r>
          </a:p>
          <a:p>
            <a:r>
              <a:rPr lang="en-GB" dirty="0" smtClean="0"/>
              <a:t>Bennett, J. </a:t>
            </a:r>
            <a:r>
              <a:rPr lang="en-US" dirty="0"/>
              <a:t>Powers of the Hoard: Artistry and Agency in a World of Vibrant </a:t>
            </a:r>
            <a:r>
              <a:rPr lang="en-US" dirty="0" smtClean="0"/>
              <a:t>Matter [online] Available at </a:t>
            </a:r>
            <a:r>
              <a:rPr lang="pt-BR" dirty="0" err="1"/>
              <a:t>https</a:t>
            </a:r>
            <a:r>
              <a:rPr lang="pt-BR" dirty="0"/>
              <a:t>://</a:t>
            </a:r>
            <a:r>
              <a:rPr lang="pt-BR" dirty="0" err="1"/>
              <a:t>vimeo.com</a:t>
            </a:r>
            <a:r>
              <a:rPr lang="pt-BR" dirty="0"/>
              <a:t>/29535247</a:t>
            </a:r>
            <a:endParaRPr lang="en-GB" dirty="0" smtClean="0"/>
          </a:p>
        </p:txBody>
      </p:sp>
      <p:pic>
        <p:nvPicPr>
          <p:cNvPr id="6" name="Content Placeholder 5" descr="JaneBennett.jpg"/>
          <p:cNvPicPr>
            <a:picLocks noGrp="1" noChangeAspect="1"/>
          </p:cNvPicPr>
          <p:nvPr>
            <p:ph sz="half" idx="2"/>
          </p:nvPr>
        </p:nvPicPr>
        <p:blipFill>
          <a:blip r:embed="rId2">
            <a:extLst>
              <a:ext uri="{28A0092B-C50C-407E-A947-70E740481C1C}">
                <a14:useLocalDpi xmlns:a14="http://schemas.microsoft.com/office/drawing/2010/main" val="0"/>
              </a:ext>
            </a:extLst>
          </a:blip>
          <a:srcRect t="19052" b="19052"/>
          <a:stretch>
            <a:fillRect/>
          </a:stretch>
        </p:blipFill>
        <p:spPr/>
      </p:pic>
    </p:spTree>
    <p:extLst>
      <p:ext uri="{BB962C8B-B14F-4D97-AF65-F5344CB8AC3E}">
        <p14:creationId xmlns:p14="http://schemas.microsoft.com/office/powerpoint/2010/main" val="4201123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TotalTime>
  <Words>459</Words>
  <Application>Microsoft Macintosh PowerPoint</Application>
  <PresentationFormat>Custom</PresentationFormat>
  <Paragraphs>54</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Damask</vt:lpstr>
      <vt:lpstr>Thing power (Bennett 2010)</vt:lpstr>
      <vt:lpstr>Hoarding – the need to keep things</vt:lpstr>
      <vt:lpstr>2 short films showing approaches to hoarding</vt:lpstr>
      <vt:lpstr>Normative definition of hoarding as a disorder</vt:lpstr>
      <vt:lpstr>PowerPoint Presentation</vt:lpstr>
      <vt:lpstr>BENNETT WONDERS ABOUT PATHOLOGISING HOARDERS</vt:lpstr>
      <vt:lpstr>Bennett’s vibrant matter</vt:lpstr>
      <vt:lpstr>Stages towards Hoarding?</vt:lpstr>
      <vt:lpstr>Is Hoarding an example of thing-power?</vt:lpstr>
      <vt:lpstr>Bennett offers 3 points</vt:lpstr>
      <vt:lpstr>Overview</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  Attala</dc:creator>
  <cp:lastModifiedBy>Luci Attala</cp:lastModifiedBy>
  <cp:revision>11</cp:revision>
  <cp:lastPrinted>2016-10-18T09:09:43Z</cp:lastPrinted>
  <dcterms:created xsi:type="dcterms:W3CDTF">2016-10-18T08:16:50Z</dcterms:created>
  <dcterms:modified xsi:type="dcterms:W3CDTF">2018-12-28T13:41:03Z</dcterms:modified>
</cp:coreProperties>
</file>