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8" r:id="rId2"/>
    <p:sldId id="260" r:id="rId3"/>
    <p:sldId id="256" r:id="rId4"/>
    <p:sldId id="257" r:id="rId5"/>
    <p:sldId id="259" r:id="rId6"/>
  </p:sldIdLst>
  <p:sldSz cx="7562850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43" userDrawn="1">
          <p15:clr>
            <a:srgbClr val="A4A3A4"/>
          </p15:clr>
        </p15:guide>
        <p15:guide id="2" pos="238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64" autoAdjust="0"/>
  </p:normalViewPr>
  <p:slideViewPr>
    <p:cSldViewPr snapToGrid="0">
      <p:cViewPr>
        <p:scale>
          <a:sx n="26" d="100"/>
          <a:sy n="26" d="100"/>
        </p:scale>
        <p:origin x="-2778" y="-714"/>
      </p:cViewPr>
      <p:guideLst>
        <p:guide orient="horz" pos="3343"/>
        <p:guide pos="238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C4404-66E4-44DC-9A81-C344E28E1588}" type="datetimeFigureOut">
              <a:rPr lang="en-US" smtClean="0"/>
              <a:t>2/24/22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6150" y="685800"/>
            <a:ext cx="24257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752FD8-6A12-4E94-ACEB-702E20FBB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957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52FD8-6A12-4E94-ACEB-702E20FBBF5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563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214" y="1749275"/>
            <a:ext cx="6428423" cy="3721230"/>
          </a:xfrm>
        </p:spPr>
        <p:txBody>
          <a:bodyPr anchor="b"/>
          <a:lstStyle>
            <a:lvl1pPr algn="ctr">
              <a:defRPr sz="496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5356" y="5614010"/>
            <a:ext cx="5672138" cy="2580613"/>
          </a:xfrm>
        </p:spPr>
        <p:txBody>
          <a:bodyPr/>
          <a:lstStyle>
            <a:lvl1pPr marL="0" indent="0" algn="ctr">
              <a:buNone/>
              <a:defRPr sz="1985"/>
            </a:lvl1pPr>
            <a:lvl2pPr marL="378150" indent="0" algn="ctr">
              <a:buNone/>
              <a:defRPr sz="1654"/>
            </a:lvl2pPr>
            <a:lvl3pPr marL="756300" indent="0" algn="ctr">
              <a:buNone/>
              <a:defRPr sz="1489"/>
            </a:lvl3pPr>
            <a:lvl4pPr marL="1134450" indent="0" algn="ctr">
              <a:buNone/>
              <a:defRPr sz="1323"/>
            </a:lvl4pPr>
            <a:lvl5pPr marL="1512600" indent="0" algn="ctr">
              <a:buNone/>
              <a:defRPr sz="1323"/>
            </a:lvl5pPr>
            <a:lvl6pPr marL="1890751" indent="0" algn="ctr">
              <a:buNone/>
              <a:defRPr sz="1323"/>
            </a:lvl6pPr>
            <a:lvl7pPr marL="2268901" indent="0" algn="ctr">
              <a:buNone/>
              <a:defRPr sz="1323"/>
            </a:lvl7pPr>
            <a:lvl8pPr marL="2647051" indent="0" algn="ctr">
              <a:buNone/>
              <a:defRPr sz="1323"/>
            </a:lvl8pPr>
            <a:lvl9pPr marL="3025201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033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785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007" y="2664740"/>
            <a:ext cx="6522958" cy="4446176"/>
          </a:xfrm>
        </p:spPr>
        <p:txBody>
          <a:bodyPr anchor="b"/>
          <a:lstStyle>
            <a:lvl1pPr>
              <a:defRPr sz="496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6007" y="7152978"/>
            <a:ext cx="6522958" cy="2338139"/>
          </a:xfrm>
        </p:spPr>
        <p:txBody>
          <a:bodyPr/>
          <a:lstStyle>
            <a:lvl1pPr marL="0" indent="0">
              <a:buNone/>
              <a:defRPr sz="1985">
                <a:solidFill>
                  <a:schemeClr val="tx1"/>
                </a:solidFill>
              </a:defRPr>
            </a:lvl1pPr>
            <a:lvl2pPr marL="378150" indent="0">
              <a:buNone/>
              <a:defRPr sz="1654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31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946" y="2845355"/>
            <a:ext cx="3214211" cy="678184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8693" y="2845355"/>
            <a:ext cx="3214211" cy="678184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85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931" y="569073"/>
            <a:ext cx="6522958" cy="20659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932" y="2620202"/>
            <a:ext cx="3199440" cy="1284120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932" y="3904322"/>
            <a:ext cx="3199440" cy="574266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8693" y="2620202"/>
            <a:ext cx="3215196" cy="1284120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8693" y="3904322"/>
            <a:ext cx="3215196" cy="574266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5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427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680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931" y="712576"/>
            <a:ext cx="2439216" cy="2494016"/>
          </a:xfrm>
        </p:spPr>
        <p:txBody>
          <a:bodyPr anchor="b"/>
          <a:lstStyle>
            <a:lvl1pPr>
              <a:defRPr sz="26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5196" y="1538968"/>
            <a:ext cx="3828693" cy="7595861"/>
          </a:xfrm>
        </p:spPr>
        <p:txBody>
          <a:bodyPr/>
          <a:lstStyle>
            <a:lvl1pPr>
              <a:defRPr sz="2647"/>
            </a:lvl1pPr>
            <a:lvl2pPr>
              <a:defRPr sz="2316"/>
            </a:lvl2pPr>
            <a:lvl3pPr>
              <a:defRPr sz="1985"/>
            </a:lvl3pPr>
            <a:lvl4pPr>
              <a:defRPr sz="1654"/>
            </a:lvl4pPr>
            <a:lvl5pPr>
              <a:defRPr sz="1654"/>
            </a:lvl5pPr>
            <a:lvl6pPr>
              <a:defRPr sz="1654"/>
            </a:lvl6pPr>
            <a:lvl7pPr>
              <a:defRPr sz="1654"/>
            </a:lvl7pPr>
            <a:lvl8pPr>
              <a:defRPr sz="1654"/>
            </a:lvl8pPr>
            <a:lvl9pPr>
              <a:defRPr sz="1654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931" y="3206592"/>
            <a:ext cx="2439216" cy="5940607"/>
          </a:xfrm>
        </p:spPr>
        <p:txBody>
          <a:bodyPr/>
          <a:lstStyle>
            <a:lvl1pPr marL="0" indent="0">
              <a:buNone/>
              <a:defRPr sz="1323"/>
            </a:lvl1pPr>
            <a:lvl2pPr marL="378150" indent="0">
              <a:buNone/>
              <a:defRPr sz="1158"/>
            </a:lvl2pPr>
            <a:lvl3pPr marL="756300" indent="0">
              <a:buNone/>
              <a:defRPr sz="993"/>
            </a:lvl3pPr>
            <a:lvl4pPr marL="1134450" indent="0">
              <a:buNone/>
              <a:defRPr sz="827"/>
            </a:lvl4pPr>
            <a:lvl5pPr marL="1512600" indent="0">
              <a:buNone/>
              <a:defRPr sz="827"/>
            </a:lvl5pPr>
            <a:lvl6pPr marL="1890751" indent="0">
              <a:buNone/>
              <a:defRPr sz="827"/>
            </a:lvl6pPr>
            <a:lvl7pPr marL="2268901" indent="0">
              <a:buNone/>
              <a:defRPr sz="827"/>
            </a:lvl7pPr>
            <a:lvl8pPr marL="2647051" indent="0">
              <a:buNone/>
              <a:defRPr sz="827"/>
            </a:lvl8pPr>
            <a:lvl9pPr marL="3025201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821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931" y="712576"/>
            <a:ext cx="2439216" cy="2494016"/>
          </a:xfrm>
        </p:spPr>
        <p:txBody>
          <a:bodyPr anchor="b"/>
          <a:lstStyle>
            <a:lvl1pPr>
              <a:defRPr sz="26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5196" y="1538968"/>
            <a:ext cx="3828693" cy="7595861"/>
          </a:xfrm>
        </p:spPr>
        <p:txBody>
          <a:bodyPr anchor="t"/>
          <a:lstStyle>
            <a:lvl1pPr marL="0" indent="0">
              <a:buNone/>
              <a:defRPr sz="2647"/>
            </a:lvl1pPr>
            <a:lvl2pPr marL="378150" indent="0">
              <a:buNone/>
              <a:defRPr sz="2316"/>
            </a:lvl2pPr>
            <a:lvl3pPr marL="756300" indent="0">
              <a:buNone/>
              <a:defRPr sz="1985"/>
            </a:lvl3pPr>
            <a:lvl4pPr marL="1134450" indent="0">
              <a:buNone/>
              <a:defRPr sz="1654"/>
            </a:lvl4pPr>
            <a:lvl5pPr marL="1512600" indent="0">
              <a:buNone/>
              <a:defRPr sz="1654"/>
            </a:lvl5pPr>
            <a:lvl6pPr marL="1890751" indent="0">
              <a:buNone/>
              <a:defRPr sz="1654"/>
            </a:lvl6pPr>
            <a:lvl7pPr marL="2268901" indent="0">
              <a:buNone/>
              <a:defRPr sz="1654"/>
            </a:lvl7pPr>
            <a:lvl8pPr marL="2647051" indent="0">
              <a:buNone/>
              <a:defRPr sz="1654"/>
            </a:lvl8pPr>
            <a:lvl9pPr marL="3025201" indent="0">
              <a:buNone/>
              <a:defRPr sz="165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931" y="3206592"/>
            <a:ext cx="2439216" cy="5940607"/>
          </a:xfrm>
        </p:spPr>
        <p:txBody>
          <a:bodyPr/>
          <a:lstStyle>
            <a:lvl1pPr marL="0" indent="0">
              <a:buNone/>
              <a:defRPr sz="1323"/>
            </a:lvl1pPr>
            <a:lvl2pPr marL="378150" indent="0">
              <a:buNone/>
              <a:defRPr sz="1158"/>
            </a:lvl2pPr>
            <a:lvl3pPr marL="756300" indent="0">
              <a:buNone/>
              <a:defRPr sz="993"/>
            </a:lvl3pPr>
            <a:lvl4pPr marL="1134450" indent="0">
              <a:buNone/>
              <a:defRPr sz="827"/>
            </a:lvl4pPr>
            <a:lvl5pPr marL="1512600" indent="0">
              <a:buNone/>
              <a:defRPr sz="827"/>
            </a:lvl5pPr>
            <a:lvl6pPr marL="1890751" indent="0">
              <a:buNone/>
              <a:defRPr sz="827"/>
            </a:lvl6pPr>
            <a:lvl7pPr marL="2268901" indent="0">
              <a:buNone/>
              <a:defRPr sz="827"/>
            </a:lvl7pPr>
            <a:lvl8pPr marL="2647051" indent="0">
              <a:buNone/>
              <a:defRPr sz="827"/>
            </a:lvl8pPr>
            <a:lvl9pPr marL="3025201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09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312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12165" y="569071"/>
            <a:ext cx="1630740" cy="905812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946" y="569071"/>
            <a:ext cx="4797683" cy="905812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07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946" y="569073"/>
            <a:ext cx="6522958" cy="2065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946" y="2845355"/>
            <a:ext cx="6522958" cy="6781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946" y="9906786"/>
            <a:ext cx="1701641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5C067-39DE-4890-986A-FDA5E3A50D36}" type="datetimeFigureOut">
              <a:rPr lang="en-US" smtClean="0"/>
              <a:t>2/24/22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5194" y="9906786"/>
            <a:ext cx="2552462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41263" y="9906786"/>
            <a:ext cx="1701641" cy="5690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EA3AE-F5F2-46BC-A984-A7EDC1A233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29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56300" rtl="0" eaLnBrk="1" latinLnBrk="0" hangingPunct="1">
        <a:lnSpc>
          <a:spcPct val="90000"/>
        </a:lnSpc>
        <a:spcBef>
          <a:spcPct val="0"/>
        </a:spcBef>
        <a:buNone/>
        <a:defRPr sz="363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075" indent="-189075" algn="l" defTabSz="756300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6" kern="1200">
          <a:solidFill>
            <a:schemeClr val="tx1"/>
          </a:solidFill>
          <a:latin typeface="+mn-lt"/>
          <a:ea typeface="+mn-ea"/>
          <a:cs typeface="+mn-cs"/>
        </a:defRPr>
      </a:lvl1pPr>
      <a:lvl2pPr marL="567225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945375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3pPr>
      <a:lvl4pPr marL="1323525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4pPr>
      <a:lvl5pPr marL="1701676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5pPr>
      <a:lvl6pPr marL="2079826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6pPr>
      <a:lvl7pPr marL="2457976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7pPr>
      <a:lvl8pPr marL="2836126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8pPr>
      <a:lvl9pPr marL="3214276" indent="-189075" algn="l" defTabSz="756300" rtl="0" eaLnBrk="1" latinLnBrk="0" hangingPunct="1">
        <a:lnSpc>
          <a:spcPct val="90000"/>
        </a:lnSpc>
        <a:spcBef>
          <a:spcPts val="414"/>
        </a:spcBef>
        <a:buFont typeface="Arial" panose="020B0604020202020204" pitchFamily="34" charset="0"/>
        <a:buChar char="•"/>
        <a:defRPr sz="148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1pPr>
      <a:lvl2pPr marL="378150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2pPr>
      <a:lvl3pPr marL="756300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3pPr>
      <a:lvl4pPr marL="1134450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4pPr>
      <a:lvl5pPr marL="1512600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5pPr>
      <a:lvl6pPr marL="1890751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6pPr>
      <a:lvl7pPr marL="2268901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7pPr>
      <a:lvl8pPr marL="2647051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8pPr>
      <a:lvl9pPr marL="3025201" algn="l" defTabSz="75630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microsoft.com/office/2007/relationships/hdphoto" Target="../media/hdphoto2.wdp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63388" y="986116"/>
            <a:ext cx="6311153" cy="3209365"/>
          </a:xfrm>
          <a:prstGeom prst="round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Preparing a Menu Card for Hotel Trinity </a:t>
            </a:r>
          </a:p>
        </p:txBody>
      </p:sp>
      <p:sp>
        <p:nvSpPr>
          <p:cNvPr id="9" name="Wave 8"/>
          <p:cNvSpPr/>
          <p:nvPr/>
        </p:nvSpPr>
        <p:spPr>
          <a:xfrm>
            <a:off x="663388" y="5137366"/>
            <a:ext cx="6311153" cy="3460378"/>
          </a:xfrm>
          <a:prstGeom prst="wave">
            <a:avLst>
              <a:gd name="adj1" fmla="val 12500"/>
              <a:gd name="adj2" fmla="val -292"/>
            </a:avLst>
          </a:prstGeom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dirty="0"/>
              <a:t>Prepared By:</a:t>
            </a:r>
            <a:r>
              <a:rPr lang="en-GB" sz="3000" dirty="0"/>
              <a:t> Israte Jahan Munni</a:t>
            </a:r>
            <a:endParaRPr lang="en-US" sz="3000" dirty="0"/>
          </a:p>
          <a:p>
            <a:r>
              <a:rPr lang="en-US" sz="3000" dirty="0"/>
              <a:t>ID: </a:t>
            </a:r>
            <a:r>
              <a:rPr lang="en-GB" sz="3000" dirty="0"/>
              <a:t>2016942</a:t>
            </a:r>
          </a:p>
          <a:p>
            <a:r>
              <a:rPr lang="en-GB" sz="3000" dirty="0"/>
              <a:t>Lecturer: Lola </a:t>
            </a:r>
            <a:r>
              <a:rPr lang="en-GB" sz="3000" dirty="0" err="1"/>
              <a:t>Villard</a:t>
            </a:r>
            <a:endParaRPr lang="en-US" sz="3000" dirty="0"/>
          </a:p>
          <a:p>
            <a:pPr algn="ctr"/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530353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Lunch time design menu icon flat Royalty Free Vector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008"/>
          <a:stretch/>
        </p:blipFill>
        <p:spPr bwMode="auto">
          <a:xfrm>
            <a:off x="195568" y="91059"/>
            <a:ext cx="6831228" cy="634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25542" y="1184354"/>
            <a:ext cx="4439372" cy="169277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Rounded MT Bold" panose="020F0704030504030204" pitchFamily="34" charset="0"/>
              </a:rPr>
              <a:t>Hotel Trinity</a:t>
            </a:r>
          </a:p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Rounded MT Bold" panose="020F0704030504030204" pitchFamily="34" charset="0"/>
              </a:rPr>
              <a:t>( Swansea, South wales)</a:t>
            </a:r>
          </a:p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Rounded MT Bold" panose="020F0704030504030204" pitchFamily="34" charset="0"/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085" y="9173210"/>
            <a:ext cx="3406915" cy="144655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Please wear mask inside the store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Maintain distance inside the Restaurant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Please check alcohol rate and allergy statement before ordering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not waste food 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94871" y="7858658"/>
            <a:ext cx="2468880" cy="52322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Safety </a:t>
            </a:r>
          </a:p>
        </p:txBody>
      </p:sp>
      <p:sp>
        <p:nvSpPr>
          <p:cNvPr id="7" name="5-Point Star 6"/>
          <p:cNvSpPr/>
          <p:nvPr/>
        </p:nvSpPr>
        <p:spPr>
          <a:xfrm>
            <a:off x="1931017" y="6357559"/>
            <a:ext cx="1073953" cy="103366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5-Point Star 9"/>
          <p:cNvSpPr/>
          <p:nvPr/>
        </p:nvSpPr>
        <p:spPr>
          <a:xfrm>
            <a:off x="462831" y="6373955"/>
            <a:ext cx="1073953" cy="103366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5-Point Star 10"/>
          <p:cNvSpPr/>
          <p:nvPr/>
        </p:nvSpPr>
        <p:spPr>
          <a:xfrm>
            <a:off x="4985047" y="6437270"/>
            <a:ext cx="1073953" cy="103366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5-Point Star 11"/>
          <p:cNvSpPr/>
          <p:nvPr/>
        </p:nvSpPr>
        <p:spPr>
          <a:xfrm>
            <a:off x="3575175" y="6437270"/>
            <a:ext cx="1073953" cy="103366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5-Point Star 12"/>
          <p:cNvSpPr/>
          <p:nvPr/>
        </p:nvSpPr>
        <p:spPr>
          <a:xfrm>
            <a:off x="6261005" y="6437270"/>
            <a:ext cx="1073953" cy="103366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871" y="8412898"/>
            <a:ext cx="2340087" cy="998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741703" y="9604097"/>
            <a:ext cx="275885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/>
              <a:t>Contact us :</a:t>
            </a:r>
          </a:p>
          <a:p>
            <a:r>
              <a:rPr lang="en-US" sz="1200" b="1" dirty="0"/>
              <a:t>Hotel Trinity, Swansea, South Wales:</a:t>
            </a:r>
          </a:p>
          <a:p>
            <a:r>
              <a:rPr lang="en-US" sz="1200" b="1" dirty="0"/>
              <a:t>+44 1814 325000</a:t>
            </a:r>
          </a:p>
          <a:p>
            <a:r>
              <a:rPr lang="en-US" sz="1200" b="1" dirty="0"/>
              <a:t>Website: hoteltrinity.com</a:t>
            </a:r>
          </a:p>
          <a:p>
            <a:r>
              <a:rPr lang="en-US" sz="1200" b="1" dirty="0"/>
              <a:t>Social Media: facebook.com/</a:t>
            </a:r>
            <a:r>
              <a:rPr lang="en-US" sz="1200" b="1" dirty="0" err="1"/>
              <a:t>hoteltrinity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1772133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A76F7D4-3BB7-4B96-AEC9-91AE19179D2B}"/>
              </a:ext>
            </a:extLst>
          </p:cNvPr>
          <p:cNvSpPr txBox="1"/>
          <p:nvPr/>
        </p:nvSpPr>
        <p:spPr>
          <a:xfrm>
            <a:off x="2941479" y="744760"/>
            <a:ext cx="1938874" cy="615681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401" dirty="0">
                <a:latin typeface="Bodoni MT Poster Compressed" panose="02070706080601050204" pitchFamily="18" charset="0"/>
              </a:rPr>
              <a:t>Lunch Menu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311D5E-C2F0-47EA-97C8-3FC1A62D47EC}"/>
              </a:ext>
            </a:extLst>
          </p:cNvPr>
          <p:cNvSpPr txBox="1"/>
          <p:nvPr/>
        </p:nvSpPr>
        <p:spPr>
          <a:xfrm>
            <a:off x="4621931" y="147068"/>
            <a:ext cx="2915083" cy="3539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Timing: 12:30 P.M to 3:30</a:t>
            </a:r>
          </a:p>
        </p:txBody>
      </p:sp>
      <p:sp>
        <p:nvSpPr>
          <p:cNvPr id="15" name="AutoShape 6" descr="Lunch Menu PNG Transparent Background, Free Download #4949 - FreeIconsPNG"/>
          <p:cNvSpPr>
            <a:spLocks noChangeAspect="1" noChangeArrowheads="1"/>
          </p:cNvSpPr>
          <p:nvPr/>
        </p:nvSpPr>
        <p:spPr bwMode="auto">
          <a:xfrm>
            <a:off x="-182953" y="-153514"/>
            <a:ext cx="323898" cy="32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7169" tIns="48585" rIns="97169" bIns="48585" numCol="1" anchor="t" anchorCtr="0" compatLnSpc="1">
            <a:prstTxWarp prst="textNoShape">
              <a:avLst/>
            </a:prstTxWarp>
          </a:bodyPr>
          <a:lstStyle/>
          <a:p>
            <a:endParaRPr lang="en-US" sz="1913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172E0BD-62D9-4094-B2C2-D0630CC0FAAA}"/>
              </a:ext>
            </a:extLst>
          </p:cNvPr>
          <p:cNvSpPr txBox="1"/>
          <p:nvPr/>
        </p:nvSpPr>
        <p:spPr>
          <a:xfrm>
            <a:off x="66858" y="170385"/>
            <a:ext cx="3763044" cy="321306"/>
          </a:xfrm>
          <a:prstGeom prst="rect">
            <a:avLst/>
          </a:pr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488" dirty="0">
                <a:solidFill>
                  <a:schemeClr val="tx1"/>
                </a:solidFill>
                <a:latin typeface="Bahnschrift SemiBold Condensed" panose="020B0502040204020203" pitchFamily="34" charset="0"/>
              </a:rPr>
              <a:t>Both Cash and Card Payments are available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08518" y="1680181"/>
            <a:ext cx="3479723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Bahnschrift Condensed" panose="020B0502040204020203" pitchFamily="34" charset="0"/>
              </a:rPr>
              <a:t>Main Dishes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78490" y="2274708"/>
            <a:ext cx="3539781" cy="31547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 Black" panose="020B0A04020102020204" pitchFamily="34" charset="0"/>
                <a:cs typeface="Times New Roman" panose="02020603050405020304" pitchFamily="18" charset="0"/>
              </a:rPr>
              <a:t>Grilled poked with mashed potatoes and veg-£30</a:t>
            </a:r>
          </a:p>
          <a:p>
            <a:pPr algn="just"/>
            <a:r>
              <a:rPr lang="en-US" sz="1050" dirty="0">
                <a:latin typeface="Arial Rounded MT Bold" panose="020F0704030504030204" pitchFamily="34" charset="0"/>
                <a:cs typeface="Times New Roman" panose="02020603050405020304" pitchFamily="18" charset="0"/>
              </a:rPr>
              <a:t>(Grill poked along with waster sauce and mashed potatoes and vegetables- Green Beans and carrot)</a:t>
            </a:r>
          </a:p>
          <a:p>
            <a:pPr algn="just"/>
            <a:r>
              <a:rPr lang="en-US" sz="12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Wine:Red</a:t>
            </a: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Zinfandel  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£11 (200Cl)</a:t>
            </a:r>
          </a:p>
          <a:p>
            <a:pPr algn="just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(In terms of color, the wine is a pale straw. In addition to its high alcohol (13-17%) concentration and oily texture, red Zinfandel offers a big, robust flavor)</a:t>
            </a:r>
          </a:p>
          <a:p>
            <a:pPr algn="just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 Riesling- £ 8.5  (75Cl)</a:t>
            </a:r>
          </a:p>
          <a:p>
            <a:pPr algn="just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(White grape variety Riesling hails from the Rhineland region. Riesling is a fragrant, almost perfume-like grape variety with a strong acidity. It contains 12% Alcohol) </a:t>
            </a:r>
          </a:p>
          <a:p>
            <a:pPr algn="just"/>
            <a:endParaRPr lang="en-US" sz="16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9" name="TextBox 28"/>
          <p:cNvSpPr txBox="1"/>
          <p:nvPr/>
        </p:nvSpPr>
        <p:spPr>
          <a:xfrm>
            <a:off x="114309" y="5499764"/>
            <a:ext cx="3564997" cy="26776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 Black" panose="020B0A04020102020204" pitchFamily="34" charset="0"/>
                <a:cs typeface="Times New Roman" panose="02020603050405020304" pitchFamily="18" charset="0"/>
              </a:rPr>
              <a:t>Grilled Salmon with Rice and vegetable-£ 12.50</a:t>
            </a:r>
          </a:p>
          <a:p>
            <a:pPr algn="just"/>
            <a:r>
              <a:rPr lang="en-US" sz="1200" dirty="0">
                <a:latin typeface="Arial Rounded MT Bold" panose="020F0704030504030204" pitchFamily="34" charset="0"/>
                <a:cs typeface="Times New Roman" panose="02020603050405020304" pitchFamily="18" charset="0"/>
              </a:rPr>
              <a:t>( Salmon fish along with thin rice and vegetables-Spring Onion and carrot)</a:t>
            </a:r>
          </a:p>
          <a:p>
            <a:pPr algn="just"/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Wine: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Sauvignon Blanc- £ 8.50  (75Cl)</a:t>
            </a:r>
          </a:p>
          <a:p>
            <a:pPr algn="just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(Bordeaux and the Loire Valley in France are home to the Sauvignon Blanc grape, a green-skinned white grape varietal. It contains 12.5-14%)</a:t>
            </a:r>
          </a:p>
          <a:p>
            <a:pPr algn="just"/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Wine: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prosecco</a:t>
            </a: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£ 14 (75Cl)</a:t>
            </a:r>
          </a:p>
          <a:p>
            <a:pPr algn="just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(Italy's sparkling white wine, Prosecco, is known worldwide. In addition to the more well-known and widely accessible sparkling wine, Prosecco can be "flat" with little to no bubbles. It contains 12% Alcohol)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4314268" y="1680181"/>
            <a:ext cx="2998692" cy="5232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Bahnschrift Condensed" panose="020B0502040204020203" pitchFamily="34" charset="0"/>
              </a:rPr>
              <a:t>Salad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287867" y="2301516"/>
            <a:ext cx="3039317" cy="94641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solidFill>
                  <a:schemeClr val="bg1"/>
                </a:solidFill>
                <a:latin typeface="Arial Black" panose="020B0A04020102020204" pitchFamily="34" charset="0"/>
              </a:rPr>
              <a:t>Salad of Roasted Vegetables with Stilton- </a:t>
            </a:r>
            <a:r>
              <a:rPr lang="en-US" sz="1200" dirty="0">
                <a:solidFill>
                  <a:schemeClr val="bg1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£ 7.50 </a:t>
            </a:r>
            <a:endParaRPr lang="en-US" sz="12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just"/>
            <a:r>
              <a:rPr lang="en-US" sz="1050" dirty="0">
                <a:solidFill>
                  <a:schemeClr val="bg1"/>
                </a:solidFill>
                <a:latin typeface="Arial Rounded MT Bold" panose="020F0704030504030204" pitchFamily="34" charset="0"/>
                <a:cs typeface="Times New Roman" panose="02020603050405020304" pitchFamily="18" charset="0"/>
              </a:rPr>
              <a:t>(Salad with fresh vegetables- fresh beetroots, baby carrots, Thyme, Walnuts mixed with honey, whisky and stilton (Black)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4237221" y="3370672"/>
            <a:ext cx="3119265" cy="7848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 Black" panose="020B0A04020102020204" pitchFamily="34" charset="0"/>
                <a:cs typeface="Times New Roman" panose="02020603050405020304" pitchFamily="18" charset="0"/>
              </a:rPr>
              <a:t>Roast chicken with red cabbage- </a:t>
            </a:r>
          </a:p>
          <a:p>
            <a:pPr algn="just"/>
            <a:r>
              <a:rPr lang="en-US" sz="1200" dirty="0">
                <a:latin typeface="Arial Black" panose="020B0A04020102020204" pitchFamily="34" charset="0"/>
                <a:cs typeface="Times New Roman" panose="02020603050405020304" pitchFamily="18" charset="0"/>
              </a:rPr>
              <a:t>£ 9.50 </a:t>
            </a:r>
          </a:p>
          <a:p>
            <a:pPr algn="just"/>
            <a:r>
              <a:rPr lang="en-US" sz="1050" dirty="0">
                <a:latin typeface="Arial Rounded MT Bold" panose="020F0704030504030204" pitchFamily="34" charset="0"/>
                <a:cs typeface="Times New Roman" panose="02020603050405020304" pitchFamily="18" charset="0"/>
              </a:rPr>
              <a:t>(Roasted chicken breast with red cabbage mixed with honey and aloe Vera)</a:t>
            </a:r>
            <a:endParaRPr lang="en-US" sz="1050" dirty="0">
              <a:latin typeface="Arial Rounded MT Bold" panose="020F070403050403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238548" y="8450393"/>
            <a:ext cx="3130220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ahnschrift Condensed" panose="020B0502040204020203" pitchFamily="34" charset="0"/>
              </a:rPr>
              <a:t>Beverage</a:t>
            </a:r>
            <a:r>
              <a:rPr lang="en-US" dirty="0">
                <a:latin typeface="Bahnschrift Condensed" panose="020B0502040204020203" pitchFamily="34" charset="0"/>
              </a:rPr>
              <a:t>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8ED1AF0-7056-4AE4-A38C-4D6AE23FAD90}"/>
              </a:ext>
            </a:extLst>
          </p:cNvPr>
          <p:cNvSpPr txBox="1"/>
          <p:nvPr/>
        </p:nvSpPr>
        <p:spPr>
          <a:xfrm>
            <a:off x="226147" y="9071954"/>
            <a:ext cx="3291840" cy="8309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Bahnschrift SemiBold Condensed" panose="020B0502040204020203" pitchFamily="34" charset="0"/>
                <a:cs typeface="Times New Roman" panose="02020603050405020304" pitchFamily="18" charset="0"/>
              </a:rPr>
              <a:t>Soft Drinks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US" sz="1200" dirty="0">
                <a:latin typeface="Bahnschrift SemiBold Condensed" panose="020B0502040204020203" pitchFamily="34" charset="0"/>
                <a:cs typeface="Times New Roman" panose="02020603050405020304" pitchFamily="18" charset="0"/>
              </a:rPr>
              <a:t>Cola (PEPSI/COKE)- 250 Ml @ £ .80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US" sz="1200" dirty="0">
                <a:latin typeface="Bahnschrift SemiBold Condensed" panose="020B0502040204020203" pitchFamily="34" charset="0"/>
                <a:cs typeface="Times New Roman" panose="02020603050405020304" pitchFamily="18" charset="0"/>
              </a:rPr>
              <a:t>White Drink (Sprite/ 7 Up/ Mountain Dew)-250 Ml @ £ .80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endParaRPr lang="en-US" sz="1200" dirty="0">
              <a:latin typeface="Bahnschrift SemiBold Condensed" panose="020B0502040204020203" pitchFamily="34" charset="0"/>
              <a:cs typeface="Times New Roman" panose="02020603050405020304" pitchFamily="18" charset="0"/>
            </a:endParaRPr>
          </a:p>
        </p:txBody>
      </p:sp>
      <p:pic>
        <p:nvPicPr>
          <p:cNvPr id="44" name="Picture 4" descr="Soft Drink Logo Vector Stock Vector (Royalty Free) 131672448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444" b="68753" l="27788" r="753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845" t="24530" r="18725" b="26333"/>
          <a:stretch/>
        </p:blipFill>
        <p:spPr bwMode="auto">
          <a:xfrm>
            <a:off x="0" y="9191203"/>
            <a:ext cx="818833" cy="72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/>
          <p:cNvSpPr txBox="1"/>
          <p:nvPr/>
        </p:nvSpPr>
        <p:spPr>
          <a:xfrm>
            <a:off x="-21004" y="10198435"/>
            <a:ext cx="3931920" cy="3385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Vegetables, honey , pork may contain allergy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E55A61D-D709-47C5-AF09-95B4C5AE7A5F}"/>
              </a:ext>
            </a:extLst>
          </p:cNvPr>
          <p:cNvSpPr txBox="1"/>
          <p:nvPr/>
        </p:nvSpPr>
        <p:spPr>
          <a:xfrm>
            <a:off x="4426010" y="9145047"/>
            <a:ext cx="2897944" cy="33855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Home Delivery Available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1481389B-6449-49AE-B0B8-A1BCAF7911FD}"/>
              </a:ext>
            </a:extLst>
          </p:cNvPr>
          <p:cNvGrpSpPr/>
          <p:nvPr/>
        </p:nvGrpSpPr>
        <p:grpSpPr>
          <a:xfrm>
            <a:off x="5050425" y="9566357"/>
            <a:ext cx="1609358" cy="653819"/>
            <a:chOff x="936821" y="5755534"/>
            <a:chExt cx="3109985" cy="753210"/>
          </a:xfrm>
        </p:grpSpPr>
        <p:pic>
          <p:nvPicPr>
            <p:cNvPr id="48" name="Picture 6" descr="Uber Eats closing down in Bangladesh | The Daily Star">
              <a:extLst>
                <a:ext uri="{FF2B5EF4-FFF2-40B4-BE49-F238E27FC236}">
                  <a16:creationId xmlns:a16="http://schemas.microsoft.com/office/drawing/2014/main" id="{C7765D55-F939-4518-A29C-3C2E485BFC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6821" y="5782348"/>
              <a:ext cx="1291738" cy="726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8" descr="Just Eat Logo, history, meaning, symbol, PNG">
              <a:extLst>
                <a:ext uri="{FF2B5EF4-FFF2-40B4-BE49-F238E27FC236}">
                  <a16:creationId xmlns:a16="http://schemas.microsoft.com/office/drawing/2014/main" id="{5463E0AD-EB3E-459A-9760-F963BEC7160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5068" y="5755534"/>
              <a:ext cx="1291738" cy="726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0" name="TextBox 49">
            <a:extLst>
              <a:ext uri="{FF2B5EF4-FFF2-40B4-BE49-F238E27FC236}">
                <a16:creationId xmlns:a16="http://schemas.microsoft.com/office/drawing/2014/main" id="{5F0B328D-2053-4D96-9437-ED07DAD49820}"/>
              </a:ext>
            </a:extLst>
          </p:cNvPr>
          <p:cNvSpPr txBox="1"/>
          <p:nvPr/>
        </p:nvSpPr>
        <p:spPr>
          <a:xfrm>
            <a:off x="5026602" y="10280544"/>
            <a:ext cx="2489983" cy="27699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VATs are inclusive within the Price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34222" y="5167808"/>
            <a:ext cx="3064474" cy="523220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Bahnschrift Light Condensed" panose="020B0502040204020203" pitchFamily="34" charset="0"/>
                <a:cs typeface="Times New Roman" panose="02020603050405020304" pitchFamily="18" charset="0"/>
              </a:rPr>
              <a:t>Sweet  Dishes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05745" y="5884485"/>
            <a:ext cx="3121429" cy="9541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latin typeface="Arial Black" panose="020B0A04020102020204" pitchFamily="34" charset="0"/>
              </a:rPr>
              <a:t>Jam Roly  Poly- </a:t>
            </a:r>
            <a:r>
              <a:rPr lang="en-US" sz="1200" dirty="0">
                <a:latin typeface="Arial Black" panose="020B0A04020102020204" pitchFamily="34" charset="0"/>
                <a:cs typeface="Times New Roman" panose="02020603050405020304" pitchFamily="18" charset="0"/>
              </a:rPr>
              <a:t>£ 4.5 </a:t>
            </a:r>
            <a:endParaRPr lang="en-US" sz="1200" dirty="0">
              <a:latin typeface="Arial Black" panose="020B0A04020102020204" pitchFamily="34" charset="0"/>
            </a:endParaRPr>
          </a:p>
          <a:p>
            <a:pPr algn="just"/>
            <a:r>
              <a:rPr lang="en-US" sz="1050" dirty="0">
                <a:latin typeface="Arial Rounded MT Bold" panose="020F0704030504030204" pitchFamily="34" charset="0"/>
              </a:rPr>
              <a:t>(Puddings are essentially a cake or sponge sandwiched between two layers of custard and served warm. Some criminals enjoy ice cream, but vanilla custard is the best). 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4305745" y="6975140"/>
            <a:ext cx="3088895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200" b="1" dirty="0">
                <a:latin typeface="Arial Black" panose="020B0A04020102020204" pitchFamily="34" charset="0"/>
              </a:rPr>
              <a:t>Knickerbocker Glory - </a:t>
            </a:r>
            <a:r>
              <a:rPr lang="en-US" sz="1200" dirty="0">
                <a:latin typeface="Arial Black" panose="020B0A04020102020204" pitchFamily="34" charset="0"/>
                <a:cs typeface="Times New Roman" panose="02020603050405020304" pitchFamily="18" charset="0"/>
              </a:rPr>
              <a:t>£ 2.5 </a:t>
            </a:r>
            <a:endParaRPr lang="en-US" sz="1200" b="1" dirty="0">
              <a:latin typeface="Arial Black" panose="020B0A04020102020204" pitchFamily="34" charset="0"/>
            </a:endParaRPr>
          </a:p>
          <a:p>
            <a:pPr algn="just"/>
            <a:r>
              <a:rPr lang="en-US" sz="1050" b="1" dirty="0">
                <a:latin typeface="Arial Black" panose="020B0A04020102020204" pitchFamily="34" charset="0"/>
              </a:rPr>
              <a:t>(Knickerbocker splendor is a conical-shaped glass serving ice cream topped with multiple scoops of ice cream and consumed with a long spoon.)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810" y="4271733"/>
            <a:ext cx="1371716" cy="824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810" y="4343668"/>
            <a:ext cx="1203365" cy="8241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811" y="8067675"/>
            <a:ext cx="1224063" cy="8890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693" y="8059868"/>
            <a:ext cx="1158757" cy="8968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3347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392" y="199060"/>
            <a:ext cx="3206591" cy="68018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425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473" y="1097907"/>
            <a:ext cx="7509377" cy="97431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Decanter,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Pairing wine with fish: What to choose - Decanter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Decanter. Available at: &lt;https://www.decanter.com/learn/pairing-wine-with-fish-what-to-choose-440973/&gt; [Accessed 13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deliciousmagazine.co.uk,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 chicken with red cabbage </a:t>
            </a:r>
            <a:r>
              <a:rPr lang="en-US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waldorf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delicious. magazine. Available at: &lt;https://www.deliciousmagazine.co.uk/recipes/roast-chicken-with-red-cabbage-waldorf/&gt; [Accessed 17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foodandwine.com,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Wine Pairings for Grilled Steak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Food &amp; Wine. Available at: &lt;https://www.foodandwine.com/lifestyle/best-wine-pairings-grilled-steak&gt; [Accessed 13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Gillmeller.com,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Salad of roast carrots and beetroot with marjoram, olive oil and a honey, fennel seed and yogurt dressing. | Gill </a:t>
            </a:r>
            <a:r>
              <a:rPr lang="en-US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Meller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Gillmeller.com. Available at: &lt;https://www.gillmeller.com/recipe/salad-roast-carrots-and-beetroot-marjoram-olive-oil-and-honey-fennel-seed-and-yogurt-dressing&gt; [Accessed 17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insanelygoodrecipes.com,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 Traditional British Desserts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insanelygoodrecipes.com. Available at: &lt;https://insanelygoodrecipes.com/british-desserts/&gt; [Accessed 18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Tasteatlas.com,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 50 Most Popular British Desserts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Tasteatlas.com. Available at: &lt;https://www.tasteatlas.com/50-most-popular-desserts-in-united-kingdom&gt; [Accessed 18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tesco.com,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German Riesling 75Cl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tesco.com. Available at: &lt;https://www.tesco.com/groceries/en-GB/products/292613076&gt; [Accessed 18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thermofisher.com/,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f26 Pork | Allergy &amp; Autoimmune Disease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Allergy &amp; Autoimmune Disease. Available at: &lt;https://www.thermofisher.com/diagnostic-education/hcp/wo/en/resource-center/allergen-encyclopedia/whole-allergens.html?key=f26&gt; [Accessed 13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tripadvisor.com,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 a&amp; Stone Questions &amp; Answers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tripadvisor.com. Available at: &lt;https://www.tripadvisor.com/FAQ_Answers-g186338-d1388977-t427958-How_much_do_soft_drinks_cost.html&gt; [Accessed 17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Heritage Logistics, 2022.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Best UK Food Delivery Services » Trust Heritage Logistics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Trust Heritage Logistics. Available at: &lt;https://trustheritagelogistics.co.uk/uk-food-delivery-service/&gt; [Accessed 13 February 2022].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Vinovest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2022. </a:t>
            </a:r>
            <a:r>
              <a:rPr lang="en-US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Vinovest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| Investing in Wine as an Alternative Asset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Vinovest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&lt;https://www.vinovest.co/blog/strongest-wine&gt; [Accessed 13 February 2022].</a:t>
            </a:r>
          </a:p>
          <a:p>
            <a:endParaRPr lang="en-US" sz="1913" dirty="0"/>
          </a:p>
        </p:txBody>
      </p:sp>
    </p:spTree>
    <p:extLst>
      <p:ext uri="{BB962C8B-B14F-4D97-AF65-F5344CB8AC3E}">
        <p14:creationId xmlns:p14="http://schemas.microsoft.com/office/powerpoint/2010/main" val="2595051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18661" y="357808"/>
            <a:ext cx="701702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 Enthusiast, 2022.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Guide to Sauvignon Blanc | Wine Enthusiast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Wine Enthusiast. Available at: &lt;https://www.winemag.com/2018/12/17/your-guide-to-sauvignon-blanc/&gt; [Accessed 13 February 2022].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insanelygoodrecipes.com, 2022.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 Traditional British Desserts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insanelygoodrecipes.com. Available at: &lt;https://insanelygoodrecipes.com/british-desserts/&gt; [Accessed 18 February 2022].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Tasteatlas.com, 2022.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 50 Most Popular British Desserts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Tasteatlas.com. Available at: &lt;https://www.tasteatlas.com/50-most-popular-desserts-in-united-kingdom&gt; [Accessed 18 February 2022].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tesco.com, 2022.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German Riesling 75Cl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tesco.com. Available at: &lt;https://www.tesco.com/groceries/en-GB/products/292613076&gt; [Accessed 18 February 2022].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902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1037</TotalTime>
  <Words>479</Words>
  <Application>Microsoft Office PowerPoint</Application>
  <PresentationFormat>Custom</PresentationFormat>
  <Paragraphs>67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Tajvir </dc:creator>
  <cp:lastModifiedBy>16AlamE</cp:lastModifiedBy>
  <cp:revision>173</cp:revision>
  <dcterms:created xsi:type="dcterms:W3CDTF">2022-02-15T06:02:50Z</dcterms:created>
  <dcterms:modified xsi:type="dcterms:W3CDTF">2022-02-24T23:08:09Z</dcterms:modified>
</cp:coreProperties>
</file>