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9" r:id="rId1"/>
  </p:sldMasterIdLst>
  <p:notesMasterIdLst>
    <p:notesMasterId r:id="rId10"/>
  </p:notesMasterIdLst>
  <p:handoutMasterIdLst>
    <p:handoutMasterId r:id="rId11"/>
  </p:handoutMasterIdLst>
  <p:sldIdLst>
    <p:sldId id="256" r:id="rId2"/>
    <p:sldId id="257" r:id="rId3"/>
    <p:sldId id="260" r:id="rId4"/>
    <p:sldId id="258" r:id="rId5"/>
    <p:sldId id="259"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isa Roy" initials="LR" lastIdx="3" clrIdx="0">
    <p:extLst>
      <p:ext uri="{19B8F6BF-5375-455C-9EA6-DF929625EA0E}">
        <p15:presenceInfo xmlns:p15="http://schemas.microsoft.com/office/powerpoint/2012/main" userId="9f552743432dedf7"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80" d="100"/>
          <a:sy n="80" d="100"/>
        </p:scale>
        <p:origin x="378" y="96"/>
      </p:cViewPr>
      <p:guideLst/>
    </p:cSldViewPr>
  </p:slideViewPr>
  <p:notesTextViewPr>
    <p:cViewPr>
      <p:scale>
        <a:sx n="1" d="1"/>
        <a:sy n="1" d="1"/>
      </p:scale>
      <p:origin x="0" y="0"/>
    </p:cViewPr>
  </p:notesTextViewPr>
  <p:notesViewPr>
    <p:cSldViewPr snapToGrid="0">
      <p:cViewPr varScale="1">
        <p:scale>
          <a:sx n="55" d="100"/>
          <a:sy n="55" d="100"/>
        </p:scale>
        <p:origin x="2880"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F2A9E4-169E-4BDB-BA82-B02D46C4FE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a:extLst>
              <a:ext uri="{FF2B5EF4-FFF2-40B4-BE49-F238E27FC236}">
                <a16:creationId xmlns:a16="http://schemas.microsoft.com/office/drawing/2014/main" id="{EAEC3922-22E4-4EE4-87A2-AFD99BA9E5E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5D5B328-6718-4EC2-9717-B5CDB4FF423C}" type="datetimeFigureOut">
              <a:rPr lang="en-GB" smtClean="0"/>
              <a:t>03/12/2018</a:t>
            </a:fld>
            <a:endParaRPr lang="en-GB" dirty="0"/>
          </a:p>
        </p:txBody>
      </p:sp>
      <p:sp>
        <p:nvSpPr>
          <p:cNvPr id="4" name="Footer Placeholder 3">
            <a:extLst>
              <a:ext uri="{FF2B5EF4-FFF2-40B4-BE49-F238E27FC236}">
                <a16:creationId xmlns:a16="http://schemas.microsoft.com/office/drawing/2014/main" id="{AA86D9D9-E28A-422D-846B-BB108C5DEDD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3BC1665E-0129-4350-BA74-2CF4A91A26C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4F29825-35D2-4096-9B56-5BC95A4F98BF}" type="slidenum">
              <a:rPr lang="en-GB" smtClean="0"/>
              <a:t>‹#›</a:t>
            </a:fld>
            <a:endParaRPr lang="en-GB" dirty="0"/>
          </a:p>
        </p:txBody>
      </p:sp>
    </p:spTree>
    <p:extLst>
      <p:ext uri="{BB962C8B-B14F-4D97-AF65-F5344CB8AC3E}">
        <p14:creationId xmlns:p14="http://schemas.microsoft.com/office/powerpoint/2010/main" val="2267462521"/>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E7531-6F9E-4BA1-97C8-9DC165B280F8}" type="datetimeFigureOut">
              <a:rPr lang="en-GB" smtClean="0"/>
              <a:t>03/12/2018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F0589C-9942-4C83-86DA-BCC1C7017D98}" type="slidenum">
              <a:rPr lang="en-GB" smtClean="0"/>
              <a:t>‹#›</a:t>
            </a:fld>
            <a:endParaRPr lang="en-GB" dirty="0"/>
          </a:p>
        </p:txBody>
      </p:sp>
    </p:spTree>
    <p:extLst>
      <p:ext uri="{BB962C8B-B14F-4D97-AF65-F5344CB8AC3E}">
        <p14:creationId xmlns:p14="http://schemas.microsoft.com/office/powerpoint/2010/main" val="1233948728"/>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58787"/>
          </a:xfrm>
        </p:spPr>
        <p:txBody>
          <a:bodyPr/>
          <a:lstStyle/>
          <a:p>
            <a:endParaRPr lang="en-GB" dirty="0"/>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1</a:t>
            </a:fld>
            <a:endParaRPr lang="en-GB" dirty="0"/>
          </a:p>
        </p:txBody>
      </p:sp>
    </p:spTree>
    <p:extLst>
      <p:ext uri="{BB962C8B-B14F-4D97-AF65-F5344CB8AC3E}">
        <p14:creationId xmlns:p14="http://schemas.microsoft.com/office/powerpoint/2010/main" val="428662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presentation will help you to understand how Facebook has changed the world and was created by Mark Zuckerburg. Facemask was created for the students at Harvard University to look at the faces of fellow students and decide who was the “Hottest”. The admin team at the university weren’t happy at all about this and he avoided expulsion just. Facemask was the framework for Facebook which was much more acceptable as a friends social site. It spread to Stanford, Yale and Columbia universities before coming available for everyone over the age of 13 who had a valid email address. </a:t>
            </a:r>
            <a:r>
              <a:rPr lang="en-GB" sz="1200" kern="1200" dirty="0">
                <a:solidFill>
                  <a:schemeClr val="tx1"/>
                </a:solidFill>
                <a:effectLst/>
                <a:latin typeface="+mn-lt"/>
                <a:ea typeface="+mn-ea"/>
                <a:cs typeface="+mn-cs"/>
              </a:rPr>
              <a:t>(Ziplan, 2018)</a:t>
            </a:r>
            <a:endParaRPr lang="en-GB" dirty="0"/>
          </a:p>
          <a:p>
            <a:endParaRPr lang="en-GB" dirty="0"/>
          </a:p>
          <a:p>
            <a:endParaRPr lang="en-GB" dirty="0"/>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2</a:t>
            </a:fld>
            <a:endParaRPr lang="en-GB" dirty="0"/>
          </a:p>
        </p:txBody>
      </p:sp>
    </p:spTree>
    <p:extLst>
      <p:ext uri="{BB962C8B-B14F-4D97-AF65-F5344CB8AC3E}">
        <p14:creationId xmlns:p14="http://schemas.microsoft.com/office/powerpoint/2010/main" val="20311264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Monthly users chart (www.hypebot.com)</a:t>
            </a:r>
          </a:p>
          <a:p>
            <a:r>
              <a:rPr lang="en-GB" dirty="0"/>
              <a:t>Mark Zuckerburg profile image (www.telegraph.co.uk)</a:t>
            </a:r>
          </a:p>
          <a:p>
            <a:r>
              <a:rPr lang="en-GB" dirty="0"/>
              <a:t>The Facebook profile can be a very true representation of who you are or of who you would like to be.</a:t>
            </a:r>
          </a:p>
          <a:p>
            <a:r>
              <a:rPr lang="en-GB" dirty="0"/>
              <a:t>It enables you to join the Facebook community. Follow people, befriend people, follow and like businesses, search for people you have lost touch with by name or college or workplace etc. </a:t>
            </a:r>
          </a:p>
          <a:p>
            <a:endParaRPr lang="en-GB" dirty="0"/>
          </a:p>
          <a:p>
            <a:endParaRPr lang="en-GB" dirty="0"/>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3</a:t>
            </a:fld>
            <a:endParaRPr lang="en-GB" dirty="0"/>
          </a:p>
        </p:txBody>
      </p:sp>
    </p:spTree>
    <p:extLst>
      <p:ext uri="{BB962C8B-B14F-4D97-AF65-F5344CB8AC3E}">
        <p14:creationId xmlns:p14="http://schemas.microsoft.com/office/powerpoint/2010/main" val="2161155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business Page for A.L Auto services as an example.</a:t>
            </a:r>
          </a:p>
          <a:p>
            <a:r>
              <a:rPr lang="en-GB" dirty="0"/>
              <a:t>Profile ref (Facebook.com/A.L Auto  Services)</a:t>
            </a:r>
          </a:p>
          <a:p>
            <a:r>
              <a:rPr lang="en-GB" dirty="0"/>
              <a:t>Business advertising has really taken off. In 2017  Facebook made $40 billion of revenue the bulk of which was from digital advertising. </a:t>
            </a:r>
          </a:p>
          <a:p>
            <a:r>
              <a:rPr lang="en-GB" dirty="0"/>
              <a:t>Over 41,000 posts per second were shared in 2013 that’s over 2.4 million posts a minute.</a:t>
            </a:r>
          </a:p>
          <a:p>
            <a:r>
              <a:rPr lang="en-GB" dirty="0"/>
              <a:t>If you look on a business page for example, mine, you can see you can from your smartphone that you can call us direct with one click of a button. Consumers can leave feedback on the page for everyone to see. A company highly recommended will always do better than one who isn’t.  There are also links on the pages to the companies direct website making it easier to find them. </a:t>
            </a:r>
          </a:p>
          <a:p>
            <a:r>
              <a:rPr lang="en-GB" dirty="0"/>
              <a:t>Facebook has definitely changed the business advertising world for the better. More likes and shares  is more advertising whether it be positive of negative.</a:t>
            </a:r>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4</a:t>
            </a:fld>
            <a:endParaRPr lang="en-GB" dirty="0"/>
          </a:p>
        </p:txBody>
      </p:sp>
    </p:spTree>
    <p:extLst>
      <p:ext uri="{BB962C8B-B14F-4D97-AF65-F5344CB8AC3E}">
        <p14:creationId xmlns:p14="http://schemas.microsoft.com/office/powerpoint/2010/main" val="31498655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Newsfeed </a:t>
            </a:r>
          </a:p>
          <a:p>
            <a:pPr lvl="0"/>
            <a:r>
              <a:rPr lang="en-GB" sz="1200" kern="1200" dirty="0">
                <a:solidFill>
                  <a:schemeClr val="tx1"/>
                </a:solidFill>
                <a:effectLst/>
                <a:latin typeface="+mn-lt"/>
                <a:ea typeface="+mn-ea"/>
                <a:cs typeface="+mn-cs"/>
              </a:rPr>
              <a:t>It has changed the way we consume content: Facebook users not only post personal information but share news and information that is important to them. The “Newsfeed” is a never-ending stream of information from the companies, pages and people that you have connected with on Facebook. You could scroll on forever. Twitter, Pinterest and LinkedIn have since all started to use a “Newsfeed”. It can however be hard to keep on track with news on there as it isn’t always in chronological order and so things seem to disappear. Approximately 71% of 18-24-year olds use the internet as their main source of finding out news from all over the world with Facebook taking credit for at least 30% of that. (Wagner 2014)</a:t>
            </a:r>
          </a:p>
          <a:p>
            <a:pPr lvl="0"/>
            <a:r>
              <a:rPr lang="en-GB" sz="1200" kern="1200" dirty="0">
                <a:solidFill>
                  <a:schemeClr val="tx1"/>
                </a:solidFill>
                <a:effectLst/>
                <a:latin typeface="+mn-lt"/>
                <a:ea typeface="+mn-ea"/>
                <a:cs typeface="+mn-cs"/>
              </a:rPr>
              <a:t>(www.wired.com)</a:t>
            </a:r>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5</a:t>
            </a:fld>
            <a:endParaRPr lang="en-GB" dirty="0"/>
          </a:p>
        </p:txBody>
      </p:sp>
    </p:spTree>
    <p:extLst>
      <p:ext uri="{BB962C8B-B14F-4D97-AF65-F5344CB8AC3E}">
        <p14:creationId xmlns:p14="http://schemas.microsoft.com/office/powerpoint/2010/main" val="3423028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Online bullying has become easier: “Cyberbullying” is a negative part of an easily accessible online community. Bullies are able to hide behind a computer screen when intimidating victims. Bullies are </a:t>
            </a:r>
          </a:p>
          <a:p>
            <a:r>
              <a:rPr lang="en-GB" sz="1200" kern="1200" dirty="0">
                <a:solidFill>
                  <a:schemeClr val="tx1"/>
                </a:solidFill>
                <a:effectLst/>
                <a:latin typeface="+mn-lt"/>
                <a:ea typeface="+mn-ea"/>
                <a:cs typeface="+mn-cs"/>
              </a:rPr>
              <a:t>able to post a photo or hurtful comment to anyone at anytime for the victims’ friends and followers to see. Facebook does try and tackle these problems and users are able to report and block bullies from their profiles however if the bullies use a fake name or open a new profile this can be hard to keep on top of. (Wagner, 2014)</a:t>
            </a:r>
          </a:p>
          <a:p>
            <a:r>
              <a:rPr lang="en-GB" dirty="0"/>
              <a:t>Images (www.yourlifemattersempowerment.org)</a:t>
            </a:r>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6</a:t>
            </a:fld>
            <a:endParaRPr lang="en-GB" dirty="0"/>
          </a:p>
        </p:txBody>
      </p:sp>
    </p:spTree>
    <p:extLst>
      <p:ext uri="{BB962C8B-B14F-4D97-AF65-F5344CB8AC3E}">
        <p14:creationId xmlns:p14="http://schemas.microsoft.com/office/powerpoint/2010/main" val="16327442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Has Facebook replaced a real community with an online community? How many people sit in their rooms on their phones rather than talking to each other? A lot of which will be chatting on Facebook? Are the profiles of people we see on Facebook a true representation of the real person? (REF LIBCOM)</a:t>
            </a:r>
          </a:p>
          <a:p>
            <a:r>
              <a:rPr lang="en-GB" sz="1200" kern="1200" dirty="0">
                <a:solidFill>
                  <a:schemeClr val="tx1"/>
                </a:solidFill>
                <a:effectLst/>
                <a:latin typeface="+mn-lt"/>
                <a:ea typeface="+mn-ea"/>
                <a:cs typeface="+mn-cs"/>
              </a:rPr>
              <a:t>Facebook has undoubtably changed the world and whatever you personally feel about it, it is a website you all know about and most people will use in their lifetime. It is a way for us, future generations and businesses to keep in touch at any time.</a:t>
            </a:r>
          </a:p>
          <a:p>
            <a:r>
              <a:rPr lang="en-GB" sz="1200" kern="1200" dirty="0">
                <a:solidFill>
                  <a:schemeClr val="tx1"/>
                </a:solidFill>
                <a:effectLst/>
                <a:latin typeface="+mn-lt"/>
                <a:ea typeface="+mn-ea"/>
                <a:cs typeface="+mn-cs"/>
              </a:rPr>
              <a:t>(www.investapedia.com)</a:t>
            </a:r>
          </a:p>
          <a:p>
            <a:endParaRPr lang="en-GB" dirty="0"/>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7</a:t>
            </a:fld>
            <a:endParaRPr lang="en-GB" dirty="0"/>
          </a:p>
        </p:txBody>
      </p:sp>
    </p:spTree>
    <p:extLst>
      <p:ext uri="{BB962C8B-B14F-4D97-AF65-F5344CB8AC3E}">
        <p14:creationId xmlns:p14="http://schemas.microsoft.com/office/powerpoint/2010/main" val="2609902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endParaRPr lang="en-GB" dirty="0"/>
          </a:p>
        </p:txBody>
      </p:sp>
      <p:sp>
        <p:nvSpPr>
          <p:cNvPr id="5" name="Slide Number Placeholder 4"/>
          <p:cNvSpPr>
            <a:spLocks noGrp="1"/>
          </p:cNvSpPr>
          <p:nvPr>
            <p:ph type="sldNum" sz="quarter" idx="5"/>
          </p:nvPr>
        </p:nvSpPr>
        <p:spPr/>
        <p:txBody>
          <a:bodyPr/>
          <a:lstStyle/>
          <a:p>
            <a:fld id="{86F0589C-9942-4C83-86DA-BCC1C7017D98}" type="slidenum">
              <a:rPr lang="en-GB" smtClean="0"/>
              <a:t>8</a:t>
            </a:fld>
            <a:endParaRPr lang="en-GB" dirty="0"/>
          </a:p>
        </p:txBody>
      </p:sp>
    </p:spTree>
    <p:extLst>
      <p:ext uri="{BB962C8B-B14F-4D97-AF65-F5344CB8AC3E}">
        <p14:creationId xmlns:p14="http://schemas.microsoft.com/office/powerpoint/2010/main" val="9814501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E59ADCE9-AAD4-450F-B2AC-945196D6B1EB}" type="datetime1">
              <a:rPr lang="en-GB" smtClean="0"/>
              <a:t>03/12/2018</a:t>
            </a:fld>
            <a:endParaRPr lang="en-GB"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3C37AF9A-D2E5-407F-80BA-782106BF534F}" type="slidenum">
              <a:rPr lang="en-GB" smtClean="0"/>
              <a:t>‹#›</a:t>
            </a:fld>
            <a:endParaRPr lang="en-GB"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247310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54E192-B72B-4B03-BE84-4ED450DB6F1E}" type="datetime1">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31670221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1C822F9-0931-43DC-9DDB-CD5F90707902}" type="datetime1">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2511526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8D819C-47DB-421E-BE7A-9B8E5FB631D5}"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716419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6BA613-F1C1-4494-B92F-1CD28FB304F9}" type="datetime1">
              <a:rPr lang="en-GB" smtClean="0"/>
              <a:t>03/12/2018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2152050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1E00B9-62C3-434E-B49E-753149E4B7D7}" type="datetime1">
              <a:rPr lang="en-GB" smtClean="0"/>
              <a:t>03/12/2018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1580628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17851D-2E2C-432D-B73B-793C33CB3128}" type="datetime1">
              <a:rPr lang="en-GB" smtClean="0"/>
              <a:t>03/12/2018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2591917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B137C7-3138-40F5-A90F-DE7EFD495206}"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3808891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1CE73FF-C65A-418A-A408-839913B48AA3}"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1100840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F65163F-3967-47F3-97FA-70EC8AA6E0F7}"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1419468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BEF90A6-791D-4F10-BBDB-AF9F73A97088}"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6964460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E528531-C11F-4706-8286-36BA328A83AA}"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4675825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6D59920-B550-4F61-8050-264EC5B5772A}" type="datetime1">
              <a:rPr lang="en-GB" smtClean="0"/>
              <a:t>03/12/2018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33188280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FD65BF52-E54F-4BBF-99D2-88AC8448E731}" type="datetime1">
              <a:rPr lang="en-GB" smtClean="0"/>
              <a:t>03/12/2018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30356135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35080A37-6F38-44F1-A0ED-EB45293EAD2C}" type="datetime1">
              <a:rPr lang="en-GB" smtClean="0"/>
              <a:t>03/12/2018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980503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16A280-D3A1-41E6-972A-DF50160FE27D}" type="datetime1">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323121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2A3AC3-39D1-452D-9F87-8CB31DD3689F}" type="datetime1">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25130930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9746A-2D0C-47A5-B2CE-495C67C5FC75}" type="datetime1">
              <a:rPr lang="en-GB" smtClean="0"/>
              <a:t>03/12/2018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C37AF9A-D2E5-407F-80BA-782106BF534F}" type="slidenum">
              <a:rPr lang="en-GB" smtClean="0"/>
              <a:t>‹#›</a:t>
            </a:fld>
            <a:endParaRPr lang="en-GB" dirty="0"/>
          </a:p>
        </p:txBody>
      </p:sp>
    </p:spTree>
    <p:extLst>
      <p:ext uri="{BB962C8B-B14F-4D97-AF65-F5344CB8AC3E}">
        <p14:creationId xmlns:p14="http://schemas.microsoft.com/office/powerpoint/2010/main" val="32470854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9E6A4475-357D-4D0A-B11F-6D7252F5361D}" type="datetime1">
              <a:rPr lang="en-GB" smtClean="0"/>
              <a:t>03/12/2018</a:t>
            </a:fld>
            <a:endParaRPr lang="en-GB"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3C37AF9A-D2E5-407F-80BA-782106BF534F}" type="slidenum">
              <a:rPr lang="en-GB" smtClean="0"/>
              <a:t>‹#›</a:t>
            </a:fld>
            <a:endParaRPr lang="en-GB" dirty="0"/>
          </a:p>
        </p:txBody>
      </p:sp>
    </p:spTree>
    <p:extLst>
      <p:ext uri="{BB962C8B-B14F-4D97-AF65-F5344CB8AC3E}">
        <p14:creationId xmlns:p14="http://schemas.microsoft.com/office/powerpoint/2010/main" val="2304429400"/>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 id="2147483821" r:id="rId12"/>
    <p:sldLayoutId id="2147483822" r:id="rId13"/>
    <p:sldLayoutId id="2147483823" r:id="rId14"/>
    <p:sldLayoutId id="2147483824" r:id="rId15"/>
    <p:sldLayoutId id="2147483825" r:id="rId16"/>
    <p:sldLayoutId id="2147483826" r:id="rId17"/>
    <p:sldLayoutId id="2147483827" r:id="rId18"/>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6.jpg"/></Relationships>
</file>

<file path=ppt/slides/_rels/slide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8.jpg"/></Relationships>
</file>

<file path=ppt/slides/_rels/slide8.xml.rels><?xml version="1.0" encoding="UTF-8" standalone="yes"?>
<Relationships xmlns="http://schemas.openxmlformats.org/package/2006/relationships"><Relationship Id="rId3" Type="http://schemas.openxmlformats.org/officeDocument/2006/relationships/hyperlink" Target="http://www.hypebot.com/"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hyperlink" Target="http://www.yourlifemattersempowerment.org/" TargetMode="External"/><Relationship Id="rId4" Type="http://schemas.openxmlformats.org/officeDocument/2006/relationships/hyperlink" Target="http://www.wire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42000"/>
                <a:hueMod val="42000"/>
                <a:satMod val="124000"/>
                <a:lumMod val="62000"/>
              </a:schemeClr>
              <a:schemeClr val="bg2">
                <a:tint val="96000"/>
                <a:satMod val="130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39099-A6C4-42F2-8FD4-4EF47937FA4B}"/>
              </a:ext>
            </a:extLst>
          </p:cNvPr>
          <p:cNvSpPr>
            <a:spLocks noGrp="1"/>
          </p:cNvSpPr>
          <p:nvPr>
            <p:ph type="ctrTitle"/>
          </p:nvPr>
        </p:nvSpPr>
        <p:spPr>
          <a:xfrm>
            <a:off x="4872012" y="552894"/>
            <a:ext cx="5222325" cy="3353038"/>
          </a:xfrm>
        </p:spPr>
        <p:txBody>
          <a:bodyPr>
            <a:normAutofit/>
          </a:bodyPr>
          <a:lstStyle/>
          <a:p>
            <a:pPr>
              <a:lnSpc>
                <a:spcPct val="90000"/>
              </a:lnSpc>
            </a:pPr>
            <a:r>
              <a:rPr lang="en-GB" sz="2300" dirty="0"/>
              <a:t>   </a:t>
            </a:r>
            <a:br>
              <a:rPr lang="en-GB" sz="2300" dirty="0"/>
            </a:br>
            <a:br>
              <a:rPr lang="en-GB" sz="2300" dirty="0"/>
            </a:br>
            <a:br>
              <a:rPr lang="en-GB" sz="2300" dirty="0"/>
            </a:br>
            <a:r>
              <a:rPr lang="en-GB" sz="2300" dirty="0"/>
              <a:t>     Lisa Roy : Student I.D.1804811</a:t>
            </a:r>
            <a:br>
              <a:rPr lang="en-GB" sz="2300" dirty="0"/>
            </a:br>
            <a:r>
              <a:rPr lang="en-GB" sz="2300" dirty="0"/>
              <a:t>   Learning and Collaboration For     Global Citizenship</a:t>
            </a:r>
            <a:br>
              <a:rPr lang="en-GB" sz="2300" dirty="0"/>
            </a:br>
            <a:br>
              <a:rPr lang="en-GB" sz="2300" dirty="0"/>
            </a:br>
            <a:r>
              <a:rPr lang="en-GB" sz="2300" dirty="0"/>
              <a:t>     Contribution to Sustainability</a:t>
            </a:r>
            <a:br>
              <a:rPr lang="en-GB" sz="2300" dirty="0"/>
            </a:br>
            <a:endParaRPr lang="en-GB" sz="2300" dirty="0"/>
          </a:p>
        </p:txBody>
      </p:sp>
      <p:sp>
        <p:nvSpPr>
          <p:cNvPr id="5" name="Subtitle 4">
            <a:extLst>
              <a:ext uri="{FF2B5EF4-FFF2-40B4-BE49-F238E27FC236}">
                <a16:creationId xmlns:a16="http://schemas.microsoft.com/office/drawing/2014/main" id="{1C862EE7-72E9-4DE0-A434-6494FF607920}"/>
              </a:ext>
            </a:extLst>
          </p:cNvPr>
          <p:cNvSpPr>
            <a:spLocks noGrp="1"/>
          </p:cNvSpPr>
          <p:nvPr>
            <p:ph type="subTitle" idx="1"/>
          </p:nvPr>
        </p:nvSpPr>
        <p:spPr>
          <a:xfrm>
            <a:off x="4872012" y="4777380"/>
            <a:ext cx="5222326" cy="861420"/>
          </a:xfrm>
        </p:spPr>
        <p:txBody>
          <a:bodyPr>
            <a:normAutofit/>
          </a:bodyPr>
          <a:lstStyle/>
          <a:p>
            <a:r>
              <a:rPr lang="en-GB" dirty="0"/>
              <a:t>                    Tutor: ALEX BELL</a:t>
            </a:r>
          </a:p>
          <a:p>
            <a:endParaRPr lang="en-GB" dirty="0"/>
          </a:p>
        </p:txBody>
      </p:sp>
      <p:pic>
        <p:nvPicPr>
          <p:cNvPr id="1028" name="Picture 4" descr="Image result for facebook logo">
            <a:extLst>
              <a:ext uri="{FF2B5EF4-FFF2-40B4-BE49-F238E27FC236}">
                <a16:creationId xmlns:a16="http://schemas.microsoft.com/office/drawing/2014/main" id="{4FF7143A-B16F-4EF5-A5D7-7D598FFB090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45" y="969096"/>
            <a:ext cx="2936836" cy="293683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75562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26B8C-A057-4FCC-8BD8-AF6C6390C6E4}"/>
              </a:ext>
            </a:extLst>
          </p:cNvPr>
          <p:cNvSpPr>
            <a:spLocks noGrp="1"/>
          </p:cNvSpPr>
          <p:nvPr>
            <p:ph type="title"/>
          </p:nvPr>
        </p:nvSpPr>
        <p:spPr/>
        <p:txBody>
          <a:bodyPr>
            <a:normAutofit/>
          </a:bodyPr>
          <a:lstStyle/>
          <a:p>
            <a:r>
              <a:rPr lang="en-GB" sz="2400" dirty="0"/>
              <a:t>“NEVER DOUBT THAT A SMALL GROUP OF Thoughtful, COMMITTED CITIZENS CAN CHANGE THE WORLD; INDEED IT’S THE ONLY THING THAT EVER HAS”  </a:t>
            </a:r>
            <a:r>
              <a:rPr lang="en-GB" sz="1800" dirty="0">
                <a:solidFill>
                  <a:schemeClr val="tx1"/>
                </a:solidFill>
              </a:rPr>
              <a:t>Margaret mead</a:t>
            </a:r>
            <a:endParaRPr lang="en-GB" sz="2400" dirty="0"/>
          </a:p>
        </p:txBody>
      </p:sp>
      <p:pic>
        <p:nvPicPr>
          <p:cNvPr id="2050" name="Picture 2" descr="Image result for mark zuckerberg">
            <a:extLst>
              <a:ext uri="{FF2B5EF4-FFF2-40B4-BE49-F238E27FC236}">
                <a16:creationId xmlns:a16="http://schemas.microsoft.com/office/drawing/2014/main" id="{92FA0607-E9C5-4BA0-9F52-27B4AC240D9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8939558" y="2738310"/>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CD7339D-63B3-4C3E-89B6-BF5F88CE7EA9}"/>
              </a:ext>
            </a:extLst>
          </p:cNvPr>
          <p:cNvSpPr txBox="1"/>
          <p:nvPr/>
        </p:nvSpPr>
        <p:spPr>
          <a:xfrm>
            <a:off x="569843" y="1657656"/>
            <a:ext cx="8070573" cy="437208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dirty="0">
                <a:latin typeface="Aharoni" panose="020B0604020202020204" pitchFamily="2" charset="-79"/>
                <a:cs typeface="Aharoni" panose="020B0604020202020204" pitchFamily="2" charset="-79"/>
              </a:rPr>
              <a:t>                              Mark Zuckerburg, CEO Facebook</a:t>
            </a:r>
          </a:p>
          <a:p>
            <a:pPr marL="342900" indent="-342900">
              <a:buFont typeface="Arial" panose="020B0604020202020204" pitchFamily="34" charset="0"/>
              <a:buChar char="•"/>
            </a:pPr>
            <a:r>
              <a:rPr lang="en-GB" sz="2000" dirty="0">
                <a:latin typeface="Aharoni" panose="020B0604020202020204" pitchFamily="2" charset="-79"/>
                <a:cs typeface="Aharoni" panose="020B0604020202020204" pitchFamily="2" charset="-79"/>
              </a:rPr>
              <a:t>He was a student at Harvard University studying Psychology and computer science in 2003</a:t>
            </a:r>
          </a:p>
          <a:p>
            <a:pPr marL="342900" indent="-342900">
              <a:buFont typeface="Arial" panose="020B0604020202020204" pitchFamily="34" charset="0"/>
              <a:buChar char="•"/>
            </a:pPr>
            <a:r>
              <a:rPr lang="en-GB" sz="2000" dirty="0">
                <a:latin typeface="Aharoni" panose="020B0604020202020204" pitchFamily="2" charset="-79"/>
                <a:cs typeface="Aharoni" panose="020B0604020202020204" pitchFamily="2" charset="-79"/>
              </a:rPr>
              <a:t>He created an online Programme called “Facemask” </a:t>
            </a:r>
          </a:p>
          <a:p>
            <a:pPr marL="342900" indent="-342900">
              <a:buFont typeface="Arial" panose="020B0604020202020204" pitchFamily="34" charset="0"/>
              <a:buChar char="•"/>
            </a:pPr>
            <a:r>
              <a:rPr lang="en-GB" sz="2000" dirty="0">
                <a:latin typeface="Aharoni" panose="020B0604020202020204" pitchFamily="2" charset="-79"/>
                <a:cs typeface="Aharoni" panose="020B0604020202020204" pitchFamily="2" charset="-79"/>
              </a:rPr>
              <a:t>He narrowly avoided expulsion from the University</a:t>
            </a:r>
          </a:p>
          <a:p>
            <a:pPr marL="342900" indent="-342900">
              <a:buFont typeface="Arial" panose="020B0604020202020204" pitchFamily="34" charset="0"/>
              <a:buChar char="•"/>
            </a:pPr>
            <a:r>
              <a:rPr lang="en-GB" sz="2000" dirty="0">
                <a:latin typeface="Aharoni" panose="020B0604020202020204" pitchFamily="2" charset="-79"/>
                <a:cs typeface="Aharoni" panose="020B0604020202020204" pitchFamily="2" charset="-79"/>
              </a:rPr>
              <a:t>February 4</a:t>
            </a:r>
            <a:r>
              <a:rPr lang="en-GB" sz="2000" baseline="30000" dirty="0">
                <a:latin typeface="Aharoni" panose="020B0604020202020204" pitchFamily="2" charset="-79"/>
                <a:cs typeface="Aharoni" panose="020B0604020202020204" pitchFamily="2" charset="-79"/>
              </a:rPr>
              <a:t>th</a:t>
            </a:r>
            <a:r>
              <a:rPr lang="en-GB" sz="2000" dirty="0">
                <a:latin typeface="Aharoni" panose="020B0604020202020204" pitchFamily="2" charset="-79"/>
                <a:cs typeface="Aharoni" panose="020B0604020202020204" pitchFamily="2" charset="-79"/>
              </a:rPr>
              <a:t> 2004 “Facebook” was created for Harvard students but soon spread to other universities</a:t>
            </a:r>
          </a:p>
          <a:p>
            <a:pPr marL="342900" indent="-342900">
              <a:buFont typeface="Arial" panose="020B0604020202020204" pitchFamily="34" charset="0"/>
              <a:buChar char="•"/>
            </a:pPr>
            <a:r>
              <a:rPr lang="en-GB" sz="2000" dirty="0">
                <a:latin typeface="Aharoni" panose="020B0604020202020204" pitchFamily="2" charset="-79"/>
                <a:cs typeface="Aharoni" panose="020B0604020202020204" pitchFamily="2" charset="-79"/>
              </a:rPr>
              <a:t>In September 2006 anyone over the age of 13 could have a Facebook Profile</a:t>
            </a:r>
          </a:p>
          <a:p>
            <a:pPr marL="342900" indent="-342900">
              <a:buFont typeface="Arial" panose="020B0604020202020204" pitchFamily="34" charset="0"/>
              <a:buChar char="•"/>
            </a:pPr>
            <a:endParaRPr lang="en-GB" sz="2000" dirty="0">
              <a:latin typeface="Aharoni" panose="020B0604020202020204" pitchFamily="2" charset="-79"/>
              <a:cs typeface="Aharoni" panose="020B0604020202020204" pitchFamily="2" charset="-79"/>
            </a:endParaRPr>
          </a:p>
          <a:p>
            <a:pPr marL="342900" indent="-342900">
              <a:buFont typeface="Arial" panose="020B0604020202020204" pitchFamily="34" charset="0"/>
              <a:buChar char="•"/>
            </a:pPr>
            <a:endParaRPr lang="en-GB" sz="2000" dirty="0">
              <a:latin typeface="Aharoni" panose="020B0604020202020204" pitchFamily="2" charset="-79"/>
              <a:cs typeface="Aharoni" panose="020B0604020202020204" pitchFamily="2" charset="-79"/>
            </a:endParaRPr>
          </a:p>
          <a:p>
            <a:pPr marL="342900" indent="-342900">
              <a:buFont typeface="Arial" panose="020B0604020202020204" pitchFamily="34" charset="0"/>
              <a:buChar char="•"/>
            </a:pPr>
            <a:endParaRPr lang="en-GB" sz="2000" dirty="0">
              <a:latin typeface="Aharoni" panose="020B0604020202020204" pitchFamily="2" charset="-79"/>
              <a:cs typeface="Aharoni" panose="020B0604020202020204" pitchFamily="2" charset="-79"/>
            </a:endParaRPr>
          </a:p>
          <a:p>
            <a:pPr marL="342900" indent="-342900">
              <a:buFont typeface="Arial" panose="020B0604020202020204" pitchFamily="34" charset="0"/>
              <a:buChar char="•"/>
            </a:pPr>
            <a:endParaRPr lang="en-GB" sz="2000" dirty="0">
              <a:latin typeface="Aharoni" panose="020B0604020202020204" pitchFamily="2" charset="-79"/>
              <a:cs typeface="Aharoni" panose="020B0604020202020204" pitchFamily="2" charset="-79"/>
            </a:endParaRPr>
          </a:p>
          <a:p>
            <a:pPr marL="342900" indent="-342900">
              <a:buFont typeface="Arial" panose="020B0604020202020204" pitchFamily="34" charset="0"/>
              <a:buChar char="•"/>
            </a:pPr>
            <a:endParaRPr lang="en-GB" sz="2000" dirty="0">
              <a:latin typeface="Aharoni" panose="020B0604020202020204" pitchFamily="2" charset="-79"/>
              <a:cs typeface="Aharoni" panose="020B0604020202020204" pitchFamily="2" charset="-79"/>
            </a:endParaRPr>
          </a:p>
        </p:txBody>
      </p:sp>
      <p:pic>
        <p:nvPicPr>
          <p:cNvPr id="2052" name="Picture 4" descr="Image result for facebook like">
            <a:extLst>
              <a:ext uri="{FF2B5EF4-FFF2-40B4-BE49-F238E27FC236}">
                <a16:creationId xmlns:a16="http://schemas.microsoft.com/office/drawing/2014/main" id="{23BBEDF1-BA0F-4472-8250-8002B13D86F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8481" y="4280452"/>
            <a:ext cx="2329157" cy="1470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1257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social media post&#10;&#10;Description automatically generated">
            <a:extLst>
              <a:ext uri="{FF2B5EF4-FFF2-40B4-BE49-F238E27FC236}">
                <a16:creationId xmlns:a16="http://schemas.microsoft.com/office/drawing/2014/main" id="{5D9343ED-B08B-4E62-92B9-77BF2EECC210}"/>
              </a:ext>
            </a:extLst>
          </p:cNvPr>
          <p:cNvPicPr>
            <a:picLocks noChangeAspect="1"/>
          </p:cNvPicPr>
          <p:nvPr/>
        </p:nvPicPr>
        <p:blipFill rotWithShape="1">
          <a:blip r:embed="rId3">
            <a:extLst>
              <a:ext uri="{28A0092B-C50C-407E-A947-70E740481C1C}">
                <a14:useLocalDpi xmlns:a14="http://schemas.microsoft.com/office/drawing/2010/main" val="0"/>
              </a:ext>
            </a:extLst>
          </a:blip>
          <a:srcRect r="16945" b="16945"/>
          <a:stretch/>
        </p:blipFill>
        <p:spPr>
          <a:xfrm>
            <a:off x="0" y="0"/>
            <a:ext cx="5486400" cy="3341005"/>
          </a:xfrm>
          <a:prstGeom prst="rect">
            <a:avLst/>
          </a:prstGeom>
        </p:spPr>
      </p:pic>
      <p:sp>
        <p:nvSpPr>
          <p:cNvPr id="7" name="TextBox 6">
            <a:extLst>
              <a:ext uri="{FF2B5EF4-FFF2-40B4-BE49-F238E27FC236}">
                <a16:creationId xmlns:a16="http://schemas.microsoft.com/office/drawing/2014/main" id="{307546D4-94B7-41DE-BDC1-31B84AA69558}"/>
              </a:ext>
            </a:extLst>
          </p:cNvPr>
          <p:cNvSpPr txBox="1"/>
          <p:nvPr/>
        </p:nvSpPr>
        <p:spPr>
          <a:xfrm>
            <a:off x="132522" y="3631096"/>
            <a:ext cx="5353878" cy="1477328"/>
          </a:xfrm>
          <a:prstGeom prst="rect">
            <a:avLst/>
          </a:prstGeom>
          <a:noFill/>
        </p:spPr>
        <p:txBody>
          <a:bodyPr wrap="square" rtlCol="0">
            <a:spAutoFit/>
          </a:bodyPr>
          <a:lstStyle/>
          <a:p>
            <a:endParaRPr lang="en-GB" dirty="0">
              <a:solidFill>
                <a:schemeClr val="accent1"/>
              </a:solidFill>
            </a:endParaRPr>
          </a:p>
          <a:p>
            <a:r>
              <a:rPr lang="en-GB" dirty="0">
                <a:solidFill>
                  <a:schemeClr val="accent1"/>
                </a:solidFill>
              </a:rPr>
              <a:t>Facebook is at the top at the Social Media competition. It is still the most popular form of Social media and is used by all ages. It has definitely changed the world in the way we connect with each other daily.</a:t>
            </a:r>
          </a:p>
        </p:txBody>
      </p:sp>
      <p:sp>
        <p:nvSpPr>
          <p:cNvPr id="8" name="TextBox 7">
            <a:extLst>
              <a:ext uri="{FF2B5EF4-FFF2-40B4-BE49-F238E27FC236}">
                <a16:creationId xmlns:a16="http://schemas.microsoft.com/office/drawing/2014/main" id="{DDEF0492-A70F-4660-8C40-C02ED6BA8C39}"/>
              </a:ext>
            </a:extLst>
          </p:cNvPr>
          <p:cNvSpPr txBox="1"/>
          <p:nvPr/>
        </p:nvSpPr>
        <p:spPr>
          <a:xfrm>
            <a:off x="5671930" y="198782"/>
            <a:ext cx="5817705" cy="3416320"/>
          </a:xfrm>
          <a:prstGeom prst="rect">
            <a:avLst/>
          </a:prstGeom>
          <a:noFill/>
        </p:spPr>
        <p:txBody>
          <a:bodyPr wrap="square" rtlCol="0">
            <a:spAutoFit/>
          </a:bodyPr>
          <a:lstStyle/>
          <a:p>
            <a:r>
              <a:rPr lang="en-GB" dirty="0"/>
              <a:t>The “Facebook Profile” where you can be just about anyone you want to be.</a:t>
            </a:r>
          </a:p>
          <a:p>
            <a:r>
              <a:rPr lang="en-GB" dirty="0"/>
              <a:t>Once you have created your profile you can:</a:t>
            </a:r>
          </a:p>
          <a:p>
            <a:endParaRPr lang="en-GB" dirty="0"/>
          </a:p>
          <a:p>
            <a:pPr marL="285750" indent="-285750">
              <a:buFont typeface="Arial" panose="020B0604020202020204" pitchFamily="34" charset="0"/>
              <a:buChar char="•"/>
            </a:pPr>
            <a:r>
              <a:rPr lang="en-GB" dirty="0"/>
              <a:t>Share information about yourself. Photos, interests, Friends, Family.</a:t>
            </a:r>
          </a:p>
          <a:p>
            <a:pPr marL="285750" indent="-285750">
              <a:buFont typeface="Arial" panose="020B0604020202020204" pitchFamily="34" charset="0"/>
              <a:buChar char="•"/>
            </a:pPr>
            <a:r>
              <a:rPr lang="en-GB" dirty="0"/>
              <a:t>Connect with people you may have lost contact with.</a:t>
            </a:r>
          </a:p>
          <a:p>
            <a:pPr marL="285750" indent="-285750">
              <a:buFont typeface="Arial" panose="020B0604020202020204" pitchFamily="34" charset="0"/>
              <a:buChar char="•"/>
            </a:pPr>
            <a:r>
              <a:rPr lang="en-GB" dirty="0"/>
              <a:t>Keep in touch with people all over the world.</a:t>
            </a:r>
          </a:p>
          <a:p>
            <a:pPr marL="285750" indent="-285750">
              <a:buFont typeface="Arial" panose="020B0604020202020204" pitchFamily="34" charset="0"/>
              <a:buChar char="•"/>
            </a:pPr>
            <a:r>
              <a:rPr lang="en-GB" dirty="0"/>
              <a:t>Search for people that you want to find.</a:t>
            </a:r>
          </a:p>
          <a:p>
            <a:pPr marL="285750" indent="-285750">
              <a:buFont typeface="Arial" panose="020B0604020202020204" pitchFamily="34" charset="0"/>
              <a:buChar char="•"/>
            </a:pPr>
            <a:r>
              <a:rPr lang="en-GB" dirty="0"/>
              <a:t>Communicate with businesses of interest.</a:t>
            </a:r>
          </a:p>
          <a:p>
            <a:pPr marL="285750" indent="-285750">
              <a:buFont typeface="Arial" panose="020B0604020202020204" pitchFamily="34" charset="0"/>
              <a:buChar char="•"/>
            </a:pPr>
            <a:r>
              <a:rPr lang="en-GB" dirty="0"/>
              <a:t>Find out news and information from all over the world.</a:t>
            </a:r>
          </a:p>
          <a:p>
            <a:pPr marL="285750" indent="-285750">
              <a:buFont typeface="Arial" panose="020B0604020202020204" pitchFamily="34" charset="0"/>
              <a:buChar char="•"/>
            </a:pPr>
            <a:endParaRPr lang="en-GB" dirty="0"/>
          </a:p>
        </p:txBody>
      </p:sp>
      <p:pic>
        <p:nvPicPr>
          <p:cNvPr id="13" name="Picture 12" descr="A screenshot of a cell phone&#10;&#10;Description automatically generated">
            <a:extLst>
              <a:ext uri="{FF2B5EF4-FFF2-40B4-BE49-F238E27FC236}">
                <a16:creationId xmlns:a16="http://schemas.microsoft.com/office/drawing/2014/main" id="{166A4D70-236F-4305-8157-F460E0F472C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58035" y="3341005"/>
            <a:ext cx="5531600" cy="3097696"/>
          </a:xfrm>
          <a:prstGeom prst="rect">
            <a:avLst/>
          </a:prstGeom>
        </p:spPr>
      </p:pic>
    </p:spTree>
    <p:extLst>
      <p:ext uri="{BB962C8B-B14F-4D97-AF65-F5344CB8AC3E}">
        <p14:creationId xmlns:p14="http://schemas.microsoft.com/office/powerpoint/2010/main" val="3470069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C401CE-4F9A-4D79-8B2B-40A00B18626A}"/>
              </a:ext>
            </a:extLst>
          </p:cNvPr>
          <p:cNvSpPr txBox="1"/>
          <p:nvPr/>
        </p:nvSpPr>
        <p:spPr>
          <a:xfrm>
            <a:off x="596347" y="237311"/>
            <a:ext cx="10893287" cy="5235835"/>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endParaRPr lang="en-GB" dirty="0"/>
          </a:p>
        </p:txBody>
      </p:sp>
      <p:pic>
        <p:nvPicPr>
          <p:cNvPr id="3074" name="Picture 2" descr="Image result for facebook share photos">
            <a:extLst>
              <a:ext uri="{FF2B5EF4-FFF2-40B4-BE49-F238E27FC236}">
                <a16:creationId xmlns:a16="http://schemas.microsoft.com/office/drawing/2014/main" id="{C3690351-9949-4AB2-9B28-77FC544785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4328" y="617367"/>
            <a:ext cx="5694850" cy="109216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8F9584F0-28A5-4CE0-A73A-E8D5847D815B}"/>
              </a:ext>
            </a:extLst>
          </p:cNvPr>
          <p:cNvSpPr txBox="1"/>
          <p:nvPr/>
        </p:nvSpPr>
        <p:spPr>
          <a:xfrm>
            <a:off x="596348" y="384313"/>
            <a:ext cx="2743200" cy="1477328"/>
          </a:xfrm>
          <a:prstGeom prst="rect">
            <a:avLst/>
          </a:prstGeom>
          <a:noFill/>
        </p:spPr>
        <p:txBody>
          <a:bodyPr wrap="square" rtlCol="0">
            <a:spAutoFit/>
          </a:bodyPr>
          <a:lstStyle/>
          <a:p>
            <a:r>
              <a:rPr lang="en-GB" dirty="0">
                <a:solidFill>
                  <a:schemeClr val="accent1"/>
                </a:solidFill>
              </a:rPr>
              <a:t>Facebook users can now “Share” anything! Any time, any where……</a:t>
            </a:r>
          </a:p>
          <a:p>
            <a:endParaRPr lang="en-GB" dirty="0">
              <a:solidFill>
                <a:schemeClr val="accent1"/>
              </a:solidFill>
            </a:endParaRPr>
          </a:p>
          <a:p>
            <a:endParaRPr lang="en-GB" dirty="0">
              <a:solidFill>
                <a:schemeClr val="accent1"/>
              </a:solidFill>
            </a:endParaRPr>
          </a:p>
        </p:txBody>
      </p:sp>
      <p:sp>
        <p:nvSpPr>
          <p:cNvPr id="4" name="TextBox 3">
            <a:extLst>
              <a:ext uri="{FF2B5EF4-FFF2-40B4-BE49-F238E27FC236}">
                <a16:creationId xmlns:a16="http://schemas.microsoft.com/office/drawing/2014/main" id="{335F536E-1F4B-42D9-B889-155B7F08E293}"/>
              </a:ext>
            </a:extLst>
          </p:cNvPr>
          <p:cNvSpPr txBox="1"/>
          <p:nvPr/>
        </p:nvSpPr>
        <p:spPr>
          <a:xfrm>
            <a:off x="5261113" y="1709530"/>
            <a:ext cx="5314122" cy="1015663"/>
          </a:xfrm>
          <a:prstGeom prst="rect">
            <a:avLst/>
          </a:prstGeom>
          <a:noFill/>
        </p:spPr>
        <p:txBody>
          <a:bodyPr wrap="square" rtlCol="0">
            <a:spAutoFit/>
          </a:bodyPr>
          <a:lstStyle/>
          <a:p>
            <a:r>
              <a:rPr lang="en-GB" sz="2000" dirty="0">
                <a:solidFill>
                  <a:srgbClr val="0070C0"/>
                </a:solidFill>
              </a:rPr>
              <a:t>In 2013 Facebook users shared over 41,000 posts</a:t>
            </a:r>
          </a:p>
          <a:p>
            <a:r>
              <a:rPr lang="en-GB" sz="2000" dirty="0">
                <a:solidFill>
                  <a:srgbClr val="0070C0"/>
                </a:solidFill>
              </a:rPr>
              <a:t> per second. That’s over 2.4 million posts a minute.</a:t>
            </a:r>
          </a:p>
        </p:txBody>
      </p:sp>
      <p:sp>
        <p:nvSpPr>
          <p:cNvPr id="5" name="TextBox 4">
            <a:extLst>
              <a:ext uri="{FF2B5EF4-FFF2-40B4-BE49-F238E27FC236}">
                <a16:creationId xmlns:a16="http://schemas.microsoft.com/office/drawing/2014/main" id="{C138365D-C492-4723-9721-F7A5E669125C}"/>
              </a:ext>
            </a:extLst>
          </p:cNvPr>
          <p:cNvSpPr txBox="1"/>
          <p:nvPr/>
        </p:nvSpPr>
        <p:spPr>
          <a:xfrm>
            <a:off x="901148" y="2217361"/>
            <a:ext cx="3564835" cy="923330"/>
          </a:xfrm>
          <a:prstGeom prst="rect">
            <a:avLst/>
          </a:prstGeom>
          <a:noFill/>
        </p:spPr>
        <p:txBody>
          <a:bodyPr wrap="square" rtlCol="0">
            <a:spAutoFit/>
          </a:bodyPr>
          <a:lstStyle/>
          <a:p>
            <a:r>
              <a:rPr lang="en-GB" dirty="0"/>
              <a:t>Facebook has changed the way we advertise our businesses</a:t>
            </a:r>
          </a:p>
          <a:p>
            <a:endParaRPr lang="en-GB" dirty="0"/>
          </a:p>
        </p:txBody>
      </p:sp>
      <p:pic>
        <p:nvPicPr>
          <p:cNvPr id="7" name="Picture 6" descr="A screenshot of a cell phone&#10;&#10;Description automatically generated">
            <a:extLst>
              <a:ext uri="{FF2B5EF4-FFF2-40B4-BE49-F238E27FC236}">
                <a16:creationId xmlns:a16="http://schemas.microsoft.com/office/drawing/2014/main" id="{92001338-CEB1-4F7D-B7FE-EC7794F2AB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7985" y="237312"/>
            <a:ext cx="3861786" cy="5951453"/>
          </a:xfrm>
          <a:prstGeom prst="rect">
            <a:avLst/>
          </a:prstGeom>
        </p:spPr>
      </p:pic>
      <p:sp>
        <p:nvSpPr>
          <p:cNvPr id="8" name="TextBox 7">
            <a:extLst>
              <a:ext uri="{FF2B5EF4-FFF2-40B4-BE49-F238E27FC236}">
                <a16:creationId xmlns:a16="http://schemas.microsoft.com/office/drawing/2014/main" id="{FBB0EA89-E4C8-4C58-A34F-50944FA89E6C}"/>
              </a:ext>
            </a:extLst>
          </p:cNvPr>
          <p:cNvSpPr txBox="1"/>
          <p:nvPr/>
        </p:nvSpPr>
        <p:spPr>
          <a:xfrm>
            <a:off x="4974328" y="3140691"/>
            <a:ext cx="6170750" cy="2308324"/>
          </a:xfrm>
          <a:prstGeom prst="rect">
            <a:avLst/>
          </a:prstGeom>
          <a:noFill/>
        </p:spPr>
        <p:txBody>
          <a:bodyPr wrap="square" rtlCol="0">
            <a:spAutoFit/>
          </a:bodyPr>
          <a:lstStyle/>
          <a:p>
            <a:r>
              <a:rPr lang="en-GB" dirty="0"/>
              <a:t>|It has changed the way we advertise our businesses.</a:t>
            </a:r>
          </a:p>
          <a:p>
            <a:r>
              <a:rPr lang="en-GB" dirty="0"/>
              <a:t>A  Facebook page is one of the best forms of advertisement and reaches thousands of people a minute all over the world.</a:t>
            </a:r>
          </a:p>
          <a:p>
            <a:r>
              <a:rPr lang="en-GB" dirty="0"/>
              <a:t>Customers are able to leave feedback for potential clients to see and then share with the people they have connected with on Facebook. There is a “Call now” button as well as a link direct to the company’s own website making it easier than ever to get in touch with businesses.</a:t>
            </a:r>
          </a:p>
        </p:txBody>
      </p:sp>
    </p:spTree>
    <p:extLst>
      <p:ext uri="{BB962C8B-B14F-4D97-AF65-F5344CB8AC3E}">
        <p14:creationId xmlns:p14="http://schemas.microsoft.com/office/powerpoint/2010/main" val="1225488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8F1DC8CD-F1BA-4618-B0FB-2A79E477B4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84105" y="2822714"/>
            <a:ext cx="4161183" cy="3575782"/>
          </a:xfrm>
          <a:prstGeom prst="rect">
            <a:avLst/>
          </a:prstGeom>
        </p:spPr>
      </p:pic>
      <p:sp>
        <p:nvSpPr>
          <p:cNvPr id="4" name="TextBox 3">
            <a:extLst>
              <a:ext uri="{FF2B5EF4-FFF2-40B4-BE49-F238E27FC236}">
                <a16:creationId xmlns:a16="http://schemas.microsoft.com/office/drawing/2014/main" id="{D997F020-67C0-4102-8064-DD05FB82C73F}"/>
              </a:ext>
            </a:extLst>
          </p:cNvPr>
          <p:cNvSpPr txBox="1"/>
          <p:nvPr/>
        </p:nvSpPr>
        <p:spPr>
          <a:xfrm>
            <a:off x="357810" y="107313"/>
            <a:ext cx="3326295" cy="2585323"/>
          </a:xfrm>
          <a:prstGeom prst="rect">
            <a:avLst/>
          </a:prstGeom>
          <a:noFill/>
        </p:spPr>
        <p:txBody>
          <a:bodyPr wrap="square" rtlCol="0">
            <a:spAutoFit/>
          </a:bodyPr>
          <a:lstStyle/>
          <a:p>
            <a:r>
              <a:rPr lang="en-GB" dirty="0">
                <a:solidFill>
                  <a:srgbClr val="FF0000"/>
                </a:solidFill>
              </a:rPr>
              <a:t>The “Newsfeed” was a new invention by Mark Zuckerburg when he created Facebook.</a:t>
            </a:r>
          </a:p>
          <a:p>
            <a:r>
              <a:rPr lang="en-GB" dirty="0">
                <a:solidFill>
                  <a:srgbClr val="FF0000"/>
                </a:solidFill>
              </a:rPr>
              <a:t>Opening Facebook’s Newsfeed will bring you a never-ending stream of News and stories from the people you connect with</a:t>
            </a:r>
            <a:r>
              <a:rPr lang="en-GB" dirty="0"/>
              <a:t>.</a:t>
            </a:r>
          </a:p>
          <a:p>
            <a:endParaRPr lang="en-GB" dirty="0"/>
          </a:p>
          <a:p>
            <a:endParaRPr lang="en-GB" dirty="0"/>
          </a:p>
        </p:txBody>
      </p:sp>
      <p:pic>
        <p:nvPicPr>
          <p:cNvPr id="6" name="Picture 5" descr="A close up of a logo&#10;&#10;Description automatically generated">
            <a:extLst>
              <a:ext uri="{FF2B5EF4-FFF2-40B4-BE49-F238E27FC236}">
                <a16:creationId xmlns:a16="http://schemas.microsoft.com/office/drawing/2014/main" id="{DE82021A-1A73-4C64-AC00-5B30743DF4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84105" y="291548"/>
            <a:ext cx="1809750" cy="1809750"/>
          </a:xfrm>
          <a:prstGeom prst="rect">
            <a:avLst/>
          </a:prstGeom>
        </p:spPr>
      </p:pic>
      <p:sp>
        <p:nvSpPr>
          <p:cNvPr id="7" name="Rectangle 6">
            <a:extLst>
              <a:ext uri="{FF2B5EF4-FFF2-40B4-BE49-F238E27FC236}">
                <a16:creationId xmlns:a16="http://schemas.microsoft.com/office/drawing/2014/main" id="{ED2DB883-C767-4FF3-BC9F-BD6660AD64C9}"/>
              </a:ext>
            </a:extLst>
          </p:cNvPr>
          <p:cNvSpPr/>
          <p:nvPr/>
        </p:nvSpPr>
        <p:spPr>
          <a:xfrm>
            <a:off x="212035" y="2828836"/>
            <a:ext cx="3326295" cy="2031325"/>
          </a:xfrm>
          <a:prstGeom prst="rect">
            <a:avLst/>
          </a:prstGeom>
        </p:spPr>
        <p:txBody>
          <a:bodyPr wrap="square">
            <a:spAutoFit/>
          </a:bodyPr>
          <a:lstStyle/>
          <a:p>
            <a:r>
              <a:rPr lang="en-GB" dirty="0"/>
              <a:t>71% of 18-24 year olds use the internet as the main source of finding out world and local news.</a:t>
            </a:r>
          </a:p>
          <a:p>
            <a:r>
              <a:rPr lang="en-GB" dirty="0"/>
              <a:t>30% of which Facebook takes the credit for. You can access all of the worlds news from the hundreds of News pages.</a:t>
            </a:r>
          </a:p>
        </p:txBody>
      </p:sp>
      <p:sp>
        <p:nvSpPr>
          <p:cNvPr id="8" name="TextBox 7">
            <a:extLst>
              <a:ext uri="{FF2B5EF4-FFF2-40B4-BE49-F238E27FC236}">
                <a16:creationId xmlns:a16="http://schemas.microsoft.com/office/drawing/2014/main" id="{B716619E-0D36-45CA-A118-9BF93238C205}"/>
              </a:ext>
            </a:extLst>
          </p:cNvPr>
          <p:cNvSpPr txBox="1"/>
          <p:nvPr/>
        </p:nvSpPr>
        <p:spPr>
          <a:xfrm>
            <a:off x="5764696" y="384313"/>
            <a:ext cx="5314121" cy="2031325"/>
          </a:xfrm>
          <a:prstGeom prst="rect">
            <a:avLst/>
          </a:prstGeom>
          <a:noFill/>
        </p:spPr>
        <p:txBody>
          <a:bodyPr wrap="square" rtlCol="0">
            <a:spAutoFit/>
          </a:bodyPr>
          <a:lstStyle/>
          <a:p>
            <a:r>
              <a:rPr lang="en-GB" dirty="0"/>
              <a:t>This has made a huge dent in the amount of newspapers sold daily but been a business boost for papers such as the Telegraph who have their News pages on Facebook so has been a huge rise in their Digital Media. In general Facebook has changed world news for the better reaching out to more people daily now that It ever has.</a:t>
            </a:r>
          </a:p>
        </p:txBody>
      </p:sp>
      <p:pic>
        <p:nvPicPr>
          <p:cNvPr id="11" name="Picture 10" descr="A person wearing a suit and tie&#10;&#10;Description automatically generated">
            <a:extLst>
              <a:ext uri="{FF2B5EF4-FFF2-40B4-BE49-F238E27FC236}">
                <a16:creationId xmlns:a16="http://schemas.microsoft.com/office/drawing/2014/main" id="{BB712B7C-D536-454C-BDE0-D00A0338F34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22366" y="2415638"/>
            <a:ext cx="2247900" cy="1524000"/>
          </a:xfrm>
          <a:prstGeom prst="rect">
            <a:avLst/>
          </a:prstGeom>
        </p:spPr>
      </p:pic>
      <p:sp>
        <p:nvSpPr>
          <p:cNvPr id="12" name="TextBox 11">
            <a:extLst>
              <a:ext uri="{FF2B5EF4-FFF2-40B4-BE49-F238E27FC236}">
                <a16:creationId xmlns:a16="http://schemas.microsoft.com/office/drawing/2014/main" id="{50FF47F8-D82F-40A1-B579-EC446929DEDE}"/>
              </a:ext>
            </a:extLst>
          </p:cNvPr>
          <p:cNvSpPr txBox="1"/>
          <p:nvPr/>
        </p:nvSpPr>
        <p:spPr>
          <a:xfrm>
            <a:off x="8123583" y="4094922"/>
            <a:ext cx="2796208" cy="1477328"/>
          </a:xfrm>
          <a:prstGeom prst="rect">
            <a:avLst/>
          </a:prstGeom>
          <a:noFill/>
        </p:spPr>
        <p:txBody>
          <a:bodyPr wrap="square" rtlCol="0">
            <a:spAutoFit/>
          </a:bodyPr>
          <a:lstStyle/>
          <a:p>
            <a:r>
              <a:rPr lang="en-GB" dirty="0">
                <a:solidFill>
                  <a:srgbClr val="002060"/>
                </a:solidFill>
              </a:rPr>
              <a:t>Cant sleep? Check Facebook. Just woke up? Check Facebook. Its in most peoples lives daily and 24 hours a day. </a:t>
            </a:r>
          </a:p>
        </p:txBody>
      </p:sp>
    </p:spTree>
    <p:extLst>
      <p:ext uri="{BB962C8B-B14F-4D97-AF65-F5344CB8AC3E}">
        <p14:creationId xmlns:p14="http://schemas.microsoft.com/office/powerpoint/2010/main" val="1657459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ell phone&#10;&#10;Description automatically generated">
            <a:extLst>
              <a:ext uri="{FF2B5EF4-FFF2-40B4-BE49-F238E27FC236}">
                <a16:creationId xmlns:a16="http://schemas.microsoft.com/office/drawing/2014/main" id="{77210A47-E713-46D3-8A44-4FB562F06A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5783" y="119269"/>
            <a:ext cx="3892634" cy="5936974"/>
          </a:xfrm>
          <a:prstGeom prst="rect">
            <a:avLst/>
          </a:prstGeom>
        </p:spPr>
      </p:pic>
      <p:sp>
        <p:nvSpPr>
          <p:cNvPr id="3" name="Rectangle 2">
            <a:extLst>
              <a:ext uri="{FF2B5EF4-FFF2-40B4-BE49-F238E27FC236}">
                <a16:creationId xmlns:a16="http://schemas.microsoft.com/office/drawing/2014/main" id="{235D3644-9FCA-468E-9E9B-DC787CD0DC8F}"/>
              </a:ext>
            </a:extLst>
          </p:cNvPr>
          <p:cNvSpPr/>
          <p:nvPr/>
        </p:nvSpPr>
        <p:spPr>
          <a:xfrm>
            <a:off x="4452730" y="219454"/>
            <a:ext cx="6096000" cy="2585323"/>
          </a:xfrm>
          <a:prstGeom prst="rect">
            <a:avLst/>
          </a:prstGeom>
        </p:spPr>
        <p:txBody>
          <a:bodyPr>
            <a:spAutoFit/>
          </a:bodyPr>
          <a:lstStyle/>
          <a:p>
            <a:r>
              <a:rPr lang="en-GB" dirty="0"/>
              <a:t>Cyber Bullying has increased</a:t>
            </a:r>
          </a:p>
          <a:p>
            <a:endParaRPr lang="en-GB" dirty="0"/>
          </a:p>
          <a:p>
            <a:r>
              <a:rPr lang="en-GB" dirty="0"/>
              <a:t>This is a problem anyone on Facebook can come across.</a:t>
            </a:r>
          </a:p>
          <a:p>
            <a:r>
              <a:rPr lang="en-GB" dirty="0"/>
              <a:t>Facebook accounts for 92.6% of school age cyber bullying.</a:t>
            </a:r>
          </a:p>
          <a:p>
            <a:r>
              <a:rPr lang="en-GB" dirty="0"/>
              <a:t>Bullies are able to hide behind a made up profile and say nasty things for the world to see on a victims profile. Facebook users are however able to report such bullies and have them blocked. The only unblock able person on Facebook is Mark Zuckerburg himself.</a:t>
            </a:r>
          </a:p>
        </p:txBody>
      </p:sp>
      <p:pic>
        <p:nvPicPr>
          <p:cNvPr id="8" name="Picture 7" descr="A screenshot of a cell phone&#10;&#10;Description automatically generated">
            <a:extLst>
              <a:ext uri="{FF2B5EF4-FFF2-40B4-BE49-F238E27FC236}">
                <a16:creationId xmlns:a16="http://schemas.microsoft.com/office/drawing/2014/main" id="{002EF33D-6A4F-4AFB-8C69-3AF42C36F0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10380" y="4053224"/>
            <a:ext cx="3133725" cy="2133600"/>
          </a:xfrm>
          <a:prstGeom prst="rect">
            <a:avLst/>
          </a:prstGeom>
        </p:spPr>
      </p:pic>
      <p:sp>
        <p:nvSpPr>
          <p:cNvPr id="9" name="TextBox 8">
            <a:extLst>
              <a:ext uri="{FF2B5EF4-FFF2-40B4-BE49-F238E27FC236}">
                <a16:creationId xmlns:a16="http://schemas.microsoft.com/office/drawing/2014/main" id="{29006ADD-6058-44BF-89F2-EECF06CA7A77}"/>
              </a:ext>
            </a:extLst>
          </p:cNvPr>
          <p:cNvSpPr txBox="1"/>
          <p:nvPr/>
        </p:nvSpPr>
        <p:spPr>
          <a:xfrm>
            <a:off x="4610100" y="3125856"/>
            <a:ext cx="6667500" cy="2308324"/>
          </a:xfrm>
          <a:prstGeom prst="rect">
            <a:avLst/>
          </a:prstGeom>
          <a:noFill/>
        </p:spPr>
        <p:txBody>
          <a:bodyPr wrap="square" rtlCol="0">
            <a:spAutoFit/>
          </a:bodyPr>
          <a:lstStyle/>
          <a:p>
            <a:r>
              <a:rPr lang="en-GB" dirty="0"/>
              <a:t>It is very easy to create a fake profile sadly, causing a lot of people</a:t>
            </a:r>
          </a:p>
          <a:p>
            <a:r>
              <a:rPr lang="en-GB" dirty="0"/>
              <a:t>And businesses a lot of undue</a:t>
            </a:r>
          </a:p>
          <a:p>
            <a:r>
              <a:rPr lang="en-GB" dirty="0"/>
              <a:t>Stress and inconvenience.</a:t>
            </a:r>
          </a:p>
          <a:p>
            <a:r>
              <a:rPr lang="en-GB" dirty="0"/>
              <a:t>Changing Privacy settings on your</a:t>
            </a:r>
          </a:p>
          <a:p>
            <a:r>
              <a:rPr lang="en-GB" dirty="0"/>
              <a:t>Profile can stop such people from</a:t>
            </a:r>
          </a:p>
          <a:p>
            <a:r>
              <a:rPr lang="en-GB" dirty="0"/>
              <a:t>Accessing your account.  Facebook has</a:t>
            </a:r>
          </a:p>
          <a:p>
            <a:r>
              <a:rPr lang="en-GB" dirty="0"/>
              <a:t>Changed the way we view our privacy </a:t>
            </a:r>
          </a:p>
          <a:p>
            <a:r>
              <a:rPr lang="en-GB" dirty="0"/>
              <a:t>Online.</a:t>
            </a:r>
          </a:p>
        </p:txBody>
      </p:sp>
    </p:spTree>
    <p:extLst>
      <p:ext uri="{BB962C8B-B14F-4D97-AF65-F5344CB8AC3E}">
        <p14:creationId xmlns:p14="http://schemas.microsoft.com/office/powerpoint/2010/main" val="17047508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posing for a picture&#10;&#10;Description automatically generated">
            <a:extLst>
              <a:ext uri="{FF2B5EF4-FFF2-40B4-BE49-F238E27FC236}">
                <a16:creationId xmlns:a16="http://schemas.microsoft.com/office/drawing/2014/main" id="{9B52AB34-39A3-438B-805F-C260CEE0B2B2}"/>
              </a:ext>
            </a:extLst>
          </p:cNvPr>
          <p:cNvPicPr>
            <a:picLocks noChangeAspect="1"/>
          </p:cNvPicPr>
          <p:nvPr/>
        </p:nvPicPr>
        <p:blipFill rotWithShape="1">
          <a:blip r:embed="rId3">
            <a:extLst>
              <a:ext uri="{28A0092B-C50C-407E-A947-70E740481C1C}">
                <a14:useLocalDpi xmlns:a14="http://schemas.microsoft.com/office/drawing/2010/main" val="0"/>
              </a:ext>
            </a:extLst>
          </a:blip>
          <a:srcRect l="14167" r="10834" b="1578"/>
          <a:stretch/>
        </p:blipFill>
        <p:spPr>
          <a:xfrm>
            <a:off x="857249" y="3052762"/>
            <a:ext cx="3429001" cy="2376488"/>
          </a:xfrm>
          <a:prstGeom prst="rect">
            <a:avLst/>
          </a:prstGeom>
        </p:spPr>
      </p:pic>
      <p:sp>
        <p:nvSpPr>
          <p:cNvPr id="5" name="TextBox 4">
            <a:extLst>
              <a:ext uri="{FF2B5EF4-FFF2-40B4-BE49-F238E27FC236}">
                <a16:creationId xmlns:a16="http://schemas.microsoft.com/office/drawing/2014/main" id="{92E757AD-C57A-4BFA-B46A-4CC2F6CEB88E}"/>
              </a:ext>
            </a:extLst>
          </p:cNvPr>
          <p:cNvSpPr txBox="1"/>
          <p:nvPr/>
        </p:nvSpPr>
        <p:spPr>
          <a:xfrm>
            <a:off x="209551" y="381000"/>
            <a:ext cx="11449049" cy="2862322"/>
          </a:xfrm>
          <a:prstGeom prst="rect">
            <a:avLst/>
          </a:prstGeom>
          <a:noFill/>
        </p:spPr>
        <p:txBody>
          <a:bodyPr wrap="square" rtlCol="0">
            <a:spAutoFit/>
          </a:bodyPr>
          <a:lstStyle/>
          <a:p>
            <a:r>
              <a:rPr lang="en-GB" sz="2000" dirty="0"/>
              <a:t>So has the Facebook and online community changed the real community in your area?</a:t>
            </a:r>
          </a:p>
          <a:p>
            <a:endParaRPr lang="en-GB" sz="2000" dirty="0"/>
          </a:p>
          <a:p>
            <a:r>
              <a:rPr lang="en-GB" sz="2000" dirty="0"/>
              <a:t>Whatever we all think of Facebook it has had a positive impact on most global businesses. 14 years after it was first launched it now has an estimated 2.27 billion users and that speaks for its self on popularity. </a:t>
            </a:r>
          </a:p>
          <a:p>
            <a:endParaRPr lang="en-GB" sz="2000" dirty="0"/>
          </a:p>
          <a:p>
            <a:r>
              <a:rPr lang="en-GB" sz="2000" dirty="0"/>
              <a:t>It has changed the world and the way we share information for the better. </a:t>
            </a:r>
          </a:p>
          <a:p>
            <a:endParaRPr lang="en-GB" sz="2000" dirty="0"/>
          </a:p>
          <a:p>
            <a:r>
              <a:rPr lang="en-GB" sz="2000" dirty="0"/>
              <a:t>Facebook came, Facebook conquered and Facebook is winning.   </a:t>
            </a:r>
          </a:p>
          <a:p>
            <a:endParaRPr lang="en-GB" sz="2000" dirty="0"/>
          </a:p>
        </p:txBody>
      </p:sp>
      <p:pic>
        <p:nvPicPr>
          <p:cNvPr id="9" name="Picture 8">
            <a:extLst>
              <a:ext uri="{FF2B5EF4-FFF2-40B4-BE49-F238E27FC236}">
                <a16:creationId xmlns:a16="http://schemas.microsoft.com/office/drawing/2014/main" id="{3B9927EF-7ED0-42AF-A728-A72091C081E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8500" y="3320832"/>
            <a:ext cx="2933700" cy="2014558"/>
          </a:xfrm>
          <a:prstGeom prst="rect">
            <a:avLst/>
          </a:prstGeom>
        </p:spPr>
      </p:pic>
    </p:spTree>
    <p:extLst>
      <p:ext uri="{BB962C8B-B14F-4D97-AF65-F5344CB8AC3E}">
        <p14:creationId xmlns:p14="http://schemas.microsoft.com/office/powerpoint/2010/main" val="480572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380CCC-0E09-480A-B9D7-7E40EDE9DF90}"/>
              </a:ext>
            </a:extLst>
          </p:cNvPr>
          <p:cNvSpPr/>
          <p:nvPr/>
        </p:nvSpPr>
        <p:spPr>
          <a:xfrm>
            <a:off x="171450" y="222766"/>
            <a:ext cx="6096000" cy="7442743"/>
          </a:xfrm>
          <a:prstGeom prst="rect">
            <a:avLst/>
          </a:prstGeom>
        </p:spPr>
        <p:txBody>
          <a:bodyPr>
            <a:spAutoFit/>
          </a:bodyPr>
          <a:lstStyle/>
          <a:p>
            <a:pPr marL="457200" indent="-457200">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a:t>
            </a:r>
            <a:r>
              <a:rPr lang="en-US" dirty="0">
                <a:latin typeface="Abadi" panose="020B0604020202020204" pitchFamily="34" charset="0"/>
                <a:ea typeface="Calibri" panose="020F0502020204030204" pitchFamily="34" charset="0"/>
                <a:cs typeface="Times New Roman" panose="02020603050405020304" pitchFamily="18" charset="0"/>
              </a:rPr>
              <a:t>2018, October 31). Retrieved from independent.co.uk.</a:t>
            </a:r>
            <a:endParaRPr lang="en-GB"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rPr>
              <a:t>Barr, S. (2018, August 23). Retrieved from independent.co.uk.</a:t>
            </a:r>
            <a:endParaRPr lang="en-GB"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rPr>
              <a:t>Wagner, K. (2014, February 4th). </a:t>
            </a:r>
            <a:r>
              <a:rPr lang="en-US" i="1" dirty="0">
                <a:latin typeface="Abadi" panose="020B0604020202020204" pitchFamily="34" charset="0"/>
                <a:ea typeface="Calibri" panose="020F0502020204030204" pitchFamily="34" charset="0"/>
                <a:cs typeface="Times New Roman" panose="02020603050405020304" pitchFamily="18" charset="0"/>
              </a:rPr>
              <a:t>mashable.com</a:t>
            </a:r>
            <a:r>
              <a:rPr lang="en-US" dirty="0">
                <a:latin typeface="Abadi" panose="020B0604020202020204" pitchFamily="34" charset="0"/>
                <a:ea typeface="Calibri" panose="020F0502020204030204" pitchFamily="34" charset="0"/>
                <a:cs typeface="Times New Roman" panose="02020603050405020304" pitchFamily="18" charset="0"/>
              </a:rPr>
              <a:t>. Retrieved from mashable.com.</a:t>
            </a:r>
            <a:endParaRPr lang="en-GB"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rPr>
              <a:t>Wilson, M. (2011, September 12). </a:t>
            </a:r>
            <a:r>
              <a:rPr lang="en-US" i="1" dirty="0">
                <a:latin typeface="Abadi" panose="020B0604020202020204" pitchFamily="34" charset="0"/>
                <a:ea typeface="Calibri" panose="020F0502020204030204" pitchFamily="34" charset="0"/>
                <a:cs typeface="Times New Roman" panose="02020603050405020304" pitchFamily="18" charset="0"/>
              </a:rPr>
              <a:t>under30ceo.com/Facebook</a:t>
            </a:r>
            <a:r>
              <a:rPr lang="en-US" dirty="0">
                <a:latin typeface="Abadi" panose="020B0604020202020204" pitchFamily="34" charset="0"/>
                <a:ea typeface="Calibri" panose="020F0502020204030204" pitchFamily="34" charset="0"/>
                <a:cs typeface="Times New Roman" panose="02020603050405020304" pitchFamily="18" charset="0"/>
              </a:rPr>
              <a:t>. Retrieved from under30ceo.com.</a:t>
            </a:r>
            <a:endParaRPr lang="en-GB"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rPr>
              <a:t>Ziplan, N. (2018). </a:t>
            </a:r>
            <a:r>
              <a:rPr lang="en-US" i="1" dirty="0">
                <a:latin typeface="Abadi" panose="020B0604020202020204" pitchFamily="34" charset="0"/>
                <a:ea typeface="Calibri" panose="020F0502020204030204" pitchFamily="34" charset="0"/>
                <a:cs typeface="Times New Roman" panose="02020603050405020304" pitchFamily="18" charset="0"/>
              </a:rPr>
              <a:t>entrepeneur.com/article/Facebook</a:t>
            </a:r>
            <a:r>
              <a:rPr lang="en-US" dirty="0">
                <a:latin typeface="Abadi" panose="020B0604020202020204" pitchFamily="34" charset="0"/>
                <a:ea typeface="Calibri" panose="020F0502020204030204" pitchFamily="34" charset="0"/>
                <a:cs typeface="Times New Roman" panose="02020603050405020304" pitchFamily="18" charset="0"/>
              </a:rPr>
              <a:t>. Retrieved from entrepeneur.com</a:t>
            </a: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hlinkClick r:id="rId3"/>
              </a:rPr>
              <a:t>www.hypebot.com</a:t>
            </a:r>
            <a:endParaRPr lang="en-US"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rPr>
              <a:t>Facebook.com/A.L. Auto Services</a:t>
            </a:r>
          </a:p>
          <a:p>
            <a:pPr marL="457200" indent="-457200">
              <a:lnSpc>
                <a:spcPct val="107000"/>
              </a:lnSpc>
              <a:spcAft>
                <a:spcPts val="800"/>
              </a:spcAft>
            </a:pPr>
            <a:r>
              <a:rPr lang="en-US" dirty="0">
                <a:latin typeface="Abadi" panose="020B0604020202020204" pitchFamily="34" charset="0"/>
                <a:ea typeface="Calibri" panose="020F0502020204030204" pitchFamily="34" charset="0"/>
                <a:cs typeface="Times New Roman" panose="02020603050405020304" pitchFamily="18" charset="0"/>
                <a:hlinkClick r:id="rId4"/>
              </a:rPr>
              <a:t>www.wired.com</a:t>
            </a:r>
            <a:endParaRPr lang="en-US"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dirty="0">
                <a:latin typeface="Abadi" panose="020B0604020202020204" pitchFamily="34" charset="0"/>
                <a:cs typeface="Aharoni" panose="02010803020104030203" pitchFamily="2" charset="-79"/>
                <a:hlinkClick r:id="rId5"/>
              </a:rPr>
              <a:t>www.yourlifemattersempowerment.org</a:t>
            </a:r>
            <a:endParaRPr lang="en-GB" dirty="0">
              <a:latin typeface="Abadi" panose="020B0604020202020204" pitchFamily="34" charset="0"/>
              <a:cs typeface="Aharoni" panose="02010803020104030203" pitchFamily="2" charset="-79"/>
            </a:endParaRPr>
          </a:p>
          <a:p>
            <a:pPr marL="457200" indent="-457200">
              <a:lnSpc>
                <a:spcPct val="107000"/>
              </a:lnSpc>
              <a:spcAft>
                <a:spcPts val="800"/>
              </a:spcAft>
            </a:pPr>
            <a:r>
              <a:rPr lang="en-GB" dirty="0">
                <a:latin typeface="Abadi" panose="020B0604020202020204" pitchFamily="34" charset="0"/>
                <a:ea typeface="Calibri" panose="020F0502020204030204" pitchFamily="34" charset="0"/>
                <a:cs typeface="Aharoni" panose="02010803020104030203" pitchFamily="2" charset="-79"/>
              </a:rPr>
              <a:t>ww.investapedia.com</a:t>
            </a:r>
          </a:p>
          <a:p>
            <a:pPr marL="457200" indent="-457200">
              <a:lnSpc>
                <a:spcPct val="107000"/>
              </a:lnSpc>
              <a:spcAft>
                <a:spcPts val="800"/>
              </a:spcAft>
            </a:pPr>
            <a:endParaRPr lang="en-US" dirty="0">
              <a:latin typeface="Abadi" panose="020B0604020202020204" pitchFamily="34" charset="0"/>
              <a:ea typeface="Calibri" panose="020F0502020204030204" pitchFamily="34" charset="0"/>
              <a:cs typeface="Aharoni" panose="02010803020104030203" pitchFamily="2" charset="-79"/>
            </a:endParaRPr>
          </a:p>
          <a:p>
            <a:pPr marL="457200" indent="-457200">
              <a:lnSpc>
                <a:spcPct val="107000"/>
              </a:lnSpc>
              <a:spcAft>
                <a:spcPts val="800"/>
              </a:spcAft>
            </a:pPr>
            <a:endParaRPr lang="en-US" dirty="0">
              <a:latin typeface="Abadi" panose="020B060402020202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endParaRPr lang="en-US" dirty="0">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dirty="0">
                <a:latin typeface="Calibri" panose="020F050202020403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1720577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alex presentation powerpoint" id="{B411E4B6-4AC2-42FA-9259-35A6BA9DD088}" vid="{0A510E29-41ED-4315-89D7-9EFF378D32E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163</TotalTime>
  <Words>1616</Words>
  <Application>Microsoft Office PowerPoint</Application>
  <PresentationFormat>Widescreen</PresentationFormat>
  <Paragraphs>99</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Abadi</vt:lpstr>
      <vt:lpstr>Aharoni</vt:lpstr>
      <vt:lpstr>Arial</vt:lpstr>
      <vt:lpstr>Calibri</vt:lpstr>
      <vt:lpstr>Impact</vt:lpstr>
      <vt:lpstr>Main Event</vt:lpstr>
      <vt:lpstr>           Lisa Roy : Student I.D.1804811    Learning and Collaboration For     Global Citizenship       Contribution to Sustainability </vt:lpstr>
      <vt:lpstr>“NEVER DOUBT THAT A SMALL GROUP OF Thoughtful, COMMITTED CITIZENS CAN CHANGE THE WORLD; INDEED IT’S THE ONLY THING THAT EVER HAS”  Margaret mead</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Lisa Roy : Student I.D.1804811    Learning and Collaboration For     Global Citizenship       Contribution to Sustainability</dc:title>
  <dc:creator>Lisa Roy</dc:creator>
  <cp:lastModifiedBy>Lisa Roy (1804811)</cp:lastModifiedBy>
  <cp:revision>18</cp:revision>
  <dcterms:created xsi:type="dcterms:W3CDTF">2018-11-30T18:19:39Z</dcterms:created>
  <dcterms:modified xsi:type="dcterms:W3CDTF">2018-12-03T21:57:01Z</dcterms:modified>
</cp:coreProperties>
</file>