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24"/>
  </p:notesMasterIdLst>
  <p:sldIdLst>
    <p:sldId id="257" r:id="rId9"/>
    <p:sldId id="308" r:id="rId10"/>
    <p:sldId id="309" r:id="rId11"/>
    <p:sldId id="310" r:id="rId12"/>
    <p:sldId id="292" r:id="rId13"/>
    <p:sldId id="311" r:id="rId14"/>
    <p:sldId id="312" r:id="rId15"/>
    <p:sldId id="282" r:id="rId16"/>
    <p:sldId id="266" r:id="rId17"/>
    <p:sldId id="290" r:id="rId18"/>
    <p:sldId id="313" r:id="rId19"/>
    <p:sldId id="306" r:id="rId20"/>
    <p:sldId id="307" r:id="rId21"/>
    <p:sldId id="271" r:id="rId22"/>
    <p:sldId id="27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0" autoAdjust="0"/>
    <p:restoredTop sz="95095" autoAdjust="0"/>
  </p:normalViewPr>
  <p:slideViewPr>
    <p:cSldViewPr snapToGrid="0" snapToObjects="1">
      <p:cViewPr varScale="1">
        <p:scale>
          <a:sx n="105" d="100"/>
          <a:sy n="105" d="100"/>
        </p:scale>
        <p:origin x="594" y="10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p:scale>
          <a:sx n="120" d="100"/>
          <a:sy n="120" d="100"/>
        </p:scale>
        <p:origin x="1231" y="-8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viewProps" Target="viewProps.xml"/><Relationship Id="rId3" Type="http://schemas.openxmlformats.org/officeDocument/2006/relationships/slideMaster" Target="slideMasters/slideMaster1.xml"/><Relationship Id="rId21" Type="http://schemas.openxmlformats.org/officeDocument/2006/relationships/slide" Target="slides/slide13.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929958-5721-4443-9742-5C33120993F6}" type="datetimeFigureOut">
              <a:rPr lang="en-GB" smtClean="0"/>
              <a:t>09/01/2025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2AC475-4C3E-48BD-BFBB-3D285EFC288B}" type="slidenum">
              <a:rPr lang="en-GB" smtClean="0"/>
              <a:t>‹#›</a:t>
            </a:fld>
            <a:endParaRPr lang="en-GB"/>
          </a:p>
        </p:txBody>
      </p:sp>
    </p:spTree>
    <p:extLst>
      <p:ext uri="{BB962C8B-B14F-4D97-AF65-F5344CB8AC3E}">
        <p14:creationId xmlns:p14="http://schemas.microsoft.com/office/powerpoint/2010/main" val="25589158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Welcome to UWTSD IICL. This presentation covers an overview of disability, we will share this presentation with you all after today. Opportunity for questions throughout and at the end</a:t>
            </a:r>
          </a:p>
          <a:p>
            <a:endParaRPr lang="en-GB" dirty="0"/>
          </a:p>
        </p:txBody>
      </p:sp>
      <p:sp>
        <p:nvSpPr>
          <p:cNvPr id="4" name="Slide Number Placeholder 3"/>
          <p:cNvSpPr>
            <a:spLocks noGrp="1"/>
          </p:cNvSpPr>
          <p:nvPr>
            <p:ph type="sldNum" sz="quarter" idx="5"/>
          </p:nvPr>
        </p:nvSpPr>
        <p:spPr/>
        <p:txBody>
          <a:bodyPr/>
          <a:lstStyle/>
          <a:p>
            <a:fld id="{D92AC475-4C3E-48BD-BFBB-3D285EFC288B}" type="slidenum">
              <a:rPr lang="en-GB" smtClean="0"/>
              <a:t>1</a:t>
            </a:fld>
            <a:endParaRPr lang="en-GB"/>
          </a:p>
        </p:txBody>
      </p:sp>
    </p:spTree>
    <p:extLst>
      <p:ext uri="{BB962C8B-B14F-4D97-AF65-F5344CB8AC3E}">
        <p14:creationId xmlns:p14="http://schemas.microsoft.com/office/powerpoint/2010/main" val="4019796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2</a:t>
            </a:fld>
            <a:endParaRPr lang="en-GB"/>
          </a:p>
        </p:txBody>
      </p:sp>
    </p:spTree>
    <p:extLst>
      <p:ext uri="{BB962C8B-B14F-4D97-AF65-F5344CB8AC3E}">
        <p14:creationId xmlns:p14="http://schemas.microsoft.com/office/powerpoint/2010/main" val="3154224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support many different disabilities, all of which can be experienced differently from one individual to another. </a:t>
            </a:r>
          </a:p>
        </p:txBody>
      </p:sp>
      <p:sp>
        <p:nvSpPr>
          <p:cNvPr id="4" name="Slide Number Placeholder 3"/>
          <p:cNvSpPr>
            <a:spLocks noGrp="1"/>
          </p:cNvSpPr>
          <p:nvPr>
            <p:ph type="sldNum" sz="quarter" idx="5"/>
          </p:nvPr>
        </p:nvSpPr>
        <p:spPr/>
        <p:txBody>
          <a:bodyPr/>
          <a:lstStyle/>
          <a:p>
            <a:fld id="{676CF85A-51B1-4449-99E3-A747A2A5AF88}" type="slidenum">
              <a:rPr lang="en-GB" smtClean="0"/>
              <a:t>3</a:t>
            </a:fld>
            <a:endParaRPr lang="en-GB"/>
          </a:p>
        </p:txBody>
      </p:sp>
    </p:spTree>
    <p:extLst>
      <p:ext uri="{BB962C8B-B14F-4D97-AF65-F5344CB8AC3E}">
        <p14:creationId xmlns:p14="http://schemas.microsoft.com/office/powerpoint/2010/main" val="4200098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Within the Equality Act 2010, disability is a protected characteristic. According to individual student requirements, the university ensures that reasonable adjustments are implemented. </a:t>
            </a:r>
            <a:r>
              <a:rPr lang="en-GB" b="0" dirty="0"/>
              <a:t>The Equality Act has harmonised all equality legislation into one Act – this is designed to reflect that fact that we all have multiple protected characteristics (e.g. a disabled woman could experience discrimination for either or both of those reasons) and to enable the seeking of redress to be easier, with just one piece of legislation to use and one body, the EHRC, to enforce it and advise on it.  The Act covers race, age, sex, sexual orientation, religion/belief, gender re-assignment, marriage/civil partnership, pregnancy &amp; maternity.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 Guidance now - explicitly lists student-type activities, such as keeping to a timetable, following instructions and preparing written documents.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4</a:t>
            </a:fld>
            <a:endParaRPr lang="en-GB"/>
          </a:p>
        </p:txBody>
      </p:sp>
    </p:spTree>
    <p:extLst>
      <p:ext uri="{BB962C8B-B14F-4D97-AF65-F5344CB8AC3E}">
        <p14:creationId xmlns:p14="http://schemas.microsoft.com/office/powerpoint/2010/main" val="10498213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Disability is everyone's business! Equality Act – Technical Guidance - you can be deemed to know if a student declares a disabilty and you fail to signpost or support </a:t>
            </a:r>
          </a:p>
        </p:txBody>
      </p:sp>
      <p:sp>
        <p:nvSpPr>
          <p:cNvPr id="4" name="Slide Number Placeholder 3"/>
          <p:cNvSpPr>
            <a:spLocks noGrp="1"/>
          </p:cNvSpPr>
          <p:nvPr>
            <p:ph type="sldNum" sz="quarter" idx="5"/>
          </p:nvPr>
        </p:nvSpPr>
        <p:spPr/>
        <p:txBody>
          <a:bodyPr/>
          <a:lstStyle/>
          <a:p>
            <a:fld id="{676CF85A-51B1-4449-99E3-A747A2A5AF88}" type="slidenum">
              <a:rPr lang="en-GB" smtClean="0"/>
              <a:t>5</a:t>
            </a:fld>
            <a:endParaRPr lang="en-GB"/>
          </a:p>
        </p:txBody>
      </p:sp>
    </p:spTree>
    <p:extLst>
      <p:ext uri="{BB962C8B-B14F-4D97-AF65-F5344CB8AC3E}">
        <p14:creationId xmlns:p14="http://schemas.microsoft.com/office/powerpoint/2010/main" val="2379792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Two main models of disability are the medical model, and the social model. The medical model focuses on what an individual cannot do due to their disability. However, the Disability team adopts a social model view, of addressing societal barriers that disable individuals, in order to create a disability inclusive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6</a:t>
            </a:fld>
            <a:endParaRPr lang="en-GB"/>
          </a:p>
        </p:txBody>
      </p:sp>
    </p:spTree>
    <p:extLst>
      <p:ext uri="{BB962C8B-B14F-4D97-AF65-F5344CB8AC3E}">
        <p14:creationId xmlns:p14="http://schemas.microsoft.com/office/powerpoint/2010/main" val="3149366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We support students by providing advice and guidance, and additionally provide guidance in relation to Disabled Students’ Allowance or signposting to external resources. We always encourage students to be proactive and engage with lecturers and staff throughout their studies.</a:t>
            </a:r>
            <a:endParaRPr lang="en-GB" b="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7</a:t>
            </a:fld>
            <a:endParaRPr lang="en-GB"/>
          </a:p>
        </p:txBody>
      </p:sp>
    </p:spTree>
    <p:extLst>
      <p:ext uri="{BB962C8B-B14F-4D97-AF65-F5344CB8AC3E}">
        <p14:creationId xmlns:p14="http://schemas.microsoft.com/office/powerpoint/2010/main" val="729723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ea typeface="Calibri" panose="020F0502020204030204" pitchFamily="34" charset="0"/>
                <a:cs typeface="Arial" panose="020B0604020202020204" pitchFamily="34" charset="0"/>
              </a:rPr>
              <a:t>Both the Birmingham and London Disability Teams contact lecturers at the start of each term regarding the student support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ea typeface="Calibri" panose="020F0502020204030204" pitchFamily="34" charset="0"/>
                <a:cs typeface="Arial" panose="020B0604020202020204" pitchFamily="34" charset="0"/>
              </a:rPr>
              <a:t>We communicate students’ individual reasonable adjustments to PMs (SCMs).</a:t>
            </a:r>
            <a:endParaRPr lang="en-GB" sz="1200" dirty="0">
              <a:effectLst/>
              <a:latin typeface="Tahoma" panose="020B0604030504040204" pitchFamily="34"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8</a:t>
            </a:fld>
            <a:endParaRPr lang="en-GB"/>
          </a:p>
        </p:txBody>
      </p:sp>
    </p:spTree>
    <p:extLst>
      <p:ext uri="{BB962C8B-B14F-4D97-AF65-F5344CB8AC3E}">
        <p14:creationId xmlns:p14="http://schemas.microsoft.com/office/powerpoint/2010/main" val="3288801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Dyslexia indicators can become apparent and recognised at any time during their learning at UWTSD.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Please do engage with us and inform us if you have any concerns regarding a student who may be struggling with their studies. </a:t>
            </a:r>
            <a:endParaRPr lang="en-GB" b="0" i="0" u="none" dirty="0"/>
          </a:p>
        </p:txBody>
      </p:sp>
      <p:sp>
        <p:nvSpPr>
          <p:cNvPr id="4" name="Slide Number Placeholder 3"/>
          <p:cNvSpPr>
            <a:spLocks noGrp="1"/>
          </p:cNvSpPr>
          <p:nvPr>
            <p:ph type="sldNum" sz="quarter" idx="5"/>
          </p:nvPr>
        </p:nvSpPr>
        <p:spPr/>
        <p:txBody>
          <a:bodyPr/>
          <a:lstStyle/>
          <a:p>
            <a:fld id="{676CF85A-51B1-4449-99E3-A747A2A5AF88}" type="slidenum">
              <a:rPr lang="en-GB" smtClean="0"/>
              <a:t>9</a:t>
            </a:fld>
            <a:endParaRPr lang="en-GB"/>
          </a:p>
        </p:txBody>
      </p:sp>
    </p:spTree>
    <p:extLst>
      <p:ext uri="{BB962C8B-B14F-4D97-AF65-F5344CB8AC3E}">
        <p14:creationId xmlns:p14="http://schemas.microsoft.com/office/powerpoint/2010/main" val="25092895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10</a:t>
            </a:fld>
            <a:endParaRPr lang="en-GB"/>
          </a:p>
        </p:txBody>
      </p:sp>
    </p:spTree>
    <p:extLst>
      <p:ext uri="{BB962C8B-B14F-4D97-AF65-F5344CB8AC3E}">
        <p14:creationId xmlns:p14="http://schemas.microsoft.com/office/powerpoint/2010/main" val="23360521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6CF85A-51B1-4449-99E3-A747A2A5AF88}" type="slidenum">
              <a:rPr lang="en-GB" smtClean="0"/>
              <a:t>12</a:t>
            </a:fld>
            <a:endParaRPr lang="en-GB"/>
          </a:p>
        </p:txBody>
      </p:sp>
    </p:spTree>
    <p:extLst>
      <p:ext uri="{BB962C8B-B14F-4D97-AF65-F5344CB8AC3E}">
        <p14:creationId xmlns:p14="http://schemas.microsoft.com/office/powerpoint/2010/main" val="4072283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practice when supporting disabled students </a:t>
            </a:r>
          </a:p>
        </p:txBody>
      </p:sp>
      <p:sp>
        <p:nvSpPr>
          <p:cNvPr id="4" name="Slide Number Placeholder 3"/>
          <p:cNvSpPr>
            <a:spLocks noGrp="1"/>
          </p:cNvSpPr>
          <p:nvPr>
            <p:ph type="sldNum" sz="quarter" idx="5"/>
          </p:nvPr>
        </p:nvSpPr>
        <p:spPr/>
        <p:txBody>
          <a:bodyPr/>
          <a:lstStyle/>
          <a:p>
            <a:fld id="{676CF85A-51B1-4449-99E3-A747A2A5AF88}" type="slidenum">
              <a:rPr lang="en-GB" smtClean="0"/>
              <a:t>13</a:t>
            </a:fld>
            <a:endParaRPr lang="en-GB"/>
          </a:p>
        </p:txBody>
      </p:sp>
    </p:spTree>
    <p:extLst>
      <p:ext uri="{BB962C8B-B14F-4D97-AF65-F5344CB8AC3E}">
        <p14:creationId xmlns:p14="http://schemas.microsoft.com/office/powerpoint/2010/main" val="43213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latin typeface="Calibri" panose="020F050202020403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14</a:t>
            </a:fld>
            <a:endParaRPr lang="en-GB"/>
          </a:p>
        </p:txBody>
      </p:sp>
    </p:spTree>
    <p:extLst>
      <p:ext uri="{BB962C8B-B14F-4D97-AF65-F5344CB8AC3E}">
        <p14:creationId xmlns:p14="http://schemas.microsoft.com/office/powerpoint/2010/main" val="23507652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76CF85A-51B1-4449-99E3-A747A2A5AF88}" type="slidenum">
              <a:rPr lang="en-GB" smtClean="0"/>
              <a:t>15</a:t>
            </a:fld>
            <a:endParaRPr lang="en-GB"/>
          </a:p>
        </p:txBody>
      </p:sp>
    </p:spTree>
    <p:extLst>
      <p:ext uri="{BB962C8B-B14F-4D97-AF65-F5344CB8AC3E}">
        <p14:creationId xmlns:p14="http://schemas.microsoft.com/office/powerpoint/2010/main" val="4119554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5280019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33.jpg"/><Relationship Id="rId3" Type="http://schemas.openxmlformats.org/officeDocument/2006/relationships/image" Target="../media/image28.jpg"/><Relationship Id="rId7"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23.xml"/><Relationship Id="rId6" Type="http://schemas.openxmlformats.org/officeDocument/2006/relationships/image" Target="../media/image31.jpeg"/><Relationship Id="rId5" Type="http://schemas.openxmlformats.org/officeDocument/2006/relationships/image" Target="../media/image30.png"/><Relationship Id="rId10" Type="http://schemas.openxmlformats.org/officeDocument/2006/relationships/image" Target="../media/image35.jpg"/><Relationship Id="rId4" Type="http://schemas.openxmlformats.org/officeDocument/2006/relationships/image" Target="../media/image29.jpeg"/><Relationship Id="rId9" Type="http://schemas.openxmlformats.org/officeDocument/2006/relationships/image" Target="../media/image3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hyperlink" Target="https://live.uniticms.com/uwtsd/register/"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live.uniticms.com/uwtsd/register/?form=welfare" TargetMode="External"/><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mailto:disability.birmingham@uwtsd.ac.uk"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415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25">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sp>
        <p:nvSpPr>
          <p:cNvPr id="3" name="Picture Placeholder 2">
            <a:extLst>
              <a:ext uri="{FF2B5EF4-FFF2-40B4-BE49-F238E27FC236}">
                <a16:creationId xmlns:a16="http://schemas.microsoft.com/office/drawing/2014/main" id="{BF13A8C4-F6A2-C1D2-FB3F-4A76E2AEFC88}"/>
              </a:ext>
            </a:extLst>
          </p:cNvPr>
          <p:cNvSpPr>
            <a:spLocks/>
          </p:cNvSpPr>
          <p:nvPr/>
        </p:nvSpPr>
        <p:spPr>
          <a:xfrm>
            <a:off x="0" y="0"/>
            <a:ext cx="12192000" cy="6858000"/>
          </a:xfrm>
          <a:prstGeom prst="rect">
            <a:avLst/>
          </a:prstGeom>
        </p:spPr>
        <p:txBody>
          <a:bodyPr/>
          <a:lstStyle/>
          <a:p>
            <a:endParaRPr lang="en-GB"/>
          </a:p>
        </p:txBody>
      </p:sp>
      <p:sp>
        <p:nvSpPr>
          <p:cNvPr id="4" name="Content Placeholder 1">
            <a:extLst>
              <a:ext uri="{FF2B5EF4-FFF2-40B4-BE49-F238E27FC236}">
                <a16:creationId xmlns:a16="http://schemas.microsoft.com/office/drawing/2014/main" id="{ECA7D734-8F59-8B38-9EA2-82DBD3F55C94}"/>
              </a:ext>
            </a:extLst>
          </p:cNvPr>
          <p:cNvSpPr>
            <a:spLocks/>
          </p:cNvSpPr>
          <p:nvPr/>
        </p:nvSpPr>
        <p:spPr>
          <a:xfrm>
            <a:off x="2329888" y="1392297"/>
            <a:ext cx="2786701" cy="628511"/>
          </a:xfrm>
          <a:prstGeom prst="rect">
            <a:avLst/>
          </a:prstGeom>
        </p:spPr>
        <p:txBody>
          <a:bodyPr/>
          <a:lstStyle/>
          <a:p>
            <a:pPr defTabSz="576072">
              <a:spcAft>
                <a:spcPts val="600"/>
              </a:spcAft>
            </a:pPr>
            <a:r>
              <a:rPr lang="en-GB" sz="2772" kern="1200">
                <a:solidFill>
                  <a:schemeClr val="tx1"/>
                </a:solidFill>
                <a:latin typeface="+mn-lt"/>
                <a:ea typeface="+mn-ea"/>
                <a:cs typeface="+mn-cs"/>
              </a:rPr>
              <a:t>Meet the Team</a:t>
            </a:r>
          </a:p>
          <a:p>
            <a:pPr defTabSz="576072">
              <a:spcAft>
                <a:spcPts val="600"/>
              </a:spcAft>
            </a:pPr>
            <a:endParaRPr lang="en-GB" sz="2772" kern="1200">
              <a:solidFill>
                <a:schemeClr val="tx1"/>
              </a:solidFill>
              <a:latin typeface="+mn-lt"/>
              <a:ea typeface="+mn-ea"/>
              <a:cs typeface="+mn-cs"/>
            </a:endParaRPr>
          </a:p>
          <a:p>
            <a:pPr defTabSz="576072">
              <a:spcAft>
                <a:spcPts val="600"/>
              </a:spcAft>
            </a:pPr>
            <a:endParaRPr lang="en-US" sz="1134" kern="1200">
              <a:solidFill>
                <a:schemeClr val="tx1"/>
              </a:solidFill>
              <a:latin typeface="+mn-lt"/>
              <a:ea typeface="+mn-ea"/>
              <a:cs typeface="+mn-cs"/>
            </a:endParaRPr>
          </a:p>
          <a:p>
            <a:pPr>
              <a:spcAft>
                <a:spcPts val="600"/>
              </a:spcAft>
            </a:pPr>
            <a:endParaRPr lang="en-GB" sz="1800" b="1"/>
          </a:p>
        </p:txBody>
      </p:sp>
      <p:pic>
        <p:nvPicPr>
          <p:cNvPr id="5" name="Picture 4" descr="Shervjeet Garcha, Learning Support Manager">
            <a:extLst>
              <a:ext uri="{FF2B5EF4-FFF2-40B4-BE49-F238E27FC236}">
                <a16:creationId xmlns:a16="http://schemas.microsoft.com/office/drawing/2014/main" id="{FD9C04A3-C79B-E44D-7EFB-5E40C0E9EF53}"/>
              </a:ext>
            </a:extLst>
          </p:cNvPr>
          <p:cNvPicPr>
            <a:picLocks noChangeAspect="1"/>
          </p:cNvPicPr>
          <p:nvPr/>
        </p:nvPicPr>
        <p:blipFill rotWithShape="1">
          <a:blip r:embed="rId3"/>
          <a:srcRect t="11073" b="20011"/>
          <a:stretch/>
        </p:blipFill>
        <p:spPr>
          <a:xfrm>
            <a:off x="5409748" y="1235219"/>
            <a:ext cx="932556" cy="1021818"/>
          </a:xfrm>
          <a:prstGeom prst="rect">
            <a:avLst/>
          </a:prstGeom>
        </p:spPr>
      </p:pic>
      <p:sp>
        <p:nvSpPr>
          <p:cNvPr id="6" name="TextBox 5">
            <a:extLst>
              <a:ext uri="{FF2B5EF4-FFF2-40B4-BE49-F238E27FC236}">
                <a16:creationId xmlns:a16="http://schemas.microsoft.com/office/drawing/2014/main" id="{748DAAAE-1D18-48AD-6EE7-9DFC5708773E}"/>
              </a:ext>
            </a:extLst>
          </p:cNvPr>
          <p:cNvSpPr txBox="1"/>
          <p:nvPr/>
        </p:nvSpPr>
        <p:spPr>
          <a:xfrm>
            <a:off x="6416021" y="1286934"/>
            <a:ext cx="2322438" cy="750975"/>
          </a:xfrm>
          <a:prstGeom prst="rect">
            <a:avLst/>
          </a:prstGeom>
          <a:noFill/>
        </p:spPr>
        <p:txBody>
          <a:bodyPr wrap="square" rtlCol="0">
            <a:spAutoFit/>
          </a:bodyPr>
          <a:lstStyle/>
          <a:p>
            <a:pPr defTabSz="576072">
              <a:spcAft>
                <a:spcPts val="600"/>
              </a:spcAft>
            </a:pPr>
            <a:r>
              <a:rPr lang="en-GB" sz="1260" b="1" kern="1200" dirty="0">
                <a:solidFill>
                  <a:srgbClr val="002060"/>
                </a:solidFill>
                <a:latin typeface="Arial" panose="020B0604020202020204" pitchFamily="34" charset="0"/>
                <a:ea typeface="+mn-ea"/>
                <a:cs typeface="Arial" panose="020B0604020202020204" pitchFamily="34" charset="0"/>
              </a:rPr>
              <a:t>Learning Support Manager Birmingham &amp; London  </a:t>
            </a:r>
          </a:p>
          <a:p>
            <a:pPr defTabSz="576072">
              <a:spcAft>
                <a:spcPts val="600"/>
              </a:spcAft>
            </a:pPr>
            <a:r>
              <a:rPr lang="en-GB" sz="1260" b="1" kern="1200" dirty="0">
                <a:solidFill>
                  <a:srgbClr val="002060"/>
                </a:solidFill>
                <a:latin typeface="Arial" panose="020B0604020202020204" pitchFamily="34" charset="0"/>
                <a:ea typeface="+mn-ea"/>
                <a:cs typeface="Arial" panose="020B0604020202020204" pitchFamily="34" charset="0"/>
              </a:rPr>
              <a:t>Shervjeet Garcha </a:t>
            </a:r>
            <a:endParaRPr lang="en-GB" sz="2000" b="1" dirty="0">
              <a:solidFill>
                <a:srgbClr val="00206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1BB85D0-F97C-7648-3E7A-652B212C4F22}"/>
              </a:ext>
            </a:extLst>
          </p:cNvPr>
          <p:cNvSpPr txBox="1"/>
          <p:nvPr/>
        </p:nvSpPr>
        <p:spPr>
          <a:xfrm>
            <a:off x="5493380" y="2244537"/>
            <a:ext cx="4474277" cy="3837269"/>
          </a:xfrm>
          <a:prstGeom prst="rect">
            <a:avLst/>
          </a:prstGeom>
          <a:noFill/>
        </p:spPr>
        <p:txBody>
          <a:bodyPr wrap="square" rtlCol="0">
            <a:spAutoFit/>
          </a:bodyPr>
          <a:lstStyle/>
          <a:p>
            <a:pPr defTabSz="576072">
              <a:spcAft>
                <a:spcPts val="600"/>
              </a:spcAft>
            </a:pPr>
            <a:r>
              <a:rPr lang="en-GB" sz="1512" b="1" kern="1200" dirty="0">
                <a:solidFill>
                  <a:srgbClr val="002060"/>
                </a:solidFill>
                <a:latin typeface="Arial" panose="020B0604020202020204" pitchFamily="34" charset="0"/>
                <a:ea typeface="+mn-ea"/>
                <a:cs typeface="Arial" panose="020B0604020202020204" pitchFamily="34" charset="0"/>
              </a:rPr>
              <a:t>Birmingham </a:t>
            </a:r>
          </a:p>
          <a:p>
            <a:pPr defTabSz="576072">
              <a:spcAft>
                <a:spcPts val="600"/>
              </a:spcAft>
            </a:pPr>
            <a:r>
              <a:rPr lang="en-GB" sz="1512" b="1" kern="1200" dirty="0">
                <a:solidFill>
                  <a:srgbClr val="002060"/>
                </a:solidFill>
                <a:latin typeface="Arial" panose="020B0604020202020204" pitchFamily="34" charset="0"/>
                <a:ea typeface="+mn-ea"/>
                <a:cs typeface="Arial" panose="020B0604020202020204" pitchFamily="34" charset="0"/>
              </a:rPr>
              <a:t>Disability Advisers </a:t>
            </a:r>
          </a:p>
          <a:p>
            <a:pPr defTabSz="576072">
              <a:lnSpc>
                <a:spcPct val="150000"/>
              </a:lnSpc>
              <a:spcAft>
                <a:spcPts val="600"/>
              </a:spcAft>
            </a:pPr>
            <a:r>
              <a:rPr lang="en-GB" sz="1134" b="1" kern="1200" dirty="0" err="1">
                <a:solidFill>
                  <a:srgbClr val="002060"/>
                </a:solidFill>
                <a:latin typeface="Arial" panose="020B0604020202020204" pitchFamily="34" charset="0"/>
                <a:ea typeface="+mn-ea"/>
                <a:cs typeface="Arial" panose="020B0604020202020204" pitchFamily="34" charset="0"/>
              </a:rPr>
              <a:t>Sparkhill</a:t>
            </a:r>
            <a:r>
              <a:rPr lang="en-GB" sz="1134" b="1" kern="1200" dirty="0">
                <a:solidFill>
                  <a:srgbClr val="002060"/>
                </a:solidFill>
                <a:latin typeface="Arial" panose="020B0604020202020204" pitchFamily="34" charset="0"/>
                <a:ea typeface="+mn-ea"/>
                <a:cs typeface="Arial" panose="020B0604020202020204" pitchFamily="34" charset="0"/>
              </a:rPr>
              <a:t>  - Ang Leonard </a:t>
            </a:r>
          </a:p>
          <a:p>
            <a:pPr defTabSz="576072">
              <a:lnSpc>
                <a:spcPct val="150000"/>
              </a:lnSpc>
              <a:spcAft>
                <a:spcPts val="600"/>
              </a:spcAft>
            </a:pPr>
            <a:endParaRPr lang="en-GB" sz="1134" b="1" kern="1200" dirty="0">
              <a:solidFill>
                <a:srgbClr val="002060"/>
              </a:solidFill>
              <a:latin typeface="Arial" panose="020B0604020202020204" pitchFamily="34" charset="0"/>
              <a:ea typeface="+mn-ea"/>
              <a:cs typeface="Arial" panose="020B0604020202020204" pitchFamily="34" charset="0"/>
            </a:endParaRPr>
          </a:p>
          <a:p>
            <a:pPr defTabSz="576072">
              <a:lnSpc>
                <a:spcPct val="150000"/>
              </a:lnSpc>
              <a:spcAft>
                <a:spcPts val="600"/>
              </a:spcAft>
            </a:pPr>
            <a:endParaRPr lang="en-GB" sz="1134" b="1" kern="1200" dirty="0">
              <a:solidFill>
                <a:srgbClr val="002060"/>
              </a:solidFill>
              <a:latin typeface="Arial" panose="020B0604020202020204" pitchFamily="34" charset="0"/>
              <a:ea typeface="+mn-ea"/>
              <a:cs typeface="Arial" panose="020B0604020202020204" pitchFamily="34" charset="0"/>
            </a:endParaRPr>
          </a:p>
          <a:p>
            <a:pPr defTabSz="576072">
              <a:lnSpc>
                <a:spcPct val="150000"/>
              </a:lnSpc>
              <a:spcAft>
                <a:spcPts val="600"/>
              </a:spcAft>
            </a:pPr>
            <a:r>
              <a:rPr lang="en-GB" sz="1134" b="1" kern="1200" dirty="0">
                <a:solidFill>
                  <a:srgbClr val="002060"/>
                </a:solidFill>
                <a:latin typeface="Arial" panose="020B0604020202020204" pitchFamily="34" charset="0"/>
                <a:ea typeface="+mn-ea"/>
                <a:cs typeface="Arial" panose="020B0604020202020204" pitchFamily="34" charset="0"/>
              </a:rPr>
              <a:t>Quay Place </a:t>
            </a:r>
          </a:p>
          <a:p>
            <a:pPr defTabSz="576072">
              <a:lnSpc>
                <a:spcPct val="150000"/>
              </a:lnSpc>
              <a:spcAft>
                <a:spcPts val="600"/>
              </a:spcAft>
            </a:pPr>
            <a:r>
              <a:rPr lang="en-GB" sz="1134" b="1" kern="1200" dirty="0">
                <a:solidFill>
                  <a:srgbClr val="002060"/>
                </a:solidFill>
                <a:latin typeface="Arial" panose="020B0604020202020204" pitchFamily="34" charset="0"/>
                <a:ea typeface="+mn-ea"/>
                <a:cs typeface="Arial" panose="020B0604020202020204" pitchFamily="34" charset="0"/>
              </a:rPr>
              <a:t>            Hana Jacobson                            Jodiann Gayle </a:t>
            </a: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marL="180023" indent="-180023" defTabSz="576072">
              <a:spcAft>
                <a:spcPts val="600"/>
              </a:spcAft>
              <a:buFont typeface="Arial" panose="020B0604020202020204" pitchFamily="34" charset="0"/>
              <a:buChar char="•"/>
            </a:pPr>
            <a:endParaRPr lang="en-GB" sz="1134" b="1" kern="1200" dirty="0">
              <a:solidFill>
                <a:schemeClr val="tx1"/>
              </a:solidFill>
              <a:latin typeface="Arial" panose="020B0604020202020204" pitchFamily="34" charset="0"/>
              <a:ea typeface="+mn-ea"/>
              <a:cs typeface="Arial" panose="020B0604020202020204" pitchFamily="34" charset="0"/>
            </a:endParaRPr>
          </a:p>
          <a:p>
            <a:pPr defTabSz="576072">
              <a:spcAft>
                <a:spcPts val="600"/>
              </a:spcAft>
            </a:pPr>
            <a:r>
              <a:rPr lang="en-GB" sz="1134" kern="1200" dirty="0">
                <a:solidFill>
                  <a:schemeClr val="tx1"/>
                </a:solidFill>
                <a:latin typeface="+mn-lt"/>
                <a:ea typeface="+mn-ea"/>
                <a:cs typeface="+mn-cs"/>
              </a:rPr>
              <a:t> </a:t>
            </a:r>
            <a:endParaRPr lang="en-GB" dirty="0"/>
          </a:p>
        </p:txBody>
      </p:sp>
      <p:sp>
        <p:nvSpPr>
          <p:cNvPr id="8" name="TextBox 7">
            <a:extLst>
              <a:ext uri="{FF2B5EF4-FFF2-40B4-BE49-F238E27FC236}">
                <a16:creationId xmlns:a16="http://schemas.microsoft.com/office/drawing/2014/main" id="{09270EC2-9982-5BFD-5397-137E23BF4729}"/>
              </a:ext>
            </a:extLst>
          </p:cNvPr>
          <p:cNvSpPr txBox="1"/>
          <p:nvPr/>
        </p:nvSpPr>
        <p:spPr>
          <a:xfrm>
            <a:off x="1102659" y="2341335"/>
            <a:ext cx="3420480" cy="3503395"/>
          </a:xfrm>
          <a:prstGeom prst="rect">
            <a:avLst/>
          </a:prstGeom>
          <a:noFill/>
        </p:spPr>
        <p:txBody>
          <a:bodyPr wrap="square" rtlCol="0">
            <a:spAutoFit/>
          </a:bodyPr>
          <a:lstStyle/>
          <a:p>
            <a:pPr defTabSz="576072">
              <a:spcAft>
                <a:spcPts val="600"/>
              </a:spcAft>
            </a:pPr>
            <a:r>
              <a:rPr lang="en-GB" sz="1512" b="1" kern="1200" dirty="0">
                <a:solidFill>
                  <a:srgbClr val="555555"/>
                </a:solidFill>
                <a:latin typeface="Arial" panose="020B0604020202020204" pitchFamily="34" charset="0"/>
                <a:ea typeface="+mn-ea"/>
                <a:cs typeface="Arial" panose="020B0604020202020204" pitchFamily="34" charset="0"/>
              </a:rPr>
              <a:t> </a:t>
            </a:r>
          </a:p>
          <a:p>
            <a:pPr defTabSz="576072">
              <a:spcAft>
                <a:spcPts val="600"/>
              </a:spcAft>
            </a:pPr>
            <a:r>
              <a:rPr lang="en-GB" sz="1512" b="1" kern="1200" dirty="0">
                <a:solidFill>
                  <a:srgbClr val="555555"/>
                </a:solidFill>
                <a:latin typeface="Arial" panose="020B0604020202020204" pitchFamily="34" charset="0"/>
                <a:ea typeface="+mn-ea"/>
                <a:cs typeface="Arial" panose="020B0604020202020204" pitchFamily="34" charset="0"/>
              </a:rPr>
              <a:t> London</a:t>
            </a: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Disabilty Officers</a:t>
            </a: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Abi Luck</a:t>
            </a: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endParaRPr lang="en-GB" sz="1134" b="1" kern="1200" dirty="0">
              <a:solidFill>
                <a:srgbClr val="555555"/>
              </a:solidFill>
              <a:latin typeface="Arial" panose="020B0604020202020204" pitchFamily="34" charset="0"/>
              <a:ea typeface="+mn-ea"/>
              <a:cs typeface="Arial" panose="020B0604020202020204" pitchFamily="34" charset="0"/>
            </a:endParaRPr>
          </a:p>
          <a:p>
            <a:pPr defTabSz="576072">
              <a:spcAft>
                <a:spcPts val="600"/>
              </a:spcAft>
            </a:pPr>
            <a:r>
              <a:rPr lang="en-GB" sz="1134" b="1" kern="1200" dirty="0">
                <a:solidFill>
                  <a:srgbClr val="555555"/>
                </a:solidFill>
                <a:latin typeface="Arial" panose="020B0604020202020204" pitchFamily="34" charset="0"/>
                <a:ea typeface="+mn-ea"/>
                <a:cs typeface="Arial" panose="020B0604020202020204" pitchFamily="34" charset="0"/>
              </a:rPr>
              <a:t>Carol Vaughan Roberts </a:t>
            </a:r>
          </a:p>
          <a:p>
            <a:pPr defTabSz="576072">
              <a:spcAft>
                <a:spcPts val="600"/>
              </a:spcAft>
            </a:pPr>
            <a:endParaRPr lang="en-GB" sz="1134" b="1" kern="1200" dirty="0">
              <a:solidFill>
                <a:schemeClr val="tx1"/>
              </a:solidFill>
              <a:latin typeface="Arial" panose="020B0604020202020204" pitchFamily="34" charset="0"/>
              <a:ea typeface="+mn-ea"/>
              <a:cs typeface="Arial" panose="020B0604020202020204" pitchFamily="34" charset="0"/>
            </a:endParaRPr>
          </a:p>
          <a:p>
            <a:pPr>
              <a:spcAft>
                <a:spcPts val="600"/>
              </a:spcAft>
            </a:pPr>
            <a:endParaRPr lang="en-GB" dirty="0"/>
          </a:p>
        </p:txBody>
      </p:sp>
      <p:pic>
        <p:nvPicPr>
          <p:cNvPr id="9" name="Picture 2" descr="The London Campus">
            <a:extLst>
              <a:ext uri="{FF2B5EF4-FFF2-40B4-BE49-F238E27FC236}">
                <a16:creationId xmlns:a16="http://schemas.microsoft.com/office/drawing/2014/main" id="{DF06895F-AD5F-F481-C10E-095B3D5ECADC}"/>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0459" t="-3199" r="-2095"/>
          <a:stretch/>
        </p:blipFill>
        <p:spPr bwMode="auto">
          <a:xfrm>
            <a:off x="2401173" y="2308752"/>
            <a:ext cx="1507711" cy="140786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bi Luck, London Disability Officer">
            <a:extLst>
              <a:ext uri="{FF2B5EF4-FFF2-40B4-BE49-F238E27FC236}">
                <a16:creationId xmlns:a16="http://schemas.microsoft.com/office/drawing/2014/main" id="{CAEFD95D-9D7C-806D-7F52-9A0518761F93}"/>
              </a:ext>
            </a:extLst>
          </p:cNvPr>
          <p:cNvPicPr>
            <a:picLocks noChangeAspect="1"/>
          </p:cNvPicPr>
          <p:nvPr/>
        </p:nvPicPr>
        <p:blipFill rotWithShape="1">
          <a:blip r:embed="rId5"/>
          <a:srcRect l="10769" r="7249"/>
          <a:stretch/>
        </p:blipFill>
        <p:spPr>
          <a:xfrm>
            <a:off x="1102659" y="3742014"/>
            <a:ext cx="808057" cy="985641"/>
          </a:xfrm>
          <a:prstGeom prst="rect">
            <a:avLst/>
          </a:prstGeom>
        </p:spPr>
      </p:pic>
      <p:pic>
        <p:nvPicPr>
          <p:cNvPr id="12" name="Picture 11" descr="Carol Vaughan Roberts, London Disability Officer">
            <a:extLst>
              <a:ext uri="{FF2B5EF4-FFF2-40B4-BE49-F238E27FC236}">
                <a16:creationId xmlns:a16="http://schemas.microsoft.com/office/drawing/2014/main" id="{ED407905-B069-66A0-354B-B472E0534E0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 t="1584" r="-1" b="6933"/>
          <a:stretch/>
        </p:blipFill>
        <p:spPr bwMode="auto">
          <a:xfrm>
            <a:off x="2899078" y="4615006"/>
            <a:ext cx="899940" cy="985641"/>
          </a:xfrm>
          <a:prstGeom prst="rect">
            <a:avLst/>
          </a:prstGeom>
          <a:noFill/>
          <a:ln>
            <a:noFill/>
          </a:ln>
        </p:spPr>
      </p:pic>
      <p:pic>
        <p:nvPicPr>
          <p:cNvPr id="13" name="Picture 12" descr="Sparkhill Campus Birmingham">
            <a:extLst>
              <a:ext uri="{FF2B5EF4-FFF2-40B4-BE49-F238E27FC236}">
                <a16:creationId xmlns:a16="http://schemas.microsoft.com/office/drawing/2014/main" id="{31839B8D-FB49-012F-4988-FA884342628F}"/>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8826" t="7623" r="7581"/>
          <a:stretch/>
        </p:blipFill>
        <p:spPr>
          <a:xfrm>
            <a:off x="8629393" y="2986172"/>
            <a:ext cx="910674" cy="730442"/>
          </a:xfrm>
          <a:prstGeom prst="rect">
            <a:avLst/>
          </a:prstGeom>
        </p:spPr>
      </p:pic>
      <p:pic>
        <p:nvPicPr>
          <p:cNvPr id="14" name="Picture 13" descr="Ang Leonard, Birmingham Disability Adviser">
            <a:extLst>
              <a:ext uri="{FF2B5EF4-FFF2-40B4-BE49-F238E27FC236}">
                <a16:creationId xmlns:a16="http://schemas.microsoft.com/office/drawing/2014/main" id="{9383262C-3303-5304-1E56-4257D15E9491}"/>
              </a:ext>
            </a:extLst>
          </p:cNvPr>
          <p:cNvPicPr>
            <a:picLocks noChangeAspect="1"/>
          </p:cNvPicPr>
          <p:nvPr/>
        </p:nvPicPr>
        <p:blipFill rotWithShape="1">
          <a:blip r:embed="rId8">
            <a:extLst>
              <a:ext uri="{28A0092B-C50C-407E-A947-70E740481C1C}">
                <a14:useLocalDpi xmlns:a14="http://schemas.microsoft.com/office/drawing/2010/main" val="0"/>
              </a:ext>
            </a:extLst>
          </a:blip>
          <a:srcRect l="740" t="16881" r="9353" b="4840"/>
          <a:stretch/>
        </p:blipFill>
        <p:spPr>
          <a:xfrm>
            <a:off x="7524376" y="2875823"/>
            <a:ext cx="998390" cy="1193549"/>
          </a:xfrm>
          <a:prstGeom prst="rect">
            <a:avLst/>
          </a:prstGeom>
        </p:spPr>
      </p:pic>
      <p:pic>
        <p:nvPicPr>
          <p:cNvPr id="16" name="Picture 15" descr="Hana Jacobson, Birmingham Disability Adviser">
            <a:extLst>
              <a:ext uri="{FF2B5EF4-FFF2-40B4-BE49-F238E27FC236}">
                <a16:creationId xmlns:a16="http://schemas.microsoft.com/office/drawing/2014/main" id="{509991F2-7693-CA89-716F-F8718BC17C33}"/>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t="11865" r="5834" b="25244"/>
          <a:stretch/>
        </p:blipFill>
        <p:spPr>
          <a:xfrm>
            <a:off x="6052714" y="4553479"/>
            <a:ext cx="1129863" cy="1351729"/>
          </a:xfrm>
          <a:prstGeom prst="rect">
            <a:avLst/>
          </a:prstGeom>
        </p:spPr>
      </p:pic>
      <p:pic>
        <p:nvPicPr>
          <p:cNvPr id="17" name="Picture 16" descr="Jodiann Gayle, Birmingham Disability Adviser">
            <a:extLst>
              <a:ext uri="{FF2B5EF4-FFF2-40B4-BE49-F238E27FC236}">
                <a16:creationId xmlns:a16="http://schemas.microsoft.com/office/drawing/2014/main" id="{88CF0941-684D-A59A-C2C8-005DC2C60C33}"/>
              </a:ext>
            </a:extLst>
          </p:cNvPr>
          <p:cNvPicPr>
            <a:picLocks noChangeAspect="1"/>
          </p:cNvPicPr>
          <p:nvPr/>
        </p:nvPicPr>
        <p:blipFill rotWithShape="1">
          <a:blip r:embed="rId10"/>
          <a:srcRect l="1031" t="7886" r="3464" b="1"/>
          <a:stretch/>
        </p:blipFill>
        <p:spPr>
          <a:xfrm>
            <a:off x="8093546" y="4553479"/>
            <a:ext cx="1198851" cy="1351729"/>
          </a:xfrm>
          <a:prstGeom prst="rect">
            <a:avLst/>
          </a:prstGeom>
        </p:spPr>
      </p:pic>
    </p:spTree>
    <p:extLst>
      <p:ext uri="{BB962C8B-B14F-4D97-AF65-F5344CB8AC3E}">
        <p14:creationId xmlns:p14="http://schemas.microsoft.com/office/powerpoint/2010/main" val="136745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1" y="1470581"/>
            <a:ext cx="3892328" cy="1803111"/>
          </a:xfrm>
        </p:spPr>
        <p:txBody>
          <a:bodyPr/>
          <a:lstStyle/>
          <a:p>
            <a:pPr marL="0" indent="0">
              <a:lnSpc>
                <a:spcPct val="100000"/>
              </a:lnSpc>
              <a:buNone/>
            </a:pPr>
            <a:r>
              <a:rPr lang="en-GB" sz="4400" dirty="0"/>
              <a:t>Disabilities may Include</a:t>
            </a: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732544" y="391886"/>
            <a:ext cx="7370557" cy="5303919"/>
          </a:xfrm>
        </p:spPr>
        <p:txBody>
          <a:bodyPr/>
          <a:lstStyle/>
          <a:p>
            <a:pPr marL="285750" indent="-285750">
              <a:lnSpc>
                <a:spcPct val="100000"/>
              </a:lnSpc>
              <a:buFont typeface="Arial" panose="020B0604020202020204" pitchFamily="34" charset="0"/>
              <a:buChar char="•"/>
            </a:pPr>
            <a:endParaRPr lang="en-GB" sz="1800" b="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Long-term health conditions or illnesses </a:t>
            </a:r>
            <a:r>
              <a:rPr lang="en-GB" sz="2800" i="1" dirty="0">
                <a:solidFill>
                  <a:srgbClr val="002060"/>
                </a:solidFill>
              </a:rPr>
              <a:t> </a:t>
            </a:r>
          </a:p>
          <a:p>
            <a:pPr marL="285750" indent="-285750">
              <a:lnSpc>
                <a:spcPct val="100000"/>
              </a:lnSpc>
              <a:buFont typeface="Arial" panose="020B0604020202020204" pitchFamily="34" charset="0"/>
              <a:buChar char="•"/>
            </a:pPr>
            <a:r>
              <a:rPr lang="en-GB" sz="2800" b="1" dirty="0">
                <a:solidFill>
                  <a:srgbClr val="002060"/>
                </a:solidFill>
              </a:rPr>
              <a:t>Mental health conditions </a:t>
            </a:r>
            <a:endParaRPr lang="en-GB" sz="2800" i="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Specific Learning Differences (SpLDs) </a:t>
            </a:r>
            <a:endParaRPr lang="en-GB" sz="2800" i="1"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Autism Spectrum Condition (ASC) </a:t>
            </a:r>
            <a:endParaRPr lang="en-GB" sz="2800" dirty="0">
              <a:solidFill>
                <a:srgbClr val="002060"/>
              </a:solidFill>
            </a:endParaRPr>
          </a:p>
          <a:p>
            <a:pPr marL="285750" lvl="0" indent="-285750">
              <a:lnSpc>
                <a:spcPct val="100000"/>
              </a:lnSpc>
              <a:buFont typeface="Arial" panose="020B0604020202020204" pitchFamily="34" charset="0"/>
              <a:buChar char="•"/>
            </a:pPr>
            <a:r>
              <a:rPr lang="en-GB" sz="2800" b="1" dirty="0">
                <a:solidFill>
                  <a:srgbClr val="002060"/>
                </a:solidFill>
              </a:rPr>
              <a:t>Visual impairment/Vision Loss</a:t>
            </a:r>
          </a:p>
          <a:p>
            <a:pPr marL="285750" lvl="0" indent="-285750">
              <a:lnSpc>
                <a:spcPct val="100000"/>
              </a:lnSpc>
              <a:buFont typeface="Arial" panose="020B0604020202020204" pitchFamily="34" charset="0"/>
              <a:buChar char="•"/>
            </a:pPr>
            <a:r>
              <a:rPr lang="en-GB" sz="2800" b="1" dirty="0">
                <a:solidFill>
                  <a:srgbClr val="002060"/>
                </a:solidFill>
              </a:rPr>
              <a:t>Hearing impairment/Hearing Loss</a:t>
            </a:r>
            <a:endParaRPr lang="en-GB" sz="2800" dirty="0">
              <a:solidFill>
                <a:srgbClr val="002060"/>
              </a:solidFill>
            </a:endParaRPr>
          </a:p>
          <a:p>
            <a:pPr marL="285750" indent="-285750">
              <a:lnSpc>
                <a:spcPct val="100000"/>
              </a:lnSpc>
              <a:buFont typeface="Arial" panose="020B0604020202020204" pitchFamily="34" charset="0"/>
              <a:buChar char="•"/>
            </a:pPr>
            <a:r>
              <a:rPr lang="en-GB" sz="2800" b="1" dirty="0">
                <a:solidFill>
                  <a:srgbClr val="002060"/>
                </a:solidFill>
              </a:rPr>
              <a:t>Physical or mobility difficulties </a:t>
            </a:r>
            <a:endParaRPr lang="en-GB" sz="2800" i="1" dirty="0">
              <a:solidFill>
                <a:srgbClr val="002060"/>
              </a:solidFill>
            </a:endParaRPr>
          </a:p>
          <a:p>
            <a:pPr marL="285750" indent="-285750">
              <a:lnSpc>
                <a:spcPct val="100000"/>
              </a:lnSpc>
              <a:buFont typeface="Arial" panose="020B0604020202020204" pitchFamily="34" charset="0"/>
              <a:buChar char="•"/>
            </a:pPr>
            <a:endParaRPr lang="en-GB" sz="2800" b="1" i="1" dirty="0">
              <a:solidFill>
                <a:srgbClr val="002060"/>
              </a:solidFill>
            </a:endParaRPr>
          </a:p>
          <a:p>
            <a:pPr marL="285750" indent="-285750">
              <a:lnSpc>
                <a:spcPct val="100000"/>
              </a:lnSpc>
              <a:buFont typeface="Arial" panose="020B0604020202020204" pitchFamily="34" charset="0"/>
              <a:buChar char="•"/>
            </a:pPr>
            <a:r>
              <a:rPr lang="en-GB" sz="2800" b="1" i="1" dirty="0">
                <a:solidFill>
                  <a:srgbClr val="002060"/>
                </a:solidFill>
              </a:rPr>
              <a:t>What is not a disabilty?</a:t>
            </a:r>
          </a:p>
        </p:txBody>
      </p:sp>
    </p:spTree>
    <p:extLst>
      <p:ext uri="{BB962C8B-B14F-4D97-AF65-F5344CB8AC3E}">
        <p14:creationId xmlns:p14="http://schemas.microsoft.com/office/powerpoint/2010/main" val="3724981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1470581"/>
            <a:ext cx="4670533" cy="1544845"/>
          </a:xfrm>
        </p:spPr>
        <p:txBody>
          <a:bodyPr/>
          <a:lstStyle/>
          <a:p>
            <a:pPr marL="0" indent="0">
              <a:lnSpc>
                <a:spcPct val="100000"/>
              </a:lnSpc>
              <a:buNone/>
            </a:pPr>
            <a:r>
              <a:rPr lang="en-GB" sz="4400" dirty="0"/>
              <a:t>Equality Act 2010</a:t>
            </a:r>
            <a:endParaRPr lang="en-US" sz="4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5626003" y="991181"/>
            <a:ext cx="6371727" cy="4620861"/>
          </a:xfrm>
        </p:spPr>
        <p:txBody>
          <a:bodyPr/>
          <a:lstStyle/>
          <a:p>
            <a:pPr marL="0" indent="0">
              <a:lnSpc>
                <a:spcPct val="100000"/>
              </a:lnSpc>
              <a:buClrTx/>
              <a:buNone/>
            </a:pPr>
            <a:r>
              <a:rPr lang="en-GB" dirty="0">
                <a:solidFill>
                  <a:srgbClr val="002060"/>
                </a:solidFill>
              </a:rPr>
              <a:t>Under the </a:t>
            </a:r>
            <a:r>
              <a:rPr lang="en-GB" b="1" dirty="0">
                <a:solidFill>
                  <a:srgbClr val="002060"/>
                </a:solidFill>
              </a:rPr>
              <a:t>Equality Act 2010</a:t>
            </a:r>
            <a:r>
              <a:rPr lang="en-GB" dirty="0">
                <a:solidFill>
                  <a:srgbClr val="002060"/>
                </a:solidFill>
              </a:rPr>
              <a:t>, an individual is considered disabled if they have a </a:t>
            </a:r>
            <a:r>
              <a:rPr lang="en-GB" b="1" dirty="0">
                <a:solidFill>
                  <a:srgbClr val="002060"/>
                </a:solidFill>
              </a:rPr>
              <a:t>physical or mental impairment </a:t>
            </a:r>
            <a:r>
              <a:rPr lang="en-GB" dirty="0">
                <a:solidFill>
                  <a:srgbClr val="002060"/>
                </a:solidFill>
              </a:rPr>
              <a:t>that has a </a:t>
            </a:r>
            <a:r>
              <a:rPr lang="en-GB" b="1" dirty="0">
                <a:solidFill>
                  <a:srgbClr val="002060"/>
                </a:solidFill>
              </a:rPr>
              <a:t>long-term </a:t>
            </a:r>
            <a:r>
              <a:rPr lang="en-GB" dirty="0">
                <a:solidFill>
                  <a:srgbClr val="002060"/>
                </a:solidFill>
              </a:rPr>
              <a:t>(12 months+) effect on their ability to carry out daily activities. </a:t>
            </a:r>
          </a:p>
          <a:p>
            <a:pPr marL="0" indent="0">
              <a:lnSpc>
                <a:spcPct val="100000"/>
              </a:lnSpc>
              <a:buClrTx/>
              <a:buNone/>
            </a:pPr>
            <a:endParaRPr lang="en-GB" dirty="0">
              <a:solidFill>
                <a:srgbClr val="002060"/>
              </a:solidFill>
            </a:endParaRPr>
          </a:p>
          <a:p>
            <a:pPr marL="0" indent="0">
              <a:lnSpc>
                <a:spcPct val="100000"/>
              </a:lnSpc>
              <a:buClrTx/>
              <a:buNone/>
            </a:pPr>
            <a:r>
              <a:rPr lang="en-GB" b="1" dirty="0">
                <a:solidFill>
                  <a:srgbClr val="002060"/>
                </a:solidFill>
              </a:rPr>
              <a:t>The Act protects disabled students from discrimination </a:t>
            </a:r>
            <a:r>
              <a:rPr lang="en-GB" dirty="0">
                <a:solidFill>
                  <a:srgbClr val="002060"/>
                </a:solidFill>
              </a:rPr>
              <a:t>and provides the right to request university disability</a:t>
            </a:r>
            <a:r>
              <a:rPr lang="en-GB" b="1" dirty="0">
                <a:solidFill>
                  <a:srgbClr val="002060"/>
                </a:solidFill>
              </a:rPr>
              <a:t> reasonable adjustments</a:t>
            </a:r>
            <a:r>
              <a:rPr lang="en-GB" dirty="0">
                <a:solidFill>
                  <a:srgbClr val="002060"/>
                </a:solidFill>
              </a:rPr>
              <a:t>. </a:t>
            </a:r>
          </a:p>
          <a:p>
            <a:pPr marL="0" indent="0">
              <a:lnSpc>
                <a:spcPct val="100000"/>
              </a:lnSpc>
              <a:buClrTx/>
              <a:buNone/>
            </a:pPr>
            <a:endParaRPr lang="en-GB" dirty="0">
              <a:solidFill>
                <a:srgbClr val="002060"/>
              </a:solidFill>
            </a:endParaRPr>
          </a:p>
          <a:p>
            <a:pPr>
              <a:lnSpc>
                <a:spcPct val="100000"/>
              </a:lnSpc>
            </a:pPr>
            <a:endParaRPr lang="en-US" sz="2000" dirty="0"/>
          </a:p>
        </p:txBody>
      </p:sp>
    </p:spTree>
    <p:extLst>
      <p:ext uri="{BB962C8B-B14F-4D97-AF65-F5344CB8AC3E}">
        <p14:creationId xmlns:p14="http://schemas.microsoft.com/office/powerpoint/2010/main" val="1438073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ording ‘see my Disability’ is displayed in black over a yellow paint streak. The ‘dis’ is crossed out to read 'see my ability' ">
            <a:extLst>
              <a:ext uri="{FF2B5EF4-FFF2-40B4-BE49-F238E27FC236}">
                <a16:creationId xmlns:a16="http://schemas.microsoft.com/office/drawing/2014/main" id="{33F4ED01-E79C-4492-A5D3-40A257E711A4}"/>
              </a:ext>
            </a:extLst>
          </p:cNvPr>
          <p:cNvPicPr>
            <a:picLocks noGrp="1" noChangeAspect="1"/>
          </p:cNvPicPr>
          <p:nvPr>
            <p:ph idx="1"/>
          </p:nvPr>
        </p:nvPicPr>
        <p:blipFill>
          <a:blip r:embed="rId3"/>
          <a:stretch>
            <a:fillRect/>
          </a:stretch>
        </p:blipFill>
        <p:spPr>
          <a:xfrm>
            <a:off x="349008" y="1890949"/>
            <a:ext cx="4753484" cy="2642469"/>
          </a:xfrm>
        </p:spPr>
      </p:pic>
      <p:sp>
        <p:nvSpPr>
          <p:cNvPr id="3" name="Content Placeholder 2">
            <a:extLst>
              <a:ext uri="{FF2B5EF4-FFF2-40B4-BE49-F238E27FC236}">
                <a16:creationId xmlns:a16="http://schemas.microsoft.com/office/drawing/2014/main" id="{7CA57D6F-8170-4773-B779-4ACC2262E591}"/>
              </a:ext>
            </a:extLst>
          </p:cNvPr>
          <p:cNvSpPr>
            <a:spLocks noGrp="1"/>
          </p:cNvSpPr>
          <p:nvPr>
            <p:ph idx="10"/>
          </p:nvPr>
        </p:nvSpPr>
        <p:spPr>
          <a:xfrm>
            <a:off x="5242207" y="516531"/>
            <a:ext cx="6658953" cy="4872148"/>
          </a:xfrm>
          <a:noFill/>
        </p:spPr>
        <p:txBody>
          <a:bodyPr/>
          <a:lstStyle/>
          <a:p>
            <a:pPr marL="0" indent="0">
              <a:lnSpc>
                <a:spcPct val="100000"/>
              </a:lnSpc>
              <a:buNone/>
            </a:pPr>
            <a:r>
              <a:rPr lang="en-GB" dirty="0">
                <a:solidFill>
                  <a:srgbClr val="002060"/>
                </a:solidFill>
              </a:rPr>
              <a:t>You may have heard the phrase ‘Safeguarding is Everyone's Business’ </a:t>
            </a:r>
          </a:p>
          <a:p>
            <a:pPr marL="0" indent="0">
              <a:lnSpc>
                <a:spcPct val="100000"/>
              </a:lnSpc>
              <a:buNone/>
            </a:pPr>
            <a:r>
              <a:rPr lang="en-GB" b="1" dirty="0">
                <a:solidFill>
                  <a:srgbClr val="002060"/>
                </a:solidFill>
              </a:rPr>
              <a:t>So is Disability! </a:t>
            </a:r>
            <a:endParaRPr lang="en-GB" dirty="0">
              <a:solidFill>
                <a:srgbClr val="002060"/>
              </a:solidFill>
            </a:endParaRPr>
          </a:p>
          <a:p>
            <a:pPr marL="0" indent="0">
              <a:lnSpc>
                <a:spcPct val="100000"/>
              </a:lnSpc>
              <a:buNone/>
            </a:pPr>
            <a:endParaRPr lang="en-GB" dirty="0">
              <a:solidFill>
                <a:srgbClr val="002060"/>
              </a:solidFill>
            </a:endParaRPr>
          </a:p>
          <a:p>
            <a:pPr marL="0" indent="0">
              <a:lnSpc>
                <a:spcPct val="100000"/>
              </a:lnSpc>
              <a:buNone/>
            </a:pPr>
            <a:r>
              <a:rPr lang="en-GB" dirty="0">
                <a:solidFill>
                  <a:srgbClr val="002060"/>
                </a:solidFill>
              </a:rPr>
              <a:t>Consider how you support our students  </a:t>
            </a:r>
          </a:p>
          <a:p>
            <a:pPr marL="0" indent="0">
              <a:lnSpc>
                <a:spcPct val="100000"/>
              </a:lnSpc>
              <a:buNone/>
            </a:pPr>
            <a:r>
              <a:rPr lang="en-GB" dirty="0">
                <a:solidFill>
                  <a:srgbClr val="002060"/>
                </a:solidFill>
              </a:rPr>
              <a:t>Are you currently supporting or have signposted a student to our team?</a:t>
            </a:r>
          </a:p>
          <a:p>
            <a:pPr marL="0" indent="0">
              <a:lnSpc>
                <a:spcPct val="100000"/>
              </a:lnSpc>
              <a:buNone/>
            </a:pPr>
            <a:r>
              <a:rPr lang="en-GB" b="1" dirty="0">
                <a:solidFill>
                  <a:srgbClr val="002060"/>
                </a:solidFill>
              </a:rPr>
              <a:t> </a:t>
            </a:r>
          </a:p>
          <a:p>
            <a:pPr marL="0" indent="0">
              <a:lnSpc>
                <a:spcPct val="100000"/>
              </a:lnSpc>
              <a:buNone/>
            </a:pPr>
            <a:r>
              <a:rPr lang="en-GB" sz="2800" b="1" dirty="0">
                <a:solidFill>
                  <a:srgbClr val="002060"/>
                </a:solidFill>
              </a:rPr>
              <a:t>The law applies to you as an individual, not just the institution. </a:t>
            </a:r>
          </a:p>
          <a:p>
            <a:endParaRPr lang="en-GB" dirty="0"/>
          </a:p>
        </p:txBody>
      </p:sp>
      <p:sp>
        <p:nvSpPr>
          <p:cNvPr id="2" name="TextBox 1" descr="Alt text: Wording ‘see my Disability’ is displayed in black over a yellow paint streak. The ‘dis’ is crossed out to read 'see my ability' &#10;">
            <a:extLst>
              <a:ext uri="{FF2B5EF4-FFF2-40B4-BE49-F238E27FC236}">
                <a16:creationId xmlns:a16="http://schemas.microsoft.com/office/drawing/2014/main" id="{477DDA22-0CE7-FBC1-B72D-0B6694A2C5E8}"/>
              </a:ext>
            </a:extLst>
          </p:cNvPr>
          <p:cNvSpPr txBox="1"/>
          <p:nvPr/>
        </p:nvSpPr>
        <p:spPr>
          <a:xfrm>
            <a:off x="488723" y="4533418"/>
            <a:ext cx="5037434" cy="276999"/>
          </a:xfrm>
          <a:prstGeom prst="rect">
            <a:avLst/>
          </a:prstGeom>
          <a:noFill/>
        </p:spPr>
        <p:txBody>
          <a:bodyPr wrap="square" rtlCol="0">
            <a:spAutoFit/>
          </a:bodyPr>
          <a:lstStyle/>
          <a:p>
            <a:endParaRPr lang="en-GB" sz="1200" dirty="0">
              <a:solidFill>
                <a:schemeClr val="bg1"/>
              </a:solidFill>
            </a:endParaRPr>
          </a:p>
        </p:txBody>
      </p:sp>
    </p:spTree>
    <p:extLst>
      <p:ext uri="{BB962C8B-B14F-4D97-AF65-F5344CB8AC3E}">
        <p14:creationId xmlns:p14="http://schemas.microsoft.com/office/powerpoint/2010/main" val="3624324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8C21BAD-8ED2-2D71-6174-2459285B7C0E}"/>
              </a:ext>
            </a:extLst>
          </p:cNvPr>
          <p:cNvSpPr>
            <a:spLocks noGrp="1"/>
          </p:cNvSpPr>
          <p:nvPr>
            <p:ph type="title"/>
          </p:nvPr>
        </p:nvSpPr>
        <p:spPr>
          <a:xfrm>
            <a:off x="2819982" y="365125"/>
            <a:ext cx="7767336" cy="1177489"/>
          </a:xfrm>
        </p:spPr>
        <p:txBody>
          <a:bodyPr/>
          <a:lstStyle/>
          <a:p>
            <a:r>
              <a:rPr lang="en-GB" b="1" dirty="0"/>
              <a:t>Models of Disabilty</a:t>
            </a:r>
          </a:p>
        </p:txBody>
      </p:sp>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1093694" y="1270388"/>
            <a:ext cx="10642676" cy="5222487"/>
          </a:xfrm>
        </p:spPr>
        <p:txBody>
          <a:bodyPr>
            <a:normAutofit fontScale="92500"/>
          </a:bodyPr>
          <a:lstStyle/>
          <a:p>
            <a:pPr>
              <a:lnSpc>
                <a:spcPct val="100000"/>
              </a:lnSpc>
            </a:pPr>
            <a:r>
              <a:rPr lang="en-GB" sz="3200" dirty="0"/>
              <a:t>Medical Model: </a:t>
            </a:r>
          </a:p>
          <a:p>
            <a:pPr marL="342900" indent="-342900">
              <a:lnSpc>
                <a:spcPct val="100000"/>
              </a:lnSpc>
              <a:buFont typeface="Arial" panose="020B0604020202020204" pitchFamily="34" charset="0"/>
              <a:buChar char="•"/>
            </a:pPr>
            <a:r>
              <a:rPr lang="en-GB" sz="3200" b="1" dirty="0">
                <a:solidFill>
                  <a:srgbClr val="002060"/>
                </a:solidFill>
              </a:rPr>
              <a:t>Emphasises </a:t>
            </a:r>
            <a:r>
              <a:rPr lang="en-GB" sz="3200" dirty="0">
                <a:solidFill>
                  <a:srgbClr val="002060"/>
                </a:solidFill>
              </a:rPr>
              <a:t>that it is an individual’s disability.  </a:t>
            </a:r>
          </a:p>
          <a:p>
            <a:pPr marL="342900" indent="-342900">
              <a:lnSpc>
                <a:spcPct val="100000"/>
              </a:lnSpc>
              <a:buFont typeface="Arial" panose="020B0604020202020204" pitchFamily="34" charset="0"/>
              <a:buChar char="•"/>
            </a:pPr>
            <a:r>
              <a:rPr lang="en-GB" sz="3200" b="1" dirty="0">
                <a:solidFill>
                  <a:srgbClr val="002060"/>
                </a:solidFill>
              </a:rPr>
              <a:t>Believes </a:t>
            </a:r>
            <a:r>
              <a:rPr lang="en-GB" sz="3200" dirty="0">
                <a:solidFill>
                  <a:srgbClr val="002060"/>
                </a:solidFill>
              </a:rPr>
              <a:t>only a medical cure can treat.  </a:t>
            </a:r>
          </a:p>
          <a:p>
            <a:pPr marL="342900" indent="-342900">
              <a:lnSpc>
                <a:spcPct val="100000"/>
              </a:lnSpc>
              <a:buFont typeface="Arial" panose="020B0604020202020204" pitchFamily="34" charset="0"/>
              <a:buChar char="•"/>
            </a:pPr>
            <a:r>
              <a:rPr lang="en-GB" sz="3200" b="1" dirty="0">
                <a:solidFill>
                  <a:srgbClr val="002060"/>
                </a:solidFill>
              </a:rPr>
              <a:t>Focuses </a:t>
            </a:r>
            <a:r>
              <a:rPr lang="en-GB" sz="3200" dirty="0">
                <a:solidFill>
                  <a:srgbClr val="002060"/>
                </a:solidFill>
              </a:rPr>
              <a:t>greatly on what an individual </a:t>
            </a:r>
            <a:r>
              <a:rPr lang="en-GB" sz="3200" i="1" dirty="0">
                <a:solidFill>
                  <a:srgbClr val="002060"/>
                </a:solidFill>
              </a:rPr>
              <a:t>cannot do</a:t>
            </a:r>
            <a:r>
              <a:rPr lang="en-GB" sz="3200" dirty="0">
                <a:solidFill>
                  <a:srgbClr val="002060"/>
                </a:solidFill>
              </a:rPr>
              <a:t>. </a:t>
            </a:r>
          </a:p>
          <a:p>
            <a:pPr>
              <a:lnSpc>
                <a:spcPct val="100000"/>
              </a:lnSpc>
            </a:pPr>
            <a:r>
              <a:rPr lang="en-US" sz="3200" dirty="0"/>
              <a:t>Social Model </a:t>
            </a:r>
          </a:p>
          <a:p>
            <a:pPr marL="342900" indent="-342900">
              <a:lnSpc>
                <a:spcPct val="100000"/>
              </a:lnSpc>
              <a:buFont typeface="Arial" panose="020B0604020202020204" pitchFamily="34" charset="0"/>
              <a:buChar char="•"/>
            </a:pPr>
            <a:r>
              <a:rPr lang="en-GB" sz="3200" b="1" dirty="0">
                <a:solidFill>
                  <a:srgbClr val="002060"/>
                </a:solidFill>
              </a:rPr>
              <a:t>Emphasises </a:t>
            </a:r>
            <a:r>
              <a:rPr lang="en-GB" sz="3200" dirty="0">
                <a:solidFill>
                  <a:srgbClr val="002060"/>
                </a:solidFill>
              </a:rPr>
              <a:t>that attitudes, policies, and physical, societal barriers disable.  </a:t>
            </a:r>
          </a:p>
          <a:p>
            <a:pPr marL="342900" indent="-342900">
              <a:lnSpc>
                <a:spcPct val="100000"/>
              </a:lnSpc>
              <a:buFont typeface="Arial" panose="020B0604020202020204" pitchFamily="34" charset="0"/>
              <a:buChar char="•"/>
            </a:pPr>
            <a:r>
              <a:rPr lang="en-GB" sz="3200" b="1" dirty="0">
                <a:solidFill>
                  <a:srgbClr val="002060"/>
                </a:solidFill>
              </a:rPr>
              <a:t>Believes</a:t>
            </a:r>
            <a:r>
              <a:rPr lang="en-GB" sz="3200" dirty="0">
                <a:solidFill>
                  <a:srgbClr val="002060"/>
                </a:solidFill>
              </a:rPr>
              <a:t> that addressing barriers makes inclusive environments. </a:t>
            </a:r>
          </a:p>
          <a:p>
            <a:pPr marL="342900" indent="-342900">
              <a:lnSpc>
                <a:spcPct val="100000"/>
              </a:lnSpc>
              <a:buFont typeface="Arial" panose="020B0604020202020204" pitchFamily="34" charset="0"/>
              <a:buChar char="•"/>
            </a:pPr>
            <a:r>
              <a:rPr lang="en-GB" sz="3200" b="1" dirty="0">
                <a:solidFill>
                  <a:srgbClr val="002060"/>
                </a:solidFill>
              </a:rPr>
              <a:t>Focuses</a:t>
            </a:r>
            <a:r>
              <a:rPr lang="en-GB" sz="3200" dirty="0">
                <a:solidFill>
                  <a:srgbClr val="002060"/>
                </a:solidFill>
              </a:rPr>
              <a:t> on accepting disability as an ordinary part of life. </a:t>
            </a:r>
          </a:p>
          <a:p>
            <a:endParaRPr lang="en-US" sz="3200" dirty="0"/>
          </a:p>
        </p:txBody>
      </p:sp>
    </p:spTree>
    <p:extLst>
      <p:ext uri="{BB962C8B-B14F-4D97-AF65-F5344CB8AC3E}">
        <p14:creationId xmlns:p14="http://schemas.microsoft.com/office/powerpoint/2010/main" val="1513632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1470581"/>
            <a:ext cx="4457721" cy="3864989"/>
          </a:xfrm>
        </p:spPr>
        <p:txBody>
          <a:bodyPr/>
          <a:lstStyle/>
          <a:p>
            <a:pPr marL="0" indent="0">
              <a:lnSpc>
                <a:spcPct val="100000"/>
              </a:lnSpc>
              <a:buNone/>
            </a:pPr>
            <a:r>
              <a:rPr lang="en-GB" sz="4400" dirty="0"/>
              <a:t>Supporting Students </a:t>
            </a:r>
          </a:p>
          <a:p>
            <a:pPr>
              <a:lnSpc>
                <a:spcPct val="100000"/>
              </a:lnSpc>
            </a:pPr>
            <a:endParaRPr lang="en-GB" sz="1600" dirty="0"/>
          </a:p>
          <a:p>
            <a:pPr>
              <a:lnSpc>
                <a:spcPct val="100000"/>
              </a:lnSpc>
            </a:pPr>
            <a:endParaRPr lang="en-GB" sz="16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409859" y="544451"/>
            <a:ext cx="7285822" cy="5151353"/>
          </a:xfrm>
        </p:spPr>
        <p:txBody>
          <a:bodyPr/>
          <a:lstStyle/>
          <a:p>
            <a:pPr marL="0" indent="0" fontAlgn="base">
              <a:lnSpc>
                <a:spcPct val="100000"/>
              </a:lnSpc>
              <a:spcAft>
                <a:spcPts val="800"/>
              </a:spcAft>
              <a:buNone/>
            </a:pPr>
            <a:r>
              <a:rPr lang="en-GB" sz="2800" b="1" dirty="0">
                <a:solidFill>
                  <a:srgbClr val="002060"/>
                </a:solidFill>
                <a:ea typeface="Calibri" panose="020F0502020204030204" pitchFamily="34" charset="0"/>
              </a:rPr>
              <a:t>Advice and Guidance </a:t>
            </a:r>
          </a:p>
          <a:p>
            <a:pPr marL="0" indent="0" fontAlgn="base">
              <a:lnSpc>
                <a:spcPct val="100000"/>
              </a:lnSpc>
              <a:spcAft>
                <a:spcPts val="800"/>
              </a:spcAft>
              <a:buNone/>
            </a:pPr>
            <a:r>
              <a:rPr lang="en-GB" sz="2800" b="1" dirty="0">
                <a:solidFill>
                  <a:srgbClr val="002060"/>
                </a:solidFill>
                <a:effectLst/>
                <a:ea typeface="Calibri" panose="020F0502020204030204" pitchFamily="34" charset="0"/>
              </a:rPr>
              <a:t>With medical/diagnostic evidence, we can: </a:t>
            </a:r>
          </a:p>
          <a:p>
            <a:pPr marL="285750" indent="-285750" fontAlgn="base">
              <a:lnSpc>
                <a:spcPct val="100000"/>
              </a:lnSpc>
              <a:spcAft>
                <a:spcPts val="800"/>
              </a:spcAft>
              <a:buFont typeface="Arial" panose="020B0604020202020204" pitchFamily="34" charset="0"/>
              <a:buChar char="•"/>
            </a:pPr>
            <a:r>
              <a:rPr lang="en-GB" sz="2800" dirty="0">
                <a:solidFill>
                  <a:srgbClr val="002060"/>
                </a:solidFill>
                <a:ea typeface="Calibri" panose="020F0502020204030204" pitchFamily="34" charset="0"/>
              </a:rPr>
              <a:t>Implement reasonable adjustments (e.g., extra time for assessments, comfort breaks, use of an office chair)</a:t>
            </a:r>
          </a:p>
          <a:p>
            <a:pPr marL="285750" indent="-285750" fontAlgn="base">
              <a:lnSpc>
                <a:spcPct val="100000"/>
              </a:lnSpc>
              <a:spcAft>
                <a:spcPts val="800"/>
              </a:spcAft>
              <a:buFont typeface="Arial" panose="020B0604020202020204" pitchFamily="34" charset="0"/>
              <a:buChar char="•"/>
            </a:pPr>
            <a:r>
              <a:rPr lang="en-GB" sz="2800" dirty="0">
                <a:solidFill>
                  <a:srgbClr val="002060"/>
                </a:solidFill>
              </a:rPr>
              <a:t>Provide guidance on Disabled Students' Allowance (DSA) and external resources</a:t>
            </a:r>
          </a:p>
          <a:p>
            <a:pPr marL="285750" indent="-285750" fontAlgn="base">
              <a:lnSpc>
                <a:spcPct val="100000"/>
              </a:lnSpc>
              <a:spcAft>
                <a:spcPts val="800"/>
              </a:spcAft>
              <a:buFont typeface="Arial" panose="020B0604020202020204" pitchFamily="34" charset="0"/>
              <a:buChar char="•"/>
            </a:pPr>
            <a:r>
              <a:rPr lang="en-GB" sz="2800" dirty="0">
                <a:solidFill>
                  <a:srgbClr val="002060"/>
                </a:solidFill>
                <a:ea typeface="Calibri" panose="020F0502020204030204" pitchFamily="34" charset="0"/>
              </a:rPr>
              <a:t>We can a</a:t>
            </a:r>
            <a:r>
              <a:rPr lang="en-GB" sz="2800" dirty="0">
                <a:solidFill>
                  <a:srgbClr val="002060"/>
                </a:solidFill>
                <a:effectLst/>
                <a:ea typeface="Calibri" panose="020F0502020204030204" pitchFamily="34" charset="0"/>
              </a:rPr>
              <a:t>dvise lecturers and professional staff about how to help students with additional needs </a:t>
            </a:r>
            <a:r>
              <a:rPr lang="en-GB" sz="2800" b="1" dirty="0">
                <a:solidFill>
                  <a:srgbClr val="002060"/>
                </a:solidFill>
                <a:ea typeface="Calibri" panose="020F0502020204030204" pitchFamily="34" charset="0"/>
              </a:rPr>
              <a:t> </a:t>
            </a:r>
          </a:p>
          <a:p>
            <a:pPr marL="342900" lvl="0" indent="-342900" fontAlgn="base">
              <a:lnSpc>
                <a:spcPct val="100000"/>
              </a:lnSpc>
              <a:spcAft>
                <a:spcPts val="800"/>
              </a:spcAft>
              <a:buFont typeface="Arial" panose="020B0604020202020204" pitchFamily="34" charset="0"/>
              <a:buChar char="•"/>
            </a:pPr>
            <a:endParaRPr lang="en-GB" sz="2600" dirty="0">
              <a:effectLst/>
              <a:ea typeface="Calibri" panose="020F0502020204030204" pitchFamily="34" charset="0"/>
            </a:endParaRPr>
          </a:p>
        </p:txBody>
      </p:sp>
      <p:pic>
        <p:nvPicPr>
          <p:cNvPr id="4" name="Picture 3" descr="A man is speaking in front of a group. The backs of two people are in the foreground, one is working on a laptop &#10;&#10;">
            <a:extLst>
              <a:ext uri="{FF2B5EF4-FFF2-40B4-BE49-F238E27FC236}">
                <a16:creationId xmlns:a16="http://schemas.microsoft.com/office/drawing/2014/main" id="{FF911D10-CC70-4832-A020-5B32705968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0984" y="3155682"/>
            <a:ext cx="3078248" cy="2057629"/>
          </a:xfrm>
          <a:prstGeom prst="rect">
            <a:avLst/>
          </a:prstGeom>
        </p:spPr>
      </p:pic>
    </p:spTree>
    <p:extLst>
      <p:ext uri="{BB962C8B-B14F-4D97-AF65-F5344CB8AC3E}">
        <p14:creationId xmlns:p14="http://schemas.microsoft.com/office/powerpoint/2010/main" val="2749902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9A3A8D-084C-4B9F-BD86-FF24A848871D}"/>
              </a:ext>
            </a:extLst>
          </p:cNvPr>
          <p:cNvSpPr>
            <a:spLocks noGrp="1"/>
          </p:cNvSpPr>
          <p:nvPr>
            <p:ph idx="1"/>
          </p:nvPr>
        </p:nvSpPr>
        <p:spPr/>
        <p:txBody>
          <a:bodyPr/>
          <a:lstStyle/>
          <a:p>
            <a:pPr marL="0" indent="0">
              <a:lnSpc>
                <a:spcPct val="100000"/>
              </a:lnSpc>
              <a:buNone/>
            </a:pPr>
            <a:r>
              <a:rPr lang="en-GB" sz="4400" dirty="0"/>
              <a:t>How we Communicate with Lecturers </a:t>
            </a:r>
          </a:p>
        </p:txBody>
      </p:sp>
      <p:sp>
        <p:nvSpPr>
          <p:cNvPr id="3" name="Content Placeholder 2">
            <a:extLst>
              <a:ext uri="{FF2B5EF4-FFF2-40B4-BE49-F238E27FC236}">
                <a16:creationId xmlns:a16="http://schemas.microsoft.com/office/drawing/2014/main" id="{854C8405-86DA-4610-873E-C8D8C7685773}"/>
              </a:ext>
            </a:extLst>
          </p:cNvPr>
          <p:cNvSpPr>
            <a:spLocks noGrp="1"/>
          </p:cNvSpPr>
          <p:nvPr>
            <p:ph idx="10"/>
          </p:nvPr>
        </p:nvSpPr>
        <p:spPr>
          <a:xfrm>
            <a:off x="5758626" y="474649"/>
            <a:ext cx="6227965" cy="4990811"/>
          </a:xfrm>
        </p:spPr>
        <p:txBody>
          <a:bodyPr/>
          <a:lstStyle/>
          <a:p>
            <a:pPr>
              <a:lnSpc>
                <a:spcPct val="100000"/>
              </a:lnSpc>
            </a:pPr>
            <a:endParaRPr lang="en-GB" sz="2800" b="0" dirty="0">
              <a:solidFill>
                <a:srgbClr val="002060"/>
              </a:solidFill>
            </a:endParaRPr>
          </a:p>
          <a:p>
            <a:pPr>
              <a:lnSpc>
                <a:spcPct val="100000"/>
              </a:lnSpc>
            </a:pPr>
            <a:r>
              <a:rPr lang="en-GB" sz="2800" b="1" dirty="0">
                <a:solidFill>
                  <a:srgbClr val="002060"/>
                </a:solidFill>
                <a:effectLst/>
                <a:ea typeface="Calibri" panose="020F0502020204030204" pitchFamily="34" charset="0"/>
              </a:rPr>
              <a:t>Students’ </a:t>
            </a:r>
            <a:r>
              <a:rPr lang="en-GB" sz="2800" b="1" dirty="0">
                <a:solidFill>
                  <a:srgbClr val="002060"/>
                </a:solidFill>
                <a:ea typeface="Calibri" panose="020F0502020204030204" pitchFamily="34" charset="0"/>
              </a:rPr>
              <a:t>reasonable adjustments (SCMs) </a:t>
            </a:r>
            <a:r>
              <a:rPr lang="en-GB" sz="2800" dirty="0">
                <a:solidFill>
                  <a:srgbClr val="002060"/>
                </a:solidFill>
                <a:ea typeface="Calibri" panose="020F0502020204030204" pitchFamily="34" charset="0"/>
              </a:rPr>
              <a:t>are shared with</a:t>
            </a:r>
            <a:r>
              <a:rPr lang="en-GB" sz="2800" dirty="0">
                <a:solidFill>
                  <a:srgbClr val="002060"/>
                </a:solidFill>
                <a:effectLst/>
                <a:ea typeface="Calibri" panose="020F0502020204030204" pitchFamily="34" charset="0"/>
              </a:rPr>
              <a:t> to Programme Managers, who disseminate the information to their lecturers.</a:t>
            </a:r>
          </a:p>
          <a:p>
            <a:pPr>
              <a:lnSpc>
                <a:spcPct val="100000"/>
              </a:lnSpc>
            </a:pPr>
            <a:endParaRPr lang="en-GB" sz="2800" dirty="0">
              <a:solidFill>
                <a:srgbClr val="002060"/>
              </a:solidFill>
              <a:effectLst/>
              <a:ea typeface="Calibri" panose="020F0502020204030204" pitchFamily="34" charset="0"/>
            </a:endParaRPr>
          </a:p>
          <a:p>
            <a:pPr>
              <a:lnSpc>
                <a:spcPct val="100000"/>
              </a:lnSpc>
            </a:pPr>
            <a:r>
              <a:rPr lang="en-GB" sz="2800" b="1" dirty="0">
                <a:solidFill>
                  <a:srgbClr val="002060"/>
                </a:solidFill>
              </a:rPr>
              <a:t>Students can declare a disability at any time throughout their course</a:t>
            </a:r>
            <a:r>
              <a:rPr lang="en-GB" sz="2800" b="0" dirty="0">
                <a:solidFill>
                  <a:srgbClr val="002060"/>
                </a:solidFill>
              </a:rPr>
              <a:t>. </a:t>
            </a:r>
          </a:p>
          <a:p>
            <a:endParaRPr lang="en-GB" sz="1800" dirty="0"/>
          </a:p>
        </p:txBody>
      </p:sp>
    </p:spTree>
    <p:extLst>
      <p:ext uri="{BB962C8B-B14F-4D97-AF65-F5344CB8AC3E}">
        <p14:creationId xmlns:p14="http://schemas.microsoft.com/office/powerpoint/2010/main" val="2267859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p:txBody>
          <a:bodyPr/>
          <a:lstStyle/>
          <a:p>
            <a:pPr marL="0" indent="0">
              <a:lnSpc>
                <a:spcPct val="100000"/>
              </a:lnSpc>
              <a:buNone/>
            </a:pPr>
            <a:r>
              <a:rPr lang="en-GB" sz="4400" dirty="0"/>
              <a:t>Dyslexia Screening</a:t>
            </a:r>
            <a:endParaRPr lang="en-US" sz="4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5311896" y="474650"/>
            <a:ext cx="6812069" cy="5193234"/>
          </a:xfrm>
        </p:spPr>
        <p:txBody>
          <a:bodyPr/>
          <a:lstStyle/>
          <a:p>
            <a:pPr marL="285750" indent="-285750">
              <a:lnSpc>
                <a:spcPct val="100000"/>
              </a:lnSpc>
              <a:buFont typeface="Arial" panose="020B0604020202020204" pitchFamily="34" charset="0"/>
              <a:buChar char="•"/>
            </a:pPr>
            <a:r>
              <a:rPr lang="en-GB" sz="2800" dirty="0">
                <a:solidFill>
                  <a:srgbClr val="002060"/>
                </a:solidFill>
              </a:rPr>
              <a:t>Students are commonly undiagnosed and may be reluctant or fearful of engaging</a:t>
            </a:r>
          </a:p>
          <a:p>
            <a:pPr marL="285750" indent="-285750">
              <a:lnSpc>
                <a:spcPct val="100000"/>
              </a:lnSpc>
              <a:buFont typeface="Arial" panose="020B0604020202020204" pitchFamily="34" charset="0"/>
              <a:buChar char="•"/>
            </a:pPr>
            <a:endParaRPr lang="en-GB" sz="2800" b="1" dirty="0">
              <a:solidFill>
                <a:srgbClr val="002060"/>
              </a:solidFill>
            </a:endParaRPr>
          </a:p>
          <a:p>
            <a:pPr marL="285750" indent="-285750">
              <a:lnSpc>
                <a:spcPct val="100000"/>
              </a:lnSpc>
              <a:buFont typeface="Arial" panose="020B0604020202020204" pitchFamily="34" charset="0"/>
              <a:buChar char="•"/>
            </a:pPr>
            <a:r>
              <a:rPr lang="en-GB" sz="2800" dirty="0">
                <a:solidFill>
                  <a:srgbClr val="002060"/>
                </a:solidFill>
              </a:rPr>
              <a:t>We encourage students to access support for dyslexia as soon as possible. </a:t>
            </a:r>
          </a:p>
          <a:p>
            <a:pPr marL="285750" indent="-285750">
              <a:lnSpc>
                <a:spcPct val="100000"/>
              </a:lnSpc>
              <a:buFont typeface="Arial" panose="020B0604020202020204" pitchFamily="34" charset="0"/>
              <a:buChar char="•"/>
            </a:pPr>
            <a:endParaRPr lang="en-GB" sz="2800" dirty="0">
              <a:solidFill>
                <a:srgbClr val="002060"/>
              </a:solidFill>
            </a:endParaRPr>
          </a:p>
          <a:p>
            <a:pPr marL="285750" indent="-285750">
              <a:lnSpc>
                <a:spcPct val="100000"/>
              </a:lnSpc>
              <a:buFont typeface="Arial" panose="020B0604020202020204" pitchFamily="34" charset="0"/>
              <a:buChar char="•"/>
            </a:pPr>
            <a:r>
              <a:rPr lang="en-GB" sz="2800" dirty="0">
                <a:solidFill>
                  <a:srgbClr val="002060"/>
                </a:solidFill>
              </a:rPr>
              <a:t>First complete an </a:t>
            </a:r>
            <a:r>
              <a:rPr lang="en-GB" sz="2800" b="1" dirty="0">
                <a:solidFill>
                  <a:srgbClr val="002060"/>
                </a:solidFill>
              </a:rPr>
              <a:t>online dyslexia screening - ‘Do-IT Profiler’ </a:t>
            </a:r>
            <a:r>
              <a:rPr lang="en-GB" sz="2800" dirty="0">
                <a:solidFill>
                  <a:srgbClr val="002060"/>
                </a:solidFill>
              </a:rPr>
              <a:t>and if appropriate a </a:t>
            </a:r>
            <a:r>
              <a:rPr lang="en-GB" sz="2800" b="1" dirty="0">
                <a:solidFill>
                  <a:srgbClr val="002060"/>
                </a:solidFill>
              </a:rPr>
              <a:t>formal diagnostic assessment. </a:t>
            </a:r>
            <a:endParaRPr lang="en-GB" sz="2800" dirty="0">
              <a:solidFill>
                <a:srgbClr val="002060"/>
              </a:solidFill>
            </a:endParaRPr>
          </a:p>
          <a:p>
            <a:pPr marL="285750" indent="-285750">
              <a:lnSpc>
                <a:spcPct val="100000"/>
              </a:lnSpc>
              <a:buFont typeface="Arial" panose="020B0604020202020204" pitchFamily="34" charset="0"/>
              <a:buChar char="•"/>
            </a:pPr>
            <a:endParaRPr lang="en-GB" sz="1600" dirty="0">
              <a:solidFill>
                <a:srgbClr val="002060"/>
              </a:solidFill>
            </a:endParaRPr>
          </a:p>
        </p:txBody>
      </p:sp>
      <p:pic>
        <p:nvPicPr>
          <p:cNvPr id="4" name="Picture 3" descr="DO IT logo">
            <a:extLst>
              <a:ext uri="{FF2B5EF4-FFF2-40B4-BE49-F238E27FC236}">
                <a16:creationId xmlns:a16="http://schemas.microsoft.com/office/drawing/2014/main" id="{139F0DA7-C2F8-4A07-B0FA-50F2B68EFF49}"/>
              </a:ext>
            </a:extLst>
          </p:cNvPr>
          <p:cNvPicPr/>
          <p:nvPr/>
        </p:nvPicPr>
        <p:blipFill rotWithShape="1">
          <a:blip r:embed="rId3">
            <a:extLst>
              <a:ext uri="{28A0092B-C50C-407E-A947-70E740481C1C}">
                <a14:useLocalDpi xmlns:a14="http://schemas.microsoft.com/office/drawing/2010/main" val="0"/>
              </a:ext>
            </a:extLst>
          </a:blip>
          <a:srcRect t="28390" b="27930"/>
          <a:stretch/>
        </p:blipFill>
        <p:spPr>
          <a:xfrm>
            <a:off x="1883959" y="3276600"/>
            <a:ext cx="3281930" cy="1420586"/>
          </a:xfrm>
          <a:prstGeom prst="rect">
            <a:avLst/>
          </a:prstGeom>
        </p:spPr>
      </p:pic>
    </p:spTree>
    <p:extLst>
      <p:ext uri="{BB962C8B-B14F-4D97-AF65-F5344CB8AC3E}">
        <p14:creationId xmlns:p14="http://schemas.microsoft.com/office/powerpoint/2010/main" val="2532940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223366" y="1470581"/>
            <a:ext cx="4585959" cy="3864989"/>
          </a:xfrm>
        </p:spPr>
        <p:txBody>
          <a:bodyPr/>
          <a:lstStyle/>
          <a:p>
            <a:pPr marL="0" indent="0">
              <a:lnSpc>
                <a:spcPct val="100000"/>
              </a:lnSpc>
              <a:buNone/>
            </a:pPr>
            <a:r>
              <a:rPr lang="en-GB" sz="4400" b="1" dirty="0">
                <a:effectLst/>
                <a:ea typeface="Times New Roman" panose="02020603050405020304" pitchFamily="18" charset="0"/>
              </a:rPr>
              <a:t>Disabled Students’ Allowance (DSA)</a:t>
            </a:r>
          </a:p>
          <a:p>
            <a:pPr marL="0" indent="0">
              <a:lnSpc>
                <a:spcPct val="100000"/>
              </a:lnSpc>
              <a:buNone/>
            </a:pPr>
            <a:r>
              <a:rPr lang="en-GB" sz="4000" dirty="0">
                <a:ea typeface="Times New Roman" panose="02020603050405020304" pitchFamily="18" charset="0"/>
              </a:rPr>
              <a:t>Funded by SFE</a:t>
            </a:r>
            <a:endParaRPr lang="en-GB" sz="4000" dirty="0">
              <a:effectLst/>
              <a:ea typeface="Calibri" panose="020F0502020204030204" pitchFamily="34" charset="0"/>
            </a:endParaRPr>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620861" y="453710"/>
            <a:ext cx="7503664" cy="5067592"/>
          </a:xfrm>
        </p:spPr>
        <p:txBody>
          <a:bodyPr/>
          <a:lstStyle/>
          <a:p>
            <a:pPr marL="0" indent="0">
              <a:lnSpc>
                <a:spcPct val="100000"/>
              </a:lnSpc>
              <a:spcAft>
                <a:spcPts val="800"/>
              </a:spcAft>
              <a:buNone/>
            </a:pPr>
            <a:endParaRPr lang="en-GB" sz="2800" dirty="0">
              <a:solidFill>
                <a:srgbClr val="002060"/>
              </a:solidFill>
              <a:latin typeface="+mj-lt"/>
              <a:ea typeface="Times New Roman" panose="02020603050405020304" pitchFamily="18" charset="0"/>
            </a:endParaRPr>
          </a:p>
          <a:p>
            <a:pPr marL="0" indent="0">
              <a:lnSpc>
                <a:spcPct val="100000"/>
              </a:lnSpc>
              <a:spcAft>
                <a:spcPts val="800"/>
              </a:spcAft>
              <a:buNone/>
            </a:pPr>
            <a:r>
              <a:rPr lang="en-GB" sz="2800" dirty="0">
                <a:solidFill>
                  <a:srgbClr val="002060"/>
                </a:solidFill>
                <a:latin typeface="+mj-lt"/>
                <a:ea typeface="Times New Roman" panose="02020603050405020304" pitchFamily="18" charset="0"/>
              </a:rPr>
              <a:t>DSA is support towards </a:t>
            </a:r>
            <a:r>
              <a:rPr lang="en-GB" sz="2800" b="1" dirty="0">
                <a:solidFill>
                  <a:srgbClr val="002060"/>
                </a:solidFill>
                <a:effectLst/>
                <a:latin typeface="+mj-lt"/>
                <a:ea typeface="Times New Roman" panose="02020603050405020304" pitchFamily="18" charset="0"/>
              </a:rPr>
              <a:t>study-related costs </a:t>
            </a:r>
            <a:r>
              <a:rPr lang="en-GB" sz="2800" dirty="0">
                <a:solidFill>
                  <a:srgbClr val="002060"/>
                </a:solidFill>
                <a:effectLst/>
                <a:latin typeface="+mj-lt"/>
                <a:ea typeface="Times New Roman" panose="02020603050405020304" pitchFamily="18" charset="0"/>
              </a:rPr>
              <a:t> </a:t>
            </a:r>
          </a:p>
          <a:p>
            <a:pPr algn="l" fontAlgn="base">
              <a:lnSpc>
                <a:spcPct val="100000"/>
              </a:lnSpc>
              <a:spcBef>
                <a:spcPts val="0"/>
              </a:spcBef>
            </a:pPr>
            <a:r>
              <a:rPr lang="en-GB" sz="2800" dirty="0">
                <a:solidFill>
                  <a:srgbClr val="002060"/>
                </a:solidFill>
                <a:effectLst/>
                <a:latin typeface="+mj-lt"/>
                <a:ea typeface="Times New Roman" panose="02020603050405020304" pitchFamily="18" charset="0"/>
              </a:rPr>
              <a:t>  Students</a:t>
            </a:r>
            <a:r>
              <a:rPr lang="en-GB" sz="2800" b="0" i="0" dirty="0">
                <a:solidFill>
                  <a:srgbClr val="002060"/>
                </a:solidFill>
                <a:effectLst/>
                <a:latin typeface="+mj-lt"/>
              </a:rPr>
              <a:t> may receive support with the costs of: </a:t>
            </a:r>
          </a:p>
          <a:p>
            <a:pPr marL="342900" indent="-342900" algn="l" fontAlgn="base">
              <a:lnSpc>
                <a:spcPct val="100000"/>
              </a:lnSpc>
              <a:spcBef>
                <a:spcPts val="0"/>
              </a:spcBef>
              <a:buFont typeface="Arial" panose="020B0604020202020204" pitchFamily="34" charset="0"/>
              <a:buChar char="•"/>
            </a:pPr>
            <a:r>
              <a:rPr lang="en-GB" sz="2800" b="1" i="0" dirty="0">
                <a:solidFill>
                  <a:srgbClr val="002060"/>
                </a:solidFill>
                <a:effectLst/>
                <a:latin typeface="+mj-lt"/>
              </a:rPr>
              <a:t>Specialist technology</a:t>
            </a:r>
            <a:r>
              <a:rPr lang="en-GB" sz="2800" b="0" i="0" dirty="0">
                <a:solidFill>
                  <a:srgbClr val="002060"/>
                </a:solidFill>
                <a:effectLst/>
                <a:latin typeface="+mj-lt"/>
              </a:rPr>
              <a:t>, </a:t>
            </a:r>
            <a:r>
              <a:rPr lang="en-GB" sz="2800" dirty="0">
                <a:solidFill>
                  <a:srgbClr val="002060"/>
                </a:solidFill>
                <a:latin typeface="+mj-lt"/>
              </a:rPr>
              <a:t>e.g. </a:t>
            </a:r>
            <a:r>
              <a:rPr lang="en-GB" sz="2800" i="0" dirty="0">
                <a:solidFill>
                  <a:srgbClr val="002060"/>
                </a:solidFill>
                <a:effectLst/>
                <a:latin typeface="+mj-lt"/>
              </a:rPr>
              <a:t>laptop with assistive software</a:t>
            </a:r>
          </a:p>
          <a:p>
            <a:pPr marL="342900" indent="-342900" algn="l" fontAlgn="base">
              <a:lnSpc>
                <a:spcPct val="100000"/>
              </a:lnSpc>
              <a:spcBef>
                <a:spcPts val="0"/>
              </a:spcBef>
              <a:buFont typeface="Arial" panose="020B0604020202020204" pitchFamily="34" charset="0"/>
              <a:buChar char="•"/>
            </a:pPr>
            <a:r>
              <a:rPr lang="en-GB" sz="2800" b="1" dirty="0">
                <a:solidFill>
                  <a:srgbClr val="002060"/>
                </a:solidFill>
                <a:latin typeface="+mj-lt"/>
              </a:rPr>
              <a:t>Specialist equipment </a:t>
            </a:r>
            <a:r>
              <a:rPr lang="en-GB" sz="2800" dirty="0">
                <a:solidFill>
                  <a:srgbClr val="002060"/>
                </a:solidFill>
                <a:latin typeface="+mj-lt"/>
              </a:rPr>
              <a:t>e.g. ergonomic workstation </a:t>
            </a:r>
          </a:p>
          <a:p>
            <a:pPr marL="342900" indent="-342900" algn="l" fontAlgn="base">
              <a:lnSpc>
                <a:spcPct val="100000"/>
              </a:lnSpc>
              <a:spcBef>
                <a:spcPts val="0"/>
              </a:spcBef>
              <a:buFont typeface="Arial" panose="020B0604020202020204" pitchFamily="34" charset="0"/>
              <a:buChar char="•"/>
            </a:pPr>
            <a:r>
              <a:rPr lang="en-GB" sz="2800" b="1" i="0" dirty="0">
                <a:solidFill>
                  <a:srgbClr val="002060"/>
                </a:solidFill>
                <a:effectLst/>
                <a:latin typeface="+mj-lt"/>
              </a:rPr>
              <a:t>Non-medical helpers</a:t>
            </a:r>
            <a:r>
              <a:rPr lang="en-GB" sz="2800" dirty="0">
                <a:solidFill>
                  <a:srgbClr val="002060"/>
                </a:solidFill>
                <a:latin typeface="+mj-lt"/>
              </a:rPr>
              <a:t> e.g. </a:t>
            </a:r>
            <a:r>
              <a:rPr lang="en-GB" sz="2800" b="0" i="0" dirty="0">
                <a:solidFill>
                  <a:srgbClr val="002060"/>
                </a:solidFill>
                <a:effectLst/>
                <a:latin typeface="+mj-lt"/>
              </a:rPr>
              <a:t>a BSLI, </a:t>
            </a:r>
            <a:r>
              <a:rPr lang="en-GB" sz="2800" dirty="0">
                <a:solidFill>
                  <a:srgbClr val="002060"/>
                </a:solidFill>
                <a:latin typeface="+mj-lt"/>
              </a:rPr>
              <a:t>s</a:t>
            </a:r>
            <a:r>
              <a:rPr lang="en-GB" sz="2800" b="0" i="0" dirty="0">
                <a:solidFill>
                  <a:srgbClr val="002060"/>
                </a:solidFill>
                <a:effectLst/>
                <a:latin typeface="+mj-lt"/>
              </a:rPr>
              <a:t>tudy </a:t>
            </a:r>
            <a:r>
              <a:rPr lang="en-GB" sz="2800" dirty="0">
                <a:solidFill>
                  <a:srgbClr val="002060"/>
                </a:solidFill>
                <a:latin typeface="+mj-lt"/>
              </a:rPr>
              <a:t>s</a:t>
            </a:r>
            <a:r>
              <a:rPr lang="en-GB" sz="2800" b="0" i="0" dirty="0">
                <a:solidFill>
                  <a:srgbClr val="002060"/>
                </a:solidFill>
                <a:effectLst/>
                <a:latin typeface="+mj-lt"/>
              </a:rPr>
              <a:t>kills tutor, mentor, specialist note taker</a:t>
            </a:r>
          </a:p>
          <a:p>
            <a:pPr marL="342900" indent="-342900" algn="l" fontAlgn="base">
              <a:lnSpc>
                <a:spcPct val="100000"/>
              </a:lnSpc>
              <a:spcBef>
                <a:spcPts val="0"/>
              </a:spcBef>
              <a:buFont typeface="Arial" panose="020B0604020202020204" pitchFamily="34" charset="0"/>
              <a:buChar char="•"/>
            </a:pPr>
            <a:r>
              <a:rPr lang="en-GB" sz="2800" i="0" dirty="0">
                <a:solidFill>
                  <a:srgbClr val="002060"/>
                </a:solidFill>
                <a:effectLst/>
                <a:latin typeface="+mj-lt"/>
              </a:rPr>
              <a:t>Support towards </a:t>
            </a:r>
            <a:r>
              <a:rPr lang="en-GB" sz="2800" b="1" i="0" dirty="0">
                <a:solidFill>
                  <a:srgbClr val="002060"/>
                </a:solidFill>
                <a:effectLst/>
                <a:latin typeface="+mj-lt"/>
              </a:rPr>
              <a:t>travel costs </a:t>
            </a:r>
            <a:r>
              <a:rPr lang="en-GB" sz="2800" i="0" dirty="0">
                <a:solidFill>
                  <a:srgbClr val="002060"/>
                </a:solidFill>
                <a:effectLst/>
                <a:latin typeface="+mj-lt"/>
              </a:rPr>
              <a:t>and other </a:t>
            </a:r>
            <a:r>
              <a:rPr lang="en-GB" sz="2800" dirty="0">
                <a:solidFill>
                  <a:srgbClr val="002060"/>
                </a:solidFill>
                <a:latin typeface="+mj-lt"/>
              </a:rPr>
              <a:t>costs e.g. </a:t>
            </a:r>
            <a:r>
              <a:rPr lang="en-GB" sz="2800" i="0" dirty="0">
                <a:solidFill>
                  <a:srgbClr val="002060"/>
                </a:solidFill>
                <a:effectLst/>
                <a:latin typeface="+mj-lt"/>
              </a:rPr>
              <a:t>printing </a:t>
            </a:r>
            <a:endParaRPr lang="en-GB" sz="2800" dirty="0">
              <a:solidFill>
                <a:srgbClr val="002060"/>
              </a:solidFill>
              <a:latin typeface="+mj-lt"/>
            </a:endParaRPr>
          </a:p>
          <a:p>
            <a:pPr marL="457200" lvl="1" indent="0">
              <a:lnSpc>
                <a:spcPct val="100000"/>
              </a:lnSpc>
              <a:spcBef>
                <a:spcPts val="0"/>
              </a:spcBef>
              <a:buNone/>
            </a:pPr>
            <a:endParaRPr lang="en-GB" sz="2800" b="0" i="0" dirty="0">
              <a:solidFill>
                <a:srgbClr val="002060"/>
              </a:solidFill>
              <a:effectLst/>
              <a:latin typeface="Arial" panose="020B0604020202020204" pitchFamily="34" charset="0"/>
            </a:endParaRPr>
          </a:p>
          <a:p>
            <a:pPr algn="ctr" fontAlgn="base">
              <a:lnSpc>
                <a:spcPct val="100000"/>
              </a:lnSpc>
              <a:spcBef>
                <a:spcPts val="0"/>
              </a:spcBef>
            </a:pPr>
            <a:endParaRPr lang="en-GB" sz="2000" i="1" dirty="0">
              <a:solidFill>
                <a:srgbClr val="002060"/>
              </a:solidFill>
              <a:effectLst/>
              <a:ea typeface="Calibri" panose="020F0502020204030204" pitchFamily="34" charset="0"/>
            </a:endParaRPr>
          </a:p>
          <a:p>
            <a:pPr marL="45720" indent="0">
              <a:lnSpc>
                <a:spcPct val="100000"/>
              </a:lnSpc>
              <a:buNone/>
            </a:pPr>
            <a:endParaRPr lang="en-GB" sz="1600" dirty="0"/>
          </a:p>
        </p:txBody>
      </p:sp>
    </p:spTree>
    <p:extLst>
      <p:ext uri="{BB962C8B-B14F-4D97-AF65-F5344CB8AC3E}">
        <p14:creationId xmlns:p14="http://schemas.microsoft.com/office/powerpoint/2010/main" val="2416852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C84F6B-851E-5FB9-3553-8F292BDF4237}"/>
              </a:ext>
            </a:extLst>
          </p:cNvPr>
          <p:cNvSpPr>
            <a:spLocks noGrp="1"/>
          </p:cNvSpPr>
          <p:nvPr>
            <p:ph type="title"/>
          </p:nvPr>
        </p:nvSpPr>
        <p:spPr>
          <a:xfrm>
            <a:off x="301657" y="1186626"/>
            <a:ext cx="11594969" cy="1165685"/>
          </a:xfrm>
        </p:spPr>
        <p:txBody>
          <a:bodyPr/>
          <a:lstStyle/>
          <a:p>
            <a:r>
              <a:rPr lang="en-GB" b="1" dirty="0"/>
              <a:t>Wellbeing Service</a:t>
            </a:r>
            <a:r>
              <a:rPr lang="en-GB" dirty="0"/>
              <a:t> – tiered approach</a:t>
            </a:r>
          </a:p>
        </p:txBody>
      </p:sp>
      <p:sp>
        <p:nvSpPr>
          <p:cNvPr id="5" name="Content Placeholder 4">
            <a:extLst>
              <a:ext uri="{FF2B5EF4-FFF2-40B4-BE49-F238E27FC236}">
                <a16:creationId xmlns:a16="http://schemas.microsoft.com/office/drawing/2014/main" id="{369ECDBE-02B5-A469-C5C0-EC087F38DD31}"/>
              </a:ext>
            </a:extLst>
          </p:cNvPr>
          <p:cNvSpPr>
            <a:spLocks noGrp="1"/>
          </p:cNvSpPr>
          <p:nvPr>
            <p:ph idx="1"/>
          </p:nvPr>
        </p:nvSpPr>
        <p:spPr>
          <a:xfrm>
            <a:off x="301657" y="2422113"/>
            <a:ext cx="11594969" cy="4110664"/>
          </a:xfrm>
        </p:spPr>
        <p:txBody>
          <a:bodyPr>
            <a:normAutofit/>
          </a:bodyPr>
          <a:lstStyle/>
          <a:p>
            <a:pPr marL="0" indent="0">
              <a:buNone/>
            </a:pPr>
            <a:r>
              <a:rPr lang="en-GB" b="1" dirty="0">
                <a:latin typeface="Calibri" panose="020F0502020204030204" pitchFamily="34" charset="0"/>
                <a:cs typeface="Calibri" panose="020F0502020204030204" pitchFamily="34" charset="0"/>
              </a:rPr>
              <a:t>Connect:</a:t>
            </a:r>
          </a:p>
          <a:p>
            <a:r>
              <a:rPr lang="en-GB" sz="2400" dirty="0">
                <a:latin typeface="Calibri" panose="020F0502020204030204" pitchFamily="34" charset="0"/>
                <a:cs typeface="Calibri" panose="020F0502020204030204" pitchFamily="34" charset="0"/>
              </a:rPr>
              <a:t>Feeling Good App (</a:t>
            </a:r>
            <a:r>
              <a:rPr lang="en-GB" sz="2400" b="0" i="0" dirty="0">
                <a:effectLst/>
                <a:latin typeface="Calibri" panose="020F0502020204030204" pitchFamily="34" charset="0"/>
                <a:cs typeface="Calibri" panose="020F0502020204030204" pitchFamily="34" charset="0"/>
              </a:rPr>
              <a:t>audio-based app - positive mental training)</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Student Assistance Programme (</a:t>
            </a:r>
            <a:r>
              <a:rPr lang="en-GB" sz="2400" i="0" dirty="0">
                <a:effectLst/>
                <a:latin typeface="Calibri" panose="020F0502020204030204" pitchFamily="34" charset="0"/>
                <a:cs typeface="Calibri" panose="020F0502020204030204" pitchFamily="34" charset="0"/>
              </a:rPr>
              <a:t>24 hours a day, 365 days a year)  0800 028 3766</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Together All (</a:t>
            </a:r>
            <a:r>
              <a:rPr lang="en-GB" sz="2400" i="0" dirty="0">
                <a:effectLst/>
                <a:latin typeface="Calibri" panose="020F0502020204030204" pitchFamily="34" charset="0"/>
                <a:cs typeface="Calibri" panose="020F0502020204030204" pitchFamily="34" charset="0"/>
              </a:rPr>
              <a:t>online supportive service)</a:t>
            </a:r>
            <a:endParaRPr lang="en-GB" sz="2400" dirty="0">
              <a:latin typeface="Calibri" panose="020F0502020204030204" pitchFamily="34" charset="0"/>
              <a:cs typeface="Calibri" panose="020F0502020204030204" pitchFamily="34" charset="0"/>
            </a:endParaRPr>
          </a:p>
          <a:p>
            <a:pPr marL="0" indent="0">
              <a:buNone/>
            </a:pPr>
            <a:r>
              <a:rPr lang="en-GB" b="1" dirty="0">
                <a:latin typeface="Calibri" panose="020F0502020204030204" pitchFamily="34" charset="0"/>
                <a:cs typeface="Calibri" panose="020F0502020204030204" pitchFamily="34" charset="0"/>
              </a:rPr>
              <a:t>Support:</a:t>
            </a:r>
          </a:p>
          <a:p>
            <a:r>
              <a:rPr lang="en-GB" sz="2400" dirty="0">
                <a:latin typeface="Calibri" panose="020F0502020204030204" pitchFamily="34" charset="0"/>
                <a:cs typeface="Calibri" panose="020F0502020204030204" pitchFamily="34" charset="0"/>
              </a:rPr>
              <a:t>Access specialist support - </a:t>
            </a:r>
            <a:r>
              <a:rPr lang="en-GB" sz="2400" b="0" i="0" dirty="0">
                <a:effectLst/>
                <a:latin typeface="Calibri" panose="020F0502020204030204" pitchFamily="34" charset="0"/>
                <a:cs typeface="Calibri" panose="020F0502020204030204" pitchFamily="34" charset="0"/>
              </a:rPr>
              <a:t>Counselling, Wellbeing Advice, Specialist Mental Health Mentoring, and support to access external services.</a:t>
            </a:r>
          </a:p>
          <a:p>
            <a:r>
              <a:rPr lang="en-GB" sz="2400" dirty="0">
                <a:latin typeface="Calibri" panose="020F0502020204030204" pitchFamily="34" charset="0"/>
                <a:cs typeface="Calibri" panose="020F0502020204030204" pitchFamily="34" charset="0"/>
              </a:rPr>
              <a:t>Complete a Support Request Form </a:t>
            </a:r>
            <a:r>
              <a:rPr lang="en-GB" sz="2400" dirty="0">
                <a:latin typeface="Calibri" panose="020F0502020204030204" pitchFamily="34" charset="0"/>
                <a:cs typeface="Calibri" panose="020F0502020204030204" pitchFamily="34" charset="0"/>
                <a:hlinkClick r:id="rId2"/>
              </a:rPr>
              <a:t>UWTSD Wellbeing Service (uniticms.com)</a:t>
            </a:r>
            <a:endParaRPr lang="en-GB" sz="2400" dirty="0">
              <a:latin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3897030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E4C2B4-4A86-36DC-81DA-B3C91FADCBED}"/>
              </a:ext>
            </a:extLst>
          </p:cNvPr>
          <p:cNvSpPr>
            <a:spLocks noGrp="1"/>
          </p:cNvSpPr>
          <p:nvPr>
            <p:ph idx="1"/>
          </p:nvPr>
        </p:nvSpPr>
        <p:spPr>
          <a:xfrm>
            <a:off x="510231" y="893461"/>
            <a:ext cx="5366694" cy="4331578"/>
          </a:xfrm>
        </p:spPr>
        <p:txBody>
          <a:bodyPr/>
          <a:lstStyle/>
          <a:p>
            <a:pPr marL="0" indent="0">
              <a:lnSpc>
                <a:spcPct val="100000"/>
              </a:lnSpc>
              <a:buNone/>
            </a:pPr>
            <a:r>
              <a:rPr lang="en-GB" sz="4400" b="1" dirty="0">
                <a:effectLst/>
                <a:ea typeface="Times New Roman" panose="02020603050405020304" pitchFamily="18" charset="0"/>
              </a:rPr>
              <a:t>Safeguarding </a:t>
            </a:r>
          </a:p>
          <a:p>
            <a:pPr>
              <a:lnSpc>
                <a:spcPct val="100000"/>
              </a:lnSpc>
            </a:pPr>
            <a:endParaRPr lang="en-GB" sz="4400" b="1" dirty="0">
              <a:effectLst/>
              <a:ea typeface="Times New Roman" panose="02020603050405020304" pitchFamily="18" charset="0"/>
            </a:endParaRPr>
          </a:p>
          <a:p>
            <a:pPr marL="0" indent="0">
              <a:lnSpc>
                <a:spcPct val="100000"/>
              </a:lnSpc>
              <a:buNone/>
            </a:pPr>
            <a:r>
              <a:rPr lang="en-GB" b="1" dirty="0">
                <a:effectLst/>
                <a:ea typeface="Times New Roman" panose="02020603050405020304" pitchFamily="18" charset="0"/>
              </a:rPr>
              <a:t>IICL Learning Support </a:t>
            </a:r>
            <a:r>
              <a:rPr lang="en-GB" b="1" dirty="0">
                <a:ea typeface="Times New Roman" panose="02020603050405020304" pitchFamily="18" charset="0"/>
              </a:rPr>
              <a:t>Manager</a:t>
            </a:r>
            <a:r>
              <a:rPr lang="en-GB" dirty="0">
                <a:ea typeface="Times New Roman" panose="02020603050405020304" pitchFamily="18" charset="0"/>
              </a:rPr>
              <a:t>  Safeguarding Officer for London &amp; Birmingham</a:t>
            </a:r>
            <a:endParaRPr lang="en-GB" b="1" dirty="0">
              <a:effectLst/>
              <a:ea typeface="Times New Roman" panose="02020603050405020304" pitchFamily="18" charset="0"/>
            </a:endParaRPr>
          </a:p>
          <a:p>
            <a:pPr>
              <a:lnSpc>
                <a:spcPct val="100000"/>
              </a:lnSpc>
            </a:pPr>
            <a:endParaRPr lang="en-GB" sz="4400" dirty="0">
              <a:effectLst/>
              <a:ea typeface="Times New Roman" panose="02020603050405020304" pitchFamily="18" charset="0"/>
            </a:endParaRPr>
          </a:p>
        </p:txBody>
      </p:sp>
      <p:sp>
        <p:nvSpPr>
          <p:cNvPr id="6" name="Content Placeholder 2">
            <a:extLst>
              <a:ext uri="{FF2B5EF4-FFF2-40B4-BE49-F238E27FC236}">
                <a16:creationId xmlns:a16="http://schemas.microsoft.com/office/drawing/2014/main" id="{95A76546-BFC9-7207-9E98-60822E4D1266}"/>
              </a:ext>
            </a:extLst>
          </p:cNvPr>
          <p:cNvSpPr txBox="1">
            <a:spLocks/>
          </p:cNvSpPr>
          <p:nvPr/>
        </p:nvSpPr>
        <p:spPr>
          <a:xfrm>
            <a:off x="6096000" y="457200"/>
            <a:ext cx="5921829" cy="6172200"/>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400" b="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00000"/>
              </a:lnSpc>
            </a:pPr>
            <a:endParaRPr lang="en-GB" sz="1800" dirty="0">
              <a:solidFill>
                <a:srgbClr val="002060"/>
              </a:solidFill>
              <a:ea typeface="DengXian" panose="02010600030101010101" pitchFamily="2" charset="-122"/>
            </a:endParaRPr>
          </a:p>
          <a:p>
            <a:pPr algn="ctr">
              <a:lnSpc>
                <a:spcPct val="100000"/>
              </a:lnSpc>
            </a:pPr>
            <a:r>
              <a:rPr lang="en-GB" sz="3200" dirty="0">
                <a:solidFill>
                  <a:srgbClr val="002060"/>
                </a:solidFill>
                <a:ea typeface="Times New Roman" panose="02020603050405020304" pitchFamily="18" charset="0"/>
              </a:rPr>
              <a:t>Is there a danger to their life or someone else?</a:t>
            </a:r>
          </a:p>
          <a:p>
            <a:pPr algn="ctr">
              <a:lnSpc>
                <a:spcPct val="100000"/>
              </a:lnSpc>
            </a:pPr>
            <a:r>
              <a:rPr lang="en-GB" sz="3200">
                <a:solidFill>
                  <a:srgbClr val="002060"/>
                </a:solidFill>
                <a:ea typeface="Times New Roman" panose="02020603050405020304" pitchFamily="18" charset="0"/>
              </a:rPr>
              <a:t>Ask me if </a:t>
            </a:r>
            <a:r>
              <a:rPr lang="en-GB" sz="3200" dirty="0">
                <a:solidFill>
                  <a:srgbClr val="002060"/>
                </a:solidFill>
                <a:ea typeface="Times New Roman" panose="02020603050405020304" pitchFamily="18" charset="0"/>
              </a:rPr>
              <a:t>you’re unsure</a:t>
            </a:r>
          </a:p>
          <a:p>
            <a:pPr algn="ctr">
              <a:lnSpc>
                <a:spcPct val="100000"/>
              </a:lnSpc>
            </a:pPr>
            <a:endParaRPr lang="en-GB" sz="3200" dirty="0">
              <a:solidFill>
                <a:srgbClr val="002060"/>
              </a:solidFill>
              <a:ea typeface="DengXian" panose="02010600030101010101" pitchFamily="2" charset="-122"/>
            </a:endParaRPr>
          </a:p>
          <a:p>
            <a:pPr algn="ctr">
              <a:lnSpc>
                <a:spcPct val="100000"/>
              </a:lnSpc>
            </a:pPr>
            <a:r>
              <a:rPr lang="en-GB" sz="3200" dirty="0">
                <a:solidFill>
                  <a:srgbClr val="002060"/>
                </a:solidFill>
                <a:ea typeface="DengXian" panose="02010600030101010101" pitchFamily="2" charset="-122"/>
              </a:rPr>
              <a:t> </a:t>
            </a:r>
            <a:r>
              <a:rPr lang="en-GB" sz="3200" b="1" dirty="0">
                <a:solidFill>
                  <a:srgbClr val="002060"/>
                </a:solidFill>
                <a:ea typeface="DengXian" panose="02010600030101010101" pitchFamily="2" charset="-122"/>
              </a:rPr>
              <a:t>Cause for Concern Referral Form </a:t>
            </a:r>
            <a:endParaRPr lang="en-GB" sz="3200" b="1" dirty="0">
              <a:solidFill>
                <a:srgbClr val="002060"/>
              </a:solidFill>
              <a:latin typeface="Times New Roman" panose="02020603050405020304" pitchFamily="18" charset="0"/>
              <a:ea typeface="Times New Roman" panose="02020603050405020304" pitchFamily="18" charset="0"/>
            </a:endParaRPr>
          </a:p>
          <a:p>
            <a:pPr>
              <a:lnSpc>
                <a:spcPct val="100000"/>
              </a:lnSpc>
            </a:pPr>
            <a:r>
              <a:rPr lang="en-GB" dirty="0">
                <a:hlinkClick r:id="rId3"/>
              </a:rPr>
              <a:t>UWTSD Wellbeing Service (uniticms.com)</a:t>
            </a:r>
            <a:endParaRPr lang="en-GB" dirty="0">
              <a:solidFill>
                <a:srgbClr val="002060"/>
              </a:solidFill>
            </a:endParaRPr>
          </a:p>
        </p:txBody>
      </p:sp>
    </p:spTree>
    <p:extLst>
      <p:ext uri="{BB962C8B-B14F-4D97-AF65-F5344CB8AC3E}">
        <p14:creationId xmlns:p14="http://schemas.microsoft.com/office/powerpoint/2010/main" val="3432755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F683140-1017-C0E1-28A8-792C3145554D}"/>
              </a:ext>
            </a:extLst>
          </p:cNvPr>
          <p:cNvSpPr>
            <a:spLocks noGrp="1"/>
          </p:cNvSpPr>
          <p:nvPr>
            <p:ph idx="1"/>
          </p:nvPr>
        </p:nvSpPr>
        <p:spPr>
          <a:xfrm>
            <a:off x="630810" y="1470581"/>
            <a:ext cx="4888247" cy="3864989"/>
          </a:xfrm>
        </p:spPr>
        <p:txBody>
          <a:bodyPr/>
          <a:lstStyle/>
          <a:p>
            <a:pPr marL="0" indent="0">
              <a:lnSpc>
                <a:spcPct val="100000"/>
              </a:lnSpc>
              <a:buNone/>
            </a:pPr>
            <a:r>
              <a:rPr lang="en-GB" sz="4400" dirty="0"/>
              <a:t>Good Practice when Supporting Disabled Students </a:t>
            </a:r>
          </a:p>
          <a:p>
            <a:endParaRPr lang="en-GB" dirty="0"/>
          </a:p>
        </p:txBody>
      </p:sp>
      <p:sp>
        <p:nvSpPr>
          <p:cNvPr id="3" name="Content Placeholder 2">
            <a:extLst>
              <a:ext uri="{FF2B5EF4-FFF2-40B4-BE49-F238E27FC236}">
                <a16:creationId xmlns:a16="http://schemas.microsoft.com/office/drawing/2014/main" id="{C7A96D62-CAF5-0162-E296-E4CA7D230B24}"/>
              </a:ext>
            </a:extLst>
          </p:cNvPr>
          <p:cNvSpPr>
            <a:spLocks noGrp="1"/>
          </p:cNvSpPr>
          <p:nvPr>
            <p:ph idx="10"/>
          </p:nvPr>
        </p:nvSpPr>
        <p:spPr>
          <a:xfrm>
            <a:off x="5688825" y="1333209"/>
            <a:ext cx="6093674" cy="4002361"/>
          </a:xfrm>
        </p:spPr>
        <p:txBody>
          <a:bodyPr/>
          <a:lstStyle/>
          <a:p>
            <a:pPr marL="457200" indent="-457200">
              <a:lnSpc>
                <a:spcPct val="100000"/>
              </a:lnSpc>
              <a:buFont typeface="Arial" panose="020B0604020202020204" pitchFamily="34" charset="0"/>
              <a:buChar char="•"/>
            </a:pPr>
            <a:r>
              <a:rPr lang="en-GB" sz="3200" dirty="0">
                <a:solidFill>
                  <a:srgbClr val="002060"/>
                </a:solidFill>
              </a:rPr>
              <a:t>Encourage them to disclose</a:t>
            </a:r>
          </a:p>
          <a:p>
            <a:pPr marL="457200" indent="-457200">
              <a:lnSpc>
                <a:spcPct val="100000"/>
              </a:lnSpc>
              <a:buFont typeface="Arial" panose="020B0604020202020204" pitchFamily="34" charset="0"/>
              <a:buChar char="•"/>
            </a:pPr>
            <a:r>
              <a:rPr lang="en-GB" sz="3200" dirty="0">
                <a:solidFill>
                  <a:srgbClr val="002060"/>
                </a:solidFill>
              </a:rPr>
              <a:t>Discretion is paramount </a:t>
            </a:r>
          </a:p>
          <a:p>
            <a:pPr marL="457200" indent="-457200">
              <a:lnSpc>
                <a:spcPct val="100000"/>
              </a:lnSpc>
              <a:buFont typeface="Arial" panose="020B0604020202020204" pitchFamily="34" charset="0"/>
              <a:buChar char="•"/>
            </a:pPr>
            <a:r>
              <a:rPr lang="en-GB" sz="3200" dirty="0">
                <a:solidFill>
                  <a:srgbClr val="002060"/>
                </a:solidFill>
              </a:rPr>
              <a:t>Signpost to the Team or the Wellbeing Team</a:t>
            </a:r>
          </a:p>
          <a:p>
            <a:pPr marL="457200" indent="-457200">
              <a:lnSpc>
                <a:spcPct val="100000"/>
              </a:lnSpc>
              <a:buFont typeface="Arial" panose="020B0604020202020204" pitchFamily="34" charset="0"/>
              <a:buChar char="•"/>
            </a:pPr>
            <a:r>
              <a:rPr lang="en-GB" sz="3200" dirty="0">
                <a:solidFill>
                  <a:srgbClr val="002060"/>
                </a:solidFill>
              </a:rPr>
              <a:t>Make your resources inclusive </a:t>
            </a:r>
          </a:p>
          <a:p>
            <a:endParaRPr lang="en-GB" dirty="0"/>
          </a:p>
        </p:txBody>
      </p:sp>
    </p:spTree>
    <p:extLst>
      <p:ext uri="{BB962C8B-B14F-4D97-AF65-F5344CB8AC3E}">
        <p14:creationId xmlns:p14="http://schemas.microsoft.com/office/powerpoint/2010/main" val="42046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10" y="621235"/>
            <a:ext cx="4535079" cy="4714336"/>
          </a:xfrm>
        </p:spPr>
        <p:txBody>
          <a:bodyPr/>
          <a:lstStyle/>
          <a:p>
            <a:pPr marL="0" indent="0">
              <a:lnSpc>
                <a:spcPct val="100000"/>
              </a:lnSpc>
              <a:buNone/>
            </a:pPr>
            <a:r>
              <a:rPr lang="en-GB" sz="4400" dirty="0"/>
              <a:t>Disability Awareness </a:t>
            </a: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4502198" y="686848"/>
            <a:ext cx="7371042" cy="4827473"/>
          </a:xfrm>
        </p:spPr>
        <p:txBody>
          <a:bodyPr/>
          <a:lstStyle/>
          <a:p>
            <a:pPr marL="0" indent="0" algn="ctr">
              <a:lnSpc>
                <a:spcPct val="100000"/>
              </a:lnSpc>
              <a:buNone/>
            </a:pPr>
            <a:endParaRPr lang="en-GB" sz="1800" dirty="0">
              <a:solidFill>
                <a:srgbClr val="002060"/>
              </a:solidFill>
            </a:endParaRPr>
          </a:p>
          <a:p>
            <a:pPr marL="0" indent="0">
              <a:lnSpc>
                <a:spcPct val="100000"/>
              </a:lnSpc>
              <a:buNone/>
            </a:pPr>
            <a:r>
              <a:rPr lang="en-GB" sz="3200" dirty="0">
                <a:solidFill>
                  <a:srgbClr val="002060"/>
                </a:solidFill>
              </a:rPr>
              <a:t>We raise </a:t>
            </a:r>
            <a:r>
              <a:rPr lang="en-GB" sz="3200" b="1" dirty="0">
                <a:solidFill>
                  <a:srgbClr val="002060"/>
                </a:solidFill>
              </a:rPr>
              <a:t>awareness and confidence </a:t>
            </a:r>
            <a:r>
              <a:rPr lang="en-GB" sz="3200" dirty="0">
                <a:solidFill>
                  <a:srgbClr val="002060"/>
                </a:solidFill>
              </a:rPr>
              <a:t>across the campuses: </a:t>
            </a:r>
          </a:p>
          <a:p>
            <a:pPr marL="342900" indent="-342900">
              <a:buFont typeface="Arial" panose="020B0604020202020204" pitchFamily="34" charset="0"/>
              <a:buChar char="•"/>
            </a:pPr>
            <a:r>
              <a:rPr lang="en-GB" sz="3200" dirty="0">
                <a:solidFill>
                  <a:srgbClr val="002060"/>
                </a:solidFill>
              </a:rPr>
              <a:t>Sunflower Scheme</a:t>
            </a:r>
          </a:p>
          <a:p>
            <a:pPr marL="342900" indent="-342900">
              <a:buFont typeface="Arial" panose="020B0604020202020204" pitchFamily="34" charset="0"/>
              <a:buChar char="•"/>
            </a:pPr>
            <a:r>
              <a:rPr lang="en-GB" sz="3200" dirty="0">
                <a:solidFill>
                  <a:srgbClr val="002060"/>
                </a:solidFill>
              </a:rPr>
              <a:t>Collaborative work with other specialist teams e.g. Wellbeing and Careers</a:t>
            </a:r>
          </a:p>
          <a:p>
            <a:pPr marL="342900" indent="-342900">
              <a:buFont typeface="Arial" panose="020B0604020202020204" pitchFamily="34" charset="0"/>
              <a:buChar char="•"/>
            </a:pPr>
            <a:r>
              <a:rPr lang="en-GB" sz="3200" dirty="0">
                <a:solidFill>
                  <a:srgbClr val="002060"/>
                </a:solidFill>
              </a:rPr>
              <a:t>Bespoke Disabilty awareness sessions</a:t>
            </a:r>
          </a:p>
          <a:p>
            <a:pPr marL="0" indent="0" algn="ctr">
              <a:buNone/>
            </a:pPr>
            <a:endParaRPr lang="en-GB" sz="1600" dirty="0"/>
          </a:p>
        </p:txBody>
      </p:sp>
      <p:pic>
        <p:nvPicPr>
          <p:cNvPr id="4" name="Picture 3" descr="A woman is talking to a group or people. The backs of two people who are listening can be seen in the foreground&#10;&#10;">
            <a:extLst>
              <a:ext uri="{FF2B5EF4-FFF2-40B4-BE49-F238E27FC236}">
                <a16:creationId xmlns:a16="http://schemas.microsoft.com/office/drawing/2014/main" id="{9C88647E-9C35-45BD-862C-C06B50163B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0440" y="3655212"/>
            <a:ext cx="2966565" cy="1732207"/>
          </a:xfrm>
          <a:prstGeom prst="rect">
            <a:avLst/>
          </a:prstGeom>
        </p:spPr>
      </p:pic>
    </p:spTree>
    <p:extLst>
      <p:ext uri="{BB962C8B-B14F-4D97-AF65-F5344CB8AC3E}">
        <p14:creationId xmlns:p14="http://schemas.microsoft.com/office/powerpoint/2010/main" val="214474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CF46431-2F68-ED46-AD9D-2ADC687AF33B}"/>
              </a:ext>
            </a:extLst>
          </p:cNvPr>
          <p:cNvSpPr>
            <a:spLocks noGrp="1"/>
          </p:cNvSpPr>
          <p:nvPr>
            <p:ph idx="1"/>
          </p:nvPr>
        </p:nvSpPr>
        <p:spPr>
          <a:xfrm>
            <a:off x="630809" y="802719"/>
            <a:ext cx="6212424" cy="4743972"/>
          </a:xfrm>
        </p:spPr>
        <p:txBody>
          <a:bodyPr/>
          <a:lstStyle/>
          <a:p>
            <a:pPr marL="0" indent="0">
              <a:lnSpc>
                <a:spcPct val="100000"/>
              </a:lnSpc>
              <a:buNone/>
            </a:pPr>
            <a:r>
              <a:rPr lang="en-GB" sz="4800" dirty="0"/>
              <a:t>Thank you for listening</a:t>
            </a:r>
          </a:p>
          <a:p>
            <a:pPr marL="0" indent="0">
              <a:lnSpc>
                <a:spcPct val="100000"/>
              </a:lnSpc>
              <a:buNone/>
            </a:pPr>
            <a:endParaRPr lang="en-GB" dirty="0"/>
          </a:p>
          <a:p>
            <a:pPr marL="0" indent="0">
              <a:lnSpc>
                <a:spcPct val="100000"/>
              </a:lnSpc>
              <a:buNone/>
            </a:pPr>
            <a:r>
              <a:rPr lang="en-GB" dirty="0"/>
              <a:t>We value and welcome feedback and suggestions</a:t>
            </a:r>
          </a:p>
          <a:p>
            <a:pPr marL="0" indent="0">
              <a:lnSpc>
                <a:spcPct val="100000"/>
              </a:lnSpc>
              <a:buNone/>
            </a:pPr>
            <a:endParaRPr lang="en-GB" dirty="0"/>
          </a:p>
          <a:p>
            <a:pPr marL="0" indent="0">
              <a:lnSpc>
                <a:spcPct val="100000"/>
              </a:lnSpc>
              <a:buNone/>
            </a:pPr>
            <a:r>
              <a:rPr lang="en-GB" dirty="0"/>
              <a:t>Do contact us with any ideas, queries or concerns.</a:t>
            </a:r>
          </a:p>
          <a:p>
            <a:pPr>
              <a:lnSpc>
                <a:spcPct val="100000"/>
              </a:lnSpc>
            </a:pPr>
            <a:endParaRPr lang="en-US" sz="2400" dirty="0"/>
          </a:p>
        </p:txBody>
      </p:sp>
      <p:sp>
        <p:nvSpPr>
          <p:cNvPr id="3" name="Content Placeholder 2">
            <a:extLst>
              <a:ext uri="{FF2B5EF4-FFF2-40B4-BE49-F238E27FC236}">
                <a16:creationId xmlns:a16="http://schemas.microsoft.com/office/drawing/2014/main" id="{9B17129A-8740-F944-B0BA-682A752A5D34}"/>
              </a:ext>
            </a:extLst>
          </p:cNvPr>
          <p:cNvSpPr>
            <a:spLocks noGrp="1"/>
          </p:cNvSpPr>
          <p:nvPr>
            <p:ph idx="10"/>
          </p:nvPr>
        </p:nvSpPr>
        <p:spPr>
          <a:xfrm>
            <a:off x="6843233" y="509551"/>
            <a:ext cx="5076987" cy="4934968"/>
          </a:xfrm>
        </p:spPr>
        <p:txBody>
          <a:bodyPr/>
          <a:lstStyle/>
          <a:p>
            <a:pPr marL="0" indent="0" algn="ctr">
              <a:lnSpc>
                <a:spcPct val="100000"/>
              </a:lnSpc>
              <a:buNone/>
            </a:pPr>
            <a:endParaRPr lang="en-GB" sz="2200" dirty="0"/>
          </a:p>
          <a:p>
            <a:pPr algn="ctr">
              <a:lnSpc>
                <a:spcPct val="100000"/>
              </a:lnSpc>
            </a:pPr>
            <a:endParaRPr lang="en-GB" sz="2400" b="1" dirty="0">
              <a:latin typeface="Arial" panose="020B0604020202020204" pitchFamily="34" charset="0"/>
              <a:cs typeface="Arial" panose="020B0604020202020204" pitchFamily="34" charset="0"/>
            </a:endParaRPr>
          </a:p>
          <a:p>
            <a:pPr algn="ctr">
              <a:lnSpc>
                <a:spcPct val="100000"/>
              </a:lnSpc>
            </a:pPr>
            <a:r>
              <a:rPr lang="en-GB" sz="4400" b="1" dirty="0">
                <a:solidFill>
                  <a:srgbClr val="002060"/>
                </a:solidFill>
              </a:rPr>
              <a:t>Contact us </a:t>
            </a:r>
          </a:p>
          <a:p>
            <a:pPr algn="ctr">
              <a:lnSpc>
                <a:spcPct val="100000"/>
              </a:lnSpc>
            </a:pPr>
            <a:endParaRPr lang="en-GB" sz="2800" b="1" dirty="0">
              <a:solidFill>
                <a:srgbClr val="002060"/>
              </a:solidFill>
            </a:endParaRPr>
          </a:p>
          <a:p>
            <a:pPr algn="ctr">
              <a:lnSpc>
                <a:spcPct val="100000"/>
              </a:lnSpc>
            </a:pPr>
            <a:r>
              <a:rPr lang="en-GB" sz="3200" b="1" dirty="0">
                <a:solidFill>
                  <a:srgbClr val="002060"/>
                </a:solidFill>
                <a:latin typeface="Arial" panose="020B0604020202020204" pitchFamily="34" charset="0"/>
                <a:cs typeface="Arial" panose="020B0604020202020204" pitchFamily="34" charset="0"/>
              </a:rPr>
              <a:t>Birmingham</a:t>
            </a:r>
            <a:r>
              <a:rPr lang="en-GB" sz="3200" dirty="0">
                <a:solidFill>
                  <a:srgbClr val="002060"/>
                </a:solidFill>
                <a:latin typeface="Arial" panose="020B0604020202020204" pitchFamily="34" charset="0"/>
                <a:cs typeface="Arial" panose="020B0604020202020204" pitchFamily="34" charset="0"/>
              </a:rPr>
              <a:t> </a:t>
            </a:r>
          </a:p>
          <a:p>
            <a:pPr algn="ctr">
              <a:lnSpc>
                <a:spcPct val="100000"/>
              </a:lnSpc>
            </a:pPr>
            <a:r>
              <a:rPr lang="en-GB" sz="3200" dirty="0">
                <a:solidFill>
                  <a:srgbClr val="00206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disability@uwtsd.ac.uk</a:t>
            </a:r>
            <a:r>
              <a:rPr lang="en-GB" sz="3200" dirty="0">
                <a:solidFill>
                  <a:srgbClr val="002060"/>
                </a:solidFill>
                <a:latin typeface="Arial" panose="020B0604020202020204" pitchFamily="34" charset="0"/>
                <a:cs typeface="Arial" panose="020B0604020202020204" pitchFamily="34" charset="0"/>
              </a:rPr>
              <a:t>  </a:t>
            </a:r>
          </a:p>
          <a:p>
            <a:pPr algn="ctr">
              <a:lnSpc>
                <a:spcPct val="100000"/>
              </a:lnSpc>
            </a:pPr>
            <a:r>
              <a:rPr lang="en-GB" sz="3200" dirty="0">
                <a:solidFill>
                  <a:srgbClr val="002060"/>
                </a:solidFill>
                <a:latin typeface="Arial" panose="020B0604020202020204" pitchFamily="34" charset="0"/>
                <a:cs typeface="Arial" panose="020B0604020202020204" pitchFamily="34" charset="0"/>
              </a:rPr>
              <a:t>0121 229 3000 </a:t>
            </a:r>
          </a:p>
          <a:p>
            <a:pPr algn="ctr">
              <a:lnSpc>
                <a:spcPct val="100000"/>
              </a:lnSpc>
            </a:pPr>
            <a:endParaRPr lang="en-GB" sz="2400" b="1" dirty="0">
              <a:latin typeface="Arial" panose="020B0604020202020204" pitchFamily="34" charset="0"/>
              <a:cs typeface="Arial" panose="020B0604020202020204" pitchFamily="34" charset="0"/>
            </a:endParaRPr>
          </a:p>
          <a:p>
            <a:pPr marL="0" indent="0" algn="ctr">
              <a:lnSpc>
                <a:spcPct val="100000"/>
              </a:lnSpc>
              <a:buNone/>
            </a:pPr>
            <a:r>
              <a:rPr lang="en-GB" sz="2200" dirty="0"/>
              <a:t> </a:t>
            </a:r>
          </a:p>
          <a:p>
            <a:pPr marL="0" indent="0" algn="ctr">
              <a:lnSpc>
                <a:spcPct val="100000"/>
              </a:lnSpc>
              <a:buNone/>
            </a:pPr>
            <a:endParaRPr lang="en-GB" sz="2200" b="1" dirty="0"/>
          </a:p>
        </p:txBody>
      </p:sp>
    </p:spTree>
    <p:extLst>
      <p:ext uri="{BB962C8B-B14F-4D97-AF65-F5344CB8AC3E}">
        <p14:creationId xmlns:p14="http://schemas.microsoft.com/office/powerpoint/2010/main" val="536193019"/>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1119</Words>
  <Application>Microsoft Office PowerPoint</Application>
  <PresentationFormat>Widescreen</PresentationFormat>
  <Paragraphs>154</Paragraphs>
  <Slides>15</Slides>
  <Notes>14</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15</vt:i4>
      </vt:variant>
    </vt:vector>
  </HeadingPairs>
  <TitlesOfParts>
    <vt:vector size="27" baseType="lpstr">
      <vt:lpstr>DengXian</vt:lpstr>
      <vt:lpstr>Arial</vt:lpstr>
      <vt:lpstr>Calibri</vt:lpstr>
      <vt:lpstr>Calibri Light</vt:lpstr>
      <vt:lpstr>Tahoma</vt:lpstr>
      <vt:lpstr>Times New Roman</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PowerPoint Presentation</vt:lpstr>
      <vt:lpstr>Models of Disabilty</vt:lpstr>
      <vt:lpstr>PowerPoint Presentation</vt:lpstr>
      <vt:lpstr>PowerPoint Presentation</vt:lpstr>
      <vt:lpstr>PowerPoint Presentation</vt:lpstr>
      <vt:lpstr>PowerPoint Presentation</vt:lpstr>
      <vt:lpstr>Wellbeing Service – tiered approach</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Margaret Gordon</cp:lastModifiedBy>
  <cp:revision>18</cp:revision>
  <dcterms:created xsi:type="dcterms:W3CDTF">2021-03-09T15:35:42Z</dcterms:created>
  <dcterms:modified xsi:type="dcterms:W3CDTF">2025-01-09T11:14:41Z</dcterms:modified>
</cp:coreProperties>
</file>