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7" r:id="rId2"/>
    <p:sldId id="256" r:id="rId3"/>
  </p:sldIdLst>
  <p:sldSz cx="15113000" cy="10693400"/>
  <p:notesSz cx="6858000" cy="9144000"/>
  <p:embeddedFontLst>
    <p:embeddedFont>
      <p:font typeface="Times New Roman MT" panose="020B0604020202020204" charset="0"/>
      <p:regular r:id="rId4"/>
    </p:embeddedFont>
    <p:embeddedFont>
      <p:font typeface="Times New Roman MT Bold" panose="020B0604020202020204" charset="0"/>
      <p:regular r:id="rId5"/>
    </p:embeddedFont>
    <p:embeddedFont>
      <p:font typeface="Times New Roman MT Bold Italics" panose="020B0604020202020204" charset="0"/>
      <p:regular r:id="rId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127709-2BA0-4D43-8737-A122C38892BE}" v="1" dt="2026-07-20T13:22:00.4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0" d="100"/>
          <a:sy n="50" d="100"/>
        </p:scale>
        <p:origin x="1445" y="5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microsoft.com/office/2016/11/relationships/changesInfo" Target="changesInfos/changesInfo1.xml"/><Relationship Id="rId5" Type="http://schemas.openxmlformats.org/officeDocument/2006/relationships/font" Target="fonts/font2.fntdata"/><Relationship Id="rId10" Type="http://schemas.openxmlformats.org/officeDocument/2006/relationships/tableStyles" Target="tableStyles.xml"/><Relationship Id="rId4" Type="http://schemas.openxmlformats.org/officeDocument/2006/relationships/font" Target="fonts/font1.fntdata"/><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ana Avramescu" userId="72b9b893bbd17648" providerId="LiveId" clId="{2B83D5EC-D4A1-4438-BED6-0B202D3914DB}"/>
    <pc:docChg chg="addSld modSld sldOrd">
      <pc:chgData name="Georgiana Avramescu" userId="72b9b893bbd17648" providerId="LiveId" clId="{2B83D5EC-D4A1-4438-BED6-0B202D3914DB}" dt="2026-07-20T13:25:45.569" v="126" actId="20577"/>
      <pc:docMkLst>
        <pc:docMk/>
      </pc:docMkLst>
      <pc:sldChg chg="ord">
        <pc:chgData name="Georgiana Avramescu" userId="72b9b893bbd17648" providerId="LiveId" clId="{2B83D5EC-D4A1-4438-BED6-0B202D3914DB}" dt="2026-07-20T13:21:33.459" v="2"/>
        <pc:sldMkLst>
          <pc:docMk/>
          <pc:sldMk cId="0" sldId="256"/>
        </pc:sldMkLst>
      </pc:sldChg>
      <pc:sldChg chg="addSp modSp new mod">
        <pc:chgData name="Georgiana Avramescu" userId="72b9b893bbd17648" providerId="LiveId" clId="{2B83D5EC-D4A1-4438-BED6-0B202D3914DB}" dt="2026-07-20T13:25:45.569" v="126" actId="20577"/>
        <pc:sldMkLst>
          <pc:docMk/>
          <pc:sldMk cId="3361973210" sldId="257"/>
        </pc:sldMkLst>
        <pc:spChg chg="add mod">
          <ac:chgData name="Georgiana Avramescu" userId="72b9b893bbd17648" providerId="LiveId" clId="{2B83D5EC-D4A1-4438-BED6-0B202D3914DB}" dt="2026-07-20T13:25:45.569" v="126" actId="20577"/>
          <ac:spMkLst>
            <pc:docMk/>
            <pc:sldMk cId="3361973210" sldId="257"/>
            <ac:spMk id="2" creationId="{0E285378-3B83-A69B-FA18-E311DCDEAB9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E285378-3B83-A69B-FA18-E311DCDEAB9A}"/>
              </a:ext>
            </a:extLst>
          </p:cNvPr>
          <p:cNvSpPr txBox="1"/>
          <p:nvPr/>
        </p:nvSpPr>
        <p:spPr>
          <a:xfrm>
            <a:off x="3517900" y="1612900"/>
            <a:ext cx="8077200" cy="5632311"/>
          </a:xfrm>
          <a:prstGeom prst="rect">
            <a:avLst/>
          </a:prstGeom>
          <a:noFill/>
        </p:spPr>
        <p:txBody>
          <a:bodyPr wrap="square" rtlCol="0">
            <a:spAutoFit/>
          </a:bodyPr>
          <a:lstStyle/>
          <a:p>
            <a:r>
              <a:rPr lang="en-GB" sz="6000" dirty="0"/>
              <a:t>Georgiana Avramescu </a:t>
            </a:r>
          </a:p>
          <a:p>
            <a:r>
              <a:rPr lang="en-GB" sz="6000" dirty="0"/>
              <a:t>Student Number:2330904 </a:t>
            </a:r>
          </a:p>
          <a:p>
            <a:r>
              <a:rPr lang="en-GB" sz="6000"/>
              <a:t>PSYCHOLOGICAL CLASIFICATIONS AND PROVISIONS BMHP6029</a:t>
            </a:r>
            <a:endParaRPr lang="en-GB" sz="6000" dirty="0"/>
          </a:p>
        </p:txBody>
      </p:sp>
    </p:spTree>
    <p:extLst>
      <p:ext uri="{BB962C8B-B14F-4D97-AF65-F5344CB8AC3E}">
        <p14:creationId xmlns:p14="http://schemas.microsoft.com/office/powerpoint/2010/main" val="3361973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7502" y="220544"/>
            <a:ext cx="14493685" cy="1013778"/>
            <a:chOff x="0" y="0"/>
            <a:chExt cx="3672673" cy="256889"/>
          </a:xfrm>
        </p:grpSpPr>
        <p:sp>
          <p:nvSpPr>
            <p:cNvPr id="3" name="Freeform 3"/>
            <p:cNvSpPr/>
            <p:nvPr/>
          </p:nvSpPr>
          <p:spPr>
            <a:xfrm>
              <a:off x="0" y="0"/>
              <a:ext cx="3672673" cy="256889"/>
            </a:xfrm>
            <a:custGeom>
              <a:avLst/>
              <a:gdLst/>
              <a:ahLst/>
              <a:cxnLst/>
              <a:rect l="l" t="t" r="r" b="b"/>
              <a:pathLst>
                <a:path w="3672673" h="256889">
                  <a:moveTo>
                    <a:pt x="0" y="0"/>
                  </a:moveTo>
                  <a:lnTo>
                    <a:pt x="3672673" y="0"/>
                  </a:lnTo>
                  <a:lnTo>
                    <a:pt x="3672673" y="256889"/>
                  </a:lnTo>
                  <a:lnTo>
                    <a:pt x="0" y="256889"/>
                  </a:lnTo>
                  <a:close/>
                </a:path>
              </a:pathLst>
            </a:custGeom>
            <a:solidFill>
              <a:srgbClr val="4372C2"/>
            </a:solidFill>
          </p:spPr>
          <p:txBody>
            <a:bodyPr/>
            <a:lstStyle/>
            <a:p>
              <a:endParaRPr lang="en-US" dirty="0"/>
            </a:p>
          </p:txBody>
        </p:sp>
        <p:sp>
          <p:nvSpPr>
            <p:cNvPr id="4" name="TextBox 4"/>
            <p:cNvSpPr txBox="1"/>
            <p:nvPr/>
          </p:nvSpPr>
          <p:spPr>
            <a:xfrm>
              <a:off x="0" y="-85725"/>
              <a:ext cx="3672673" cy="342614"/>
            </a:xfrm>
            <a:prstGeom prst="rect">
              <a:avLst/>
            </a:prstGeom>
          </p:spPr>
          <p:txBody>
            <a:bodyPr lIns="50800" tIns="50800" rIns="50800" bIns="50800" rtlCol="0" anchor="ctr"/>
            <a:lstStyle/>
            <a:p>
              <a:pPr algn="ctr">
                <a:lnSpc>
                  <a:spcPts val="2800"/>
                </a:lnSpc>
              </a:pPr>
              <a:endParaRPr/>
            </a:p>
          </p:txBody>
        </p:sp>
      </p:grpSp>
      <p:sp>
        <p:nvSpPr>
          <p:cNvPr id="5" name="Freeform 5"/>
          <p:cNvSpPr/>
          <p:nvPr/>
        </p:nvSpPr>
        <p:spPr>
          <a:xfrm>
            <a:off x="117502" y="5012625"/>
            <a:ext cx="2285229" cy="1521962"/>
          </a:xfrm>
          <a:custGeom>
            <a:avLst/>
            <a:gdLst/>
            <a:ahLst/>
            <a:cxnLst/>
            <a:rect l="l" t="t" r="r" b="b"/>
            <a:pathLst>
              <a:path w="2285229" h="1521962">
                <a:moveTo>
                  <a:pt x="0" y="0"/>
                </a:moveTo>
                <a:lnTo>
                  <a:pt x="2285229" y="0"/>
                </a:lnTo>
                <a:lnTo>
                  <a:pt x="2285229" y="1521962"/>
                </a:lnTo>
                <a:lnTo>
                  <a:pt x="0" y="1521962"/>
                </a:lnTo>
                <a:lnTo>
                  <a:pt x="0" y="0"/>
                </a:lnTo>
                <a:close/>
              </a:path>
            </a:pathLst>
          </a:custGeom>
          <a:blipFill>
            <a:blip r:embed="rId2"/>
            <a:stretch>
              <a:fillRect/>
            </a:stretch>
          </a:blipFill>
        </p:spPr>
        <p:txBody>
          <a:bodyPr/>
          <a:lstStyle/>
          <a:p>
            <a:endParaRPr lang="en-GB"/>
          </a:p>
        </p:txBody>
      </p:sp>
      <p:sp>
        <p:nvSpPr>
          <p:cNvPr id="6" name="Freeform 6"/>
          <p:cNvSpPr/>
          <p:nvPr/>
        </p:nvSpPr>
        <p:spPr>
          <a:xfrm>
            <a:off x="1595918" y="5016609"/>
            <a:ext cx="1826355" cy="1521962"/>
          </a:xfrm>
          <a:custGeom>
            <a:avLst/>
            <a:gdLst/>
            <a:ahLst/>
            <a:cxnLst/>
            <a:rect l="l" t="t" r="r" b="b"/>
            <a:pathLst>
              <a:path w="1826355" h="1521962">
                <a:moveTo>
                  <a:pt x="0" y="0"/>
                </a:moveTo>
                <a:lnTo>
                  <a:pt x="1826355" y="0"/>
                </a:lnTo>
                <a:lnTo>
                  <a:pt x="1826355" y="1521963"/>
                </a:lnTo>
                <a:lnTo>
                  <a:pt x="0" y="1521963"/>
                </a:lnTo>
                <a:lnTo>
                  <a:pt x="0" y="0"/>
                </a:lnTo>
                <a:close/>
              </a:path>
            </a:pathLst>
          </a:custGeom>
          <a:blipFill>
            <a:blip r:embed="rId3"/>
            <a:stretch>
              <a:fillRect/>
            </a:stretch>
          </a:blipFill>
        </p:spPr>
        <p:txBody>
          <a:bodyPr/>
          <a:lstStyle/>
          <a:p>
            <a:endParaRPr lang="en-GB"/>
          </a:p>
        </p:txBody>
      </p:sp>
      <p:sp>
        <p:nvSpPr>
          <p:cNvPr id="7" name="Freeform 7"/>
          <p:cNvSpPr/>
          <p:nvPr/>
        </p:nvSpPr>
        <p:spPr>
          <a:xfrm>
            <a:off x="3422273" y="5114895"/>
            <a:ext cx="1686216" cy="1350610"/>
          </a:xfrm>
          <a:custGeom>
            <a:avLst/>
            <a:gdLst/>
            <a:ahLst/>
            <a:cxnLst/>
            <a:rect l="l" t="t" r="r" b="b"/>
            <a:pathLst>
              <a:path w="1686216" h="1350610">
                <a:moveTo>
                  <a:pt x="0" y="0"/>
                </a:moveTo>
                <a:lnTo>
                  <a:pt x="1686216" y="0"/>
                </a:lnTo>
                <a:lnTo>
                  <a:pt x="1686216" y="1350610"/>
                </a:lnTo>
                <a:lnTo>
                  <a:pt x="0" y="1350610"/>
                </a:lnTo>
                <a:lnTo>
                  <a:pt x="0" y="0"/>
                </a:lnTo>
                <a:close/>
              </a:path>
            </a:pathLst>
          </a:custGeom>
          <a:blipFill>
            <a:blip r:embed="rId4"/>
            <a:stretch>
              <a:fillRect/>
            </a:stretch>
          </a:blipFill>
        </p:spPr>
        <p:txBody>
          <a:bodyPr/>
          <a:lstStyle/>
          <a:p>
            <a:endParaRPr lang="en-GB"/>
          </a:p>
        </p:txBody>
      </p:sp>
      <p:sp>
        <p:nvSpPr>
          <p:cNvPr id="8" name="Freeform 8"/>
          <p:cNvSpPr/>
          <p:nvPr/>
        </p:nvSpPr>
        <p:spPr>
          <a:xfrm>
            <a:off x="10377380" y="4369662"/>
            <a:ext cx="2406310" cy="1532426"/>
          </a:xfrm>
          <a:custGeom>
            <a:avLst/>
            <a:gdLst/>
            <a:ahLst/>
            <a:cxnLst/>
            <a:rect l="l" t="t" r="r" b="b"/>
            <a:pathLst>
              <a:path w="4408671" h="2756031">
                <a:moveTo>
                  <a:pt x="0" y="0"/>
                </a:moveTo>
                <a:lnTo>
                  <a:pt x="4408671" y="0"/>
                </a:lnTo>
                <a:lnTo>
                  <a:pt x="4408671" y="2756031"/>
                </a:lnTo>
                <a:lnTo>
                  <a:pt x="0" y="2756031"/>
                </a:lnTo>
                <a:lnTo>
                  <a:pt x="0" y="0"/>
                </a:lnTo>
                <a:close/>
              </a:path>
            </a:pathLst>
          </a:custGeom>
          <a:blipFill>
            <a:blip r:embed="rId5"/>
            <a:stretch>
              <a:fillRect t="-3224" b="-3224"/>
            </a:stretch>
          </a:blipFill>
        </p:spPr>
        <p:txBody>
          <a:bodyPr/>
          <a:lstStyle/>
          <a:p>
            <a:endParaRPr lang="en-GB"/>
          </a:p>
        </p:txBody>
      </p:sp>
      <p:sp>
        <p:nvSpPr>
          <p:cNvPr id="9" name="Freeform 9"/>
          <p:cNvSpPr/>
          <p:nvPr/>
        </p:nvSpPr>
        <p:spPr>
          <a:xfrm>
            <a:off x="5603131" y="1825386"/>
            <a:ext cx="951175" cy="2571695"/>
          </a:xfrm>
          <a:custGeom>
            <a:avLst/>
            <a:gdLst/>
            <a:ahLst/>
            <a:cxnLst/>
            <a:rect l="l" t="t" r="r" b="b"/>
            <a:pathLst>
              <a:path w="951175" h="2571695">
                <a:moveTo>
                  <a:pt x="0" y="0"/>
                </a:moveTo>
                <a:lnTo>
                  <a:pt x="951174" y="0"/>
                </a:lnTo>
                <a:lnTo>
                  <a:pt x="951174" y="2571695"/>
                </a:lnTo>
                <a:lnTo>
                  <a:pt x="0" y="2571695"/>
                </a:lnTo>
                <a:lnTo>
                  <a:pt x="0" y="0"/>
                </a:lnTo>
                <a:close/>
              </a:path>
            </a:pathLst>
          </a:custGeom>
          <a:blipFill>
            <a:blip r:embed="rId6"/>
            <a:stretch>
              <a:fillRect l="-60258" t="-19846" r="-64674" b="-4830"/>
            </a:stretch>
          </a:blipFill>
        </p:spPr>
        <p:txBody>
          <a:bodyPr/>
          <a:lstStyle/>
          <a:p>
            <a:endParaRPr lang="en-GB"/>
          </a:p>
        </p:txBody>
      </p:sp>
      <p:sp>
        <p:nvSpPr>
          <p:cNvPr id="10" name="Freeform 10"/>
          <p:cNvSpPr/>
          <p:nvPr/>
        </p:nvSpPr>
        <p:spPr>
          <a:xfrm>
            <a:off x="8990577" y="10222615"/>
            <a:ext cx="1042653" cy="489590"/>
          </a:xfrm>
          <a:custGeom>
            <a:avLst/>
            <a:gdLst/>
            <a:ahLst/>
            <a:cxnLst/>
            <a:rect l="l" t="t" r="r" b="b"/>
            <a:pathLst>
              <a:path w="1042653" h="489590">
                <a:moveTo>
                  <a:pt x="0" y="0"/>
                </a:moveTo>
                <a:lnTo>
                  <a:pt x="1042653" y="0"/>
                </a:lnTo>
                <a:lnTo>
                  <a:pt x="1042653" y="489589"/>
                </a:lnTo>
                <a:lnTo>
                  <a:pt x="0" y="489589"/>
                </a:lnTo>
                <a:lnTo>
                  <a:pt x="0" y="0"/>
                </a:lnTo>
                <a:close/>
              </a:path>
            </a:pathLst>
          </a:custGeom>
          <a:blipFill>
            <a:blip r:embed="rId7"/>
            <a:stretch>
              <a:fillRect t="-36330" r="-3095" b="-38606"/>
            </a:stretch>
          </a:blipFill>
        </p:spPr>
        <p:txBody>
          <a:bodyPr/>
          <a:lstStyle/>
          <a:p>
            <a:endParaRPr lang="en-GB"/>
          </a:p>
        </p:txBody>
      </p:sp>
      <p:sp>
        <p:nvSpPr>
          <p:cNvPr id="11" name="TextBox 11"/>
          <p:cNvSpPr txBox="1"/>
          <p:nvPr/>
        </p:nvSpPr>
        <p:spPr>
          <a:xfrm>
            <a:off x="150926" y="8824594"/>
            <a:ext cx="5111740" cy="1824795"/>
          </a:xfrm>
          <a:prstGeom prst="rect">
            <a:avLst/>
          </a:prstGeom>
        </p:spPr>
        <p:txBody>
          <a:bodyPr lIns="0" tIns="0" rIns="0" bIns="0" rtlCol="0" anchor="t">
            <a:spAutoFit/>
          </a:bodyPr>
          <a:lstStyle/>
          <a:p>
            <a:pPr marL="194316" lvl="1" indent="-97158" algn="l">
              <a:lnSpc>
                <a:spcPts val="1260"/>
              </a:lnSpc>
              <a:buFont typeface="Arial"/>
              <a:buChar char="•"/>
            </a:pPr>
            <a:r>
              <a:rPr lang="en-US" sz="900" dirty="0">
                <a:solidFill>
                  <a:srgbClr val="000000"/>
                </a:solidFill>
                <a:latin typeface="Times New Roman MT"/>
                <a:ea typeface="Times New Roman MT"/>
                <a:cs typeface="Times New Roman MT"/>
                <a:sym typeface="Times New Roman MT"/>
              </a:rPr>
              <a:t>PTSD symptoms generally surface three short periods after the trauma but may happen a bit later too (CSAT, 2014). They are grouped into four types:</a:t>
            </a:r>
          </a:p>
          <a:p>
            <a:pPr marL="194316" lvl="1" indent="-97158" algn="l">
              <a:lnSpc>
                <a:spcPts val="1260"/>
              </a:lnSpc>
              <a:buFont typeface="Arial"/>
              <a:buChar char="•"/>
            </a:pPr>
            <a:r>
              <a:rPr lang="en-US" sz="900" dirty="0">
                <a:solidFill>
                  <a:srgbClr val="000000"/>
                </a:solidFill>
                <a:latin typeface="Times New Roman MT"/>
                <a:ea typeface="Times New Roman MT"/>
                <a:cs typeface="Times New Roman MT"/>
                <a:sym typeface="Times New Roman MT"/>
              </a:rPr>
              <a:t>These are i</a:t>
            </a:r>
            <a:r>
              <a:rPr lang="en-US" sz="900" b="1" dirty="0">
                <a:solidFill>
                  <a:srgbClr val="000000"/>
                </a:solidFill>
                <a:latin typeface="Times New Roman MT Bold"/>
                <a:ea typeface="Times New Roman MT Bold"/>
                <a:cs typeface="Times New Roman MT Bold"/>
                <a:sym typeface="Times New Roman MT Bold"/>
              </a:rPr>
              <a:t>ntrusive thoughts</a:t>
            </a:r>
            <a:r>
              <a:rPr lang="en-US" sz="900" dirty="0">
                <a:solidFill>
                  <a:srgbClr val="000000"/>
                </a:solidFill>
                <a:latin typeface="Times New Roman MT"/>
                <a:ea typeface="Times New Roman MT"/>
                <a:cs typeface="Times New Roman MT"/>
                <a:sym typeface="Times New Roman MT"/>
              </a:rPr>
              <a:t> or the memories that come back vividly in some manner and cause a person to have both emotional and physical distress whenever he or she is thinking about the trauma or reminded of the same.</a:t>
            </a:r>
          </a:p>
          <a:p>
            <a:pPr marL="194316" lvl="1" indent="-97158" algn="l">
              <a:lnSpc>
                <a:spcPts val="1260"/>
              </a:lnSpc>
              <a:buFont typeface="Arial"/>
              <a:buChar char="•"/>
            </a:pPr>
            <a:r>
              <a:rPr lang="en-US" sz="900" dirty="0">
                <a:solidFill>
                  <a:srgbClr val="000000"/>
                </a:solidFill>
                <a:latin typeface="Times New Roman MT"/>
                <a:ea typeface="Times New Roman MT"/>
                <a:cs typeface="Times New Roman MT"/>
                <a:sym typeface="Times New Roman MT"/>
              </a:rPr>
              <a:t>To avoid symptoms related to the trauma, one might start to distance themselves from people, situations, or even thoughts that may trigger memories or experiences that are connected to the trauma. If this happens then their symptom is categorized as </a:t>
            </a:r>
            <a:r>
              <a:rPr lang="en-US" sz="900" b="1" dirty="0">
                <a:solidFill>
                  <a:srgbClr val="000000"/>
                </a:solidFill>
                <a:latin typeface="Times New Roman MT Bold"/>
                <a:ea typeface="Times New Roman MT Bold"/>
                <a:cs typeface="Times New Roman MT Bold"/>
                <a:sym typeface="Times New Roman MT Bold"/>
              </a:rPr>
              <a:t>avoidance</a:t>
            </a:r>
            <a:r>
              <a:rPr lang="en-US" sz="900" dirty="0">
                <a:solidFill>
                  <a:srgbClr val="000000"/>
                </a:solidFill>
                <a:latin typeface="Times New Roman MT"/>
                <a:ea typeface="Times New Roman MT"/>
                <a:cs typeface="Times New Roman MT"/>
                <a:sym typeface="Times New Roman MT"/>
              </a:rPr>
              <a:t>.</a:t>
            </a:r>
          </a:p>
          <a:p>
            <a:pPr marL="194316" lvl="1" indent="-97158" algn="l">
              <a:lnSpc>
                <a:spcPts val="1260"/>
              </a:lnSpc>
              <a:buFont typeface="Arial"/>
              <a:buChar char="•"/>
            </a:pPr>
            <a:r>
              <a:rPr lang="en-US" sz="900" dirty="0">
                <a:solidFill>
                  <a:srgbClr val="000000"/>
                </a:solidFill>
                <a:latin typeface="Times New Roman MT"/>
                <a:ea typeface="Times New Roman MT"/>
                <a:cs typeface="Times New Roman MT"/>
                <a:sym typeface="Times New Roman MT"/>
              </a:rPr>
              <a:t>Symptoms related to heightened </a:t>
            </a:r>
            <a:r>
              <a:rPr lang="en-US" sz="900" b="1" dirty="0">
                <a:solidFill>
                  <a:srgbClr val="000000"/>
                </a:solidFill>
                <a:latin typeface="Times New Roman MT Bold"/>
                <a:ea typeface="Times New Roman MT Bold"/>
                <a:cs typeface="Times New Roman MT Bold"/>
                <a:sym typeface="Times New Roman MT Bold"/>
              </a:rPr>
              <a:t>arousal and reactivity</a:t>
            </a:r>
            <a:r>
              <a:rPr lang="en-US" sz="900" dirty="0">
                <a:solidFill>
                  <a:srgbClr val="000000"/>
                </a:solidFill>
                <a:latin typeface="Times New Roman MT"/>
                <a:ea typeface="Times New Roman MT"/>
                <a:cs typeface="Times New Roman MT"/>
                <a:sym typeface="Times New Roman MT"/>
              </a:rPr>
              <a:t> include irritability aggression disrupted sleep, problems with concentration, hypervigilance, and startle reactivity. Besides these, a person may also engage in dangerous and risky behavior.</a:t>
            </a:r>
          </a:p>
        </p:txBody>
      </p:sp>
      <p:sp>
        <p:nvSpPr>
          <p:cNvPr id="12" name="TextBox 12"/>
          <p:cNvSpPr txBox="1"/>
          <p:nvPr/>
        </p:nvSpPr>
        <p:spPr>
          <a:xfrm>
            <a:off x="-839248" y="1139072"/>
            <a:ext cx="4870333" cy="473409"/>
          </a:xfrm>
          <a:prstGeom prst="rect">
            <a:avLst/>
          </a:prstGeom>
        </p:spPr>
        <p:txBody>
          <a:bodyPr lIns="0" tIns="0" rIns="0" bIns="0" rtlCol="0" anchor="t">
            <a:spAutoFit/>
          </a:bodyPr>
          <a:lstStyle/>
          <a:p>
            <a:pPr algn="ctr">
              <a:lnSpc>
                <a:spcPts val="3496"/>
              </a:lnSpc>
              <a:spcBef>
                <a:spcPct val="0"/>
              </a:spcBef>
            </a:pPr>
            <a:r>
              <a:rPr lang="en-US" sz="2497" b="1">
                <a:solidFill>
                  <a:srgbClr val="4372C2"/>
                </a:solidFill>
                <a:latin typeface="Times New Roman MT Bold"/>
                <a:ea typeface="Times New Roman MT Bold"/>
                <a:cs typeface="Times New Roman MT Bold"/>
                <a:sym typeface="Times New Roman MT Bold"/>
              </a:rPr>
              <a:t>Introduction</a:t>
            </a:r>
          </a:p>
        </p:txBody>
      </p:sp>
      <p:sp>
        <p:nvSpPr>
          <p:cNvPr id="13" name="TextBox 13"/>
          <p:cNvSpPr txBox="1"/>
          <p:nvPr/>
        </p:nvSpPr>
        <p:spPr>
          <a:xfrm>
            <a:off x="2697270" y="150389"/>
            <a:ext cx="9278830" cy="976293"/>
          </a:xfrm>
          <a:prstGeom prst="rect">
            <a:avLst/>
          </a:prstGeom>
        </p:spPr>
        <p:txBody>
          <a:bodyPr wrap="square" lIns="0" tIns="0" rIns="0" bIns="0" rtlCol="0" anchor="t">
            <a:spAutoFit/>
          </a:bodyPr>
          <a:lstStyle/>
          <a:p>
            <a:pPr algn="ctr">
              <a:lnSpc>
                <a:spcPts val="7980"/>
              </a:lnSpc>
            </a:pPr>
            <a:r>
              <a:rPr lang="en-US" sz="5700" b="1" dirty="0">
                <a:solidFill>
                  <a:srgbClr val="000000"/>
                </a:solidFill>
                <a:latin typeface="Times New Roman MT Bold"/>
                <a:ea typeface="Times New Roman MT Bold"/>
                <a:cs typeface="Times New Roman MT Bold"/>
                <a:sym typeface="Times New Roman MT Bold"/>
              </a:rPr>
              <a:t>6B40: Post-Traumatic Stress </a:t>
            </a:r>
          </a:p>
        </p:txBody>
      </p:sp>
      <p:sp>
        <p:nvSpPr>
          <p:cNvPr id="14" name="TextBox 14"/>
          <p:cNvSpPr txBox="1"/>
          <p:nvPr/>
        </p:nvSpPr>
        <p:spPr>
          <a:xfrm>
            <a:off x="10132998" y="1603208"/>
            <a:ext cx="4815224" cy="2863989"/>
          </a:xfrm>
          <a:prstGeom prst="rect">
            <a:avLst/>
          </a:prstGeom>
        </p:spPr>
        <p:txBody>
          <a:bodyPr lIns="0" tIns="0" rIns="0" bIns="0" rtlCol="0" anchor="t">
            <a:spAutoFit/>
          </a:bodyPr>
          <a:lstStyle/>
          <a:p>
            <a:pPr marL="215903" lvl="1" indent="-107951" algn="l">
              <a:lnSpc>
                <a:spcPts val="1400"/>
              </a:lnSpc>
              <a:buFont typeface="Arial"/>
              <a:buChar char="•"/>
            </a:pPr>
            <a:r>
              <a:rPr lang="en-US" sz="1000" dirty="0">
                <a:solidFill>
                  <a:srgbClr val="000000"/>
                </a:solidFill>
                <a:latin typeface="Times New Roman MT"/>
                <a:ea typeface="Times New Roman MT"/>
                <a:cs typeface="Times New Roman MT"/>
                <a:sym typeface="Times New Roman MT"/>
              </a:rPr>
              <a:t>Evidence from research clearly illustrates the effectiveness of identification and treatment of PTSD at an early stage to help people achieve better recovery and quality of lives (Chen et al., 2025). The traumatized individuals, mainly those who have not been given help yet including veterans, emergency workers, victims of violence and disaster victims, need to be screened routinely by health workers.</a:t>
            </a:r>
          </a:p>
          <a:p>
            <a:pPr marL="215903" lvl="1" indent="-107951" algn="l">
              <a:lnSpc>
                <a:spcPts val="1400"/>
              </a:lnSpc>
              <a:buFont typeface="Arial"/>
              <a:buChar char="•"/>
            </a:pPr>
            <a:r>
              <a:rPr lang="en-US" sz="1000" dirty="0">
                <a:solidFill>
                  <a:srgbClr val="000000"/>
                </a:solidFill>
                <a:latin typeface="Times New Roman MT"/>
                <a:ea typeface="Times New Roman MT"/>
                <a:cs typeface="Times New Roman MT"/>
                <a:sym typeface="Times New Roman MT"/>
              </a:rPr>
              <a:t>To help more and more people to get rid of the same factor, we should continue the work related to </a:t>
            </a:r>
            <a:r>
              <a:rPr lang="en-US" sz="1000" b="1" dirty="0">
                <a:solidFill>
                  <a:srgbClr val="000000"/>
                </a:solidFill>
                <a:latin typeface="Times New Roman MT Bold"/>
                <a:ea typeface="Times New Roman MT Bold"/>
                <a:cs typeface="Times New Roman MT Bold"/>
                <a:sym typeface="Times New Roman MT Bold"/>
              </a:rPr>
              <a:t>education of the public mental health awareness</a:t>
            </a:r>
            <a:r>
              <a:rPr lang="en-US" sz="1000" dirty="0">
                <a:solidFill>
                  <a:srgbClr val="000000"/>
                </a:solidFill>
                <a:latin typeface="Times New Roman MT"/>
                <a:ea typeface="Times New Roman MT"/>
                <a:cs typeface="Times New Roman MT"/>
                <a:sym typeface="Times New Roman MT"/>
              </a:rPr>
              <a:t> and encouraging a greater number of those affected to open about their illness in a supportive environment, without feeling discriminated for it by others. In particular, governments and the health services should increase the coverage of mental health care services that take the aspect of trauma into consideration as a very important part of care so that they reach even more people . Most of all in less developed areas.</a:t>
            </a:r>
          </a:p>
          <a:p>
            <a:pPr marL="215903" lvl="1" indent="-107951" algn="l">
              <a:lnSpc>
                <a:spcPts val="1400"/>
              </a:lnSpc>
              <a:buFont typeface="Arial"/>
              <a:buChar char="•"/>
            </a:pPr>
            <a:r>
              <a:rPr lang="en-US" sz="1000" dirty="0">
                <a:solidFill>
                  <a:srgbClr val="000000"/>
                </a:solidFill>
                <a:latin typeface="Times New Roman MT"/>
                <a:ea typeface="Times New Roman MT"/>
                <a:cs typeface="Times New Roman MT"/>
                <a:sym typeface="Times New Roman MT"/>
              </a:rPr>
              <a:t>The educational program should also </a:t>
            </a:r>
            <a:r>
              <a:rPr lang="en-US" sz="1000" b="1" dirty="0">
                <a:solidFill>
                  <a:srgbClr val="000000"/>
                </a:solidFill>
                <a:latin typeface="Times New Roman MT Bold"/>
                <a:ea typeface="Times New Roman MT Bold"/>
                <a:cs typeface="Times New Roman MT Bold"/>
                <a:sym typeface="Times New Roman MT Bold"/>
              </a:rPr>
              <a:t>target family and work place </a:t>
            </a:r>
            <a:r>
              <a:rPr lang="en-US" sz="1000" dirty="0">
                <a:solidFill>
                  <a:srgbClr val="000000"/>
                </a:solidFill>
                <a:latin typeface="Times New Roman MT"/>
                <a:ea typeface="Times New Roman MT"/>
                <a:cs typeface="Times New Roman MT"/>
                <a:sym typeface="Times New Roman MT"/>
              </a:rPr>
              <a:t>so that individuals suffering from PTSD are better supported at home and work environment and their participation in the treatment is encouraged.</a:t>
            </a:r>
          </a:p>
          <a:p>
            <a:pPr algn="l">
              <a:lnSpc>
                <a:spcPts val="1400"/>
              </a:lnSpc>
              <a:spcBef>
                <a:spcPct val="0"/>
              </a:spcBef>
            </a:pPr>
            <a:endParaRPr lang="en-US" sz="1000" dirty="0">
              <a:solidFill>
                <a:srgbClr val="000000"/>
              </a:solidFill>
              <a:latin typeface="Times New Roman MT"/>
              <a:ea typeface="Times New Roman MT"/>
              <a:cs typeface="Times New Roman MT"/>
              <a:sym typeface="Times New Roman MT"/>
            </a:endParaRPr>
          </a:p>
        </p:txBody>
      </p:sp>
      <p:sp>
        <p:nvSpPr>
          <p:cNvPr id="15" name="TextBox 15"/>
          <p:cNvSpPr txBox="1"/>
          <p:nvPr/>
        </p:nvSpPr>
        <p:spPr>
          <a:xfrm>
            <a:off x="9214392" y="1180933"/>
            <a:ext cx="5905608" cy="908050"/>
          </a:xfrm>
          <a:prstGeom prst="rect">
            <a:avLst/>
          </a:prstGeom>
        </p:spPr>
        <p:txBody>
          <a:bodyPr lIns="0" tIns="0" rIns="0" bIns="0" rtlCol="0" anchor="t">
            <a:spAutoFit/>
          </a:bodyPr>
          <a:lstStyle/>
          <a:p>
            <a:pPr algn="ctr">
              <a:lnSpc>
                <a:spcPts val="3499"/>
              </a:lnSpc>
            </a:pPr>
            <a:r>
              <a:rPr lang="en-US" sz="2499" b="1">
                <a:solidFill>
                  <a:srgbClr val="4372C2"/>
                </a:solidFill>
                <a:latin typeface="Times New Roman MT Bold"/>
                <a:ea typeface="Times New Roman MT Bold"/>
                <a:cs typeface="Times New Roman MT Bold"/>
                <a:sym typeface="Times New Roman MT Bold"/>
              </a:rPr>
              <a:t>Recommendation</a:t>
            </a:r>
          </a:p>
          <a:p>
            <a:pPr algn="ctr">
              <a:lnSpc>
                <a:spcPts val="3499"/>
              </a:lnSpc>
              <a:spcBef>
                <a:spcPct val="0"/>
              </a:spcBef>
            </a:pPr>
            <a:endParaRPr lang="en-US" sz="2499" b="1">
              <a:solidFill>
                <a:srgbClr val="4372C2"/>
              </a:solidFill>
              <a:latin typeface="Times New Roman MT Bold"/>
              <a:ea typeface="Times New Roman MT Bold"/>
              <a:cs typeface="Times New Roman MT Bold"/>
              <a:sym typeface="Times New Roman MT Bold"/>
            </a:endParaRPr>
          </a:p>
        </p:txBody>
      </p:sp>
      <p:sp>
        <p:nvSpPr>
          <p:cNvPr id="16" name="TextBox 16"/>
          <p:cNvSpPr txBox="1"/>
          <p:nvPr/>
        </p:nvSpPr>
        <p:spPr>
          <a:xfrm>
            <a:off x="84079" y="1574380"/>
            <a:ext cx="5390378" cy="3918765"/>
          </a:xfrm>
          <a:prstGeom prst="rect">
            <a:avLst/>
          </a:prstGeom>
        </p:spPr>
        <p:txBody>
          <a:bodyPr lIns="0" tIns="0" rIns="0" bIns="0" rtlCol="0" anchor="t">
            <a:spAutoFit/>
          </a:bodyPr>
          <a:lstStyle/>
          <a:p>
            <a:pPr algn="l">
              <a:lnSpc>
                <a:spcPts val="1260"/>
              </a:lnSpc>
            </a:pPr>
            <a:r>
              <a:rPr lang="en-US" sz="900" dirty="0">
                <a:solidFill>
                  <a:srgbClr val="000000"/>
                </a:solidFill>
                <a:latin typeface="Times New Roman MT"/>
                <a:ea typeface="Times New Roman MT"/>
                <a:cs typeface="Times New Roman MT"/>
                <a:sym typeface="Times New Roman MT"/>
              </a:rPr>
              <a:t> A person suffers from </a:t>
            </a:r>
            <a:r>
              <a:rPr lang="en-US" sz="900" b="1" dirty="0">
                <a:solidFill>
                  <a:srgbClr val="000000"/>
                </a:solidFill>
                <a:latin typeface="Times New Roman MT Bold"/>
                <a:ea typeface="Times New Roman MT Bold"/>
                <a:cs typeface="Times New Roman MT Bold"/>
                <a:sym typeface="Times New Roman MT Bold"/>
              </a:rPr>
              <a:t>Post-Traumatic Stress Disorder or PTSD</a:t>
            </a:r>
            <a:r>
              <a:rPr lang="en-US" sz="900" dirty="0">
                <a:solidFill>
                  <a:srgbClr val="000000"/>
                </a:solidFill>
                <a:latin typeface="Times New Roman MT"/>
                <a:ea typeface="Times New Roman MT"/>
                <a:cs typeface="Times New Roman MT"/>
                <a:sym typeface="Times New Roman MT"/>
              </a:rPr>
              <a:t> when their trauma has led not only to some symptoms that interfere with daily life but also they have become so entrenched and persistent that treatment becomes necessary for their mental health. Traumatizing events like death, severe injury, or sexual violence to oneself or witnessing someone else getting hurt could be what triggers PTSD. Major traumatic experiences include wars, violent physical and sexual assaults, domestic abuse, natural catastrophes, life-threatening injuries, and disruptive </a:t>
            </a:r>
            <a:r>
              <a:rPr lang="en-US" sz="900" dirty="0" err="1">
                <a:solidFill>
                  <a:srgbClr val="000000"/>
                </a:solidFill>
                <a:latin typeface="Times New Roman MT"/>
                <a:ea typeface="Times New Roman MT"/>
                <a:cs typeface="Times New Roman MT"/>
                <a:sym typeface="Times New Roman MT"/>
              </a:rPr>
              <a:t>behaviour</a:t>
            </a:r>
            <a:r>
              <a:rPr lang="en-US" sz="900" dirty="0">
                <a:solidFill>
                  <a:srgbClr val="000000"/>
                </a:solidFill>
                <a:latin typeface="Times New Roman MT"/>
                <a:ea typeface="Times New Roman MT"/>
                <a:cs typeface="Times New Roman MT"/>
                <a:sym typeface="Times New Roman MT"/>
              </a:rPr>
              <a:t>.</a:t>
            </a:r>
          </a:p>
          <a:p>
            <a:pPr algn="l">
              <a:lnSpc>
                <a:spcPts val="1260"/>
              </a:lnSpc>
              <a:spcBef>
                <a:spcPct val="0"/>
              </a:spcBef>
            </a:pPr>
            <a:r>
              <a:rPr lang="en-US" sz="900" dirty="0">
                <a:solidFill>
                  <a:srgbClr val="000000"/>
                </a:solidFill>
                <a:latin typeface="Times New Roman MT"/>
                <a:ea typeface="Times New Roman MT"/>
                <a:cs typeface="Times New Roman MT"/>
                <a:sym typeface="Times New Roman MT"/>
              </a:rPr>
              <a:t> Even stress can be a common reaction to trauma, but PTSD is that situation when the symptoms remain and start to affect your life in one way or another. After exposure to traumatic events, some people continue to have lots of distressing symptoms such as intrusive memories, nightmares or flashbacks linked to the traumatic event that were so painful or terrifying, even at a later time, to have an adverse reaction. A person with PTSD avoids stimuli and reminders related to their trauma, becomes negative about themselves as well as their environment, and becomes highly alert and reactive to everything around them. The signs and symptoms should continue for no less than a month and must have resulted in a considerable degree of psychological disturbance, or the person's functioning should have been Really affected, based on the </a:t>
            </a:r>
            <a:r>
              <a:rPr lang="en-US" sz="900" b="1" i="1" dirty="0">
                <a:solidFill>
                  <a:srgbClr val="000000"/>
                </a:solidFill>
                <a:latin typeface="Times New Roman MT Bold Italics"/>
                <a:ea typeface="Times New Roman MT Bold Italics"/>
                <a:cs typeface="Times New Roman MT Bold Italics"/>
                <a:sym typeface="Times New Roman MT Bold Italics"/>
              </a:rPr>
              <a:t>DSM-5-TR</a:t>
            </a:r>
            <a:r>
              <a:rPr lang="en-US" sz="900" dirty="0">
                <a:solidFill>
                  <a:srgbClr val="000000"/>
                </a:solidFill>
                <a:latin typeface="Times New Roman MT"/>
                <a:ea typeface="Times New Roman MT"/>
                <a:cs typeface="Times New Roman MT"/>
                <a:sym typeface="Times New Roman MT"/>
              </a:rPr>
              <a:t> criteria for the diagnosis of PTSD. </a:t>
            </a:r>
          </a:p>
          <a:p>
            <a:pPr algn="l">
              <a:lnSpc>
                <a:spcPts val="1400"/>
              </a:lnSpc>
              <a:spcBef>
                <a:spcPct val="0"/>
              </a:spcBef>
            </a:pPr>
            <a:r>
              <a:rPr lang="en-US" sz="1000" dirty="0">
                <a:solidFill>
                  <a:srgbClr val="000000"/>
                </a:solidFill>
                <a:latin typeface="Times New Roman MT"/>
                <a:ea typeface="Times New Roman MT"/>
                <a:cs typeface="Times New Roman MT"/>
                <a:sym typeface="Times New Roman MT"/>
              </a:rPr>
              <a:t>PTSD or post-traumatic stress disorder is another mental illness that commonly follows traumatic events. Statistics from the World Health Organization show that </a:t>
            </a:r>
            <a:r>
              <a:rPr lang="en-US" sz="1000" b="1" dirty="0">
                <a:solidFill>
                  <a:srgbClr val="000000"/>
                </a:solidFill>
                <a:latin typeface="Times New Roman MT Bold"/>
                <a:ea typeface="Times New Roman MT Bold"/>
                <a:cs typeface="Times New Roman MT Bold"/>
                <a:sym typeface="Times New Roman MT Bold"/>
              </a:rPr>
              <a:t>3. 9% of the global population</a:t>
            </a:r>
            <a:r>
              <a:rPr lang="en-US" sz="1000" dirty="0">
                <a:solidFill>
                  <a:srgbClr val="000000"/>
                </a:solidFill>
                <a:latin typeface="Times New Roman MT"/>
                <a:ea typeface="Times New Roman MT"/>
                <a:cs typeface="Times New Roman MT"/>
                <a:sym typeface="Times New Roman MT"/>
              </a:rPr>
              <a:t> will experience PTSD throughout their lifetime. After traumatic events, about </a:t>
            </a:r>
            <a:r>
              <a:rPr lang="en-US" sz="1000" b="1" dirty="0">
                <a:solidFill>
                  <a:srgbClr val="000000"/>
                </a:solidFill>
                <a:latin typeface="Times New Roman MT Bold"/>
                <a:ea typeface="Times New Roman MT Bold"/>
                <a:cs typeface="Times New Roman MT Bold"/>
                <a:sym typeface="Times New Roman MT Bold"/>
              </a:rPr>
              <a:t>30% of the affected victims</a:t>
            </a:r>
            <a:r>
              <a:rPr lang="en-US" sz="1000" dirty="0">
                <a:solidFill>
                  <a:srgbClr val="000000"/>
                </a:solidFill>
                <a:latin typeface="Times New Roman MT"/>
                <a:ea typeface="Times New Roman MT"/>
                <a:cs typeface="Times New Roman MT"/>
                <a:sym typeface="Times New Roman MT"/>
              </a:rPr>
              <a:t> will develop PTSD (WHO, 2024). Females are more likely to be diagnosed with PTSD than males, whereas soldiers, medical personnel and those involved in emergency services, refugees, and survivors of abuse are also in a high-risk group of people for PTSD. The reason is they are continually exposed to traumatic situations.</a:t>
            </a:r>
          </a:p>
          <a:p>
            <a:pPr algn="l">
              <a:lnSpc>
                <a:spcPts val="1260"/>
              </a:lnSpc>
              <a:spcBef>
                <a:spcPct val="0"/>
              </a:spcBef>
            </a:pPr>
            <a:endParaRPr lang="en-US" sz="1000" dirty="0">
              <a:solidFill>
                <a:srgbClr val="000000"/>
              </a:solidFill>
              <a:latin typeface="Times New Roman MT"/>
              <a:ea typeface="Times New Roman MT"/>
              <a:cs typeface="Times New Roman MT"/>
              <a:sym typeface="Times New Roman MT"/>
            </a:endParaRPr>
          </a:p>
        </p:txBody>
      </p:sp>
      <p:sp>
        <p:nvSpPr>
          <p:cNvPr id="17" name="TextBox 17"/>
          <p:cNvSpPr txBox="1"/>
          <p:nvPr/>
        </p:nvSpPr>
        <p:spPr>
          <a:xfrm>
            <a:off x="84079" y="6557622"/>
            <a:ext cx="4870333" cy="473409"/>
          </a:xfrm>
          <a:prstGeom prst="rect">
            <a:avLst/>
          </a:prstGeom>
        </p:spPr>
        <p:txBody>
          <a:bodyPr lIns="0" tIns="0" rIns="0" bIns="0" rtlCol="0" anchor="t">
            <a:spAutoFit/>
          </a:bodyPr>
          <a:lstStyle/>
          <a:p>
            <a:pPr algn="ctr">
              <a:lnSpc>
                <a:spcPts val="3496"/>
              </a:lnSpc>
              <a:spcBef>
                <a:spcPct val="0"/>
              </a:spcBef>
            </a:pPr>
            <a:r>
              <a:rPr lang="en-US" sz="2497" b="1">
                <a:solidFill>
                  <a:srgbClr val="4372C2"/>
                </a:solidFill>
                <a:latin typeface="Times New Roman MT Bold"/>
                <a:ea typeface="Times New Roman MT Bold"/>
                <a:cs typeface="Times New Roman MT Bold"/>
                <a:sym typeface="Times New Roman MT Bold"/>
              </a:rPr>
              <a:t>Causes, Symptoms and Diagnosis</a:t>
            </a:r>
          </a:p>
        </p:txBody>
      </p:sp>
      <p:sp>
        <p:nvSpPr>
          <p:cNvPr id="18" name="TextBox 18"/>
          <p:cNvSpPr txBox="1"/>
          <p:nvPr/>
        </p:nvSpPr>
        <p:spPr>
          <a:xfrm>
            <a:off x="150926" y="6992931"/>
            <a:ext cx="4803485" cy="1844039"/>
          </a:xfrm>
          <a:prstGeom prst="rect">
            <a:avLst/>
          </a:prstGeom>
        </p:spPr>
        <p:txBody>
          <a:bodyPr lIns="0" tIns="0" rIns="0" bIns="0" rtlCol="0" anchor="t">
            <a:spAutoFit/>
          </a:bodyPr>
          <a:lstStyle/>
          <a:p>
            <a:pPr algn="l">
              <a:lnSpc>
                <a:spcPts val="1260"/>
              </a:lnSpc>
              <a:spcBef>
                <a:spcPct val="0"/>
              </a:spcBef>
            </a:pPr>
            <a:r>
              <a:rPr lang="en-US" sz="900">
                <a:solidFill>
                  <a:srgbClr val="000000"/>
                </a:solidFill>
                <a:latin typeface="Times New Roman MT"/>
                <a:ea typeface="Times New Roman MT"/>
                <a:cs typeface="Times New Roman MT"/>
                <a:sym typeface="Times New Roman MT"/>
              </a:rPr>
              <a:t>Though, not everyone exposed to a trauma will definitely get PTSD. Biological, psychological, and environmental factors determine to some extent the susceptibility to a person. War, childhood abuse, sexual assault, domestic violence, serious accidents, natural disasters, and terrorist attacks are the most common traumatic events that lead to PTSD.</a:t>
            </a:r>
          </a:p>
          <a:p>
            <a:pPr algn="l">
              <a:lnSpc>
                <a:spcPts val="1260"/>
              </a:lnSpc>
              <a:spcBef>
                <a:spcPct val="0"/>
              </a:spcBef>
            </a:pPr>
            <a:r>
              <a:rPr lang="en-US" sz="900">
                <a:solidFill>
                  <a:srgbClr val="000000"/>
                </a:solidFill>
                <a:latin typeface="Times New Roman MT"/>
                <a:ea typeface="Times New Roman MT"/>
                <a:cs typeface="Times New Roman MT"/>
                <a:sym typeface="Times New Roman MT"/>
              </a:rPr>
              <a:t>Possible physical changes in the brain due to PTSD include changes in memory storage, emotional processing, and fear response of regions that mainly control these functions. These brain areas include the amygdala, the hippocampus, and the prefrontal cortex. The person might also be exhibiting symptoms of irregular cortisol levels which is the body's stress hormone. The person might also be having the so-called intrusive symptoms. </a:t>
            </a:r>
          </a:p>
          <a:p>
            <a:pPr algn="l">
              <a:lnSpc>
                <a:spcPts val="1260"/>
              </a:lnSpc>
              <a:spcBef>
                <a:spcPct val="0"/>
              </a:spcBef>
            </a:pPr>
            <a:r>
              <a:rPr lang="en-US" sz="900">
                <a:solidFill>
                  <a:srgbClr val="000000"/>
                </a:solidFill>
                <a:latin typeface="Times New Roman MT"/>
                <a:ea typeface="Times New Roman MT"/>
                <a:cs typeface="Times New Roman MT"/>
                <a:sym typeface="Times New Roman MT"/>
              </a:rPr>
              <a:t>Other risk factors are a family history of mental illness, previous anxiety or depression, lack of social support, poverty, and ongoing exposure to stressful environments.</a:t>
            </a:r>
          </a:p>
          <a:p>
            <a:pPr algn="l">
              <a:lnSpc>
                <a:spcPts val="1260"/>
              </a:lnSpc>
              <a:spcBef>
                <a:spcPct val="0"/>
              </a:spcBef>
            </a:pPr>
            <a:endParaRPr lang="en-US" sz="900">
              <a:solidFill>
                <a:srgbClr val="000000"/>
              </a:solidFill>
              <a:latin typeface="Times New Roman MT"/>
              <a:ea typeface="Times New Roman MT"/>
              <a:cs typeface="Times New Roman MT"/>
              <a:sym typeface="Times New Roman MT"/>
            </a:endParaRPr>
          </a:p>
        </p:txBody>
      </p:sp>
      <p:sp>
        <p:nvSpPr>
          <p:cNvPr id="19" name="TextBox 19"/>
          <p:cNvSpPr txBox="1"/>
          <p:nvPr/>
        </p:nvSpPr>
        <p:spPr>
          <a:xfrm>
            <a:off x="5108489" y="1615575"/>
            <a:ext cx="4870333" cy="473409"/>
          </a:xfrm>
          <a:prstGeom prst="rect">
            <a:avLst/>
          </a:prstGeom>
        </p:spPr>
        <p:txBody>
          <a:bodyPr lIns="0" tIns="0" rIns="0" bIns="0" rtlCol="0" anchor="t">
            <a:spAutoFit/>
          </a:bodyPr>
          <a:lstStyle/>
          <a:p>
            <a:pPr algn="ctr">
              <a:lnSpc>
                <a:spcPts val="3496"/>
              </a:lnSpc>
              <a:spcBef>
                <a:spcPct val="0"/>
              </a:spcBef>
            </a:pPr>
            <a:r>
              <a:rPr lang="en-US" sz="2497" b="1">
                <a:solidFill>
                  <a:srgbClr val="4372C2"/>
                </a:solidFill>
                <a:latin typeface="Times New Roman MT Bold"/>
                <a:ea typeface="Times New Roman MT Bold"/>
                <a:cs typeface="Times New Roman MT Bold"/>
                <a:sym typeface="Times New Roman MT Bold"/>
              </a:rPr>
              <a:t>Diagnosis</a:t>
            </a:r>
          </a:p>
        </p:txBody>
      </p:sp>
      <p:sp>
        <p:nvSpPr>
          <p:cNvPr id="20" name="TextBox 20"/>
          <p:cNvSpPr txBox="1"/>
          <p:nvPr/>
        </p:nvSpPr>
        <p:spPr>
          <a:xfrm>
            <a:off x="6589057" y="2041358"/>
            <a:ext cx="3444173" cy="2936874"/>
          </a:xfrm>
          <a:prstGeom prst="rect">
            <a:avLst/>
          </a:prstGeom>
        </p:spPr>
        <p:txBody>
          <a:bodyPr lIns="0" tIns="0" rIns="0" bIns="0" rtlCol="0" anchor="t">
            <a:spAutoFit/>
          </a:bodyPr>
          <a:lstStyle/>
          <a:p>
            <a:pPr marL="215906" lvl="1" indent="-107953" algn="l">
              <a:lnSpc>
                <a:spcPts val="1400"/>
              </a:lnSpc>
              <a:buFont typeface="Arial"/>
              <a:buChar char="•"/>
            </a:pPr>
            <a:r>
              <a:rPr lang="en-US" sz="1000">
                <a:solidFill>
                  <a:srgbClr val="000000"/>
                </a:solidFill>
                <a:latin typeface="Times New Roman MT"/>
                <a:ea typeface="Times New Roman MT"/>
                <a:cs typeface="Times New Roman MT"/>
                <a:sym typeface="Times New Roman MT"/>
              </a:rPr>
              <a:t>Diagnosing PTSD is a job for qualified mental health practitioners, be it a psychiatrist or a psychologist.</a:t>
            </a:r>
          </a:p>
          <a:p>
            <a:pPr marL="215906" lvl="1" indent="-107953" algn="l">
              <a:lnSpc>
                <a:spcPts val="1400"/>
              </a:lnSpc>
              <a:buFont typeface="Arial"/>
              <a:buChar char="•"/>
            </a:pPr>
            <a:r>
              <a:rPr lang="en-US" sz="1000">
                <a:solidFill>
                  <a:srgbClr val="000000"/>
                </a:solidFill>
                <a:latin typeface="Times New Roman MT"/>
                <a:ea typeface="Times New Roman MT"/>
                <a:cs typeface="Times New Roman MT"/>
                <a:sym typeface="Times New Roman MT"/>
              </a:rPr>
              <a:t>The diagnosis will involve a detailed interview on the clinical aspect, which mainly focuses on the trauma itself, symptoms experienced and time frame of the same, and their effect on daily life functions. The DSM-5-TR criteria or the ICD-11 from the WHO are the guidelines mainly used to assess and diagnose the disorder.</a:t>
            </a:r>
          </a:p>
          <a:p>
            <a:pPr marL="215906" lvl="1" indent="-107953" algn="l">
              <a:lnSpc>
                <a:spcPts val="1400"/>
              </a:lnSpc>
              <a:buFont typeface="Arial"/>
              <a:buChar char="•"/>
            </a:pPr>
            <a:r>
              <a:rPr lang="en-US" sz="1000">
                <a:solidFill>
                  <a:srgbClr val="000000"/>
                </a:solidFill>
                <a:latin typeface="Times New Roman MT"/>
                <a:ea typeface="Times New Roman MT"/>
                <a:cs typeface="Times New Roman MT"/>
                <a:sym typeface="Times New Roman MT"/>
              </a:rPr>
              <a:t>Tools like the Clinician-Administered PTSD Scale (CAPS-5) and the PTSD Checklist (PCL-5) are also used besides the clinical interview and are considered valid. Other disorders like depression, anxiety, and substance misuse, which often run parallel with PTSD, are identified and evaluated for their presence.</a:t>
            </a:r>
          </a:p>
          <a:p>
            <a:pPr marL="215906" lvl="1" indent="-107953" algn="l">
              <a:lnSpc>
                <a:spcPts val="1400"/>
              </a:lnSpc>
              <a:buFont typeface="Arial"/>
              <a:buChar char="•"/>
            </a:pPr>
            <a:r>
              <a:rPr lang="en-US" sz="1000">
                <a:solidFill>
                  <a:srgbClr val="000000"/>
                </a:solidFill>
                <a:latin typeface="Times New Roman MT"/>
                <a:ea typeface="Times New Roman MT"/>
                <a:cs typeface="Times New Roman MT"/>
                <a:sym typeface="Times New Roman MT"/>
              </a:rPr>
              <a:t>Symptoms that have continued for at least one month and have been a serious hindrance to social, work-related, or study activities result in the diagnosis.</a:t>
            </a:r>
          </a:p>
        </p:txBody>
      </p:sp>
      <p:sp>
        <p:nvSpPr>
          <p:cNvPr id="21" name="TextBox 21"/>
          <p:cNvSpPr txBox="1"/>
          <p:nvPr/>
        </p:nvSpPr>
        <p:spPr>
          <a:xfrm>
            <a:off x="5020212" y="4991269"/>
            <a:ext cx="4870333" cy="791909"/>
          </a:xfrm>
          <a:prstGeom prst="rect">
            <a:avLst/>
          </a:prstGeom>
        </p:spPr>
        <p:txBody>
          <a:bodyPr lIns="0" tIns="0" rIns="0" bIns="0" rtlCol="0" anchor="t">
            <a:spAutoFit/>
          </a:bodyPr>
          <a:lstStyle/>
          <a:p>
            <a:pPr algn="ctr">
              <a:lnSpc>
                <a:spcPts val="2656"/>
              </a:lnSpc>
            </a:pPr>
            <a:r>
              <a:rPr lang="en-US" sz="1897" b="1" dirty="0">
                <a:solidFill>
                  <a:srgbClr val="4372C2"/>
                </a:solidFill>
                <a:latin typeface="Times New Roman MT Bold"/>
                <a:ea typeface="Times New Roman MT Bold"/>
                <a:cs typeface="Times New Roman MT Bold"/>
                <a:sym typeface="Times New Roman MT Bold"/>
              </a:rPr>
              <a:t>Historical Perspectives and Treatments</a:t>
            </a:r>
          </a:p>
          <a:p>
            <a:pPr algn="ctr">
              <a:lnSpc>
                <a:spcPts val="3496"/>
              </a:lnSpc>
              <a:spcBef>
                <a:spcPct val="0"/>
              </a:spcBef>
            </a:pPr>
            <a:endParaRPr lang="en-US" sz="1897" b="1" dirty="0">
              <a:solidFill>
                <a:srgbClr val="4372C2"/>
              </a:solidFill>
              <a:latin typeface="Times New Roman MT Bold"/>
              <a:ea typeface="Times New Roman MT Bold"/>
              <a:cs typeface="Times New Roman MT Bold"/>
              <a:sym typeface="Times New Roman MT Bold"/>
            </a:endParaRPr>
          </a:p>
        </p:txBody>
      </p:sp>
      <p:sp>
        <p:nvSpPr>
          <p:cNvPr id="22" name="TextBox 22"/>
          <p:cNvSpPr txBox="1"/>
          <p:nvPr/>
        </p:nvSpPr>
        <p:spPr>
          <a:xfrm>
            <a:off x="5262666" y="5307900"/>
            <a:ext cx="4594668" cy="2321341"/>
          </a:xfrm>
          <a:prstGeom prst="rect">
            <a:avLst/>
          </a:prstGeom>
        </p:spPr>
        <p:txBody>
          <a:bodyPr lIns="0" tIns="0" rIns="0" bIns="0" rtlCol="0" anchor="t">
            <a:spAutoFit/>
          </a:bodyPr>
          <a:lstStyle/>
          <a:p>
            <a:pPr marL="194316" lvl="1" indent="-97158" algn="l">
              <a:lnSpc>
                <a:spcPts val="1260"/>
              </a:lnSpc>
              <a:buFont typeface="Arial"/>
              <a:buChar char="•"/>
            </a:pPr>
            <a:r>
              <a:rPr lang="en-US" sz="800" dirty="0">
                <a:solidFill>
                  <a:srgbClr val="000000"/>
                </a:solidFill>
                <a:latin typeface="Times New Roman MT"/>
                <a:ea typeface="Times New Roman MT"/>
                <a:cs typeface="Times New Roman MT"/>
                <a:sym typeface="Times New Roman MT"/>
              </a:rPr>
              <a:t>In the old times, PTSD was hardly considered. Persons afflicted with post-traumatic problems were looked upon as the weaker ones or those without guts. During the First and Second World Wars, people who experienced traumas were called "shell shock" or "combat fatigue, " respectively, and were left untreated mainly.</a:t>
            </a:r>
          </a:p>
          <a:p>
            <a:pPr marL="194316" lvl="1" indent="-97158" algn="l">
              <a:lnSpc>
                <a:spcPts val="1260"/>
              </a:lnSpc>
              <a:buFont typeface="Arial"/>
              <a:buChar char="•"/>
            </a:pPr>
            <a:r>
              <a:rPr lang="en-US" sz="800" dirty="0">
                <a:solidFill>
                  <a:srgbClr val="000000"/>
                </a:solidFill>
                <a:latin typeface="Times New Roman MT"/>
                <a:ea typeface="Times New Roman MT"/>
                <a:cs typeface="Times New Roman MT"/>
                <a:sym typeface="Times New Roman MT"/>
              </a:rPr>
              <a:t>Medical science advanced on research during the late twentieth century and findings showed the long-term influence of traumatic events on the psyche of the affected person.</a:t>
            </a:r>
          </a:p>
          <a:p>
            <a:pPr marL="194316" lvl="1" indent="-97158" algn="l">
              <a:lnSpc>
                <a:spcPts val="1260"/>
              </a:lnSpc>
              <a:buFont typeface="Arial"/>
              <a:buChar char="•"/>
            </a:pPr>
            <a:r>
              <a:rPr lang="en-US" sz="800" dirty="0">
                <a:solidFill>
                  <a:srgbClr val="000000"/>
                </a:solidFill>
                <a:latin typeface="Times New Roman MT"/>
                <a:ea typeface="Times New Roman MT"/>
                <a:cs typeface="Times New Roman MT"/>
                <a:sym typeface="Times New Roman MT"/>
              </a:rPr>
              <a:t>In </a:t>
            </a:r>
            <a:r>
              <a:rPr lang="en-US" sz="800" b="1" dirty="0">
                <a:solidFill>
                  <a:srgbClr val="000000"/>
                </a:solidFill>
                <a:latin typeface="Times New Roman MT Bold"/>
                <a:ea typeface="Times New Roman MT Bold"/>
                <a:cs typeface="Times New Roman MT Bold"/>
                <a:sym typeface="Times New Roman MT Bold"/>
              </a:rPr>
              <a:t>1980</a:t>
            </a:r>
            <a:r>
              <a:rPr lang="en-US" sz="800" dirty="0">
                <a:solidFill>
                  <a:srgbClr val="000000"/>
                </a:solidFill>
                <a:latin typeface="Times New Roman MT"/>
                <a:ea typeface="Times New Roman MT"/>
                <a:cs typeface="Times New Roman MT"/>
                <a:sym typeface="Times New Roman MT"/>
              </a:rPr>
              <a:t>, the recognition of PTSD within the DSM-III manual by an official decision from APA was a dramatic milestone for psychiatry and mental health care, in general. (Kirk, 2017)</a:t>
            </a:r>
          </a:p>
          <a:p>
            <a:pPr marL="194316" lvl="1" indent="-97158" algn="l">
              <a:lnSpc>
                <a:spcPts val="1260"/>
              </a:lnSpc>
              <a:buFont typeface="Arial"/>
              <a:buChar char="•"/>
            </a:pPr>
            <a:r>
              <a:rPr lang="en-US" sz="800" dirty="0">
                <a:solidFill>
                  <a:srgbClr val="000000"/>
                </a:solidFill>
                <a:latin typeface="Times New Roman MT"/>
                <a:ea typeface="Times New Roman MT"/>
                <a:cs typeface="Times New Roman MT"/>
                <a:sym typeface="Times New Roman MT"/>
              </a:rPr>
              <a:t>Currently, the main understanding is that a PTSD episode is not simply a mental illness but it is a complex mental state brought about by the effects of the trauma on the brain's structure and the interaction between that and the psychological processes. The stigma has been reduced in large part due to public awareness and there have also been increases in the availability of the right forms of treatment. Even so there still exist considerable barriers to proper mental health care across many communities..</a:t>
            </a:r>
          </a:p>
        </p:txBody>
      </p:sp>
      <p:sp>
        <p:nvSpPr>
          <p:cNvPr id="23" name="TextBox 23"/>
          <p:cNvSpPr txBox="1"/>
          <p:nvPr/>
        </p:nvSpPr>
        <p:spPr>
          <a:xfrm>
            <a:off x="5337032" y="1331028"/>
            <a:ext cx="4696198" cy="319805"/>
          </a:xfrm>
          <a:prstGeom prst="rect">
            <a:avLst/>
          </a:prstGeom>
        </p:spPr>
        <p:txBody>
          <a:bodyPr lIns="0" tIns="0" rIns="0" bIns="0" rtlCol="0" anchor="t">
            <a:spAutoFit/>
          </a:bodyPr>
          <a:lstStyle/>
          <a:p>
            <a:pPr algn="l">
              <a:lnSpc>
                <a:spcPts val="1272"/>
              </a:lnSpc>
              <a:spcBef>
                <a:spcPct val="0"/>
              </a:spcBef>
            </a:pPr>
            <a:r>
              <a:rPr lang="en-US" sz="909">
                <a:solidFill>
                  <a:srgbClr val="000000"/>
                </a:solidFill>
                <a:latin typeface="Times New Roman MT"/>
                <a:ea typeface="Times New Roman MT"/>
                <a:cs typeface="Times New Roman MT"/>
                <a:sym typeface="Times New Roman MT"/>
              </a:rPr>
              <a:t>Untreated PTSD eventually could be the cause of depression anxiety substance abuse, marital problems, and lower life satisfaction.</a:t>
            </a:r>
          </a:p>
        </p:txBody>
      </p:sp>
      <p:sp>
        <p:nvSpPr>
          <p:cNvPr id="24" name="TextBox 24"/>
          <p:cNvSpPr txBox="1"/>
          <p:nvPr/>
        </p:nvSpPr>
        <p:spPr>
          <a:xfrm>
            <a:off x="4987001" y="7531858"/>
            <a:ext cx="4870333" cy="791909"/>
          </a:xfrm>
          <a:prstGeom prst="rect">
            <a:avLst/>
          </a:prstGeom>
        </p:spPr>
        <p:txBody>
          <a:bodyPr lIns="0" tIns="0" rIns="0" bIns="0" rtlCol="0" anchor="t">
            <a:spAutoFit/>
          </a:bodyPr>
          <a:lstStyle/>
          <a:p>
            <a:pPr algn="ctr">
              <a:lnSpc>
                <a:spcPts val="2656"/>
              </a:lnSpc>
            </a:pPr>
            <a:r>
              <a:rPr lang="en-US" sz="1897" b="1" dirty="0">
                <a:solidFill>
                  <a:srgbClr val="4372C2"/>
                </a:solidFill>
                <a:latin typeface="Times New Roman MT Bold"/>
                <a:ea typeface="Times New Roman MT Bold"/>
                <a:cs typeface="Times New Roman MT Bold"/>
                <a:sym typeface="Times New Roman MT Bold"/>
              </a:rPr>
              <a:t>Current Services and Treatments</a:t>
            </a:r>
          </a:p>
          <a:p>
            <a:pPr algn="ctr">
              <a:lnSpc>
                <a:spcPts val="3496"/>
              </a:lnSpc>
              <a:spcBef>
                <a:spcPct val="0"/>
              </a:spcBef>
            </a:pPr>
            <a:endParaRPr lang="en-US" sz="1897" b="1" dirty="0">
              <a:solidFill>
                <a:srgbClr val="4372C2"/>
              </a:solidFill>
              <a:latin typeface="Times New Roman MT Bold"/>
              <a:ea typeface="Times New Roman MT Bold"/>
              <a:cs typeface="Times New Roman MT Bold"/>
              <a:sym typeface="Times New Roman MT Bold"/>
            </a:endParaRPr>
          </a:p>
        </p:txBody>
      </p:sp>
      <p:sp>
        <p:nvSpPr>
          <p:cNvPr id="25" name="TextBox 25"/>
          <p:cNvSpPr txBox="1"/>
          <p:nvPr/>
        </p:nvSpPr>
        <p:spPr>
          <a:xfrm>
            <a:off x="5262666" y="7904414"/>
            <a:ext cx="4594668" cy="2674002"/>
          </a:xfrm>
          <a:prstGeom prst="rect">
            <a:avLst/>
          </a:prstGeom>
        </p:spPr>
        <p:txBody>
          <a:bodyPr lIns="0" tIns="0" rIns="0" bIns="0" rtlCol="0" anchor="t">
            <a:spAutoFit/>
          </a:bodyPr>
          <a:lstStyle/>
          <a:p>
            <a:pPr marL="172727" lvl="1" indent="-86364" algn="l">
              <a:lnSpc>
                <a:spcPts val="1120"/>
              </a:lnSpc>
              <a:buFont typeface="Arial"/>
              <a:buChar char="•"/>
            </a:pPr>
            <a:r>
              <a:rPr lang="en-US" sz="800" dirty="0">
                <a:solidFill>
                  <a:srgbClr val="000000"/>
                </a:solidFill>
                <a:latin typeface="Times New Roman MT"/>
                <a:ea typeface="Times New Roman MT"/>
                <a:cs typeface="Times New Roman MT"/>
                <a:sym typeface="Times New Roman MT"/>
              </a:rPr>
              <a:t>This condition can be successfully treated using a range of proven methods. Psychological help is the most commonly recommended approach.</a:t>
            </a:r>
          </a:p>
          <a:p>
            <a:pPr marL="172727" lvl="1" indent="-86364" algn="l">
              <a:lnSpc>
                <a:spcPts val="1120"/>
              </a:lnSpc>
              <a:buFont typeface="Arial"/>
              <a:buChar char="•"/>
            </a:pPr>
            <a:r>
              <a:rPr lang="en-US" sz="800" dirty="0">
                <a:solidFill>
                  <a:srgbClr val="000000"/>
                </a:solidFill>
                <a:latin typeface="Times New Roman MT"/>
                <a:ea typeface="Times New Roman MT"/>
                <a:cs typeface="Times New Roman MT"/>
                <a:sym typeface="Times New Roman MT"/>
              </a:rPr>
              <a:t>One of the main ways of helping people to change how they react to traumatic situations, Mainly how they interpret their memories is a kind of therapy called TF-CBT (</a:t>
            </a:r>
            <a:r>
              <a:rPr lang="en-US" sz="800" dirty="0" err="1">
                <a:solidFill>
                  <a:srgbClr val="000000"/>
                </a:solidFill>
                <a:latin typeface="Times New Roman MT"/>
                <a:ea typeface="Times New Roman MT"/>
                <a:cs typeface="Times New Roman MT"/>
                <a:sym typeface="Times New Roman MT"/>
              </a:rPr>
              <a:t>Connen</a:t>
            </a:r>
            <a:r>
              <a:rPr lang="en-US" sz="800" dirty="0">
                <a:solidFill>
                  <a:srgbClr val="000000"/>
                </a:solidFill>
                <a:latin typeface="Times New Roman MT"/>
                <a:ea typeface="Times New Roman MT"/>
                <a:cs typeface="Times New Roman MT"/>
                <a:sym typeface="Times New Roman MT"/>
              </a:rPr>
              <a:t> et al., 2024). Another type of treatment which has also found to be quite effective in dealing with the problem is EMDR. This involves the patient making eye movements while recalling the trauma so that the painful memory becomes less distressing.</a:t>
            </a:r>
          </a:p>
          <a:p>
            <a:pPr marL="172727" lvl="1" indent="-86364" algn="l">
              <a:lnSpc>
                <a:spcPts val="1120"/>
              </a:lnSpc>
              <a:buFont typeface="Arial"/>
              <a:buChar char="•"/>
            </a:pPr>
            <a:r>
              <a:rPr lang="en-US" sz="800" dirty="0">
                <a:solidFill>
                  <a:srgbClr val="000000"/>
                </a:solidFill>
                <a:latin typeface="Times New Roman MT"/>
                <a:ea typeface="Times New Roman MT"/>
                <a:cs typeface="Times New Roman MT"/>
                <a:sym typeface="Times New Roman MT"/>
              </a:rPr>
              <a:t>Another type of treatment is gradual exposure which helps the person to confront situations related to the trauma at a level that is safe. For more severely affected symptoms of PTSD or depression or anxiety, drugs may be prescribed to help. These drugs mostly belong to SSRIs like Sertraline and Paroxetine.</a:t>
            </a:r>
          </a:p>
          <a:p>
            <a:pPr marL="172727" lvl="1" indent="-86364" algn="l">
              <a:lnSpc>
                <a:spcPts val="1120"/>
              </a:lnSpc>
              <a:buFont typeface="Arial"/>
              <a:buChar char="•"/>
            </a:pPr>
            <a:r>
              <a:rPr lang="en-US" sz="800" dirty="0">
                <a:solidFill>
                  <a:srgbClr val="000000"/>
                </a:solidFill>
                <a:latin typeface="Times New Roman MT"/>
                <a:ea typeface="Times New Roman MT"/>
                <a:cs typeface="Times New Roman MT"/>
                <a:sym typeface="Times New Roman MT"/>
              </a:rPr>
              <a:t>In mental health treatment, many service providers may participate like community mental health services, psychiatric departments, trauma </a:t>
            </a:r>
            <a:r>
              <a:rPr lang="en-US" sz="800" dirty="0" err="1">
                <a:solidFill>
                  <a:srgbClr val="000000"/>
                </a:solidFill>
                <a:latin typeface="Times New Roman MT"/>
                <a:ea typeface="Times New Roman MT"/>
                <a:cs typeface="Times New Roman MT"/>
                <a:sym typeface="Times New Roman MT"/>
              </a:rPr>
              <a:t>centres</a:t>
            </a:r>
            <a:r>
              <a:rPr lang="en-US" sz="800" dirty="0">
                <a:solidFill>
                  <a:srgbClr val="000000"/>
                </a:solidFill>
                <a:latin typeface="Times New Roman MT"/>
                <a:ea typeface="Times New Roman MT"/>
                <a:cs typeface="Times New Roman MT"/>
                <a:sym typeface="Times New Roman MT"/>
              </a:rPr>
              <a:t> or crisis teams providing trauma-informed care with various types of counseling, including peer or family groups and specialized programs for veterans. Fostering family education helps the person Much by providing support on the path of recovery. </a:t>
            </a:r>
          </a:p>
          <a:p>
            <a:pPr marL="172727" lvl="1" indent="-86364" algn="l">
              <a:lnSpc>
                <a:spcPts val="1120"/>
              </a:lnSpc>
              <a:buFont typeface="Arial"/>
              <a:buChar char="•"/>
            </a:pPr>
            <a:r>
              <a:rPr lang="en-US" sz="800" dirty="0">
                <a:solidFill>
                  <a:srgbClr val="000000"/>
                </a:solidFill>
                <a:latin typeface="Times New Roman MT"/>
                <a:ea typeface="Times New Roman MT"/>
                <a:cs typeface="Times New Roman MT"/>
                <a:sym typeface="Times New Roman MT"/>
              </a:rPr>
              <a:t>Expert mental health services should not take the entire load of recovery; rather they should work in parallel to daily changes such as exercise, sound sleep, stress management, mindful relaxation and avoiding drinks and drugs.</a:t>
            </a:r>
          </a:p>
          <a:p>
            <a:pPr algn="l">
              <a:lnSpc>
                <a:spcPts val="1120"/>
              </a:lnSpc>
            </a:pPr>
            <a:endParaRPr lang="en-US" sz="800" dirty="0">
              <a:solidFill>
                <a:srgbClr val="000000"/>
              </a:solidFill>
              <a:latin typeface="Times New Roman MT"/>
              <a:ea typeface="Times New Roman MT"/>
              <a:cs typeface="Times New Roman MT"/>
              <a:sym typeface="Times New Roman MT"/>
            </a:endParaRPr>
          </a:p>
        </p:txBody>
      </p:sp>
      <p:sp>
        <p:nvSpPr>
          <p:cNvPr id="26" name="TextBox 26"/>
          <p:cNvSpPr txBox="1"/>
          <p:nvPr/>
        </p:nvSpPr>
        <p:spPr>
          <a:xfrm>
            <a:off x="9709997" y="5902088"/>
            <a:ext cx="5905608" cy="469900"/>
          </a:xfrm>
          <a:prstGeom prst="rect">
            <a:avLst/>
          </a:prstGeom>
        </p:spPr>
        <p:txBody>
          <a:bodyPr lIns="0" tIns="0" rIns="0" bIns="0" rtlCol="0" anchor="t">
            <a:spAutoFit/>
          </a:bodyPr>
          <a:lstStyle/>
          <a:p>
            <a:pPr algn="ctr">
              <a:lnSpc>
                <a:spcPts val="3499"/>
              </a:lnSpc>
              <a:spcBef>
                <a:spcPct val="0"/>
              </a:spcBef>
            </a:pPr>
            <a:r>
              <a:rPr lang="en-US" sz="2499" b="1" dirty="0">
                <a:solidFill>
                  <a:srgbClr val="4372C2"/>
                </a:solidFill>
                <a:latin typeface="Times New Roman MT Bold"/>
                <a:ea typeface="Times New Roman MT Bold"/>
                <a:cs typeface="Times New Roman MT Bold"/>
                <a:sym typeface="Times New Roman MT Bold"/>
              </a:rPr>
              <a:t>Conclusion</a:t>
            </a:r>
          </a:p>
        </p:txBody>
      </p:sp>
      <p:sp>
        <p:nvSpPr>
          <p:cNvPr id="27" name="TextBox 27"/>
          <p:cNvSpPr txBox="1"/>
          <p:nvPr/>
        </p:nvSpPr>
        <p:spPr>
          <a:xfrm>
            <a:off x="9961402" y="6371988"/>
            <a:ext cx="5014760" cy="2606040"/>
          </a:xfrm>
          <a:prstGeom prst="rect">
            <a:avLst/>
          </a:prstGeom>
        </p:spPr>
        <p:txBody>
          <a:bodyPr lIns="0" tIns="0" rIns="0" bIns="0" rtlCol="0" anchor="t">
            <a:spAutoFit/>
          </a:bodyPr>
          <a:lstStyle/>
          <a:p>
            <a:pPr marL="194313" lvl="1" indent="-97157" algn="l">
              <a:lnSpc>
                <a:spcPts val="1260"/>
              </a:lnSpc>
              <a:buFont typeface="Arial"/>
              <a:buChar char="•"/>
            </a:pPr>
            <a:r>
              <a:rPr lang="en-US" sz="900" dirty="0">
                <a:solidFill>
                  <a:srgbClr val="000000"/>
                </a:solidFill>
                <a:latin typeface="Times New Roman MT"/>
                <a:ea typeface="Times New Roman MT"/>
                <a:cs typeface="Times New Roman MT"/>
                <a:sym typeface="Times New Roman MT"/>
              </a:rPr>
              <a:t>PTSD is a serious but manageable mental illness due to trauma that is prevalent internationally with countless individuals affected. After enduring one or multiple traumatic incidents, individuals will develop persistent traumatic memories, start to avoid situations that are related to those events, show changes in their emotions, and will tend to be more irritable and on edge than usual that will get in the way of their normal life. </a:t>
            </a:r>
          </a:p>
          <a:p>
            <a:pPr marL="194313" lvl="1" indent="-97157" algn="l">
              <a:lnSpc>
                <a:spcPts val="1260"/>
              </a:lnSpc>
              <a:buFont typeface="Arial"/>
              <a:buChar char="•"/>
            </a:pPr>
            <a:r>
              <a:rPr lang="en-US" sz="900" dirty="0">
                <a:solidFill>
                  <a:srgbClr val="000000"/>
                </a:solidFill>
                <a:latin typeface="Times New Roman MT"/>
                <a:ea typeface="Times New Roman MT"/>
                <a:cs typeface="Times New Roman MT"/>
                <a:sym typeface="Times New Roman MT"/>
              </a:rPr>
              <a:t>There have been tremendous improvements and developments in our understanding of PTSD that are leading not merely to the enhancement of early recognition but also the implementation of efficient evidence-based methods of treatment for the disorder. With the help of trauma-focused psychotherapy, the right medicine, the support from one's community at large and the adoption of a healthy lifestyle, one can recover and once again begin to lead the life that one always wanted to lead. </a:t>
            </a:r>
          </a:p>
          <a:p>
            <a:pPr marL="194313" lvl="1" indent="-97157" algn="l">
              <a:lnSpc>
                <a:spcPts val="1260"/>
              </a:lnSpc>
              <a:buFont typeface="Arial"/>
              <a:buChar char="•"/>
            </a:pPr>
            <a:r>
              <a:rPr lang="en-US" sz="900" dirty="0">
                <a:solidFill>
                  <a:srgbClr val="000000"/>
                </a:solidFill>
                <a:latin typeface="Times New Roman MT"/>
                <a:ea typeface="Times New Roman MT"/>
                <a:cs typeface="Times New Roman MT"/>
                <a:sym typeface="Times New Roman MT"/>
              </a:rPr>
              <a:t>Continued enlightenment of the public, the decrease of the disgrace factor, and the improvement in access to care facilities remain the key ways to improve the health condition of patients suffering mainly from PTSD. As far as the development of knowledge about the disorder and spreading awareness is concerned, we still need to put a lot of effort to achieve a rapid identification of patients and deliver timely treatments to them in the best possible condition.</a:t>
            </a:r>
          </a:p>
          <a:p>
            <a:pPr algn="l">
              <a:lnSpc>
                <a:spcPts val="1260"/>
              </a:lnSpc>
              <a:spcBef>
                <a:spcPct val="0"/>
              </a:spcBef>
            </a:pPr>
            <a:endParaRPr lang="en-US" sz="900" dirty="0">
              <a:solidFill>
                <a:srgbClr val="000000"/>
              </a:solidFill>
              <a:latin typeface="Times New Roman MT"/>
              <a:ea typeface="Times New Roman MT"/>
              <a:cs typeface="Times New Roman MT"/>
              <a:sym typeface="Times New Roman MT"/>
            </a:endParaRPr>
          </a:p>
        </p:txBody>
      </p:sp>
      <p:sp>
        <p:nvSpPr>
          <p:cNvPr id="29" name="TextBox 27">
            <a:extLst>
              <a:ext uri="{FF2B5EF4-FFF2-40B4-BE49-F238E27FC236}">
                <a16:creationId xmlns:a16="http://schemas.microsoft.com/office/drawing/2014/main" id="{C5377E3C-CD14-8A4D-1878-7B31D3785547}"/>
              </a:ext>
            </a:extLst>
          </p:cNvPr>
          <p:cNvSpPr txBox="1"/>
          <p:nvPr/>
        </p:nvSpPr>
        <p:spPr>
          <a:xfrm>
            <a:off x="10098240" y="9090192"/>
            <a:ext cx="5014760" cy="1754519"/>
          </a:xfrm>
          <a:prstGeom prst="rect">
            <a:avLst/>
          </a:prstGeom>
        </p:spPr>
        <p:txBody>
          <a:bodyPr lIns="0" tIns="0" rIns="0" bIns="0" rtlCol="0" anchor="t">
            <a:spAutoFit/>
          </a:bodyPr>
          <a:lstStyle/>
          <a:p>
            <a:r>
              <a:rPr lang="en-US" sz="800" b="1" dirty="0"/>
              <a:t>Reference list</a:t>
            </a:r>
          </a:p>
          <a:p>
            <a:r>
              <a:rPr lang="en-US" sz="800" dirty="0"/>
              <a:t>Center for Substance Abuse Treatment (US) (2014). </a:t>
            </a:r>
            <a:r>
              <a:rPr lang="en-US" sz="800" i="1" dirty="0"/>
              <a:t>Understanding the Impact of Trauma</a:t>
            </a:r>
            <a:r>
              <a:rPr lang="en-US" sz="800" dirty="0"/>
              <a:t>. [online] </a:t>
            </a:r>
            <a:r>
              <a:rPr lang="en-US" sz="800" i="1" dirty="0"/>
              <a:t>Www.ncbi.nlm.nih.gov</a:t>
            </a:r>
            <a:r>
              <a:rPr lang="en-US" sz="800" dirty="0"/>
              <a:t>. Substance Abuse and Mental Health Services Administration (US). Available at: https://www.ncbi.nlm.nih.gov/books/NBK207191/?report=printable [Accessed 9 July 2026].</a:t>
            </a:r>
          </a:p>
          <a:p>
            <a:r>
              <a:rPr lang="en-US" sz="800" dirty="0"/>
              <a:t>Chen, W.-T., Chao, T.-Y., Huang, W.-Z., Hsu, C.-W., Tseng, P.-T., Tzeng, N.-S., Chang, H.-A., Yeh, C.-B., Weng, J.-P., Hsieh, P.-H. and Chen, T.-Y. (2025). Effectiveness of Emotional Freedom Techniques in Alleviating Symptoms Associated with Posttraumatic Stress Disorder: A Systematic Review and Meta-analysis. </a:t>
            </a:r>
            <a:r>
              <a:rPr lang="en-US" sz="800" i="1" dirty="0"/>
              <a:t>European Archives of Psychiatry and Clinical Neuroscience</a:t>
            </a:r>
            <a:r>
              <a:rPr lang="en-US" sz="800" dirty="0"/>
              <a:t>. doi:10.1007/s00406-025-02000-4.</a:t>
            </a:r>
          </a:p>
          <a:p>
            <a:r>
              <a:rPr lang="en-US" sz="800" dirty="0"/>
              <a:t>Cohen, J.A., Mannarino, A.P. and Murray, L.K. (2011). Trauma-focused CBT for youth who experience ongoing traumas. </a:t>
            </a:r>
            <a:r>
              <a:rPr lang="en-US" sz="800" i="1" dirty="0"/>
              <a:t>Child Abuse &amp; Neglect</a:t>
            </a:r>
            <a:r>
              <a:rPr lang="en-US" sz="800" dirty="0"/>
              <a:t>, [online] 35(8), pp.637–646. doi:10.1016/j.chiabu.2011.05.002.</a:t>
            </a:r>
          </a:p>
          <a:p>
            <a:r>
              <a:rPr lang="en-US" sz="800" dirty="0"/>
              <a:t>Kirk, S.A. and </a:t>
            </a:r>
            <a:r>
              <a:rPr lang="en-US" sz="800" dirty="0" err="1"/>
              <a:t>Kutchins</a:t>
            </a:r>
            <a:r>
              <a:rPr lang="en-US" sz="800" dirty="0"/>
              <a:t>, H. (2017). </a:t>
            </a:r>
            <a:r>
              <a:rPr lang="en-US" sz="800" i="1" dirty="0"/>
              <a:t>The Selling of DSM</a:t>
            </a:r>
            <a:r>
              <a:rPr lang="en-US" sz="800" dirty="0"/>
              <a:t>. </a:t>
            </a:r>
            <a:r>
              <a:rPr lang="en-US" sz="800" i="1" dirty="0"/>
              <a:t>Routledge eBooks</a:t>
            </a:r>
            <a:r>
              <a:rPr lang="en-US" sz="800" dirty="0"/>
              <a:t>. Informa. doi:10.4324/9781315134857.</a:t>
            </a:r>
          </a:p>
          <a:p>
            <a:r>
              <a:rPr lang="en-US" sz="800" dirty="0"/>
              <a:t>World Health Organization (2024). </a:t>
            </a:r>
            <a:r>
              <a:rPr lang="en-US" sz="800" i="1" dirty="0"/>
              <a:t>Post-traumatic Stress Disorder</a:t>
            </a:r>
            <a:r>
              <a:rPr lang="en-US" sz="800" dirty="0"/>
              <a:t>. [online] World Health Organization. Available at: https://www.who.int/news-room/fact-sheets/detail/post-traumatic-stress-disorder [Accessed 9 July 2026].</a:t>
            </a:r>
          </a:p>
          <a:p>
            <a:pPr algn="l">
              <a:lnSpc>
                <a:spcPts val="1260"/>
              </a:lnSpc>
              <a:spcBef>
                <a:spcPct val="0"/>
              </a:spcBef>
            </a:pPr>
            <a:endParaRPr lang="en-US" sz="800" dirty="0">
              <a:solidFill>
                <a:srgbClr val="000000"/>
              </a:solidFill>
              <a:latin typeface="Times New Roman MT"/>
              <a:ea typeface="Times New Roman MT"/>
              <a:cs typeface="Times New Roman MT"/>
              <a:sym typeface="Times New Roman MT"/>
            </a:endParaRPr>
          </a:p>
        </p:txBody>
      </p:sp>
      <p:sp>
        <p:nvSpPr>
          <p:cNvPr id="30" name="TextBox 29">
            <a:extLst>
              <a:ext uri="{FF2B5EF4-FFF2-40B4-BE49-F238E27FC236}">
                <a16:creationId xmlns:a16="http://schemas.microsoft.com/office/drawing/2014/main" id="{0DD75616-4276-DB28-CC88-3376ACD60225}"/>
              </a:ext>
            </a:extLst>
          </p:cNvPr>
          <p:cNvSpPr txBox="1"/>
          <p:nvPr/>
        </p:nvSpPr>
        <p:spPr>
          <a:xfrm>
            <a:off x="150925" y="407594"/>
            <a:ext cx="2037531" cy="369332"/>
          </a:xfrm>
          <a:prstGeom prst="rect">
            <a:avLst/>
          </a:prstGeom>
          <a:noFill/>
        </p:spPr>
        <p:txBody>
          <a:bodyPr wrap="square" rtlCol="0">
            <a:spAutoFit/>
          </a:bodyPr>
          <a:lstStyle/>
          <a:p>
            <a:r>
              <a:rPr lang="en-US" dirty="0"/>
              <a:t>[Student Name]</a:t>
            </a:r>
          </a:p>
        </p:txBody>
      </p:sp>
      <p:pic>
        <p:nvPicPr>
          <p:cNvPr id="31" name="Picture 30" descr="Psychological help: PTSD treatments and therapies - Cn2r">
            <a:extLst>
              <a:ext uri="{FF2B5EF4-FFF2-40B4-BE49-F238E27FC236}">
                <a16:creationId xmlns:a16="http://schemas.microsoft.com/office/drawing/2014/main" id="{0D117F5D-79F4-4446-89EA-CAB648C2504F}"/>
              </a:ext>
            </a:extLst>
          </p:cNvPr>
          <p:cNvPicPr>
            <a:picLocks noChangeAspect="1"/>
          </p:cNvPicPr>
          <p:nvPr/>
        </p:nvPicPr>
        <p:blipFill>
          <a:blip r:embed="rId8"/>
          <a:stretch>
            <a:fillRect/>
          </a:stretch>
        </p:blipFill>
        <p:spPr>
          <a:xfrm>
            <a:off x="12750479" y="4369662"/>
            <a:ext cx="2278441" cy="1532425"/>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TotalTime>
  <Words>2096</Words>
  <Application>Microsoft Office PowerPoint</Application>
  <PresentationFormat>Custom</PresentationFormat>
  <Paragraphs>48</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Times New Roman MT</vt:lpstr>
      <vt:lpstr>Times New Roman MT Bold Italics</vt:lpstr>
      <vt:lpstr>Arial</vt:lpstr>
      <vt:lpstr>Times New Roman MT Bold</vt:lpstr>
      <vt:lpstr>Calibri</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Copy of LEAFLET: Understanding and Managing Type 2 Diabetes</dc:title>
  <cp:lastModifiedBy>Georgiana Avramescu</cp:lastModifiedBy>
  <cp:revision>3</cp:revision>
  <dcterms:created xsi:type="dcterms:W3CDTF">2006-08-16T00:00:00Z</dcterms:created>
  <dcterms:modified xsi:type="dcterms:W3CDTF">2026-07-20T13:25:45Z</dcterms:modified>
  <dc:identifier>DAHO1V7eVdk</dc:identifier>
</cp:coreProperties>
</file>