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4B82585-0282-48CD-8E54-DD9E3EFCFB52}" type="datetimeFigureOut">
              <a:rPr lang="en-US" smtClean="0"/>
              <a:t>8/27/2018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8BBE8E-635C-45DD-AAFB-F49131B10D90}"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The report is based on the environment sustainability and global citizen. In order to understand the importance of the global citizen and environmental sustainability two example has provided which provide the brief knowledge about the environment sustainability and global citizen. </a:t>
            </a:r>
            <a:endParaRPr lang="en-US" dirty="0"/>
          </a:p>
        </p:txBody>
      </p:sp>
      <p:sp>
        <p:nvSpPr>
          <p:cNvPr id="4" name="Slide Number Placeholder 3"/>
          <p:cNvSpPr>
            <a:spLocks noGrp="1"/>
          </p:cNvSpPr>
          <p:nvPr>
            <p:ph type="sldNum" sz="quarter" idx="10"/>
          </p:nvPr>
        </p:nvSpPr>
        <p:spPr/>
        <p:txBody>
          <a:bodyPr/>
          <a:lstStyle/>
          <a:p>
            <a:fld id="{DE8BBE8E-635C-45DD-AAFB-F49131B10D90}"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The role of the global citizen to contribute for the better country and for the better world. The global citizen is </a:t>
            </a:r>
            <a:r>
              <a:rPr lang="en-US" sz="1200" b="0" i="0" u="none" strike="noStrike" kern="1200" dirty="0" err="1" smtClean="0">
                <a:solidFill>
                  <a:schemeClr val="tx1"/>
                </a:solidFill>
                <a:latin typeface="+mn-lt"/>
                <a:ea typeface="+mn-ea"/>
                <a:cs typeface="+mn-cs"/>
              </a:rPr>
              <a:t>awereaboutthe</a:t>
            </a:r>
            <a:r>
              <a:rPr lang="en-US" sz="1200" b="0" i="0" u="none" strike="noStrike" kern="1200" dirty="0" smtClean="0">
                <a:solidFill>
                  <a:schemeClr val="tx1"/>
                </a:solidFill>
                <a:latin typeface="+mn-lt"/>
                <a:ea typeface="+mn-ea"/>
                <a:cs typeface="+mn-cs"/>
              </a:rPr>
              <a:t> everything which is happen in the world and take part and make contribution for the better world. The global citizens also volunteer the locality in which the locality can improve and developed (Lilley </a:t>
            </a:r>
            <a:r>
              <a:rPr lang="en-US" sz="1200" b="0" i="1" u="none" strike="noStrike" kern="1200" dirty="0" smtClean="0">
                <a:solidFill>
                  <a:schemeClr val="tx1"/>
                </a:solidFill>
                <a:latin typeface="+mn-lt"/>
                <a:ea typeface="+mn-ea"/>
                <a:cs typeface="+mn-cs"/>
              </a:rPr>
              <a:t>et al. </a:t>
            </a:r>
            <a:r>
              <a:rPr lang="en-US" sz="1200" b="0" i="0" u="none" strike="noStrike" kern="1200" dirty="0" smtClean="0">
                <a:solidFill>
                  <a:schemeClr val="tx1"/>
                </a:solidFill>
                <a:latin typeface="+mn-lt"/>
                <a:ea typeface="+mn-ea"/>
                <a:cs typeface="+mn-cs"/>
              </a:rPr>
              <a:t>2015). Moreover, the global citizenship is helps the young people to build their own understanding about the world  event. </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DE8BBE8E-635C-45DD-AAFB-F49131B10D90}"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In order to maintain the sustainability in the </a:t>
            </a:r>
            <a:r>
              <a:rPr lang="en-US" sz="1200" b="0" i="0" u="none" strike="noStrike" kern="1200" dirty="0" err="1" smtClean="0">
                <a:solidFill>
                  <a:schemeClr val="tx1"/>
                </a:solidFill>
                <a:latin typeface="+mn-lt"/>
                <a:ea typeface="+mn-ea"/>
                <a:cs typeface="+mn-cs"/>
              </a:rPr>
              <a:t>Juist</a:t>
            </a:r>
            <a:r>
              <a:rPr lang="en-US" sz="1200" b="0" i="0" u="none" strike="noStrike" kern="1200" dirty="0" smtClean="0">
                <a:solidFill>
                  <a:schemeClr val="tx1"/>
                </a:solidFill>
                <a:latin typeface="+mn-lt"/>
                <a:ea typeface="+mn-ea"/>
                <a:cs typeface="+mn-cs"/>
              </a:rPr>
              <a:t> the government of the Germany and the people of the Germany take initiative to non pollute the place (</a:t>
            </a:r>
            <a:r>
              <a:rPr lang="en-US" sz="1200" b="0" i="0" u="none" strike="noStrike" kern="1200" dirty="0" err="1" smtClean="0">
                <a:solidFill>
                  <a:schemeClr val="tx1"/>
                </a:solidFill>
                <a:latin typeface="+mn-lt"/>
                <a:ea typeface="+mn-ea"/>
                <a:cs typeface="+mn-cs"/>
              </a:rPr>
              <a:t>Faby</a:t>
            </a:r>
            <a:r>
              <a:rPr lang="en-US" sz="1200" b="0" i="0" u="none" strike="noStrike" kern="1200" dirty="0" smtClean="0">
                <a:solidFill>
                  <a:schemeClr val="tx1"/>
                </a:solidFill>
                <a:latin typeface="+mn-lt"/>
                <a:ea typeface="+mn-ea"/>
                <a:cs typeface="+mn-cs"/>
              </a:rPr>
              <a:t>, 2016). In year of the 2015 due to the proper maintaining the place and the gaining the tourist attraction </a:t>
            </a:r>
            <a:r>
              <a:rPr lang="en-US" sz="1200" b="0" i="0" u="none" strike="noStrike" kern="1200" dirty="0" err="1" smtClean="0">
                <a:solidFill>
                  <a:schemeClr val="tx1"/>
                </a:solidFill>
                <a:latin typeface="+mn-lt"/>
                <a:ea typeface="+mn-ea"/>
                <a:cs typeface="+mn-cs"/>
              </a:rPr>
              <a:t>Juist</a:t>
            </a:r>
            <a:r>
              <a:rPr lang="en-US" sz="1200" b="0" i="0" u="none" strike="noStrike" kern="1200" dirty="0" smtClean="0">
                <a:solidFill>
                  <a:schemeClr val="tx1"/>
                </a:solidFill>
                <a:latin typeface="+mn-lt"/>
                <a:ea typeface="+mn-ea"/>
                <a:cs typeface="+mn-cs"/>
              </a:rPr>
              <a:t> get the </a:t>
            </a:r>
            <a:r>
              <a:rPr lang="en-US" sz="1200" b="0" i="0" u="none" strike="noStrike" kern="1200" dirty="0" err="1" smtClean="0">
                <a:solidFill>
                  <a:schemeClr val="tx1"/>
                </a:solidFill>
                <a:latin typeface="+mn-lt"/>
                <a:ea typeface="+mn-ea"/>
                <a:cs typeface="+mn-cs"/>
              </a:rPr>
              <a:t>german</a:t>
            </a:r>
            <a:r>
              <a:rPr lang="en-US" sz="1200" b="0" i="0" u="none" strike="noStrike" kern="1200" dirty="0" smtClean="0">
                <a:solidFill>
                  <a:schemeClr val="tx1"/>
                </a:solidFill>
                <a:latin typeface="+mn-lt"/>
                <a:ea typeface="+mn-ea"/>
                <a:cs typeface="+mn-cs"/>
              </a:rPr>
              <a:t> sustainability prize. For </a:t>
            </a:r>
            <a:r>
              <a:rPr lang="en-US" sz="1200" b="0" i="0" u="none" strike="noStrike" kern="1200" dirty="0" err="1" smtClean="0">
                <a:solidFill>
                  <a:schemeClr val="tx1"/>
                </a:solidFill>
                <a:latin typeface="+mn-lt"/>
                <a:ea typeface="+mn-ea"/>
                <a:cs typeface="+mn-cs"/>
              </a:rPr>
              <a:t>mintainingthe</a:t>
            </a:r>
            <a:r>
              <a:rPr lang="en-US" sz="1200" b="0" i="0" u="none" strike="noStrike" kern="1200" dirty="0" smtClean="0">
                <a:solidFill>
                  <a:schemeClr val="tx1"/>
                </a:solidFill>
                <a:latin typeface="+mn-lt"/>
                <a:ea typeface="+mn-ea"/>
                <a:cs typeface="+mn-cs"/>
              </a:rPr>
              <a:t> sustainability in the </a:t>
            </a:r>
            <a:r>
              <a:rPr lang="en-US" sz="1200" b="0" i="0" u="none" strike="noStrike" kern="1200" dirty="0" err="1" smtClean="0">
                <a:solidFill>
                  <a:schemeClr val="tx1"/>
                </a:solidFill>
                <a:latin typeface="+mn-lt"/>
                <a:ea typeface="+mn-ea"/>
                <a:cs typeface="+mn-cs"/>
              </a:rPr>
              <a:t>Juist</a:t>
            </a:r>
            <a:r>
              <a:rPr lang="en-US" sz="1200" b="0" i="0" u="none" strike="noStrike" kern="1200" dirty="0" smtClean="0">
                <a:solidFill>
                  <a:schemeClr val="tx1"/>
                </a:solidFill>
                <a:latin typeface="+mn-lt"/>
                <a:ea typeface="+mn-ea"/>
                <a:cs typeface="+mn-cs"/>
              </a:rPr>
              <a:t> </a:t>
            </a:r>
            <a:r>
              <a:rPr lang="en-US" sz="1200" b="0" i="0" u="none" strike="noStrike" kern="1200" dirty="0" err="1" smtClean="0">
                <a:solidFill>
                  <a:schemeClr val="tx1"/>
                </a:solidFill>
                <a:latin typeface="+mn-lt"/>
                <a:ea typeface="+mn-ea"/>
                <a:cs typeface="+mn-cs"/>
              </a:rPr>
              <a:t>therearefew</a:t>
            </a:r>
            <a:r>
              <a:rPr lang="en-US" sz="1200" b="0" i="0" u="none" strike="noStrike" kern="1200" dirty="0" smtClean="0">
                <a:solidFill>
                  <a:schemeClr val="tx1"/>
                </a:solidFill>
                <a:latin typeface="+mn-lt"/>
                <a:ea typeface="+mn-ea"/>
                <a:cs typeface="+mn-cs"/>
              </a:rPr>
              <a:t> strict steps had been taken by the people of the place and government. </a:t>
            </a:r>
            <a:endParaRPr lang="en-US" b="0" dirty="0" smtClean="0"/>
          </a:p>
          <a:p>
            <a:pPr rtl="0"/>
            <a:r>
              <a:rPr lang="en-US" dirty="0" smtClean="0"/>
              <a:t/>
            </a:r>
            <a:br>
              <a:rPr lang="en-US" dirty="0" smtClean="0"/>
            </a:br>
            <a:r>
              <a:rPr lang="en-US" sz="1200" b="0" i="0" u="none" strike="noStrike" kern="1200" dirty="0" smtClean="0">
                <a:solidFill>
                  <a:schemeClr val="tx1"/>
                </a:solidFill>
                <a:latin typeface="+mn-lt"/>
                <a:ea typeface="+mn-ea"/>
                <a:cs typeface="+mn-cs"/>
              </a:rPr>
              <a:t>The Moroccan </a:t>
            </a:r>
            <a:r>
              <a:rPr lang="en-US" sz="1200" b="0" i="0" u="none" strike="noStrike" kern="1200" dirty="0" err="1" smtClean="0">
                <a:solidFill>
                  <a:schemeClr val="tx1"/>
                </a:solidFill>
                <a:latin typeface="+mn-lt"/>
                <a:ea typeface="+mn-ea"/>
                <a:cs typeface="+mn-cs"/>
              </a:rPr>
              <a:t>lmlil</a:t>
            </a:r>
            <a:r>
              <a:rPr lang="en-US" sz="1200" b="0" i="0" u="none" strike="noStrike" kern="1200" dirty="0" smtClean="0">
                <a:solidFill>
                  <a:schemeClr val="tx1"/>
                </a:solidFill>
                <a:latin typeface="+mn-lt"/>
                <a:ea typeface="+mn-ea"/>
                <a:cs typeface="+mn-cs"/>
              </a:rPr>
              <a:t> valley provide the unique opportunity to the tourist for aware about the local culture of the Kasbah du Toubkal (York,  2017). Moreover, for getting the better opportunity the local people fight against the negative effects of mass tourism developments.  Therefore, the 90 percent of the employee gets the opportunity work and earn more.</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DE8BBE8E-635C-45DD-AAFB-F49131B10D90}"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In order to gain the environment sustainability the eco friendly resource needs to use. Moreover, reduces the usage of the resource which can enhance the pollution level in environment.</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DE8BBE8E-635C-45DD-AAFB-F49131B10D90}"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The above report is based on the global citizen and environmental sustainability. From the above study it can be concluded that the global citizen play a key role for the getting sustainability in any place4. Moreover, for getting the healthy life in future it is important to gaining the  environment sustainability.</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DE8BBE8E-635C-45DD-AAFB-F49131B10D90}" type="slidenum">
              <a:rPr lang="en-US" smtClean="0"/>
              <a:t>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Rounded Rectangle 9"/>
          <p:cNvSpPr/>
          <p:nvPr/>
        </p:nvSpPr>
        <p:spPr>
          <a:xfrm>
            <a:off x="418596" y="434162"/>
            <a:ext cx="8306809" cy="3108960"/>
          </a:xfrm>
          <a:prstGeom prst="roundRect">
            <a:avLst>
              <a:gd name="adj" fmla="val 4578"/>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4"/>
          <p:cNvSpPr>
            <a:spLocks noGrp="1"/>
          </p:cNvSpPr>
          <p:nvPr>
            <p:ph type="ctrTitle"/>
          </p:nvPr>
        </p:nvSpPr>
        <p:spPr>
          <a:xfrm>
            <a:off x="722376" y="1820206"/>
            <a:ext cx="7772400" cy="1828800"/>
          </a:xfrm>
        </p:spPr>
        <p:txBody>
          <a:bodyPr lIns="45720" rIns="45720" bIns="45720"/>
          <a:lstStyle>
            <a:lvl1pPr algn="r">
              <a:defRPr sz="4500" b="1">
                <a:solidFill>
                  <a:schemeClr val="accent1">
                    <a:tint val="88000"/>
                    <a:satMod val="150000"/>
                  </a:schemeClr>
                </a:solidFill>
                <a:effectLst>
                  <a:outerShdw blurRad="53975" dist="22860" dir="5400000" algn="tl" rotWithShape="0">
                    <a:srgbClr val="000000">
                      <a:alpha val="55000"/>
                    </a:srgbClr>
                  </a:outerShdw>
                </a:effectLst>
              </a:defRPr>
            </a:lvl1pPr>
            <a:extLst/>
          </a:lstStyle>
          <a:p>
            <a:r>
              <a:rPr kumimoji="0" lang="en-US" smtClean="0"/>
              <a:t>Click to edit Master title style</a:t>
            </a:r>
            <a:endParaRPr kumimoji="0" lang="en-US"/>
          </a:p>
        </p:txBody>
      </p:sp>
      <p:sp>
        <p:nvSpPr>
          <p:cNvPr id="20" name="Subtitle 19"/>
          <p:cNvSpPr>
            <a:spLocks noGrp="1"/>
          </p:cNvSpPr>
          <p:nvPr>
            <p:ph type="subTitle" idx="1"/>
          </p:nvPr>
        </p:nvSpPr>
        <p:spPr>
          <a:xfrm>
            <a:off x="722376" y="3685032"/>
            <a:ext cx="7772400" cy="914400"/>
          </a:xfrm>
        </p:spPr>
        <p:txBody>
          <a:bodyPr lIns="182880" tIns="0"/>
          <a:lstStyle>
            <a:lvl1pPr marL="36576" indent="0" algn="r">
              <a:spcBef>
                <a:spcPts val="0"/>
              </a:spcBef>
              <a:buNone/>
              <a:defRPr sz="2000">
                <a:solidFill>
                  <a:schemeClr val="bg2">
                    <a:shade val="2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19" name="Date Placeholder 18"/>
          <p:cNvSpPr>
            <a:spLocks noGrp="1"/>
          </p:cNvSpPr>
          <p:nvPr>
            <p:ph type="dt" sz="half" idx="10"/>
          </p:nvPr>
        </p:nvSpPr>
        <p:spPr/>
        <p:txBody>
          <a:bodyPr/>
          <a:lstStyle>
            <a:extLst/>
          </a:lstStyle>
          <a:p>
            <a:fld id="{E280275B-E0EF-4173-A9EB-E3BD06ADD828}" type="datetimeFigureOut">
              <a:rPr lang="en-US" smtClean="0"/>
              <a:t>8/27/2018</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11" name="Slide Number Placeholder 10"/>
          <p:cNvSpPr>
            <a:spLocks noGrp="1"/>
          </p:cNvSpPr>
          <p:nvPr>
            <p:ph type="sldNum" sz="quarter" idx="12"/>
          </p:nvPr>
        </p:nvSpPr>
        <p:spPr/>
        <p:txBody>
          <a:bodyPr/>
          <a:lstStyle>
            <a:extLst/>
          </a:lstStyle>
          <a:p>
            <a:fld id="{9A465E3A-0FF3-43B0-BF7A-8CC61AEF724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a:xfrm>
            <a:off x="502920" y="530352"/>
            <a:ext cx="8183880" cy="4187952"/>
          </a:xfrm>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280275B-E0EF-4173-A9EB-E3BD06ADD828}" type="datetimeFigureOut">
              <a:rPr lang="en-US" smtClean="0"/>
              <a:t>8/27/2018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65E3A-0FF3-43B0-BF7A-8CC61AEF724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ed Rectangle 10"/>
          <p:cNvSpPr/>
          <p:nvPr/>
        </p:nvSpPr>
        <p:spPr>
          <a:xfrm>
            <a:off x="418596" y="434162"/>
            <a:ext cx="8306809" cy="4341329"/>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68344" y="4928616"/>
            <a:ext cx="8183880" cy="676656"/>
          </a:xfrm>
        </p:spPr>
        <p:txBody>
          <a:bodyPr lIns="91440" bIns="0" anchor="b"/>
          <a:lstStyle>
            <a:lvl1pPr algn="l">
              <a:buNone/>
              <a:defRPr sz="3600" b="0" cap="none" baseline="0">
                <a:solidFill>
                  <a:schemeClr val="bg2">
                    <a:shade val="25000"/>
                  </a:schemeClr>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68344" y="5624484"/>
            <a:ext cx="8183880" cy="420624"/>
          </a:xfrm>
        </p:spPr>
        <p:txBody>
          <a:bodyPr lIns="118872" tIns="0" anchor="t"/>
          <a:lstStyle>
            <a:lvl1pPr marL="0" marR="36576" indent="0" algn="l">
              <a:spcBef>
                <a:spcPts val="0"/>
              </a:spcBef>
              <a:spcAft>
                <a:spcPts val="0"/>
              </a:spcAft>
              <a:buNone/>
              <a:defRPr sz="1800" b="0">
                <a:solidFill>
                  <a:schemeClr val="accent1">
                    <a:shade val="50000"/>
                    <a:satMod val="110000"/>
                  </a:schemeClr>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E280275B-E0EF-4173-A9EB-E3BD06ADD828}" type="datetimeFigureOut">
              <a:rPr lang="en-US" smtClean="0"/>
              <a:t>8/27/2018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65E3A-0FF3-43B0-BF7A-8CC61AEF7241}"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514352"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755360" y="530352"/>
            <a:ext cx="3931920" cy="4389120"/>
          </a:xfrm>
        </p:spPr>
        <p:txBody>
          <a:bodyPr/>
          <a:lstStyle>
            <a:lvl1pPr>
              <a:defRPr sz="2600"/>
            </a:lvl1pPr>
            <a:lvl2pPr>
              <a:defRPr sz="22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280275B-E0EF-4173-A9EB-E3BD06ADD828}" type="datetimeFigureOut">
              <a:rPr lang="en-US" smtClean="0"/>
              <a:t>8/27/2018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A465E3A-0FF3-43B0-BF7A-8CC61AEF724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nchor="b"/>
          <a:lstStyle>
            <a:lvl1pPr>
              <a:defRPr b="1"/>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7224" y="579438"/>
            <a:ext cx="3931920" cy="792162"/>
          </a:xfrm>
        </p:spPr>
        <p:txBody>
          <a:bodyPr lIns="146304"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52169" y="579438"/>
            <a:ext cx="3931920" cy="792162"/>
          </a:xfrm>
        </p:spPr>
        <p:txBody>
          <a:bodyPr lIns="137160" anchor="ctr"/>
          <a:lstStyle>
            <a:lvl1pPr marL="0" indent="0" algn="l">
              <a:buNone/>
              <a:defRPr sz="2400" b="1">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7224"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52169" y="1447800"/>
            <a:ext cx="3931920" cy="3489960"/>
          </a:xfrm>
        </p:spPr>
        <p:txBody>
          <a:bodyPr anchor="t"/>
          <a:lstStyle>
            <a:lvl1pPr algn="l">
              <a:defRPr sz="2400"/>
            </a:lvl1pPr>
            <a:lvl2pPr algn="l">
              <a:defRPr sz="2000"/>
            </a:lvl2pPr>
            <a:lvl3pPr algn="l">
              <a:defRPr sz="1800"/>
            </a:lvl3pPr>
            <a:lvl4pPr algn="l">
              <a:defRPr sz="1600"/>
            </a:lvl4pPr>
            <a:lvl5pPr algn="l">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E280275B-E0EF-4173-A9EB-E3BD06ADD828}" type="datetimeFigureOut">
              <a:rPr lang="en-US" smtClean="0"/>
              <a:t>8/27/2018</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9A465E3A-0FF3-43B0-BF7A-8CC61AEF724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E280275B-E0EF-4173-A9EB-E3BD06ADD828}" type="datetimeFigureOut">
              <a:rPr lang="en-US" smtClean="0"/>
              <a:t>8/27/2018</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9A465E3A-0FF3-43B0-BF7A-8CC61AEF724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E280275B-E0EF-4173-A9EB-E3BD06ADD828}" type="datetimeFigureOut">
              <a:rPr lang="en-US" smtClean="0"/>
              <a:t>8/27/2018</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9A465E3A-0FF3-43B0-BF7A-8CC61AEF724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38784" y="533400"/>
            <a:ext cx="2971800" cy="914400"/>
          </a:xfrm>
        </p:spPr>
        <p:txBody>
          <a:bodyPr anchor="b"/>
          <a:lstStyle>
            <a:lvl1pPr algn="l">
              <a:buNone/>
              <a:defRPr sz="2200" b="1">
                <a:solidFill>
                  <a:schemeClr val="accent1"/>
                </a:solidFill>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5538847" y="1447802"/>
            <a:ext cx="2971800" cy="4206112"/>
          </a:xfrm>
        </p:spPr>
        <p:txBody>
          <a:bodyPr lIns="91440"/>
          <a:lstStyle>
            <a:lvl1pPr marL="18288" marR="18288" indent="0">
              <a:spcBef>
                <a:spcPts val="0"/>
              </a:spcBef>
              <a:buNone/>
              <a:defRPr sz="1400">
                <a:solidFill>
                  <a:schemeClr val="tx1"/>
                </a:solidFill>
              </a:defRPr>
            </a:lvl1pPr>
            <a:lvl2pPr>
              <a:buNone/>
              <a:defRPr sz="1200">
                <a:solidFill>
                  <a:schemeClr val="tx1"/>
                </a:solidFill>
              </a:defRPr>
            </a:lvl2pPr>
            <a:lvl3pPr>
              <a:buNone/>
              <a:defRPr sz="1000">
                <a:solidFill>
                  <a:schemeClr val="tx1"/>
                </a:solidFill>
              </a:defRPr>
            </a:lvl3pPr>
            <a:lvl4pPr>
              <a:buNone/>
              <a:defRPr sz="900">
                <a:solidFill>
                  <a:schemeClr val="tx1"/>
                </a:solidFill>
              </a:defRPr>
            </a:lvl4pPr>
            <a:lvl5pPr>
              <a:buNone/>
              <a:defRPr sz="900">
                <a:solidFill>
                  <a:schemeClr val="tx1"/>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1"/>
          </p:nvPr>
        </p:nvSpPr>
        <p:spPr>
          <a:xfrm>
            <a:off x="761372" y="930144"/>
            <a:ext cx="4626159" cy="4724402"/>
          </a:xfrm>
        </p:spPr>
        <p:txBody>
          <a:bodyPr/>
          <a:lstStyle>
            <a:lvl1pPr>
              <a:defRPr sz="2800">
                <a:solidFill>
                  <a:schemeClr val="tx1"/>
                </a:solidFill>
              </a:defRPr>
            </a:lvl1pPr>
            <a:lvl2pPr>
              <a:defRPr sz="26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buNone/>
              <a:defRPr/>
            </a:lvl6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280275B-E0EF-4173-A9EB-E3BD06ADD828}" type="datetimeFigureOut">
              <a:rPr lang="en-US" smtClean="0"/>
              <a:t>8/27/2018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A465E3A-0FF3-43B0-BF7A-8CC61AEF724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Round Single Corner Rectangle 10"/>
          <p:cNvSpPr/>
          <p:nvPr/>
        </p:nvSpPr>
        <p:spPr>
          <a:xfrm>
            <a:off x="6400800" y="434162"/>
            <a:ext cx="2324605" cy="4343400"/>
          </a:xfrm>
          <a:prstGeom prst="round1Rect">
            <a:avLst>
              <a:gd name="adj" fmla="val 2748"/>
            </a:avLst>
          </a:prstGeom>
          <a:solidFill>
            <a:srgbClr val="1C1C1C"/>
          </a:soli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457200" y="5012056"/>
            <a:ext cx="8229600" cy="1051560"/>
          </a:xfrm>
        </p:spPr>
        <p:txBody>
          <a:bodyPr anchor="t"/>
          <a:lstStyle>
            <a:lvl1pPr algn="l">
              <a:buNone/>
              <a:defRPr sz="3600" b="0">
                <a:solidFill>
                  <a:schemeClr val="bg2">
                    <a:shade val="25000"/>
                  </a:schemeClr>
                </a:solidFill>
                <a:effectLst/>
              </a:defRPr>
            </a:lvl1pPr>
            <a:extLst/>
          </a:lstStyle>
          <a:p>
            <a:r>
              <a:rPr kumimoji="0" lang="en-US" smtClean="0"/>
              <a:t>Click to edit Master title style</a:t>
            </a:r>
            <a:endParaRPr kumimoji="0" lang="en-US"/>
          </a:p>
        </p:txBody>
      </p:sp>
      <p:sp>
        <p:nvSpPr>
          <p:cNvPr id="4" name="Text Placeholder 3"/>
          <p:cNvSpPr>
            <a:spLocks noGrp="1"/>
          </p:cNvSpPr>
          <p:nvPr>
            <p:ph type="body" sz="half" idx="2"/>
          </p:nvPr>
        </p:nvSpPr>
        <p:spPr bwMode="grayWhite">
          <a:xfrm>
            <a:off x="6462712" y="533400"/>
            <a:ext cx="2240280" cy="4211480"/>
          </a:xfrm>
        </p:spPr>
        <p:txBody>
          <a:bodyPr lIns="91440"/>
          <a:lstStyle>
            <a:lvl1pPr marL="45720" indent="0" algn="l">
              <a:spcBef>
                <a:spcPts val="0"/>
              </a:spcBef>
              <a:buNone/>
              <a:defRPr sz="1400">
                <a:solidFill>
                  <a:srgbClr val="FFFFFF"/>
                </a:solidFill>
              </a:defRPr>
            </a:lvl1pPr>
            <a:lvl2pPr>
              <a:defRPr sz="1200">
                <a:solidFill>
                  <a:srgbClr val="FFFFFF"/>
                </a:solidFill>
              </a:defRPr>
            </a:lvl2pPr>
            <a:lvl3pPr>
              <a:defRPr sz="1000">
                <a:solidFill>
                  <a:srgbClr val="FFFFFF"/>
                </a:solidFill>
              </a:defRPr>
            </a:lvl3pPr>
            <a:lvl4pPr>
              <a:defRPr sz="900">
                <a:solidFill>
                  <a:srgbClr val="FFFFFF"/>
                </a:solidFill>
              </a:defRPr>
            </a:lvl4pPr>
            <a:lvl5pPr>
              <a:defRPr sz="900">
                <a:solidFill>
                  <a:srgbClr val="FFFFFF"/>
                </a:solidFill>
              </a:defRPr>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E280275B-E0EF-4173-A9EB-E3BD06ADD828}" type="datetimeFigureOut">
              <a:rPr lang="en-US" smtClean="0"/>
              <a:t>8/27/2018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9A465E3A-0FF3-43B0-BF7A-8CC61AEF7241}" type="slidenum">
              <a:rPr lang="en-US" smtClean="0"/>
              <a:t>‹#›</a:t>
            </a:fld>
            <a:endParaRPr lang="en-US"/>
          </a:p>
        </p:txBody>
      </p:sp>
      <p:sp>
        <p:nvSpPr>
          <p:cNvPr id="3" name="Picture Placeholder 2"/>
          <p:cNvSpPr>
            <a:spLocks noGrp="1"/>
          </p:cNvSpPr>
          <p:nvPr>
            <p:ph type="pic" idx="1"/>
          </p:nvPr>
        </p:nvSpPr>
        <p:spPr>
          <a:xfrm>
            <a:off x="421480" y="435768"/>
            <a:ext cx="5925312" cy="4343400"/>
          </a:xfrm>
          <a:prstGeom prst="snipRoundRect">
            <a:avLst>
              <a:gd name="adj1" fmla="val 1040"/>
              <a:gd name="adj2" fmla="val 0"/>
            </a:avLst>
          </a:prstGeom>
          <a:solidFill>
            <a:schemeClr val="bg2">
              <a:shade val="10000"/>
            </a:schemeClr>
          </a:solidFill>
        </p:spPr>
        <p:txBody>
          <a:bodyPr/>
          <a:lstStyle>
            <a:lvl1pPr marL="0" indent="0">
              <a:buNone/>
              <a:defRPr sz="3200"/>
            </a:lvl1pPr>
            <a:extLst/>
          </a:lstStyle>
          <a:p>
            <a:r>
              <a:rPr kumimoji="0" lang="en-US" smtClean="0"/>
              <a:t>Click icon to add picture</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02920" y="4983480"/>
            <a:ext cx="8183880" cy="1051560"/>
          </a:xfrm>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02920" y="530352"/>
            <a:ext cx="8183880" cy="4187952"/>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280275B-E0EF-4173-A9EB-E3BD06ADD828}" type="datetimeFigureOut">
              <a:rPr lang="en-US" smtClean="0"/>
              <a:t>8/27/2018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65E3A-0FF3-43B0-BF7A-8CC61AEF724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4"/>
            <a:ext cx="1981200" cy="5257799"/>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533400" y="533402"/>
            <a:ext cx="5943600" cy="525780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E280275B-E0EF-4173-A9EB-E3BD06ADD828}" type="datetimeFigureOut">
              <a:rPr lang="en-US" smtClean="0"/>
              <a:t>8/27/2018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A465E3A-0FF3-43B0-BF7A-8CC61AEF724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ounded Rectangle 6"/>
          <p:cNvSpPr/>
          <p:nvPr/>
        </p:nvSpPr>
        <p:spPr>
          <a:xfrm>
            <a:off x="304800" y="329184"/>
            <a:ext cx="8532055" cy="6196819"/>
          </a:xfrm>
          <a:prstGeom prst="roundRect">
            <a:avLst>
              <a:gd name="adj" fmla="val 2081"/>
            </a:avLst>
          </a:prstGeom>
          <a:gradFill flip="none" rotWithShape="1">
            <a:gsLst>
              <a:gs pos="0">
                <a:srgbClr val="FFFFFF">
                  <a:shade val="100000"/>
                </a:srgbClr>
              </a:gs>
              <a:gs pos="98000">
                <a:srgbClr val="FFFFFF">
                  <a:shade val="100000"/>
                </a:srgbClr>
              </a:gs>
              <a:gs pos="99055">
                <a:srgbClr val="FFFFFF">
                  <a:shade val="93000"/>
                </a:srgbClr>
              </a:gs>
              <a:gs pos="100000">
                <a:srgbClr val="FFFFFF">
                  <a:shade val="70000"/>
                </a:srgbClr>
              </a:gs>
            </a:gsLst>
            <a:lin ang="5400000" scaled="1"/>
            <a:tileRect/>
          </a:gradFill>
          <a:ln w="2000" cap="rnd" cmpd="sng" algn="ctr">
            <a:solidFill>
              <a:srgbClr val="302F2C">
                <a:tint val="65000"/>
                <a:satMod val="120000"/>
              </a:srgbClr>
            </a:solidFill>
            <a:prstDash val="solid"/>
          </a:ln>
          <a:effectLst>
            <a:outerShdw blurRad="76200" dist="50800" dir="5400000" algn="tl" rotWithShape="0">
              <a:srgbClr val="000000">
                <a:alpha val="25000"/>
              </a:srgb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Rounded Rectangle 8"/>
          <p:cNvSpPr/>
          <p:nvPr/>
        </p:nvSpPr>
        <p:spPr>
          <a:xfrm>
            <a:off x="418596" y="434162"/>
            <a:ext cx="8306809" cy="5486400"/>
          </a:xfrm>
          <a:prstGeom prst="roundRect">
            <a:avLst>
              <a:gd name="adj" fmla="val 2127"/>
            </a:avLst>
          </a:prstGeom>
          <a:gradFill rotWithShape="1">
            <a:gsLst>
              <a:gs pos="0">
                <a:schemeClr val="bg1">
                  <a:tint val="75000"/>
                  <a:satMod val="150000"/>
                </a:schemeClr>
              </a:gs>
              <a:gs pos="55000">
                <a:schemeClr val="bg1">
                  <a:shade val="75000"/>
                  <a:satMod val="100000"/>
                </a:schemeClr>
              </a:gs>
              <a:gs pos="100000">
                <a:schemeClr val="bg1">
                  <a:shade val="35000"/>
                  <a:satMod val="100000"/>
                </a:schemeClr>
              </a:gs>
            </a:gsLst>
            <a:path path="circle">
              <a:fillToRect l="50000" t="175000" r="50000" b="-75000"/>
            </a:path>
          </a:gradFill>
          <a:ln w="889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3" name="Title Placeholder 12"/>
          <p:cNvSpPr>
            <a:spLocks noGrp="1"/>
          </p:cNvSpPr>
          <p:nvPr>
            <p:ph type="title"/>
          </p:nvPr>
        </p:nvSpPr>
        <p:spPr>
          <a:xfrm>
            <a:off x="502920" y="4985590"/>
            <a:ext cx="8183880" cy="1051560"/>
          </a:xfrm>
          <a:prstGeom prst="rect">
            <a:avLst/>
          </a:prstGeom>
        </p:spPr>
        <p:txBody>
          <a:bodyPr vert="horz" anchor="b">
            <a:normAutofit/>
          </a:bodyPr>
          <a:lstStyle>
            <a:extLst/>
          </a:lstStyle>
          <a:p>
            <a:r>
              <a:rPr kumimoji="0" lang="en-US" smtClean="0"/>
              <a:t>Click to edit Master title style</a:t>
            </a:r>
            <a:endParaRPr kumimoji="0" lang="en-US"/>
          </a:p>
        </p:txBody>
      </p:sp>
      <p:sp>
        <p:nvSpPr>
          <p:cNvPr id="4" name="Text Placeholder 3"/>
          <p:cNvSpPr>
            <a:spLocks noGrp="1"/>
          </p:cNvSpPr>
          <p:nvPr>
            <p:ph type="body" idx="1"/>
          </p:nvPr>
        </p:nvSpPr>
        <p:spPr>
          <a:xfrm>
            <a:off x="502920" y="530352"/>
            <a:ext cx="8183880" cy="4187952"/>
          </a:xfrm>
          <a:prstGeom prst="rect">
            <a:avLst/>
          </a:prstGeom>
        </p:spPr>
        <p:txBody>
          <a:bodyPr vert="horz" lIns="182880" tIns="9144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5" name="Date Placeholder 24"/>
          <p:cNvSpPr>
            <a:spLocks noGrp="1"/>
          </p:cNvSpPr>
          <p:nvPr>
            <p:ph type="dt" sz="half" idx="2"/>
          </p:nvPr>
        </p:nvSpPr>
        <p:spPr>
          <a:xfrm>
            <a:off x="3776328" y="6111875"/>
            <a:ext cx="22860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E280275B-E0EF-4173-A9EB-E3BD06ADD828}" type="datetimeFigureOut">
              <a:rPr lang="en-US" smtClean="0"/>
              <a:t>8/27/2018</a:t>
            </a:fld>
            <a:endParaRPr lang="en-US"/>
          </a:p>
        </p:txBody>
      </p:sp>
      <p:sp>
        <p:nvSpPr>
          <p:cNvPr id="18" name="Footer Placeholder 17"/>
          <p:cNvSpPr>
            <a:spLocks noGrp="1"/>
          </p:cNvSpPr>
          <p:nvPr>
            <p:ph type="ftr" sz="quarter" idx="3"/>
          </p:nvPr>
        </p:nvSpPr>
        <p:spPr>
          <a:xfrm>
            <a:off x="6062328" y="6111875"/>
            <a:ext cx="2286000" cy="365125"/>
          </a:xfrm>
          <a:prstGeom prst="rect">
            <a:avLst/>
          </a:prstGeom>
        </p:spPr>
        <p:txBody>
          <a:bodyPr vert="horz" anchor="b"/>
          <a:lstStyle>
            <a:lvl1pPr algn="l" eaLnBrk="1" latinLnBrk="0" hangingPunct="1">
              <a:defRPr kumimoji="0" sz="1000">
                <a:solidFill>
                  <a:schemeClr val="bg2">
                    <a:shade val="50000"/>
                  </a:schemeClr>
                </a:solidFill>
              </a:defRPr>
            </a:lvl1pPr>
            <a:extLst/>
          </a:lstStyle>
          <a:p>
            <a:endParaRPr lang="en-US"/>
          </a:p>
        </p:txBody>
      </p:sp>
      <p:sp>
        <p:nvSpPr>
          <p:cNvPr id="5" name="Slide Number Placeholder 4"/>
          <p:cNvSpPr>
            <a:spLocks noGrp="1"/>
          </p:cNvSpPr>
          <p:nvPr>
            <p:ph type="sldNum" sz="quarter" idx="4"/>
          </p:nvPr>
        </p:nvSpPr>
        <p:spPr>
          <a:xfrm>
            <a:off x="8348328" y="6111875"/>
            <a:ext cx="457200" cy="365125"/>
          </a:xfrm>
          <a:prstGeom prst="rect">
            <a:avLst/>
          </a:prstGeom>
        </p:spPr>
        <p:txBody>
          <a:bodyPr vert="horz" anchor="b"/>
          <a:lstStyle>
            <a:lvl1pPr algn="r" eaLnBrk="1" latinLnBrk="0" hangingPunct="1">
              <a:defRPr kumimoji="0" sz="1000">
                <a:solidFill>
                  <a:schemeClr val="bg2">
                    <a:shade val="50000"/>
                  </a:schemeClr>
                </a:solidFill>
              </a:defRPr>
            </a:lvl1pPr>
            <a:extLst/>
          </a:lstStyle>
          <a:p>
            <a:fld id="{9A465E3A-0FF3-43B0-BF7A-8CC61AEF724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b="1" kern="1200">
          <a:solidFill>
            <a:schemeClr val="accent1">
              <a:tint val="88000"/>
              <a:satMod val="150000"/>
            </a:schemeClr>
          </a:solidFill>
          <a:effectLst>
            <a:outerShdw blurRad="53975" dist="22860" dir="5400000" algn="tl" rotWithShape="0">
              <a:srgbClr val="000000">
                <a:alpha val="55000"/>
              </a:srgbClr>
            </a:outerShdw>
          </a:effectLst>
          <a:latin typeface="+mj-lt"/>
          <a:ea typeface="+mj-ea"/>
          <a:cs typeface="+mj-cs"/>
        </a:defRPr>
      </a:lvl1pPr>
      <a:extLst/>
    </p:titleStyle>
    <p:bodyStyle>
      <a:lvl1pPr marL="265176" indent="-265176" algn="l" rtl="0" eaLnBrk="1" latinLnBrk="0" hangingPunct="1">
        <a:spcBef>
          <a:spcPts val="250"/>
        </a:spcBef>
        <a:buClr>
          <a:schemeClr val="accent1"/>
        </a:buClr>
        <a:buSzPct val="80000"/>
        <a:buFont typeface="Wingdings 2"/>
        <a:buChar char=""/>
        <a:defRPr kumimoji="0" sz="2800" kern="1200">
          <a:solidFill>
            <a:schemeClr val="tx1"/>
          </a:solidFill>
          <a:effectLst/>
          <a:latin typeface="+mn-lt"/>
          <a:ea typeface="+mn-ea"/>
          <a:cs typeface="+mn-cs"/>
        </a:defRPr>
      </a:lvl1pPr>
      <a:lvl2pPr marL="548640" indent="-201168" algn="l" rtl="0" eaLnBrk="1" latinLnBrk="0" hangingPunct="1">
        <a:spcBef>
          <a:spcPts val="250"/>
        </a:spcBef>
        <a:buClr>
          <a:schemeClr val="accent1"/>
        </a:buClr>
        <a:buSzPct val="100000"/>
        <a:buFont typeface="Verdana"/>
        <a:buChar char="◦"/>
        <a:defRPr kumimoji="0" sz="2400" kern="1200">
          <a:solidFill>
            <a:schemeClr val="tx1"/>
          </a:solidFill>
          <a:latin typeface="+mn-lt"/>
          <a:ea typeface="+mn-ea"/>
          <a:cs typeface="+mn-cs"/>
        </a:defRPr>
      </a:lvl2pPr>
      <a:lvl3pPr marL="786384" indent="-182880" algn="l" rtl="0" eaLnBrk="1" latinLnBrk="0" hangingPunct="1">
        <a:spcBef>
          <a:spcPts val="250"/>
        </a:spcBef>
        <a:buClr>
          <a:schemeClr val="accent2">
            <a:tint val="85000"/>
            <a:satMod val="285000"/>
          </a:schemeClr>
        </a:buClr>
        <a:buSzPct val="100000"/>
        <a:buFont typeface="Wingdings 2"/>
        <a:buChar char=""/>
        <a:defRPr kumimoji="0" sz="2200" kern="1200">
          <a:solidFill>
            <a:schemeClr val="tx1"/>
          </a:solidFill>
          <a:latin typeface="+mn-lt"/>
          <a:ea typeface="+mn-ea"/>
          <a:cs typeface="+mn-cs"/>
        </a:defRPr>
      </a:lvl3pPr>
      <a:lvl4pPr marL="1024128" indent="-182880" algn="l" rtl="0" eaLnBrk="1" latinLnBrk="0" hangingPunct="1">
        <a:spcBef>
          <a:spcPts val="230"/>
        </a:spcBef>
        <a:buClr>
          <a:schemeClr val="accent2">
            <a:tint val="85000"/>
            <a:satMod val="285000"/>
          </a:schemeClr>
        </a:buClr>
        <a:buSzPct val="112000"/>
        <a:buFont typeface="Verdana"/>
        <a:buChar char="◦"/>
        <a:defRPr kumimoji="0" sz="1900" kern="1200">
          <a:solidFill>
            <a:schemeClr val="tx1"/>
          </a:solidFill>
          <a:latin typeface="+mn-lt"/>
          <a:ea typeface="+mn-ea"/>
          <a:cs typeface="+mn-cs"/>
        </a:defRPr>
      </a:lvl4pPr>
      <a:lvl5pPr marL="1280160" indent="-182880" algn="l" rtl="0" eaLnBrk="1" latinLnBrk="0" hangingPunct="1">
        <a:spcBef>
          <a:spcPts val="250"/>
        </a:spcBef>
        <a:buClr>
          <a:schemeClr val="accent3">
            <a:tint val="85000"/>
            <a:satMod val="275000"/>
          </a:schemeClr>
        </a:buClr>
        <a:buSzPct val="100000"/>
        <a:buFont typeface="Wingdings 2"/>
        <a:buChar char=""/>
        <a:defRPr kumimoji="0" sz="1800" kern="1200">
          <a:solidFill>
            <a:schemeClr val="tx1"/>
          </a:solidFill>
          <a:latin typeface="+mn-lt"/>
          <a:ea typeface="+mn-ea"/>
          <a:cs typeface="+mn-cs"/>
        </a:defRPr>
      </a:lvl5pPr>
      <a:lvl6pPr marL="1490472" indent="-182880" algn="l" rtl="0" eaLnBrk="1" latinLnBrk="0" hangingPunct="1">
        <a:spcBef>
          <a:spcPts val="250"/>
        </a:spcBef>
        <a:buClr>
          <a:schemeClr val="accent3">
            <a:tint val="85000"/>
            <a:satMod val="275000"/>
          </a:schemeClr>
        </a:buClr>
        <a:buSzPct val="100000"/>
        <a:buFont typeface="Verdana"/>
        <a:buChar char="◦"/>
        <a:defRPr kumimoji="0" sz="1700" kern="1200" baseline="0">
          <a:solidFill>
            <a:schemeClr val="tx1"/>
          </a:solidFill>
          <a:latin typeface="+mn-lt"/>
          <a:ea typeface="+mn-ea"/>
          <a:cs typeface="+mn-cs"/>
        </a:defRPr>
      </a:lvl6pPr>
      <a:lvl7pPr marL="1700784"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7pPr>
      <a:lvl8pPr marL="1920240" indent="-182880" algn="l" rtl="0" eaLnBrk="1" latinLnBrk="0" hangingPunct="1">
        <a:spcBef>
          <a:spcPts val="257"/>
        </a:spcBef>
        <a:buClr>
          <a:schemeClr val="accent3">
            <a:tint val="85000"/>
            <a:satMod val="275000"/>
          </a:schemeClr>
        </a:buClr>
        <a:buSzPct val="100000"/>
        <a:buFont typeface="Verdana"/>
        <a:buChar char="◦"/>
        <a:defRPr kumimoji="0" sz="1500" kern="1200" baseline="0">
          <a:solidFill>
            <a:schemeClr val="tx1"/>
          </a:solidFill>
          <a:latin typeface="+mn-lt"/>
          <a:ea typeface="+mn-ea"/>
          <a:cs typeface="+mn-cs"/>
        </a:defRPr>
      </a:lvl8pPr>
      <a:lvl9pPr marL="2148840" indent="-182880" algn="l" rtl="0" eaLnBrk="1" latinLnBrk="0" hangingPunct="1">
        <a:spcBef>
          <a:spcPts val="255"/>
        </a:spcBef>
        <a:buClr>
          <a:schemeClr val="accent3">
            <a:tint val="85000"/>
            <a:satMod val="275000"/>
          </a:schemeClr>
        </a:buClr>
        <a:buSzPct val="100000"/>
        <a:buFont typeface="Wingdings 2"/>
        <a:buChar char=""/>
        <a:defRPr kumimoji="0" sz="15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a:t>The Sustainable Environment and </a:t>
            </a:r>
            <a:r>
              <a:rPr lang="en-US" b="1" dirty="0" smtClean="0"/>
              <a:t>Globalization </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0" dirty="0" smtClean="0"/>
              <a:t/>
            </a:r>
            <a:br>
              <a:rPr lang="en-US" b="0" dirty="0" smtClean="0"/>
            </a:br>
            <a:r>
              <a:rPr lang="en-US" b="1" dirty="0" smtClean="0"/>
              <a:t>Introduction</a:t>
            </a:r>
            <a:r>
              <a:rPr lang="en-US" b="0" dirty="0" smtClean="0"/>
              <a:t/>
            </a:r>
            <a:br>
              <a:rPr lang="en-US" b="0" dirty="0" smtClean="0"/>
            </a:br>
            <a:r>
              <a:rPr lang="en-US" dirty="0" smtClean="0"/>
              <a:t/>
            </a:r>
            <a:br>
              <a:rPr lang="en-US" dirty="0" smtClean="0"/>
            </a:br>
            <a:endParaRPr lang="en-US" dirty="0"/>
          </a:p>
        </p:txBody>
      </p:sp>
      <p:sp>
        <p:nvSpPr>
          <p:cNvPr id="3" name="Content Placeholder 2"/>
          <p:cNvSpPr>
            <a:spLocks noGrp="1"/>
          </p:cNvSpPr>
          <p:nvPr>
            <p:ph idx="1"/>
          </p:nvPr>
        </p:nvSpPr>
        <p:spPr/>
        <p:txBody>
          <a:bodyPr/>
          <a:lstStyle/>
          <a:p>
            <a:pPr fontAlgn="base"/>
            <a:r>
              <a:rPr lang="en-US" dirty="0"/>
              <a:t>The report has based on the environment sustainability.</a:t>
            </a:r>
          </a:p>
          <a:p>
            <a:pPr fontAlgn="base"/>
            <a:r>
              <a:rPr lang="en-US" dirty="0"/>
              <a:t>Further the report has discuss about the global citizen.</a:t>
            </a:r>
          </a:p>
          <a:p>
            <a:pPr fontAlgn="base"/>
            <a:r>
              <a:rPr lang="en-US" dirty="0"/>
              <a:t>Role of the global citizen and its impact on </a:t>
            </a:r>
            <a:r>
              <a:rPr lang="en-US" dirty="0" err="1"/>
              <a:t>globalisation</a:t>
            </a:r>
            <a:r>
              <a:rPr lang="en-US" dirty="0"/>
              <a:t>.</a:t>
            </a:r>
          </a:p>
          <a:p>
            <a:pPr fontAlgn="base"/>
            <a:r>
              <a:rPr lang="en-US" dirty="0"/>
              <a:t>Importance of environmental sustainability has been discussed in this report.  </a:t>
            </a: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Global Citizen </a:t>
            </a:r>
            <a:r>
              <a:rPr lang="en-US" b="0" dirty="0" smtClean="0"/>
              <a:t/>
            </a:r>
            <a:br>
              <a:rPr lang="en-US" b="0" dirty="0" smtClean="0"/>
            </a:b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85000" lnSpcReduction="20000"/>
          </a:bodyPr>
          <a:lstStyle/>
          <a:p>
            <a:pPr fontAlgn="base"/>
            <a:r>
              <a:rPr lang="en-US" dirty="0"/>
              <a:t>The global citizen is someone who is being a part of the emerging world. </a:t>
            </a:r>
          </a:p>
          <a:p>
            <a:pPr fontAlgn="base"/>
            <a:r>
              <a:rPr lang="en-US" dirty="0"/>
              <a:t>The global citizens is an community has </a:t>
            </a:r>
            <a:r>
              <a:rPr lang="en-US" dirty="0" err="1"/>
              <a:t>nescent</a:t>
            </a:r>
            <a:r>
              <a:rPr lang="en-US" dirty="0"/>
              <a:t> set of values and practices.</a:t>
            </a:r>
          </a:p>
          <a:p>
            <a:pPr fontAlgn="base"/>
            <a:r>
              <a:rPr lang="en-US" dirty="0"/>
              <a:t>The global citizen is being a part of an emerging world. </a:t>
            </a:r>
          </a:p>
          <a:p>
            <a:pPr fontAlgn="base"/>
            <a:r>
              <a:rPr lang="en-US" dirty="0"/>
              <a:t>The role of the global citizen is to contributing for the community. </a:t>
            </a:r>
          </a:p>
          <a:p>
            <a:pPr fontAlgn="base"/>
            <a:r>
              <a:rPr lang="en-US" dirty="0"/>
              <a:t>The global citizen is someone who is being a part of the emerging world and community.</a:t>
            </a:r>
          </a:p>
          <a:p>
            <a:pPr>
              <a:buNone/>
            </a:pPr>
            <a:r>
              <a:rPr lang="en-US" b="0" dirty="0" smtClean="0"/>
              <a:t/>
            </a:r>
            <a:br>
              <a:rPr lang="en-US" b="0" dirty="0" smtClean="0"/>
            </a:b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Two example of sustainable projects in tourism sector</a:t>
            </a:r>
            <a:endParaRPr lang="en-US" dirty="0"/>
          </a:p>
        </p:txBody>
      </p:sp>
      <p:sp>
        <p:nvSpPr>
          <p:cNvPr id="3" name="Content Placeholder 2"/>
          <p:cNvSpPr>
            <a:spLocks noGrp="1"/>
          </p:cNvSpPr>
          <p:nvPr>
            <p:ph idx="1"/>
          </p:nvPr>
        </p:nvSpPr>
        <p:spPr/>
        <p:txBody>
          <a:bodyPr>
            <a:normAutofit fontScale="55000" lnSpcReduction="20000"/>
          </a:bodyPr>
          <a:lstStyle/>
          <a:p>
            <a:r>
              <a:rPr lang="en-US" b="1" dirty="0" err="1"/>
              <a:t>Juist</a:t>
            </a:r>
            <a:r>
              <a:rPr lang="en-US" b="1" dirty="0"/>
              <a:t>,  Germany</a:t>
            </a:r>
            <a:endParaRPr lang="en-US" b="0" dirty="0" smtClean="0"/>
          </a:p>
          <a:p>
            <a:pPr fontAlgn="base"/>
            <a:r>
              <a:rPr lang="en-US" dirty="0"/>
              <a:t>In the year of 2015 </a:t>
            </a:r>
            <a:r>
              <a:rPr lang="en-US" dirty="0" err="1"/>
              <a:t>Juist</a:t>
            </a:r>
            <a:r>
              <a:rPr lang="en-US" dirty="0"/>
              <a:t> is awarded as a </a:t>
            </a:r>
            <a:r>
              <a:rPr lang="en-US" dirty="0" smtClean="0"/>
              <a:t>German </a:t>
            </a:r>
            <a:r>
              <a:rPr lang="en-US" dirty="0"/>
              <a:t>sustainability prize.</a:t>
            </a:r>
          </a:p>
          <a:p>
            <a:pPr fontAlgn="base"/>
            <a:r>
              <a:rPr lang="en-US" dirty="0"/>
              <a:t>The </a:t>
            </a:r>
            <a:r>
              <a:rPr lang="en-US" dirty="0" err="1"/>
              <a:t>Juist</a:t>
            </a:r>
            <a:r>
              <a:rPr lang="en-US" dirty="0"/>
              <a:t> also awarded as first sustainable destination.</a:t>
            </a:r>
          </a:p>
          <a:p>
            <a:pPr fontAlgn="base"/>
            <a:r>
              <a:rPr lang="en-US" dirty="0"/>
              <a:t>The environment of the place is clean and unpolluted.</a:t>
            </a:r>
          </a:p>
          <a:p>
            <a:pPr fontAlgn="base"/>
            <a:r>
              <a:rPr lang="en-US" dirty="0"/>
              <a:t>In the </a:t>
            </a:r>
            <a:r>
              <a:rPr lang="en-US" dirty="0" err="1"/>
              <a:t>Juist</a:t>
            </a:r>
            <a:r>
              <a:rPr lang="en-US" dirty="0"/>
              <a:t> is  no cars on the island, just horse, carriage and bicycle.  </a:t>
            </a:r>
            <a:endParaRPr lang="en-US" dirty="0" smtClean="0"/>
          </a:p>
          <a:p>
            <a:r>
              <a:rPr lang="en-US" b="1" dirty="0"/>
              <a:t>Kasbah du Toubkal, Morocco</a:t>
            </a:r>
            <a:endParaRPr lang="en-US" b="0" dirty="0" smtClean="0"/>
          </a:p>
          <a:p>
            <a:pPr fontAlgn="base"/>
            <a:r>
              <a:rPr lang="en-US" dirty="0"/>
              <a:t>The Kasbah Du Toubkal is a authentic lodge in the mindset. </a:t>
            </a:r>
          </a:p>
          <a:p>
            <a:pPr fontAlgn="base"/>
            <a:r>
              <a:rPr lang="en-US" dirty="0"/>
              <a:t>Moroccan </a:t>
            </a:r>
            <a:r>
              <a:rPr lang="en-US" dirty="0" err="1"/>
              <a:t>lmlil</a:t>
            </a:r>
            <a:r>
              <a:rPr lang="en-US" dirty="0"/>
              <a:t> valley take initiative against the negative effects of mass tourism developments.</a:t>
            </a:r>
          </a:p>
          <a:p>
            <a:pPr fontAlgn="base"/>
            <a:r>
              <a:rPr lang="en-US" dirty="0"/>
              <a:t>The strict steps helps the local people to earn more.</a:t>
            </a:r>
          </a:p>
          <a:p>
            <a:r>
              <a:rPr lang="en-US" dirty="0"/>
              <a:t>The local people of the Kasbah du Toubkal provide the unique opportunity to the Tourist to known about their culture.</a:t>
            </a:r>
          </a:p>
          <a:p>
            <a:r>
              <a:rPr lang="en-US" dirty="0" smtClean="0"/>
              <a:t/>
            </a:r>
            <a:br>
              <a:rPr lang="en-US" dirty="0" smtClean="0"/>
            </a:br>
            <a:endParaRPr lang="en-US" dirty="0"/>
          </a:p>
          <a:p>
            <a:pPr>
              <a:buNone/>
            </a:pPr>
            <a:r>
              <a:rPr lang="en-US" dirty="0" smtClean="0"/>
              <a:t/>
            </a:r>
            <a:br>
              <a:rPr lang="en-US" dirty="0" smtClean="0"/>
            </a:b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Two example of what is meant by environmental sustainability</a:t>
            </a:r>
            <a:r>
              <a:rPr lang="en-US" b="0" dirty="0" smtClean="0"/>
              <a:t/>
            </a:r>
            <a:br>
              <a:rPr lang="en-US" b="0" dirty="0" smtClean="0"/>
            </a:b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85000" lnSpcReduction="20000"/>
          </a:bodyPr>
          <a:lstStyle/>
          <a:p>
            <a:pPr fontAlgn="base"/>
            <a:r>
              <a:rPr lang="en-US" dirty="0"/>
              <a:t>Development of the place by maintaining the environment is known as environment sustainability.</a:t>
            </a:r>
          </a:p>
          <a:p>
            <a:pPr fontAlgn="base"/>
            <a:r>
              <a:rPr lang="en-US" dirty="0"/>
              <a:t>Maintaining the natural resource and long term environmental quality is included in environmental sustainability.</a:t>
            </a:r>
          </a:p>
          <a:p>
            <a:pPr fontAlgn="base"/>
            <a:r>
              <a:rPr lang="en-US" dirty="0"/>
              <a:t>The environmental sustainability is defined as responsible interaction to avoid the environmental quality.</a:t>
            </a:r>
          </a:p>
          <a:p>
            <a:pPr fontAlgn="base"/>
            <a:r>
              <a:rPr lang="en-US" dirty="0"/>
              <a:t>Use the environment friendly resource for development.</a:t>
            </a:r>
          </a:p>
          <a:p>
            <a:pPr fontAlgn="base"/>
            <a:r>
              <a:rPr lang="en-US" dirty="0"/>
              <a:t>Reduce the usage of the fuel coal and gas for gaining the environmental sustainability. </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Conclusion</a:t>
            </a:r>
            <a:r>
              <a:rPr lang="en-US" b="0" dirty="0" smtClean="0"/>
              <a:t/>
            </a:r>
            <a:br>
              <a:rPr lang="en-US" b="0" dirty="0" smtClean="0"/>
            </a:br>
            <a:r>
              <a:rPr lang="en-US" dirty="0" smtClean="0"/>
              <a:t/>
            </a:r>
            <a:br>
              <a:rPr lang="en-US" dirty="0" smtClean="0"/>
            </a:br>
            <a:endParaRPr lang="en-US" dirty="0"/>
          </a:p>
        </p:txBody>
      </p:sp>
      <p:sp>
        <p:nvSpPr>
          <p:cNvPr id="3" name="Content Placeholder 2"/>
          <p:cNvSpPr>
            <a:spLocks noGrp="1"/>
          </p:cNvSpPr>
          <p:nvPr>
            <p:ph idx="1"/>
          </p:nvPr>
        </p:nvSpPr>
        <p:spPr/>
        <p:txBody>
          <a:bodyPr/>
          <a:lstStyle/>
          <a:p>
            <a:pPr fontAlgn="base"/>
            <a:r>
              <a:rPr lang="en-US" dirty="0"/>
              <a:t>Above report focused on global citizen and environmental sustainability.</a:t>
            </a:r>
          </a:p>
          <a:p>
            <a:pPr fontAlgn="base"/>
            <a:r>
              <a:rPr lang="en-US" dirty="0"/>
              <a:t>The report provide the knowledge about the importance of the global citizen and environmental sustainability.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 </a:t>
            </a:r>
            <a:endParaRPr lang="en-US" dirty="0"/>
          </a:p>
        </p:txBody>
      </p:sp>
      <p:sp>
        <p:nvSpPr>
          <p:cNvPr id="3" name="Content Placeholder 2"/>
          <p:cNvSpPr>
            <a:spLocks noGrp="1"/>
          </p:cNvSpPr>
          <p:nvPr>
            <p:ph idx="1"/>
          </p:nvPr>
        </p:nvSpPr>
        <p:spPr/>
        <p:txBody>
          <a:bodyPr>
            <a:normAutofit fontScale="92500" lnSpcReduction="20000"/>
          </a:bodyPr>
          <a:lstStyle/>
          <a:p>
            <a:r>
              <a:rPr lang="en-US" dirty="0"/>
              <a:t>Lilley, K., Barker, M. and Harris, N., 2015. Exploring the process of global citizen learning and the student mind-set. </a:t>
            </a:r>
            <a:r>
              <a:rPr lang="en-US" i="1" dirty="0"/>
              <a:t>Journal of Studies in International Education</a:t>
            </a:r>
            <a:r>
              <a:rPr lang="en-US" dirty="0"/>
              <a:t>, </a:t>
            </a:r>
            <a:r>
              <a:rPr lang="en-US" i="1" dirty="0"/>
              <a:t>19</a:t>
            </a:r>
            <a:r>
              <a:rPr lang="en-US" dirty="0"/>
              <a:t>(3), pp.225-245.</a:t>
            </a:r>
            <a:endParaRPr lang="en-US" b="0" dirty="0" smtClean="0"/>
          </a:p>
          <a:p>
            <a:r>
              <a:rPr lang="en-US" dirty="0" err="1"/>
              <a:t>Faby</a:t>
            </a:r>
            <a:r>
              <a:rPr lang="en-US" dirty="0"/>
              <a:t>, C.B.T.H., 2016. Tourism policy tools applied by the European Union to support cross-bordered tourism. In </a:t>
            </a:r>
            <a:r>
              <a:rPr lang="en-US" i="1" dirty="0"/>
              <a:t>Tourism and borders</a:t>
            </a:r>
            <a:r>
              <a:rPr lang="en-US" dirty="0"/>
              <a:t> (pp. 39-50). </a:t>
            </a:r>
            <a:r>
              <a:rPr lang="en-US" dirty="0" err="1"/>
              <a:t>Routledge</a:t>
            </a:r>
            <a:r>
              <a:rPr lang="en-US" dirty="0"/>
              <a:t>.</a:t>
            </a:r>
            <a:endParaRPr lang="en-US" b="0" dirty="0" smtClean="0"/>
          </a:p>
          <a:p>
            <a:r>
              <a:rPr lang="en-US" dirty="0"/>
              <a:t>York, J., 2017. </a:t>
            </a:r>
            <a:r>
              <a:rPr lang="en-US" i="1" dirty="0"/>
              <a:t>Morocco-Culture Smart!: The Essential Guide to Customs &amp; Culture</a:t>
            </a:r>
            <a:r>
              <a:rPr lang="en-US" dirty="0"/>
              <a:t>. </a:t>
            </a:r>
            <a:r>
              <a:rPr lang="en-US" dirty="0" err="1"/>
              <a:t>Kuperard</a:t>
            </a:r>
            <a:r>
              <a:rPr lang="en-US" dirty="0"/>
              <a:t>.</a:t>
            </a:r>
            <a:endParaRPr lang="en-US" b="0" dirty="0" smtClean="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Appendix </a:t>
            </a:r>
            <a:endParaRPr lang="en-US" b="1" dirty="0"/>
          </a:p>
        </p:txBody>
      </p:sp>
      <p:pic>
        <p:nvPicPr>
          <p:cNvPr id="1026" name="Picture 2"/>
          <p:cNvPicPr>
            <a:picLocks noGrp="1" noChangeAspect="1" noChangeArrowheads="1"/>
          </p:cNvPicPr>
          <p:nvPr>
            <p:ph idx="1"/>
          </p:nvPr>
        </p:nvPicPr>
        <p:blipFill>
          <a:blip r:embed="rId2"/>
          <a:stretch>
            <a:fillRect/>
          </a:stretch>
        </p:blipFill>
        <p:spPr bwMode="auto">
          <a:xfrm>
            <a:off x="2208732" y="530225"/>
            <a:ext cx="4772573" cy="4187825"/>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Appendix </a:t>
            </a:r>
            <a:endParaRPr lang="en-US" b="1" dirty="0"/>
          </a:p>
        </p:txBody>
      </p:sp>
      <p:pic>
        <p:nvPicPr>
          <p:cNvPr id="2050" name="Picture 2"/>
          <p:cNvPicPr>
            <a:picLocks noGrp="1" noChangeAspect="1" noChangeArrowheads="1"/>
          </p:cNvPicPr>
          <p:nvPr>
            <p:ph idx="1"/>
          </p:nvPr>
        </p:nvPicPr>
        <p:blipFill>
          <a:blip r:embed="rId2"/>
          <a:stretch>
            <a:fillRect/>
          </a:stretch>
        </p:blipFill>
        <p:spPr bwMode="auto">
          <a:xfrm>
            <a:off x="2189956" y="1647825"/>
            <a:ext cx="4810125" cy="1952625"/>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spec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Aspect">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Aspect">
      <a:fillStyleLst>
        <a:solidFill>
          <a:schemeClr val="phClr"/>
        </a:solidFill>
        <a:gradFill rotWithShape="1">
          <a:gsLst>
            <a:gs pos="0">
              <a:schemeClr val="phClr">
                <a:tint val="65000"/>
                <a:satMod val="270000"/>
              </a:schemeClr>
            </a:gs>
            <a:gs pos="25000">
              <a:schemeClr val="phClr">
                <a:tint val="60000"/>
                <a:satMod val="300000"/>
              </a:schemeClr>
            </a:gs>
            <a:gs pos="100000">
              <a:schemeClr val="phClr">
                <a:tint val="29000"/>
                <a:satMod val="400000"/>
              </a:schemeClr>
            </a:gs>
          </a:gsLst>
          <a:lin ang="16200000" scaled="1"/>
        </a:gradFill>
        <a:gradFill rotWithShape="1">
          <a:gsLst>
            <a:gs pos="0">
              <a:schemeClr val="phClr">
                <a:shade val="45000"/>
                <a:satMod val="155000"/>
              </a:schemeClr>
            </a:gs>
            <a:gs pos="60000">
              <a:schemeClr val="phClr">
                <a:shade val="95000"/>
                <a:satMod val="150000"/>
              </a:schemeClr>
            </a:gs>
            <a:gs pos="100000">
              <a:schemeClr val="phClr">
                <a:tint val="87000"/>
                <a:satMod val="250000"/>
              </a:schemeClr>
            </a:gs>
          </a:gsLst>
          <a:lin ang="16200000" scaled="0"/>
        </a:gradFill>
      </a:fillStyleLst>
      <a:lnStyleLst>
        <a:ln w="9525" cap="flat" cmpd="sng" algn="ctr">
          <a:solidFill>
            <a:schemeClr val="phClr">
              <a:satMod val="150000"/>
            </a:schemeClr>
          </a:solidFill>
          <a:prstDash val="solid"/>
        </a:ln>
        <a:ln w="42500" cap="flat" cmpd="sng" algn="ctr">
          <a:solidFill>
            <a:schemeClr val="phClr"/>
          </a:solidFill>
          <a:prstDash val="solid"/>
        </a:ln>
        <a:ln w="38100" cap="flat" cmpd="sng" algn="ctr">
          <a:solidFill>
            <a:schemeClr val="phClr"/>
          </a:solidFill>
          <a:prstDash val="solid"/>
        </a:ln>
      </a:lnStyleLst>
      <a:effectStyleLst>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effectStyle>
        <a:effectStyle>
          <a:effectLst>
            <a:outerShdw blurRad="65500" dist="38100" dir="5400000" rotWithShape="0">
              <a:srgbClr val="000000">
                <a:alpha val="40000"/>
              </a:srgbClr>
            </a:outerShdw>
          </a:effectLst>
          <a:scene3d>
            <a:camera prst="orthographicFront" fov="0">
              <a:rot lat="0" lon="0" rev="0"/>
            </a:camera>
            <a:lightRig rig="contrasting" dir="t">
              <a:rot lat="0" lon="0" rev="12000000"/>
            </a:lightRig>
          </a:scene3d>
          <a:sp3d prstMaterial="powder">
            <a:bevelT h="50800"/>
          </a:sp3d>
        </a:effectStyle>
      </a:effectStyleLst>
      <a:bgFillStyleLst>
        <a:solidFill>
          <a:schemeClr val="phClr"/>
        </a:solidFill>
        <a:gradFill rotWithShape="1">
          <a:gsLst>
            <a:gs pos="0">
              <a:schemeClr val="phClr">
                <a:shade val="35000"/>
                <a:satMod val="150000"/>
              </a:schemeClr>
            </a:gs>
            <a:gs pos="45000">
              <a:schemeClr val="phClr">
                <a:shade val="68000"/>
                <a:satMod val="155000"/>
              </a:schemeClr>
            </a:gs>
            <a:gs pos="100000">
              <a:schemeClr val="phClr">
                <a:tint val="70000"/>
                <a:satMod val="175000"/>
              </a:schemeClr>
            </a:gs>
          </a:gsLst>
          <a:lin ang="16200000" scaled="0"/>
        </a:gradFill>
        <a:blipFill>
          <a:blip xmlns:r="http://schemas.openxmlformats.org/officeDocument/2006/relationships" r:embed="rId1">
            <a:duotone>
              <a:schemeClr val="phClr">
                <a:shade val="800"/>
                <a:satMod val="150000"/>
              </a:schemeClr>
              <a:schemeClr val="phClr">
                <a:tint val="80000"/>
                <a:satMod val="150000"/>
              </a:schemeClr>
            </a:duotone>
          </a:blip>
          <a:tile tx="0" ty="0" sx="75000" sy="7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95</TotalTime>
  <Words>611</Words>
  <Application>Microsoft Office PowerPoint</Application>
  <PresentationFormat>On-screen Show (4:3)</PresentationFormat>
  <Paragraphs>56</Paragraphs>
  <Slides>9</Slides>
  <Notes>5</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Aspect</vt:lpstr>
      <vt:lpstr>The Sustainable Environment and Globalization </vt:lpstr>
      <vt:lpstr> Introduction  </vt:lpstr>
      <vt:lpstr>Global Citizen   </vt:lpstr>
      <vt:lpstr>Two example of sustainable projects in tourism sector</vt:lpstr>
      <vt:lpstr>Two example of what is meant by environmental sustainability  </vt:lpstr>
      <vt:lpstr>Conclusion  </vt:lpstr>
      <vt:lpstr>Reference </vt:lpstr>
      <vt:lpstr>Appendix </vt:lpstr>
      <vt:lpstr>Appendix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Sustainable Environment and Globalization</dc:title>
  <dc:creator>admin</dc:creator>
  <cp:lastModifiedBy>admin</cp:lastModifiedBy>
  <cp:revision>6</cp:revision>
  <dcterms:created xsi:type="dcterms:W3CDTF">2018-08-27T08:31:55Z</dcterms:created>
  <dcterms:modified xsi:type="dcterms:W3CDTF">2018-08-27T10:07:40Z</dcterms:modified>
</cp:coreProperties>
</file>