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7" r:id="rId2"/>
    <p:sldId id="265" r:id="rId3"/>
    <p:sldId id="256" r:id="rId4"/>
    <p:sldId id="269" r:id="rId5"/>
    <p:sldId id="270" r:id="rId6"/>
    <p:sldId id="295" r:id="rId7"/>
    <p:sldId id="296" r:id="rId8"/>
    <p:sldId id="280" r:id="rId9"/>
    <p:sldId id="266" r:id="rId10"/>
    <p:sldId id="311" r:id="rId11"/>
    <p:sldId id="268" r:id="rId12"/>
    <p:sldId id="298" r:id="rId13"/>
    <p:sldId id="297" r:id="rId14"/>
    <p:sldId id="286" r:id="rId15"/>
    <p:sldId id="299" r:id="rId16"/>
    <p:sldId id="301" r:id="rId17"/>
    <p:sldId id="302" r:id="rId18"/>
    <p:sldId id="303" r:id="rId19"/>
    <p:sldId id="304" r:id="rId20"/>
    <p:sldId id="305" r:id="rId21"/>
    <p:sldId id="306" r:id="rId22"/>
    <p:sldId id="307" r:id="rId23"/>
    <p:sldId id="308" r:id="rId24"/>
    <p:sldId id="309" r:id="rId25"/>
    <p:sldId id="274" r:id="rId26"/>
    <p:sldId id="275" r:id="rId27"/>
    <p:sldId id="276" r:id="rId28"/>
    <p:sldId id="277" r:id="rId29"/>
    <p:sldId id="312" r:id="rId30"/>
    <p:sldId id="278" r:id="rId31"/>
    <p:sldId id="279" r:id="rId32"/>
    <p:sldId id="281" r:id="rId33"/>
    <p:sldId id="282" r:id="rId34"/>
    <p:sldId id="283" r:id="rId35"/>
    <p:sldId id="273" r:id="rId36"/>
    <p:sldId id="271" r:id="rId37"/>
    <p:sldId id="272"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25" autoAdjust="0"/>
    <p:restoredTop sz="94660"/>
  </p:normalViewPr>
  <p:slideViewPr>
    <p:cSldViewPr snapToGrid="0">
      <p:cViewPr varScale="1">
        <p:scale>
          <a:sx n="64" d="100"/>
          <a:sy n="64" d="100"/>
        </p:scale>
        <p:origin x="4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_rels/data2.xml.rels><?xml version="1.0" encoding="UTF-8" standalone="yes"?>
<Relationships xmlns="http://schemas.openxmlformats.org/package/2006/relationships"><Relationship Id="rId8" Type="http://schemas.openxmlformats.org/officeDocument/2006/relationships/image" Target="../media/image16.svg"/><Relationship Id="rId13" Type="http://schemas.openxmlformats.org/officeDocument/2006/relationships/image" Target="../media/image21.pn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sv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 Id="rId14" Type="http://schemas.openxmlformats.org/officeDocument/2006/relationships/image" Target="../media/image22.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6.svg"/><Relationship Id="rId13" Type="http://schemas.openxmlformats.org/officeDocument/2006/relationships/image" Target="../media/image21.pn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sv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 Id="rId14" Type="http://schemas.openxmlformats.org/officeDocument/2006/relationships/image" Target="../media/image22.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5F0080-378B-4F36-BDDA-E2A5A9FCD1DE}" type="doc">
      <dgm:prSet loTypeId="urn:microsoft.com/office/officeart/2005/8/layout/hList1" loCatId="list" qsTypeId="urn:microsoft.com/office/officeart/2005/8/quickstyle/simple4" qsCatId="simple" csTypeId="urn:microsoft.com/office/officeart/2005/8/colors/accent1_2" csCatId="accent1"/>
      <dgm:spPr/>
      <dgm:t>
        <a:bodyPr/>
        <a:lstStyle/>
        <a:p>
          <a:endParaRPr lang="en-US"/>
        </a:p>
      </dgm:t>
    </dgm:pt>
    <dgm:pt modelId="{974825C0-F666-41E1-A141-4ACECC73AC25}">
      <dgm:prSet/>
      <dgm:spPr/>
      <dgm:t>
        <a:bodyPr/>
        <a:lstStyle/>
        <a:p>
          <a:r>
            <a:rPr lang="en-US"/>
            <a:t>Arteries</a:t>
          </a:r>
          <a:r>
            <a:rPr lang="en-US">
              <a:sym typeface="Wingdings" panose="05000000000000000000" pitchFamily="2" charset="2"/>
            </a:rPr>
            <a:t></a:t>
          </a:r>
          <a:r>
            <a:rPr lang="en-US"/>
            <a:t>arterioles move away from the heart</a:t>
          </a:r>
        </a:p>
      </dgm:t>
    </dgm:pt>
    <dgm:pt modelId="{B8191CE4-ABFC-46A7-B59C-F9794DD672C5}" type="parTrans" cxnId="{E44E3CB5-4594-4D5F-AD32-97EA94F439DC}">
      <dgm:prSet/>
      <dgm:spPr/>
      <dgm:t>
        <a:bodyPr/>
        <a:lstStyle/>
        <a:p>
          <a:endParaRPr lang="en-US"/>
        </a:p>
      </dgm:t>
    </dgm:pt>
    <dgm:pt modelId="{6601406A-9194-4D4E-82D5-CACABBFEDCCB}" type="sibTrans" cxnId="{E44E3CB5-4594-4D5F-AD32-97EA94F439DC}">
      <dgm:prSet/>
      <dgm:spPr/>
      <dgm:t>
        <a:bodyPr/>
        <a:lstStyle/>
        <a:p>
          <a:endParaRPr lang="en-US"/>
        </a:p>
      </dgm:t>
    </dgm:pt>
    <dgm:pt modelId="{89B0A1D9-6ABA-43D4-9042-B7D9D10F6833}">
      <dgm:prSet/>
      <dgm:spPr/>
      <dgm:t>
        <a:bodyPr/>
        <a:lstStyle/>
        <a:p>
          <a:r>
            <a:rPr lang="en-US"/>
            <a:t>Elastic Fibers</a:t>
          </a:r>
        </a:p>
      </dgm:t>
    </dgm:pt>
    <dgm:pt modelId="{583A36FC-F744-4A74-889D-5FD8A1023C8B}" type="parTrans" cxnId="{5CA5FEAA-3E29-4FA1-ADC4-90E4CEEEA4FA}">
      <dgm:prSet/>
      <dgm:spPr/>
      <dgm:t>
        <a:bodyPr/>
        <a:lstStyle/>
        <a:p>
          <a:endParaRPr lang="en-US"/>
        </a:p>
      </dgm:t>
    </dgm:pt>
    <dgm:pt modelId="{E3EBC29C-3A08-4FCF-A0D5-682DC5A8BCE6}" type="sibTrans" cxnId="{5CA5FEAA-3E29-4FA1-ADC4-90E4CEEEA4FA}">
      <dgm:prSet/>
      <dgm:spPr/>
      <dgm:t>
        <a:bodyPr/>
        <a:lstStyle/>
        <a:p>
          <a:endParaRPr lang="en-US"/>
        </a:p>
      </dgm:t>
    </dgm:pt>
    <dgm:pt modelId="{DCD21E93-A161-4F4A-822E-4B39479E1A59}">
      <dgm:prSet/>
      <dgm:spPr/>
      <dgm:t>
        <a:bodyPr/>
        <a:lstStyle/>
        <a:p>
          <a:r>
            <a:rPr lang="en-US"/>
            <a:t>Circular Smooth Muscle</a:t>
          </a:r>
        </a:p>
      </dgm:t>
    </dgm:pt>
    <dgm:pt modelId="{987F990C-B726-49DD-80FB-D33615902E32}" type="parTrans" cxnId="{AE1849C3-F8DB-4C69-A5F7-3F772A3ED5F3}">
      <dgm:prSet/>
      <dgm:spPr/>
      <dgm:t>
        <a:bodyPr/>
        <a:lstStyle/>
        <a:p>
          <a:endParaRPr lang="en-US"/>
        </a:p>
      </dgm:t>
    </dgm:pt>
    <dgm:pt modelId="{6470AA8B-D61B-49AC-9FE4-13DFDD1D6001}" type="sibTrans" cxnId="{AE1849C3-F8DB-4C69-A5F7-3F772A3ED5F3}">
      <dgm:prSet/>
      <dgm:spPr/>
      <dgm:t>
        <a:bodyPr/>
        <a:lstStyle/>
        <a:p>
          <a:endParaRPr lang="en-US"/>
        </a:p>
      </dgm:t>
    </dgm:pt>
    <dgm:pt modelId="{DBC613A1-9BC7-4305-841B-AECC8BEC3163}">
      <dgm:prSet/>
      <dgm:spPr/>
      <dgm:t>
        <a:bodyPr/>
        <a:lstStyle/>
        <a:p>
          <a:r>
            <a:rPr lang="en-US"/>
            <a:t>Capillaries – where gas exchange takes place.</a:t>
          </a:r>
        </a:p>
      </dgm:t>
    </dgm:pt>
    <dgm:pt modelId="{B707AF0D-3F7F-4922-9D71-5D9E7A0EB25F}" type="parTrans" cxnId="{882B7181-B96C-44B4-B03A-36A2752CECB9}">
      <dgm:prSet/>
      <dgm:spPr/>
      <dgm:t>
        <a:bodyPr/>
        <a:lstStyle/>
        <a:p>
          <a:endParaRPr lang="en-US"/>
        </a:p>
      </dgm:t>
    </dgm:pt>
    <dgm:pt modelId="{11A1D527-62DD-4807-ABE8-F6C20CBFDA88}" type="sibTrans" cxnId="{882B7181-B96C-44B4-B03A-36A2752CECB9}">
      <dgm:prSet/>
      <dgm:spPr/>
      <dgm:t>
        <a:bodyPr/>
        <a:lstStyle/>
        <a:p>
          <a:endParaRPr lang="en-US"/>
        </a:p>
      </dgm:t>
    </dgm:pt>
    <dgm:pt modelId="{D3282117-ECC5-455F-BD0F-944FE6B9F2EF}">
      <dgm:prSet/>
      <dgm:spPr/>
      <dgm:t>
        <a:bodyPr/>
        <a:lstStyle/>
        <a:p>
          <a:r>
            <a:rPr lang="en-US"/>
            <a:t>One cell thick</a:t>
          </a:r>
        </a:p>
      </dgm:t>
    </dgm:pt>
    <dgm:pt modelId="{747F0DA5-6981-43A8-9797-B19540FD14F8}" type="parTrans" cxnId="{486C2FE8-8619-4E9B-8A74-D412C5149911}">
      <dgm:prSet/>
      <dgm:spPr/>
      <dgm:t>
        <a:bodyPr/>
        <a:lstStyle/>
        <a:p>
          <a:endParaRPr lang="en-US"/>
        </a:p>
      </dgm:t>
    </dgm:pt>
    <dgm:pt modelId="{99B5516E-52C1-4147-9AF2-5124958F750E}" type="sibTrans" cxnId="{486C2FE8-8619-4E9B-8A74-D412C5149911}">
      <dgm:prSet/>
      <dgm:spPr/>
      <dgm:t>
        <a:bodyPr/>
        <a:lstStyle/>
        <a:p>
          <a:endParaRPr lang="en-US"/>
        </a:p>
      </dgm:t>
    </dgm:pt>
    <dgm:pt modelId="{9E8165F7-A914-476E-BB0E-BFB1F94F36A2}">
      <dgm:prSet/>
      <dgm:spPr/>
      <dgm:t>
        <a:bodyPr/>
        <a:lstStyle/>
        <a:p>
          <a:r>
            <a:rPr lang="en-US"/>
            <a:t>Serves the Respiratory System</a:t>
          </a:r>
        </a:p>
      </dgm:t>
    </dgm:pt>
    <dgm:pt modelId="{FDE96356-11BF-4AA6-B942-298C617BB2AB}" type="parTrans" cxnId="{ECCB65B0-46F3-4083-9A42-74C076A38F17}">
      <dgm:prSet/>
      <dgm:spPr/>
      <dgm:t>
        <a:bodyPr/>
        <a:lstStyle/>
        <a:p>
          <a:endParaRPr lang="en-US"/>
        </a:p>
      </dgm:t>
    </dgm:pt>
    <dgm:pt modelId="{E8FF4721-13E5-4256-82A9-C0C89F8A1DA9}" type="sibTrans" cxnId="{ECCB65B0-46F3-4083-9A42-74C076A38F17}">
      <dgm:prSet/>
      <dgm:spPr/>
      <dgm:t>
        <a:bodyPr/>
        <a:lstStyle/>
        <a:p>
          <a:endParaRPr lang="en-US"/>
        </a:p>
      </dgm:t>
    </dgm:pt>
    <dgm:pt modelId="{41B50827-7BDE-4921-A743-9FB49912D0BA}">
      <dgm:prSet/>
      <dgm:spPr/>
      <dgm:t>
        <a:bodyPr/>
        <a:lstStyle/>
        <a:p>
          <a:r>
            <a:rPr lang="en-US"/>
            <a:t>Veins</a:t>
          </a:r>
          <a:r>
            <a:rPr lang="en-US">
              <a:sym typeface="Wingdings" panose="05000000000000000000" pitchFamily="2" charset="2"/>
            </a:rPr>
            <a:t></a:t>
          </a:r>
          <a:r>
            <a:rPr lang="en-US"/>
            <a:t>Venules moves towards the heart</a:t>
          </a:r>
        </a:p>
      </dgm:t>
    </dgm:pt>
    <dgm:pt modelId="{011AE609-068B-4617-A9A8-E768A7C0CB36}" type="parTrans" cxnId="{2EA88EBF-0326-471A-92FE-C138F5C5B9B6}">
      <dgm:prSet/>
      <dgm:spPr/>
      <dgm:t>
        <a:bodyPr/>
        <a:lstStyle/>
        <a:p>
          <a:endParaRPr lang="en-US"/>
        </a:p>
      </dgm:t>
    </dgm:pt>
    <dgm:pt modelId="{95F3DD05-53C8-409F-84AC-4FBAB4DF9B31}" type="sibTrans" cxnId="{2EA88EBF-0326-471A-92FE-C138F5C5B9B6}">
      <dgm:prSet/>
      <dgm:spPr/>
      <dgm:t>
        <a:bodyPr/>
        <a:lstStyle/>
        <a:p>
          <a:endParaRPr lang="en-US"/>
        </a:p>
      </dgm:t>
    </dgm:pt>
    <dgm:pt modelId="{BA4D81FC-404C-405C-8E72-607CFE6F9DA1}">
      <dgm:prSet/>
      <dgm:spPr/>
      <dgm:t>
        <a:bodyPr/>
        <a:lstStyle/>
        <a:p>
          <a:r>
            <a:rPr lang="en-US"/>
            <a:t>Skeletal Muscles contract to force blood back from legs</a:t>
          </a:r>
        </a:p>
      </dgm:t>
    </dgm:pt>
    <dgm:pt modelId="{28333827-7D51-443F-9001-0FDA61C50149}" type="parTrans" cxnId="{C5284A49-1192-4CE2-BBA1-8CCAB319C22C}">
      <dgm:prSet/>
      <dgm:spPr/>
      <dgm:t>
        <a:bodyPr/>
        <a:lstStyle/>
        <a:p>
          <a:endParaRPr lang="en-US"/>
        </a:p>
      </dgm:t>
    </dgm:pt>
    <dgm:pt modelId="{355A9CEE-C979-4603-85CD-3471917EDC91}" type="sibTrans" cxnId="{C5284A49-1192-4CE2-BBA1-8CCAB319C22C}">
      <dgm:prSet/>
      <dgm:spPr/>
      <dgm:t>
        <a:bodyPr/>
        <a:lstStyle/>
        <a:p>
          <a:endParaRPr lang="en-US"/>
        </a:p>
      </dgm:t>
    </dgm:pt>
    <dgm:pt modelId="{5108126A-8241-45C7-BB7C-EA94115B56F8}">
      <dgm:prSet/>
      <dgm:spPr/>
      <dgm:t>
        <a:bodyPr/>
        <a:lstStyle/>
        <a:p>
          <a:r>
            <a:rPr lang="en-US"/>
            <a:t>One way values</a:t>
          </a:r>
        </a:p>
      </dgm:t>
    </dgm:pt>
    <dgm:pt modelId="{91D343E2-7500-4794-8F87-CF6992CB6FF0}" type="parTrans" cxnId="{0B2407D6-BF37-47B5-87B1-4952F07B902D}">
      <dgm:prSet/>
      <dgm:spPr/>
      <dgm:t>
        <a:bodyPr/>
        <a:lstStyle/>
        <a:p>
          <a:endParaRPr lang="en-US"/>
        </a:p>
      </dgm:t>
    </dgm:pt>
    <dgm:pt modelId="{FD524788-65B6-4C20-BED1-0062AB4CC5B1}" type="sibTrans" cxnId="{0B2407D6-BF37-47B5-87B1-4952F07B902D}">
      <dgm:prSet/>
      <dgm:spPr/>
      <dgm:t>
        <a:bodyPr/>
        <a:lstStyle/>
        <a:p>
          <a:endParaRPr lang="en-US"/>
        </a:p>
      </dgm:t>
    </dgm:pt>
    <dgm:pt modelId="{FF709D23-82DD-4FE4-B605-53F68AED0A2B}">
      <dgm:prSet/>
      <dgm:spPr/>
      <dgm:t>
        <a:bodyPr/>
        <a:lstStyle/>
        <a:p>
          <a:r>
            <a:rPr lang="en-US"/>
            <a:t>When they break - varicose veins form</a:t>
          </a:r>
        </a:p>
      </dgm:t>
    </dgm:pt>
    <dgm:pt modelId="{76C1CF3C-B31F-4CA6-8181-951A08A4F986}" type="parTrans" cxnId="{1FA261D0-DD07-4E53-8C71-D24A24F582B6}">
      <dgm:prSet/>
      <dgm:spPr/>
      <dgm:t>
        <a:bodyPr/>
        <a:lstStyle/>
        <a:p>
          <a:endParaRPr lang="en-US"/>
        </a:p>
      </dgm:t>
    </dgm:pt>
    <dgm:pt modelId="{31F58647-BEA5-445D-8E52-B0242A0BC33A}" type="sibTrans" cxnId="{1FA261D0-DD07-4E53-8C71-D24A24F582B6}">
      <dgm:prSet/>
      <dgm:spPr/>
      <dgm:t>
        <a:bodyPr/>
        <a:lstStyle/>
        <a:p>
          <a:endParaRPr lang="en-US"/>
        </a:p>
      </dgm:t>
    </dgm:pt>
    <dgm:pt modelId="{B77702E3-6D7E-42EB-ACD8-773252FBAE34}" type="pres">
      <dgm:prSet presAssocID="{DA5F0080-378B-4F36-BDDA-E2A5A9FCD1DE}" presName="Name0" presStyleCnt="0">
        <dgm:presLayoutVars>
          <dgm:dir/>
          <dgm:animLvl val="lvl"/>
          <dgm:resizeHandles val="exact"/>
        </dgm:presLayoutVars>
      </dgm:prSet>
      <dgm:spPr/>
    </dgm:pt>
    <dgm:pt modelId="{0C145C1C-F8E9-4FC1-BCBF-DD2C5BF5CD8C}" type="pres">
      <dgm:prSet presAssocID="{974825C0-F666-41E1-A141-4ACECC73AC25}" presName="composite" presStyleCnt="0"/>
      <dgm:spPr/>
    </dgm:pt>
    <dgm:pt modelId="{091F576B-454A-411A-857E-6753419EA771}" type="pres">
      <dgm:prSet presAssocID="{974825C0-F666-41E1-A141-4ACECC73AC25}" presName="parTx" presStyleLbl="alignNode1" presStyleIdx="0" presStyleCnt="3">
        <dgm:presLayoutVars>
          <dgm:chMax val="0"/>
          <dgm:chPref val="0"/>
          <dgm:bulletEnabled val="1"/>
        </dgm:presLayoutVars>
      </dgm:prSet>
      <dgm:spPr/>
    </dgm:pt>
    <dgm:pt modelId="{3C578CA0-55D2-482E-BE94-15C78B13B5AA}" type="pres">
      <dgm:prSet presAssocID="{974825C0-F666-41E1-A141-4ACECC73AC25}" presName="desTx" presStyleLbl="alignAccFollowNode1" presStyleIdx="0" presStyleCnt="3">
        <dgm:presLayoutVars>
          <dgm:bulletEnabled val="1"/>
        </dgm:presLayoutVars>
      </dgm:prSet>
      <dgm:spPr/>
    </dgm:pt>
    <dgm:pt modelId="{2C60D718-F01E-4AB1-A964-9153BA21C898}" type="pres">
      <dgm:prSet presAssocID="{6601406A-9194-4D4E-82D5-CACABBFEDCCB}" presName="space" presStyleCnt="0"/>
      <dgm:spPr/>
    </dgm:pt>
    <dgm:pt modelId="{BCFE81BE-E0FE-4EB7-8053-C4BB7A19936A}" type="pres">
      <dgm:prSet presAssocID="{DBC613A1-9BC7-4305-841B-AECC8BEC3163}" presName="composite" presStyleCnt="0"/>
      <dgm:spPr/>
    </dgm:pt>
    <dgm:pt modelId="{41708FEB-7282-4931-9E78-4DD06EE8B78F}" type="pres">
      <dgm:prSet presAssocID="{DBC613A1-9BC7-4305-841B-AECC8BEC3163}" presName="parTx" presStyleLbl="alignNode1" presStyleIdx="1" presStyleCnt="3">
        <dgm:presLayoutVars>
          <dgm:chMax val="0"/>
          <dgm:chPref val="0"/>
          <dgm:bulletEnabled val="1"/>
        </dgm:presLayoutVars>
      </dgm:prSet>
      <dgm:spPr/>
    </dgm:pt>
    <dgm:pt modelId="{EF562064-9057-4F1B-8245-D6F9B425E901}" type="pres">
      <dgm:prSet presAssocID="{DBC613A1-9BC7-4305-841B-AECC8BEC3163}" presName="desTx" presStyleLbl="alignAccFollowNode1" presStyleIdx="1" presStyleCnt="3">
        <dgm:presLayoutVars>
          <dgm:bulletEnabled val="1"/>
        </dgm:presLayoutVars>
      </dgm:prSet>
      <dgm:spPr/>
    </dgm:pt>
    <dgm:pt modelId="{F612688C-BD0D-426E-AC9B-A30CE4244252}" type="pres">
      <dgm:prSet presAssocID="{11A1D527-62DD-4807-ABE8-F6C20CBFDA88}" presName="space" presStyleCnt="0"/>
      <dgm:spPr/>
    </dgm:pt>
    <dgm:pt modelId="{A408D0A1-A946-444C-A8E2-A4DA75588CBA}" type="pres">
      <dgm:prSet presAssocID="{41B50827-7BDE-4921-A743-9FB49912D0BA}" presName="composite" presStyleCnt="0"/>
      <dgm:spPr/>
    </dgm:pt>
    <dgm:pt modelId="{F46D5A1E-01C2-4500-8B39-A8EE8D0F1545}" type="pres">
      <dgm:prSet presAssocID="{41B50827-7BDE-4921-A743-9FB49912D0BA}" presName="parTx" presStyleLbl="alignNode1" presStyleIdx="2" presStyleCnt="3">
        <dgm:presLayoutVars>
          <dgm:chMax val="0"/>
          <dgm:chPref val="0"/>
          <dgm:bulletEnabled val="1"/>
        </dgm:presLayoutVars>
      </dgm:prSet>
      <dgm:spPr/>
    </dgm:pt>
    <dgm:pt modelId="{C9FD2222-0C01-4FE3-A4BE-F92AE29E6896}" type="pres">
      <dgm:prSet presAssocID="{41B50827-7BDE-4921-A743-9FB49912D0BA}" presName="desTx" presStyleLbl="alignAccFollowNode1" presStyleIdx="2" presStyleCnt="3">
        <dgm:presLayoutVars>
          <dgm:bulletEnabled val="1"/>
        </dgm:presLayoutVars>
      </dgm:prSet>
      <dgm:spPr/>
    </dgm:pt>
  </dgm:ptLst>
  <dgm:cxnLst>
    <dgm:cxn modelId="{F019BD02-A253-4A07-81B7-BD53EF144361}" type="presOf" srcId="{974825C0-F666-41E1-A141-4ACECC73AC25}" destId="{091F576B-454A-411A-857E-6753419EA771}" srcOrd="0" destOrd="0" presId="urn:microsoft.com/office/officeart/2005/8/layout/hList1"/>
    <dgm:cxn modelId="{D3B1D70E-A3F9-4C0F-B4DD-57F78740F996}" type="presOf" srcId="{BA4D81FC-404C-405C-8E72-607CFE6F9DA1}" destId="{C9FD2222-0C01-4FE3-A4BE-F92AE29E6896}" srcOrd="0" destOrd="0" presId="urn:microsoft.com/office/officeart/2005/8/layout/hList1"/>
    <dgm:cxn modelId="{4F186210-3A20-4FDD-A922-2D7F702F60C6}" type="presOf" srcId="{D3282117-ECC5-455F-BD0F-944FE6B9F2EF}" destId="{EF562064-9057-4F1B-8245-D6F9B425E901}" srcOrd="0" destOrd="0" presId="urn:microsoft.com/office/officeart/2005/8/layout/hList1"/>
    <dgm:cxn modelId="{127B9A19-ABD7-4496-A782-178BD4D815B8}" type="presOf" srcId="{DA5F0080-378B-4F36-BDDA-E2A5A9FCD1DE}" destId="{B77702E3-6D7E-42EB-ACD8-773252FBAE34}" srcOrd="0" destOrd="0" presId="urn:microsoft.com/office/officeart/2005/8/layout/hList1"/>
    <dgm:cxn modelId="{3E502B61-0D3B-4C0A-9F6B-DD25B48E1D05}" type="presOf" srcId="{DCD21E93-A161-4F4A-822E-4B39479E1A59}" destId="{3C578CA0-55D2-482E-BE94-15C78B13B5AA}" srcOrd="0" destOrd="1" presId="urn:microsoft.com/office/officeart/2005/8/layout/hList1"/>
    <dgm:cxn modelId="{C5284A49-1192-4CE2-BBA1-8CCAB319C22C}" srcId="{41B50827-7BDE-4921-A743-9FB49912D0BA}" destId="{BA4D81FC-404C-405C-8E72-607CFE6F9DA1}" srcOrd="0" destOrd="0" parTransId="{28333827-7D51-443F-9001-0FDA61C50149}" sibTransId="{355A9CEE-C979-4603-85CD-3471917EDC91}"/>
    <dgm:cxn modelId="{1D0DDA50-CEC2-4A2D-B348-F2B42B11B987}" type="presOf" srcId="{41B50827-7BDE-4921-A743-9FB49912D0BA}" destId="{F46D5A1E-01C2-4500-8B39-A8EE8D0F1545}" srcOrd="0" destOrd="0" presId="urn:microsoft.com/office/officeart/2005/8/layout/hList1"/>
    <dgm:cxn modelId="{882B7181-B96C-44B4-B03A-36A2752CECB9}" srcId="{DA5F0080-378B-4F36-BDDA-E2A5A9FCD1DE}" destId="{DBC613A1-9BC7-4305-841B-AECC8BEC3163}" srcOrd="1" destOrd="0" parTransId="{B707AF0D-3F7F-4922-9D71-5D9E7A0EB25F}" sibTransId="{11A1D527-62DD-4807-ABE8-F6C20CBFDA88}"/>
    <dgm:cxn modelId="{76F0FE8E-CF69-4067-8872-D933D71C5B4B}" type="presOf" srcId="{89B0A1D9-6ABA-43D4-9042-B7D9D10F6833}" destId="{3C578CA0-55D2-482E-BE94-15C78B13B5AA}" srcOrd="0" destOrd="0" presId="urn:microsoft.com/office/officeart/2005/8/layout/hList1"/>
    <dgm:cxn modelId="{56B0AD8F-A5B9-401A-960C-566BC6D23ADC}" type="presOf" srcId="{9E8165F7-A914-476E-BB0E-BFB1F94F36A2}" destId="{EF562064-9057-4F1B-8245-D6F9B425E901}" srcOrd="0" destOrd="1" presId="urn:microsoft.com/office/officeart/2005/8/layout/hList1"/>
    <dgm:cxn modelId="{B4F26D90-F67C-4070-BA75-F781A9EF3DB7}" type="presOf" srcId="{DBC613A1-9BC7-4305-841B-AECC8BEC3163}" destId="{41708FEB-7282-4931-9E78-4DD06EE8B78F}" srcOrd="0" destOrd="0" presId="urn:microsoft.com/office/officeart/2005/8/layout/hList1"/>
    <dgm:cxn modelId="{5CA5FEAA-3E29-4FA1-ADC4-90E4CEEEA4FA}" srcId="{974825C0-F666-41E1-A141-4ACECC73AC25}" destId="{89B0A1D9-6ABA-43D4-9042-B7D9D10F6833}" srcOrd="0" destOrd="0" parTransId="{583A36FC-F744-4A74-889D-5FD8A1023C8B}" sibTransId="{E3EBC29C-3A08-4FCF-A0D5-682DC5A8BCE6}"/>
    <dgm:cxn modelId="{ECCB65B0-46F3-4083-9A42-74C076A38F17}" srcId="{DBC613A1-9BC7-4305-841B-AECC8BEC3163}" destId="{9E8165F7-A914-476E-BB0E-BFB1F94F36A2}" srcOrd="1" destOrd="0" parTransId="{FDE96356-11BF-4AA6-B942-298C617BB2AB}" sibTransId="{E8FF4721-13E5-4256-82A9-C0C89F8A1DA9}"/>
    <dgm:cxn modelId="{E44E3CB5-4594-4D5F-AD32-97EA94F439DC}" srcId="{DA5F0080-378B-4F36-BDDA-E2A5A9FCD1DE}" destId="{974825C0-F666-41E1-A141-4ACECC73AC25}" srcOrd="0" destOrd="0" parTransId="{B8191CE4-ABFC-46A7-B59C-F9794DD672C5}" sibTransId="{6601406A-9194-4D4E-82D5-CACABBFEDCCB}"/>
    <dgm:cxn modelId="{2EA88EBF-0326-471A-92FE-C138F5C5B9B6}" srcId="{DA5F0080-378B-4F36-BDDA-E2A5A9FCD1DE}" destId="{41B50827-7BDE-4921-A743-9FB49912D0BA}" srcOrd="2" destOrd="0" parTransId="{011AE609-068B-4617-A9A8-E768A7C0CB36}" sibTransId="{95F3DD05-53C8-409F-84AC-4FBAB4DF9B31}"/>
    <dgm:cxn modelId="{AE1849C3-F8DB-4C69-A5F7-3F772A3ED5F3}" srcId="{974825C0-F666-41E1-A141-4ACECC73AC25}" destId="{DCD21E93-A161-4F4A-822E-4B39479E1A59}" srcOrd="1" destOrd="0" parTransId="{987F990C-B726-49DD-80FB-D33615902E32}" sibTransId="{6470AA8B-D61B-49AC-9FE4-13DFDD1D6001}"/>
    <dgm:cxn modelId="{393736C7-0CCD-451B-A43F-B3500C33AE9C}" type="presOf" srcId="{5108126A-8241-45C7-BB7C-EA94115B56F8}" destId="{C9FD2222-0C01-4FE3-A4BE-F92AE29E6896}" srcOrd="0" destOrd="1" presId="urn:microsoft.com/office/officeart/2005/8/layout/hList1"/>
    <dgm:cxn modelId="{1FA261D0-DD07-4E53-8C71-D24A24F582B6}" srcId="{41B50827-7BDE-4921-A743-9FB49912D0BA}" destId="{FF709D23-82DD-4FE4-B605-53F68AED0A2B}" srcOrd="2" destOrd="0" parTransId="{76C1CF3C-B31F-4CA6-8181-951A08A4F986}" sibTransId="{31F58647-BEA5-445D-8E52-B0242A0BC33A}"/>
    <dgm:cxn modelId="{0B2407D6-BF37-47B5-87B1-4952F07B902D}" srcId="{41B50827-7BDE-4921-A743-9FB49912D0BA}" destId="{5108126A-8241-45C7-BB7C-EA94115B56F8}" srcOrd="1" destOrd="0" parTransId="{91D343E2-7500-4794-8F87-CF6992CB6FF0}" sibTransId="{FD524788-65B6-4C20-BED1-0062AB4CC5B1}"/>
    <dgm:cxn modelId="{486C2FE8-8619-4E9B-8A74-D412C5149911}" srcId="{DBC613A1-9BC7-4305-841B-AECC8BEC3163}" destId="{D3282117-ECC5-455F-BD0F-944FE6B9F2EF}" srcOrd="0" destOrd="0" parTransId="{747F0DA5-6981-43A8-9797-B19540FD14F8}" sibTransId="{99B5516E-52C1-4147-9AF2-5124958F750E}"/>
    <dgm:cxn modelId="{684B78E8-06B8-4194-9798-263C7259BCAA}" type="presOf" srcId="{FF709D23-82DD-4FE4-B605-53F68AED0A2B}" destId="{C9FD2222-0C01-4FE3-A4BE-F92AE29E6896}" srcOrd="0" destOrd="2" presId="urn:microsoft.com/office/officeart/2005/8/layout/hList1"/>
    <dgm:cxn modelId="{5F5D1E4E-BB79-4CA9-9229-291A8A6187D5}" type="presParOf" srcId="{B77702E3-6D7E-42EB-ACD8-773252FBAE34}" destId="{0C145C1C-F8E9-4FC1-BCBF-DD2C5BF5CD8C}" srcOrd="0" destOrd="0" presId="urn:microsoft.com/office/officeart/2005/8/layout/hList1"/>
    <dgm:cxn modelId="{F1092672-18FF-4569-B378-D1BB045DD172}" type="presParOf" srcId="{0C145C1C-F8E9-4FC1-BCBF-DD2C5BF5CD8C}" destId="{091F576B-454A-411A-857E-6753419EA771}" srcOrd="0" destOrd="0" presId="urn:microsoft.com/office/officeart/2005/8/layout/hList1"/>
    <dgm:cxn modelId="{5FDFBE08-49FA-4867-8490-7919EAF3E97A}" type="presParOf" srcId="{0C145C1C-F8E9-4FC1-BCBF-DD2C5BF5CD8C}" destId="{3C578CA0-55D2-482E-BE94-15C78B13B5AA}" srcOrd="1" destOrd="0" presId="urn:microsoft.com/office/officeart/2005/8/layout/hList1"/>
    <dgm:cxn modelId="{79DCDE97-5B81-4C09-ABCB-5AABF6071C4C}" type="presParOf" srcId="{B77702E3-6D7E-42EB-ACD8-773252FBAE34}" destId="{2C60D718-F01E-4AB1-A964-9153BA21C898}" srcOrd="1" destOrd="0" presId="urn:microsoft.com/office/officeart/2005/8/layout/hList1"/>
    <dgm:cxn modelId="{BEAACCE5-9A93-4881-93C1-1F87ED3D2FDB}" type="presParOf" srcId="{B77702E3-6D7E-42EB-ACD8-773252FBAE34}" destId="{BCFE81BE-E0FE-4EB7-8053-C4BB7A19936A}" srcOrd="2" destOrd="0" presId="urn:microsoft.com/office/officeart/2005/8/layout/hList1"/>
    <dgm:cxn modelId="{8643B6E9-88A6-4819-AEFE-73F89EED0176}" type="presParOf" srcId="{BCFE81BE-E0FE-4EB7-8053-C4BB7A19936A}" destId="{41708FEB-7282-4931-9E78-4DD06EE8B78F}" srcOrd="0" destOrd="0" presId="urn:microsoft.com/office/officeart/2005/8/layout/hList1"/>
    <dgm:cxn modelId="{FDAB5038-7392-4DB0-BFA8-C95BB9579F30}" type="presParOf" srcId="{BCFE81BE-E0FE-4EB7-8053-C4BB7A19936A}" destId="{EF562064-9057-4F1B-8245-D6F9B425E901}" srcOrd="1" destOrd="0" presId="urn:microsoft.com/office/officeart/2005/8/layout/hList1"/>
    <dgm:cxn modelId="{E026F0AB-6224-45AA-8EBE-B5589248D844}" type="presParOf" srcId="{B77702E3-6D7E-42EB-ACD8-773252FBAE34}" destId="{F612688C-BD0D-426E-AC9B-A30CE4244252}" srcOrd="3" destOrd="0" presId="urn:microsoft.com/office/officeart/2005/8/layout/hList1"/>
    <dgm:cxn modelId="{1D4BCC4E-8DD8-43C3-8278-98B8894B94BE}" type="presParOf" srcId="{B77702E3-6D7E-42EB-ACD8-773252FBAE34}" destId="{A408D0A1-A946-444C-A8E2-A4DA75588CBA}" srcOrd="4" destOrd="0" presId="urn:microsoft.com/office/officeart/2005/8/layout/hList1"/>
    <dgm:cxn modelId="{8E343DEF-405D-4AD1-A106-DA7DA092A6A6}" type="presParOf" srcId="{A408D0A1-A946-444C-A8E2-A4DA75588CBA}" destId="{F46D5A1E-01C2-4500-8B39-A8EE8D0F1545}" srcOrd="0" destOrd="0" presId="urn:microsoft.com/office/officeart/2005/8/layout/hList1"/>
    <dgm:cxn modelId="{6E643111-2CB5-4F32-9EDC-E3A424BB717C}" type="presParOf" srcId="{A408D0A1-A946-444C-A8E2-A4DA75588CBA}" destId="{C9FD2222-0C01-4FE3-A4BE-F92AE29E6896}"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5AECC8-2C5E-4D77-B539-09A6300ACDD5}"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BE59C893-A4A3-4BCC-BEC7-DC6843F877F4}">
      <dgm:prSet/>
      <dgm:spPr/>
      <dgm:t>
        <a:bodyPr/>
        <a:lstStyle/>
        <a:p>
          <a:r>
            <a:rPr lang="en-US"/>
            <a:t>Loss or increase in circulating volume</a:t>
          </a:r>
        </a:p>
      </dgm:t>
    </dgm:pt>
    <dgm:pt modelId="{F284DBF2-E655-412C-A330-864402D09F3E}" type="parTrans" cxnId="{AAF8C450-0DAA-41C7-BDB0-E655323FE2D1}">
      <dgm:prSet/>
      <dgm:spPr/>
      <dgm:t>
        <a:bodyPr/>
        <a:lstStyle/>
        <a:p>
          <a:endParaRPr lang="en-US"/>
        </a:p>
      </dgm:t>
    </dgm:pt>
    <dgm:pt modelId="{FF1CD000-4351-4AEE-A373-DB0410F94F7A}" type="sibTrans" cxnId="{AAF8C450-0DAA-41C7-BDB0-E655323FE2D1}">
      <dgm:prSet/>
      <dgm:spPr/>
      <dgm:t>
        <a:bodyPr/>
        <a:lstStyle/>
        <a:p>
          <a:endParaRPr lang="en-US"/>
        </a:p>
      </dgm:t>
    </dgm:pt>
    <dgm:pt modelId="{F773B6B1-BB71-4347-A4A6-EBB6B2DB811B}">
      <dgm:prSet/>
      <dgm:spPr/>
      <dgm:t>
        <a:bodyPr/>
        <a:lstStyle/>
        <a:p>
          <a:r>
            <a:rPr lang="en-US"/>
            <a:t>Stress</a:t>
          </a:r>
        </a:p>
      </dgm:t>
    </dgm:pt>
    <dgm:pt modelId="{EDF9F8F4-47AB-4C44-9668-A1BF805EC829}" type="parTrans" cxnId="{D3C6E3C9-5922-47E9-97FC-3383D826A730}">
      <dgm:prSet/>
      <dgm:spPr/>
      <dgm:t>
        <a:bodyPr/>
        <a:lstStyle/>
        <a:p>
          <a:endParaRPr lang="en-US"/>
        </a:p>
      </dgm:t>
    </dgm:pt>
    <dgm:pt modelId="{84B7C4BA-4D19-47F4-968E-4E0D95F8A07E}" type="sibTrans" cxnId="{D3C6E3C9-5922-47E9-97FC-3383D826A730}">
      <dgm:prSet/>
      <dgm:spPr/>
      <dgm:t>
        <a:bodyPr/>
        <a:lstStyle/>
        <a:p>
          <a:endParaRPr lang="en-US"/>
        </a:p>
      </dgm:t>
    </dgm:pt>
    <dgm:pt modelId="{D90CC440-6259-45C2-BB17-76B04A24ACCE}">
      <dgm:prSet/>
      <dgm:spPr/>
      <dgm:t>
        <a:bodyPr/>
        <a:lstStyle/>
        <a:p>
          <a:r>
            <a:rPr lang="en-US"/>
            <a:t>Obesity</a:t>
          </a:r>
        </a:p>
      </dgm:t>
    </dgm:pt>
    <dgm:pt modelId="{3989C943-E11F-4A64-A3BF-DB9098F81E1D}" type="parTrans" cxnId="{52AA164D-5D56-4E8B-854D-85304280A151}">
      <dgm:prSet/>
      <dgm:spPr/>
      <dgm:t>
        <a:bodyPr/>
        <a:lstStyle/>
        <a:p>
          <a:endParaRPr lang="en-US"/>
        </a:p>
      </dgm:t>
    </dgm:pt>
    <dgm:pt modelId="{CC8912DF-C2E1-4AD4-9615-3E637FC5DC4B}" type="sibTrans" cxnId="{52AA164D-5D56-4E8B-854D-85304280A151}">
      <dgm:prSet/>
      <dgm:spPr/>
      <dgm:t>
        <a:bodyPr/>
        <a:lstStyle/>
        <a:p>
          <a:endParaRPr lang="en-US"/>
        </a:p>
      </dgm:t>
    </dgm:pt>
    <dgm:pt modelId="{76880E54-30C9-4F53-B169-59F852891E5F}">
      <dgm:prSet/>
      <dgm:spPr/>
      <dgm:t>
        <a:bodyPr/>
        <a:lstStyle/>
        <a:p>
          <a:r>
            <a:rPr lang="en-US"/>
            <a:t>Smoking</a:t>
          </a:r>
        </a:p>
      </dgm:t>
    </dgm:pt>
    <dgm:pt modelId="{63CFEED9-3761-473E-A9D3-22F065376D51}" type="parTrans" cxnId="{E9C3EC3F-1D36-4387-A2D0-60C39113C760}">
      <dgm:prSet/>
      <dgm:spPr/>
      <dgm:t>
        <a:bodyPr/>
        <a:lstStyle/>
        <a:p>
          <a:endParaRPr lang="en-US"/>
        </a:p>
      </dgm:t>
    </dgm:pt>
    <dgm:pt modelId="{68440342-B624-449A-B9D1-620278431B9C}" type="sibTrans" cxnId="{E9C3EC3F-1D36-4387-A2D0-60C39113C760}">
      <dgm:prSet/>
      <dgm:spPr/>
      <dgm:t>
        <a:bodyPr/>
        <a:lstStyle/>
        <a:p>
          <a:endParaRPr lang="en-US"/>
        </a:p>
      </dgm:t>
    </dgm:pt>
    <dgm:pt modelId="{8A8A93C4-FAEA-418B-8FD0-CB0CF504B889}">
      <dgm:prSet/>
      <dgm:spPr/>
      <dgm:t>
        <a:bodyPr/>
        <a:lstStyle/>
        <a:p>
          <a:r>
            <a:rPr lang="en-US"/>
            <a:t>Alcohol</a:t>
          </a:r>
        </a:p>
      </dgm:t>
    </dgm:pt>
    <dgm:pt modelId="{CB50227C-76FF-41D9-A22A-97F94258F30E}" type="parTrans" cxnId="{15B72759-5F2D-4F71-B41B-8DE257FE61C6}">
      <dgm:prSet/>
      <dgm:spPr/>
      <dgm:t>
        <a:bodyPr/>
        <a:lstStyle/>
        <a:p>
          <a:endParaRPr lang="en-US"/>
        </a:p>
      </dgm:t>
    </dgm:pt>
    <dgm:pt modelId="{7FA070F3-CBCA-4BBC-89C5-332FFB0C54B3}" type="sibTrans" cxnId="{15B72759-5F2D-4F71-B41B-8DE257FE61C6}">
      <dgm:prSet/>
      <dgm:spPr/>
      <dgm:t>
        <a:bodyPr/>
        <a:lstStyle/>
        <a:p>
          <a:endParaRPr lang="en-US"/>
        </a:p>
      </dgm:t>
    </dgm:pt>
    <dgm:pt modelId="{0DF4113D-35C8-4D63-B4CA-BE2BE308F904}">
      <dgm:prSet/>
      <dgm:spPr/>
      <dgm:t>
        <a:bodyPr/>
        <a:lstStyle/>
        <a:p>
          <a:r>
            <a:rPr lang="en-US"/>
            <a:t>Heat or cold</a:t>
          </a:r>
        </a:p>
      </dgm:t>
    </dgm:pt>
    <dgm:pt modelId="{B975EB74-9F61-4543-A383-FEAC21C377E6}" type="parTrans" cxnId="{667D304B-93A0-4CFD-ABC5-5B65B6B2FB56}">
      <dgm:prSet/>
      <dgm:spPr/>
      <dgm:t>
        <a:bodyPr/>
        <a:lstStyle/>
        <a:p>
          <a:endParaRPr lang="en-US"/>
        </a:p>
      </dgm:t>
    </dgm:pt>
    <dgm:pt modelId="{A50CE97C-CC48-4CAE-8086-110303EBDF22}" type="sibTrans" cxnId="{667D304B-93A0-4CFD-ABC5-5B65B6B2FB56}">
      <dgm:prSet/>
      <dgm:spPr/>
      <dgm:t>
        <a:bodyPr/>
        <a:lstStyle/>
        <a:p>
          <a:endParaRPr lang="en-US"/>
        </a:p>
      </dgm:t>
    </dgm:pt>
    <dgm:pt modelId="{D6E18CDB-3E1F-42FD-84F5-90CF15E67693}">
      <dgm:prSet/>
      <dgm:spPr/>
      <dgm:t>
        <a:bodyPr/>
        <a:lstStyle/>
        <a:p>
          <a:r>
            <a:rPr lang="en-US"/>
            <a:t>Vessel disease</a:t>
          </a:r>
        </a:p>
      </dgm:t>
    </dgm:pt>
    <dgm:pt modelId="{44075AEC-1775-42A1-9F65-F38EC9B2F0BD}" type="parTrans" cxnId="{4625312B-FC32-4A64-8A50-CFCC23C32B95}">
      <dgm:prSet/>
      <dgm:spPr/>
      <dgm:t>
        <a:bodyPr/>
        <a:lstStyle/>
        <a:p>
          <a:endParaRPr lang="en-US"/>
        </a:p>
      </dgm:t>
    </dgm:pt>
    <dgm:pt modelId="{8F903942-81AE-43A0-B426-3FC2A8E83521}" type="sibTrans" cxnId="{4625312B-FC32-4A64-8A50-CFCC23C32B95}">
      <dgm:prSet/>
      <dgm:spPr/>
      <dgm:t>
        <a:bodyPr/>
        <a:lstStyle/>
        <a:p>
          <a:endParaRPr lang="en-US"/>
        </a:p>
      </dgm:t>
    </dgm:pt>
    <dgm:pt modelId="{A8F9B9BF-41A1-422B-8944-1379CE8BA1CB}" type="pres">
      <dgm:prSet presAssocID="{085AECC8-2C5E-4D77-B539-09A6300ACDD5}" presName="root" presStyleCnt="0">
        <dgm:presLayoutVars>
          <dgm:dir/>
          <dgm:resizeHandles val="exact"/>
        </dgm:presLayoutVars>
      </dgm:prSet>
      <dgm:spPr/>
    </dgm:pt>
    <dgm:pt modelId="{C283626E-28E6-4111-B4E8-9BB2DAA83C5D}" type="pres">
      <dgm:prSet presAssocID="{BE59C893-A4A3-4BCC-BEC7-DC6843F877F4}" presName="compNode" presStyleCnt="0"/>
      <dgm:spPr/>
    </dgm:pt>
    <dgm:pt modelId="{FE82AE88-E3FD-48A3-8A50-751D73E908EC}" type="pres">
      <dgm:prSet presAssocID="{BE59C893-A4A3-4BCC-BEC7-DC6843F877F4}" presName="bgRect" presStyleLbl="bgShp" presStyleIdx="0" presStyleCnt="7"/>
      <dgm:spPr/>
    </dgm:pt>
    <dgm:pt modelId="{6C32C89F-BF8D-437D-B13A-641E952A9922}" type="pres">
      <dgm:prSet presAssocID="{BE59C893-A4A3-4BCC-BEC7-DC6843F877F4}"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r Graph with Downward Trend"/>
        </a:ext>
      </dgm:extLst>
    </dgm:pt>
    <dgm:pt modelId="{CD2A3EEC-ECD4-4F7B-B9E2-7AC8ED1EE8C0}" type="pres">
      <dgm:prSet presAssocID="{BE59C893-A4A3-4BCC-BEC7-DC6843F877F4}" presName="spaceRect" presStyleCnt="0"/>
      <dgm:spPr/>
    </dgm:pt>
    <dgm:pt modelId="{B18D7CD1-573D-483B-9A5D-720447D33C6B}" type="pres">
      <dgm:prSet presAssocID="{BE59C893-A4A3-4BCC-BEC7-DC6843F877F4}" presName="parTx" presStyleLbl="revTx" presStyleIdx="0" presStyleCnt="7">
        <dgm:presLayoutVars>
          <dgm:chMax val="0"/>
          <dgm:chPref val="0"/>
        </dgm:presLayoutVars>
      </dgm:prSet>
      <dgm:spPr/>
    </dgm:pt>
    <dgm:pt modelId="{BE62462A-C495-4BEF-9935-4B3FDDB7F4F1}" type="pres">
      <dgm:prSet presAssocID="{FF1CD000-4351-4AEE-A373-DB0410F94F7A}" presName="sibTrans" presStyleCnt="0"/>
      <dgm:spPr/>
    </dgm:pt>
    <dgm:pt modelId="{793D9EED-1777-4C4A-8A43-725C71374C15}" type="pres">
      <dgm:prSet presAssocID="{F773B6B1-BB71-4347-A4A6-EBB6B2DB811B}" presName="compNode" presStyleCnt="0"/>
      <dgm:spPr/>
    </dgm:pt>
    <dgm:pt modelId="{70FD9348-5207-4A36-A756-DDC02C066C69}" type="pres">
      <dgm:prSet presAssocID="{F773B6B1-BB71-4347-A4A6-EBB6B2DB811B}" presName="bgRect" presStyleLbl="bgShp" presStyleIdx="1" presStyleCnt="7"/>
      <dgm:spPr/>
    </dgm:pt>
    <dgm:pt modelId="{4588AEA9-8078-421B-AEFB-AC4A283D8FF4}" type="pres">
      <dgm:prSet presAssocID="{F773B6B1-BB71-4347-A4A6-EBB6B2DB811B}"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orried Face with No Fill"/>
        </a:ext>
      </dgm:extLst>
    </dgm:pt>
    <dgm:pt modelId="{3ADA9541-B2FF-4A50-AAE7-B5C3FA80508E}" type="pres">
      <dgm:prSet presAssocID="{F773B6B1-BB71-4347-A4A6-EBB6B2DB811B}" presName="spaceRect" presStyleCnt="0"/>
      <dgm:spPr/>
    </dgm:pt>
    <dgm:pt modelId="{0B389F29-5E55-4193-8CE9-D728910C7E23}" type="pres">
      <dgm:prSet presAssocID="{F773B6B1-BB71-4347-A4A6-EBB6B2DB811B}" presName="parTx" presStyleLbl="revTx" presStyleIdx="1" presStyleCnt="7">
        <dgm:presLayoutVars>
          <dgm:chMax val="0"/>
          <dgm:chPref val="0"/>
        </dgm:presLayoutVars>
      </dgm:prSet>
      <dgm:spPr/>
    </dgm:pt>
    <dgm:pt modelId="{6BAF9CF0-A3C9-4C5C-8475-A5CB140C041B}" type="pres">
      <dgm:prSet presAssocID="{84B7C4BA-4D19-47F4-968E-4E0D95F8A07E}" presName="sibTrans" presStyleCnt="0"/>
      <dgm:spPr/>
    </dgm:pt>
    <dgm:pt modelId="{CCB26FD2-D20A-44F3-A3ED-F27FC8BC2FE1}" type="pres">
      <dgm:prSet presAssocID="{D90CC440-6259-45C2-BB17-76B04A24ACCE}" presName="compNode" presStyleCnt="0"/>
      <dgm:spPr/>
    </dgm:pt>
    <dgm:pt modelId="{73FE39FD-8128-4F18-8675-C00D1E70B2B9}" type="pres">
      <dgm:prSet presAssocID="{D90CC440-6259-45C2-BB17-76B04A24ACCE}" presName="bgRect" presStyleLbl="bgShp" presStyleIdx="2" presStyleCnt="7"/>
      <dgm:spPr/>
    </dgm:pt>
    <dgm:pt modelId="{8EAF4D0A-C00D-4534-ABC6-6FFA01964D84}" type="pres">
      <dgm:prSet presAssocID="{D90CC440-6259-45C2-BB17-76B04A24ACCE}"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urger and Drink"/>
        </a:ext>
      </dgm:extLst>
    </dgm:pt>
    <dgm:pt modelId="{106C6D11-3D5B-4D06-A494-3654195B3E6A}" type="pres">
      <dgm:prSet presAssocID="{D90CC440-6259-45C2-BB17-76B04A24ACCE}" presName="spaceRect" presStyleCnt="0"/>
      <dgm:spPr/>
    </dgm:pt>
    <dgm:pt modelId="{4473CC38-DE7D-4F5B-A91C-6E6E3681C1BB}" type="pres">
      <dgm:prSet presAssocID="{D90CC440-6259-45C2-BB17-76B04A24ACCE}" presName="parTx" presStyleLbl="revTx" presStyleIdx="2" presStyleCnt="7">
        <dgm:presLayoutVars>
          <dgm:chMax val="0"/>
          <dgm:chPref val="0"/>
        </dgm:presLayoutVars>
      </dgm:prSet>
      <dgm:spPr/>
    </dgm:pt>
    <dgm:pt modelId="{B52F89D8-8BAB-4DE8-9606-56672931C9DF}" type="pres">
      <dgm:prSet presAssocID="{CC8912DF-C2E1-4AD4-9615-3E637FC5DC4B}" presName="sibTrans" presStyleCnt="0"/>
      <dgm:spPr/>
    </dgm:pt>
    <dgm:pt modelId="{85E2A3AD-467F-49AF-98C9-66EA7F4EE8EA}" type="pres">
      <dgm:prSet presAssocID="{76880E54-30C9-4F53-B169-59F852891E5F}" presName="compNode" presStyleCnt="0"/>
      <dgm:spPr/>
    </dgm:pt>
    <dgm:pt modelId="{B4A9AAB9-9152-42F7-A2A5-E15352E2C9D7}" type="pres">
      <dgm:prSet presAssocID="{76880E54-30C9-4F53-B169-59F852891E5F}" presName="bgRect" presStyleLbl="bgShp" presStyleIdx="3" presStyleCnt="7"/>
      <dgm:spPr/>
    </dgm:pt>
    <dgm:pt modelId="{E9D3849A-11F2-4FCE-9DBB-4A1D52F7A204}" type="pres">
      <dgm:prSet presAssocID="{76880E54-30C9-4F53-B169-59F852891E5F}"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moking"/>
        </a:ext>
      </dgm:extLst>
    </dgm:pt>
    <dgm:pt modelId="{6028129E-700B-4138-B9DE-3956D0358BC1}" type="pres">
      <dgm:prSet presAssocID="{76880E54-30C9-4F53-B169-59F852891E5F}" presName="spaceRect" presStyleCnt="0"/>
      <dgm:spPr/>
    </dgm:pt>
    <dgm:pt modelId="{26A6D9A9-C414-4034-ABAA-B197AB073BA8}" type="pres">
      <dgm:prSet presAssocID="{76880E54-30C9-4F53-B169-59F852891E5F}" presName="parTx" presStyleLbl="revTx" presStyleIdx="3" presStyleCnt="7">
        <dgm:presLayoutVars>
          <dgm:chMax val="0"/>
          <dgm:chPref val="0"/>
        </dgm:presLayoutVars>
      </dgm:prSet>
      <dgm:spPr/>
    </dgm:pt>
    <dgm:pt modelId="{7E511691-B448-47AE-9069-1EDFFA99A8D0}" type="pres">
      <dgm:prSet presAssocID="{68440342-B624-449A-B9D1-620278431B9C}" presName="sibTrans" presStyleCnt="0"/>
      <dgm:spPr/>
    </dgm:pt>
    <dgm:pt modelId="{583EEC2A-760C-42D7-990A-5739263ED646}" type="pres">
      <dgm:prSet presAssocID="{8A8A93C4-FAEA-418B-8FD0-CB0CF504B889}" presName="compNode" presStyleCnt="0"/>
      <dgm:spPr/>
    </dgm:pt>
    <dgm:pt modelId="{13A8C5D8-6635-4160-990A-F2874FFD9756}" type="pres">
      <dgm:prSet presAssocID="{8A8A93C4-FAEA-418B-8FD0-CB0CF504B889}" presName="bgRect" presStyleLbl="bgShp" presStyleIdx="4" presStyleCnt="7"/>
      <dgm:spPr/>
    </dgm:pt>
    <dgm:pt modelId="{F3A81D04-8F37-4619-A672-8CD9C0E1A275}" type="pres">
      <dgm:prSet presAssocID="{8A8A93C4-FAEA-418B-8FD0-CB0CF504B889}"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hampagne Glasses"/>
        </a:ext>
      </dgm:extLst>
    </dgm:pt>
    <dgm:pt modelId="{74488D64-8EC0-425E-AB21-7A228CE6F917}" type="pres">
      <dgm:prSet presAssocID="{8A8A93C4-FAEA-418B-8FD0-CB0CF504B889}" presName="spaceRect" presStyleCnt="0"/>
      <dgm:spPr/>
    </dgm:pt>
    <dgm:pt modelId="{DE796578-1F20-4981-95D4-1D2FE37D3D6D}" type="pres">
      <dgm:prSet presAssocID="{8A8A93C4-FAEA-418B-8FD0-CB0CF504B889}" presName="parTx" presStyleLbl="revTx" presStyleIdx="4" presStyleCnt="7">
        <dgm:presLayoutVars>
          <dgm:chMax val="0"/>
          <dgm:chPref val="0"/>
        </dgm:presLayoutVars>
      </dgm:prSet>
      <dgm:spPr/>
    </dgm:pt>
    <dgm:pt modelId="{9A6082E9-FA96-438F-B288-1E3EE01C3703}" type="pres">
      <dgm:prSet presAssocID="{7FA070F3-CBCA-4BBC-89C5-332FFB0C54B3}" presName="sibTrans" presStyleCnt="0"/>
      <dgm:spPr/>
    </dgm:pt>
    <dgm:pt modelId="{144A5129-D868-47BD-AC8B-15751E1040F6}" type="pres">
      <dgm:prSet presAssocID="{0DF4113D-35C8-4D63-B4CA-BE2BE308F904}" presName="compNode" presStyleCnt="0"/>
      <dgm:spPr/>
    </dgm:pt>
    <dgm:pt modelId="{2D89F2E1-8557-4D7C-AC36-95CF0DFFE5D3}" type="pres">
      <dgm:prSet presAssocID="{0DF4113D-35C8-4D63-B4CA-BE2BE308F904}" presName="bgRect" presStyleLbl="bgShp" presStyleIdx="5" presStyleCnt="7"/>
      <dgm:spPr/>
    </dgm:pt>
    <dgm:pt modelId="{A41A558A-2760-4D75-80EB-0663E190259A}" type="pres">
      <dgm:prSet presAssocID="{0DF4113D-35C8-4D63-B4CA-BE2BE308F904}"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Low Temperature"/>
        </a:ext>
      </dgm:extLst>
    </dgm:pt>
    <dgm:pt modelId="{E630F2A8-1ED9-491A-9404-29E5E9EA3C52}" type="pres">
      <dgm:prSet presAssocID="{0DF4113D-35C8-4D63-B4CA-BE2BE308F904}" presName="spaceRect" presStyleCnt="0"/>
      <dgm:spPr/>
    </dgm:pt>
    <dgm:pt modelId="{6ACADF87-E5C2-4E14-BDB4-D01E4850A2D3}" type="pres">
      <dgm:prSet presAssocID="{0DF4113D-35C8-4D63-B4CA-BE2BE308F904}" presName="parTx" presStyleLbl="revTx" presStyleIdx="5" presStyleCnt="7">
        <dgm:presLayoutVars>
          <dgm:chMax val="0"/>
          <dgm:chPref val="0"/>
        </dgm:presLayoutVars>
      </dgm:prSet>
      <dgm:spPr/>
    </dgm:pt>
    <dgm:pt modelId="{FF25381F-6332-4BC0-829E-3ECF89531B19}" type="pres">
      <dgm:prSet presAssocID="{A50CE97C-CC48-4CAE-8086-110303EBDF22}" presName="sibTrans" presStyleCnt="0"/>
      <dgm:spPr/>
    </dgm:pt>
    <dgm:pt modelId="{723D48DA-B8DF-499B-9469-E7C8BA27A317}" type="pres">
      <dgm:prSet presAssocID="{D6E18CDB-3E1F-42FD-84F5-90CF15E67693}" presName="compNode" presStyleCnt="0"/>
      <dgm:spPr/>
    </dgm:pt>
    <dgm:pt modelId="{5179CFC2-5D46-4938-99D7-E5A2C3A5173D}" type="pres">
      <dgm:prSet presAssocID="{D6E18CDB-3E1F-42FD-84F5-90CF15E67693}" presName="bgRect" presStyleLbl="bgShp" presStyleIdx="6" presStyleCnt="7"/>
      <dgm:spPr/>
    </dgm:pt>
    <dgm:pt modelId="{B7085490-52B9-41F3-9F4B-C6E01F3B9C79}" type="pres">
      <dgm:prSet presAssocID="{D6E18CDB-3E1F-42FD-84F5-90CF15E67693}"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Stethoscope"/>
        </a:ext>
      </dgm:extLst>
    </dgm:pt>
    <dgm:pt modelId="{BAF4D5F5-5706-49A3-A78D-FDF153C82C49}" type="pres">
      <dgm:prSet presAssocID="{D6E18CDB-3E1F-42FD-84F5-90CF15E67693}" presName="spaceRect" presStyleCnt="0"/>
      <dgm:spPr/>
    </dgm:pt>
    <dgm:pt modelId="{CD3FFB9D-7A93-45CD-85B9-4062F614DD6A}" type="pres">
      <dgm:prSet presAssocID="{D6E18CDB-3E1F-42FD-84F5-90CF15E67693}" presName="parTx" presStyleLbl="revTx" presStyleIdx="6" presStyleCnt="7">
        <dgm:presLayoutVars>
          <dgm:chMax val="0"/>
          <dgm:chPref val="0"/>
        </dgm:presLayoutVars>
      </dgm:prSet>
      <dgm:spPr/>
    </dgm:pt>
  </dgm:ptLst>
  <dgm:cxnLst>
    <dgm:cxn modelId="{5ADC1D15-BAD3-4E0B-A397-6FAE091206C2}" type="presOf" srcId="{76880E54-30C9-4F53-B169-59F852891E5F}" destId="{26A6D9A9-C414-4034-ABAA-B197AB073BA8}" srcOrd="0" destOrd="0" presId="urn:microsoft.com/office/officeart/2018/2/layout/IconVerticalSolidList"/>
    <dgm:cxn modelId="{0DD2D015-9982-4B63-B4AB-8852A7C4BD68}" type="presOf" srcId="{F773B6B1-BB71-4347-A4A6-EBB6B2DB811B}" destId="{0B389F29-5E55-4193-8CE9-D728910C7E23}" srcOrd="0" destOrd="0" presId="urn:microsoft.com/office/officeart/2018/2/layout/IconVerticalSolidList"/>
    <dgm:cxn modelId="{F26FBD24-36B2-4CC7-832C-E4900A632922}" type="presOf" srcId="{8A8A93C4-FAEA-418B-8FD0-CB0CF504B889}" destId="{DE796578-1F20-4981-95D4-1D2FE37D3D6D}" srcOrd="0" destOrd="0" presId="urn:microsoft.com/office/officeart/2018/2/layout/IconVerticalSolidList"/>
    <dgm:cxn modelId="{E7B0BF27-9CB9-45B3-800B-A5A72E53F10F}" type="presOf" srcId="{D90CC440-6259-45C2-BB17-76B04A24ACCE}" destId="{4473CC38-DE7D-4F5B-A91C-6E6E3681C1BB}" srcOrd="0" destOrd="0" presId="urn:microsoft.com/office/officeart/2018/2/layout/IconVerticalSolidList"/>
    <dgm:cxn modelId="{4625312B-FC32-4A64-8A50-CFCC23C32B95}" srcId="{085AECC8-2C5E-4D77-B539-09A6300ACDD5}" destId="{D6E18CDB-3E1F-42FD-84F5-90CF15E67693}" srcOrd="6" destOrd="0" parTransId="{44075AEC-1775-42A1-9F65-F38EC9B2F0BD}" sibTransId="{8F903942-81AE-43A0-B426-3FC2A8E83521}"/>
    <dgm:cxn modelId="{ED345E33-8EF4-49DF-B964-2D5FDD5123AC}" type="presOf" srcId="{085AECC8-2C5E-4D77-B539-09A6300ACDD5}" destId="{A8F9B9BF-41A1-422B-8944-1379CE8BA1CB}" srcOrd="0" destOrd="0" presId="urn:microsoft.com/office/officeart/2018/2/layout/IconVerticalSolidList"/>
    <dgm:cxn modelId="{E9C3EC3F-1D36-4387-A2D0-60C39113C760}" srcId="{085AECC8-2C5E-4D77-B539-09A6300ACDD5}" destId="{76880E54-30C9-4F53-B169-59F852891E5F}" srcOrd="3" destOrd="0" parTransId="{63CFEED9-3761-473E-A9D3-22F065376D51}" sibTransId="{68440342-B624-449A-B9D1-620278431B9C}"/>
    <dgm:cxn modelId="{667D304B-93A0-4CFD-ABC5-5B65B6B2FB56}" srcId="{085AECC8-2C5E-4D77-B539-09A6300ACDD5}" destId="{0DF4113D-35C8-4D63-B4CA-BE2BE308F904}" srcOrd="5" destOrd="0" parTransId="{B975EB74-9F61-4543-A383-FEAC21C377E6}" sibTransId="{A50CE97C-CC48-4CAE-8086-110303EBDF22}"/>
    <dgm:cxn modelId="{52AA164D-5D56-4E8B-854D-85304280A151}" srcId="{085AECC8-2C5E-4D77-B539-09A6300ACDD5}" destId="{D90CC440-6259-45C2-BB17-76B04A24ACCE}" srcOrd="2" destOrd="0" parTransId="{3989C943-E11F-4A64-A3BF-DB9098F81E1D}" sibTransId="{CC8912DF-C2E1-4AD4-9615-3E637FC5DC4B}"/>
    <dgm:cxn modelId="{C0CA8970-10E6-4C74-8EBE-86C392FCA2D5}" type="presOf" srcId="{0DF4113D-35C8-4D63-B4CA-BE2BE308F904}" destId="{6ACADF87-E5C2-4E14-BDB4-D01E4850A2D3}" srcOrd="0" destOrd="0" presId="urn:microsoft.com/office/officeart/2018/2/layout/IconVerticalSolidList"/>
    <dgm:cxn modelId="{AAF8C450-0DAA-41C7-BDB0-E655323FE2D1}" srcId="{085AECC8-2C5E-4D77-B539-09A6300ACDD5}" destId="{BE59C893-A4A3-4BCC-BEC7-DC6843F877F4}" srcOrd="0" destOrd="0" parTransId="{F284DBF2-E655-412C-A330-864402D09F3E}" sibTransId="{FF1CD000-4351-4AEE-A373-DB0410F94F7A}"/>
    <dgm:cxn modelId="{15B72759-5F2D-4F71-B41B-8DE257FE61C6}" srcId="{085AECC8-2C5E-4D77-B539-09A6300ACDD5}" destId="{8A8A93C4-FAEA-418B-8FD0-CB0CF504B889}" srcOrd="4" destOrd="0" parTransId="{CB50227C-76FF-41D9-A22A-97F94258F30E}" sibTransId="{7FA070F3-CBCA-4BBC-89C5-332FFB0C54B3}"/>
    <dgm:cxn modelId="{D3C6E3C9-5922-47E9-97FC-3383D826A730}" srcId="{085AECC8-2C5E-4D77-B539-09A6300ACDD5}" destId="{F773B6B1-BB71-4347-A4A6-EBB6B2DB811B}" srcOrd="1" destOrd="0" parTransId="{EDF9F8F4-47AB-4C44-9668-A1BF805EC829}" sibTransId="{84B7C4BA-4D19-47F4-968E-4E0D95F8A07E}"/>
    <dgm:cxn modelId="{E725B8E0-A826-44EE-BAEB-C475A3576DF9}" type="presOf" srcId="{BE59C893-A4A3-4BCC-BEC7-DC6843F877F4}" destId="{B18D7CD1-573D-483B-9A5D-720447D33C6B}" srcOrd="0" destOrd="0" presId="urn:microsoft.com/office/officeart/2018/2/layout/IconVerticalSolidList"/>
    <dgm:cxn modelId="{CD1FCFEC-CE21-4DF7-AF58-722FFECFAF62}" type="presOf" srcId="{D6E18CDB-3E1F-42FD-84F5-90CF15E67693}" destId="{CD3FFB9D-7A93-45CD-85B9-4062F614DD6A}" srcOrd="0" destOrd="0" presId="urn:microsoft.com/office/officeart/2018/2/layout/IconVerticalSolidList"/>
    <dgm:cxn modelId="{CAB530B9-0482-4BAD-9F9A-F80A6FD93F8C}" type="presParOf" srcId="{A8F9B9BF-41A1-422B-8944-1379CE8BA1CB}" destId="{C283626E-28E6-4111-B4E8-9BB2DAA83C5D}" srcOrd="0" destOrd="0" presId="urn:microsoft.com/office/officeart/2018/2/layout/IconVerticalSolidList"/>
    <dgm:cxn modelId="{EF85A712-C1F4-43D4-A4EB-08813B12DACB}" type="presParOf" srcId="{C283626E-28E6-4111-B4E8-9BB2DAA83C5D}" destId="{FE82AE88-E3FD-48A3-8A50-751D73E908EC}" srcOrd="0" destOrd="0" presId="urn:microsoft.com/office/officeart/2018/2/layout/IconVerticalSolidList"/>
    <dgm:cxn modelId="{BC419CE1-C412-4C3A-8055-571915B2D7BD}" type="presParOf" srcId="{C283626E-28E6-4111-B4E8-9BB2DAA83C5D}" destId="{6C32C89F-BF8D-437D-B13A-641E952A9922}" srcOrd="1" destOrd="0" presId="urn:microsoft.com/office/officeart/2018/2/layout/IconVerticalSolidList"/>
    <dgm:cxn modelId="{BF6E144E-7843-4B54-A42B-A8898C4E6629}" type="presParOf" srcId="{C283626E-28E6-4111-B4E8-9BB2DAA83C5D}" destId="{CD2A3EEC-ECD4-4F7B-B9E2-7AC8ED1EE8C0}" srcOrd="2" destOrd="0" presId="urn:microsoft.com/office/officeart/2018/2/layout/IconVerticalSolidList"/>
    <dgm:cxn modelId="{4AEEDC0E-660A-4485-A0D9-C838BC773CBB}" type="presParOf" srcId="{C283626E-28E6-4111-B4E8-9BB2DAA83C5D}" destId="{B18D7CD1-573D-483B-9A5D-720447D33C6B}" srcOrd="3" destOrd="0" presId="urn:microsoft.com/office/officeart/2018/2/layout/IconVerticalSolidList"/>
    <dgm:cxn modelId="{7898C48E-85D5-4478-A667-B86250A7DFB3}" type="presParOf" srcId="{A8F9B9BF-41A1-422B-8944-1379CE8BA1CB}" destId="{BE62462A-C495-4BEF-9935-4B3FDDB7F4F1}" srcOrd="1" destOrd="0" presId="urn:microsoft.com/office/officeart/2018/2/layout/IconVerticalSolidList"/>
    <dgm:cxn modelId="{6D371FAF-4AB0-478A-B24A-2188FB67C2CD}" type="presParOf" srcId="{A8F9B9BF-41A1-422B-8944-1379CE8BA1CB}" destId="{793D9EED-1777-4C4A-8A43-725C71374C15}" srcOrd="2" destOrd="0" presId="urn:microsoft.com/office/officeart/2018/2/layout/IconVerticalSolidList"/>
    <dgm:cxn modelId="{DE5AF550-EE9F-4A62-B821-D65312894F9A}" type="presParOf" srcId="{793D9EED-1777-4C4A-8A43-725C71374C15}" destId="{70FD9348-5207-4A36-A756-DDC02C066C69}" srcOrd="0" destOrd="0" presId="urn:microsoft.com/office/officeart/2018/2/layout/IconVerticalSolidList"/>
    <dgm:cxn modelId="{8970CDEE-8E41-424D-9880-2DF89068E4F7}" type="presParOf" srcId="{793D9EED-1777-4C4A-8A43-725C71374C15}" destId="{4588AEA9-8078-421B-AEFB-AC4A283D8FF4}" srcOrd="1" destOrd="0" presId="urn:microsoft.com/office/officeart/2018/2/layout/IconVerticalSolidList"/>
    <dgm:cxn modelId="{72C42308-9377-43EC-96DD-F511829CE48F}" type="presParOf" srcId="{793D9EED-1777-4C4A-8A43-725C71374C15}" destId="{3ADA9541-B2FF-4A50-AAE7-B5C3FA80508E}" srcOrd="2" destOrd="0" presId="urn:microsoft.com/office/officeart/2018/2/layout/IconVerticalSolidList"/>
    <dgm:cxn modelId="{5EF8AB0B-2248-4389-8A96-76F4A6097D04}" type="presParOf" srcId="{793D9EED-1777-4C4A-8A43-725C71374C15}" destId="{0B389F29-5E55-4193-8CE9-D728910C7E23}" srcOrd="3" destOrd="0" presId="urn:microsoft.com/office/officeart/2018/2/layout/IconVerticalSolidList"/>
    <dgm:cxn modelId="{452995B1-E21B-46CC-89CB-3B4DAEB0D002}" type="presParOf" srcId="{A8F9B9BF-41A1-422B-8944-1379CE8BA1CB}" destId="{6BAF9CF0-A3C9-4C5C-8475-A5CB140C041B}" srcOrd="3" destOrd="0" presId="urn:microsoft.com/office/officeart/2018/2/layout/IconVerticalSolidList"/>
    <dgm:cxn modelId="{7AC7ED04-5A17-480B-AE95-C02548F2D841}" type="presParOf" srcId="{A8F9B9BF-41A1-422B-8944-1379CE8BA1CB}" destId="{CCB26FD2-D20A-44F3-A3ED-F27FC8BC2FE1}" srcOrd="4" destOrd="0" presId="urn:microsoft.com/office/officeart/2018/2/layout/IconVerticalSolidList"/>
    <dgm:cxn modelId="{ABDA68A4-FCDA-4EC9-8931-D34D778C4997}" type="presParOf" srcId="{CCB26FD2-D20A-44F3-A3ED-F27FC8BC2FE1}" destId="{73FE39FD-8128-4F18-8675-C00D1E70B2B9}" srcOrd="0" destOrd="0" presId="urn:microsoft.com/office/officeart/2018/2/layout/IconVerticalSolidList"/>
    <dgm:cxn modelId="{C853E025-D10E-4DDD-860F-83856B8F54B2}" type="presParOf" srcId="{CCB26FD2-D20A-44F3-A3ED-F27FC8BC2FE1}" destId="{8EAF4D0A-C00D-4534-ABC6-6FFA01964D84}" srcOrd="1" destOrd="0" presId="urn:microsoft.com/office/officeart/2018/2/layout/IconVerticalSolidList"/>
    <dgm:cxn modelId="{59F44C62-568C-4E5F-9FC7-245E483332E2}" type="presParOf" srcId="{CCB26FD2-D20A-44F3-A3ED-F27FC8BC2FE1}" destId="{106C6D11-3D5B-4D06-A494-3654195B3E6A}" srcOrd="2" destOrd="0" presId="urn:microsoft.com/office/officeart/2018/2/layout/IconVerticalSolidList"/>
    <dgm:cxn modelId="{C520E879-8666-4B1A-B5EA-917084562B90}" type="presParOf" srcId="{CCB26FD2-D20A-44F3-A3ED-F27FC8BC2FE1}" destId="{4473CC38-DE7D-4F5B-A91C-6E6E3681C1BB}" srcOrd="3" destOrd="0" presId="urn:microsoft.com/office/officeart/2018/2/layout/IconVerticalSolidList"/>
    <dgm:cxn modelId="{602060B0-9DA5-44A5-B638-930E04E2024A}" type="presParOf" srcId="{A8F9B9BF-41A1-422B-8944-1379CE8BA1CB}" destId="{B52F89D8-8BAB-4DE8-9606-56672931C9DF}" srcOrd="5" destOrd="0" presId="urn:microsoft.com/office/officeart/2018/2/layout/IconVerticalSolidList"/>
    <dgm:cxn modelId="{D5648D61-9E43-40A5-B054-72281E20789C}" type="presParOf" srcId="{A8F9B9BF-41A1-422B-8944-1379CE8BA1CB}" destId="{85E2A3AD-467F-49AF-98C9-66EA7F4EE8EA}" srcOrd="6" destOrd="0" presId="urn:microsoft.com/office/officeart/2018/2/layout/IconVerticalSolidList"/>
    <dgm:cxn modelId="{C8DAA1ED-3158-41AF-97AB-A0B48C9667FB}" type="presParOf" srcId="{85E2A3AD-467F-49AF-98C9-66EA7F4EE8EA}" destId="{B4A9AAB9-9152-42F7-A2A5-E15352E2C9D7}" srcOrd="0" destOrd="0" presId="urn:microsoft.com/office/officeart/2018/2/layout/IconVerticalSolidList"/>
    <dgm:cxn modelId="{4AE6D4BD-2B32-41FE-B3C2-F221E67189D9}" type="presParOf" srcId="{85E2A3AD-467F-49AF-98C9-66EA7F4EE8EA}" destId="{E9D3849A-11F2-4FCE-9DBB-4A1D52F7A204}" srcOrd="1" destOrd="0" presId="urn:microsoft.com/office/officeart/2018/2/layout/IconVerticalSolidList"/>
    <dgm:cxn modelId="{7C09F22E-3FFF-481C-BDB9-777A611E69E4}" type="presParOf" srcId="{85E2A3AD-467F-49AF-98C9-66EA7F4EE8EA}" destId="{6028129E-700B-4138-B9DE-3956D0358BC1}" srcOrd="2" destOrd="0" presId="urn:microsoft.com/office/officeart/2018/2/layout/IconVerticalSolidList"/>
    <dgm:cxn modelId="{17CFF38C-2C3E-4266-9201-493AF7035C2E}" type="presParOf" srcId="{85E2A3AD-467F-49AF-98C9-66EA7F4EE8EA}" destId="{26A6D9A9-C414-4034-ABAA-B197AB073BA8}" srcOrd="3" destOrd="0" presId="urn:microsoft.com/office/officeart/2018/2/layout/IconVerticalSolidList"/>
    <dgm:cxn modelId="{37BF6365-7AD0-44A3-AFB7-965BDA1D33F3}" type="presParOf" srcId="{A8F9B9BF-41A1-422B-8944-1379CE8BA1CB}" destId="{7E511691-B448-47AE-9069-1EDFFA99A8D0}" srcOrd="7" destOrd="0" presId="urn:microsoft.com/office/officeart/2018/2/layout/IconVerticalSolidList"/>
    <dgm:cxn modelId="{26F96A6F-B418-4CEB-A718-B25A84D0E225}" type="presParOf" srcId="{A8F9B9BF-41A1-422B-8944-1379CE8BA1CB}" destId="{583EEC2A-760C-42D7-990A-5739263ED646}" srcOrd="8" destOrd="0" presId="urn:microsoft.com/office/officeart/2018/2/layout/IconVerticalSolidList"/>
    <dgm:cxn modelId="{12A736AA-9245-4994-ADBA-1C9B1B31AFC2}" type="presParOf" srcId="{583EEC2A-760C-42D7-990A-5739263ED646}" destId="{13A8C5D8-6635-4160-990A-F2874FFD9756}" srcOrd="0" destOrd="0" presId="urn:microsoft.com/office/officeart/2018/2/layout/IconVerticalSolidList"/>
    <dgm:cxn modelId="{83C7EB1F-E663-4EF6-A425-F667DAF77ECB}" type="presParOf" srcId="{583EEC2A-760C-42D7-990A-5739263ED646}" destId="{F3A81D04-8F37-4619-A672-8CD9C0E1A275}" srcOrd="1" destOrd="0" presId="urn:microsoft.com/office/officeart/2018/2/layout/IconVerticalSolidList"/>
    <dgm:cxn modelId="{5027C3F2-C100-4671-B2DA-A64A3F6D032C}" type="presParOf" srcId="{583EEC2A-760C-42D7-990A-5739263ED646}" destId="{74488D64-8EC0-425E-AB21-7A228CE6F917}" srcOrd="2" destOrd="0" presId="urn:microsoft.com/office/officeart/2018/2/layout/IconVerticalSolidList"/>
    <dgm:cxn modelId="{41AE3E52-6294-48E8-AA63-0E4579E48E0D}" type="presParOf" srcId="{583EEC2A-760C-42D7-990A-5739263ED646}" destId="{DE796578-1F20-4981-95D4-1D2FE37D3D6D}" srcOrd="3" destOrd="0" presId="urn:microsoft.com/office/officeart/2018/2/layout/IconVerticalSolidList"/>
    <dgm:cxn modelId="{64C72CE6-B126-4A19-A086-0C92DBA46B84}" type="presParOf" srcId="{A8F9B9BF-41A1-422B-8944-1379CE8BA1CB}" destId="{9A6082E9-FA96-438F-B288-1E3EE01C3703}" srcOrd="9" destOrd="0" presId="urn:microsoft.com/office/officeart/2018/2/layout/IconVerticalSolidList"/>
    <dgm:cxn modelId="{6257B189-25E7-4C39-8F1B-D16DECCC52F3}" type="presParOf" srcId="{A8F9B9BF-41A1-422B-8944-1379CE8BA1CB}" destId="{144A5129-D868-47BD-AC8B-15751E1040F6}" srcOrd="10" destOrd="0" presId="urn:microsoft.com/office/officeart/2018/2/layout/IconVerticalSolidList"/>
    <dgm:cxn modelId="{22205513-CA5C-4722-9B93-E6F3A9243453}" type="presParOf" srcId="{144A5129-D868-47BD-AC8B-15751E1040F6}" destId="{2D89F2E1-8557-4D7C-AC36-95CF0DFFE5D3}" srcOrd="0" destOrd="0" presId="urn:microsoft.com/office/officeart/2018/2/layout/IconVerticalSolidList"/>
    <dgm:cxn modelId="{846DAAAD-B060-475E-B62B-53AB5E53A777}" type="presParOf" srcId="{144A5129-D868-47BD-AC8B-15751E1040F6}" destId="{A41A558A-2760-4D75-80EB-0663E190259A}" srcOrd="1" destOrd="0" presId="urn:microsoft.com/office/officeart/2018/2/layout/IconVerticalSolidList"/>
    <dgm:cxn modelId="{B73E530A-FF6B-4091-B0D6-6A272A0534EC}" type="presParOf" srcId="{144A5129-D868-47BD-AC8B-15751E1040F6}" destId="{E630F2A8-1ED9-491A-9404-29E5E9EA3C52}" srcOrd="2" destOrd="0" presId="urn:microsoft.com/office/officeart/2018/2/layout/IconVerticalSolidList"/>
    <dgm:cxn modelId="{1B9E9CF7-A7EF-45F7-B9B9-6D9EDC72F80A}" type="presParOf" srcId="{144A5129-D868-47BD-AC8B-15751E1040F6}" destId="{6ACADF87-E5C2-4E14-BDB4-D01E4850A2D3}" srcOrd="3" destOrd="0" presId="urn:microsoft.com/office/officeart/2018/2/layout/IconVerticalSolidList"/>
    <dgm:cxn modelId="{D81B8835-B1A2-4BDF-B9B9-AFCDE4AC1365}" type="presParOf" srcId="{A8F9B9BF-41A1-422B-8944-1379CE8BA1CB}" destId="{FF25381F-6332-4BC0-829E-3ECF89531B19}" srcOrd="11" destOrd="0" presId="urn:microsoft.com/office/officeart/2018/2/layout/IconVerticalSolidList"/>
    <dgm:cxn modelId="{2D86A406-E655-4050-8012-1B8BBCC799B4}" type="presParOf" srcId="{A8F9B9BF-41A1-422B-8944-1379CE8BA1CB}" destId="{723D48DA-B8DF-499B-9469-E7C8BA27A317}" srcOrd="12" destOrd="0" presId="urn:microsoft.com/office/officeart/2018/2/layout/IconVerticalSolidList"/>
    <dgm:cxn modelId="{B14B614C-098D-41CA-A4E7-1DD85E109F2A}" type="presParOf" srcId="{723D48DA-B8DF-499B-9469-E7C8BA27A317}" destId="{5179CFC2-5D46-4938-99D7-E5A2C3A5173D}" srcOrd="0" destOrd="0" presId="urn:microsoft.com/office/officeart/2018/2/layout/IconVerticalSolidList"/>
    <dgm:cxn modelId="{853E6ABE-DEEE-4D86-8201-12BBBC98DE95}" type="presParOf" srcId="{723D48DA-B8DF-499B-9469-E7C8BA27A317}" destId="{B7085490-52B9-41F3-9F4B-C6E01F3B9C79}" srcOrd="1" destOrd="0" presId="urn:microsoft.com/office/officeart/2018/2/layout/IconVerticalSolidList"/>
    <dgm:cxn modelId="{17377E77-4D47-421A-8D59-EAEBBB46F7D3}" type="presParOf" srcId="{723D48DA-B8DF-499B-9469-E7C8BA27A317}" destId="{BAF4D5F5-5706-49A3-A78D-FDF153C82C49}" srcOrd="2" destOrd="0" presId="urn:microsoft.com/office/officeart/2018/2/layout/IconVerticalSolidList"/>
    <dgm:cxn modelId="{632ED493-6794-4763-892B-4934F27D83B4}" type="presParOf" srcId="{723D48DA-B8DF-499B-9469-E7C8BA27A317}" destId="{CD3FFB9D-7A93-45CD-85B9-4062F614DD6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7BDDC34-F297-4271-A43B-BF4BB765D097}" type="doc">
      <dgm:prSet loTypeId="urn:microsoft.com/office/officeart/2016/7/layout/BasicProcessNew" loCatId="process" qsTypeId="urn:microsoft.com/office/officeart/2005/8/quickstyle/simple1" qsCatId="simple" csTypeId="urn:microsoft.com/office/officeart/2005/8/colors/accent1_2" csCatId="accent1"/>
      <dgm:spPr/>
      <dgm:t>
        <a:bodyPr/>
        <a:lstStyle/>
        <a:p>
          <a:endParaRPr lang="en-US"/>
        </a:p>
      </dgm:t>
    </dgm:pt>
    <dgm:pt modelId="{385DD6D9-7DE9-43E8-A4C8-C0296FDF11ED}">
      <dgm:prSet/>
      <dgm:spPr/>
      <dgm:t>
        <a:bodyPr/>
        <a:lstStyle/>
        <a:p>
          <a:r>
            <a:rPr lang="en-GB"/>
            <a:t>The parasympathetic nervous system can decrease the heart rate. Therefore, by shutting off the sympathetic stimulation and boosting the parasympathetic stimulation, we decrease the heart rate and stroke volume, which decreases the cardiac output and decreases blood pressure.</a:t>
          </a:r>
          <a:endParaRPr lang="en-US"/>
        </a:p>
      </dgm:t>
    </dgm:pt>
    <dgm:pt modelId="{F39CCEE6-1090-4CA3-AC3E-E8246A2C0ECC}" type="parTrans" cxnId="{830D050C-81D8-4AB6-81D8-E1C92E9B6335}">
      <dgm:prSet/>
      <dgm:spPr/>
      <dgm:t>
        <a:bodyPr/>
        <a:lstStyle/>
        <a:p>
          <a:endParaRPr lang="en-US"/>
        </a:p>
      </dgm:t>
    </dgm:pt>
    <dgm:pt modelId="{631CD849-2C9E-4164-919C-BCC27CA2C053}" type="sibTrans" cxnId="{830D050C-81D8-4AB6-81D8-E1C92E9B6335}">
      <dgm:prSet/>
      <dgm:spPr/>
      <dgm:t>
        <a:bodyPr/>
        <a:lstStyle/>
        <a:p>
          <a:endParaRPr lang="en-US"/>
        </a:p>
      </dgm:t>
    </dgm:pt>
    <dgm:pt modelId="{D5659F5A-CAD7-4CA3-8BFE-CF324D262A79}">
      <dgm:prSet/>
      <dgm:spPr/>
      <dgm:t>
        <a:bodyPr/>
        <a:lstStyle/>
        <a:p>
          <a:r>
            <a:rPr lang="en-GB"/>
            <a:t>Second, if the baroreceptors are detecting that blood pressure is too high, the cardio regulatory centre of the medulla will also decrease sympathetic input to the blood vessels. This causes vasodilation, which decreases total peripheral resistance and decreases blood pressure.</a:t>
          </a:r>
          <a:endParaRPr lang="en-US"/>
        </a:p>
      </dgm:t>
    </dgm:pt>
    <dgm:pt modelId="{05A57624-1D92-4271-985D-737D1F9E1B1D}" type="parTrans" cxnId="{84D73AB5-E92A-4536-B3DE-394BD34FFC02}">
      <dgm:prSet/>
      <dgm:spPr/>
      <dgm:t>
        <a:bodyPr/>
        <a:lstStyle/>
        <a:p>
          <a:endParaRPr lang="en-US"/>
        </a:p>
      </dgm:t>
    </dgm:pt>
    <dgm:pt modelId="{D10C9F15-D1E7-4CCF-AA92-760E3D5167D4}" type="sibTrans" cxnId="{84D73AB5-E92A-4536-B3DE-394BD34FFC02}">
      <dgm:prSet/>
      <dgm:spPr/>
      <dgm:t>
        <a:bodyPr/>
        <a:lstStyle/>
        <a:p>
          <a:endParaRPr lang="en-US"/>
        </a:p>
      </dgm:t>
    </dgm:pt>
    <dgm:pt modelId="{30AA0119-223C-4535-9C59-72399A663778}" type="pres">
      <dgm:prSet presAssocID="{67BDDC34-F297-4271-A43B-BF4BB765D097}" presName="Name0" presStyleCnt="0">
        <dgm:presLayoutVars>
          <dgm:dir/>
          <dgm:resizeHandles val="exact"/>
        </dgm:presLayoutVars>
      </dgm:prSet>
      <dgm:spPr/>
    </dgm:pt>
    <dgm:pt modelId="{D2E6F71B-0D2E-4DF0-AD39-B5DAACE74AF5}" type="pres">
      <dgm:prSet presAssocID="{385DD6D9-7DE9-43E8-A4C8-C0296FDF11ED}" presName="node" presStyleLbl="node1" presStyleIdx="0" presStyleCnt="3">
        <dgm:presLayoutVars>
          <dgm:bulletEnabled val="1"/>
        </dgm:presLayoutVars>
      </dgm:prSet>
      <dgm:spPr/>
    </dgm:pt>
    <dgm:pt modelId="{97C376F3-9668-4957-9F46-CF84F524EA51}" type="pres">
      <dgm:prSet presAssocID="{631CD849-2C9E-4164-919C-BCC27CA2C053}" presName="sibTransSpacerBeforeConnector" presStyleCnt="0"/>
      <dgm:spPr/>
    </dgm:pt>
    <dgm:pt modelId="{83C526FF-B5F2-43D8-9FBC-317A8A26C4C8}" type="pres">
      <dgm:prSet presAssocID="{631CD849-2C9E-4164-919C-BCC27CA2C053}" presName="sibTrans" presStyleLbl="node1" presStyleIdx="1" presStyleCnt="3"/>
      <dgm:spPr/>
    </dgm:pt>
    <dgm:pt modelId="{947FC4CD-A1E4-4D21-A9A9-BC1ED71DE4CC}" type="pres">
      <dgm:prSet presAssocID="{631CD849-2C9E-4164-919C-BCC27CA2C053}" presName="sibTransSpacerAfterConnector" presStyleCnt="0"/>
      <dgm:spPr/>
    </dgm:pt>
    <dgm:pt modelId="{906E2C40-8185-4EF8-A21E-2AA515424827}" type="pres">
      <dgm:prSet presAssocID="{D5659F5A-CAD7-4CA3-8BFE-CF324D262A79}" presName="node" presStyleLbl="node1" presStyleIdx="2" presStyleCnt="3">
        <dgm:presLayoutVars>
          <dgm:bulletEnabled val="1"/>
        </dgm:presLayoutVars>
      </dgm:prSet>
      <dgm:spPr/>
    </dgm:pt>
  </dgm:ptLst>
  <dgm:cxnLst>
    <dgm:cxn modelId="{830D050C-81D8-4AB6-81D8-E1C92E9B6335}" srcId="{67BDDC34-F297-4271-A43B-BF4BB765D097}" destId="{385DD6D9-7DE9-43E8-A4C8-C0296FDF11ED}" srcOrd="0" destOrd="0" parTransId="{F39CCEE6-1090-4CA3-AC3E-E8246A2C0ECC}" sibTransId="{631CD849-2C9E-4164-919C-BCC27CA2C053}"/>
    <dgm:cxn modelId="{E90D2C48-4C15-4C93-B8F4-4831D964E12F}" type="presOf" srcId="{631CD849-2C9E-4164-919C-BCC27CA2C053}" destId="{83C526FF-B5F2-43D8-9FBC-317A8A26C4C8}" srcOrd="0" destOrd="0" presId="urn:microsoft.com/office/officeart/2016/7/layout/BasicProcessNew"/>
    <dgm:cxn modelId="{A937048C-7479-4B15-8093-7A72A4EF9BE5}" type="presOf" srcId="{D5659F5A-CAD7-4CA3-8BFE-CF324D262A79}" destId="{906E2C40-8185-4EF8-A21E-2AA515424827}" srcOrd="0" destOrd="0" presId="urn:microsoft.com/office/officeart/2016/7/layout/BasicProcessNew"/>
    <dgm:cxn modelId="{037EEB9D-CE00-4D8E-B0B5-7DA3A12D6539}" type="presOf" srcId="{67BDDC34-F297-4271-A43B-BF4BB765D097}" destId="{30AA0119-223C-4535-9C59-72399A663778}" srcOrd="0" destOrd="0" presId="urn:microsoft.com/office/officeart/2016/7/layout/BasicProcessNew"/>
    <dgm:cxn modelId="{84D73AB5-E92A-4536-B3DE-394BD34FFC02}" srcId="{67BDDC34-F297-4271-A43B-BF4BB765D097}" destId="{D5659F5A-CAD7-4CA3-8BFE-CF324D262A79}" srcOrd="1" destOrd="0" parTransId="{05A57624-1D92-4271-985D-737D1F9E1B1D}" sibTransId="{D10C9F15-D1E7-4CCF-AA92-760E3D5167D4}"/>
    <dgm:cxn modelId="{1A8CD3F4-B415-4067-A9B7-233E49B5CF82}" type="presOf" srcId="{385DD6D9-7DE9-43E8-A4C8-C0296FDF11ED}" destId="{D2E6F71B-0D2E-4DF0-AD39-B5DAACE74AF5}" srcOrd="0" destOrd="0" presId="urn:microsoft.com/office/officeart/2016/7/layout/BasicProcessNew"/>
    <dgm:cxn modelId="{E252EFC0-0440-4EE5-948D-4FF35704BB7D}" type="presParOf" srcId="{30AA0119-223C-4535-9C59-72399A663778}" destId="{D2E6F71B-0D2E-4DF0-AD39-B5DAACE74AF5}" srcOrd="0" destOrd="0" presId="urn:microsoft.com/office/officeart/2016/7/layout/BasicProcessNew"/>
    <dgm:cxn modelId="{70E40619-B2DE-4310-BB2F-093F0B7E1339}" type="presParOf" srcId="{30AA0119-223C-4535-9C59-72399A663778}" destId="{97C376F3-9668-4957-9F46-CF84F524EA51}" srcOrd="1" destOrd="0" presId="urn:microsoft.com/office/officeart/2016/7/layout/BasicProcessNew"/>
    <dgm:cxn modelId="{87D654DE-2597-4B09-9BA4-E90523122BAC}" type="presParOf" srcId="{30AA0119-223C-4535-9C59-72399A663778}" destId="{83C526FF-B5F2-43D8-9FBC-317A8A26C4C8}" srcOrd="2" destOrd="0" presId="urn:microsoft.com/office/officeart/2016/7/layout/BasicProcessNew"/>
    <dgm:cxn modelId="{8D8C7367-C050-4C2D-B15E-44F9AF626181}" type="presParOf" srcId="{30AA0119-223C-4535-9C59-72399A663778}" destId="{947FC4CD-A1E4-4D21-A9A9-BC1ED71DE4CC}" srcOrd="3" destOrd="0" presId="urn:microsoft.com/office/officeart/2016/7/layout/BasicProcessNew"/>
    <dgm:cxn modelId="{9CBD7F87-2396-485C-8948-A381F65184DF}" type="presParOf" srcId="{30AA0119-223C-4535-9C59-72399A663778}" destId="{906E2C40-8185-4EF8-A21E-2AA515424827}" srcOrd="4" destOrd="0" presId="urn:microsoft.com/office/officeart/2016/7/layout/Basic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04160F5-AA02-474A-B785-61394297EE42}" type="doc">
      <dgm:prSet loTypeId="urn:microsoft.com/office/officeart/2005/8/layout/process1" loCatId="process" qsTypeId="urn:microsoft.com/office/officeart/2005/8/quickstyle/simple1" qsCatId="simple" csTypeId="urn:microsoft.com/office/officeart/2005/8/colors/colorful5" csCatId="colorful"/>
      <dgm:spPr/>
      <dgm:t>
        <a:bodyPr/>
        <a:lstStyle/>
        <a:p>
          <a:endParaRPr lang="en-US"/>
        </a:p>
      </dgm:t>
    </dgm:pt>
    <dgm:pt modelId="{BE80FDE3-C872-4C71-88EB-DC9B9B55E210}">
      <dgm:prSet/>
      <dgm:spPr/>
      <dgm:t>
        <a:bodyPr/>
        <a:lstStyle/>
        <a:p>
          <a:r>
            <a:rPr lang="en-US"/>
            <a:t>The heart muscle is also stimulated to pump with more force, and this increases the stroke volume. When heart rate and stroke volume increase, we see an increase in cardiac output. </a:t>
          </a:r>
        </a:p>
      </dgm:t>
    </dgm:pt>
    <dgm:pt modelId="{E84376C0-0AB5-41CF-BE30-318F57820B8A}" type="parTrans" cxnId="{E8C38D57-D916-41B5-AD54-A5595121227C}">
      <dgm:prSet/>
      <dgm:spPr/>
      <dgm:t>
        <a:bodyPr/>
        <a:lstStyle/>
        <a:p>
          <a:endParaRPr lang="en-US"/>
        </a:p>
      </dgm:t>
    </dgm:pt>
    <dgm:pt modelId="{AFD3C501-29F6-42D1-90C6-27AD65CED734}" type="sibTrans" cxnId="{E8C38D57-D916-41B5-AD54-A5595121227C}">
      <dgm:prSet/>
      <dgm:spPr/>
      <dgm:t>
        <a:bodyPr/>
        <a:lstStyle/>
        <a:p>
          <a:endParaRPr lang="en-US"/>
        </a:p>
      </dgm:t>
    </dgm:pt>
    <dgm:pt modelId="{C6D9A36F-5BFF-453A-B2F8-B6C4084BB786}">
      <dgm:prSet/>
      <dgm:spPr/>
      <dgm:t>
        <a:bodyPr/>
        <a:lstStyle/>
        <a:p>
          <a:r>
            <a:rPr lang="en-US"/>
            <a:t>An increase in cardiac output causes an increased blood pressure, restoring blood pressure back to a normal level. Second, this causes an increased sympathetic input to the blood vessels, which stimulate the smooth muscle to contract, causing vasoconstriction, which increases total peripheral resistance and increases blood pressure.</a:t>
          </a:r>
        </a:p>
      </dgm:t>
    </dgm:pt>
    <dgm:pt modelId="{5CEE9340-838B-42B1-BD9E-55A12C99B21F}" type="parTrans" cxnId="{E43BCAA1-09B0-4470-87F9-28C0DDBBC158}">
      <dgm:prSet/>
      <dgm:spPr/>
      <dgm:t>
        <a:bodyPr/>
        <a:lstStyle/>
        <a:p>
          <a:endParaRPr lang="en-US"/>
        </a:p>
      </dgm:t>
    </dgm:pt>
    <dgm:pt modelId="{575B3EDA-899D-42CA-95C4-11A46AECA036}" type="sibTrans" cxnId="{E43BCAA1-09B0-4470-87F9-28C0DDBBC158}">
      <dgm:prSet/>
      <dgm:spPr/>
      <dgm:t>
        <a:bodyPr/>
        <a:lstStyle/>
        <a:p>
          <a:endParaRPr lang="en-US"/>
        </a:p>
      </dgm:t>
    </dgm:pt>
    <dgm:pt modelId="{98CB307F-F773-44FB-BF0B-646D788D4A54}" type="pres">
      <dgm:prSet presAssocID="{904160F5-AA02-474A-B785-61394297EE42}" presName="Name0" presStyleCnt="0">
        <dgm:presLayoutVars>
          <dgm:dir/>
          <dgm:resizeHandles val="exact"/>
        </dgm:presLayoutVars>
      </dgm:prSet>
      <dgm:spPr/>
    </dgm:pt>
    <dgm:pt modelId="{28790DB6-6BA6-4CCB-945D-A9F3D3186D57}" type="pres">
      <dgm:prSet presAssocID="{BE80FDE3-C872-4C71-88EB-DC9B9B55E210}" presName="node" presStyleLbl="node1" presStyleIdx="0" presStyleCnt="2">
        <dgm:presLayoutVars>
          <dgm:bulletEnabled val="1"/>
        </dgm:presLayoutVars>
      </dgm:prSet>
      <dgm:spPr/>
    </dgm:pt>
    <dgm:pt modelId="{7A488FB5-81BB-40F0-B8D0-3EE5072E69A0}" type="pres">
      <dgm:prSet presAssocID="{AFD3C501-29F6-42D1-90C6-27AD65CED734}" presName="sibTrans" presStyleLbl="sibTrans2D1" presStyleIdx="0" presStyleCnt="1"/>
      <dgm:spPr/>
    </dgm:pt>
    <dgm:pt modelId="{929F9204-F4A1-4CF3-B801-CB1492C1CE76}" type="pres">
      <dgm:prSet presAssocID="{AFD3C501-29F6-42D1-90C6-27AD65CED734}" presName="connectorText" presStyleLbl="sibTrans2D1" presStyleIdx="0" presStyleCnt="1"/>
      <dgm:spPr/>
    </dgm:pt>
    <dgm:pt modelId="{9BD394E4-1603-4161-A87A-CBCB6B8EB443}" type="pres">
      <dgm:prSet presAssocID="{C6D9A36F-5BFF-453A-B2F8-B6C4084BB786}" presName="node" presStyleLbl="node1" presStyleIdx="1" presStyleCnt="2">
        <dgm:presLayoutVars>
          <dgm:bulletEnabled val="1"/>
        </dgm:presLayoutVars>
      </dgm:prSet>
      <dgm:spPr/>
    </dgm:pt>
  </dgm:ptLst>
  <dgm:cxnLst>
    <dgm:cxn modelId="{0C084D0D-129F-435C-9DE7-1E4A9BB12B9A}" type="presOf" srcId="{AFD3C501-29F6-42D1-90C6-27AD65CED734}" destId="{929F9204-F4A1-4CF3-B801-CB1492C1CE76}" srcOrd="1" destOrd="0" presId="urn:microsoft.com/office/officeart/2005/8/layout/process1"/>
    <dgm:cxn modelId="{AC452516-F92F-4940-856A-5AF1338011E5}" type="presOf" srcId="{BE80FDE3-C872-4C71-88EB-DC9B9B55E210}" destId="{28790DB6-6BA6-4CCB-945D-A9F3D3186D57}" srcOrd="0" destOrd="0" presId="urn:microsoft.com/office/officeart/2005/8/layout/process1"/>
    <dgm:cxn modelId="{24F72B19-861C-4354-AF1B-2278349C054A}" type="presOf" srcId="{C6D9A36F-5BFF-453A-B2F8-B6C4084BB786}" destId="{9BD394E4-1603-4161-A87A-CBCB6B8EB443}" srcOrd="0" destOrd="0" presId="urn:microsoft.com/office/officeart/2005/8/layout/process1"/>
    <dgm:cxn modelId="{ECB1C22C-AE69-4C00-AD90-F299B5DC6752}" type="presOf" srcId="{904160F5-AA02-474A-B785-61394297EE42}" destId="{98CB307F-F773-44FB-BF0B-646D788D4A54}" srcOrd="0" destOrd="0" presId="urn:microsoft.com/office/officeart/2005/8/layout/process1"/>
    <dgm:cxn modelId="{E8C38D57-D916-41B5-AD54-A5595121227C}" srcId="{904160F5-AA02-474A-B785-61394297EE42}" destId="{BE80FDE3-C872-4C71-88EB-DC9B9B55E210}" srcOrd="0" destOrd="0" parTransId="{E84376C0-0AB5-41CF-BE30-318F57820B8A}" sibTransId="{AFD3C501-29F6-42D1-90C6-27AD65CED734}"/>
    <dgm:cxn modelId="{E43BCAA1-09B0-4470-87F9-28C0DDBBC158}" srcId="{904160F5-AA02-474A-B785-61394297EE42}" destId="{C6D9A36F-5BFF-453A-B2F8-B6C4084BB786}" srcOrd="1" destOrd="0" parTransId="{5CEE9340-838B-42B1-BD9E-55A12C99B21F}" sibTransId="{575B3EDA-899D-42CA-95C4-11A46AECA036}"/>
    <dgm:cxn modelId="{5F37D5C1-D58A-4FDA-9CD5-60C534BBBFC5}" type="presOf" srcId="{AFD3C501-29F6-42D1-90C6-27AD65CED734}" destId="{7A488FB5-81BB-40F0-B8D0-3EE5072E69A0}" srcOrd="0" destOrd="0" presId="urn:microsoft.com/office/officeart/2005/8/layout/process1"/>
    <dgm:cxn modelId="{A25AF227-5907-4724-A073-81960D55B6C0}" type="presParOf" srcId="{98CB307F-F773-44FB-BF0B-646D788D4A54}" destId="{28790DB6-6BA6-4CCB-945D-A9F3D3186D57}" srcOrd="0" destOrd="0" presId="urn:microsoft.com/office/officeart/2005/8/layout/process1"/>
    <dgm:cxn modelId="{083B11EA-C005-4148-AF1C-AB523124100F}" type="presParOf" srcId="{98CB307F-F773-44FB-BF0B-646D788D4A54}" destId="{7A488FB5-81BB-40F0-B8D0-3EE5072E69A0}" srcOrd="1" destOrd="0" presId="urn:microsoft.com/office/officeart/2005/8/layout/process1"/>
    <dgm:cxn modelId="{3E77355E-F9D6-4389-A791-813C64D44E23}" type="presParOf" srcId="{7A488FB5-81BB-40F0-B8D0-3EE5072E69A0}" destId="{929F9204-F4A1-4CF3-B801-CB1492C1CE76}" srcOrd="0" destOrd="0" presId="urn:microsoft.com/office/officeart/2005/8/layout/process1"/>
    <dgm:cxn modelId="{7C83361C-A025-41E2-9214-2A937A389A7E}" type="presParOf" srcId="{98CB307F-F773-44FB-BF0B-646D788D4A54}" destId="{9BD394E4-1603-4161-A87A-CBCB6B8EB443}" srcOrd="2"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1F576B-454A-411A-857E-6753419EA771}">
      <dsp:nvSpPr>
        <dsp:cNvPr id="0" name=""/>
        <dsp:cNvSpPr/>
      </dsp:nvSpPr>
      <dsp:spPr>
        <a:xfrm>
          <a:off x="3286" y="57489"/>
          <a:ext cx="3203971" cy="126403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77800" tIns="101600" rIns="177800" bIns="101600" numCol="1" spcCol="1270" anchor="ctr" anchorCtr="0">
          <a:noAutofit/>
        </a:bodyPr>
        <a:lstStyle/>
        <a:p>
          <a:pPr marL="0" lvl="0" indent="0" algn="ctr" defTabSz="1111250">
            <a:lnSpc>
              <a:spcPct val="90000"/>
            </a:lnSpc>
            <a:spcBef>
              <a:spcPct val="0"/>
            </a:spcBef>
            <a:spcAft>
              <a:spcPct val="35000"/>
            </a:spcAft>
            <a:buNone/>
          </a:pPr>
          <a:r>
            <a:rPr lang="en-US" sz="2500" kern="1200"/>
            <a:t>Arteries</a:t>
          </a:r>
          <a:r>
            <a:rPr lang="en-US" sz="2500" kern="1200">
              <a:sym typeface="Wingdings" panose="05000000000000000000" pitchFamily="2" charset="2"/>
            </a:rPr>
            <a:t></a:t>
          </a:r>
          <a:r>
            <a:rPr lang="en-US" sz="2500" kern="1200"/>
            <a:t>arterioles move away from the heart</a:t>
          </a:r>
        </a:p>
      </dsp:txBody>
      <dsp:txXfrm>
        <a:off x="3286" y="57489"/>
        <a:ext cx="3203971" cy="1264039"/>
      </dsp:txXfrm>
    </dsp:sp>
    <dsp:sp modelId="{3C578CA0-55D2-482E-BE94-15C78B13B5AA}">
      <dsp:nvSpPr>
        <dsp:cNvPr id="0" name=""/>
        <dsp:cNvSpPr/>
      </dsp:nvSpPr>
      <dsp:spPr>
        <a:xfrm>
          <a:off x="3286" y="1321528"/>
          <a:ext cx="3203971" cy="297232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3350" tIns="133350" rIns="177800" bIns="200025" numCol="1" spcCol="1270" anchor="t" anchorCtr="0">
          <a:noAutofit/>
        </a:bodyPr>
        <a:lstStyle/>
        <a:p>
          <a:pPr marL="228600" lvl="1" indent="-228600" algn="l" defTabSz="1111250">
            <a:lnSpc>
              <a:spcPct val="90000"/>
            </a:lnSpc>
            <a:spcBef>
              <a:spcPct val="0"/>
            </a:spcBef>
            <a:spcAft>
              <a:spcPct val="15000"/>
            </a:spcAft>
            <a:buChar char="•"/>
          </a:pPr>
          <a:r>
            <a:rPr lang="en-US" sz="2500" kern="1200"/>
            <a:t>Elastic Fibers</a:t>
          </a:r>
        </a:p>
        <a:p>
          <a:pPr marL="228600" lvl="1" indent="-228600" algn="l" defTabSz="1111250">
            <a:lnSpc>
              <a:spcPct val="90000"/>
            </a:lnSpc>
            <a:spcBef>
              <a:spcPct val="0"/>
            </a:spcBef>
            <a:spcAft>
              <a:spcPct val="15000"/>
            </a:spcAft>
            <a:buChar char="•"/>
          </a:pPr>
          <a:r>
            <a:rPr lang="en-US" sz="2500" kern="1200"/>
            <a:t>Circular Smooth Muscle</a:t>
          </a:r>
        </a:p>
      </dsp:txBody>
      <dsp:txXfrm>
        <a:off x="3286" y="1321528"/>
        <a:ext cx="3203971" cy="2972320"/>
      </dsp:txXfrm>
    </dsp:sp>
    <dsp:sp modelId="{41708FEB-7282-4931-9E78-4DD06EE8B78F}">
      <dsp:nvSpPr>
        <dsp:cNvPr id="0" name=""/>
        <dsp:cNvSpPr/>
      </dsp:nvSpPr>
      <dsp:spPr>
        <a:xfrm>
          <a:off x="3655814" y="57489"/>
          <a:ext cx="3203971" cy="126403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77800" tIns="101600" rIns="177800" bIns="101600" numCol="1" spcCol="1270" anchor="ctr" anchorCtr="0">
          <a:noAutofit/>
        </a:bodyPr>
        <a:lstStyle/>
        <a:p>
          <a:pPr marL="0" lvl="0" indent="0" algn="ctr" defTabSz="1111250">
            <a:lnSpc>
              <a:spcPct val="90000"/>
            </a:lnSpc>
            <a:spcBef>
              <a:spcPct val="0"/>
            </a:spcBef>
            <a:spcAft>
              <a:spcPct val="35000"/>
            </a:spcAft>
            <a:buNone/>
          </a:pPr>
          <a:r>
            <a:rPr lang="en-US" sz="2500" kern="1200"/>
            <a:t>Capillaries – where gas exchange takes place.</a:t>
          </a:r>
        </a:p>
      </dsp:txBody>
      <dsp:txXfrm>
        <a:off x="3655814" y="57489"/>
        <a:ext cx="3203971" cy="1264039"/>
      </dsp:txXfrm>
    </dsp:sp>
    <dsp:sp modelId="{EF562064-9057-4F1B-8245-D6F9B425E901}">
      <dsp:nvSpPr>
        <dsp:cNvPr id="0" name=""/>
        <dsp:cNvSpPr/>
      </dsp:nvSpPr>
      <dsp:spPr>
        <a:xfrm>
          <a:off x="3655814" y="1321528"/>
          <a:ext cx="3203971" cy="297232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3350" tIns="133350" rIns="177800" bIns="200025" numCol="1" spcCol="1270" anchor="t" anchorCtr="0">
          <a:noAutofit/>
        </a:bodyPr>
        <a:lstStyle/>
        <a:p>
          <a:pPr marL="228600" lvl="1" indent="-228600" algn="l" defTabSz="1111250">
            <a:lnSpc>
              <a:spcPct val="90000"/>
            </a:lnSpc>
            <a:spcBef>
              <a:spcPct val="0"/>
            </a:spcBef>
            <a:spcAft>
              <a:spcPct val="15000"/>
            </a:spcAft>
            <a:buChar char="•"/>
          </a:pPr>
          <a:r>
            <a:rPr lang="en-US" sz="2500" kern="1200"/>
            <a:t>One cell thick</a:t>
          </a:r>
        </a:p>
        <a:p>
          <a:pPr marL="228600" lvl="1" indent="-228600" algn="l" defTabSz="1111250">
            <a:lnSpc>
              <a:spcPct val="90000"/>
            </a:lnSpc>
            <a:spcBef>
              <a:spcPct val="0"/>
            </a:spcBef>
            <a:spcAft>
              <a:spcPct val="15000"/>
            </a:spcAft>
            <a:buChar char="•"/>
          </a:pPr>
          <a:r>
            <a:rPr lang="en-US" sz="2500" kern="1200"/>
            <a:t>Serves the Respiratory System</a:t>
          </a:r>
        </a:p>
      </dsp:txBody>
      <dsp:txXfrm>
        <a:off x="3655814" y="1321528"/>
        <a:ext cx="3203971" cy="2972320"/>
      </dsp:txXfrm>
    </dsp:sp>
    <dsp:sp modelId="{F46D5A1E-01C2-4500-8B39-A8EE8D0F1545}">
      <dsp:nvSpPr>
        <dsp:cNvPr id="0" name=""/>
        <dsp:cNvSpPr/>
      </dsp:nvSpPr>
      <dsp:spPr>
        <a:xfrm>
          <a:off x="7308342" y="57489"/>
          <a:ext cx="3203971" cy="126403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77800" tIns="101600" rIns="177800" bIns="101600" numCol="1" spcCol="1270" anchor="ctr" anchorCtr="0">
          <a:noAutofit/>
        </a:bodyPr>
        <a:lstStyle/>
        <a:p>
          <a:pPr marL="0" lvl="0" indent="0" algn="ctr" defTabSz="1111250">
            <a:lnSpc>
              <a:spcPct val="90000"/>
            </a:lnSpc>
            <a:spcBef>
              <a:spcPct val="0"/>
            </a:spcBef>
            <a:spcAft>
              <a:spcPct val="35000"/>
            </a:spcAft>
            <a:buNone/>
          </a:pPr>
          <a:r>
            <a:rPr lang="en-US" sz="2500" kern="1200"/>
            <a:t>Veins</a:t>
          </a:r>
          <a:r>
            <a:rPr lang="en-US" sz="2500" kern="1200">
              <a:sym typeface="Wingdings" panose="05000000000000000000" pitchFamily="2" charset="2"/>
            </a:rPr>
            <a:t></a:t>
          </a:r>
          <a:r>
            <a:rPr lang="en-US" sz="2500" kern="1200"/>
            <a:t>Venules moves towards the heart</a:t>
          </a:r>
        </a:p>
      </dsp:txBody>
      <dsp:txXfrm>
        <a:off x="7308342" y="57489"/>
        <a:ext cx="3203971" cy="1264039"/>
      </dsp:txXfrm>
    </dsp:sp>
    <dsp:sp modelId="{C9FD2222-0C01-4FE3-A4BE-F92AE29E6896}">
      <dsp:nvSpPr>
        <dsp:cNvPr id="0" name=""/>
        <dsp:cNvSpPr/>
      </dsp:nvSpPr>
      <dsp:spPr>
        <a:xfrm>
          <a:off x="7308342" y="1321528"/>
          <a:ext cx="3203971" cy="297232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3350" tIns="133350" rIns="177800" bIns="200025" numCol="1" spcCol="1270" anchor="t" anchorCtr="0">
          <a:noAutofit/>
        </a:bodyPr>
        <a:lstStyle/>
        <a:p>
          <a:pPr marL="228600" lvl="1" indent="-228600" algn="l" defTabSz="1111250">
            <a:lnSpc>
              <a:spcPct val="90000"/>
            </a:lnSpc>
            <a:spcBef>
              <a:spcPct val="0"/>
            </a:spcBef>
            <a:spcAft>
              <a:spcPct val="15000"/>
            </a:spcAft>
            <a:buChar char="•"/>
          </a:pPr>
          <a:r>
            <a:rPr lang="en-US" sz="2500" kern="1200"/>
            <a:t>Skeletal Muscles contract to force blood back from legs</a:t>
          </a:r>
        </a:p>
        <a:p>
          <a:pPr marL="228600" lvl="1" indent="-228600" algn="l" defTabSz="1111250">
            <a:lnSpc>
              <a:spcPct val="90000"/>
            </a:lnSpc>
            <a:spcBef>
              <a:spcPct val="0"/>
            </a:spcBef>
            <a:spcAft>
              <a:spcPct val="15000"/>
            </a:spcAft>
            <a:buChar char="•"/>
          </a:pPr>
          <a:r>
            <a:rPr lang="en-US" sz="2500" kern="1200"/>
            <a:t>One way values</a:t>
          </a:r>
        </a:p>
        <a:p>
          <a:pPr marL="228600" lvl="1" indent="-228600" algn="l" defTabSz="1111250">
            <a:lnSpc>
              <a:spcPct val="90000"/>
            </a:lnSpc>
            <a:spcBef>
              <a:spcPct val="0"/>
            </a:spcBef>
            <a:spcAft>
              <a:spcPct val="15000"/>
            </a:spcAft>
            <a:buChar char="•"/>
          </a:pPr>
          <a:r>
            <a:rPr lang="en-US" sz="2500" kern="1200"/>
            <a:t>When they break - varicose veins form</a:t>
          </a:r>
        </a:p>
      </dsp:txBody>
      <dsp:txXfrm>
        <a:off x="7308342" y="1321528"/>
        <a:ext cx="3203971" cy="29723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82AE88-E3FD-48A3-8A50-751D73E908EC}">
      <dsp:nvSpPr>
        <dsp:cNvPr id="0" name=""/>
        <dsp:cNvSpPr/>
      </dsp:nvSpPr>
      <dsp:spPr>
        <a:xfrm>
          <a:off x="0" y="502"/>
          <a:ext cx="6513603" cy="692284"/>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32C89F-BF8D-437D-B13A-641E952A9922}">
      <dsp:nvSpPr>
        <dsp:cNvPr id="0" name=""/>
        <dsp:cNvSpPr/>
      </dsp:nvSpPr>
      <dsp:spPr>
        <a:xfrm>
          <a:off x="209416" y="156266"/>
          <a:ext cx="380756" cy="38075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18D7CD1-573D-483B-9A5D-720447D33C6B}">
      <dsp:nvSpPr>
        <dsp:cNvPr id="0" name=""/>
        <dsp:cNvSpPr/>
      </dsp:nvSpPr>
      <dsp:spPr>
        <a:xfrm>
          <a:off x="799588" y="502"/>
          <a:ext cx="5714015" cy="6922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267" tIns="73267" rIns="73267" bIns="73267" numCol="1" spcCol="1270" anchor="ctr" anchorCtr="0">
          <a:noAutofit/>
        </a:bodyPr>
        <a:lstStyle/>
        <a:p>
          <a:pPr marL="0" lvl="0" indent="0" algn="l" defTabSz="711200">
            <a:lnSpc>
              <a:spcPct val="90000"/>
            </a:lnSpc>
            <a:spcBef>
              <a:spcPct val="0"/>
            </a:spcBef>
            <a:spcAft>
              <a:spcPct val="35000"/>
            </a:spcAft>
            <a:buNone/>
          </a:pPr>
          <a:r>
            <a:rPr lang="en-US" sz="1600" kern="1200"/>
            <a:t>Loss or increase in circulating volume</a:t>
          </a:r>
        </a:p>
      </dsp:txBody>
      <dsp:txXfrm>
        <a:off x="799588" y="502"/>
        <a:ext cx="5714015" cy="692284"/>
      </dsp:txXfrm>
    </dsp:sp>
    <dsp:sp modelId="{70FD9348-5207-4A36-A756-DDC02C066C69}">
      <dsp:nvSpPr>
        <dsp:cNvPr id="0" name=""/>
        <dsp:cNvSpPr/>
      </dsp:nvSpPr>
      <dsp:spPr>
        <a:xfrm>
          <a:off x="0" y="865858"/>
          <a:ext cx="6513603" cy="692284"/>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88AEA9-8078-421B-AEFB-AC4A283D8FF4}">
      <dsp:nvSpPr>
        <dsp:cNvPr id="0" name=""/>
        <dsp:cNvSpPr/>
      </dsp:nvSpPr>
      <dsp:spPr>
        <a:xfrm>
          <a:off x="209416" y="1021622"/>
          <a:ext cx="380756" cy="38075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B389F29-5E55-4193-8CE9-D728910C7E23}">
      <dsp:nvSpPr>
        <dsp:cNvPr id="0" name=""/>
        <dsp:cNvSpPr/>
      </dsp:nvSpPr>
      <dsp:spPr>
        <a:xfrm>
          <a:off x="799588" y="865858"/>
          <a:ext cx="5714015" cy="6922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267" tIns="73267" rIns="73267" bIns="73267" numCol="1" spcCol="1270" anchor="ctr" anchorCtr="0">
          <a:noAutofit/>
        </a:bodyPr>
        <a:lstStyle/>
        <a:p>
          <a:pPr marL="0" lvl="0" indent="0" algn="l" defTabSz="711200">
            <a:lnSpc>
              <a:spcPct val="90000"/>
            </a:lnSpc>
            <a:spcBef>
              <a:spcPct val="0"/>
            </a:spcBef>
            <a:spcAft>
              <a:spcPct val="35000"/>
            </a:spcAft>
            <a:buNone/>
          </a:pPr>
          <a:r>
            <a:rPr lang="en-US" sz="1600" kern="1200"/>
            <a:t>Stress</a:t>
          </a:r>
        </a:p>
      </dsp:txBody>
      <dsp:txXfrm>
        <a:off x="799588" y="865858"/>
        <a:ext cx="5714015" cy="692284"/>
      </dsp:txXfrm>
    </dsp:sp>
    <dsp:sp modelId="{73FE39FD-8128-4F18-8675-C00D1E70B2B9}">
      <dsp:nvSpPr>
        <dsp:cNvPr id="0" name=""/>
        <dsp:cNvSpPr/>
      </dsp:nvSpPr>
      <dsp:spPr>
        <a:xfrm>
          <a:off x="0" y="1731214"/>
          <a:ext cx="6513603" cy="692284"/>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AF4D0A-C00D-4534-ABC6-6FFA01964D84}">
      <dsp:nvSpPr>
        <dsp:cNvPr id="0" name=""/>
        <dsp:cNvSpPr/>
      </dsp:nvSpPr>
      <dsp:spPr>
        <a:xfrm>
          <a:off x="209416" y="1886978"/>
          <a:ext cx="380756" cy="38075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473CC38-DE7D-4F5B-A91C-6E6E3681C1BB}">
      <dsp:nvSpPr>
        <dsp:cNvPr id="0" name=""/>
        <dsp:cNvSpPr/>
      </dsp:nvSpPr>
      <dsp:spPr>
        <a:xfrm>
          <a:off x="799588" y="1731214"/>
          <a:ext cx="5714015" cy="6922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267" tIns="73267" rIns="73267" bIns="73267" numCol="1" spcCol="1270" anchor="ctr" anchorCtr="0">
          <a:noAutofit/>
        </a:bodyPr>
        <a:lstStyle/>
        <a:p>
          <a:pPr marL="0" lvl="0" indent="0" algn="l" defTabSz="711200">
            <a:lnSpc>
              <a:spcPct val="90000"/>
            </a:lnSpc>
            <a:spcBef>
              <a:spcPct val="0"/>
            </a:spcBef>
            <a:spcAft>
              <a:spcPct val="35000"/>
            </a:spcAft>
            <a:buNone/>
          </a:pPr>
          <a:r>
            <a:rPr lang="en-US" sz="1600" kern="1200"/>
            <a:t>Obesity</a:t>
          </a:r>
        </a:p>
      </dsp:txBody>
      <dsp:txXfrm>
        <a:off x="799588" y="1731214"/>
        <a:ext cx="5714015" cy="692284"/>
      </dsp:txXfrm>
    </dsp:sp>
    <dsp:sp modelId="{B4A9AAB9-9152-42F7-A2A5-E15352E2C9D7}">
      <dsp:nvSpPr>
        <dsp:cNvPr id="0" name=""/>
        <dsp:cNvSpPr/>
      </dsp:nvSpPr>
      <dsp:spPr>
        <a:xfrm>
          <a:off x="0" y="2596570"/>
          <a:ext cx="6513603" cy="692284"/>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D3849A-11F2-4FCE-9DBB-4A1D52F7A204}">
      <dsp:nvSpPr>
        <dsp:cNvPr id="0" name=""/>
        <dsp:cNvSpPr/>
      </dsp:nvSpPr>
      <dsp:spPr>
        <a:xfrm>
          <a:off x="209416" y="2752334"/>
          <a:ext cx="380756" cy="38075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6A6D9A9-C414-4034-ABAA-B197AB073BA8}">
      <dsp:nvSpPr>
        <dsp:cNvPr id="0" name=""/>
        <dsp:cNvSpPr/>
      </dsp:nvSpPr>
      <dsp:spPr>
        <a:xfrm>
          <a:off x="799588" y="2596570"/>
          <a:ext cx="5714015" cy="6922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267" tIns="73267" rIns="73267" bIns="73267" numCol="1" spcCol="1270" anchor="ctr" anchorCtr="0">
          <a:noAutofit/>
        </a:bodyPr>
        <a:lstStyle/>
        <a:p>
          <a:pPr marL="0" lvl="0" indent="0" algn="l" defTabSz="711200">
            <a:lnSpc>
              <a:spcPct val="90000"/>
            </a:lnSpc>
            <a:spcBef>
              <a:spcPct val="0"/>
            </a:spcBef>
            <a:spcAft>
              <a:spcPct val="35000"/>
            </a:spcAft>
            <a:buNone/>
          </a:pPr>
          <a:r>
            <a:rPr lang="en-US" sz="1600" kern="1200"/>
            <a:t>Smoking</a:t>
          </a:r>
        </a:p>
      </dsp:txBody>
      <dsp:txXfrm>
        <a:off x="799588" y="2596570"/>
        <a:ext cx="5714015" cy="692284"/>
      </dsp:txXfrm>
    </dsp:sp>
    <dsp:sp modelId="{13A8C5D8-6635-4160-990A-F2874FFD9756}">
      <dsp:nvSpPr>
        <dsp:cNvPr id="0" name=""/>
        <dsp:cNvSpPr/>
      </dsp:nvSpPr>
      <dsp:spPr>
        <a:xfrm>
          <a:off x="0" y="3461926"/>
          <a:ext cx="6513603" cy="692284"/>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A81D04-8F37-4619-A672-8CD9C0E1A275}">
      <dsp:nvSpPr>
        <dsp:cNvPr id="0" name=""/>
        <dsp:cNvSpPr/>
      </dsp:nvSpPr>
      <dsp:spPr>
        <a:xfrm>
          <a:off x="209416" y="3617690"/>
          <a:ext cx="380756" cy="38075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E796578-1F20-4981-95D4-1D2FE37D3D6D}">
      <dsp:nvSpPr>
        <dsp:cNvPr id="0" name=""/>
        <dsp:cNvSpPr/>
      </dsp:nvSpPr>
      <dsp:spPr>
        <a:xfrm>
          <a:off x="799588" y="3461926"/>
          <a:ext cx="5714015" cy="6922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267" tIns="73267" rIns="73267" bIns="73267" numCol="1" spcCol="1270" anchor="ctr" anchorCtr="0">
          <a:noAutofit/>
        </a:bodyPr>
        <a:lstStyle/>
        <a:p>
          <a:pPr marL="0" lvl="0" indent="0" algn="l" defTabSz="711200">
            <a:lnSpc>
              <a:spcPct val="90000"/>
            </a:lnSpc>
            <a:spcBef>
              <a:spcPct val="0"/>
            </a:spcBef>
            <a:spcAft>
              <a:spcPct val="35000"/>
            </a:spcAft>
            <a:buNone/>
          </a:pPr>
          <a:r>
            <a:rPr lang="en-US" sz="1600" kern="1200"/>
            <a:t>Alcohol</a:t>
          </a:r>
        </a:p>
      </dsp:txBody>
      <dsp:txXfrm>
        <a:off x="799588" y="3461926"/>
        <a:ext cx="5714015" cy="692284"/>
      </dsp:txXfrm>
    </dsp:sp>
    <dsp:sp modelId="{2D89F2E1-8557-4D7C-AC36-95CF0DFFE5D3}">
      <dsp:nvSpPr>
        <dsp:cNvPr id="0" name=""/>
        <dsp:cNvSpPr/>
      </dsp:nvSpPr>
      <dsp:spPr>
        <a:xfrm>
          <a:off x="0" y="4327282"/>
          <a:ext cx="6513603" cy="692284"/>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41A558A-2760-4D75-80EB-0663E190259A}">
      <dsp:nvSpPr>
        <dsp:cNvPr id="0" name=""/>
        <dsp:cNvSpPr/>
      </dsp:nvSpPr>
      <dsp:spPr>
        <a:xfrm>
          <a:off x="209416" y="4483046"/>
          <a:ext cx="380756" cy="380756"/>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ACADF87-E5C2-4E14-BDB4-D01E4850A2D3}">
      <dsp:nvSpPr>
        <dsp:cNvPr id="0" name=""/>
        <dsp:cNvSpPr/>
      </dsp:nvSpPr>
      <dsp:spPr>
        <a:xfrm>
          <a:off x="799588" y="4327282"/>
          <a:ext cx="5714015" cy="6922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267" tIns="73267" rIns="73267" bIns="73267" numCol="1" spcCol="1270" anchor="ctr" anchorCtr="0">
          <a:noAutofit/>
        </a:bodyPr>
        <a:lstStyle/>
        <a:p>
          <a:pPr marL="0" lvl="0" indent="0" algn="l" defTabSz="711200">
            <a:lnSpc>
              <a:spcPct val="90000"/>
            </a:lnSpc>
            <a:spcBef>
              <a:spcPct val="0"/>
            </a:spcBef>
            <a:spcAft>
              <a:spcPct val="35000"/>
            </a:spcAft>
            <a:buNone/>
          </a:pPr>
          <a:r>
            <a:rPr lang="en-US" sz="1600" kern="1200"/>
            <a:t>Heat or cold</a:t>
          </a:r>
        </a:p>
      </dsp:txBody>
      <dsp:txXfrm>
        <a:off x="799588" y="4327282"/>
        <a:ext cx="5714015" cy="692284"/>
      </dsp:txXfrm>
    </dsp:sp>
    <dsp:sp modelId="{5179CFC2-5D46-4938-99D7-E5A2C3A5173D}">
      <dsp:nvSpPr>
        <dsp:cNvPr id="0" name=""/>
        <dsp:cNvSpPr/>
      </dsp:nvSpPr>
      <dsp:spPr>
        <a:xfrm>
          <a:off x="0" y="5192638"/>
          <a:ext cx="6513603" cy="692284"/>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7085490-52B9-41F3-9F4B-C6E01F3B9C79}">
      <dsp:nvSpPr>
        <dsp:cNvPr id="0" name=""/>
        <dsp:cNvSpPr/>
      </dsp:nvSpPr>
      <dsp:spPr>
        <a:xfrm>
          <a:off x="209416" y="5348402"/>
          <a:ext cx="380756" cy="380756"/>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D3FFB9D-7A93-45CD-85B9-4062F614DD6A}">
      <dsp:nvSpPr>
        <dsp:cNvPr id="0" name=""/>
        <dsp:cNvSpPr/>
      </dsp:nvSpPr>
      <dsp:spPr>
        <a:xfrm>
          <a:off x="799588" y="5192638"/>
          <a:ext cx="5714015" cy="6922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267" tIns="73267" rIns="73267" bIns="73267" numCol="1" spcCol="1270" anchor="ctr" anchorCtr="0">
          <a:noAutofit/>
        </a:bodyPr>
        <a:lstStyle/>
        <a:p>
          <a:pPr marL="0" lvl="0" indent="0" algn="l" defTabSz="711200">
            <a:lnSpc>
              <a:spcPct val="90000"/>
            </a:lnSpc>
            <a:spcBef>
              <a:spcPct val="0"/>
            </a:spcBef>
            <a:spcAft>
              <a:spcPct val="35000"/>
            </a:spcAft>
            <a:buNone/>
          </a:pPr>
          <a:r>
            <a:rPr lang="en-US" sz="1600" kern="1200"/>
            <a:t>Vessel disease</a:t>
          </a:r>
        </a:p>
      </dsp:txBody>
      <dsp:txXfrm>
        <a:off x="799588" y="5192638"/>
        <a:ext cx="5714015" cy="69228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E6F71B-0D2E-4DF0-AD39-B5DAACE74AF5}">
      <dsp:nvSpPr>
        <dsp:cNvPr id="0" name=""/>
        <dsp:cNvSpPr/>
      </dsp:nvSpPr>
      <dsp:spPr>
        <a:xfrm>
          <a:off x="559" y="729260"/>
          <a:ext cx="4821361" cy="28928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977900">
            <a:lnSpc>
              <a:spcPct val="90000"/>
            </a:lnSpc>
            <a:spcBef>
              <a:spcPct val="0"/>
            </a:spcBef>
            <a:spcAft>
              <a:spcPct val="35000"/>
            </a:spcAft>
            <a:buNone/>
          </a:pPr>
          <a:r>
            <a:rPr lang="en-GB" sz="2200" kern="1200"/>
            <a:t>The parasympathetic nervous system can decrease the heart rate. Therefore, by shutting off the sympathetic stimulation and boosting the parasympathetic stimulation, we decrease the heart rate and stroke volume, which decreases the cardiac output and decreases blood pressure.</a:t>
          </a:r>
          <a:endParaRPr lang="en-US" sz="2200" kern="1200"/>
        </a:p>
      </dsp:txBody>
      <dsp:txXfrm>
        <a:off x="559" y="729260"/>
        <a:ext cx="4821361" cy="2892816"/>
      </dsp:txXfrm>
    </dsp:sp>
    <dsp:sp modelId="{83C526FF-B5F2-43D8-9FBC-317A8A26C4C8}">
      <dsp:nvSpPr>
        <dsp:cNvPr id="0" name=""/>
        <dsp:cNvSpPr/>
      </dsp:nvSpPr>
      <dsp:spPr>
        <a:xfrm>
          <a:off x="4896197" y="2054169"/>
          <a:ext cx="723204" cy="243000"/>
        </a:xfrm>
        <a:prstGeom prst="rightArrow">
          <a:avLst>
            <a:gd name="adj1" fmla="val 50000"/>
            <a:gd name="adj2" fmla="val 5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6E2C40-8185-4EF8-A21E-2AA515424827}">
      <dsp:nvSpPr>
        <dsp:cNvPr id="0" name=""/>
        <dsp:cNvSpPr/>
      </dsp:nvSpPr>
      <dsp:spPr>
        <a:xfrm>
          <a:off x="5693678" y="729260"/>
          <a:ext cx="4821361" cy="28928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977900">
            <a:lnSpc>
              <a:spcPct val="90000"/>
            </a:lnSpc>
            <a:spcBef>
              <a:spcPct val="0"/>
            </a:spcBef>
            <a:spcAft>
              <a:spcPct val="35000"/>
            </a:spcAft>
            <a:buNone/>
          </a:pPr>
          <a:r>
            <a:rPr lang="en-GB" sz="2200" kern="1200"/>
            <a:t>Second, if the baroreceptors are detecting that blood pressure is too high, the cardio regulatory centre of the medulla will also decrease sympathetic input to the blood vessels. This causes vasodilation, which decreases total peripheral resistance and decreases blood pressure.</a:t>
          </a:r>
          <a:endParaRPr lang="en-US" sz="2200" kern="1200"/>
        </a:p>
      </dsp:txBody>
      <dsp:txXfrm>
        <a:off x="5693678" y="729260"/>
        <a:ext cx="4821361" cy="289281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790DB6-6BA6-4CCB-945D-A9F3D3186D57}">
      <dsp:nvSpPr>
        <dsp:cNvPr id="0" name=""/>
        <dsp:cNvSpPr/>
      </dsp:nvSpPr>
      <dsp:spPr>
        <a:xfrm>
          <a:off x="1286" y="71523"/>
          <a:ext cx="2743298" cy="3642371"/>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The heart muscle is also stimulated to pump with more force, and this increases the stroke volume. When heart rate and stroke volume increase, we see an increase in cardiac output. </a:t>
          </a:r>
        </a:p>
      </dsp:txBody>
      <dsp:txXfrm>
        <a:off x="81634" y="151871"/>
        <a:ext cx="2582602" cy="3481675"/>
      </dsp:txXfrm>
    </dsp:sp>
    <dsp:sp modelId="{7A488FB5-81BB-40F0-B8D0-3EE5072E69A0}">
      <dsp:nvSpPr>
        <dsp:cNvPr id="0" name=""/>
        <dsp:cNvSpPr/>
      </dsp:nvSpPr>
      <dsp:spPr>
        <a:xfrm>
          <a:off x="3018914" y="1552540"/>
          <a:ext cx="581579" cy="680338"/>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3018914" y="1688608"/>
        <a:ext cx="407105" cy="408202"/>
      </dsp:txXfrm>
    </dsp:sp>
    <dsp:sp modelId="{9BD394E4-1603-4161-A87A-CBCB6B8EB443}">
      <dsp:nvSpPr>
        <dsp:cNvPr id="0" name=""/>
        <dsp:cNvSpPr/>
      </dsp:nvSpPr>
      <dsp:spPr>
        <a:xfrm>
          <a:off x="3841904" y="71523"/>
          <a:ext cx="2743298" cy="3642371"/>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An increase in cardiac output causes an increased blood pressure, restoring blood pressure back to a normal level. Second, this causes an increased sympathetic input to the blood vessels, which stimulate the smooth muscle to contract, causing vasoconstriction, which increases total peripheral resistance and increases blood pressure.</a:t>
          </a:r>
        </a:p>
      </dsp:txBody>
      <dsp:txXfrm>
        <a:off x="3922252" y="151871"/>
        <a:ext cx="2582602" cy="3481675"/>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6/7/layout/BasicProcessNew">
  <dgm:title val="Basic Process New"/>
  <dgm:desc val=""/>
  <dgm:catLst>
    <dgm:cat type="process"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fact="0.15"/>
      <dgm:constr type="h" for="ch" forName="sibTrans" op="equ"/>
    </dgm:constrLst>
    <dgm:ruleLst>
      <dgm:rule type="h" for="ch" forName="sibTrans" val="6.75" fact="NaN" max="NaN"/>
      <dgm:rule type="w" for="ch" forName="sibTrans" val="8.75" fact="NaN" max="NaN"/>
    </dgm:ruleLst>
    <dgm:forEach name="nodesForEach" axis="ch" ptType="node">
      <dgm:layoutNode name="node">
        <dgm:varLst>
          <dgm:bulletEnabled val="1"/>
        </dgm:varLst>
        <dgm:alg type="tx"/>
        <dgm:shape xmlns:r="http://schemas.openxmlformats.org/officeDocument/2006/relationships" type="rect" r:blip="">
          <dgm:adjLst>
            <dgm:adj idx="1" val="0.1"/>
          </dgm:adjLst>
        </dgm:shape>
        <dgm:presOf axis="desOrSelf" ptType="node"/>
        <dgm:constrLst>
          <dgm:constr type="h" refType="w" fact="0.6"/>
          <dgm:constr type="lMarg" val="12"/>
          <dgm:constr type="rMarg" val="12"/>
          <dgm:constr type="tMarg" val="12"/>
          <dgm:constr type="bMarg" val="12"/>
        </dgm:constrLst>
        <dgm:ruleLst>
          <dgm:rule type="primFontSz" val="11" fact="NaN" max="NaN"/>
          <dgm:rule type="primFontSz" val="18" fact="NaN" max="NaN"/>
          <dgm:rule type="h" val="NaN" fact="1.5" max="NaN"/>
          <dgm:rule type="primFontSz" val="11" fact="NaN" max="NaN"/>
          <dgm:rule type="h" val="INF" fact="NaN" max="NaN"/>
        </dgm:ruleLst>
      </dgm:layoutNode>
      <dgm:forEach name="sibTransForEach" axis="followSib" ptType="sibTrans" cnt="1">
        <dgm:layoutNode name="sibTransSpacerBeforeConnector" styleLbl="node1">
          <dgm:alg type="sp"/>
          <dgm:shape xmlns:r="http://schemas.openxmlformats.org/officeDocument/2006/relationships" r:blip="">
            <dgm:adjLst/>
          </dgm:shape>
          <dgm:constrLst>
            <dgm:constr type="w" val="4.5"/>
          </dgm:constrLst>
          <dgm:presOf/>
          <dgm:ruleLst>
            <dgm:rule type="w" val="4.5" fact="NaN" max="NaN"/>
          </dgm:ruleLst>
        </dgm:layoutNode>
        <dgm:layoutNode name="sibTrans" styleLbl="node1">
          <dgm:alg type="sp"/>
          <dgm:shape xmlns:r="http://schemas.openxmlformats.org/officeDocument/2006/relationships" type="rightArrow" r:blip="">
            <dgm:adjLst>
              <dgm:adj idx="1" val="0.5"/>
            </dgm:adjLst>
          </dgm:shape>
          <dgm:presOf axis="self"/>
          <dgm:constrLst>
            <dgm:constr type="h" val="6.75"/>
          </dgm:constrLst>
          <dgm:ruleLst>
            <dgm:rule type="h" val="6.75" fact="NaN" max="NaN"/>
            <dgm:rule type="w" val="8.75" fact="NaN" max="NaN"/>
          </dgm:ruleLst>
        </dgm:layoutNode>
        <dgm:layoutNode name="sibTransSpacerAfterConnector">
          <dgm:alg type="sp"/>
          <dgm:shape xmlns:r="http://schemas.openxmlformats.org/officeDocument/2006/relationships" r:blip="">
            <dgm:adjLst/>
          </dgm:shape>
          <dgm:constrLst>
            <dgm:constr type="w" val="4.5"/>
          </dgm:constrLst>
          <dgm:presOf/>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05A5FE-F3CF-4B3B-86F4-1FA48C652337}" type="datetimeFigureOut">
              <a:rPr lang="en-GB" smtClean="0"/>
              <a:t>03/01/2020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684FA37-2C30-470C-ABF9-31EB6F91DAC8}" type="slidenum">
              <a:rPr lang="en-GB" smtClean="0"/>
              <a:t>‹#›</a:t>
            </a:fld>
            <a:endParaRPr lang="en-GB"/>
          </a:p>
        </p:txBody>
      </p:sp>
    </p:spTree>
    <p:extLst>
      <p:ext uri="{BB962C8B-B14F-4D97-AF65-F5344CB8AC3E}">
        <p14:creationId xmlns:p14="http://schemas.microsoft.com/office/powerpoint/2010/main" val="33874378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031">
            <a:extLst>
              <a:ext uri="{FF2B5EF4-FFF2-40B4-BE49-F238E27FC236}">
                <a16:creationId xmlns:a16="http://schemas.microsoft.com/office/drawing/2014/main" id="{9A7EBA26-125C-49A0-A193-93BCBC1CFEEE}"/>
              </a:ext>
            </a:extLst>
          </p:cNvPr>
          <p:cNvSpPr>
            <a:spLocks noGrp="1" noChangeArrowheads="1"/>
          </p:cNvSpPr>
          <p:nvPr>
            <p:ph type="sldNum" sz="quarter" idx="5"/>
          </p:nvPr>
        </p:nvSpPr>
        <p:spPr>
          <a:noFill/>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A4871D36-DBFC-42C2-988D-7ED693E1F4BE}" type="slidenum">
              <a:rPr lang="en-US" altLang="en-US" smtClean="0">
                <a:latin typeface="Arial" panose="020B0604020202020204" pitchFamily="34" charset="0"/>
              </a:rPr>
              <a:pPr/>
              <a:t>2</a:t>
            </a:fld>
            <a:endParaRPr lang="en-US" altLang="en-US">
              <a:latin typeface="Arial" panose="020B0604020202020204" pitchFamily="34" charset="0"/>
            </a:endParaRPr>
          </a:p>
        </p:txBody>
      </p:sp>
      <p:sp>
        <p:nvSpPr>
          <p:cNvPr id="13315" name="Rectangle 2">
            <a:extLst>
              <a:ext uri="{FF2B5EF4-FFF2-40B4-BE49-F238E27FC236}">
                <a16:creationId xmlns:a16="http://schemas.microsoft.com/office/drawing/2014/main" id="{E1A2D87A-34E8-4255-9C9A-89EC3D7EEE39}"/>
              </a:ext>
            </a:extLst>
          </p:cNvPr>
          <p:cNvSpPr>
            <a:spLocks noRot="1" noChangeArrowheads="1" noTextEdit="1"/>
          </p:cNvSpPr>
          <p:nvPr>
            <p:ph type="sldImg"/>
          </p:nvPr>
        </p:nvSpPr>
        <p:spPr>
          <a:ln/>
        </p:spPr>
      </p:sp>
      <p:sp>
        <p:nvSpPr>
          <p:cNvPr id="13316" name="Rectangle 3">
            <a:extLst>
              <a:ext uri="{FF2B5EF4-FFF2-40B4-BE49-F238E27FC236}">
                <a16:creationId xmlns:a16="http://schemas.microsoft.com/office/drawing/2014/main" id="{205BB466-B903-4A3C-A6EB-3A465B55DB96}"/>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911204-58E7-48C6-B698-7B3BF1418EE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DCB66C3-F226-4258-AE73-1AEB2CF13FF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DB3C8CA-C6D9-4F89-A76B-07B65BD5EB5E}"/>
              </a:ext>
            </a:extLst>
          </p:cNvPr>
          <p:cNvSpPr>
            <a:spLocks noGrp="1"/>
          </p:cNvSpPr>
          <p:nvPr>
            <p:ph type="dt" sz="half" idx="10"/>
          </p:nvPr>
        </p:nvSpPr>
        <p:spPr/>
        <p:txBody>
          <a:bodyPr/>
          <a:lstStyle/>
          <a:p>
            <a:fld id="{CEF9BEBE-09C3-46DD-BA45-356AA54D890C}" type="datetimeFigureOut">
              <a:rPr lang="en-GB" smtClean="0"/>
              <a:t>03/01/2020</a:t>
            </a:fld>
            <a:endParaRPr lang="en-GB"/>
          </a:p>
        </p:txBody>
      </p:sp>
      <p:sp>
        <p:nvSpPr>
          <p:cNvPr id="5" name="Footer Placeholder 4">
            <a:extLst>
              <a:ext uri="{FF2B5EF4-FFF2-40B4-BE49-F238E27FC236}">
                <a16:creationId xmlns:a16="http://schemas.microsoft.com/office/drawing/2014/main" id="{60398391-AEED-4914-BACF-1DAC582B71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1F6041-C7B1-4FFF-8DB4-294884EF8060}"/>
              </a:ext>
            </a:extLst>
          </p:cNvPr>
          <p:cNvSpPr>
            <a:spLocks noGrp="1"/>
          </p:cNvSpPr>
          <p:nvPr>
            <p:ph type="sldNum" sz="quarter" idx="12"/>
          </p:nvPr>
        </p:nvSpPr>
        <p:spPr/>
        <p:txBody>
          <a:bodyPr/>
          <a:lstStyle/>
          <a:p>
            <a:fld id="{12370A32-3AAA-460D-A352-77B7220680E8}" type="slidenum">
              <a:rPr lang="en-GB" smtClean="0"/>
              <a:t>‹#›</a:t>
            </a:fld>
            <a:endParaRPr lang="en-GB"/>
          </a:p>
        </p:txBody>
      </p:sp>
    </p:spTree>
    <p:extLst>
      <p:ext uri="{BB962C8B-B14F-4D97-AF65-F5344CB8AC3E}">
        <p14:creationId xmlns:p14="http://schemas.microsoft.com/office/powerpoint/2010/main" val="17975196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C52BAC-D93D-4DE3-BD89-99391602240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6B1CBB2-C72E-4C0F-89D4-14479F60273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97476B-EFBC-4D65-BCB4-01B647240702}"/>
              </a:ext>
            </a:extLst>
          </p:cNvPr>
          <p:cNvSpPr>
            <a:spLocks noGrp="1"/>
          </p:cNvSpPr>
          <p:nvPr>
            <p:ph type="dt" sz="half" idx="10"/>
          </p:nvPr>
        </p:nvSpPr>
        <p:spPr/>
        <p:txBody>
          <a:bodyPr/>
          <a:lstStyle/>
          <a:p>
            <a:fld id="{CEF9BEBE-09C3-46DD-BA45-356AA54D890C}" type="datetimeFigureOut">
              <a:rPr lang="en-GB" smtClean="0"/>
              <a:t>03/01/2020</a:t>
            </a:fld>
            <a:endParaRPr lang="en-GB"/>
          </a:p>
        </p:txBody>
      </p:sp>
      <p:sp>
        <p:nvSpPr>
          <p:cNvPr id="5" name="Footer Placeholder 4">
            <a:extLst>
              <a:ext uri="{FF2B5EF4-FFF2-40B4-BE49-F238E27FC236}">
                <a16:creationId xmlns:a16="http://schemas.microsoft.com/office/drawing/2014/main" id="{5F00C3D3-A883-48DA-8E84-C87F0651F8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725A7E-677B-444A-B618-029133BA71FB}"/>
              </a:ext>
            </a:extLst>
          </p:cNvPr>
          <p:cNvSpPr>
            <a:spLocks noGrp="1"/>
          </p:cNvSpPr>
          <p:nvPr>
            <p:ph type="sldNum" sz="quarter" idx="12"/>
          </p:nvPr>
        </p:nvSpPr>
        <p:spPr/>
        <p:txBody>
          <a:bodyPr/>
          <a:lstStyle/>
          <a:p>
            <a:fld id="{12370A32-3AAA-460D-A352-77B7220680E8}" type="slidenum">
              <a:rPr lang="en-GB" smtClean="0"/>
              <a:t>‹#›</a:t>
            </a:fld>
            <a:endParaRPr lang="en-GB"/>
          </a:p>
        </p:txBody>
      </p:sp>
    </p:spTree>
    <p:extLst>
      <p:ext uri="{BB962C8B-B14F-4D97-AF65-F5344CB8AC3E}">
        <p14:creationId xmlns:p14="http://schemas.microsoft.com/office/powerpoint/2010/main" val="2185593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3B262-9DE6-47BF-8609-E25BA59CE92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7746B86-8EB0-4C15-9432-C29D46CECC0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7AB58D9-94F3-4A69-A4AC-843CBB28BB7D}"/>
              </a:ext>
            </a:extLst>
          </p:cNvPr>
          <p:cNvSpPr>
            <a:spLocks noGrp="1"/>
          </p:cNvSpPr>
          <p:nvPr>
            <p:ph type="dt" sz="half" idx="10"/>
          </p:nvPr>
        </p:nvSpPr>
        <p:spPr/>
        <p:txBody>
          <a:bodyPr/>
          <a:lstStyle/>
          <a:p>
            <a:fld id="{CEF9BEBE-09C3-46DD-BA45-356AA54D890C}" type="datetimeFigureOut">
              <a:rPr lang="en-GB" smtClean="0"/>
              <a:t>03/01/2020</a:t>
            </a:fld>
            <a:endParaRPr lang="en-GB"/>
          </a:p>
        </p:txBody>
      </p:sp>
      <p:sp>
        <p:nvSpPr>
          <p:cNvPr id="5" name="Footer Placeholder 4">
            <a:extLst>
              <a:ext uri="{FF2B5EF4-FFF2-40B4-BE49-F238E27FC236}">
                <a16:creationId xmlns:a16="http://schemas.microsoft.com/office/drawing/2014/main" id="{E8D40AD1-FFDB-4C84-B647-B7B3E159B9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2A50CA-5248-474D-AE49-438553D98691}"/>
              </a:ext>
            </a:extLst>
          </p:cNvPr>
          <p:cNvSpPr>
            <a:spLocks noGrp="1"/>
          </p:cNvSpPr>
          <p:nvPr>
            <p:ph type="sldNum" sz="quarter" idx="12"/>
          </p:nvPr>
        </p:nvSpPr>
        <p:spPr/>
        <p:txBody>
          <a:bodyPr/>
          <a:lstStyle/>
          <a:p>
            <a:fld id="{12370A32-3AAA-460D-A352-77B7220680E8}" type="slidenum">
              <a:rPr lang="en-GB" smtClean="0"/>
              <a:t>‹#›</a:t>
            </a:fld>
            <a:endParaRPr lang="en-GB"/>
          </a:p>
        </p:txBody>
      </p:sp>
    </p:spTree>
    <p:extLst>
      <p:ext uri="{BB962C8B-B14F-4D97-AF65-F5344CB8AC3E}">
        <p14:creationId xmlns:p14="http://schemas.microsoft.com/office/powerpoint/2010/main" val="41944128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60C0A-6BA6-431A-9ED3-A5DD083BF4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EA9611-2A90-4665-93A8-96B04979DDD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A07CB3A-5EEA-48D8-B9CB-2CA105BCCB3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972B49F-9A72-44C9-90F6-B52B963590CB}"/>
              </a:ext>
            </a:extLst>
          </p:cNvPr>
          <p:cNvSpPr>
            <a:spLocks noGrp="1"/>
          </p:cNvSpPr>
          <p:nvPr>
            <p:ph type="dt" sz="half" idx="10"/>
          </p:nvPr>
        </p:nvSpPr>
        <p:spPr/>
        <p:txBody>
          <a:bodyPr/>
          <a:lstStyle/>
          <a:p>
            <a:fld id="{CEF9BEBE-09C3-46DD-BA45-356AA54D890C}" type="datetimeFigureOut">
              <a:rPr lang="en-GB" smtClean="0"/>
              <a:t>03/01/2020</a:t>
            </a:fld>
            <a:endParaRPr lang="en-GB"/>
          </a:p>
        </p:txBody>
      </p:sp>
      <p:sp>
        <p:nvSpPr>
          <p:cNvPr id="6" name="Footer Placeholder 5">
            <a:extLst>
              <a:ext uri="{FF2B5EF4-FFF2-40B4-BE49-F238E27FC236}">
                <a16:creationId xmlns:a16="http://schemas.microsoft.com/office/drawing/2014/main" id="{3F17377E-1885-4B11-B725-9123A9A0717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DFBB69B-B98E-4FE5-952F-40A451DC2BCE}"/>
              </a:ext>
            </a:extLst>
          </p:cNvPr>
          <p:cNvSpPr>
            <a:spLocks noGrp="1"/>
          </p:cNvSpPr>
          <p:nvPr>
            <p:ph type="sldNum" sz="quarter" idx="12"/>
          </p:nvPr>
        </p:nvSpPr>
        <p:spPr/>
        <p:txBody>
          <a:bodyPr/>
          <a:lstStyle/>
          <a:p>
            <a:fld id="{12370A32-3AAA-460D-A352-77B7220680E8}" type="slidenum">
              <a:rPr lang="en-GB" smtClean="0"/>
              <a:t>‹#›</a:t>
            </a:fld>
            <a:endParaRPr lang="en-GB"/>
          </a:p>
        </p:txBody>
      </p:sp>
    </p:spTree>
    <p:extLst>
      <p:ext uri="{BB962C8B-B14F-4D97-AF65-F5344CB8AC3E}">
        <p14:creationId xmlns:p14="http://schemas.microsoft.com/office/powerpoint/2010/main" val="2148277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91E3E-9E09-477D-8A07-33A90D79F80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37C0C8C-032D-4330-A594-05548CBABC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837C7FB-B2C4-479C-B6DA-0E116ADDFFD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1C67591-6976-4C50-B9F9-4A3C294DFAF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417FB13-0C9F-4AA5-ADA4-C5FF61C33AE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35251B9-2E56-4FE0-8B6A-927354BD8B22}"/>
              </a:ext>
            </a:extLst>
          </p:cNvPr>
          <p:cNvSpPr>
            <a:spLocks noGrp="1"/>
          </p:cNvSpPr>
          <p:nvPr>
            <p:ph type="dt" sz="half" idx="10"/>
          </p:nvPr>
        </p:nvSpPr>
        <p:spPr/>
        <p:txBody>
          <a:bodyPr/>
          <a:lstStyle/>
          <a:p>
            <a:fld id="{CEF9BEBE-09C3-46DD-BA45-356AA54D890C}" type="datetimeFigureOut">
              <a:rPr lang="en-GB" smtClean="0"/>
              <a:t>03/01/2020</a:t>
            </a:fld>
            <a:endParaRPr lang="en-GB"/>
          </a:p>
        </p:txBody>
      </p:sp>
      <p:sp>
        <p:nvSpPr>
          <p:cNvPr id="8" name="Footer Placeholder 7">
            <a:extLst>
              <a:ext uri="{FF2B5EF4-FFF2-40B4-BE49-F238E27FC236}">
                <a16:creationId xmlns:a16="http://schemas.microsoft.com/office/drawing/2014/main" id="{491BEF16-EB9A-4FE4-BDFD-B0B3B0EDE8D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40BE0A6-60BB-47C0-B0FB-C447C7F3436F}"/>
              </a:ext>
            </a:extLst>
          </p:cNvPr>
          <p:cNvSpPr>
            <a:spLocks noGrp="1"/>
          </p:cNvSpPr>
          <p:nvPr>
            <p:ph type="sldNum" sz="quarter" idx="12"/>
          </p:nvPr>
        </p:nvSpPr>
        <p:spPr/>
        <p:txBody>
          <a:bodyPr/>
          <a:lstStyle/>
          <a:p>
            <a:fld id="{12370A32-3AAA-460D-A352-77B7220680E8}" type="slidenum">
              <a:rPr lang="en-GB" smtClean="0"/>
              <a:t>‹#›</a:t>
            </a:fld>
            <a:endParaRPr lang="en-GB"/>
          </a:p>
        </p:txBody>
      </p:sp>
    </p:spTree>
    <p:extLst>
      <p:ext uri="{BB962C8B-B14F-4D97-AF65-F5344CB8AC3E}">
        <p14:creationId xmlns:p14="http://schemas.microsoft.com/office/powerpoint/2010/main" val="4842096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FD4E5-F833-4C0E-887D-363D56779D1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17967CB-11E9-4896-84D8-C09D5546C0AC}"/>
              </a:ext>
            </a:extLst>
          </p:cNvPr>
          <p:cNvSpPr>
            <a:spLocks noGrp="1"/>
          </p:cNvSpPr>
          <p:nvPr>
            <p:ph type="dt" sz="half" idx="10"/>
          </p:nvPr>
        </p:nvSpPr>
        <p:spPr/>
        <p:txBody>
          <a:bodyPr/>
          <a:lstStyle/>
          <a:p>
            <a:fld id="{CEF9BEBE-09C3-46DD-BA45-356AA54D890C}" type="datetimeFigureOut">
              <a:rPr lang="en-GB" smtClean="0"/>
              <a:t>03/01/2020</a:t>
            </a:fld>
            <a:endParaRPr lang="en-GB"/>
          </a:p>
        </p:txBody>
      </p:sp>
      <p:sp>
        <p:nvSpPr>
          <p:cNvPr id="4" name="Footer Placeholder 3">
            <a:extLst>
              <a:ext uri="{FF2B5EF4-FFF2-40B4-BE49-F238E27FC236}">
                <a16:creationId xmlns:a16="http://schemas.microsoft.com/office/drawing/2014/main" id="{AB6C23BF-ACD2-4318-8587-B720F0915C5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B0EDF75-D872-4752-BB61-0F2A3F924AB6}"/>
              </a:ext>
            </a:extLst>
          </p:cNvPr>
          <p:cNvSpPr>
            <a:spLocks noGrp="1"/>
          </p:cNvSpPr>
          <p:nvPr>
            <p:ph type="sldNum" sz="quarter" idx="12"/>
          </p:nvPr>
        </p:nvSpPr>
        <p:spPr/>
        <p:txBody>
          <a:bodyPr/>
          <a:lstStyle/>
          <a:p>
            <a:fld id="{12370A32-3AAA-460D-A352-77B7220680E8}" type="slidenum">
              <a:rPr lang="en-GB" smtClean="0"/>
              <a:t>‹#›</a:t>
            </a:fld>
            <a:endParaRPr lang="en-GB"/>
          </a:p>
        </p:txBody>
      </p:sp>
    </p:spTree>
    <p:extLst>
      <p:ext uri="{BB962C8B-B14F-4D97-AF65-F5344CB8AC3E}">
        <p14:creationId xmlns:p14="http://schemas.microsoft.com/office/powerpoint/2010/main" val="25615183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3460499-024D-42B0-A612-2398E05F932C}"/>
              </a:ext>
            </a:extLst>
          </p:cNvPr>
          <p:cNvSpPr>
            <a:spLocks noGrp="1"/>
          </p:cNvSpPr>
          <p:nvPr>
            <p:ph type="dt" sz="half" idx="10"/>
          </p:nvPr>
        </p:nvSpPr>
        <p:spPr/>
        <p:txBody>
          <a:bodyPr/>
          <a:lstStyle/>
          <a:p>
            <a:fld id="{CEF9BEBE-09C3-46DD-BA45-356AA54D890C}" type="datetimeFigureOut">
              <a:rPr lang="en-GB" smtClean="0"/>
              <a:t>03/01/2020</a:t>
            </a:fld>
            <a:endParaRPr lang="en-GB"/>
          </a:p>
        </p:txBody>
      </p:sp>
      <p:sp>
        <p:nvSpPr>
          <p:cNvPr id="3" name="Footer Placeholder 2">
            <a:extLst>
              <a:ext uri="{FF2B5EF4-FFF2-40B4-BE49-F238E27FC236}">
                <a16:creationId xmlns:a16="http://schemas.microsoft.com/office/drawing/2014/main" id="{0A36964E-146B-4D27-BE3D-9D849965C8F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6924489-6D24-436D-9B9C-4664E2BD0754}"/>
              </a:ext>
            </a:extLst>
          </p:cNvPr>
          <p:cNvSpPr>
            <a:spLocks noGrp="1"/>
          </p:cNvSpPr>
          <p:nvPr>
            <p:ph type="sldNum" sz="quarter" idx="12"/>
          </p:nvPr>
        </p:nvSpPr>
        <p:spPr/>
        <p:txBody>
          <a:bodyPr/>
          <a:lstStyle/>
          <a:p>
            <a:fld id="{12370A32-3AAA-460D-A352-77B7220680E8}" type="slidenum">
              <a:rPr lang="en-GB" smtClean="0"/>
              <a:t>‹#›</a:t>
            </a:fld>
            <a:endParaRPr lang="en-GB"/>
          </a:p>
        </p:txBody>
      </p:sp>
    </p:spTree>
    <p:extLst>
      <p:ext uri="{BB962C8B-B14F-4D97-AF65-F5344CB8AC3E}">
        <p14:creationId xmlns:p14="http://schemas.microsoft.com/office/powerpoint/2010/main" val="16590520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D1094F-5C31-4606-8C69-E908047B41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F6C13D8-340A-472F-ABA9-ACA749D4F8E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2F5FF93-213B-45D0-87EA-AE576414AB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729CB25-E617-401B-994C-651A3F2FC07E}"/>
              </a:ext>
            </a:extLst>
          </p:cNvPr>
          <p:cNvSpPr>
            <a:spLocks noGrp="1"/>
          </p:cNvSpPr>
          <p:nvPr>
            <p:ph type="dt" sz="half" idx="10"/>
          </p:nvPr>
        </p:nvSpPr>
        <p:spPr/>
        <p:txBody>
          <a:bodyPr/>
          <a:lstStyle/>
          <a:p>
            <a:fld id="{CEF9BEBE-09C3-46DD-BA45-356AA54D890C}" type="datetimeFigureOut">
              <a:rPr lang="en-GB" smtClean="0"/>
              <a:t>03/01/2020</a:t>
            </a:fld>
            <a:endParaRPr lang="en-GB"/>
          </a:p>
        </p:txBody>
      </p:sp>
      <p:sp>
        <p:nvSpPr>
          <p:cNvPr id="6" name="Footer Placeholder 5">
            <a:extLst>
              <a:ext uri="{FF2B5EF4-FFF2-40B4-BE49-F238E27FC236}">
                <a16:creationId xmlns:a16="http://schemas.microsoft.com/office/drawing/2014/main" id="{231BA45F-9956-4A62-A00D-BD53D29B3A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490DB6D-0602-4E42-9150-2920E22FCD3C}"/>
              </a:ext>
            </a:extLst>
          </p:cNvPr>
          <p:cNvSpPr>
            <a:spLocks noGrp="1"/>
          </p:cNvSpPr>
          <p:nvPr>
            <p:ph type="sldNum" sz="quarter" idx="12"/>
          </p:nvPr>
        </p:nvSpPr>
        <p:spPr/>
        <p:txBody>
          <a:bodyPr/>
          <a:lstStyle/>
          <a:p>
            <a:fld id="{12370A32-3AAA-460D-A352-77B7220680E8}" type="slidenum">
              <a:rPr lang="en-GB" smtClean="0"/>
              <a:t>‹#›</a:t>
            </a:fld>
            <a:endParaRPr lang="en-GB"/>
          </a:p>
        </p:txBody>
      </p:sp>
    </p:spTree>
    <p:extLst>
      <p:ext uri="{BB962C8B-B14F-4D97-AF65-F5344CB8AC3E}">
        <p14:creationId xmlns:p14="http://schemas.microsoft.com/office/powerpoint/2010/main" val="20756625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9491E-2EB0-4314-92B5-70A0471591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40E73A5-22CB-4CC1-8D84-837D069F8D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D736F3E-E924-47D7-BE24-805C78CC72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B26BD89-BD04-44A7-92FB-3751E19C5742}"/>
              </a:ext>
            </a:extLst>
          </p:cNvPr>
          <p:cNvSpPr>
            <a:spLocks noGrp="1"/>
          </p:cNvSpPr>
          <p:nvPr>
            <p:ph type="dt" sz="half" idx="10"/>
          </p:nvPr>
        </p:nvSpPr>
        <p:spPr/>
        <p:txBody>
          <a:bodyPr/>
          <a:lstStyle/>
          <a:p>
            <a:fld id="{CEF9BEBE-09C3-46DD-BA45-356AA54D890C}" type="datetimeFigureOut">
              <a:rPr lang="en-GB" smtClean="0"/>
              <a:t>03/01/2020</a:t>
            </a:fld>
            <a:endParaRPr lang="en-GB"/>
          </a:p>
        </p:txBody>
      </p:sp>
      <p:sp>
        <p:nvSpPr>
          <p:cNvPr id="6" name="Footer Placeholder 5">
            <a:extLst>
              <a:ext uri="{FF2B5EF4-FFF2-40B4-BE49-F238E27FC236}">
                <a16:creationId xmlns:a16="http://schemas.microsoft.com/office/drawing/2014/main" id="{88BC07E4-8292-4072-BCAE-53F854E59D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F5C970-4508-4B56-843B-9EDDBA7A63D3}"/>
              </a:ext>
            </a:extLst>
          </p:cNvPr>
          <p:cNvSpPr>
            <a:spLocks noGrp="1"/>
          </p:cNvSpPr>
          <p:nvPr>
            <p:ph type="sldNum" sz="quarter" idx="12"/>
          </p:nvPr>
        </p:nvSpPr>
        <p:spPr/>
        <p:txBody>
          <a:bodyPr/>
          <a:lstStyle/>
          <a:p>
            <a:fld id="{12370A32-3AAA-460D-A352-77B7220680E8}" type="slidenum">
              <a:rPr lang="en-GB" smtClean="0"/>
              <a:t>‹#›</a:t>
            </a:fld>
            <a:endParaRPr lang="en-GB"/>
          </a:p>
        </p:txBody>
      </p:sp>
    </p:spTree>
    <p:extLst>
      <p:ext uri="{BB962C8B-B14F-4D97-AF65-F5344CB8AC3E}">
        <p14:creationId xmlns:p14="http://schemas.microsoft.com/office/powerpoint/2010/main" val="2100698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28FAA-8257-409A-A21C-A4092D01F5B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7A565C8-3117-49AF-87B6-12EEB4094CC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64ACB1-2F61-4FD2-8EB6-73B7AA5F22C3}"/>
              </a:ext>
            </a:extLst>
          </p:cNvPr>
          <p:cNvSpPr>
            <a:spLocks noGrp="1"/>
          </p:cNvSpPr>
          <p:nvPr>
            <p:ph type="dt" sz="half" idx="10"/>
          </p:nvPr>
        </p:nvSpPr>
        <p:spPr/>
        <p:txBody>
          <a:bodyPr/>
          <a:lstStyle/>
          <a:p>
            <a:fld id="{CEF9BEBE-09C3-46DD-BA45-356AA54D890C}" type="datetimeFigureOut">
              <a:rPr lang="en-GB" smtClean="0"/>
              <a:t>03/01/2020</a:t>
            </a:fld>
            <a:endParaRPr lang="en-GB"/>
          </a:p>
        </p:txBody>
      </p:sp>
      <p:sp>
        <p:nvSpPr>
          <p:cNvPr id="5" name="Footer Placeholder 4">
            <a:extLst>
              <a:ext uri="{FF2B5EF4-FFF2-40B4-BE49-F238E27FC236}">
                <a16:creationId xmlns:a16="http://schemas.microsoft.com/office/drawing/2014/main" id="{3483243B-792A-417D-8934-925233AD38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6AEDE9-0D62-4BDA-A43D-60D4CBCBB70C}"/>
              </a:ext>
            </a:extLst>
          </p:cNvPr>
          <p:cNvSpPr>
            <a:spLocks noGrp="1"/>
          </p:cNvSpPr>
          <p:nvPr>
            <p:ph type="sldNum" sz="quarter" idx="12"/>
          </p:nvPr>
        </p:nvSpPr>
        <p:spPr/>
        <p:txBody>
          <a:bodyPr/>
          <a:lstStyle/>
          <a:p>
            <a:fld id="{12370A32-3AAA-460D-A352-77B7220680E8}" type="slidenum">
              <a:rPr lang="en-GB" smtClean="0"/>
              <a:t>‹#›</a:t>
            </a:fld>
            <a:endParaRPr lang="en-GB"/>
          </a:p>
        </p:txBody>
      </p:sp>
    </p:spTree>
    <p:extLst>
      <p:ext uri="{BB962C8B-B14F-4D97-AF65-F5344CB8AC3E}">
        <p14:creationId xmlns:p14="http://schemas.microsoft.com/office/powerpoint/2010/main" val="32698341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588CA0D-29AE-47DA-A68A-6EAC30A063C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E9D2A52-32CA-4A5A-8E16-34F802EA683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6EDD5D-8D18-461F-AD4F-D2269CAF17B9}"/>
              </a:ext>
            </a:extLst>
          </p:cNvPr>
          <p:cNvSpPr>
            <a:spLocks noGrp="1"/>
          </p:cNvSpPr>
          <p:nvPr>
            <p:ph type="dt" sz="half" idx="10"/>
          </p:nvPr>
        </p:nvSpPr>
        <p:spPr/>
        <p:txBody>
          <a:bodyPr/>
          <a:lstStyle/>
          <a:p>
            <a:fld id="{CEF9BEBE-09C3-46DD-BA45-356AA54D890C}" type="datetimeFigureOut">
              <a:rPr lang="en-GB" smtClean="0"/>
              <a:t>03/01/2020</a:t>
            </a:fld>
            <a:endParaRPr lang="en-GB"/>
          </a:p>
        </p:txBody>
      </p:sp>
      <p:sp>
        <p:nvSpPr>
          <p:cNvPr id="5" name="Footer Placeholder 4">
            <a:extLst>
              <a:ext uri="{FF2B5EF4-FFF2-40B4-BE49-F238E27FC236}">
                <a16:creationId xmlns:a16="http://schemas.microsoft.com/office/drawing/2014/main" id="{31E93725-89A1-4041-9ABE-767351C53B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3D08E6-D8FC-4171-9CCF-94892BC918EE}"/>
              </a:ext>
            </a:extLst>
          </p:cNvPr>
          <p:cNvSpPr>
            <a:spLocks noGrp="1"/>
          </p:cNvSpPr>
          <p:nvPr>
            <p:ph type="sldNum" sz="quarter" idx="12"/>
          </p:nvPr>
        </p:nvSpPr>
        <p:spPr/>
        <p:txBody>
          <a:bodyPr/>
          <a:lstStyle/>
          <a:p>
            <a:fld id="{12370A32-3AAA-460D-A352-77B7220680E8}" type="slidenum">
              <a:rPr lang="en-GB" smtClean="0"/>
              <a:t>‹#›</a:t>
            </a:fld>
            <a:endParaRPr lang="en-GB"/>
          </a:p>
        </p:txBody>
      </p:sp>
    </p:spTree>
    <p:extLst>
      <p:ext uri="{BB962C8B-B14F-4D97-AF65-F5344CB8AC3E}">
        <p14:creationId xmlns:p14="http://schemas.microsoft.com/office/powerpoint/2010/main" val="17171519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5A0E8F-552C-45E0-B32E-CD5B9A685BC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F5D1F5-75D8-4999-84D9-6C74A14634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F432E44-B064-4DB2-AE31-7854DB7217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F9BEBE-09C3-46DD-BA45-356AA54D890C}" type="datetimeFigureOut">
              <a:rPr lang="en-GB" smtClean="0"/>
              <a:t>03/01/2020</a:t>
            </a:fld>
            <a:endParaRPr lang="en-GB"/>
          </a:p>
        </p:txBody>
      </p:sp>
      <p:sp>
        <p:nvSpPr>
          <p:cNvPr id="5" name="Footer Placeholder 4">
            <a:extLst>
              <a:ext uri="{FF2B5EF4-FFF2-40B4-BE49-F238E27FC236}">
                <a16:creationId xmlns:a16="http://schemas.microsoft.com/office/drawing/2014/main" id="{07005933-33D2-42F9-9AEF-AC0FD31CE9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84759BF-183B-42A5-B340-4E4EC3CC0D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370A32-3AAA-460D-A352-77B7220680E8}" type="slidenum">
              <a:rPr lang="en-GB" smtClean="0"/>
              <a:t>‹#›</a:t>
            </a:fld>
            <a:endParaRPr lang="en-GB"/>
          </a:p>
        </p:txBody>
      </p:sp>
    </p:spTree>
    <p:extLst>
      <p:ext uri="{BB962C8B-B14F-4D97-AF65-F5344CB8AC3E}">
        <p14:creationId xmlns:p14="http://schemas.microsoft.com/office/powerpoint/2010/main" val="10745213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www.jdaross.mcmail.com/images/erythrocytes.jpg" TargetMode="Externa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study.com/academy/lesson/the-aorta-valves-anatomy-quiz.html"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study.com/academy/lesson/central-nervous-system-definition-function-parts.html"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4.jpeg"/><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binged.it/37rovgC"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7D25DEA-7624-4337-9B78-04745F60D8F6}"/>
              </a:ext>
            </a:extLst>
          </p:cNvPr>
          <p:cNvSpPr>
            <a:spLocks noGrp="1"/>
          </p:cNvSpPr>
          <p:nvPr>
            <p:ph type="title"/>
          </p:nvPr>
        </p:nvSpPr>
        <p:spPr>
          <a:xfrm>
            <a:off x="3045368" y="2043663"/>
            <a:ext cx="6105194" cy="2031055"/>
          </a:xfrm>
        </p:spPr>
        <p:txBody>
          <a:bodyPr vert="horz" lIns="91440" tIns="45720" rIns="91440" bIns="45720" rtlCol="0" anchor="b">
            <a:normAutofit/>
          </a:bodyPr>
          <a:lstStyle/>
          <a:p>
            <a:pPr algn="ctr"/>
            <a:r>
              <a:rPr lang="en-US" sz="6000" kern="1200">
                <a:solidFill>
                  <a:srgbClr val="FFFFFF"/>
                </a:solidFill>
                <a:latin typeface="+mj-lt"/>
                <a:ea typeface="+mj-ea"/>
                <a:cs typeface="+mj-cs"/>
              </a:rPr>
              <a:t>Revision the definitive guide </a:t>
            </a:r>
          </a:p>
        </p:txBody>
      </p:sp>
    </p:spTree>
    <p:extLst>
      <p:ext uri="{BB962C8B-B14F-4D97-AF65-F5344CB8AC3E}">
        <p14:creationId xmlns:p14="http://schemas.microsoft.com/office/powerpoint/2010/main" val="37033950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6" name="Rectangle 135">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Rectangle 137">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0" name="Picture 139">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2290" name="Rectangle 2">
            <a:extLst>
              <a:ext uri="{FF2B5EF4-FFF2-40B4-BE49-F238E27FC236}">
                <a16:creationId xmlns:a16="http://schemas.microsoft.com/office/drawing/2014/main" id="{09EA6519-16D0-4BEC-AAF5-015CE822779B}"/>
              </a:ext>
            </a:extLst>
          </p:cNvPr>
          <p:cNvSpPr>
            <a:spLocks noGrp="1"/>
          </p:cNvSpPr>
          <p:nvPr>
            <p:ph type="title"/>
          </p:nvPr>
        </p:nvSpPr>
        <p:spPr>
          <a:xfrm>
            <a:off x="640079" y="2053641"/>
            <a:ext cx="3669161" cy="2760098"/>
          </a:xfrm>
        </p:spPr>
        <p:txBody>
          <a:bodyPr>
            <a:normAutofit/>
          </a:bodyPr>
          <a:lstStyle/>
          <a:p>
            <a:pPr eaLnBrk="1" hangingPunct="1"/>
            <a:r>
              <a:rPr lang="en-US" altLang="en-US">
                <a:solidFill>
                  <a:srgbClr val="FFFFFF"/>
                </a:solidFill>
              </a:rPr>
              <a:t>Pathway of the blood</a:t>
            </a:r>
          </a:p>
        </p:txBody>
      </p:sp>
      <p:sp>
        <p:nvSpPr>
          <p:cNvPr id="13315" name="Rectangle 3">
            <a:extLst>
              <a:ext uri="{FF2B5EF4-FFF2-40B4-BE49-F238E27FC236}">
                <a16:creationId xmlns:a16="http://schemas.microsoft.com/office/drawing/2014/main" id="{411D4ED9-7D0F-40D5-A809-BE1155AD7C9E}"/>
              </a:ext>
            </a:extLst>
          </p:cNvPr>
          <p:cNvSpPr>
            <a:spLocks noGrp="1" noChangeArrowheads="1"/>
          </p:cNvSpPr>
          <p:nvPr>
            <p:ph idx="1"/>
          </p:nvPr>
        </p:nvSpPr>
        <p:spPr>
          <a:xfrm>
            <a:off x="6090574" y="801866"/>
            <a:ext cx="5306084" cy="5230634"/>
          </a:xfrm>
        </p:spPr>
        <p:txBody>
          <a:bodyPr rtlCol="0" anchor="ctr">
            <a:normAutofit/>
          </a:bodyPr>
          <a:lstStyle/>
          <a:p>
            <a:pPr marL="0" indent="0">
              <a:defRPr/>
            </a:pPr>
            <a:endParaRPr lang="en-US" altLang="en-US" sz="2000">
              <a:solidFill>
                <a:srgbClr val="000000"/>
              </a:solidFill>
            </a:endParaRPr>
          </a:p>
          <a:p>
            <a:pPr marL="0" indent="0">
              <a:defRPr/>
            </a:pPr>
            <a:r>
              <a:rPr lang="en-US" altLang="en-US" sz="2000">
                <a:solidFill>
                  <a:srgbClr val="000000"/>
                </a:solidFill>
              </a:rPr>
              <a:t>Superior Vena Cava</a:t>
            </a:r>
          </a:p>
          <a:p>
            <a:pPr marL="0" indent="0">
              <a:defRPr/>
            </a:pPr>
            <a:r>
              <a:rPr lang="en-US" altLang="en-US" sz="2000">
                <a:solidFill>
                  <a:srgbClr val="000000"/>
                </a:solidFill>
              </a:rPr>
              <a:t>Right Atrium</a:t>
            </a:r>
          </a:p>
          <a:p>
            <a:pPr marL="0" indent="0">
              <a:defRPr/>
            </a:pPr>
            <a:r>
              <a:rPr lang="en-US" altLang="en-US" sz="2000">
                <a:solidFill>
                  <a:srgbClr val="000000"/>
                </a:solidFill>
              </a:rPr>
              <a:t>Tricuspid Valve</a:t>
            </a:r>
          </a:p>
          <a:p>
            <a:pPr marL="0" indent="0">
              <a:defRPr/>
            </a:pPr>
            <a:r>
              <a:rPr lang="en-US" altLang="en-US" sz="2000">
                <a:solidFill>
                  <a:srgbClr val="000000"/>
                </a:solidFill>
              </a:rPr>
              <a:t>Right Ventricle</a:t>
            </a:r>
          </a:p>
          <a:p>
            <a:pPr marL="0" indent="0">
              <a:defRPr/>
            </a:pPr>
            <a:r>
              <a:rPr lang="en-US" altLang="en-US" sz="2000">
                <a:solidFill>
                  <a:srgbClr val="000000"/>
                </a:solidFill>
              </a:rPr>
              <a:t>Pulmonary Semilunar Valve</a:t>
            </a:r>
          </a:p>
          <a:p>
            <a:pPr marL="0" indent="0">
              <a:defRPr/>
            </a:pPr>
            <a:r>
              <a:rPr lang="en-US" altLang="en-US" sz="2000">
                <a:solidFill>
                  <a:srgbClr val="000000"/>
                </a:solidFill>
              </a:rPr>
              <a:t>Lungs</a:t>
            </a:r>
          </a:p>
          <a:p>
            <a:pPr marL="0" indent="0">
              <a:defRPr/>
            </a:pPr>
            <a:r>
              <a:rPr lang="en-US" altLang="en-US" sz="2000">
                <a:solidFill>
                  <a:srgbClr val="000000"/>
                </a:solidFill>
              </a:rPr>
              <a:t>Pulmonary Vein</a:t>
            </a:r>
          </a:p>
          <a:p>
            <a:pPr marL="0" indent="0">
              <a:defRPr/>
            </a:pPr>
            <a:r>
              <a:rPr lang="en-US" altLang="en-US" sz="2000">
                <a:solidFill>
                  <a:srgbClr val="000000"/>
                </a:solidFill>
              </a:rPr>
              <a:t>Bicuspid Valve</a:t>
            </a:r>
          </a:p>
          <a:p>
            <a:pPr marL="0" indent="0">
              <a:defRPr/>
            </a:pPr>
            <a:r>
              <a:rPr lang="en-US" altLang="en-US" sz="2000">
                <a:solidFill>
                  <a:srgbClr val="000000"/>
                </a:solidFill>
              </a:rPr>
              <a:t>Left Ventricle</a:t>
            </a:r>
          </a:p>
          <a:p>
            <a:pPr marL="0" indent="0">
              <a:defRPr/>
            </a:pPr>
            <a:r>
              <a:rPr lang="en-US" altLang="en-US" sz="2000">
                <a:solidFill>
                  <a:srgbClr val="000000"/>
                </a:solidFill>
              </a:rPr>
              <a:t>Aortic Semilunar Valve</a:t>
            </a:r>
          </a:p>
          <a:p>
            <a:pPr marL="0" indent="0">
              <a:defRPr/>
            </a:pPr>
            <a:r>
              <a:rPr lang="en-US" altLang="en-US" sz="2000">
                <a:solidFill>
                  <a:srgbClr val="000000"/>
                </a:solidFill>
              </a:rPr>
              <a:t>Aorta</a:t>
            </a:r>
          </a:p>
          <a:p>
            <a:pPr marL="0" indent="0">
              <a:defRPr/>
            </a:pPr>
            <a:r>
              <a:rPr lang="en-US" altLang="en-US" sz="2000" i="1">
                <a:solidFill>
                  <a:srgbClr val="000000"/>
                </a:solidFill>
              </a:rPr>
              <a:t>To the bodies organs &amp; cells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id="{18B79694-22C3-4C1E-B998-DDD4C89C91F9}"/>
              </a:ext>
            </a:extLst>
          </p:cNvPr>
          <p:cNvSpPr txBox="1">
            <a:spLocks/>
          </p:cNvSpPr>
          <p:nvPr/>
        </p:nvSpPr>
        <p:spPr>
          <a:xfrm>
            <a:off x="628650" y="1825625"/>
            <a:ext cx="78867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endParaRPr lang="en-US" altLang="en-US"/>
          </a:p>
          <a:p>
            <a:pPr lvl="1"/>
            <a:endParaRPr lang="en-US" altLang="en-US"/>
          </a:p>
        </p:txBody>
      </p:sp>
      <p:pic>
        <p:nvPicPr>
          <p:cNvPr id="5" name="Picture 3">
            <a:extLst>
              <a:ext uri="{FF2B5EF4-FFF2-40B4-BE49-F238E27FC236}">
                <a16:creationId xmlns:a16="http://schemas.microsoft.com/office/drawing/2014/main" id="{762FF2C5-DE3B-416E-A429-6DD8FDF06C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3000"/>
          <a:stretch>
            <a:fillRect/>
          </a:stretch>
        </p:blipFill>
        <p:spPr bwMode="auto">
          <a:xfrm>
            <a:off x="781050" y="10715"/>
            <a:ext cx="9115425" cy="6836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7F6230DD-4369-4EB7-BB72-6EB8E0E2A720}"/>
              </a:ext>
            </a:extLst>
          </p:cNvPr>
          <p:cNvSpPr txBox="1">
            <a:spLocks/>
          </p:cNvSpPr>
          <p:nvPr/>
        </p:nvSpPr>
        <p:spPr>
          <a:xfrm>
            <a:off x="781050" y="1911491"/>
            <a:ext cx="8655472" cy="441787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endParaRPr lang="en-US" altLang="en-US"/>
          </a:p>
          <a:p>
            <a:pPr lvl="1"/>
            <a:endParaRPr lang="en-US" altLang="en-US"/>
          </a:p>
        </p:txBody>
      </p:sp>
    </p:spTree>
    <p:extLst>
      <p:ext uri="{BB962C8B-B14F-4D97-AF65-F5344CB8AC3E}">
        <p14:creationId xmlns:p14="http://schemas.microsoft.com/office/powerpoint/2010/main" val="607045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picture containing street, standing, water, field&#10;&#10;Description automatically generated">
            <a:extLst>
              <a:ext uri="{FF2B5EF4-FFF2-40B4-BE49-F238E27FC236}">
                <a16:creationId xmlns:a16="http://schemas.microsoft.com/office/drawing/2014/main" id="{266E51F1-30F8-40EF-9643-ABBBEAC23B14}"/>
              </a:ext>
            </a:extLst>
          </p:cNvPr>
          <p:cNvPicPr>
            <a:picLocks noChangeAspect="1"/>
          </p:cNvPicPr>
          <p:nvPr/>
        </p:nvPicPr>
        <p:blipFill rotWithShape="1">
          <a:blip r:embed="rId2">
            <a:duotone>
              <a:schemeClr val="bg2">
                <a:shade val="45000"/>
                <a:satMod val="135000"/>
              </a:schemeClr>
              <a:prstClr val="white"/>
            </a:duotone>
          </a:blip>
          <a:srcRect t="11756" b="3975"/>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64A142-D57A-481D-9C7A-6B03A0712128}"/>
              </a:ext>
            </a:extLst>
          </p:cNvPr>
          <p:cNvSpPr>
            <a:spLocks noGrp="1"/>
          </p:cNvSpPr>
          <p:nvPr>
            <p:ph type="title"/>
          </p:nvPr>
        </p:nvSpPr>
        <p:spPr>
          <a:xfrm>
            <a:off x="838200" y="365125"/>
            <a:ext cx="10515600" cy="1325563"/>
          </a:xfrm>
        </p:spPr>
        <p:txBody>
          <a:bodyPr>
            <a:normAutofit/>
          </a:bodyPr>
          <a:lstStyle/>
          <a:p>
            <a:r>
              <a:rPr lang="en-US" altLang="en-US"/>
              <a:t>The Cardiovascular System Blood Vessels</a:t>
            </a:r>
            <a:endParaRPr lang="en-GB" dirty="0"/>
          </a:p>
        </p:txBody>
      </p:sp>
      <p:graphicFrame>
        <p:nvGraphicFramePr>
          <p:cNvPr id="5" name="Content Placeholder 2">
            <a:extLst>
              <a:ext uri="{FF2B5EF4-FFF2-40B4-BE49-F238E27FC236}">
                <a16:creationId xmlns:a16="http://schemas.microsoft.com/office/drawing/2014/main" id="{9E7C9DA5-F906-48B2-A29B-AF03A0DF0B10}"/>
              </a:ext>
            </a:extLst>
          </p:cNvPr>
          <p:cNvGraphicFramePr>
            <a:graphicFrameLocks noGrp="1"/>
          </p:cNvGraphicFramePr>
          <p:nvPr>
            <p:ph idx="1"/>
            <p:extLst>
              <p:ext uri="{D42A27DB-BD31-4B8C-83A1-F6EECF244321}">
                <p14:modId xmlns:p14="http://schemas.microsoft.com/office/powerpoint/2010/main" val="361060475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42577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295B6-E2D2-4526-A04C-8C2426B5D024}"/>
              </a:ext>
            </a:extLst>
          </p:cNvPr>
          <p:cNvSpPr>
            <a:spLocks noGrp="1"/>
          </p:cNvSpPr>
          <p:nvPr>
            <p:ph type="title"/>
          </p:nvPr>
        </p:nvSpPr>
        <p:spPr/>
        <p:txBody>
          <a:bodyPr/>
          <a:lstStyle/>
          <a:p>
            <a:r>
              <a:rPr lang="en-GB" dirty="0"/>
              <a:t>Layers of blood vessels</a:t>
            </a:r>
          </a:p>
        </p:txBody>
      </p:sp>
      <p:sp>
        <p:nvSpPr>
          <p:cNvPr id="3" name="Content Placeholder 2">
            <a:extLst>
              <a:ext uri="{FF2B5EF4-FFF2-40B4-BE49-F238E27FC236}">
                <a16:creationId xmlns:a16="http://schemas.microsoft.com/office/drawing/2014/main" id="{95A7F0B8-C785-4994-924E-EA6BFFB2BC97}"/>
              </a:ext>
            </a:extLst>
          </p:cNvPr>
          <p:cNvSpPr>
            <a:spLocks noGrp="1"/>
          </p:cNvSpPr>
          <p:nvPr>
            <p:ph idx="1"/>
          </p:nvPr>
        </p:nvSpPr>
        <p:spPr/>
        <p:txBody>
          <a:bodyPr/>
          <a:lstStyle/>
          <a:p>
            <a:r>
              <a:rPr lang="en-GB" sz="4000" b="1" dirty="0"/>
              <a:t>Tunica intima</a:t>
            </a:r>
          </a:p>
          <a:p>
            <a:r>
              <a:rPr lang="en-GB" sz="4000" b="1" dirty="0"/>
              <a:t>Tunica media</a:t>
            </a:r>
          </a:p>
          <a:p>
            <a:r>
              <a:rPr lang="en-GB" sz="4000" b="1" dirty="0"/>
              <a:t>Tunica externa</a:t>
            </a:r>
            <a:r>
              <a:rPr lang="en-GB" dirty="0"/>
              <a:t>.</a:t>
            </a:r>
          </a:p>
        </p:txBody>
      </p:sp>
    </p:spTree>
    <p:extLst>
      <p:ext uri="{BB962C8B-B14F-4D97-AF65-F5344CB8AC3E}">
        <p14:creationId xmlns:p14="http://schemas.microsoft.com/office/powerpoint/2010/main" val="23473761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8">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0">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E1B2F42-4D8F-4138-9EF1-0F55EDA62D2D}"/>
              </a:ext>
            </a:extLst>
          </p:cNvPr>
          <p:cNvSpPr>
            <a:spLocks noGrp="1"/>
          </p:cNvSpPr>
          <p:nvPr>
            <p:ph type="title"/>
          </p:nvPr>
        </p:nvSpPr>
        <p:spPr>
          <a:xfrm>
            <a:off x="6094105" y="802955"/>
            <a:ext cx="4977976" cy="1454051"/>
          </a:xfrm>
        </p:spPr>
        <p:txBody>
          <a:bodyPr>
            <a:normAutofit/>
          </a:bodyPr>
          <a:lstStyle/>
          <a:p>
            <a:r>
              <a:rPr lang="en-US">
                <a:solidFill>
                  <a:srgbClr val="000000"/>
                </a:solidFill>
              </a:rPr>
              <a:t>Blood Components </a:t>
            </a:r>
            <a:endParaRPr lang="en-GB">
              <a:solidFill>
                <a:srgbClr val="000000"/>
              </a:solidFill>
            </a:endParaRPr>
          </a:p>
        </p:txBody>
      </p:sp>
      <p:sp>
        <p:nvSpPr>
          <p:cNvPr id="13"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7" descr="e22c">
            <a:extLst>
              <a:ext uri="{FF2B5EF4-FFF2-40B4-BE49-F238E27FC236}">
                <a16:creationId xmlns:a16="http://schemas.microsoft.com/office/drawing/2014/main" id="{587209FF-266A-4A56-B07B-6DE3ADDF3840}"/>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20294" r="16649" b="1"/>
          <a:stretch/>
        </p:blipFill>
        <p:spPr>
          <a:xfrm>
            <a:off x="20" y="907231"/>
            <a:ext cx="4838021" cy="5063738"/>
          </a:xfrm>
          <a:custGeom>
            <a:avLst/>
            <a:gdLst>
              <a:gd name="connsiteX0" fmla="*/ 2306172 w 4838041"/>
              <a:gd name="connsiteY0" fmla="*/ 0 h 5063738"/>
              <a:gd name="connsiteX1" fmla="*/ 4838041 w 4838041"/>
              <a:gd name="connsiteY1" fmla="*/ 2531869 h 5063738"/>
              <a:gd name="connsiteX2" fmla="*/ 2306172 w 4838041"/>
              <a:gd name="connsiteY2" fmla="*/ 5063738 h 5063738"/>
              <a:gd name="connsiteX3" fmla="*/ 79886 w 4838041"/>
              <a:gd name="connsiteY3" fmla="*/ 3738709 h 5063738"/>
              <a:gd name="connsiteX4" fmla="*/ 0 w 4838041"/>
              <a:gd name="connsiteY4" fmla="*/ 3572876 h 5063738"/>
              <a:gd name="connsiteX5" fmla="*/ 0 w 4838041"/>
              <a:gd name="connsiteY5" fmla="*/ 1490863 h 5063738"/>
              <a:gd name="connsiteX6" fmla="*/ 79886 w 4838041"/>
              <a:gd name="connsiteY6" fmla="*/ 1325030 h 5063738"/>
              <a:gd name="connsiteX7" fmla="*/ 2306172 w 4838041"/>
              <a:gd name="connsiteY7" fmla="*/ 0 h 5063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noFill/>
          <a:effectLst>
            <a:softEdge rad="0"/>
          </a:effectLst>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Content Placeholder 2">
            <a:extLst>
              <a:ext uri="{FF2B5EF4-FFF2-40B4-BE49-F238E27FC236}">
                <a16:creationId xmlns:a16="http://schemas.microsoft.com/office/drawing/2014/main" id="{69B25486-29EB-4ED5-9D42-C2C861774A24}"/>
              </a:ext>
            </a:extLst>
          </p:cNvPr>
          <p:cNvSpPr>
            <a:spLocks noGrp="1"/>
          </p:cNvSpPr>
          <p:nvPr>
            <p:ph idx="1"/>
          </p:nvPr>
        </p:nvSpPr>
        <p:spPr>
          <a:xfrm>
            <a:off x="6090574" y="2421682"/>
            <a:ext cx="4977578" cy="3639289"/>
          </a:xfrm>
        </p:spPr>
        <p:txBody>
          <a:bodyPr anchor="ctr">
            <a:normAutofit/>
          </a:bodyPr>
          <a:lstStyle/>
          <a:p>
            <a:r>
              <a:rPr lang="en-US" dirty="0">
                <a:solidFill>
                  <a:srgbClr val="000000"/>
                </a:solidFill>
              </a:rPr>
              <a:t>Plasma </a:t>
            </a:r>
          </a:p>
          <a:p>
            <a:r>
              <a:rPr lang="en-US" altLang="en-US" dirty="0">
                <a:solidFill>
                  <a:srgbClr val="000000"/>
                </a:solidFill>
              </a:rPr>
              <a:t>Liquid portion of the blood. Contains clotting factors, hormones, antibodies, dissolved gases, nutrients and waste</a:t>
            </a:r>
            <a:endParaRPr lang="en-US" dirty="0">
              <a:solidFill>
                <a:srgbClr val="000000"/>
              </a:solidFill>
            </a:endParaRPr>
          </a:p>
          <a:p>
            <a:endParaRPr lang="en-US" sz="2000" dirty="0">
              <a:solidFill>
                <a:srgbClr val="000000"/>
              </a:solidFill>
            </a:endParaRPr>
          </a:p>
          <a:p>
            <a:endParaRPr lang="en-US" sz="2000" dirty="0">
              <a:solidFill>
                <a:srgbClr val="000000"/>
              </a:solidFill>
            </a:endParaRPr>
          </a:p>
          <a:p>
            <a:endParaRPr lang="en-GB" sz="2000" dirty="0">
              <a:solidFill>
                <a:srgbClr val="000000"/>
              </a:solidFill>
            </a:endParaRPr>
          </a:p>
        </p:txBody>
      </p:sp>
    </p:spTree>
    <p:extLst>
      <p:ext uri="{BB962C8B-B14F-4D97-AF65-F5344CB8AC3E}">
        <p14:creationId xmlns:p14="http://schemas.microsoft.com/office/powerpoint/2010/main" val="38344061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59719A3D-C737-40BD-A9F1-5E2A0B695C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286788-7572-4276-831C-7A451565029C}"/>
              </a:ext>
            </a:extLst>
          </p:cNvPr>
          <p:cNvSpPr>
            <a:spLocks noGrp="1"/>
          </p:cNvSpPr>
          <p:nvPr>
            <p:ph type="title"/>
          </p:nvPr>
        </p:nvSpPr>
        <p:spPr>
          <a:xfrm>
            <a:off x="5189619" y="365125"/>
            <a:ext cx="6284626" cy="1984785"/>
          </a:xfrm>
        </p:spPr>
        <p:txBody>
          <a:bodyPr vert="horz" lIns="91440" tIns="45720" rIns="91440" bIns="45720" rtlCol="0" anchor="b">
            <a:normAutofit/>
          </a:bodyPr>
          <a:lstStyle/>
          <a:p>
            <a:r>
              <a:rPr lang="en-US" altLang="en-US" sz="4000" dirty="0">
                <a:solidFill>
                  <a:srgbClr val="000000"/>
                </a:solidFill>
              </a:rPr>
              <a:t>Erythrocytes - Red Blood Cells</a:t>
            </a:r>
            <a:br>
              <a:rPr lang="en-US" altLang="en-US" sz="4000" dirty="0">
                <a:solidFill>
                  <a:srgbClr val="000000"/>
                </a:solidFill>
              </a:rPr>
            </a:br>
            <a:br>
              <a:rPr lang="en-US" altLang="en-US" sz="4000" dirty="0">
                <a:solidFill>
                  <a:srgbClr val="000000"/>
                </a:solidFill>
              </a:rPr>
            </a:br>
            <a:endParaRPr lang="en-US" sz="4000" dirty="0">
              <a:solidFill>
                <a:srgbClr val="000000"/>
              </a:solidFill>
            </a:endParaRPr>
          </a:p>
        </p:txBody>
      </p:sp>
      <p:sp>
        <p:nvSpPr>
          <p:cNvPr id="24" name="Oval 23">
            <a:extLst>
              <a:ext uri="{FF2B5EF4-FFF2-40B4-BE49-F238E27FC236}">
                <a16:creationId xmlns:a16="http://schemas.microsoft.com/office/drawing/2014/main" id="{51B487B4-225A-46A6-83D3-A2CC948C6F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56852" y="2274630"/>
            <a:ext cx="2251578" cy="2334140"/>
          </a:xfrm>
          <a:prstGeom prst="ellipse">
            <a:avLst/>
          </a:prstGeom>
          <a:solidFill>
            <a:srgbClr val="9324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EF0068E0-ED29-4438-A358-71D77F571A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06014" y="2533707"/>
            <a:ext cx="1956816" cy="1953058"/>
          </a:xfrm>
          <a:prstGeom prst="ellipse">
            <a:avLst/>
          </a:prstGeom>
          <a:solidFill>
            <a:srgbClr val="FFFFFF"/>
          </a:solidFill>
          <a:ln>
            <a:solidFill>
              <a:srgbClr val="9324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1" descr="erythrocytes">
            <a:hlinkClick r:id="rId2"/>
            <a:extLst>
              <a:ext uri="{FF2B5EF4-FFF2-40B4-BE49-F238E27FC236}">
                <a16:creationId xmlns:a16="http://schemas.microsoft.com/office/drawing/2014/main" id="{96824BEC-EB31-4E86-BE0D-14C7DF69F8C8}"/>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8237" r="14840"/>
          <a:stretch/>
        </p:blipFill>
        <p:spPr>
          <a:xfrm>
            <a:off x="1470022" y="2595836"/>
            <a:ext cx="1828800" cy="1828800"/>
          </a:xfrm>
          <a:custGeom>
            <a:avLst/>
            <a:gdLst>
              <a:gd name="connsiteX0" fmla="*/ 3028805 w 6057610"/>
              <a:gd name="connsiteY0" fmla="*/ 0 h 6057610"/>
              <a:gd name="connsiteX1" fmla="*/ 6057610 w 6057610"/>
              <a:gd name="connsiteY1" fmla="*/ 3028805 h 6057610"/>
              <a:gd name="connsiteX2" fmla="*/ 3028805 w 6057610"/>
              <a:gd name="connsiteY2" fmla="*/ 6057610 h 6057610"/>
              <a:gd name="connsiteX3" fmla="*/ 0 w 6057610"/>
              <a:gd name="connsiteY3" fmla="*/ 3028805 h 6057610"/>
              <a:gd name="connsiteX4" fmla="*/ 3028805 w 6057610"/>
              <a:gd name="connsiteY4" fmla="*/ 0 h 6057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610" h="6057610">
                <a:moveTo>
                  <a:pt x="3028805" y="0"/>
                </a:moveTo>
                <a:cubicBezTo>
                  <a:pt x="4701568" y="0"/>
                  <a:pt x="6057610" y="1356042"/>
                  <a:pt x="6057610" y="3028805"/>
                </a:cubicBezTo>
                <a:cubicBezTo>
                  <a:pt x="6057610" y="4701568"/>
                  <a:pt x="4701568" y="6057610"/>
                  <a:pt x="3028805" y="6057610"/>
                </a:cubicBezTo>
                <a:cubicBezTo>
                  <a:pt x="1356042" y="6057610"/>
                  <a:pt x="0" y="4701568"/>
                  <a:pt x="0" y="3028805"/>
                </a:cubicBezTo>
                <a:cubicBezTo>
                  <a:pt x="0" y="1356042"/>
                  <a:pt x="1356042" y="0"/>
                  <a:pt x="3028805" y="0"/>
                </a:cubicBezTo>
                <a:close/>
              </a:path>
            </a:pathLst>
          </a:custGeom>
          <a:effectLst>
            <a:softEdge rad="0"/>
          </a:effectLst>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8" name="Picture 27">
            <a:extLst>
              <a:ext uri="{FF2B5EF4-FFF2-40B4-BE49-F238E27FC236}">
                <a16:creationId xmlns:a16="http://schemas.microsoft.com/office/drawing/2014/main" id="{071D5281-4C71-4ECC-8D0D-B991115CB7A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print">
            <a:extLst>
              <a:ext uri="{28A0092B-C50C-407E-A947-70E740481C1C}">
                <a14:useLocalDpi xmlns:a14="http://schemas.microsoft.com/office/drawing/2010/main" val="0"/>
              </a:ext>
            </a:extLst>
          </a:blip>
          <a:srcRect l="33525" t="5243" r="33525" b="36180"/>
          <a:stretch>
            <a:fillRect/>
          </a:stretch>
        </p:blipFill>
        <p:spPr>
          <a:xfrm>
            <a:off x="1177257" y="2142534"/>
            <a:ext cx="2560320" cy="2560320"/>
          </a:xfrm>
          <a:custGeom>
            <a:avLst/>
            <a:gdLst>
              <a:gd name="connsiteX0" fmla="*/ 2008598 w 4017196"/>
              <a:gd name="connsiteY0" fmla="*/ 0 h 4017196"/>
              <a:gd name="connsiteX1" fmla="*/ 4017196 w 4017196"/>
              <a:gd name="connsiteY1" fmla="*/ 2008598 h 4017196"/>
              <a:gd name="connsiteX2" fmla="*/ 2008598 w 4017196"/>
              <a:gd name="connsiteY2" fmla="*/ 4017196 h 4017196"/>
              <a:gd name="connsiteX3" fmla="*/ 0 w 4017196"/>
              <a:gd name="connsiteY3" fmla="*/ 2008598 h 4017196"/>
              <a:gd name="connsiteX4" fmla="*/ 2008598 w 4017196"/>
              <a:gd name="connsiteY4" fmla="*/ 0 h 4017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7196" h="4017196">
                <a:moveTo>
                  <a:pt x="2008598" y="0"/>
                </a:moveTo>
                <a:cubicBezTo>
                  <a:pt x="3117916" y="0"/>
                  <a:pt x="4017196" y="899280"/>
                  <a:pt x="4017196" y="2008598"/>
                </a:cubicBezTo>
                <a:cubicBezTo>
                  <a:pt x="4017196" y="3117916"/>
                  <a:pt x="3117916" y="4017196"/>
                  <a:pt x="2008598" y="4017196"/>
                </a:cubicBezTo>
                <a:cubicBezTo>
                  <a:pt x="899280" y="4017196"/>
                  <a:pt x="0" y="3117916"/>
                  <a:pt x="0" y="2008598"/>
                </a:cubicBezTo>
                <a:cubicBezTo>
                  <a:pt x="0" y="899280"/>
                  <a:pt x="899280" y="0"/>
                  <a:pt x="2008598" y="0"/>
                </a:cubicBezTo>
                <a:close/>
              </a:path>
            </a:pathLst>
          </a:custGeom>
        </p:spPr>
      </p:pic>
      <p:sp>
        <p:nvSpPr>
          <p:cNvPr id="19" name="Content Placeholder 18">
            <a:extLst>
              <a:ext uri="{FF2B5EF4-FFF2-40B4-BE49-F238E27FC236}">
                <a16:creationId xmlns:a16="http://schemas.microsoft.com/office/drawing/2014/main" id="{D55C126B-9498-4AA5-917A-01A5DD9B7269}"/>
              </a:ext>
            </a:extLst>
          </p:cNvPr>
          <p:cNvSpPr>
            <a:spLocks noGrp="1"/>
          </p:cNvSpPr>
          <p:nvPr>
            <p:ph idx="1"/>
          </p:nvPr>
        </p:nvSpPr>
        <p:spPr>
          <a:xfrm>
            <a:off x="5189619" y="2561303"/>
            <a:ext cx="6284626" cy="3210232"/>
          </a:xfrm>
        </p:spPr>
        <p:txBody>
          <a:bodyPr anchor="t">
            <a:normAutofit/>
          </a:bodyPr>
          <a:lstStyle/>
          <a:p>
            <a:pPr marL="457200" lvl="1" indent="0"/>
            <a:r>
              <a:rPr lang="en-US" altLang="en-US" sz="3200" dirty="0"/>
              <a:t>Carry hemoglobin and oxygen.  Do not have a nucleus and live only about 120 days.</a:t>
            </a:r>
          </a:p>
          <a:p>
            <a:pPr marL="457200" lvl="1" indent="0"/>
            <a:endParaRPr lang="en-US" altLang="en-US" sz="3200" dirty="0"/>
          </a:p>
          <a:p>
            <a:pPr marL="457200" lvl="1" indent="0"/>
            <a:r>
              <a:rPr lang="en-US" altLang="en-US" sz="3200" dirty="0"/>
              <a:t>Can not repair themselves</a:t>
            </a:r>
            <a:endParaRPr lang="en-US" sz="3200" dirty="0">
              <a:solidFill>
                <a:srgbClr val="000000"/>
              </a:solidFill>
            </a:endParaRPr>
          </a:p>
        </p:txBody>
      </p:sp>
    </p:spTree>
    <p:extLst>
      <p:ext uri="{BB962C8B-B14F-4D97-AF65-F5344CB8AC3E}">
        <p14:creationId xmlns:p14="http://schemas.microsoft.com/office/powerpoint/2010/main" val="20310347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E35A04CF-97D4-4FF7-B359-C546B1F62E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1DE7243B-5109-444B-8FAF-7437C66BC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1332"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Freeform: Shape 20">
            <a:extLst>
              <a:ext uri="{FF2B5EF4-FFF2-40B4-BE49-F238E27FC236}">
                <a16:creationId xmlns:a16="http://schemas.microsoft.com/office/drawing/2014/main" id="{4C5D6221-DA7B-4611-AA26-7D8E349FD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232227"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3236224-BF84-466A-BEF0-CE3B36C6AAA7}"/>
              </a:ext>
            </a:extLst>
          </p:cNvPr>
          <p:cNvSpPr>
            <a:spLocks noGrp="1"/>
          </p:cNvSpPr>
          <p:nvPr>
            <p:ph type="title"/>
          </p:nvPr>
        </p:nvSpPr>
        <p:spPr>
          <a:xfrm>
            <a:off x="804672" y="1412489"/>
            <a:ext cx="2871095" cy="2156621"/>
          </a:xfrm>
        </p:spPr>
        <p:txBody>
          <a:bodyPr anchor="t">
            <a:normAutofit/>
          </a:bodyPr>
          <a:lstStyle/>
          <a:p>
            <a:r>
              <a:rPr lang="en-US" sz="3300">
                <a:solidFill>
                  <a:srgbClr val="FFFFFF"/>
                </a:solidFill>
              </a:rPr>
              <a:t>Modifiable and non modifiable causes of heart disease</a:t>
            </a:r>
            <a:endParaRPr lang="en-GB" sz="3300">
              <a:solidFill>
                <a:srgbClr val="FFFFFF"/>
              </a:solidFill>
            </a:endParaRPr>
          </a:p>
        </p:txBody>
      </p:sp>
      <p:sp>
        <p:nvSpPr>
          <p:cNvPr id="4" name="Content Placeholder 3">
            <a:extLst>
              <a:ext uri="{FF2B5EF4-FFF2-40B4-BE49-F238E27FC236}">
                <a16:creationId xmlns:a16="http://schemas.microsoft.com/office/drawing/2014/main" id="{CB7A6A48-A3F2-429B-BF18-B37F91E28249}"/>
              </a:ext>
            </a:extLst>
          </p:cNvPr>
          <p:cNvSpPr>
            <a:spLocks noGrp="1"/>
          </p:cNvSpPr>
          <p:nvPr>
            <p:ph sz="half" idx="1"/>
          </p:nvPr>
        </p:nvSpPr>
        <p:spPr>
          <a:xfrm>
            <a:off x="5198993" y="1412489"/>
            <a:ext cx="2926080" cy="4363844"/>
          </a:xfrm>
        </p:spPr>
        <p:txBody>
          <a:bodyPr>
            <a:normAutofit lnSpcReduction="10000"/>
          </a:bodyPr>
          <a:lstStyle/>
          <a:p>
            <a:r>
              <a:rPr lang="en-US" sz="3200" dirty="0"/>
              <a:t>Modifiable</a:t>
            </a:r>
          </a:p>
          <a:p>
            <a:r>
              <a:rPr lang="en-US" sz="3200" dirty="0"/>
              <a:t>Weight</a:t>
            </a:r>
          </a:p>
          <a:p>
            <a:r>
              <a:rPr lang="en-US" sz="3200" dirty="0"/>
              <a:t>Diet</a:t>
            </a:r>
          </a:p>
          <a:p>
            <a:r>
              <a:rPr lang="en-US" sz="3200" dirty="0"/>
              <a:t>Exercise</a:t>
            </a:r>
          </a:p>
          <a:p>
            <a:r>
              <a:rPr lang="en-US" sz="3200" dirty="0"/>
              <a:t>Drinking </a:t>
            </a:r>
          </a:p>
          <a:p>
            <a:r>
              <a:rPr lang="en-US" sz="3200" dirty="0"/>
              <a:t>Smoking</a:t>
            </a:r>
          </a:p>
          <a:p>
            <a:r>
              <a:rPr lang="en-US" sz="3200" dirty="0"/>
              <a:t>Type 2 diabetes</a:t>
            </a:r>
            <a:endParaRPr lang="en-GB" sz="3200" dirty="0"/>
          </a:p>
        </p:txBody>
      </p:sp>
      <p:sp>
        <p:nvSpPr>
          <p:cNvPr id="5" name="Content Placeholder 4">
            <a:extLst>
              <a:ext uri="{FF2B5EF4-FFF2-40B4-BE49-F238E27FC236}">
                <a16:creationId xmlns:a16="http://schemas.microsoft.com/office/drawing/2014/main" id="{AE46F999-E06A-4F96-9263-6595D13549A9}"/>
              </a:ext>
            </a:extLst>
          </p:cNvPr>
          <p:cNvSpPr>
            <a:spLocks noGrp="1"/>
          </p:cNvSpPr>
          <p:nvPr>
            <p:ph sz="half" idx="2"/>
          </p:nvPr>
        </p:nvSpPr>
        <p:spPr>
          <a:xfrm>
            <a:off x="8451604" y="1412489"/>
            <a:ext cx="2926080" cy="4363844"/>
          </a:xfrm>
        </p:spPr>
        <p:txBody>
          <a:bodyPr>
            <a:noAutofit/>
          </a:bodyPr>
          <a:lstStyle/>
          <a:p>
            <a:r>
              <a:rPr lang="en-US" sz="3200" dirty="0"/>
              <a:t>Non Modifiable</a:t>
            </a:r>
          </a:p>
          <a:p>
            <a:r>
              <a:rPr lang="en-US" sz="3200" dirty="0"/>
              <a:t>Type one diabetes</a:t>
            </a:r>
          </a:p>
          <a:p>
            <a:r>
              <a:rPr lang="en-US" sz="3200" dirty="0"/>
              <a:t>Age</a:t>
            </a:r>
          </a:p>
          <a:p>
            <a:r>
              <a:rPr lang="en-US" sz="3200" dirty="0"/>
              <a:t>Sex</a:t>
            </a:r>
          </a:p>
          <a:p>
            <a:r>
              <a:rPr lang="en-US" sz="3200" dirty="0"/>
              <a:t>Hereditary factors</a:t>
            </a:r>
          </a:p>
          <a:p>
            <a:r>
              <a:rPr lang="en-US" sz="3200" dirty="0"/>
              <a:t>Type one diabetes</a:t>
            </a:r>
          </a:p>
        </p:txBody>
      </p:sp>
    </p:spTree>
    <p:extLst>
      <p:ext uri="{BB962C8B-B14F-4D97-AF65-F5344CB8AC3E}">
        <p14:creationId xmlns:p14="http://schemas.microsoft.com/office/powerpoint/2010/main" val="2798306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8E2352-6279-49A5-A23F-B931B7C38AD0}"/>
              </a:ext>
            </a:extLst>
          </p:cNvPr>
          <p:cNvSpPr>
            <a:spLocks noGrp="1"/>
          </p:cNvSpPr>
          <p:nvPr>
            <p:ph type="title"/>
          </p:nvPr>
        </p:nvSpPr>
        <p:spPr/>
        <p:txBody>
          <a:bodyPr/>
          <a:lstStyle/>
          <a:p>
            <a:r>
              <a:rPr lang="en-US" dirty="0"/>
              <a:t>Definition of blood pressure </a:t>
            </a:r>
            <a:endParaRPr lang="en-GB" dirty="0"/>
          </a:p>
        </p:txBody>
      </p:sp>
      <p:sp>
        <p:nvSpPr>
          <p:cNvPr id="3" name="Content Placeholder 2">
            <a:extLst>
              <a:ext uri="{FF2B5EF4-FFF2-40B4-BE49-F238E27FC236}">
                <a16:creationId xmlns:a16="http://schemas.microsoft.com/office/drawing/2014/main" id="{9C6679E5-9C14-471F-A812-BA20F65AB220}"/>
              </a:ext>
            </a:extLst>
          </p:cNvPr>
          <p:cNvSpPr>
            <a:spLocks noGrp="1"/>
          </p:cNvSpPr>
          <p:nvPr>
            <p:ph idx="1"/>
          </p:nvPr>
        </p:nvSpPr>
        <p:spPr/>
        <p:txBody>
          <a:bodyPr/>
          <a:lstStyle/>
          <a:p>
            <a:r>
              <a:rPr lang="en-US" sz="3200" b="1" dirty="0"/>
              <a:t>Blood pressure definition</a:t>
            </a:r>
            <a:r>
              <a:rPr lang="en-US" sz="3200" dirty="0"/>
              <a:t> is - </a:t>
            </a:r>
            <a:r>
              <a:rPr lang="en-US" sz="3200" b="1" dirty="0"/>
              <a:t>pressure</a:t>
            </a:r>
            <a:r>
              <a:rPr lang="en-US" sz="3200" dirty="0"/>
              <a:t> that is exerted by the </a:t>
            </a:r>
            <a:r>
              <a:rPr lang="en-US" sz="3200" b="1" dirty="0"/>
              <a:t>blood</a:t>
            </a:r>
            <a:r>
              <a:rPr lang="en-US" sz="3200" dirty="0"/>
              <a:t> upon the walls of the </a:t>
            </a:r>
            <a:r>
              <a:rPr lang="en-US" sz="3200" b="1" dirty="0"/>
              <a:t>blood</a:t>
            </a:r>
            <a:r>
              <a:rPr lang="en-US" sz="3200" dirty="0"/>
              <a:t> vessels and especially arteries </a:t>
            </a:r>
          </a:p>
          <a:p>
            <a:r>
              <a:rPr lang="en-US" sz="3200" dirty="0"/>
              <a:t>Blood pressure  varies with the muscular efficiency of the heart, the </a:t>
            </a:r>
            <a:r>
              <a:rPr lang="en-US" sz="3200" b="1" dirty="0"/>
              <a:t>blood</a:t>
            </a:r>
            <a:r>
              <a:rPr lang="en-US" sz="3200" dirty="0"/>
              <a:t> volume and viscosity, the age and health of the individual, and the state of the vascular wall</a:t>
            </a:r>
            <a:r>
              <a:rPr lang="en-US" dirty="0"/>
              <a:t>. </a:t>
            </a:r>
            <a:endParaRPr lang="en-GB" dirty="0"/>
          </a:p>
        </p:txBody>
      </p:sp>
    </p:spTree>
    <p:extLst>
      <p:ext uri="{BB962C8B-B14F-4D97-AF65-F5344CB8AC3E}">
        <p14:creationId xmlns:p14="http://schemas.microsoft.com/office/powerpoint/2010/main" val="34970862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C3F0A-4419-4B29-930C-976EFF6DF31F}"/>
              </a:ext>
            </a:extLst>
          </p:cNvPr>
          <p:cNvSpPr>
            <a:spLocks noGrp="1"/>
          </p:cNvSpPr>
          <p:nvPr>
            <p:ph type="title"/>
          </p:nvPr>
        </p:nvSpPr>
        <p:spPr/>
        <p:txBody>
          <a:bodyPr/>
          <a:lstStyle/>
          <a:p>
            <a:r>
              <a:rPr lang="en-US" dirty="0"/>
              <a:t>Formula for BP</a:t>
            </a:r>
            <a:endParaRPr lang="en-GB" dirty="0"/>
          </a:p>
        </p:txBody>
      </p:sp>
      <p:sp>
        <p:nvSpPr>
          <p:cNvPr id="3" name="Content Placeholder 2">
            <a:extLst>
              <a:ext uri="{FF2B5EF4-FFF2-40B4-BE49-F238E27FC236}">
                <a16:creationId xmlns:a16="http://schemas.microsoft.com/office/drawing/2014/main" id="{8869CDC1-5726-4D92-9899-984898CFC530}"/>
              </a:ext>
            </a:extLst>
          </p:cNvPr>
          <p:cNvSpPr>
            <a:spLocks noGrp="1"/>
          </p:cNvSpPr>
          <p:nvPr>
            <p:ph idx="1"/>
          </p:nvPr>
        </p:nvSpPr>
        <p:spPr/>
        <p:txBody>
          <a:bodyPr/>
          <a:lstStyle/>
          <a:p>
            <a:r>
              <a:rPr lang="en-US" dirty="0"/>
              <a:t>BP= CO X TPR</a:t>
            </a:r>
          </a:p>
          <a:p>
            <a:r>
              <a:rPr lang="en-US" dirty="0"/>
              <a:t>CO is determined by SV x HR</a:t>
            </a:r>
          </a:p>
          <a:p>
            <a:r>
              <a:rPr lang="en-US" dirty="0"/>
              <a:t>Stroke volume is the </a:t>
            </a:r>
            <a:r>
              <a:rPr lang="en-US" b="1" dirty="0"/>
              <a:t>amount of blood ejected from the left ventricle of the heart during contraction</a:t>
            </a:r>
            <a:r>
              <a:rPr lang="en-US" dirty="0"/>
              <a:t>. It usually measures between </a:t>
            </a:r>
            <a:r>
              <a:rPr lang="en-US" b="1" dirty="0"/>
              <a:t>60 and 130 mL/beat</a:t>
            </a:r>
            <a:r>
              <a:rPr lang="en-US" dirty="0"/>
              <a:t> in healthy individuals.</a:t>
            </a:r>
            <a:endParaRPr lang="en-GB" dirty="0"/>
          </a:p>
        </p:txBody>
      </p:sp>
    </p:spTree>
    <p:extLst>
      <p:ext uri="{BB962C8B-B14F-4D97-AF65-F5344CB8AC3E}">
        <p14:creationId xmlns:p14="http://schemas.microsoft.com/office/powerpoint/2010/main" val="20210055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20EBAD-5C01-4064-AC76-A4E00B336BAF}"/>
              </a:ext>
            </a:extLst>
          </p:cNvPr>
          <p:cNvSpPr>
            <a:spLocks noGrp="1"/>
          </p:cNvSpPr>
          <p:nvPr>
            <p:ph type="title"/>
          </p:nvPr>
        </p:nvSpPr>
        <p:spPr/>
        <p:txBody>
          <a:bodyPr/>
          <a:lstStyle/>
          <a:p>
            <a:r>
              <a:rPr lang="en-US" dirty="0"/>
              <a:t>What determines cardiac output?</a:t>
            </a:r>
            <a:endParaRPr lang="en-GB" dirty="0"/>
          </a:p>
        </p:txBody>
      </p:sp>
      <p:sp>
        <p:nvSpPr>
          <p:cNvPr id="3" name="Content Placeholder 2">
            <a:extLst>
              <a:ext uri="{FF2B5EF4-FFF2-40B4-BE49-F238E27FC236}">
                <a16:creationId xmlns:a16="http://schemas.microsoft.com/office/drawing/2014/main" id="{5209D1CD-83A5-49F0-B671-7316837B8519}"/>
              </a:ext>
            </a:extLst>
          </p:cNvPr>
          <p:cNvSpPr>
            <a:spLocks noGrp="1"/>
          </p:cNvSpPr>
          <p:nvPr>
            <p:ph idx="1"/>
          </p:nvPr>
        </p:nvSpPr>
        <p:spPr/>
        <p:txBody>
          <a:bodyPr/>
          <a:lstStyle/>
          <a:p>
            <a:r>
              <a:rPr lang="en-US" dirty="0"/>
              <a:t> </a:t>
            </a:r>
            <a:r>
              <a:rPr lang="en-US" sz="3200" dirty="0"/>
              <a:t>Cardiac output: The </a:t>
            </a:r>
            <a:r>
              <a:rPr lang="en-US" sz="3200" b="1" dirty="0"/>
              <a:t>amount of blood the heart pumps through the circulatory system in a minute</a:t>
            </a:r>
            <a:r>
              <a:rPr lang="en-US" sz="3200" dirty="0"/>
              <a:t>. </a:t>
            </a:r>
          </a:p>
          <a:p>
            <a:r>
              <a:rPr lang="en-US" sz="3200" dirty="0"/>
              <a:t>Depends on circulating volume, heart muscle and HR. </a:t>
            </a:r>
            <a:endParaRPr lang="en-GB" sz="3200" dirty="0"/>
          </a:p>
        </p:txBody>
      </p:sp>
    </p:spTree>
    <p:extLst>
      <p:ext uri="{BB962C8B-B14F-4D97-AF65-F5344CB8AC3E}">
        <p14:creationId xmlns:p14="http://schemas.microsoft.com/office/powerpoint/2010/main" val="13748998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5BE0F9-9888-43A8-BD64-1B0A2D9F026D}"/>
              </a:ext>
            </a:extLst>
          </p:cNvPr>
          <p:cNvSpPr>
            <a:spLocks noGrp="1"/>
          </p:cNvSpPr>
          <p:nvPr>
            <p:ph type="title"/>
          </p:nvPr>
        </p:nvSpPr>
        <p:spPr/>
        <p:txBody>
          <a:bodyPr/>
          <a:lstStyle/>
          <a:p>
            <a:r>
              <a:rPr lang="en-US" dirty="0"/>
              <a:t>Long Term consequences of high blood pressure </a:t>
            </a:r>
            <a:endParaRPr lang="en-GB" dirty="0"/>
          </a:p>
        </p:txBody>
      </p:sp>
      <p:sp>
        <p:nvSpPr>
          <p:cNvPr id="3" name="Content Placeholder 2">
            <a:extLst>
              <a:ext uri="{FF2B5EF4-FFF2-40B4-BE49-F238E27FC236}">
                <a16:creationId xmlns:a16="http://schemas.microsoft.com/office/drawing/2014/main" id="{0378CE20-6392-4DE3-B783-80CA4A16B13B}"/>
              </a:ext>
            </a:extLst>
          </p:cNvPr>
          <p:cNvSpPr>
            <a:spLocks noGrp="1"/>
          </p:cNvSpPr>
          <p:nvPr>
            <p:ph idx="1"/>
          </p:nvPr>
        </p:nvSpPr>
        <p:spPr/>
        <p:txBody>
          <a:bodyPr/>
          <a:lstStyle/>
          <a:p>
            <a:r>
              <a:rPr lang="en-US" dirty="0"/>
              <a:t>Stroke</a:t>
            </a:r>
          </a:p>
          <a:p>
            <a:r>
              <a:rPr lang="en-US" dirty="0"/>
              <a:t>Heart Disease</a:t>
            </a:r>
          </a:p>
          <a:p>
            <a:r>
              <a:rPr lang="en-US" dirty="0"/>
              <a:t>Kidney disease</a:t>
            </a:r>
          </a:p>
          <a:p>
            <a:r>
              <a:rPr lang="en-US" dirty="0"/>
              <a:t>Eye Disease</a:t>
            </a:r>
          </a:p>
          <a:p>
            <a:r>
              <a:rPr lang="en-US" dirty="0"/>
              <a:t>Heart failure</a:t>
            </a:r>
          </a:p>
          <a:p>
            <a:endParaRPr lang="en-US" dirty="0"/>
          </a:p>
          <a:p>
            <a:endParaRPr lang="en-GB" dirty="0"/>
          </a:p>
        </p:txBody>
      </p:sp>
    </p:spTree>
    <p:extLst>
      <p:ext uri="{BB962C8B-B14F-4D97-AF65-F5344CB8AC3E}">
        <p14:creationId xmlns:p14="http://schemas.microsoft.com/office/powerpoint/2010/main" val="912702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0F5556F-6791-4CA7-8754-DC4334E4E394}"/>
              </a:ext>
            </a:extLst>
          </p:cNvPr>
          <p:cNvSpPr>
            <a:spLocks noGrp="1"/>
          </p:cNvSpPr>
          <p:nvPr>
            <p:ph type="title"/>
          </p:nvPr>
        </p:nvSpPr>
        <p:spPr>
          <a:xfrm>
            <a:off x="863029" y="1012004"/>
            <a:ext cx="3416158" cy="4795408"/>
          </a:xfrm>
        </p:spPr>
        <p:txBody>
          <a:bodyPr>
            <a:normAutofit/>
          </a:bodyPr>
          <a:lstStyle/>
          <a:p>
            <a:r>
              <a:rPr lang="en-US">
                <a:solidFill>
                  <a:srgbClr val="FFFFFF"/>
                </a:solidFill>
              </a:rPr>
              <a:t>Factors that increase blood pressure </a:t>
            </a:r>
            <a:endParaRPr lang="en-GB">
              <a:solidFill>
                <a:srgbClr val="FFFFFF"/>
              </a:solidFill>
            </a:endParaRPr>
          </a:p>
        </p:txBody>
      </p:sp>
      <p:graphicFrame>
        <p:nvGraphicFramePr>
          <p:cNvPr id="5" name="Content Placeholder 2">
            <a:extLst>
              <a:ext uri="{FF2B5EF4-FFF2-40B4-BE49-F238E27FC236}">
                <a16:creationId xmlns:a16="http://schemas.microsoft.com/office/drawing/2014/main" id="{04D1DC7A-91D7-4AEC-85D3-6047B6B9C339}"/>
              </a:ext>
            </a:extLst>
          </p:cNvPr>
          <p:cNvGraphicFramePr>
            <a:graphicFrameLocks noGrp="1"/>
          </p:cNvGraphicFramePr>
          <p:nvPr>
            <p:ph idx="1"/>
            <p:extLst>
              <p:ext uri="{D42A27DB-BD31-4B8C-83A1-F6EECF244321}">
                <p14:modId xmlns:p14="http://schemas.microsoft.com/office/powerpoint/2010/main" val="3171880928"/>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2957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80E21-2B5B-4D47-816A-9E9DF2D32466}"/>
              </a:ext>
            </a:extLst>
          </p:cNvPr>
          <p:cNvSpPr>
            <a:spLocks noGrp="1"/>
          </p:cNvSpPr>
          <p:nvPr>
            <p:ph type="title"/>
          </p:nvPr>
        </p:nvSpPr>
        <p:spPr>
          <a:xfrm>
            <a:off x="838200" y="963877"/>
            <a:ext cx="3494362" cy="4930246"/>
          </a:xfrm>
        </p:spPr>
        <p:txBody>
          <a:bodyPr>
            <a:normAutofit/>
          </a:bodyPr>
          <a:lstStyle/>
          <a:p>
            <a:pPr algn="r"/>
            <a:r>
              <a:rPr lang="en-GB">
                <a:solidFill>
                  <a:schemeClr val="accent1"/>
                </a:solidFill>
              </a:rPr>
              <a:t>Chemo Receptors</a:t>
            </a:r>
            <a:endParaRPr lang="en-US">
              <a:solidFill>
                <a:schemeClr val="accent1"/>
              </a:solidFill>
            </a:endParaRPr>
          </a:p>
        </p:txBody>
      </p:sp>
      <p:sp>
        <p:nvSpPr>
          <p:cNvPr id="3" name="Content Placeholder 2">
            <a:extLst>
              <a:ext uri="{FF2B5EF4-FFF2-40B4-BE49-F238E27FC236}">
                <a16:creationId xmlns:a16="http://schemas.microsoft.com/office/drawing/2014/main" id="{85BF2ACA-93A6-4DF1-9453-298A6303AD91}"/>
              </a:ext>
            </a:extLst>
          </p:cNvPr>
          <p:cNvSpPr>
            <a:spLocks noGrp="1"/>
          </p:cNvSpPr>
          <p:nvPr>
            <p:ph idx="1"/>
          </p:nvPr>
        </p:nvSpPr>
        <p:spPr>
          <a:xfrm>
            <a:off x="4976031" y="963877"/>
            <a:ext cx="6377769" cy="4930246"/>
          </a:xfrm>
        </p:spPr>
        <p:txBody>
          <a:bodyPr anchor="ctr">
            <a:normAutofit/>
          </a:bodyPr>
          <a:lstStyle/>
          <a:p>
            <a:r>
              <a:rPr lang="en-US" b="1" dirty="0"/>
              <a:t>Chemoreceptors</a:t>
            </a:r>
            <a:r>
              <a:rPr lang="en-US" dirty="0"/>
              <a:t>, located in the aorta and the carotid artery, monitor the CO2 levels, O2 levels and pH levels in the blood. When the receptor picks up the stimulant it transfers it to the sensory </a:t>
            </a:r>
            <a:r>
              <a:rPr lang="en-US" dirty="0" err="1"/>
              <a:t>neurone</a:t>
            </a:r>
            <a:r>
              <a:rPr lang="en-US" dirty="0"/>
              <a:t> to the medulla oblongata (also known as medulla) which also has chemoreceptors</a:t>
            </a:r>
          </a:p>
          <a:p>
            <a:r>
              <a:rPr lang="en-US" b="1" dirty="0"/>
              <a:t>Bodies preferred Ph 7.35-7.45</a:t>
            </a:r>
          </a:p>
        </p:txBody>
      </p:sp>
    </p:spTree>
    <p:extLst>
      <p:ext uri="{BB962C8B-B14F-4D97-AF65-F5344CB8AC3E}">
        <p14:creationId xmlns:p14="http://schemas.microsoft.com/office/powerpoint/2010/main" val="31269670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20314-2858-469E-BD72-B9CC923DE810}"/>
              </a:ext>
            </a:extLst>
          </p:cNvPr>
          <p:cNvSpPr>
            <a:spLocks noGrp="1"/>
          </p:cNvSpPr>
          <p:nvPr>
            <p:ph type="title"/>
          </p:nvPr>
        </p:nvSpPr>
        <p:spPr>
          <a:xfrm>
            <a:off x="838200" y="963877"/>
            <a:ext cx="3494362" cy="4930246"/>
          </a:xfrm>
        </p:spPr>
        <p:txBody>
          <a:bodyPr>
            <a:normAutofit/>
          </a:bodyPr>
          <a:lstStyle/>
          <a:p>
            <a:pPr algn="r"/>
            <a:r>
              <a:rPr lang="en-US">
                <a:solidFill>
                  <a:schemeClr val="accent1"/>
                </a:solidFill>
              </a:rPr>
              <a:t>High levels of O2 and pH with low levels of CO2</a:t>
            </a:r>
          </a:p>
        </p:txBody>
      </p:sp>
      <p:sp>
        <p:nvSpPr>
          <p:cNvPr id="3" name="Content Placeholder 2">
            <a:extLst>
              <a:ext uri="{FF2B5EF4-FFF2-40B4-BE49-F238E27FC236}">
                <a16:creationId xmlns:a16="http://schemas.microsoft.com/office/drawing/2014/main" id="{BDC9C21E-07AC-414F-AF48-A8535F077CE7}"/>
              </a:ext>
            </a:extLst>
          </p:cNvPr>
          <p:cNvSpPr>
            <a:spLocks noGrp="1"/>
          </p:cNvSpPr>
          <p:nvPr>
            <p:ph idx="1"/>
          </p:nvPr>
        </p:nvSpPr>
        <p:spPr>
          <a:xfrm>
            <a:off x="4976031" y="963877"/>
            <a:ext cx="6377769" cy="4930246"/>
          </a:xfrm>
        </p:spPr>
        <p:txBody>
          <a:bodyPr anchor="ctr">
            <a:normAutofit/>
          </a:bodyPr>
          <a:lstStyle/>
          <a:p>
            <a:r>
              <a:rPr lang="en-US" sz="2400"/>
              <a:t>The impulse will go through the sensory neurone to the medulla and through the parasympathetic neurone releasing acetylcholine from the sinoatrial node (an inhibitory neurotransmitter) which makes the heart rate slower. This is so the levels of O2 and pH can lower and CO2 levels can be raised.</a:t>
            </a:r>
          </a:p>
          <a:p>
            <a:endParaRPr lang="en-US" sz="2400"/>
          </a:p>
        </p:txBody>
      </p:sp>
    </p:spTree>
    <p:extLst>
      <p:ext uri="{BB962C8B-B14F-4D97-AF65-F5344CB8AC3E}">
        <p14:creationId xmlns:p14="http://schemas.microsoft.com/office/powerpoint/2010/main" val="14401092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1F44060-9A8A-4D8C-A48E-4E27C1724D7E}"/>
              </a:ext>
            </a:extLst>
          </p:cNvPr>
          <p:cNvSpPr>
            <a:spLocks noGrp="1"/>
          </p:cNvSpPr>
          <p:nvPr>
            <p:ph type="title"/>
          </p:nvPr>
        </p:nvSpPr>
        <p:spPr>
          <a:xfrm>
            <a:off x="640079" y="2053641"/>
            <a:ext cx="3669161" cy="2760098"/>
          </a:xfrm>
        </p:spPr>
        <p:txBody>
          <a:bodyPr>
            <a:normAutofit/>
          </a:bodyPr>
          <a:lstStyle/>
          <a:p>
            <a:r>
              <a:rPr lang="en-GB">
                <a:solidFill>
                  <a:srgbClr val="FFFFFF"/>
                </a:solidFill>
              </a:rPr>
              <a:t>Baroreceptors</a:t>
            </a:r>
            <a:endParaRPr lang="en-US">
              <a:solidFill>
                <a:srgbClr val="FFFFFF"/>
              </a:solidFill>
            </a:endParaRPr>
          </a:p>
        </p:txBody>
      </p:sp>
      <p:sp>
        <p:nvSpPr>
          <p:cNvPr id="3" name="Content Placeholder 2">
            <a:extLst>
              <a:ext uri="{FF2B5EF4-FFF2-40B4-BE49-F238E27FC236}">
                <a16:creationId xmlns:a16="http://schemas.microsoft.com/office/drawing/2014/main" id="{59AAF545-3910-4F50-807E-25E85B339932}"/>
              </a:ext>
            </a:extLst>
          </p:cNvPr>
          <p:cNvSpPr>
            <a:spLocks noGrp="1"/>
          </p:cNvSpPr>
          <p:nvPr>
            <p:ph idx="1"/>
          </p:nvPr>
        </p:nvSpPr>
        <p:spPr>
          <a:xfrm>
            <a:off x="6090574" y="801865"/>
            <a:ext cx="5587904" cy="5449847"/>
          </a:xfrm>
        </p:spPr>
        <p:txBody>
          <a:bodyPr anchor="ctr">
            <a:normAutofit/>
          </a:bodyPr>
          <a:lstStyle/>
          <a:p>
            <a:r>
              <a:rPr lang="en-GB" sz="2400">
                <a:solidFill>
                  <a:srgbClr val="000000"/>
                </a:solidFill>
              </a:rPr>
              <a:t>Blood pressure is constantly monitored by your body and adjusted constantly to meet the needs of your body. This monitoring is performed by </a:t>
            </a:r>
            <a:r>
              <a:rPr lang="en-GB" sz="2400" b="1">
                <a:solidFill>
                  <a:srgbClr val="000000"/>
                </a:solidFill>
              </a:rPr>
              <a:t>baroreceptors.</a:t>
            </a:r>
          </a:p>
          <a:p>
            <a:r>
              <a:rPr lang="en-GB" sz="2400">
                <a:solidFill>
                  <a:srgbClr val="000000"/>
                </a:solidFill>
              </a:rPr>
              <a:t>Baroreceptors are special receptors that detect changes in your blood pressure. Baroreceptors are found within the walls of your blood vessels. The </a:t>
            </a:r>
            <a:r>
              <a:rPr lang="en-GB" sz="2400">
                <a:solidFill>
                  <a:srgbClr val="000000"/>
                </a:solidFill>
                <a:hlinkClick r:id="rId3"/>
              </a:rPr>
              <a:t>aorta</a:t>
            </a:r>
            <a:r>
              <a:rPr lang="en-GB" sz="2400">
                <a:solidFill>
                  <a:srgbClr val="000000"/>
                </a:solidFill>
              </a:rPr>
              <a:t> and the carotid sinus contain important baroreceptors which constantly monitor blood pressure fluctuations.</a:t>
            </a:r>
            <a:endParaRPr lang="en-US" sz="2400" b="1">
              <a:solidFill>
                <a:srgbClr val="000000"/>
              </a:solidFill>
            </a:endParaRPr>
          </a:p>
        </p:txBody>
      </p:sp>
    </p:spTree>
    <p:extLst>
      <p:ext uri="{BB962C8B-B14F-4D97-AF65-F5344CB8AC3E}">
        <p14:creationId xmlns:p14="http://schemas.microsoft.com/office/powerpoint/2010/main" val="13753301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192C5608-7D18-4F49-B469-5649263FF128}"/>
              </a:ext>
            </a:extLst>
          </p:cNvPr>
          <p:cNvSpPr>
            <a:spLocks noGrp="1"/>
          </p:cNvSpPr>
          <p:nvPr>
            <p:ph type="title"/>
          </p:nvPr>
        </p:nvSpPr>
        <p:spPr>
          <a:xfrm>
            <a:off x="640079" y="2053641"/>
            <a:ext cx="3669161" cy="2760098"/>
          </a:xfrm>
        </p:spPr>
        <p:txBody>
          <a:bodyPr>
            <a:normAutofit/>
          </a:bodyPr>
          <a:lstStyle/>
          <a:p>
            <a:r>
              <a:rPr lang="en-GB">
                <a:solidFill>
                  <a:srgbClr val="FFFFFF"/>
                </a:solidFill>
              </a:rPr>
              <a:t>Arterial Blood Pressure</a:t>
            </a:r>
            <a:endParaRPr lang="en-US">
              <a:solidFill>
                <a:srgbClr val="FFFFFF"/>
              </a:solidFill>
            </a:endParaRPr>
          </a:p>
        </p:txBody>
      </p:sp>
      <p:sp>
        <p:nvSpPr>
          <p:cNvPr id="3" name="Content Placeholder 2">
            <a:extLst>
              <a:ext uri="{FF2B5EF4-FFF2-40B4-BE49-F238E27FC236}">
                <a16:creationId xmlns:a16="http://schemas.microsoft.com/office/drawing/2014/main" id="{A42060CE-D569-4911-B6F3-615B969B1E18}"/>
              </a:ext>
            </a:extLst>
          </p:cNvPr>
          <p:cNvSpPr>
            <a:spLocks noGrp="1"/>
          </p:cNvSpPr>
          <p:nvPr>
            <p:ph idx="1"/>
          </p:nvPr>
        </p:nvSpPr>
        <p:spPr>
          <a:xfrm>
            <a:off x="6090574" y="801866"/>
            <a:ext cx="5306084" cy="5230634"/>
          </a:xfrm>
        </p:spPr>
        <p:txBody>
          <a:bodyPr anchor="ctr">
            <a:normAutofit/>
          </a:bodyPr>
          <a:lstStyle/>
          <a:p>
            <a:r>
              <a:rPr lang="en-GB" sz="2400">
                <a:solidFill>
                  <a:srgbClr val="000000"/>
                </a:solidFill>
              </a:rPr>
              <a:t>Arterial blood pressure is normally regulated within a narrow range, with a mean arterial pressure typically ranging from 85 to 100 mmHg in adults. It is important to tightly control this pressure to ensure adequate blood flow to organs throughout the body. This is accomplished by negative feedback systems incorporating pressure sensors (i.e., baroreceptors) that sense the arterial pressure.</a:t>
            </a:r>
            <a:endParaRPr lang="en-US" sz="2400">
              <a:solidFill>
                <a:srgbClr val="000000"/>
              </a:solidFill>
            </a:endParaRPr>
          </a:p>
        </p:txBody>
      </p:sp>
    </p:spTree>
    <p:extLst>
      <p:ext uri="{BB962C8B-B14F-4D97-AF65-F5344CB8AC3E}">
        <p14:creationId xmlns:p14="http://schemas.microsoft.com/office/powerpoint/2010/main" val="1996566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3" name="Picture 72">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itle 3">
            <a:extLst>
              <a:ext uri="{FF2B5EF4-FFF2-40B4-BE49-F238E27FC236}">
                <a16:creationId xmlns:a16="http://schemas.microsoft.com/office/drawing/2014/main" id="{4D5442C1-6CAD-49B2-93FA-BCD12FAD3E5B}"/>
              </a:ext>
            </a:extLst>
          </p:cNvPr>
          <p:cNvSpPr>
            <a:spLocks noGrp="1"/>
          </p:cNvSpPr>
          <p:nvPr>
            <p:ph type="title"/>
          </p:nvPr>
        </p:nvSpPr>
        <p:spPr>
          <a:xfrm>
            <a:off x="6094105" y="802955"/>
            <a:ext cx="4977976" cy="1454051"/>
          </a:xfrm>
        </p:spPr>
        <p:txBody>
          <a:bodyPr>
            <a:normAutofit/>
          </a:bodyPr>
          <a:lstStyle/>
          <a:p>
            <a:r>
              <a:rPr lang="en-GB" sz="2400">
                <a:solidFill>
                  <a:srgbClr val="000000"/>
                </a:solidFill>
              </a:rPr>
              <a:t>Baroreceptors transmit their data to the </a:t>
            </a:r>
            <a:r>
              <a:rPr lang="en-GB" sz="2400">
                <a:solidFill>
                  <a:srgbClr val="000000"/>
                </a:solidFill>
                <a:hlinkClick r:id="rId3"/>
              </a:rPr>
              <a:t>central nervous system</a:t>
            </a:r>
            <a:r>
              <a:rPr lang="en-GB" sz="2400">
                <a:solidFill>
                  <a:srgbClr val="000000"/>
                </a:solidFill>
              </a:rPr>
              <a:t>, and more specifically, to the cardio regulatory centre of the medulla oblongata</a:t>
            </a:r>
            <a:endParaRPr lang="en-US" sz="2400">
              <a:solidFill>
                <a:srgbClr val="000000"/>
              </a:solidFill>
            </a:endParaRPr>
          </a:p>
        </p:txBody>
      </p:sp>
      <p:sp>
        <p:nvSpPr>
          <p:cNvPr id="75"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26" name="Picture 2" descr="Baroreceptor Transmits to Brain">
            <a:extLst>
              <a:ext uri="{FF2B5EF4-FFF2-40B4-BE49-F238E27FC236}">
                <a16:creationId xmlns:a16="http://schemas.microsoft.com/office/drawing/2014/main" id="{07B238D1-268E-4C52-87EE-5B0391689BCC}"/>
              </a:ext>
            </a:extLst>
          </p:cNvPr>
          <p:cNvPicPr>
            <a:picLocks noChangeAspect="1" noChangeArrowheads="1"/>
          </p:cNvPicPr>
          <p:nvPr/>
        </p:nvPicPr>
        <p:blipFill rotWithShape="1">
          <a:blip r:embed="rId4">
            <a:alphaModFix/>
            <a:extLst>
              <a:ext uri="{28A0092B-C50C-407E-A947-70E740481C1C}">
                <a14:useLocalDpi xmlns:a14="http://schemas.microsoft.com/office/drawing/2010/main" val="0"/>
              </a:ext>
            </a:extLst>
          </a:blip>
          <a:srcRect l="32097" r="14162" b="2"/>
          <a:stretch/>
        </p:blipFill>
        <p:spPr bwMode="auto">
          <a:xfrm>
            <a:off x="20" y="907231"/>
            <a:ext cx="4838021" cy="5063738"/>
          </a:xfrm>
          <a:custGeom>
            <a:avLst/>
            <a:gdLst>
              <a:gd name="connsiteX0" fmla="*/ 2306172 w 4838041"/>
              <a:gd name="connsiteY0" fmla="*/ 0 h 5063738"/>
              <a:gd name="connsiteX1" fmla="*/ 4838041 w 4838041"/>
              <a:gd name="connsiteY1" fmla="*/ 2531869 h 5063738"/>
              <a:gd name="connsiteX2" fmla="*/ 2306172 w 4838041"/>
              <a:gd name="connsiteY2" fmla="*/ 5063738 h 5063738"/>
              <a:gd name="connsiteX3" fmla="*/ 79886 w 4838041"/>
              <a:gd name="connsiteY3" fmla="*/ 3738709 h 5063738"/>
              <a:gd name="connsiteX4" fmla="*/ 0 w 4838041"/>
              <a:gd name="connsiteY4" fmla="*/ 3572876 h 5063738"/>
              <a:gd name="connsiteX5" fmla="*/ 0 w 4838041"/>
              <a:gd name="connsiteY5" fmla="*/ 1490863 h 5063738"/>
              <a:gd name="connsiteX6" fmla="*/ 79886 w 4838041"/>
              <a:gd name="connsiteY6" fmla="*/ 1325030 h 5063738"/>
              <a:gd name="connsiteX7" fmla="*/ 2306172 w 4838041"/>
              <a:gd name="connsiteY7" fmla="*/ 0 h 5063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8DE30DE-9465-4069-BC65-9925B62DA806}"/>
              </a:ext>
            </a:extLst>
          </p:cNvPr>
          <p:cNvSpPr>
            <a:spLocks noGrp="1"/>
          </p:cNvSpPr>
          <p:nvPr>
            <p:ph idx="1"/>
          </p:nvPr>
        </p:nvSpPr>
        <p:spPr>
          <a:xfrm>
            <a:off x="6090574" y="2421682"/>
            <a:ext cx="4977578" cy="3639289"/>
          </a:xfrm>
        </p:spPr>
        <p:txBody>
          <a:bodyPr anchor="ctr">
            <a:normAutofit/>
          </a:bodyPr>
          <a:lstStyle/>
          <a:p>
            <a:r>
              <a:rPr lang="en-GB" sz="2000">
                <a:solidFill>
                  <a:srgbClr val="000000"/>
                </a:solidFill>
              </a:rPr>
              <a:t>.</a:t>
            </a:r>
          </a:p>
          <a:p>
            <a:endParaRPr lang="en-GB" sz="2000">
              <a:solidFill>
                <a:srgbClr val="000000"/>
              </a:solidFill>
            </a:endParaRPr>
          </a:p>
          <a:p>
            <a:endParaRPr lang="en-US" sz="2000">
              <a:solidFill>
                <a:srgbClr val="000000"/>
              </a:solidFill>
            </a:endParaRPr>
          </a:p>
        </p:txBody>
      </p:sp>
    </p:spTree>
    <p:extLst>
      <p:ext uri="{BB962C8B-B14F-4D97-AF65-F5344CB8AC3E}">
        <p14:creationId xmlns:p14="http://schemas.microsoft.com/office/powerpoint/2010/main" val="4290230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4BC33D5-EFAF-4891-823E-2906655BA8AB}"/>
              </a:ext>
            </a:extLst>
          </p:cNvPr>
          <p:cNvSpPr>
            <a:spLocks noGrp="1"/>
          </p:cNvSpPr>
          <p:nvPr>
            <p:ph type="title"/>
          </p:nvPr>
        </p:nvSpPr>
        <p:spPr>
          <a:xfrm>
            <a:off x="640079" y="2053641"/>
            <a:ext cx="3669161" cy="2760098"/>
          </a:xfrm>
        </p:spPr>
        <p:txBody>
          <a:bodyPr>
            <a:normAutofit/>
          </a:bodyPr>
          <a:lstStyle/>
          <a:p>
            <a:r>
              <a:rPr lang="en-US" b="1">
                <a:solidFill>
                  <a:srgbClr val="FFFFFF"/>
                </a:solidFill>
              </a:rPr>
              <a:t>Blood Pressure Regulation</a:t>
            </a:r>
            <a:br>
              <a:rPr lang="en-US" b="1">
                <a:solidFill>
                  <a:srgbClr val="FFFFFF"/>
                </a:solidFill>
              </a:rPr>
            </a:br>
            <a:endParaRPr lang="en-US">
              <a:solidFill>
                <a:srgbClr val="FFFFFF"/>
              </a:solidFill>
            </a:endParaRPr>
          </a:p>
        </p:txBody>
      </p:sp>
      <p:sp>
        <p:nvSpPr>
          <p:cNvPr id="3" name="Content Placeholder 2">
            <a:extLst>
              <a:ext uri="{FF2B5EF4-FFF2-40B4-BE49-F238E27FC236}">
                <a16:creationId xmlns:a16="http://schemas.microsoft.com/office/drawing/2014/main" id="{F280D3B8-4D3E-4A10-9FE9-8FFA6AE4CF86}"/>
              </a:ext>
            </a:extLst>
          </p:cNvPr>
          <p:cNvSpPr>
            <a:spLocks noGrp="1"/>
          </p:cNvSpPr>
          <p:nvPr>
            <p:ph idx="1"/>
          </p:nvPr>
        </p:nvSpPr>
        <p:spPr>
          <a:xfrm>
            <a:off x="6090574" y="801866"/>
            <a:ext cx="5306084" cy="5230634"/>
          </a:xfrm>
        </p:spPr>
        <p:txBody>
          <a:bodyPr anchor="ctr">
            <a:normAutofit/>
          </a:bodyPr>
          <a:lstStyle/>
          <a:p>
            <a:r>
              <a:rPr lang="en-GB" sz="2400">
                <a:solidFill>
                  <a:srgbClr val="000000"/>
                </a:solidFill>
              </a:rPr>
              <a:t>If blood pressure within the aorta or the carotid sinus increases, the walls of these arteries stretch and stimulate increased activity within the baroreceptor. This information is then sent via nerves to the cardio regulatory centre within the medulla, which responds by initiating mechanisms that decrease the blood pressure to a normal level.</a:t>
            </a:r>
            <a:endParaRPr lang="en-US" sz="2400">
              <a:solidFill>
                <a:srgbClr val="000000"/>
              </a:solidFill>
            </a:endParaRPr>
          </a:p>
        </p:txBody>
      </p:sp>
    </p:spTree>
    <p:extLst>
      <p:ext uri="{BB962C8B-B14F-4D97-AF65-F5344CB8AC3E}">
        <p14:creationId xmlns:p14="http://schemas.microsoft.com/office/powerpoint/2010/main" val="21638598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36CEDE7-EC94-43E8-8467-49DC3CF861FD}"/>
              </a:ext>
            </a:extLst>
          </p:cNvPr>
          <p:cNvSpPr>
            <a:spLocks noGrp="1"/>
          </p:cNvSpPr>
          <p:nvPr>
            <p:ph type="title"/>
          </p:nvPr>
        </p:nvSpPr>
        <p:spPr>
          <a:xfrm>
            <a:off x="640079" y="2053641"/>
            <a:ext cx="3669161" cy="2760098"/>
          </a:xfrm>
        </p:spPr>
        <p:txBody>
          <a:bodyPr>
            <a:normAutofit/>
          </a:bodyPr>
          <a:lstStyle/>
          <a:p>
            <a:r>
              <a:rPr lang="en-GB">
                <a:solidFill>
                  <a:srgbClr val="FFFFFF"/>
                </a:solidFill>
              </a:rPr>
              <a:t>High Blood Pressure</a:t>
            </a:r>
            <a:endParaRPr lang="en-US">
              <a:solidFill>
                <a:srgbClr val="FFFFFF"/>
              </a:solidFill>
            </a:endParaRPr>
          </a:p>
        </p:txBody>
      </p:sp>
      <p:sp>
        <p:nvSpPr>
          <p:cNvPr id="3" name="Content Placeholder 2">
            <a:extLst>
              <a:ext uri="{FF2B5EF4-FFF2-40B4-BE49-F238E27FC236}">
                <a16:creationId xmlns:a16="http://schemas.microsoft.com/office/drawing/2014/main" id="{6C3F30FC-7258-4165-A338-DDEF8AE86471}"/>
              </a:ext>
            </a:extLst>
          </p:cNvPr>
          <p:cNvSpPr>
            <a:spLocks noGrp="1"/>
          </p:cNvSpPr>
          <p:nvPr>
            <p:ph idx="1"/>
          </p:nvPr>
        </p:nvSpPr>
        <p:spPr>
          <a:xfrm>
            <a:off x="6090574" y="801866"/>
            <a:ext cx="5306084" cy="5230634"/>
          </a:xfrm>
        </p:spPr>
        <p:txBody>
          <a:bodyPr anchor="ctr">
            <a:normAutofit/>
          </a:bodyPr>
          <a:lstStyle/>
          <a:p>
            <a:r>
              <a:rPr lang="en-US" sz="3200" dirty="0">
                <a:solidFill>
                  <a:srgbClr val="000000"/>
                </a:solidFill>
              </a:rPr>
              <a:t>If there is high blood pressure the route it follows is through the parasympathetic </a:t>
            </a:r>
            <a:r>
              <a:rPr lang="en-US" sz="3200" dirty="0" err="1">
                <a:solidFill>
                  <a:srgbClr val="000000"/>
                </a:solidFill>
              </a:rPr>
              <a:t>neurone</a:t>
            </a:r>
            <a:r>
              <a:rPr lang="en-US" sz="3200" dirty="0">
                <a:solidFill>
                  <a:srgbClr val="000000"/>
                </a:solidFill>
              </a:rPr>
              <a:t> which releases acetylcholine from the sinoatrial node slowing the heart rate down to lower the blood pressure.</a:t>
            </a:r>
          </a:p>
          <a:p>
            <a:endParaRPr lang="en-US" sz="2400" dirty="0">
              <a:solidFill>
                <a:srgbClr val="000000"/>
              </a:solidFill>
            </a:endParaRPr>
          </a:p>
        </p:txBody>
      </p:sp>
    </p:spTree>
    <p:extLst>
      <p:ext uri="{BB962C8B-B14F-4D97-AF65-F5344CB8AC3E}">
        <p14:creationId xmlns:p14="http://schemas.microsoft.com/office/powerpoint/2010/main" val="14990895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9F4D889D-150A-44D3-BF70-C773A45B38A2}"/>
              </a:ext>
            </a:extLst>
          </p:cNvPr>
          <p:cNvSpPr>
            <a:spLocks noGrp="1"/>
          </p:cNvSpPr>
          <p:nvPr>
            <p:ph type="title"/>
          </p:nvPr>
        </p:nvSpPr>
        <p:spPr>
          <a:xfrm>
            <a:off x="640079" y="2053641"/>
            <a:ext cx="3669161" cy="2760098"/>
          </a:xfrm>
        </p:spPr>
        <p:txBody>
          <a:bodyPr>
            <a:normAutofit/>
          </a:bodyPr>
          <a:lstStyle/>
          <a:p>
            <a:r>
              <a:rPr lang="en-GB">
                <a:solidFill>
                  <a:srgbClr val="FFFFFF"/>
                </a:solidFill>
              </a:rPr>
              <a:t>Responses To High Blood Pressure</a:t>
            </a:r>
            <a:endParaRPr lang="en-US">
              <a:solidFill>
                <a:srgbClr val="FFFFFF"/>
              </a:solidFill>
            </a:endParaRPr>
          </a:p>
        </p:txBody>
      </p:sp>
      <p:sp>
        <p:nvSpPr>
          <p:cNvPr id="3" name="Content Placeholder 2">
            <a:extLst>
              <a:ext uri="{FF2B5EF4-FFF2-40B4-BE49-F238E27FC236}">
                <a16:creationId xmlns:a16="http://schemas.microsoft.com/office/drawing/2014/main" id="{025C8EFD-4A00-4D1A-B6F1-3779A8F3E5C2}"/>
              </a:ext>
            </a:extLst>
          </p:cNvPr>
          <p:cNvSpPr>
            <a:spLocks noGrp="1"/>
          </p:cNvSpPr>
          <p:nvPr>
            <p:ph idx="1"/>
          </p:nvPr>
        </p:nvSpPr>
        <p:spPr>
          <a:xfrm>
            <a:off x="6090574" y="801866"/>
            <a:ext cx="5306084" cy="5230634"/>
          </a:xfrm>
        </p:spPr>
        <p:txBody>
          <a:bodyPr anchor="ctr">
            <a:normAutofit/>
          </a:bodyPr>
          <a:lstStyle/>
          <a:p>
            <a:r>
              <a:rPr lang="en-GB" sz="2400">
                <a:solidFill>
                  <a:srgbClr val="000000"/>
                </a:solidFill>
              </a:rPr>
              <a:t> First see a decrease of sympathetic input and an increase in parasympathetic input to the heart. </a:t>
            </a:r>
          </a:p>
          <a:p>
            <a:r>
              <a:rPr lang="en-GB" sz="2400">
                <a:solidFill>
                  <a:srgbClr val="000000"/>
                </a:solidFill>
              </a:rPr>
              <a:t>The sympathetic nervous system increases heart rate and stimulate the heart muscle to pump with more force. </a:t>
            </a:r>
            <a:endParaRPr lang="en-US" sz="2400">
              <a:solidFill>
                <a:srgbClr val="000000"/>
              </a:solidFill>
            </a:endParaRPr>
          </a:p>
        </p:txBody>
      </p:sp>
    </p:spTree>
    <p:extLst>
      <p:ext uri="{BB962C8B-B14F-4D97-AF65-F5344CB8AC3E}">
        <p14:creationId xmlns:p14="http://schemas.microsoft.com/office/powerpoint/2010/main" val="12913103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8E98C-887F-4370-80A4-D22BCD8C41D8}"/>
              </a:ext>
            </a:extLst>
          </p:cNvPr>
          <p:cNvSpPr>
            <a:spLocks noGrp="1"/>
          </p:cNvSpPr>
          <p:nvPr>
            <p:ph type="title"/>
          </p:nvPr>
        </p:nvSpPr>
        <p:spPr>
          <a:xfrm>
            <a:off x="838200" y="365125"/>
            <a:ext cx="10515600" cy="1325563"/>
          </a:xfrm>
        </p:spPr>
        <p:txBody>
          <a:bodyPr>
            <a:normAutofit/>
          </a:bodyPr>
          <a:lstStyle/>
          <a:p>
            <a:r>
              <a:rPr lang="en-GB"/>
              <a:t>The parasympathetic nervous system</a:t>
            </a:r>
            <a:endParaRPr lang="en-US"/>
          </a:p>
        </p:txBody>
      </p:sp>
      <p:graphicFrame>
        <p:nvGraphicFramePr>
          <p:cNvPr id="5" name="Content Placeholder 2">
            <a:extLst>
              <a:ext uri="{FF2B5EF4-FFF2-40B4-BE49-F238E27FC236}">
                <a16:creationId xmlns:a16="http://schemas.microsoft.com/office/drawing/2014/main" id="{73066AC5-B6F1-4352-ACFB-9A90EAB7C2A0}"/>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08618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8">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0">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E86C8090-1924-46D9-B8DA-1E68EE4F9408}"/>
              </a:ext>
            </a:extLst>
          </p:cNvPr>
          <p:cNvSpPr>
            <a:spLocks noGrp="1"/>
          </p:cNvSpPr>
          <p:nvPr>
            <p:ph type="title"/>
          </p:nvPr>
        </p:nvSpPr>
        <p:spPr>
          <a:xfrm>
            <a:off x="640079" y="2053641"/>
            <a:ext cx="3669161" cy="2760098"/>
          </a:xfrm>
        </p:spPr>
        <p:txBody>
          <a:bodyPr>
            <a:normAutofit/>
          </a:bodyPr>
          <a:lstStyle/>
          <a:p>
            <a:r>
              <a:rPr lang="en-GB">
                <a:solidFill>
                  <a:srgbClr val="FFFFFF"/>
                </a:solidFill>
              </a:rPr>
              <a:t>Responses to Low Blood Pressure</a:t>
            </a:r>
            <a:endParaRPr lang="en-US">
              <a:solidFill>
                <a:srgbClr val="FFFFFF"/>
              </a:solidFill>
            </a:endParaRPr>
          </a:p>
        </p:txBody>
      </p:sp>
      <p:sp>
        <p:nvSpPr>
          <p:cNvPr id="26" name="Content Placeholder 2">
            <a:extLst>
              <a:ext uri="{FF2B5EF4-FFF2-40B4-BE49-F238E27FC236}">
                <a16:creationId xmlns:a16="http://schemas.microsoft.com/office/drawing/2014/main" id="{A806B1D2-0CCB-4A44-A73B-FF556F8C4509}"/>
              </a:ext>
            </a:extLst>
          </p:cNvPr>
          <p:cNvSpPr>
            <a:spLocks noGrp="1"/>
          </p:cNvSpPr>
          <p:nvPr>
            <p:ph idx="1"/>
          </p:nvPr>
        </p:nvSpPr>
        <p:spPr>
          <a:xfrm>
            <a:off x="6090574" y="801866"/>
            <a:ext cx="5306084" cy="5230634"/>
          </a:xfrm>
        </p:spPr>
        <p:txBody>
          <a:bodyPr anchor="ctr">
            <a:normAutofit/>
          </a:bodyPr>
          <a:lstStyle/>
          <a:p>
            <a:r>
              <a:rPr lang="en-GB" sz="2000">
                <a:solidFill>
                  <a:srgbClr val="000000"/>
                </a:solidFill>
              </a:rPr>
              <a:t>When the baroreceptors of the aorta or carotid sinus detect a drop in blood pressure. A decrease in blood pressure causes a decrease in action potentials sent to the cardio regulatory centre of the medulla.</a:t>
            </a:r>
          </a:p>
          <a:p>
            <a:r>
              <a:rPr lang="en-US" sz="2000">
                <a:solidFill>
                  <a:srgbClr val="000000"/>
                </a:solidFill>
              </a:rPr>
              <a:t>If there is low blood pressure the route it follows is through the sympathetic neurone which releases noradrenalin from the sinoatrial node making the heart rate faster to raise the blood pressure.</a:t>
            </a:r>
          </a:p>
          <a:p>
            <a:pPr marL="0" indent="0">
              <a:buNone/>
            </a:pPr>
            <a:endParaRPr lang="en-GB" sz="2000">
              <a:solidFill>
                <a:srgbClr val="000000"/>
              </a:solidFill>
            </a:endParaRPr>
          </a:p>
          <a:p>
            <a:r>
              <a:rPr lang="en-GB" sz="2000">
                <a:solidFill>
                  <a:srgbClr val="000000"/>
                </a:solidFill>
              </a:rPr>
              <a:t>Therefore, to raise blood pressure, the body will first cause an increase in sympathetic nerve activity to the SA node, causing it to fire more frequently, which increases the heart rate. </a:t>
            </a:r>
            <a:endParaRPr lang="en-US" sz="2000">
              <a:solidFill>
                <a:srgbClr val="000000"/>
              </a:solidFill>
            </a:endParaRPr>
          </a:p>
        </p:txBody>
      </p:sp>
    </p:spTree>
    <p:extLst>
      <p:ext uri="{BB962C8B-B14F-4D97-AF65-F5344CB8AC3E}">
        <p14:creationId xmlns:p14="http://schemas.microsoft.com/office/powerpoint/2010/main" val="19568382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C745834-B6E8-44AF-8A6E-519809199261}"/>
              </a:ext>
            </a:extLst>
          </p:cNvPr>
          <p:cNvPicPr>
            <a:picLocks noChangeAspect="1"/>
          </p:cNvPicPr>
          <p:nvPr/>
        </p:nvPicPr>
        <p:blipFill rotWithShape="1">
          <a:blip r:embed="rId2"/>
          <a:srcRect l="38369" r="23609"/>
          <a:stretch/>
        </p:blipFill>
        <p:spPr>
          <a:xfrm>
            <a:off x="20" y="10"/>
            <a:ext cx="4635571" cy="6857990"/>
          </a:xfrm>
          <a:prstGeom prst="rect">
            <a:avLst/>
          </a:prstGeom>
          <a:effectLst/>
        </p:spPr>
      </p:pic>
      <p:cxnSp>
        <p:nvCxnSpPr>
          <p:cNvPr id="12" name="Straight Connector 11">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4D729C"/>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DD24349B-BE2F-4336-8187-82496822C464}"/>
              </a:ext>
            </a:extLst>
          </p:cNvPr>
          <p:cNvGraphicFramePr>
            <a:graphicFrameLocks noGrp="1"/>
          </p:cNvGraphicFramePr>
          <p:nvPr>
            <p:ph idx="4294967295"/>
            <p:extLst>
              <p:ext uri="{D42A27DB-BD31-4B8C-83A1-F6EECF244321}">
                <p14:modId xmlns:p14="http://schemas.microsoft.com/office/powerpoint/2010/main" val="2236916714"/>
              </p:ext>
            </p:extLst>
          </p:nvPr>
        </p:nvGraphicFramePr>
        <p:xfrm>
          <a:off x="4965431" y="2438400"/>
          <a:ext cx="6586489" cy="37854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96166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A4E2E-50B9-428D-B58B-1912BCA9C4B2}"/>
              </a:ext>
            </a:extLst>
          </p:cNvPr>
          <p:cNvSpPr>
            <a:spLocks noGrp="1"/>
          </p:cNvSpPr>
          <p:nvPr>
            <p:ph type="title"/>
          </p:nvPr>
        </p:nvSpPr>
        <p:spPr/>
        <p:txBody>
          <a:bodyPr/>
          <a:lstStyle/>
          <a:p>
            <a:r>
              <a:rPr lang="en-US" dirty="0"/>
              <a:t>Ultrafiltration and production of urine</a:t>
            </a:r>
            <a:endParaRPr lang="en-GB" dirty="0"/>
          </a:p>
        </p:txBody>
      </p:sp>
      <p:sp>
        <p:nvSpPr>
          <p:cNvPr id="3" name="Content Placeholder 2">
            <a:extLst>
              <a:ext uri="{FF2B5EF4-FFF2-40B4-BE49-F238E27FC236}">
                <a16:creationId xmlns:a16="http://schemas.microsoft.com/office/drawing/2014/main" id="{B6D51BEF-5CA4-4DA1-9C68-BCA3A27D16E5}"/>
              </a:ext>
            </a:extLst>
          </p:cNvPr>
          <p:cNvSpPr>
            <a:spLocks noGrp="1"/>
          </p:cNvSpPr>
          <p:nvPr>
            <p:ph idx="1"/>
          </p:nvPr>
        </p:nvSpPr>
        <p:spPr/>
        <p:txBody>
          <a:bodyPr/>
          <a:lstStyle/>
          <a:p>
            <a:pPr lvl="0"/>
            <a:r>
              <a:rPr lang="en-GB" dirty="0"/>
              <a:t>ULTRAFILTRATION – Filtration on a molecular scale between the glomerulus and Bowman’s capsule (cleaning of the blood).</a:t>
            </a:r>
          </a:p>
          <a:p>
            <a:pPr lvl="0"/>
            <a:r>
              <a:rPr lang="en-GB" dirty="0"/>
              <a:t>SELECTIVE REABSORBTION – some substances are filtered out of the blood and then selectively reabsorbed.</a:t>
            </a:r>
          </a:p>
          <a:p>
            <a:pPr lvl="0"/>
            <a:r>
              <a:rPr lang="en-GB" dirty="0"/>
              <a:t>OSMOREGULATION - The regulation of the concentration of water molecules in the blood.</a:t>
            </a:r>
          </a:p>
          <a:p>
            <a:endParaRPr lang="en-GB" dirty="0"/>
          </a:p>
        </p:txBody>
      </p:sp>
    </p:spTree>
    <p:extLst>
      <p:ext uri="{BB962C8B-B14F-4D97-AF65-F5344CB8AC3E}">
        <p14:creationId xmlns:p14="http://schemas.microsoft.com/office/powerpoint/2010/main" val="15696416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BD702B-1C32-4421-9C62-CFF7F499AEB2}"/>
              </a:ext>
            </a:extLst>
          </p:cNvPr>
          <p:cNvSpPr>
            <a:spLocks noGrp="1"/>
          </p:cNvSpPr>
          <p:nvPr>
            <p:ph type="title"/>
          </p:nvPr>
        </p:nvSpPr>
        <p:spPr/>
        <p:txBody>
          <a:bodyPr/>
          <a:lstStyle/>
          <a:p>
            <a:r>
              <a:rPr lang="en-US" dirty="0"/>
              <a:t>Ultrafiltration </a:t>
            </a:r>
            <a:endParaRPr lang="en-GB" dirty="0"/>
          </a:p>
        </p:txBody>
      </p:sp>
      <p:sp>
        <p:nvSpPr>
          <p:cNvPr id="3" name="Content Placeholder 2">
            <a:extLst>
              <a:ext uri="{FF2B5EF4-FFF2-40B4-BE49-F238E27FC236}">
                <a16:creationId xmlns:a16="http://schemas.microsoft.com/office/drawing/2014/main" id="{0ECA2DD1-E72F-4F12-A015-CD95473E123E}"/>
              </a:ext>
            </a:extLst>
          </p:cNvPr>
          <p:cNvSpPr>
            <a:spLocks noGrp="1"/>
          </p:cNvSpPr>
          <p:nvPr>
            <p:ph idx="1"/>
          </p:nvPr>
        </p:nvSpPr>
        <p:spPr/>
        <p:txBody>
          <a:bodyPr/>
          <a:lstStyle/>
          <a:p>
            <a:pPr lvl="0"/>
            <a:r>
              <a:rPr lang="en-GB" dirty="0"/>
              <a:t>Dirty blood enters the kidney via the renal artery.</a:t>
            </a:r>
          </a:p>
          <a:p>
            <a:pPr lvl="0"/>
            <a:r>
              <a:rPr lang="en-GB" dirty="0"/>
              <a:t>The artery splits up into a ball of capillaries called the glomerulus. </a:t>
            </a:r>
          </a:p>
          <a:p>
            <a:pPr lvl="0"/>
            <a:r>
              <a:rPr lang="en-GB" dirty="0"/>
              <a:t>The Blood is under high pressure (coming from the pumping heart and also because the blood vessel leading away from the glomerulus has a smaller diameter)</a:t>
            </a:r>
          </a:p>
          <a:p>
            <a:pPr lvl="0"/>
            <a:r>
              <a:rPr lang="en-GB" dirty="0"/>
              <a:t>The high pressure forces all small molecules out of the holes in the capillary walls leaving only large molecules like proteins in the blood.</a:t>
            </a:r>
          </a:p>
          <a:p>
            <a:endParaRPr lang="en-GB" dirty="0"/>
          </a:p>
        </p:txBody>
      </p:sp>
    </p:spTree>
    <p:extLst>
      <p:ext uri="{BB962C8B-B14F-4D97-AF65-F5344CB8AC3E}">
        <p14:creationId xmlns:p14="http://schemas.microsoft.com/office/powerpoint/2010/main" val="24692509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4E8B76B-F926-447E-8F43-96B7DC12A27F}"/>
              </a:ext>
            </a:extLst>
          </p:cNvPr>
          <p:cNvSpPr/>
          <p:nvPr/>
        </p:nvSpPr>
        <p:spPr>
          <a:xfrm>
            <a:off x="731520" y="873760"/>
            <a:ext cx="11094720" cy="4005199"/>
          </a:xfrm>
          <a:prstGeom prst="rect">
            <a:avLst/>
          </a:prstGeom>
        </p:spPr>
        <p:txBody>
          <a:bodyPr wrap="square">
            <a:spAutoFit/>
          </a:bodyPr>
          <a:lstStyle/>
          <a:p>
            <a:pPr lvl="0">
              <a:lnSpc>
                <a:spcPct val="115000"/>
              </a:lnSpc>
              <a:spcAft>
                <a:spcPts val="0"/>
              </a:spcAft>
            </a:pPr>
            <a:r>
              <a:rPr lang="en-GB" sz="2400" dirty="0">
                <a:latin typeface="Comic Sans MS" panose="030F0702030302020204" pitchFamily="66" charset="0"/>
                <a:ea typeface="Times New Roman" panose="02020603050405020304" pitchFamily="18" charset="0"/>
                <a:cs typeface="Times New Roman" panose="02020603050405020304" pitchFamily="18" charset="0"/>
              </a:rPr>
              <a:t>The small molecules enter the Bowman’s capsule (now called glomerular filtrate) and travel into the proximal convoluted tubule where glucose is reabsorbed back into the blood by active transport.</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p>
            <a:pPr lvl="0">
              <a:lnSpc>
                <a:spcPct val="115000"/>
              </a:lnSpc>
              <a:spcAft>
                <a:spcPts val="1000"/>
              </a:spcAft>
            </a:pPr>
            <a:endParaRPr lang="en-GB" sz="2400" dirty="0">
              <a:latin typeface="Comic Sans MS" panose="030F0702030302020204" pitchFamily="66" charset="0"/>
              <a:ea typeface="Times New Roman" panose="02020603050405020304" pitchFamily="18" charset="0"/>
              <a:cs typeface="Times New Roman" panose="02020603050405020304" pitchFamily="18" charset="0"/>
            </a:endParaRPr>
          </a:p>
          <a:p>
            <a:pPr lvl="0">
              <a:lnSpc>
                <a:spcPct val="115000"/>
              </a:lnSpc>
              <a:spcAft>
                <a:spcPts val="1000"/>
              </a:spcAft>
            </a:pPr>
            <a:r>
              <a:rPr lang="en-GB" sz="2400" dirty="0">
                <a:latin typeface="Comic Sans MS" panose="030F0702030302020204" pitchFamily="66" charset="0"/>
                <a:ea typeface="Times New Roman" panose="02020603050405020304" pitchFamily="18" charset="0"/>
                <a:cs typeface="Times New Roman" panose="02020603050405020304" pitchFamily="18" charset="0"/>
              </a:rPr>
              <a:t>The filtrate travels down through the loop of </a:t>
            </a:r>
            <a:r>
              <a:rPr lang="en-GB" sz="2400" dirty="0" err="1">
                <a:latin typeface="Comic Sans MS" panose="030F0702030302020204" pitchFamily="66" charset="0"/>
                <a:ea typeface="Times New Roman" panose="02020603050405020304" pitchFamily="18" charset="0"/>
                <a:cs typeface="Times New Roman" panose="02020603050405020304" pitchFamily="18" charset="0"/>
              </a:rPr>
              <a:t>Henlé</a:t>
            </a:r>
            <a:r>
              <a:rPr lang="en-GB" sz="2400" dirty="0">
                <a:latin typeface="Comic Sans MS" panose="030F0702030302020204" pitchFamily="66" charset="0"/>
                <a:ea typeface="Times New Roman" panose="02020603050405020304" pitchFamily="18" charset="0"/>
                <a:cs typeface="Times New Roman" panose="02020603050405020304" pitchFamily="18" charset="0"/>
              </a:rPr>
              <a:t> where water is reabsorbed by osmosis.</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GB" sz="2400" dirty="0">
              <a:latin typeface="Comic Sans MS" panose="030F0702030302020204" pitchFamily="66" charset="0"/>
              <a:ea typeface="Times New Roman" panose="02020603050405020304" pitchFamily="18" charset="0"/>
              <a:cs typeface="Times New Roman" panose="02020603050405020304" pitchFamily="18" charset="0"/>
            </a:endParaRPr>
          </a:p>
          <a:p>
            <a:r>
              <a:rPr lang="en-GB" sz="2400" dirty="0">
                <a:latin typeface="Comic Sans MS" panose="030F0702030302020204" pitchFamily="66" charset="0"/>
                <a:ea typeface="Times New Roman" panose="02020603050405020304" pitchFamily="18" charset="0"/>
                <a:cs typeface="Times New Roman" panose="02020603050405020304" pitchFamily="18" charset="0"/>
              </a:rPr>
              <a:t>The filtrate then enters the distal convoluted tubule where minerals, amino acids and other useful substances are reabsorbed back into the blood</a:t>
            </a:r>
            <a:endParaRPr lang="en-GB" sz="2400" dirty="0"/>
          </a:p>
        </p:txBody>
      </p:sp>
    </p:spTree>
    <p:extLst>
      <p:ext uri="{BB962C8B-B14F-4D97-AF65-F5344CB8AC3E}">
        <p14:creationId xmlns:p14="http://schemas.microsoft.com/office/powerpoint/2010/main" val="31943563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EDB83-1E26-4E6A-8617-673C567DA5C3}"/>
              </a:ext>
            </a:extLst>
          </p:cNvPr>
          <p:cNvSpPr>
            <a:spLocks noGrp="1"/>
          </p:cNvSpPr>
          <p:nvPr>
            <p:ph type="title"/>
          </p:nvPr>
        </p:nvSpPr>
        <p:spPr/>
        <p:txBody>
          <a:bodyPr/>
          <a:lstStyle/>
          <a:p>
            <a:r>
              <a:rPr lang="en-US" dirty="0"/>
              <a:t>Continued</a:t>
            </a:r>
            <a:endParaRPr lang="en-GB" dirty="0"/>
          </a:p>
        </p:txBody>
      </p:sp>
      <p:sp>
        <p:nvSpPr>
          <p:cNvPr id="3" name="Content Placeholder 2">
            <a:extLst>
              <a:ext uri="{FF2B5EF4-FFF2-40B4-BE49-F238E27FC236}">
                <a16:creationId xmlns:a16="http://schemas.microsoft.com/office/drawing/2014/main" id="{85AB5767-122B-41C2-B2F9-2C36F8D5389B}"/>
              </a:ext>
            </a:extLst>
          </p:cNvPr>
          <p:cNvSpPr>
            <a:spLocks noGrp="1"/>
          </p:cNvSpPr>
          <p:nvPr>
            <p:ph idx="1"/>
          </p:nvPr>
        </p:nvSpPr>
        <p:spPr/>
        <p:txBody>
          <a:bodyPr/>
          <a:lstStyle/>
          <a:p>
            <a:pPr lvl="0"/>
            <a:r>
              <a:rPr lang="en-GB" dirty="0"/>
              <a:t>The remaining fluid containing urea, excess salts and excess water passes into the collecting duct.</a:t>
            </a:r>
          </a:p>
          <a:p>
            <a:pPr lvl="0"/>
            <a:r>
              <a:rPr lang="en-GB" dirty="0"/>
              <a:t>The distal convoluted tubules from several other nephrons join up to form the collecting duct.</a:t>
            </a:r>
          </a:p>
          <a:p>
            <a:pPr lvl="0"/>
            <a:r>
              <a:rPr lang="en-GB" dirty="0"/>
              <a:t>The collecting ducts from the other nephrons join to form the ureter, which leads to the bladder.</a:t>
            </a:r>
          </a:p>
          <a:p>
            <a:pPr lvl="0"/>
            <a:r>
              <a:rPr lang="en-GB" dirty="0"/>
              <a:t>The fluid (urine) is stored in the bladder ready for excretion.</a:t>
            </a:r>
          </a:p>
          <a:p>
            <a:pPr lvl="0"/>
            <a:r>
              <a:rPr lang="en-GB" dirty="0"/>
              <a:t>The urine travels down the urethra to the outside.</a:t>
            </a:r>
          </a:p>
          <a:p>
            <a:endParaRPr lang="en-GB" dirty="0"/>
          </a:p>
        </p:txBody>
      </p:sp>
    </p:spTree>
    <p:extLst>
      <p:ext uri="{BB962C8B-B14F-4D97-AF65-F5344CB8AC3E}">
        <p14:creationId xmlns:p14="http://schemas.microsoft.com/office/powerpoint/2010/main" val="8273805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 result for unlabelled picture of a nephron">
            <a:extLst>
              <a:ext uri="{FF2B5EF4-FFF2-40B4-BE49-F238E27FC236}">
                <a16:creationId xmlns:a16="http://schemas.microsoft.com/office/drawing/2014/main" id="{AB6E91CC-D419-47E4-9AB2-78741BD614A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967948" y="1796704"/>
            <a:ext cx="7901609" cy="4127017"/>
          </a:xfrm>
          <a:prstGeom prst="rect">
            <a:avLst/>
          </a:prstGeom>
          <a:noFill/>
          <a:ln>
            <a:noFill/>
          </a:ln>
        </p:spPr>
      </p:pic>
      <p:sp>
        <p:nvSpPr>
          <p:cNvPr id="3" name="Title 2">
            <a:extLst>
              <a:ext uri="{FF2B5EF4-FFF2-40B4-BE49-F238E27FC236}">
                <a16:creationId xmlns:a16="http://schemas.microsoft.com/office/drawing/2014/main" id="{B15C0AA1-7EAD-4BC9-90F2-B23335741401}"/>
              </a:ext>
            </a:extLst>
          </p:cNvPr>
          <p:cNvSpPr>
            <a:spLocks noGrp="1"/>
          </p:cNvSpPr>
          <p:nvPr>
            <p:ph type="title"/>
          </p:nvPr>
        </p:nvSpPr>
        <p:spPr/>
        <p:txBody>
          <a:bodyPr/>
          <a:lstStyle/>
          <a:p>
            <a:r>
              <a:rPr lang="en-US" dirty="0"/>
              <a:t>Nephron</a:t>
            </a:r>
            <a:endParaRPr lang="en-GB" dirty="0"/>
          </a:p>
        </p:txBody>
      </p:sp>
      <p:sp>
        <p:nvSpPr>
          <p:cNvPr id="4" name="Content Placeholder 3">
            <a:extLst>
              <a:ext uri="{FF2B5EF4-FFF2-40B4-BE49-F238E27FC236}">
                <a16:creationId xmlns:a16="http://schemas.microsoft.com/office/drawing/2014/main" id="{F096AD5D-BE29-46A6-93B1-95F72FC7E53C}"/>
              </a:ext>
            </a:extLst>
          </p:cNvPr>
          <p:cNvSpPr>
            <a:spLocks noGrp="1"/>
          </p:cNvSpPr>
          <p:nvPr>
            <p:ph idx="1"/>
          </p:nvPr>
        </p:nvSpPr>
        <p:spPr>
          <a:xfrm>
            <a:off x="1066799" y="1398241"/>
            <a:ext cx="10810461" cy="4992619"/>
          </a:xfrm>
        </p:spPr>
        <p:txBody>
          <a:bodyPr/>
          <a:lstStyle/>
          <a:p>
            <a:endParaRPr lang="en-GB" dirty="0"/>
          </a:p>
        </p:txBody>
      </p:sp>
    </p:spTree>
    <p:extLst>
      <p:ext uri="{BB962C8B-B14F-4D97-AF65-F5344CB8AC3E}">
        <p14:creationId xmlns:p14="http://schemas.microsoft.com/office/powerpoint/2010/main" val="1679846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E24C6-93FF-486D-B816-1292BBB5C2E4}"/>
              </a:ext>
            </a:extLst>
          </p:cNvPr>
          <p:cNvSpPr>
            <a:spLocks noGrp="1"/>
          </p:cNvSpPr>
          <p:nvPr>
            <p:ph type="title"/>
          </p:nvPr>
        </p:nvSpPr>
        <p:spPr/>
        <p:txBody>
          <a:bodyPr/>
          <a:lstStyle/>
          <a:p>
            <a:r>
              <a:rPr lang="en-US" dirty="0"/>
              <a:t>Glucose Regulation </a:t>
            </a:r>
            <a:endParaRPr lang="en-GB" dirty="0"/>
          </a:p>
        </p:txBody>
      </p:sp>
      <p:pic>
        <p:nvPicPr>
          <p:cNvPr id="4" name="Content Placeholder 3">
            <a:extLst>
              <a:ext uri="{FF2B5EF4-FFF2-40B4-BE49-F238E27FC236}">
                <a16:creationId xmlns:a16="http://schemas.microsoft.com/office/drawing/2014/main" id="{361C9464-32FF-4290-BC37-A6BEA5EDC219}"/>
              </a:ext>
            </a:extLst>
          </p:cNvPr>
          <p:cNvPicPr>
            <a:picLocks noGrp="1"/>
          </p:cNvPicPr>
          <p:nvPr>
            <p:ph idx="1"/>
          </p:nvPr>
        </p:nvPicPr>
        <p:blipFill>
          <a:blip r:embed="rId2"/>
          <a:stretch>
            <a:fillRect/>
          </a:stretch>
        </p:blipFill>
        <p:spPr>
          <a:xfrm>
            <a:off x="1158240" y="2021839"/>
            <a:ext cx="9499600" cy="4053841"/>
          </a:xfrm>
          <a:prstGeom prst="rect">
            <a:avLst/>
          </a:prstGeom>
        </p:spPr>
      </p:pic>
    </p:spTree>
    <p:extLst>
      <p:ext uri="{BB962C8B-B14F-4D97-AF65-F5344CB8AC3E}">
        <p14:creationId xmlns:p14="http://schemas.microsoft.com/office/powerpoint/2010/main" val="17164533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74466-A707-46CC-9AA0-E402EDAE6D87}"/>
              </a:ext>
            </a:extLst>
          </p:cNvPr>
          <p:cNvSpPr>
            <a:spLocks noGrp="1"/>
          </p:cNvSpPr>
          <p:nvPr>
            <p:ph type="title"/>
          </p:nvPr>
        </p:nvSpPr>
        <p:spPr/>
        <p:txBody>
          <a:bodyPr/>
          <a:lstStyle/>
          <a:p>
            <a:r>
              <a:rPr lang="en-US" dirty="0"/>
              <a:t>Thermoregulation </a:t>
            </a:r>
            <a:endParaRPr lang="en-GB" dirty="0"/>
          </a:p>
        </p:txBody>
      </p:sp>
      <p:sp>
        <p:nvSpPr>
          <p:cNvPr id="3" name="Content Placeholder 2">
            <a:extLst>
              <a:ext uri="{FF2B5EF4-FFF2-40B4-BE49-F238E27FC236}">
                <a16:creationId xmlns:a16="http://schemas.microsoft.com/office/drawing/2014/main" id="{7D313FF2-FBB4-4819-8365-2E2C78721B91}"/>
              </a:ext>
            </a:extLst>
          </p:cNvPr>
          <p:cNvSpPr>
            <a:spLocks noGrp="1"/>
          </p:cNvSpPr>
          <p:nvPr>
            <p:ph idx="1"/>
          </p:nvPr>
        </p:nvSpPr>
        <p:spPr/>
        <p:txBody>
          <a:bodyPr/>
          <a:lstStyle/>
          <a:p>
            <a:r>
              <a:rPr lang="en-US" dirty="0"/>
              <a:t>Thermoregulation is a process that allows your body to maintain its core internal temperature. All thermoregulation mechanisms are designed to return your body to homeostasis. This is a state of equilibrium. </a:t>
            </a:r>
            <a:endParaRPr lang="en-GB" dirty="0"/>
          </a:p>
        </p:txBody>
      </p:sp>
    </p:spTree>
    <p:extLst>
      <p:ext uri="{BB962C8B-B14F-4D97-AF65-F5344CB8AC3E}">
        <p14:creationId xmlns:p14="http://schemas.microsoft.com/office/powerpoint/2010/main" val="42334341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itle 2">
            <a:extLst>
              <a:ext uri="{FF2B5EF4-FFF2-40B4-BE49-F238E27FC236}">
                <a16:creationId xmlns:a16="http://schemas.microsoft.com/office/drawing/2014/main" id="{43F1F970-8391-49DA-9A9D-18C907000C42}"/>
              </a:ext>
            </a:extLst>
          </p:cNvPr>
          <p:cNvSpPr>
            <a:spLocks noGrp="1"/>
          </p:cNvSpPr>
          <p:nvPr>
            <p:ph type="title"/>
          </p:nvPr>
        </p:nvSpPr>
        <p:spPr>
          <a:xfrm>
            <a:off x="640079" y="2053641"/>
            <a:ext cx="3669161" cy="2760098"/>
          </a:xfrm>
        </p:spPr>
        <p:txBody>
          <a:bodyPr>
            <a:normAutofit/>
          </a:bodyPr>
          <a:lstStyle/>
          <a:p>
            <a:r>
              <a:rPr lang="en-US" sz="3700" dirty="0">
                <a:solidFill>
                  <a:srgbClr val="FFFFFF"/>
                </a:solidFill>
              </a:rPr>
              <a:t>Thermoregulation </a:t>
            </a:r>
            <a:endParaRPr lang="en-GB" sz="3700" dirty="0">
              <a:solidFill>
                <a:srgbClr val="FFFFFF"/>
              </a:solidFill>
            </a:endParaRPr>
          </a:p>
        </p:txBody>
      </p:sp>
      <p:sp>
        <p:nvSpPr>
          <p:cNvPr id="4" name="Content Placeholder 3">
            <a:extLst>
              <a:ext uri="{FF2B5EF4-FFF2-40B4-BE49-F238E27FC236}">
                <a16:creationId xmlns:a16="http://schemas.microsoft.com/office/drawing/2014/main" id="{3C324A90-0B51-4383-B533-C3C54CDBBF0C}"/>
              </a:ext>
            </a:extLst>
          </p:cNvPr>
          <p:cNvSpPr>
            <a:spLocks noGrp="1"/>
          </p:cNvSpPr>
          <p:nvPr>
            <p:ph idx="1"/>
          </p:nvPr>
        </p:nvSpPr>
        <p:spPr>
          <a:xfrm>
            <a:off x="6090574" y="801866"/>
            <a:ext cx="5306084" cy="5230634"/>
          </a:xfrm>
        </p:spPr>
        <p:txBody>
          <a:bodyPr anchor="ctr">
            <a:normAutofit/>
          </a:bodyPr>
          <a:lstStyle/>
          <a:p>
            <a:r>
              <a:rPr lang="en-US" dirty="0"/>
              <a:t>When your internal temperature changes, sensors in your central nervous system (CNS) send messages to your hypothalamus. In response, it sends signals to various organs and systems in your body. They respond with a variety of mechanisms.</a:t>
            </a:r>
            <a:endParaRPr lang="en-GB" sz="2400" dirty="0">
              <a:solidFill>
                <a:srgbClr val="000000"/>
              </a:solidFill>
            </a:endParaRPr>
          </a:p>
        </p:txBody>
      </p:sp>
    </p:spTree>
    <p:extLst>
      <p:ext uri="{BB962C8B-B14F-4D97-AF65-F5344CB8AC3E}">
        <p14:creationId xmlns:p14="http://schemas.microsoft.com/office/powerpoint/2010/main" val="30945915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96CE179D-B776-47D0-8151-119AE3D3EAC0}"/>
              </a:ext>
            </a:extLst>
          </p:cNvPr>
          <p:cNvSpPr>
            <a:spLocks noGrp="1"/>
          </p:cNvSpPr>
          <p:nvPr>
            <p:ph type="title"/>
          </p:nvPr>
        </p:nvSpPr>
        <p:spPr>
          <a:xfrm>
            <a:off x="640079" y="2053641"/>
            <a:ext cx="3669161" cy="2760098"/>
          </a:xfrm>
        </p:spPr>
        <p:txBody>
          <a:bodyPr>
            <a:normAutofit/>
          </a:bodyPr>
          <a:lstStyle/>
          <a:p>
            <a:r>
              <a:rPr lang="en-US" dirty="0">
                <a:solidFill>
                  <a:srgbClr val="FFFFFF"/>
                </a:solidFill>
              </a:rPr>
              <a:t>When you are too hot </a:t>
            </a:r>
            <a:endParaRPr lang="en-GB" dirty="0">
              <a:solidFill>
                <a:srgbClr val="FFFFFF"/>
              </a:solidFill>
            </a:endParaRPr>
          </a:p>
        </p:txBody>
      </p:sp>
      <p:sp>
        <p:nvSpPr>
          <p:cNvPr id="3" name="Content Placeholder 2">
            <a:extLst>
              <a:ext uri="{FF2B5EF4-FFF2-40B4-BE49-F238E27FC236}">
                <a16:creationId xmlns:a16="http://schemas.microsoft.com/office/drawing/2014/main" id="{678BD535-8105-4649-B0D0-1133A745B309}"/>
              </a:ext>
            </a:extLst>
          </p:cNvPr>
          <p:cNvSpPr>
            <a:spLocks noGrp="1"/>
          </p:cNvSpPr>
          <p:nvPr>
            <p:ph idx="1"/>
          </p:nvPr>
        </p:nvSpPr>
        <p:spPr>
          <a:xfrm>
            <a:off x="6090574" y="801866"/>
            <a:ext cx="5306084" cy="5230634"/>
          </a:xfrm>
        </p:spPr>
        <p:txBody>
          <a:bodyPr anchor="ctr">
            <a:normAutofit/>
          </a:bodyPr>
          <a:lstStyle/>
          <a:p>
            <a:r>
              <a:rPr lang="en-US" dirty="0"/>
              <a:t>Sweating: Your sweat glands release sweat, which cools your skin as it evaporates. This helps lower your internal temperature.</a:t>
            </a:r>
          </a:p>
          <a:p>
            <a:r>
              <a:rPr lang="en-US" dirty="0"/>
              <a:t>Vasodilatation: The blood vessels under your skin get wider. This increases blood flow to your skin where it is cooler — away from your warm inner body. This lets your body release heat through heat radiation.</a:t>
            </a:r>
          </a:p>
          <a:p>
            <a:endParaRPr lang="en-GB" sz="2400" dirty="0">
              <a:solidFill>
                <a:srgbClr val="000000"/>
              </a:solidFill>
            </a:endParaRPr>
          </a:p>
        </p:txBody>
      </p:sp>
    </p:spTree>
    <p:extLst>
      <p:ext uri="{BB962C8B-B14F-4D97-AF65-F5344CB8AC3E}">
        <p14:creationId xmlns:p14="http://schemas.microsoft.com/office/powerpoint/2010/main" val="19677568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B5060844-1B2D-4890-9F1B-8227F2CDCAFE}"/>
              </a:ext>
            </a:extLst>
          </p:cNvPr>
          <p:cNvSpPr>
            <a:spLocks noGrp="1"/>
          </p:cNvSpPr>
          <p:nvPr>
            <p:ph type="title"/>
          </p:nvPr>
        </p:nvSpPr>
        <p:spPr>
          <a:xfrm>
            <a:off x="640079" y="2053641"/>
            <a:ext cx="3669161" cy="2760098"/>
          </a:xfrm>
        </p:spPr>
        <p:txBody>
          <a:bodyPr>
            <a:normAutofit/>
          </a:bodyPr>
          <a:lstStyle/>
          <a:p>
            <a:r>
              <a:rPr lang="en-US" dirty="0">
                <a:solidFill>
                  <a:srgbClr val="FFFFFF"/>
                </a:solidFill>
              </a:rPr>
              <a:t>When you are too cold </a:t>
            </a:r>
            <a:endParaRPr lang="en-GB" dirty="0">
              <a:solidFill>
                <a:srgbClr val="FFFFFF"/>
              </a:solidFill>
            </a:endParaRPr>
          </a:p>
        </p:txBody>
      </p:sp>
      <p:sp>
        <p:nvSpPr>
          <p:cNvPr id="3" name="Content Placeholder 2">
            <a:extLst>
              <a:ext uri="{FF2B5EF4-FFF2-40B4-BE49-F238E27FC236}">
                <a16:creationId xmlns:a16="http://schemas.microsoft.com/office/drawing/2014/main" id="{A1263F7F-77D3-4464-84A0-D1E782B56C68}"/>
              </a:ext>
            </a:extLst>
          </p:cNvPr>
          <p:cNvSpPr>
            <a:spLocks noGrp="1"/>
          </p:cNvSpPr>
          <p:nvPr>
            <p:ph idx="1"/>
          </p:nvPr>
        </p:nvSpPr>
        <p:spPr>
          <a:xfrm>
            <a:off x="6090574" y="801866"/>
            <a:ext cx="5306084" cy="5230634"/>
          </a:xfrm>
        </p:spPr>
        <p:txBody>
          <a:bodyPr anchor="ctr">
            <a:normAutofit fontScale="92500" lnSpcReduction="20000"/>
          </a:bodyPr>
          <a:lstStyle/>
          <a:p>
            <a:r>
              <a:rPr lang="en-US" dirty="0"/>
              <a:t>Vasoconstriction: The blood vessels under your skin become narrower. This decreases blood flow to your skin, retaining heat near the warm inner body.</a:t>
            </a:r>
          </a:p>
          <a:p>
            <a:r>
              <a:rPr lang="en-US" dirty="0" err="1"/>
              <a:t>Thermogenesis:Your</a:t>
            </a:r>
            <a:r>
              <a:rPr lang="en-US" dirty="0"/>
              <a:t> body’s muscles, organs, and brain produce heat in a variety of ways. For example, muscles can produce heat by shivering.</a:t>
            </a:r>
          </a:p>
          <a:p>
            <a:r>
              <a:rPr lang="en-US" dirty="0"/>
              <a:t>Hormonal thermogenesis: Your thyroid gland releases hormones to increase your metabolism. This increases the energy your body creates and the amount of heat it produces.</a:t>
            </a:r>
          </a:p>
          <a:p>
            <a:endParaRPr lang="en-GB" sz="2400" dirty="0">
              <a:solidFill>
                <a:srgbClr val="000000"/>
              </a:solidFill>
            </a:endParaRPr>
          </a:p>
        </p:txBody>
      </p:sp>
    </p:spTree>
    <p:extLst>
      <p:ext uri="{BB962C8B-B14F-4D97-AF65-F5344CB8AC3E}">
        <p14:creationId xmlns:p14="http://schemas.microsoft.com/office/powerpoint/2010/main" val="29993696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15446-0C4B-4C7F-8CB6-9042485F64AE}"/>
              </a:ext>
            </a:extLst>
          </p:cNvPr>
          <p:cNvSpPr>
            <a:spLocks noGrp="1"/>
          </p:cNvSpPr>
          <p:nvPr>
            <p:ph type="title"/>
          </p:nvPr>
        </p:nvSpPr>
        <p:spPr/>
        <p:txBody>
          <a:bodyPr/>
          <a:lstStyle/>
          <a:p>
            <a:r>
              <a:rPr lang="en-US" dirty="0"/>
              <a:t>Cellular respiration </a:t>
            </a:r>
            <a:endParaRPr lang="en-GB" dirty="0"/>
          </a:p>
        </p:txBody>
      </p:sp>
      <p:sp>
        <p:nvSpPr>
          <p:cNvPr id="3" name="Content Placeholder 2">
            <a:extLst>
              <a:ext uri="{FF2B5EF4-FFF2-40B4-BE49-F238E27FC236}">
                <a16:creationId xmlns:a16="http://schemas.microsoft.com/office/drawing/2014/main" id="{CDEFB565-3268-4F5C-8015-C583970BB753}"/>
              </a:ext>
            </a:extLst>
          </p:cNvPr>
          <p:cNvSpPr>
            <a:spLocks noGrp="1"/>
          </p:cNvSpPr>
          <p:nvPr>
            <p:ph idx="1"/>
          </p:nvPr>
        </p:nvSpPr>
        <p:spPr/>
        <p:txBody>
          <a:bodyPr>
            <a:normAutofit fontScale="85000" lnSpcReduction="20000"/>
          </a:bodyPr>
          <a:lstStyle/>
          <a:p>
            <a:endParaRPr lang="en-US" dirty="0"/>
          </a:p>
          <a:p>
            <a:endParaRPr lang="en-GB" dirty="0"/>
          </a:p>
          <a:p>
            <a:r>
              <a:rPr lang="en-GB" dirty="0"/>
              <a:t>O2 + Glucose &gt; CO2 + H20 + ATP</a:t>
            </a:r>
          </a:p>
          <a:p>
            <a:endParaRPr lang="en-GB" dirty="0"/>
          </a:p>
          <a:p>
            <a:r>
              <a:rPr lang="en-US" dirty="0"/>
              <a:t>This process is a combined set of metabolic reactions that occur in every cell, that converts biochemical energy derived from food, into the energy currency of the body, which are ATP (Adenosine Triphosphate) molecules. It also involves the release of waste products.</a:t>
            </a:r>
            <a:br>
              <a:rPr lang="en-US" dirty="0"/>
            </a:br>
            <a:br>
              <a:rPr lang="en-US" dirty="0"/>
            </a:br>
            <a:r>
              <a:rPr lang="en-US" dirty="0"/>
              <a:t>The nutrients derived from foods like glucose, are the raw materials of cellular respiration. Carbohydrates or sugars are processed at a cellular level to create energy, that is stored in the form of ATP molecules. When these molecules get converted to ADP (Adenosine Diphosphate), energy is released. All the bodily functions are made possible due to ATP molecule conversion. </a:t>
            </a:r>
            <a:endParaRPr lang="en-GB" dirty="0"/>
          </a:p>
        </p:txBody>
      </p:sp>
    </p:spTree>
    <p:extLst>
      <p:ext uri="{BB962C8B-B14F-4D97-AF65-F5344CB8AC3E}">
        <p14:creationId xmlns:p14="http://schemas.microsoft.com/office/powerpoint/2010/main" val="37102057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1B8CA-7885-4F7D-B48B-C60460FEE3BB}"/>
              </a:ext>
            </a:extLst>
          </p:cNvPr>
          <p:cNvSpPr>
            <a:spLocks noGrp="1"/>
          </p:cNvSpPr>
          <p:nvPr>
            <p:ph type="title"/>
          </p:nvPr>
        </p:nvSpPr>
        <p:spPr/>
        <p:txBody>
          <a:bodyPr/>
          <a:lstStyle/>
          <a:p>
            <a:r>
              <a:rPr lang="en-US" dirty="0"/>
              <a:t>Gas Exchange</a:t>
            </a:r>
            <a:endParaRPr lang="en-GB" dirty="0"/>
          </a:p>
        </p:txBody>
      </p:sp>
      <p:sp>
        <p:nvSpPr>
          <p:cNvPr id="3" name="Content Placeholder 2">
            <a:extLst>
              <a:ext uri="{FF2B5EF4-FFF2-40B4-BE49-F238E27FC236}">
                <a16:creationId xmlns:a16="http://schemas.microsoft.com/office/drawing/2014/main" id="{895BD172-4CB6-41E7-91BF-AF69930EEE9A}"/>
              </a:ext>
            </a:extLst>
          </p:cNvPr>
          <p:cNvSpPr>
            <a:spLocks noGrp="1"/>
          </p:cNvSpPr>
          <p:nvPr>
            <p:ph idx="1"/>
          </p:nvPr>
        </p:nvSpPr>
        <p:spPr/>
        <p:txBody>
          <a:bodyPr/>
          <a:lstStyle/>
          <a:p>
            <a:r>
              <a:rPr lang="en-US" dirty="0"/>
              <a:t>In simple terms, </a:t>
            </a:r>
            <a:r>
              <a:rPr lang="en-US" b="1" dirty="0"/>
              <a:t>gas exchange</a:t>
            </a:r>
            <a:r>
              <a:rPr lang="en-US" dirty="0"/>
              <a:t> is a process that’s essential to life. Gas Exchange Gas exchange is the ‘exchange’ of oxygen and carbon dioxide in the </a:t>
            </a:r>
            <a:r>
              <a:rPr lang="en-US" b="1" dirty="0"/>
              <a:t>lungs</a:t>
            </a:r>
            <a:r>
              <a:rPr lang="en-US" dirty="0"/>
              <a:t>. The Alveoli, are located on the bronchioles and are surrounded by capillaries, tiny blood vessels. At the same time, carbon dioxide in the blood diffuses into the Alveoli and is exhaled out through a process called simple diffusion .</a:t>
            </a:r>
            <a:r>
              <a:rPr lang="en-US" b="1" dirty="0"/>
              <a:t>Diffusion</a:t>
            </a:r>
            <a:r>
              <a:rPr lang="en-US" dirty="0"/>
              <a:t> refers to the net movement of molecules from higher to lower concentration.</a:t>
            </a:r>
            <a:endParaRPr lang="en-GB" dirty="0"/>
          </a:p>
        </p:txBody>
      </p:sp>
    </p:spTree>
    <p:extLst>
      <p:ext uri="{BB962C8B-B14F-4D97-AF65-F5344CB8AC3E}">
        <p14:creationId xmlns:p14="http://schemas.microsoft.com/office/powerpoint/2010/main" val="25565243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F0CD438C-C689-428C-92C3-F018DF2F1013}"/>
              </a:ext>
            </a:extLst>
          </p:cNvPr>
          <p:cNvSpPr>
            <a:spLocks noGrp="1"/>
          </p:cNvSpPr>
          <p:nvPr>
            <p:ph type="title"/>
          </p:nvPr>
        </p:nvSpPr>
        <p:spPr>
          <a:xfrm>
            <a:off x="640079" y="2053641"/>
            <a:ext cx="3669161" cy="2760098"/>
          </a:xfrm>
        </p:spPr>
        <p:txBody>
          <a:bodyPr>
            <a:normAutofit/>
          </a:bodyPr>
          <a:lstStyle/>
          <a:p>
            <a:r>
              <a:rPr lang="en-US">
                <a:solidFill>
                  <a:srgbClr val="FFFFFF"/>
                </a:solidFill>
              </a:rPr>
              <a:t>Video clip</a:t>
            </a:r>
            <a:endParaRPr lang="en-GB">
              <a:solidFill>
                <a:srgbClr val="FFFFFF"/>
              </a:solidFill>
            </a:endParaRPr>
          </a:p>
        </p:txBody>
      </p:sp>
      <p:sp>
        <p:nvSpPr>
          <p:cNvPr id="3" name="Content Placeholder 2">
            <a:extLst>
              <a:ext uri="{FF2B5EF4-FFF2-40B4-BE49-F238E27FC236}">
                <a16:creationId xmlns:a16="http://schemas.microsoft.com/office/drawing/2014/main" id="{8B5FABFE-FE29-4071-85F6-D8C826960E67}"/>
              </a:ext>
            </a:extLst>
          </p:cNvPr>
          <p:cNvSpPr>
            <a:spLocks noGrp="1"/>
          </p:cNvSpPr>
          <p:nvPr>
            <p:ph idx="1"/>
          </p:nvPr>
        </p:nvSpPr>
        <p:spPr>
          <a:xfrm>
            <a:off x="6090574" y="801866"/>
            <a:ext cx="5306084" cy="5230634"/>
          </a:xfrm>
        </p:spPr>
        <p:txBody>
          <a:bodyPr anchor="ctr">
            <a:normAutofit/>
          </a:bodyPr>
          <a:lstStyle/>
          <a:p>
            <a:r>
              <a:rPr lang="en-GB" sz="2400">
                <a:solidFill>
                  <a:srgbClr val="000000"/>
                </a:solidFill>
                <a:hlinkClick r:id="rId3"/>
              </a:rPr>
              <a:t>https://binged.it/37rovgC</a:t>
            </a:r>
            <a:endParaRPr lang="en-GB" sz="2400">
              <a:solidFill>
                <a:srgbClr val="000000"/>
              </a:solidFill>
            </a:endParaRPr>
          </a:p>
        </p:txBody>
      </p:sp>
    </p:spTree>
    <p:extLst>
      <p:ext uri="{BB962C8B-B14F-4D97-AF65-F5344CB8AC3E}">
        <p14:creationId xmlns:p14="http://schemas.microsoft.com/office/powerpoint/2010/main" val="24643011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TotalTime>
  <Words>1694</Words>
  <Application>Microsoft Office PowerPoint</Application>
  <PresentationFormat>Widescreen</PresentationFormat>
  <Paragraphs>149</Paragraphs>
  <Slides>37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Arial</vt:lpstr>
      <vt:lpstr>Calibri</vt:lpstr>
      <vt:lpstr>Calibri Light</vt:lpstr>
      <vt:lpstr>Comic Sans MS</vt:lpstr>
      <vt:lpstr>Wingdings</vt:lpstr>
      <vt:lpstr>Office Theme</vt:lpstr>
      <vt:lpstr>Revision the definitive guide </vt:lpstr>
      <vt:lpstr>Pathway of the blood</vt:lpstr>
      <vt:lpstr>PowerPoint Presentation</vt:lpstr>
      <vt:lpstr>The Cardiovascular System Blood Vessels</vt:lpstr>
      <vt:lpstr>Layers of blood vessels</vt:lpstr>
      <vt:lpstr>Blood Components </vt:lpstr>
      <vt:lpstr>Erythrocytes - Red Blood Cells  </vt:lpstr>
      <vt:lpstr>Modifiable and non modifiable causes of heart disease</vt:lpstr>
      <vt:lpstr>Definition of blood pressure </vt:lpstr>
      <vt:lpstr>Formula for BP</vt:lpstr>
      <vt:lpstr>What determines cardiac output?</vt:lpstr>
      <vt:lpstr>Long Term consequences of high blood pressure </vt:lpstr>
      <vt:lpstr>Factors that increase blood pressure </vt:lpstr>
      <vt:lpstr>Chemo Receptors</vt:lpstr>
      <vt:lpstr>High levels of O2 and pH with low levels of CO2</vt:lpstr>
      <vt:lpstr>Baroreceptors</vt:lpstr>
      <vt:lpstr>Arterial Blood Pressure</vt:lpstr>
      <vt:lpstr>Baroreceptors transmit their data to the central nervous system, and more specifically, to the cardio regulatory centre of the medulla oblongata</vt:lpstr>
      <vt:lpstr>Blood Pressure Regulation </vt:lpstr>
      <vt:lpstr>High Blood Pressure</vt:lpstr>
      <vt:lpstr>Responses To High Blood Pressure</vt:lpstr>
      <vt:lpstr>The parasympathetic nervous system</vt:lpstr>
      <vt:lpstr>Responses to Low Blood Pressure</vt:lpstr>
      <vt:lpstr>PowerPoint Presentation</vt:lpstr>
      <vt:lpstr>Ultrafiltration and production of urine</vt:lpstr>
      <vt:lpstr>Ultrafiltration </vt:lpstr>
      <vt:lpstr>PowerPoint Presentation</vt:lpstr>
      <vt:lpstr>Continued</vt:lpstr>
      <vt:lpstr>Nephron</vt:lpstr>
      <vt:lpstr>Glucose Regulation </vt:lpstr>
      <vt:lpstr>Thermoregulation </vt:lpstr>
      <vt:lpstr>Thermoregulation </vt:lpstr>
      <vt:lpstr>When you are too hot </vt:lpstr>
      <vt:lpstr>When you are too cold </vt:lpstr>
      <vt:lpstr>Cellular respiration </vt:lpstr>
      <vt:lpstr>Gas Exchange</vt:lpstr>
      <vt:lpstr>Video clip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Revision the definitive guide</dc:title>
  <dc:creator>Felicity Page</dc:creator>
  <cp:lastModifiedBy>Felicity Page</cp:lastModifiedBy>
  <cp:revision>2</cp:revision>
  <dcterms:created xsi:type="dcterms:W3CDTF">2020-01-03T13:49:08Z</dcterms:created>
  <dcterms:modified xsi:type="dcterms:W3CDTF">2020-01-03T13:59:32Z</dcterms:modified>
</cp:coreProperties>
</file>