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8" r:id="rId3"/>
    <p:sldId id="259" r:id="rId4"/>
    <p:sldId id="257" r:id="rId5"/>
    <p:sldId id="260" r:id="rId6"/>
    <p:sldId id="261" r:id="rId7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7" d="100"/>
          <a:sy n="87" d="100"/>
        </p:scale>
        <p:origin x="-1062" y="-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014FCC-E623-4AF5-8B04-9F34FDD730CD}" type="datetimeFigureOut">
              <a:rPr lang="en-GB" smtClean="0"/>
              <a:pPr/>
              <a:t>16/06/2016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47A089-3533-48CE-B534-5FB44D42A1EB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5246646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014FCC-E623-4AF5-8B04-9F34FDD730CD}" type="datetimeFigureOut">
              <a:rPr lang="en-GB" smtClean="0"/>
              <a:pPr/>
              <a:t>16/06/2016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47A089-3533-48CE-B534-5FB44D42A1EB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795211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014FCC-E623-4AF5-8B04-9F34FDD730CD}" type="datetimeFigureOut">
              <a:rPr lang="en-GB" smtClean="0"/>
              <a:pPr/>
              <a:t>16/06/2016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47A089-3533-48CE-B534-5FB44D42A1EB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8171617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014FCC-E623-4AF5-8B04-9F34FDD730CD}" type="datetimeFigureOut">
              <a:rPr lang="en-GB" smtClean="0"/>
              <a:pPr/>
              <a:t>16/06/2016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47A089-3533-48CE-B534-5FB44D42A1EB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5208805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014FCC-E623-4AF5-8B04-9F34FDD730CD}" type="datetimeFigureOut">
              <a:rPr lang="en-GB" smtClean="0"/>
              <a:pPr/>
              <a:t>16/06/2016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47A089-3533-48CE-B534-5FB44D42A1EB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0261265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014FCC-E623-4AF5-8B04-9F34FDD730CD}" type="datetimeFigureOut">
              <a:rPr lang="en-GB" smtClean="0"/>
              <a:pPr/>
              <a:t>16/06/2016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47A089-3533-48CE-B534-5FB44D42A1EB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5903713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014FCC-E623-4AF5-8B04-9F34FDD730CD}" type="datetimeFigureOut">
              <a:rPr lang="en-GB" smtClean="0"/>
              <a:pPr/>
              <a:t>16/06/2016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47A089-3533-48CE-B534-5FB44D42A1EB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2170580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014FCC-E623-4AF5-8B04-9F34FDD730CD}" type="datetimeFigureOut">
              <a:rPr lang="en-GB" smtClean="0"/>
              <a:pPr/>
              <a:t>16/06/2016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47A089-3533-48CE-B534-5FB44D42A1EB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2762580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014FCC-E623-4AF5-8B04-9F34FDD730CD}" type="datetimeFigureOut">
              <a:rPr lang="en-GB" smtClean="0"/>
              <a:pPr/>
              <a:t>16/06/2016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47A089-3533-48CE-B534-5FB44D42A1EB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6031734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014FCC-E623-4AF5-8B04-9F34FDD730CD}" type="datetimeFigureOut">
              <a:rPr lang="en-GB" smtClean="0"/>
              <a:pPr/>
              <a:t>16/06/2016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47A089-3533-48CE-B534-5FB44D42A1EB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0101729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014FCC-E623-4AF5-8B04-9F34FDD730CD}" type="datetimeFigureOut">
              <a:rPr lang="en-GB" smtClean="0"/>
              <a:pPr/>
              <a:t>16/06/2016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47A089-3533-48CE-B534-5FB44D42A1EB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3546009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3014FCC-E623-4AF5-8B04-9F34FDD730CD}" type="datetimeFigureOut">
              <a:rPr lang="en-GB" smtClean="0"/>
              <a:pPr/>
              <a:t>16/06/2016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747A089-3533-48CE-B534-5FB44D42A1EB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5879083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hyperlink" Target="http://www.bimtaskgroup.org/overview-videos/" TargetMode="Externa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28738" y="828675"/>
            <a:ext cx="6484937" cy="5200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6948264" y="6453336"/>
            <a:ext cx="1872208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00" dirty="0" smtClean="0">
                <a:solidFill>
                  <a:schemeClr val="bg1">
                    <a:lumMod val="50000"/>
                  </a:schemeClr>
                </a:solidFill>
              </a:rPr>
              <a:t>Jeffrey Roberts</a:t>
            </a:r>
            <a:endParaRPr lang="en-GB" sz="1000" dirty="0">
              <a:solidFill>
                <a:schemeClr val="bg1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450261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>
                <a:solidFill>
                  <a:srgbClr val="00B050"/>
                </a:solidFill>
              </a:rPr>
              <a:t>How did BIM start?</a:t>
            </a:r>
            <a:endParaRPr lang="en-GB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323528" y="1340768"/>
            <a:ext cx="8229600" cy="4525963"/>
          </a:xfrm>
        </p:spPr>
        <p:txBody>
          <a:bodyPr/>
          <a:lstStyle/>
          <a:p>
            <a:endParaRPr lang="en-GB" dirty="0" smtClean="0"/>
          </a:p>
          <a:p>
            <a:endParaRPr lang="en-GB" dirty="0"/>
          </a:p>
          <a:p>
            <a:endParaRPr lang="en-GB" dirty="0" smtClean="0"/>
          </a:p>
          <a:p>
            <a:endParaRPr lang="en-GB" dirty="0"/>
          </a:p>
          <a:p>
            <a:endParaRPr lang="en-GB" dirty="0" smtClean="0"/>
          </a:p>
          <a:p>
            <a:pPr marL="0" indent="0">
              <a:buNone/>
            </a:pPr>
            <a:r>
              <a:rPr lang="en-GB" sz="1200" i="1" dirty="0" smtClean="0">
                <a:solidFill>
                  <a:srgbClr val="00B050"/>
                </a:solidFill>
              </a:rPr>
              <a:t>www.bimtaskgroup.org</a:t>
            </a:r>
            <a:endParaRPr lang="en-GB" sz="1200" i="1" dirty="0">
              <a:solidFill>
                <a:srgbClr val="00B050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5220072" y="1556792"/>
            <a:ext cx="3600400" cy="48013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b="1" dirty="0" smtClean="0">
                <a:solidFill>
                  <a:srgbClr val="00B050"/>
                </a:solidFill>
              </a:rPr>
              <a:t>2010 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GB" dirty="0" smtClean="0"/>
              <a:t>The Government sets up a BIM Task Group to look at increasing efficiency on government </a:t>
            </a:r>
            <a:r>
              <a:rPr lang="en-GB" smtClean="0"/>
              <a:t>led construction projects</a:t>
            </a:r>
            <a:endParaRPr lang="en-GB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b="1" dirty="0" smtClean="0">
                <a:solidFill>
                  <a:srgbClr val="00B050"/>
                </a:solidFill>
              </a:rPr>
              <a:t>2011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GB" dirty="0" smtClean="0"/>
              <a:t>The Government published its BIM strategy and mandates that Government projects over £5m must have the BIM protocol embedded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endParaRPr lang="en-GB" dirty="0" smtClean="0"/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GB" dirty="0" smtClean="0"/>
              <a:t>Estimates of up to a 30% saving in costs</a:t>
            </a:r>
            <a:endParaRPr lang="en-GB" dirty="0"/>
          </a:p>
        </p:txBody>
      </p:sp>
      <p:pic>
        <p:nvPicPr>
          <p:cNvPr id="8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556792"/>
            <a:ext cx="4917134" cy="25202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1224952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>
                <a:solidFill>
                  <a:srgbClr val="00B050"/>
                </a:solidFill>
              </a:rPr>
              <a:t>How did BIM start?</a:t>
            </a:r>
            <a:endParaRPr lang="en-GB" dirty="0"/>
          </a:p>
        </p:txBody>
      </p:sp>
      <p:sp>
        <p:nvSpPr>
          <p:cNvPr id="7" name="TextBox 6"/>
          <p:cNvSpPr txBox="1"/>
          <p:nvPr/>
        </p:nvSpPr>
        <p:spPr>
          <a:xfrm>
            <a:off x="5364088" y="2060848"/>
            <a:ext cx="3600400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b="1" dirty="0" smtClean="0">
                <a:solidFill>
                  <a:srgbClr val="00B050"/>
                </a:solidFill>
              </a:rPr>
              <a:t>2016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smtClean="0"/>
              <a:t>The Government states that all projects must be BIM compliant by April 2016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 smtClean="0"/>
          </a:p>
        </p:txBody>
      </p:sp>
      <p:pic>
        <p:nvPicPr>
          <p:cNvPr id="6" name="Picture 2">
            <a:hlinkClick r:id="rId2"/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3528" y="1484784"/>
            <a:ext cx="4875650" cy="27350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1044006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>
                <a:solidFill>
                  <a:srgbClr val="00B050"/>
                </a:solidFill>
              </a:rPr>
              <a:t>So what is BIM?</a:t>
            </a:r>
            <a:br>
              <a:rPr lang="en-GB" dirty="0" smtClean="0">
                <a:solidFill>
                  <a:srgbClr val="00B050"/>
                </a:solidFill>
              </a:rPr>
            </a:br>
            <a:r>
              <a:rPr lang="en-GB" dirty="0" smtClean="0">
                <a:solidFill>
                  <a:srgbClr val="00B050"/>
                </a:solidFill>
              </a:rPr>
              <a:t>B</a:t>
            </a:r>
            <a:r>
              <a:rPr lang="en-GB" sz="2000" dirty="0" smtClean="0">
                <a:solidFill>
                  <a:srgbClr val="00B050"/>
                </a:solidFill>
              </a:rPr>
              <a:t>uilding</a:t>
            </a:r>
            <a:r>
              <a:rPr lang="en-GB" dirty="0" smtClean="0">
                <a:solidFill>
                  <a:srgbClr val="00B050"/>
                </a:solidFill>
              </a:rPr>
              <a:t> I</a:t>
            </a:r>
            <a:r>
              <a:rPr lang="en-GB" sz="2000" dirty="0" smtClean="0">
                <a:solidFill>
                  <a:srgbClr val="00B050"/>
                </a:solidFill>
              </a:rPr>
              <a:t>nformation</a:t>
            </a:r>
            <a:r>
              <a:rPr lang="en-GB" dirty="0" smtClean="0">
                <a:solidFill>
                  <a:srgbClr val="00B050"/>
                </a:solidFill>
              </a:rPr>
              <a:t> M</a:t>
            </a:r>
            <a:r>
              <a:rPr lang="en-GB" sz="2000" dirty="0" smtClean="0">
                <a:solidFill>
                  <a:srgbClr val="00B050"/>
                </a:solidFill>
              </a:rPr>
              <a:t>odelling</a:t>
            </a:r>
            <a:endParaRPr lang="en-GB" sz="2000" dirty="0">
              <a:solidFill>
                <a:srgbClr val="00B05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220072" y="1700808"/>
            <a:ext cx="3754760" cy="3240361"/>
          </a:xfrm>
        </p:spPr>
        <p:txBody>
          <a:bodyPr>
            <a:normAutofit lnSpcReduction="10000"/>
          </a:bodyPr>
          <a:lstStyle/>
          <a:p>
            <a:r>
              <a:rPr lang="en-GB" sz="2000" dirty="0" smtClean="0"/>
              <a:t>It’s </a:t>
            </a:r>
            <a:r>
              <a:rPr lang="en-GB" sz="2000" dirty="0"/>
              <a:t>best thought of as a process to manage project information, and has </a:t>
            </a:r>
            <a:r>
              <a:rPr lang="en-GB" sz="2000" dirty="0" smtClean="0"/>
              <a:t>a number of key elements:</a:t>
            </a:r>
          </a:p>
          <a:p>
            <a:pPr marL="457200" indent="-457200"/>
            <a:r>
              <a:rPr lang="en-GB" sz="2000" dirty="0" smtClean="0"/>
              <a:t> The embedding of data within the electronic documents– i.e. the design model</a:t>
            </a:r>
          </a:p>
          <a:p>
            <a:pPr marL="457200" indent="-457200"/>
            <a:r>
              <a:rPr lang="en-GB" sz="2000" dirty="0" smtClean="0"/>
              <a:t>Streamlining of knowledge transfer for all personnel working on a project</a:t>
            </a:r>
          </a:p>
          <a:p>
            <a:pPr marL="457200" indent="-457200">
              <a:buFont typeface="+mj-lt"/>
              <a:buAutoNum type="arabicPeriod"/>
            </a:pPr>
            <a:endParaRPr lang="en-GB" sz="2000" dirty="0" smtClean="0"/>
          </a:p>
          <a:p>
            <a:pPr marL="457200" indent="-457200">
              <a:buFont typeface="+mj-lt"/>
              <a:buAutoNum type="arabicPeriod"/>
            </a:pPr>
            <a:endParaRPr lang="en-GB" sz="2000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7504" y="1700808"/>
            <a:ext cx="4176464" cy="23540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55576" y="4149080"/>
            <a:ext cx="3528392" cy="27314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42643362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>
                <a:solidFill>
                  <a:srgbClr val="00B050"/>
                </a:solidFill>
              </a:rPr>
              <a:t>So what is BIM?</a:t>
            </a:r>
            <a:endParaRPr lang="en-GB" dirty="0">
              <a:solidFill>
                <a:srgbClr val="00B05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48064" y="1268760"/>
            <a:ext cx="3394720" cy="5040560"/>
          </a:xfrm>
        </p:spPr>
        <p:txBody>
          <a:bodyPr>
            <a:normAutofit fontScale="92500"/>
          </a:bodyPr>
          <a:lstStyle/>
          <a:p>
            <a:r>
              <a:rPr lang="en-GB" sz="2000" dirty="0" smtClean="0">
                <a:effectLst/>
              </a:rPr>
              <a:t>Improved visualization via 3D models</a:t>
            </a:r>
          </a:p>
          <a:p>
            <a:r>
              <a:rPr lang="en-GB" sz="2000" dirty="0" smtClean="0">
                <a:effectLst/>
              </a:rPr>
              <a:t>Improved productivity due to easy retrieval of information</a:t>
            </a:r>
          </a:p>
          <a:p>
            <a:r>
              <a:rPr lang="en-GB" sz="2000" dirty="0" smtClean="0">
                <a:effectLst/>
              </a:rPr>
              <a:t>Increased coordination of construction documents – i.e. data held in the models</a:t>
            </a:r>
          </a:p>
          <a:p>
            <a:r>
              <a:rPr lang="en-GB" sz="2000" dirty="0" smtClean="0">
                <a:effectLst/>
              </a:rPr>
              <a:t>Embedding and linking of vital information such as vendors for specific materials, location of details and quantities required for estimation and tendering</a:t>
            </a:r>
          </a:p>
          <a:p>
            <a:r>
              <a:rPr lang="en-GB" sz="2000" dirty="0" smtClean="0">
                <a:effectLst/>
              </a:rPr>
              <a:t>Increased speed of delivery</a:t>
            </a:r>
          </a:p>
          <a:p>
            <a:r>
              <a:rPr lang="en-GB" sz="2000" dirty="0" smtClean="0">
                <a:effectLst/>
              </a:rPr>
              <a:t>Reduced costs</a:t>
            </a:r>
            <a:endParaRPr lang="en-GB" sz="2000" dirty="0">
              <a:effectLst/>
            </a:endParaRPr>
          </a:p>
        </p:txBody>
      </p:sp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008" y="3717032"/>
            <a:ext cx="4051455" cy="23042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5536" y="1340768"/>
            <a:ext cx="3168352" cy="203635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7312136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>
                <a:solidFill>
                  <a:srgbClr val="00B050"/>
                </a:solidFill>
              </a:rPr>
              <a:t>Clash Detection</a:t>
            </a:r>
            <a:endParaRPr lang="en-GB" dirty="0">
              <a:solidFill>
                <a:srgbClr val="00B050"/>
              </a:solidFill>
            </a:endParaRPr>
          </a:p>
        </p:txBody>
      </p:sp>
      <p:pic>
        <p:nvPicPr>
          <p:cNvPr id="409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401558"/>
            <a:ext cx="2564318" cy="30137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9792" y="3829614"/>
            <a:ext cx="4968552" cy="25782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1141638"/>
            <a:ext cx="3384376" cy="26879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875310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290</TotalTime>
  <Words>190</Words>
  <Application>Microsoft Office PowerPoint</Application>
  <PresentationFormat>On-screen Show (4:3)</PresentationFormat>
  <Paragraphs>30</Paragraphs>
  <Slides>6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7" baseType="lpstr">
      <vt:lpstr>Office Theme</vt:lpstr>
      <vt:lpstr>PowerPoint Presentation</vt:lpstr>
      <vt:lpstr>How did BIM start?</vt:lpstr>
      <vt:lpstr>How did BIM start?</vt:lpstr>
      <vt:lpstr>So what is BIM? Building Information Modelling</vt:lpstr>
      <vt:lpstr>So what is BIM?</vt:lpstr>
      <vt:lpstr>Clash Detection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Roberts, Jeff</dc:creator>
  <cp:lastModifiedBy>Windows User</cp:lastModifiedBy>
  <cp:revision>28</cp:revision>
  <dcterms:created xsi:type="dcterms:W3CDTF">2015-06-11T13:48:37Z</dcterms:created>
  <dcterms:modified xsi:type="dcterms:W3CDTF">2016-06-16T11:08:19Z</dcterms:modified>
</cp:coreProperties>
</file>