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sldIdLst>
    <p:sldId id="256" r:id="rId2"/>
  </p:sldIdLst>
  <p:sldSz cx="24688800" cy="30175200"/>
  <p:notesSz cx="6858000" cy="9144000"/>
  <p:defaultTextStyle>
    <a:defPPr>
      <a:defRPr lang="en-US"/>
    </a:defPPr>
    <a:lvl1pPr marL="0" algn="l" defTabSz="2940387" rtl="0" eaLnBrk="1" latinLnBrk="0" hangingPunct="1">
      <a:defRPr sz="5788" kern="1200">
        <a:solidFill>
          <a:schemeClr val="tx1"/>
        </a:solidFill>
        <a:latin typeface="+mn-lt"/>
        <a:ea typeface="+mn-ea"/>
        <a:cs typeface="+mn-cs"/>
      </a:defRPr>
    </a:lvl1pPr>
    <a:lvl2pPr marL="1470194" algn="l" defTabSz="2940387" rtl="0" eaLnBrk="1" latinLnBrk="0" hangingPunct="1">
      <a:defRPr sz="5788" kern="1200">
        <a:solidFill>
          <a:schemeClr val="tx1"/>
        </a:solidFill>
        <a:latin typeface="+mn-lt"/>
        <a:ea typeface="+mn-ea"/>
        <a:cs typeface="+mn-cs"/>
      </a:defRPr>
    </a:lvl2pPr>
    <a:lvl3pPr marL="2940387" algn="l" defTabSz="2940387" rtl="0" eaLnBrk="1" latinLnBrk="0" hangingPunct="1">
      <a:defRPr sz="5788" kern="1200">
        <a:solidFill>
          <a:schemeClr val="tx1"/>
        </a:solidFill>
        <a:latin typeface="+mn-lt"/>
        <a:ea typeface="+mn-ea"/>
        <a:cs typeface="+mn-cs"/>
      </a:defRPr>
    </a:lvl3pPr>
    <a:lvl4pPr marL="4410582" algn="l" defTabSz="2940387" rtl="0" eaLnBrk="1" latinLnBrk="0" hangingPunct="1">
      <a:defRPr sz="5788" kern="1200">
        <a:solidFill>
          <a:schemeClr val="tx1"/>
        </a:solidFill>
        <a:latin typeface="+mn-lt"/>
        <a:ea typeface="+mn-ea"/>
        <a:cs typeface="+mn-cs"/>
      </a:defRPr>
    </a:lvl4pPr>
    <a:lvl5pPr marL="5880776" algn="l" defTabSz="2940387" rtl="0" eaLnBrk="1" latinLnBrk="0" hangingPunct="1">
      <a:defRPr sz="5788" kern="1200">
        <a:solidFill>
          <a:schemeClr val="tx1"/>
        </a:solidFill>
        <a:latin typeface="+mn-lt"/>
        <a:ea typeface="+mn-ea"/>
        <a:cs typeface="+mn-cs"/>
      </a:defRPr>
    </a:lvl5pPr>
    <a:lvl6pPr marL="7350970" algn="l" defTabSz="2940387" rtl="0" eaLnBrk="1" latinLnBrk="0" hangingPunct="1">
      <a:defRPr sz="5788" kern="1200">
        <a:solidFill>
          <a:schemeClr val="tx1"/>
        </a:solidFill>
        <a:latin typeface="+mn-lt"/>
        <a:ea typeface="+mn-ea"/>
        <a:cs typeface="+mn-cs"/>
      </a:defRPr>
    </a:lvl6pPr>
    <a:lvl7pPr marL="8821163" algn="l" defTabSz="2940387" rtl="0" eaLnBrk="1" latinLnBrk="0" hangingPunct="1">
      <a:defRPr sz="5788" kern="1200">
        <a:solidFill>
          <a:schemeClr val="tx1"/>
        </a:solidFill>
        <a:latin typeface="+mn-lt"/>
        <a:ea typeface="+mn-ea"/>
        <a:cs typeface="+mn-cs"/>
      </a:defRPr>
    </a:lvl7pPr>
    <a:lvl8pPr marL="10291357" algn="l" defTabSz="2940387" rtl="0" eaLnBrk="1" latinLnBrk="0" hangingPunct="1">
      <a:defRPr sz="5788" kern="1200">
        <a:solidFill>
          <a:schemeClr val="tx1"/>
        </a:solidFill>
        <a:latin typeface="+mn-lt"/>
        <a:ea typeface="+mn-ea"/>
        <a:cs typeface="+mn-cs"/>
      </a:defRPr>
    </a:lvl8pPr>
    <a:lvl9pPr marL="11761552" algn="l" defTabSz="2940387" rtl="0" eaLnBrk="1" latinLnBrk="0" hangingPunct="1">
      <a:defRPr sz="5788"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6544" autoAdjust="0"/>
    <p:restoredTop sz="94660"/>
  </p:normalViewPr>
  <p:slideViewPr>
    <p:cSldViewPr snapToGrid="0">
      <p:cViewPr>
        <p:scale>
          <a:sx n="66" d="100"/>
          <a:sy n="66" d="100"/>
        </p:scale>
        <p:origin x="-1026" y="-87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195843-6759-45D2-B052-32DD857DA16C}"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5DF819F4-A4ED-4D7E-A2B7-FF7A6688CBD9}">
      <dgm:prSet phldrT="[Text]"/>
      <dgm:spPr/>
      <dgm:t>
        <a:bodyPr/>
        <a:lstStyle/>
        <a:p>
          <a:pPr algn="ctr"/>
          <a:r>
            <a:rPr lang="en-GB" dirty="0">
              <a:latin typeface="Times New Roman" panose="02020603050405020304" pitchFamily="18" charset="0"/>
              <a:cs typeface="Times New Roman" panose="02020603050405020304" pitchFamily="18" charset="0"/>
            </a:rPr>
            <a:t>Technological Barriers</a:t>
          </a:r>
        </a:p>
      </dgm:t>
    </dgm:pt>
    <dgm:pt modelId="{F45F9B8A-CA1E-47A7-A495-56134BC3A5AE}" type="parTrans" cxnId="{A6C60FD9-36D1-43F0-B6FC-4D91DBB8E2A9}">
      <dgm:prSet/>
      <dgm:spPr/>
      <dgm:t>
        <a:bodyPr/>
        <a:lstStyle/>
        <a:p>
          <a:pPr algn="ctr"/>
          <a:endParaRPr lang="en-GB">
            <a:latin typeface="Times New Roman" panose="02020603050405020304" pitchFamily="18" charset="0"/>
            <a:cs typeface="Times New Roman" panose="02020603050405020304" pitchFamily="18" charset="0"/>
          </a:endParaRPr>
        </a:p>
      </dgm:t>
    </dgm:pt>
    <dgm:pt modelId="{1E787C51-86CE-405B-AA26-D9BDD797A71C}" type="sibTrans" cxnId="{A6C60FD9-36D1-43F0-B6FC-4D91DBB8E2A9}">
      <dgm:prSet/>
      <dgm:spPr/>
      <dgm:t>
        <a:bodyPr/>
        <a:lstStyle/>
        <a:p>
          <a:pPr algn="ctr"/>
          <a:endParaRPr lang="en-GB">
            <a:latin typeface="Times New Roman" panose="02020603050405020304" pitchFamily="18" charset="0"/>
            <a:cs typeface="Times New Roman" panose="02020603050405020304" pitchFamily="18" charset="0"/>
          </a:endParaRPr>
        </a:p>
      </dgm:t>
    </dgm:pt>
    <dgm:pt modelId="{1FDA828C-082A-4F03-AC28-8A8E0674F4F1}">
      <dgm:prSet/>
      <dgm:spPr/>
      <dgm:t>
        <a:bodyPr/>
        <a:lstStyle/>
        <a:p>
          <a:pPr algn="ctr"/>
          <a:r>
            <a:rPr lang="en-US" dirty="0">
              <a:latin typeface="Times New Roman" panose="02020603050405020304" pitchFamily="18" charset="0"/>
              <a:cs typeface="Times New Roman" panose="02020603050405020304" pitchFamily="18" charset="0"/>
            </a:rPr>
            <a:t>Legacy–cloud integration and data interoperability</a:t>
          </a:r>
        </a:p>
      </dgm:t>
    </dgm:pt>
    <dgm:pt modelId="{CCF850FF-11CA-4545-805B-69AB9B932D8C}" type="parTrans" cxnId="{B2CC2FE5-1362-4AC3-A3E9-AC97FB5C6061}">
      <dgm:prSet/>
      <dgm:spPr/>
      <dgm:t>
        <a:bodyPr/>
        <a:lstStyle/>
        <a:p>
          <a:pPr algn="ctr"/>
          <a:endParaRPr lang="en-GB">
            <a:latin typeface="Times New Roman" panose="02020603050405020304" pitchFamily="18" charset="0"/>
            <a:cs typeface="Times New Roman" panose="02020603050405020304" pitchFamily="18" charset="0"/>
          </a:endParaRPr>
        </a:p>
      </dgm:t>
    </dgm:pt>
    <dgm:pt modelId="{0914FA20-99D3-4E13-8ABE-60C673C0C8CF}" type="sibTrans" cxnId="{B2CC2FE5-1362-4AC3-A3E9-AC97FB5C6061}">
      <dgm:prSet/>
      <dgm:spPr/>
      <dgm:t>
        <a:bodyPr/>
        <a:lstStyle/>
        <a:p>
          <a:pPr algn="ctr"/>
          <a:endParaRPr lang="en-GB">
            <a:latin typeface="Times New Roman" panose="02020603050405020304" pitchFamily="18" charset="0"/>
            <a:cs typeface="Times New Roman" panose="02020603050405020304" pitchFamily="18" charset="0"/>
          </a:endParaRPr>
        </a:p>
      </dgm:t>
    </dgm:pt>
    <dgm:pt modelId="{24611AC4-3D68-4013-97D2-7D104B540F0F}">
      <dgm:prSet/>
      <dgm:spPr/>
      <dgm:t>
        <a:bodyPr/>
        <a:lstStyle/>
        <a:p>
          <a:pPr algn="ctr"/>
          <a:r>
            <a:rPr lang="en-US" dirty="0">
              <a:latin typeface="Times New Roman" panose="02020603050405020304" pitchFamily="18" charset="0"/>
              <a:cs typeface="Times New Roman" panose="02020603050405020304" pitchFamily="18" charset="0"/>
            </a:rPr>
            <a:t>Cybersecurity maturity and crisis readiness</a:t>
          </a:r>
        </a:p>
      </dgm:t>
    </dgm:pt>
    <dgm:pt modelId="{5A98495E-0873-4878-A1A0-155ABA636BDA}" type="parTrans" cxnId="{D4D308D6-C36E-4A62-9754-5E75E681499A}">
      <dgm:prSet/>
      <dgm:spPr/>
      <dgm:t>
        <a:bodyPr/>
        <a:lstStyle/>
        <a:p>
          <a:pPr algn="ctr"/>
          <a:endParaRPr lang="en-GB">
            <a:latin typeface="Times New Roman" panose="02020603050405020304" pitchFamily="18" charset="0"/>
            <a:cs typeface="Times New Roman" panose="02020603050405020304" pitchFamily="18" charset="0"/>
          </a:endParaRPr>
        </a:p>
      </dgm:t>
    </dgm:pt>
    <dgm:pt modelId="{4983CBBD-7B1F-4D44-A084-D80D7BEE5857}" type="sibTrans" cxnId="{D4D308D6-C36E-4A62-9754-5E75E681499A}">
      <dgm:prSet/>
      <dgm:spPr/>
      <dgm:t>
        <a:bodyPr/>
        <a:lstStyle/>
        <a:p>
          <a:pPr algn="ctr"/>
          <a:endParaRPr lang="en-GB">
            <a:latin typeface="Times New Roman" panose="02020603050405020304" pitchFamily="18" charset="0"/>
            <a:cs typeface="Times New Roman" panose="02020603050405020304" pitchFamily="18" charset="0"/>
          </a:endParaRPr>
        </a:p>
      </dgm:t>
    </dgm:pt>
    <dgm:pt modelId="{00714A9A-0765-40EF-B8C8-74D5B4E8C625}">
      <dgm:prSet/>
      <dgm:spPr/>
      <dgm:t>
        <a:bodyPr/>
        <a:lstStyle/>
        <a:p>
          <a:pPr algn="ctr"/>
          <a:r>
            <a:rPr lang="en-US" dirty="0">
              <a:latin typeface="Times New Roman" panose="02020603050405020304" pitchFamily="18" charset="0"/>
              <a:cs typeface="Times New Roman" panose="02020603050405020304" pitchFamily="18" charset="0"/>
            </a:rPr>
            <a:t>Data governance, privacy, and AI governance at scale</a:t>
          </a:r>
        </a:p>
      </dgm:t>
    </dgm:pt>
    <dgm:pt modelId="{303ADE3C-AD9D-4261-9D49-B7E8260A2597}" type="parTrans" cxnId="{C19F0B96-BEF8-4962-934E-821BBDB3D04A}">
      <dgm:prSet/>
      <dgm:spPr/>
      <dgm:t>
        <a:bodyPr/>
        <a:lstStyle/>
        <a:p>
          <a:pPr algn="ctr"/>
          <a:endParaRPr lang="en-GB">
            <a:latin typeface="Times New Roman" panose="02020603050405020304" pitchFamily="18" charset="0"/>
            <a:cs typeface="Times New Roman" panose="02020603050405020304" pitchFamily="18" charset="0"/>
          </a:endParaRPr>
        </a:p>
      </dgm:t>
    </dgm:pt>
    <dgm:pt modelId="{1E3DA57C-32F9-4B96-BFA8-F55F72680977}" type="sibTrans" cxnId="{C19F0B96-BEF8-4962-934E-821BBDB3D04A}">
      <dgm:prSet/>
      <dgm:spPr/>
      <dgm:t>
        <a:bodyPr/>
        <a:lstStyle/>
        <a:p>
          <a:pPr algn="ctr"/>
          <a:endParaRPr lang="en-GB">
            <a:latin typeface="Times New Roman" panose="02020603050405020304" pitchFamily="18" charset="0"/>
            <a:cs typeface="Times New Roman" panose="02020603050405020304" pitchFamily="18" charset="0"/>
          </a:endParaRPr>
        </a:p>
      </dgm:t>
    </dgm:pt>
    <dgm:pt modelId="{925DAA07-E4E1-47E5-A60E-A3A4EFAD90EA}">
      <dgm:prSet/>
      <dgm:spPr/>
      <dgm:t>
        <a:bodyPr/>
        <a:lstStyle/>
        <a:p>
          <a:pPr algn="ctr"/>
          <a:r>
            <a:rPr lang="en-US" dirty="0">
              <a:latin typeface="Times New Roman" panose="02020603050405020304" pitchFamily="18" charset="0"/>
              <a:cs typeface="Times New Roman" panose="02020603050405020304" pitchFamily="18" charset="0"/>
            </a:rPr>
            <a:t>Platform reliability and omnichannel </a:t>
          </a:r>
          <a:r>
            <a:rPr lang="en-US" dirty="0" err="1">
              <a:latin typeface="Times New Roman" panose="02020603050405020304" pitchFamily="18" charset="0"/>
              <a:cs typeface="Times New Roman" panose="02020603050405020304" pitchFamily="18" charset="0"/>
            </a:rPr>
            <a:t>personalisation</a:t>
          </a:r>
          <a:r>
            <a:rPr lang="en-US" dirty="0">
              <a:latin typeface="Times New Roman" panose="02020603050405020304" pitchFamily="18" charset="0"/>
              <a:cs typeface="Times New Roman" panose="02020603050405020304" pitchFamily="18" charset="0"/>
            </a:rPr>
            <a:t> (Clubcard ecosystem)</a:t>
          </a:r>
        </a:p>
      </dgm:t>
    </dgm:pt>
    <dgm:pt modelId="{72AC6B96-FB3F-48C5-86E0-343224565D2D}" type="parTrans" cxnId="{CB7ABF28-2FEE-4EEC-AE00-8CD5D726E024}">
      <dgm:prSet/>
      <dgm:spPr/>
      <dgm:t>
        <a:bodyPr/>
        <a:lstStyle/>
        <a:p>
          <a:pPr algn="ctr"/>
          <a:endParaRPr lang="en-GB">
            <a:latin typeface="Times New Roman" panose="02020603050405020304" pitchFamily="18" charset="0"/>
            <a:cs typeface="Times New Roman" panose="02020603050405020304" pitchFamily="18" charset="0"/>
          </a:endParaRPr>
        </a:p>
      </dgm:t>
    </dgm:pt>
    <dgm:pt modelId="{75B689C2-4032-485B-9840-C38DCEAB93CF}" type="sibTrans" cxnId="{CB7ABF28-2FEE-4EEC-AE00-8CD5D726E024}">
      <dgm:prSet/>
      <dgm:spPr/>
      <dgm:t>
        <a:bodyPr/>
        <a:lstStyle/>
        <a:p>
          <a:pPr algn="ctr"/>
          <a:endParaRPr lang="en-GB">
            <a:latin typeface="Times New Roman" panose="02020603050405020304" pitchFamily="18" charset="0"/>
            <a:cs typeface="Times New Roman" panose="02020603050405020304" pitchFamily="18" charset="0"/>
          </a:endParaRPr>
        </a:p>
      </dgm:t>
    </dgm:pt>
    <dgm:pt modelId="{AF230265-3425-4699-856D-13F5174B619F}">
      <dgm:prSet/>
      <dgm:spPr/>
      <dgm:t>
        <a:bodyPr/>
        <a:lstStyle/>
        <a:p>
          <a:pPr algn="ctr"/>
          <a:r>
            <a:rPr lang="en-US" dirty="0">
              <a:latin typeface="Times New Roman" panose="02020603050405020304" pitchFamily="18" charset="0"/>
              <a:cs typeface="Times New Roman" panose="02020603050405020304" pitchFamily="18" charset="0"/>
            </a:rPr>
            <a:t>Cost-to-serve pressures and tech debt prioritization</a:t>
          </a:r>
        </a:p>
      </dgm:t>
    </dgm:pt>
    <dgm:pt modelId="{6EC03E8A-106C-45A3-90EC-275D9E54DC19}" type="parTrans" cxnId="{8AAF33FD-E9F6-470D-95BE-DC5C080518C1}">
      <dgm:prSet/>
      <dgm:spPr/>
      <dgm:t>
        <a:bodyPr/>
        <a:lstStyle/>
        <a:p>
          <a:pPr algn="ctr"/>
          <a:endParaRPr lang="en-GB">
            <a:latin typeface="Times New Roman" panose="02020603050405020304" pitchFamily="18" charset="0"/>
            <a:cs typeface="Times New Roman" panose="02020603050405020304" pitchFamily="18" charset="0"/>
          </a:endParaRPr>
        </a:p>
      </dgm:t>
    </dgm:pt>
    <dgm:pt modelId="{C7685448-4A62-4AC5-B467-747C9B41B0DA}" type="sibTrans" cxnId="{8AAF33FD-E9F6-470D-95BE-DC5C080518C1}">
      <dgm:prSet/>
      <dgm:spPr/>
      <dgm:t>
        <a:bodyPr/>
        <a:lstStyle/>
        <a:p>
          <a:pPr algn="ctr"/>
          <a:endParaRPr lang="en-GB">
            <a:latin typeface="Times New Roman" panose="02020603050405020304" pitchFamily="18" charset="0"/>
            <a:cs typeface="Times New Roman" panose="02020603050405020304" pitchFamily="18" charset="0"/>
          </a:endParaRPr>
        </a:p>
      </dgm:t>
    </dgm:pt>
    <dgm:pt modelId="{C36D2301-4574-4E3D-9FE9-7730CFCB9E7A}">
      <dgm:prSet/>
      <dgm:spPr/>
      <dgm:t>
        <a:bodyPr/>
        <a:lstStyle/>
        <a:p>
          <a:pPr algn="ctr"/>
          <a:r>
            <a:rPr lang="en-GB" dirty="0">
              <a:latin typeface="Times New Roman" panose="02020603050405020304" pitchFamily="18" charset="0"/>
              <a:cs typeface="Times New Roman" panose="02020603050405020304" pitchFamily="18" charset="0"/>
            </a:rPr>
            <a:t>Organisational Challenges</a:t>
          </a:r>
          <a:endParaRPr lang="en-US" dirty="0">
            <a:latin typeface="Times New Roman" panose="02020603050405020304" pitchFamily="18" charset="0"/>
            <a:cs typeface="Times New Roman" panose="02020603050405020304" pitchFamily="18" charset="0"/>
          </a:endParaRPr>
        </a:p>
      </dgm:t>
    </dgm:pt>
    <dgm:pt modelId="{BD6701C1-5A6D-442F-AA9A-01A1DB4F2CFB}" type="parTrans" cxnId="{F94AB848-AE3C-4A38-97C2-89575F45F83E}">
      <dgm:prSet/>
      <dgm:spPr/>
      <dgm:t>
        <a:bodyPr/>
        <a:lstStyle/>
        <a:p>
          <a:pPr algn="ctr"/>
          <a:endParaRPr lang="en-GB">
            <a:latin typeface="Times New Roman" panose="02020603050405020304" pitchFamily="18" charset="0"/>
            <a:cs typeface="Times New Roman" panose="02020603050405020304" pitchFamily="18" charset="0"/>
          </a:endParaRPr>
        </a:p>
      </dgm:t>
    </dgm:pt>
    <dgm:pt modelId="{2A8F3D03-73C9-40DE-A2B8-C0A4E1E1895C}" type="sibTrans" cxnId="{F94AB848-AE3C-4A38-97C2-89575F45F83E}">
      <dgm:prSet/>
      <dgm:spPr/>
      <dgm:t>
        <a:bodyPr/>
        <a:lstStyle/>
        <a:p>
          <a:pPr algn="ctr"/>
          <a:endParaRPr lang="en-GB">
            <a:latin typeface="Times New Roman" panose="02020603050405020304" pitchFamily="18" charset="0"/>
            <a:cs typeface="Times New Roman" panose="02020603050405020304" pitchFamily="18" charset="0"/>
          </a:endParaRPr>
        </a:p>
      </dgm:t>
    </dgm:pt>
    <dgm:pt modelId="{60D1048E-6534-40DA-80C3-C25484CDFBCD}">
      <dgm:prSet/>
      <dgm:spPr/>
      <dgm:t>
        <a:bodyPr/>
        <a:lstStyle/>
        <a:p>
          <a:pPr algn="ctr"/>
          <a:r>
            <a:rPr lang="en-US" dirty="0">
              <a:latin typeface="Times New Roman" panose="02020603050405020304" pitchFamily="18" charset="0"/>
              <a:cs typeface="Times New Roman" panose="02020603050405020304" pitchFamily="18" charset="0"/>
            </a:rPr>
            <a:t>Board governance and strategic steer</a:t>
          </a:r>
        </a:p>
      </dgm:t>
    </dgm:pt>
    <dgm:pt modelId="{33C042A5-6122-4DEB-B34E-5EB4C10273E6}" type="parTrans" cxnId="{FC8DE75F-EAC4-4287-AF89-6713165B9E27}">
      <dgm:prSet/>
      <dgm:spPr/>
      <dgm:t>
        <a:bodyPr/>
        <a:lstStyle/>
        <a:p>
          <a:pPr algn="ctr"/>
          <a:endParaRPr lang="en-GB">
            <a:latin typeface="Times New Roman" panose="02020603050405020304" pitchFamily="18" charset="0"/>
            <a:cs typeface="Times New Roman" panose="02020603050405020304" pitchFamily="18" charset="0"/>
          </a:endParaRPr>
        </a:p>
      </dgm:t>
    </dgm:pt>
    <dgm:pt modelId="{AFCC75A6-01FC-4232-8110-010B7A2BF008}" type="sibTrans" cxnId="{FC8DE75F-EAC4-4287-AF89-6713165B9E27}">
      <dgm:prSet/>
      <dgm:spPr/>
      <dgm:t>
        <a:bodyPr/>
        <a:lstStyle/>
        <a:p>
          <a:pPr algn="ctr"/>
          <a:endParaRPr lang="en-GB">
            <a:latin typeface="Times New Roman" panose="02020603050405020304" pitchFamily="18" charset="0"/>
            <a:cs typeface="Times New Roman" panose="02020603050405020304" pitchFamily="18" charset="0"/>
          </a:endParaRPr>
        </a:p>
      </dgm:t>
    </dgm:pt>
    <dgm:pt modelId="{04245888-9E08-446B-9C41-53E9700A5709}">
      <dgm:prSet/>
      <dgm:spPr/>
      <dgm:t>
        <a:bodyPr/>
        <a:lstStyle/>
        <a:p>
          <a:pPr algn="ctr"/>
          <a:r>
            <a:rPr lang="en-US" dirty="0">
              <a:latin typeface="Times New Roman" panose="02020603050405020304" pitchFamily="18" charset="0"/>
              <a:cs typeface="Times New Roman" panose="02020603050405020304" pitchFamily="18" charset="0"/>
            </a:rPr>
            <a:t>Portfolio </a:t>
          </a:r>
          <a:r>
            <a:rPr lang="en-US" dirty="0" err="1">
              <a:latin typeface="Times New Roman" panose="02020603050405020304" pitchFamily="18" charset="0"/>
              <a:cs typeface="Times New Roman" panose="02020603050405020304" pitchFamily="18" charset="0"/>
            </a:rPr>
            <a:t>prioritisation</a:t>
          </a:r>
          <a:r>
            <a:rPr lang="en-US" dirty="0">
              <a:latin typeface="Times New Roman" panose="02020603050405020304" pitchFamily="18" charset="0"/>
              <a:cs typeface="Times New Roman" panose="02020603050405020304" pitchFamily="18" charset="0"/>
            </a:rPr>
            <a:t> and resource allocation</a:t>
          </a:r>
        </a:p>
      </dgm:t>
    </dgm:pt>
    <dgm:pt modelId="{7AB0AC76-35C3-43B6-BEF0-9DCD606B1B3B}" type="parTrans" cxnId="{4840CABE-04DB-42CA-86A1-3A66274B3A2A}">
      <dgm:prSet/>
      <dgm:spPr/>
      <dgm:t>
        <a:bodyPr/>
        <a:lstStyle/>
        <a:p>
          <a:pPr algn="ctr"/>
          <a:endParaRPr lang="en-GB">
            <a:latin typeface="Times New Roman" panose="02020603050405020304" pitchFamily="18" charset="0"/>
            <a:cs typeface="Times New Roman" panose="02020603050405020304" pitchFamily="18" charset="0"/>
          </a:endParaRPr>
        </a:p>
      </dgm:t>
    </dgm:pt>
    <dgm:pt modelId="{554183BC-F975-4E2D-AAB6-AD9C96238759}" type="sibTrans" cxnId="{4840CABE-04DB-42CA-86A1-3A66274B3A2A}">
      <dgm:prSet/>
      <dgm:spPr/>
      <dgm:t>
        <a:bodyPr/>
        <a:lstStyle/>
        <a:p>
          <a:pPr algn="ctr"/>
          <a:endParaRPr lang="en-GB">
            <a:latin typeface="Times New Roman" panose="02020603050405020304" pitchFamily="18" charset="0"/>
            <a:cs typeface="Times New Roman" panose="02020603050405020304" pitchFamily="18" charset="0"/>
          </a:endParaRPr>
        </a:p>
      </dgm:t>
    </dgm:pt>
    <dgm:pt modelId="{B7F3EF5B-7E8E-4DE5-8F28-F246374C3DEA}">
      <dgm:prSet/>
      <dgm:spPr/>
      <dgm:t>
        <a:bodyPr/>
        <a:lstStyle/>
        <a:p>
          <a:pPr algn="ctr"/>
          <a:r>
            <a:rPr lang="en-US" dirty="0">
              <a:latin typeface="Times New Roman" panose="02020603050405020304" pitchFamily="18" charset="0"/>
              <a:cs typeface="Times New Roman" panose="02020603050405020304" pitchFamily="18" charset="0"/>
            </a:rPr>
            <a:t>Cross-functional coordination and operating model design</a:t>
          </a:r>
        </a:p>
      </dgm:t>
    </dgm:pt>
    <dgm:pt modelId="{EE587D0C-CB7E-4C07-8AC3-90D826214E29}" type="parTrans" cxnId="{8C496BB3-A3D6-418D-A67A-60A7071F1CD3}">
      <dgm:prSet/>
      <dgm:spPr/>
      <dgm:t>
        <a:bodyPr/>
        <a:lstStyle/>
        <a:p>
          <a:pPr algn="ctr"/>
          <a:endParaRPr lang="en-GB">
            <a:latin typeface="Times New Roman" panose="02020603050405020304" pitchFamily="18" charset="0"/>
            <a:cs typeface="Times New Roman" panose="02020603050405020304" pitchFamily="18" charset="0"/>
          </a:endParaRPr>
        </a:p>
      </dgm:t>
    </dgm:pt>
    <dgm:pt modelId="{A7332724-8C5B-489C-998A-39B81787780F}" type="sibTrans" cxnId="{8C496BB3-A3D6-418D-A67A-60A7071F1CD3}">
      <dgm:prSet/>
      <dgm:spPr/>
      <dgm:t>
        <a:bodyPr/>
        <a:lstStyle/>
        <a:p>
          <a:pPr algn="ctr"/>
          <a:endParaRPr lang="en-GB">
            <a:latin typeface="Times New Roman" panose="02020603050405020304" pitchFamily="18" charset="0"/>
            <a:cs typeface="Times New Roman" panose="02020603050405020304" pitchFamily="18" charset="0"/>
          </a:endParaRPr>
        </a:p>
      </dgm:t>
    </dgm:pt>
    <dgm:pt modelId="{7F25C9C6-4985-429F-A54F-FDB9768BB7B5}">
      <dgm:prSet/>
      <dgm:spPr/>
      <dgm:t>
        <a:bodyPr/>
        <a:lstStyle/>
        <a:p>
          <a:pPr algn="ctr"/>
          <a:r>
            <a:rPr lang="en-US" dirty="0">
              <a:latin typeface="Times New Roman" panose="02020603050405020304" pitchFamily="18" charset="0"/>
              <a:cs typeface="Times New Roman" panose="02020603050405020304" pitchFamily="18" charset="0"/>
            </a:rPr>
            <a:t>Talent, incentives and leadership for digital change</a:t>
          </a:r>
        </a:p>
      </dgm:t>
    </dgm:pt>
    <dgm:pt modelId="{C26CDAC9-B74A-4214-9806-2D27754BF9C9}" type="parTrans" cxnId="{2ADDB4BA-B868-4494-9CF0-037CAF174B29}">
      <dgm:prSet/>
      <dgm:spPr/>
      <dgm:t>
        <a:bodyPr/>
        <a:lstStyle/>
        <a:p>
          <a:pPr algn="ctr"/>
          <a:endParaRPr lang="en-GB">
            <a:latin typeface="Times New Roman" panose="02020603050405020304" pitchFamily="18" charset="0"/>
            <a:cs typeface="Times New Roman" panose="02020603050405020304" pitchFamily="18" charset="0"/>
          </a:endParaRPr>
        </a:p>
      </dgm:t>
    </dgm:pt>
    <dgm:pt modelId="{7EAD622E-497B-40F6-8147-35B085CAD56F}" type="sibTrans" cxnId="{2ADDB4BA-B868-4494-9CF0-037CAF174B29}">
      <dgm:prSet/>
      <dgm:spPr/>
      <dgm:t>
        <a:bodyPr/>
        <a:lstStyle/>
        <a:p>
          <a:pPr algn="ctr"/>
          <a:endParaRPr lang="en-GB">
            <a:latin typeface="Times New Roman" panose="02020603050405020304" pitchFamily="18" charset="0"/>
            <a:cs typeface="Times New Roman" panose="02020603050405020304" pitchFamily="18" charset="0"/>
          </a:endParaRPr>
        </a:p>
      </dgm:t>
    </dgm:pt>
    <dgm:pt modelId="{9207370C-AFDB-4931-9AF8-F3904B468777}">
      <dgm:prSet/>
      <dgm:spPr/>
      <dgm:t>
        <a:bodyPr/>
        <a:lstStyle/>
        <a:p>
          <a:pPr algn="ctr"/>
          <a:r>
            <a:rPr lang="en-US" dirty="0">
              <a:latin typeface="Times New Roman" panose="02020603050405020304" pitchFamily="18" charset="0"/>
              <a:cs typeface="Times New Roman" panose="02020603050405020304" pitchFamily="18" charset="0"/>
            </a:rPr>
            <a:t>Risk governance, crisis readiness and operational stability</a:t>
          </a:r>
        </a:p>
      </dgm:t>
    </dgm:pt>
    <dgm:pt modelId="{D9466C3C-99D9-4F5A-B20F-B144E331B7B0}" type="parTrans" cxnId="{4E16A99B-09EF-4054-A7ED-A071FBB88388}">
      <dgm:prSet/>
      <dgm:spPr/>
      <dgm:t>
        <a:bodyPr/>
        <a:lstStyle/>
        <a:p>
          <a:pPr algn="ctr"/>
          <a:endParaRPr lang="en-GB">
            <a:latin typeface="Times New Roman" panose="02020603050405020304" pitchFamily="18" charset="0"/>
            <a:cs typeface="Times New Roman" panose="02020603050405020304" pitchFamily="18" charset="0"/>
          </a:endParaRPr>
        </a:p>
      </dgm:t>
    </dgm:pt>
    <dgm:pt modelId="{02748E47-0753-4776-B0A0-5C5FF5079E5E}" type="sibTrans" cxnId="{4E16A99B-09EF-4054-A7ED-A071FBB88388}">
      <dgm:prSet/>
      <dgm:spPr/>
      <dgm:t>
        <a:bodyPr/>
        <a:lstStyle/>
        <a:p>
          <a:pPr algn="ctr"/>
          <a:endParaRPr lang="en-GB">
            <a:latin typeface="Times New Roman" panose="02020603050405020304" pitchFamily="18" charset="0"/>
            <a:cs typeface="Times New Roman" panose="02020603050405020304" pitchFamily="18" charset="0"/>
          </a:endParaRPr>
        </a:p>
      </dgm:t>
    </dgm:pt>
    <dgm:pt modelId="{23031CD6-AE90-443A-873B-B60BAE82A2FA}">
      <dgm:prSet/>
      <dgm:spPr/>
      <dgm:t>
        <a:bodyPr/>
        <a:lstStyle/>
        <a:p>
          <a:pPr algn="ctr"/>
          <a:r>
            <a:rPr lang="en-US" dirty="0">
              <a:latin typeface="Times New Roman" panose="02020603050405020304" pitchFamily="18" charset="0"/>
              <a:cs typeface="Times New Roman" panose="02020603050405020304" pitchFamily="18" charset="0"/>
            </a:rPr>
            <a:t>Ecosystem alignment with suppliers and customers</a:t>
          </a:r>
        </a:p>
      </dgm:t>
    </dgm:pt>
    <dgm:pt modelId="{86067AC5-893B-4872-A486-86266E4E69EB}" type="parTrans" cxnId="{D9228CA6-ED54-4842-B8E0-DCB5EA35C590}">
      <dgm:prSet/>
      <dgm:spPr/>
      <dgm:t>
        <a:bodyPr/>
        <a:lstStyle/>
        <a:p>
          <a:pPr algn="ctr"/>
          <a:endParaRPr lang="en-GB">
            <a:latin typeface="Times New Roman" panose="02020603050405020304" pitchFamily="18" charset="0"/>
            <a:cs typeface="Times New Roman" panose="02020603050405020304" pitchFamily="18" charset="0"/>
          </a:endParaRPr>
        </a:p>
      </dgm:t>
    </dgm:pt>
    <dgm:pt modelId="{55B13402-9108-467C-9D0E-22DC88D1E1AB}" type="sibTrans" cxnId="{D9228CA6-ED54-4842-B8E0-DCB5EA35C590}">
      <dgm:prSet/>
      <dgm:spPr/>
      <dgm:t>
        <a:bodyPr/>
        <a:lstStyle/>
        <a:p>
          <a:pPr algn="ctr"/>
          <a:endParaRPr lang="en-GB">
            <a:latin typeface="Times New Roman" panose="02020603050405020304" pitchFamily="18" charset="0"/>
            <a:cs typeface="Times New Roman" panose="02020603050405020304" pitchFamily="18" charset="0"/>
          </a:endParaRPr>
        </a:p>
      </dgm:t>
    </dgm:pt>
    <dgm:pt modelId="{09A26ECB-2388-4448-869B-027C6CB493F6}">
      <dgm:prSet/>
      <dgm:spPr/>
      <dgm:t>
        <a:bodyPr/>
        <a:lstStyle/>
        <a:p>
          <a:pPr algn="ctr"/>
          <a:r>
            <a:rPr lang="en-GB" dirty="0">
              <a:latin typeface="Times New Roman" panose="02020603050405020304" pitchFamily="18" charset="0"/>
              <a:cs typeface="Times New Roman" panose="02020603050405020304" pitchFamily="18" charset="0"/>
            </a:rPr>
            <a:t>Cultural Challenges</a:t>
          </a:r>
          <a:endParaRPr lang="en-US" dirty="0">
            <a:latin typeface="Times New Roman" panose="02020603050405020304" pitchFamily="18" charset="0"/>
            <a:cs typeface="Times New Roman" panose="02020603050405020304" pitchFamily="18" charset="0"/>
          </a:endParaRPr>
        </a:p>
      </dgm:t>
    </dgm:pt>
    <dgm:pt modelId="{D038D657-9E9F-4603-9AC1-5111F9592DD8}" type="parTrans" cxnId="{CF032605-96B1-4DBA-A7A5-A003C8D68B48}">
      <dgm:prSet/>
      <dgm:spPr/>
      <dgm:t>
        <a:bodyPr/>
        <a:lstStyle/>
        <a:p>
          <a:pPr algn="ctr"/>
          <a:endParaRPr lang="en-GB">
            <a:latin typeface="Times New Roman" panose="02020603050405020304" pitchFamily="18" charset="0"/>
            <a:cs typeface="Times New Roman" panose="02020603050405020304" pitchFamily="18" charset="0"/>
          </a:endParaRPr>
        </a:p>
      </dgm:t>
    </dgm:pt>
    <dgm:pt modelId="{4EBB994B-5CB4-4D53-B413-AE213F8C5A30}" type="sibTrans" cxnId="{CF032605-96B1-4DBA-A7A5-A003C8D68B48}">
      <dgm:prSet/>
      <dgm:spPr/>
      <dgm:t>
        <a:bodyPr/>
        <a:lstStyle/>
        <a:p>
          <a:pPr algn="ctr"/>
          <a:endParaRPr lang="en-GB">
            <a:latin typeface="Times New Roman" panose="02020603050405020304" pitchFamily="18" charset="0"/>
            <a:cs typeface="Times New Roman" panose="02020603050405020304" pitchFamily="18" charset="0"/>
          </a:endParaRPr>
        </a:p>
      </dgm:t>
    </dgm:pt>
    <dgm:pt modelId="{0C6F9DF6-697F-4F38-BCE1-85B2499F01DA}">
      <dgm:prSet/>
      <dgm:spPr/>
      <dgm:t>
        <a:bodyPr/>
        <a:lstStyle/>
        <a:p>
          <a:pPr algn="ctr"/>
          <a:r>
            <a:rPr lang="en-US" dirty="0">
              <a:latin typeface="Times New Roman" panose="02020603050405020304" pitchFamily="18" charset="0"/>
              <a:cs typeface="Times New Roman" panose="02020603050405020304" pitchFamily="18" charset="0"/>
            </a:rPr>
            <a:t>Employee voice, inclusion and engagement</a:t>
          </a:r>
        </a:p>
      </dgm:t>
    </dgm:pt>
    <dgm:pt modelId="{7F086FBE-0497-4221-A0D0-95A02E23B466}" type="parTrans" cxnId="{7767C888-F1AC-48AC-8E36-464BFB383182}">
      <dgm:prSet/>
      <dgm:spPr/>
      <dgm:t>
        <a:bodyPr/>
        <a:lstStyle/>
        <a:p>
          <a:pPr algn="ctr"/>
          <a:endParaRPr lang="en-GB">
            <a:latin typeface="Times New Roman" panose="02020603050405020304" pitchFamily="18" charset="0"/>
            <a:cs typeface="Times New Roman" panose="02020603050405020304" pitchFamily="18" charset="0"/>
          </a:endParaRPr>
        </a:p>
      </dgm:t>
    </dgm:pt>
    <dgm:pt modelId="{CA1FB037-1495-42CB-A9DE-07B0AE048552}" type="sibTrans" cxnId="{7767C888-F1AC-48AC-8E36-464BFB383182}">
      <dgm:prSet/>
      <dgm:spPr/>
      <dgm:t>
        <a:bodyPr/>
        <a:lstStyle/>
        <a:p>
          <a:pPr algn="ctr"/>
          <a:endParaRPr lang="en-GB">
            <a:latin typeface="Times New Roman" panose="02020603050405020304" pitchFamily="18" charset="0"/>
            <a:cs typeface="Times New Roman" panose="02020603050405020304" pitchFamily="18" charset="0"/>
          </a:endParaRPr>
        </a:p>
      </dgm:t>
    </dgm:pt>
    <dgm:pt modelId="{4FE234BB-EBEE-4A9F-A4A9-80AEB38C47E3}">
      <dgm:prSet/>
      <dgm:spPr/>
      <dgm:t>
        <a:bodyPr/>
        <a:lstStyle/>
        <a:p>
          <a:pPr algn="ctr"/>
          <a:r>
            <a:rPr lang="en-US" dirty="0">
              <a:latin typeface="Times New Roman" panose="02020603050405020304" pitchFamily="18" charset="0"/>
              <a:cs typeface="Times New Roman" panose="02020603050405020304" pitchFamily="18" charset="0"/>
            </a:rPr>
            <a:t>Reskilling, capability building and digital mindset</a:t>
          </a:r>
        </a:p>
      </dgm:t>
    </dgm:pt>
    <dgm:pt modelId="{783ED647-D977-4CCE-AAC8-63AE1378DEB8}" type="parTrans" cxnId="{F58889CB-C959-4B16-9DA3-92B6EA696EB8}">
      <dgm:prSet/>
      <dgm:spPr/>
      <dgm:t>
        <a:bodyPr/>
        <a:lstStyle/>
        <a:p>
          <a:pPr algn="ctr"/>
          <a:endParaRPr lang="en-GB">
            <a:latin typeface="Times New Roman" panose="02020603050405020304" pitchFamily="18" charset="0"/>
            <a:cs typeface="Times New Roman" panose="02020603050405020304" pitchFamily="18" charset="0"/>
          </a:endParaRPr>
        </a:p>
      </dgm:t>
    </dgm:pt>
    <dgm:pt modelId="{268405DE-C062-4AAA-AB3D-90B96FC11F95}" type="sibTrans" cxnId="{F58889CB-C959-4B16-9DA3-92B6EA696EB8}">
      <dgm:prSet/>
      <dgm:spPr/>
      <dgm:t>
        <a:bodyPr/>
        <a:lstStyle/>
        <a:p>
          <a:pPr algn="ctr"/>
          <a:endParaRPr lang="en-GB">
            <a:latin typeface="Times New Roman" panose="02020603050405020304" pitchFamily="18" charset="0"/>
            <a:cs typeface="Times New Roman" panose="02020603050405020304" pitchFamily="18" charset="0"/>
          </a:endParaRPr>
        </a:p>
      </dgm:t>
    </dgm:pt>
    <dgm:pt modelId="{09B60EEC-CC1F-4065-A90C-FAF45EBCDDA8}">
      <dgm:prSet/>
      <dgm:spPr/>
      <dgm:t>
        <a:bodyPr/>
        <a:lstStyle/>
        <a:p>
          <a:pPr algn="ctr"/>
          <a:r>
            <a:rPr lang="en-US" dirty="0">
              <a:latin typeface="Times New Roman" panose="02020603050405020304" pitchFamily="18" charset="0"/>
              <a:cs typeface="Times New Roman" panose="02020603050405020304" pitchFamily="18" charset="0"/>
            </a:rPr>
            <a:t>Safety, wellbeing and trust as foundations for change</a:t>
          </a:r>
        </a:p>
      </dgm:t>
    </dgm:pt>
    <dgm:pt modelId="{441F0FAD-5A4F-4CFF-8D8E-5CDD1A1EC693}" type="parTrans" cxnId="{DEB8BB04-14C2-4507-8F1B-73F846D991B8}">
      <dgm:prSet/>
      <dgm:spPr/>
      <dgm:t>
        <a:bodyPr/>
        <a:lstStyle/>
        <a:p>
          <a:pPr algn="ctr"/>
          <a:endParaRPr lang="en-GB">
            <a:latin typeface="Times New Roman" panose="02020603050405020304" pitchFamily="18" charset="0"/>
            <a:cs typeface="Times New Roman" panose="02020603050405020304" pitchFamily="18" charset="0"/>
          </a:endParaRPr>
        </a:p>
      </dgm:t>
    </dgm:pt>
    <dgm:pt modelId="{8FC2BF6D-8CDF-4A40-BA55-95023953D1E2}" type="sibTrans" cxnId="{DEB8BB04-14C2-4507-8F1B-73F846D991B8}">
      <dgm:prSet/>
      <dgm:spPr/>
      <dgm:t>
        <a:bodyPr/>
        <a:lstStyle/>
        <a:p>
          <a:pPr algn="ctr"/>
          <a:endParaRPr lang="en-GB">
            <a:latin typeface="Times New Roman" panose="02020603050405020304" pitchFamily="18" charset="0"/>
            <a:cs typeface="Times New Roman" panose="02020603050405020304" pitchFamily="18" charset="0"/>
          </a:endParaRPr>
        </a:p>
      </dgm:t>
    </dgm:pt>
    <dgm:pt modelId="{2E18F72A-266D-4D72-A554-A7E8882040BD}">
      <dgm:prSet/>
      <dgm:spPr/>
      <dgm:t>
        <a:bodyPr/>
        <a:lstStyle/>
        <a:p>
          <a:pPr algn="ctr"/>
          <a:r>
            <a:rPr lang="en-US">
              <a:latin typeface="Times New Roman" panose="02020603050405020304" pitchFamily="18" charset="0"/>
              <a:cs typeface="Times New Roman" panose="02020603050405020304" pitchFamily="18" charset="0"/>
            </a:rPr>
            <a:t>Incentives, recognition and alignment with digital goals</a:t>
          </a:r>
        </a:p>
      </dgm:t>
    </dgm:pt>
    <dgm:pt modelId="{5655A2B1-BB91-4992-928A-9A207FBF8734}" type="parTrans" cxnId="{D1FEABDC-5AB0-4BDA-8B40-B357E375934C}">
      <dgm:prSet/>
      <dgm:spPr/>
      <dgm:t>
        <a:bodyPr/>
        <a:lstStyle/>
        <a:p>
          <a:pPr algn="ctr"/>
          <a:endParaRPr lang="en-GB">
            <a:latin typeface="Times New Roman" panose="02020603050405020304" pitchFamily="18" charset="0"/>
            <a:cs typeface="Times New Roman" panose="02020603050405020304" pitchFamily="18" charset="0"/>
          </a:endParaRPr>
        </a:p>
      </dgm:t>
    </dgm:pt>
    <dgm:pt modelId="{BF8C44B7-E579-4353-9DFD-A9249DD629E3}" type="sibTrans" cxnId="{D1FEABDC-5AB0-4BDA-8B40-B357E375934C}">
      <dgm:prSet/>
      <dgm:spPr/>
      <dgm:t>
        <a:bodyPr/>
        <a:lstStyle/>
        <a:p>
          <a:pPr algn="ctr"/>
          <a:endParaRPr lang="en-GB">
            <a:latin typeface="Times New Roman" panose="02020603050405020304" pitchFamily="18" charset="0"/>
            <a:cs typeface="Times New Roman" panose="02020603050405020304" pitchFamily="18" charset="0"/>
          </a:endParaRPr>
        </a:p>
      </dgm:t>
    </dgm:pt>
    <dgm:pt modelId="{C3CD2599-5BE1-46FE-8135-93718A00A536}">
      <dgm:prSet/>
      <dgm:spPr/>
      <dgm:t>
        <a:bodyPr/>
        <a:lstStyle/>
        <a:p>
          <a:pPr algn="ctr"/>
          <a:r>
            <a:rPr lang="en-US" dirty="0">
              <a:latin typeface="Times New Roman" panose="02020603050405020304" pitchFamily="18" charset="0"/>
              <a:cs typeface="Times New Roman" panose="02020603050405020304" pitchFamily="18" charset="0"/>
            </a:rPr>
            <a:t>Communication, change narratives and local ownership</a:t>
          </a:r>
        </a:p>
      </dgm:t>
    </dgm:pt>
    <dgm:pt modelId="{D685007B-4176-4443-8815-B11FECFFF199}" type="parTrans" cxnId="{E09DB2E1-C79C-4B93-BFB2-670CE99E2A95}">
      <dgm:prSet/>
      <dgm:spPr/>
      <dgm:t>
        <a:bodyPr/>
        <a:lstStyle/>
        <a:p>
          <a:pPr algn="ctr"/>
          <a:endParaRPr lang="en-GB">
            <a:latin typeface="Times New Roman" panose="02020603050405020304" pitchFamily="18" charset="0"/>
            <a:cs typeface="Times New Roman" panose="02020603050405020304" pitchFamily="18" charset="0"/>
          </a:endParaRPr>
        </a:p>
      </dgm:t>
    </dgm:pt>
    <dgm:pt modelId="{85D873E2-3A5C-4BD7-8CE2-EEB69936164F}" type="sibTrans" cxnId="{E09DB2E1-C79C-4B93-BFB2-670CE99E2A95}">
      <dgm:prSet/>
      <dgm:spPr/>
      <dgm:t>
        <a:bodyPr/>
        <a:lstStyle/>
        <a:p>
          <a:pPr algn="ctr"/>
          <a:endParaRPr lang="en-GB">
            <a:latin typeface="Times New Roman" panose="02020603050405020304" pitchFamily="18" charset="0"/>
            <a:cs typeface="Times New Roman" panose="02020603050405020304" pitchFamily="18" charset="0"/>
          </a:endParaRPr>
        </a:p>
      </dgm:t>
    </dgm:pt>
    <dgm:pt modelId="{AF67E4A8-CCE6-4558-95A2-1EBCDF92C6B4}" type="pres">
      <dgm:prSet presAssocID="{37195843-6759-45D2-B052-32DD857DA16C}" presName="Name0" presStyleCnt="0">
        <dgm:presLayoutVars>
          <dgm:dir/>
          <dgm:animLvl val="lvl"/>
          <dgm:resizeHandles val="exact"/>
        </dgm:presLayoutVars>
      </dgm:prSet>
      <dgm:spPr/>
    </dgm:pt>
    <dgm:pt modelId="{D1B5918F-CC92-4000-8DA2-E1298A929EC4}" type="pres">
      <dgm:prSet presAssocID="{5DF819F4-A4ED-4D7E-A2B7-FF7A6688CBD9}" presName="composite" presStyleCnt="0"/>
      <dgm:spPr/>
    </dgm:pt>
    <dgm:pt modelId="{FB59F67E-09BD-4C7B-BF56-32B76ECC1C8D}" type="pres">
      <dgm:prSet presAssocID="{5DF819F4-A4ED-4D7E-A2B7-FF7A6688CBD9}" presName="parTx" presStyleLbl="alignNode1" presStyleIdx="0" presStyleCnt="3">
        <dgm:presLayoutVars>
          <dgm:chMax val="0"/>
          <dgm:chPref val="0"/>
          <dgm:bulletEnabled val="1"/>
        </dgm:presLayoutVars>
      </dgm:prSet>
      <dgm:spPr/>
    </dgm:pt>
    <dgm:pt modelId="{8420285F-1434-4A08-B158-5CEC36A6DB35}" type="pres">
      <dgm:prSet presAssocID="{5DF819F4-A4ED-4D7E-A2B7-FF7A6688CBD9}" presName="desTx" presStyleLbl="alignAccFollowNode1" presStyleIdx="0" presStyleCnt="3">
        <dgm:presLayoutVars>
          <dgm:bulletEnabled val="1"/>
        </dgm:presLayoutVars>
      </dgm:prSet>
      <dgm:spPr/>
    </dgm:pt>
    <dgm:pt modelId="{CE7797C7-ED6B-412D-934C-66BF9EA08252}" type="pres">
      <dgm:prSet presAssocID="{1E787C51-86CE-405B-AA26-D9BDD797A71C}" presName="space" presStyleCnt="0"/>
      <dgm:spPr/>
    </dgm:pt>
    <dgm:pt modelId="{74BF1935-0B5C-494F-B902-E3E1C47E4C33}" type="pres">
      <dgm:prSet presAssocID="{C36D2301-4574-4E3D-9FE9-7730CFCB9E7A}" presName="composite" presStyleCnt="0"/>
      <dgm:spPr/>
    </dgm:pt>
    <dgm:pt modelId="{3BCD2040-A639-4D83-9D7D-B329DF7C5742}" type="pres">
      <dgm:prSet presAssocID="{C36D2301-4574-4E3D-9FE9-7730CFCB9E7A}" presName="parTx" presStyleLbl="alignNode1" presStyleIdx="1" presStyleCnt="3">
        <dgm:presLayoutVars>
          <dgm:chMax val="0"/>
          <dgm:chPref val="0"/>
          <dgm:bulletEnabled val="1"/>
        </dgm:presLayoutVars>
      </dgm:prSet>
      <dgm:spPr/>
    </dgm:pt>
    <dgm:pt modelId="{58F64AFB-1570-403B-AFDB-C1D4D8901A64}" type="pres">
      <dgm:prSet presAssocID="{C36D2301-4574-4E3D-9FE9-7730CFCB9E7A}" presName="desTx" presStyleLbl="alignAccFollowNode1" presStyleIdx="1" presStyleCnt="3">
        <dgm:presLayoutVars>
          <dgm:bulletEnabled val="1"/>
        </dgm:presLayoutVars>
      </dgm:prSet>
      <dgm:spPr/>
    </dgm:pt>
    <dgm:pt modelId="{44F41346-70CE-4424-8F8D-1EC87C57A848}" type="pres">
      <dgm:prSet presAssocID="{2A8F3D03-73C9-40DE-A2B8-C0A4E1E1895C}" presName="space" presStyleCnt="0"/>
      <dgm:spPr/>
    </dgm:pt>
    <dgm:pt modelId="{ECD4B891-4244-49AD-9992-D598A830FC1C}" type="pres">
      <dgm:prSet presAssocID="{09A26ECB-2388-4448-869B-027C6CB493F6}" presName="composite" presStyleCnt="0"/>
      <dgm:spPr/>
    </dgm:pt>
    <dgm:pt modelId="{48C74502-5B1E-42D4-AD59-A4FDE4322452}" type="pres">
      <dgm:prSet presAssocID="{09A26ECB-2388-4448-869B-027C6CB493F6}" presName="parTx" presStyleLbl="alignNode1" presStyleIdx="2" presStyleCnt="3">
        <dgm:presLayoutVars>
          <dgm:chMax val="0"/>
          <dgm:chPref val="0"/>
          <dgm:bulletEnabled val="1"/>
        </dgm:presLayoutVars>
      </dgm:prSet>
      <dgm:spPr/>
    </dgm:pt>
    <dgm:pt modelId="{59B63D5D-F7E6-4908-B269-FBA0BA6A2EBE}" type="pres">
      <dgm:prSet presAssocID="{09A26ECB-2388-4448-869B-027C6CB493F6}" presName="desTx" presStyleLbl="alignAccFollowNode1" presStyleIdx="2" presStyleCnt="3">
        <dgm:presLayoutVars>
          <dgm:bulletEnabled val="1"/>
        </dgm:presLayoutVars>
      </dgm:prSet>
      <dgm:spPr/>
    </dgm:pt>
  </dgm:ptLst>
  <dgm:cxnLst>
    <dgm:cxn modelId="{DEB8BB04-14C2-4507-8F1B-73F846D991B8}" srcId="{09A26ECB-2388-4448-869B-027C6CB493F6}" destId="{09B60EEC-CC1F-4065-A90C-FAF45EBCDDA8}" srcOrd="2" destOrd="0" parTransId="{441F0FAD-5A4F-4CFF-8D8E-5CDD1A1EC693}" sibTransId="{8FC2BF6D-8CDF-4A40-BA55-95023953D1E2}"/>
    <dgm:cxn modelId="{FB38E904-FB40-453D-8D7C-90D096898C86}" type="presOf" srcId="{00714A9A-0765-40EF-B8C8-74D5B4E8C625}" destId="{8420285F-1434-4A08-B158-5CEC36A6DB35}" srcOrd="0" destOrd="2" presId="urn:microsoft.com/office/officeart/2005/8/layout/hList1"/>
    <dgm:cxn modelId="{CF032605-96B1-4DBA-A7A5-A003C8D68B48}" srcId="{37195843-6759-45D2-B052-32DD857DA16C}" destId="{09A26ECB-2388-4448-869B-027C6CB493F6}" srcOrd="2" destOrd="0" parTransId="{D038D657-9E9F-4603-9AC1-5111F9592DD8}" sibTransId="{4EBB994B-5CB4-4D53-B413-AE213F8C5A30}"/>
    <dgm:cxn modelId="{D7FF6A05-6874-4FFC-9A16-552A540D7849}" type="presOf" srcId="{24611AC4-3D68-4013-97D2-7D104B540F0F}" destId="{8420285F-1434-4A08-B158-5CEC36A6DB35}" srcOrd="0" destOrd="1" presId="urn:microsoft.com/office/officeart/2005/8/layout/hList1"/>
    <dgm:cxn modelId="{29C71714-E418-4793-9A4F-20F67AB70AF0}" type="presOf" srcId="{AF230265-3425-4699-856D-13F5174B619F}" destId="{8420285F-1434-4A08-B158-5CEC36A6DB35}" srcOrd="0" destOrd="4" presId="urn:microsoft.com/office/officeart/2005/8/layout/hList1"/>
    <dgm:cxn modelId="{3F405918-D70A-4D45-A80E-C576710759E9}" type="presOf" srcId="{2E18F72A-266D-4D72-A554-A7E8882040BD}" destId="{59B63D5D-F7E6-4908-B269-FBA0BA6A2EBE}" srcOrd="0" destOrd="3" presId="urn:microsoft.com/office/officeart/2005/8/layout/hList1"/>
    <dgm:cxn modelId="{97F6A218-DAE6-4CF0-9887-92D2F557DCC5}" type="presOf" srcId="{C3CD2599-5BE1-46FE-8135-93718A00A536}" destId="{59B63D5D-F7E6-4908-B269-FBA0BA6A2EBE}" srcOrd="0" destOrd="4" presId="urn:microsoft.com/office/officeart/2005/8/layout/hList1"/>
    <dgm:cxn modelId="{CB7ABF28-2FEE-4EEC-AE00-8CD5D726E024}" srcId="{5DF819F4-A4ED-4D7E-A2B7-FF7A6688CBD9}" destId="{925DAA07-E4E1-47E5-A60E-A3A4EFAD90EA}" srcOrd="3" destOrd="0" parTransId="{72AC6B96-FB3F-48C5-86E0-343224565D2D}" sibTransId="{75B689C2-4032-485B-9840-C38DCEAB93CF}"/>
    <dgm:cxn modelId="{26E2662B-F66A-46F2-8484-E140928397FA}" type="presOf" srcId="{09B60EEC-CC1F-4065-A90C-FAF45EBCDDA8}" destId="{59B63D5D-F7E6-4908-B269-FBA0BA6A2EBE}" srcOrd="0" destOrd="2" presId="urn:microsoft.com/office/officeart/2005/8/layout/hList1"/>
    <dgm:cxn modelId="{FC8DE75F-EAC4-4287-AF89-6713165B9E27}" srcId="{C36D2301-4574-4E3D-9FE9-7730CFCB9E7A}" destId="{60D1048E-6534-40DA-80C3-C25484CDFBCD}" srcOrd="0" destOrd="0" parTransId="{33C042A5-6122-4DEB-B34E-5EB4C10273E6}" sibTransId="{AFCC75A6-01FC-4232-8110-010B7A2BF008}"/>
    <dgm:cxn modelId="{5514A260-2CA7-4667-A957-89A06CBC1362}" type="presOf" srcId="{37195843-6759-45D2-B052-32DD857DA16C}" destId="{AF67E4A8-CCE6-4558-95A2-1EBCDF92C6B4}" srcOrd="0" destOrd="0" presId="urn:microsoft.com/office/officeart/2005/8/layout/hList1"/>
    <dgm:cxn modelId="{B2145465-89F8-4139-9437-02A0A40FE2DB}" type="presOf" srcId="{C36D2301-4574-4E3D-9FE9-7730CFCB9E7A}" destId="{3BCD2040-A639-4D83-9D7D-B329DF7C5742}" srcOrd="0" destOrd="0" presId="urn:microsoft.com/office/officeart/2005/8/layout/hList1"/>
    <dgm:cxn modelId="{F94AB848-AE3C-4A38-97C2-89575F45F83E}" srcId="{37195843-6759-45D2-B052-32DD857DA16C}" destId="{C36D2301-4574-4E3D-9FE9-7730CFCB9E7A}" srcOrd="1" destOrd="0" parTransId="{BD6701C1-5A6D-442F-AA9A-01A1DB4F2CFB}" sibTransId="{2A8F3D03-73C9-40DE-A2B8-C0A4E1E1895C}"/>
    <dgm:cxn modelId="{2F4D184D-A6CB-4A61-B289-9646A2670DE9}" type="presOf" srcId="{60D1048E-6534-40DA-80C3-C25484CDFBCD}" destId="{58F64AFB-1570-403B-AFDB-C1D4D8901A64}" srcOrd="0" destOrd="0" presId="urn:microsoft.com/office/officeart/2005/8/layout/hList1"/>
    <dgm:cxn modelId="{CCCFCE6E-7E38-4528-BDE2-FAEB539F8752}" type="presOf" srcId="{1FDA828C-082A-4F03-AC28-8A8E0674F4F1}" destId="{8420285F-1434-4A08-B158-5CEC36A6DB35}" srcOrd="0" destOrd="0" presId="urn:microsoft.com/office/officeart/2005/8/layout/hList1"/>
    <dgm:cxn modelId="{0FB93F50-0460-4588-A925-9E76470B8614}" type="presOf" srcId="{7F25C9C6-4985-429F-A54F-FDB9768BB7B5}" destId="{58F64AFB-1570-403B-AFDB-C1D4D8901A64}" srcOrd="0" destOrd="3" presId="urn:microsoft.com/office/officeart/2005/8/layout/hList1"/>
    <dgm:cxn modelId="{E89A7252-CA51-4039-BCB1-F284DB432125}" type="presOf" srcId="{5DF819F4-A4ED-4D7E-A2B7-FF7A6688CBD9}" destId="{FB59F67E-09BD-4C7B-BF56-32B76ECC1C8D}" srcOrd="0" destOrd="0" presId="urn:microsoft.com/office/officeart/2005/8/layout/hList1"/>
    <dgm:cxn modelId="{7767C888-F1AC-48AC-8E36-464BFB383182}" srcId="{09A26ECB-2388-4448-869B-027C6CB493F6}" destId="{0C6F9DF6-697F-4F38-BCE1-85B2499F01DA}" srcOrd="0" destOrd="0" parTransId="{7F086FBE-0497-4221-A0D0-95A02E23B466}" sibTransId="{CA1FB037-1495-42CB-A9DE-07B0AE048552}"/>
    <dgm:cxn modelId="{57B1A290-675F-4D97-8E7A-25620E23A22D}" type="presOf" srcId="{925DAA07-E4E1-47E5-A60E-A3A4EFAD90EA}" destId="{8420285F-1434-4A08-B158-5CEC36A6DB35}" srcOrd="0" destOrd="3" presId="urn:microsoft.com/office/officeart/2005/8/layout/hList1"/>
    <dgm:cxn modelId="{C19F0B96-BEF8-4962-934E-821BBDB3D04A}" srcId="{5DF819F4-A4ED-4D7E-A2B7-FF7A6688CBD9}" destId="{00714A9A-0765-40EF-B8C8-74D5B4E8C625}" srcOrd="2" destOrd="0" parTransId="{303ADE3C-AD9D-4261-9D49-B7E8260A2597}" sibTransId="{1E3DA57C-32F9-4B96-BFA8-F55F72680977}"/>
    <dgm:cxn modelId="{4E16A99B-09EF-4054-A7ED-A071FBB88388}" srcId="{C36D2301-4574-4E3D-9FE9-7730CFCB9E7A}" destId="{9207370C-AFDB-4931-9AF8-F3904B468777}" srcOrd="4" destOrd="0" parTransId="{D9466C3C-99D9-4F5A-B20F-B144E331B7B0}" sibTransId="{02748E47-0753-4776-B0A0-5C5FF5079E5E}"/>
    <dgm:cxn modelId="{D9228CA6-ED54-4842-B8E0-DCB5EA35C590}" srcId="{C36D2301-4574-4E3D-9FE9-7730CFCB9E7A}" destId="{23031CD6-AE90-443A-873B-B60BAE82A2FA}" srcOrd="5" destOrd="0" parTransId="{86067AC5-893B-4872-A486-86266E4E69EB}" sibTransId="{55B13402-9108-467C-9D0E-22DC88D1E1AB}"/>
    <dgm:cxn modelId="{5A2C51A9-9BE1-4004-8AEE-6ACDA216B291}" type="presOf" srcId="{23031CD6-AE90-443A-873B-B60BAE82A2FA}" destId="{58F64AFB-1570-403B-AFDB-C1D4D8901A64}" srcOrd="0" destOrd="5" presId="urn:microsoft.com/office/officeart/2005/8/layout/hList1"/>
    <dgm:cxn modelId="{8C496BB3-A3D6-418D-A67A-60A7071F1CD3}" srcId="{C36D2301-4574-4E3D-9FE9-7730CFCB9E7A}" destId="{B7F3EF5B-7E8E-4DE5-8F28-F246374C3DEA}" srcOrd="2" destOrd="0" parTransId="{EE587D0C-CB7E-4C07-8AC3-90D826214E29}" sibTransId="{A7332724-8C5B-489C-998A-39B81787780F}"/>
    <dgm:cxn modelId="{3FADAEB3-2A81-4858-98C7-DC16D01013E5}" type="presOf" srcId="{0C6F9DF6-697F-4F38-BCE1-85B2499F01DA}" destId="{59B63D5D-F7E6-4908-B269-FBA0BA6A2EBE}" srcOrd="0" destOrd="0" presId="urn:microsoft.com/office/officeart/2005/8/layout/hList1"/>
    <dgm:cxn modelId="{2ADDB4BA-B868-4494-9CF0-037CAF174B29}" srcId="{C36D2301-4574-4E3D-9FE9-7730CFCB9E7A}" destId="{7F25C9C6-4985-429F-A54F-FDB9768BB7B5}" srcOrd="3" destOrd="0" parTransId="{C26CDAC9-B74A-4214-9806-2D27754BF9C9}" sibTransId="{7EAD622E-497B-40F6-8147-35B085CAD56F}"/>
    <dgm:cxn modelId="{4840CABE-04DB-42CA-86A1-3A66274B3A2A}" srcId="{C36D2301-4574-4E3D-9FE9-7730CFCB9E7A}" destId="{04245888-9E08-446B-9C41-53E9700A5709}" srcOrd="1" destOrd="0" parTransId="{7AB0AC76-35C3-43B6-BEF0-9DCD606B1B3B}" sibTransId="{554183BC-F975-4E2D-AAB6-AD9C96238759}"/>
    <dgm:cxn modelId="{1566C0CA-A062-49AC-A878-9B0ED97E2F23}" type="presOf" srcId="{09A26ECB-2388-4448-869B-027C6CB493F6}" destId="{48C74502-5B1E-42D4-AD59-A4FDE4322452}" srcOrd="0" destOrd="0" presId="urn:microsoft.com/office/officeart/2005/8/layout/hList1"/>
    <dgm:cxn modelId="{F58889CB-C959-4B16-9DA3-92B6EA696EB8}" srcId="{09A26ECB-2388-4448-869B-027C6CB493F6}" destId="{4FE234BB-EBEE-4A9F-A4A9-80AEB38C47E3}" srcOrd="1" destOrd="0" parTransId="{783ED647-D977-4CCE-AAC8-63AE1378DEB8}" sibTransId="{268405DE-C062-4AAA-AB3D-90B96FC11F95}"/>
    <dgm:cxn modelId="{D4D308D6-C36E-4A62-9754-5E75E681499A}" srcId="{5DF819F4-A4ED-4D7E-A2B7-FF7A6688CBD9}" destId="{24611AC4-3D68-4013-97D2-7D104B540F0F}" srcOrd="1" destOrd="0" parTransId="{5A98495E-0873-4878-A1A0-155ABA636BDA}" sibTransId="{4983CBBD-7B1F-4D44-A084-D80D7BEE5857}"/>
    <dgm:cxn modelId="{A6C60FD9-36D1-43F0-B6FC-4D91DBB8E2A9}" srcId="{37195843-6759-45D2-B052-32DD857DA16C}" destId="{5DF819F4-A4ED-4D7E-A2B7-FF7A6688CBD9}" srcOrd="0" destOrd="0" parTransId="{F45F9B8A-CA1E-47A7-A495-56134BC3A5AE}" sibTransId="{1E787C51-86CE-405B-AA26-D9BDD797A71C}"/>
    <dgm:cxn modelId="{D1FEABDC-5AB0-4BDA-8B40-B357E375934C}" srcId="{09A26ECB-2388-4448-869B-027C6CB493F6}" destId="{2E18F72A-266D-4D72-A554-A7E8882040BD}" srcOrd="3" destOrd="0" parTransId="{5655A2B1-BB91-4992-928A-9A207FBF8734}" sibTransId="{BF8C44B7-E579-4353-9DFD-A9249DD629E3}"/>
    <dgm:cxn modelId="{1C505DE0-1663-4B77-9B77-247A4BD17CA9}" type="presOf" srcId="{04245888-9E08-446B-9C41-53E9700A5709}" destId="{58F64AFB-1570-403B-AFDB-C1D4D8901A64}" srcOrd="0" destOrd="1" presId="urn:microsoft.com/office/officeart/2005/8/layout/hList1"/>
    <dgm:cxn modelId="{E09DB2E1-C79C-4B93-BFB2-670CE99E2A95}" srcId="{09A26ECB-2388-4448-869B-027C6CB493F6}" destId="{C3CD2599-5BE1-46FE-8135-93718A00A536}" srcOrd="4" destOrd="0" parTransId="{D685007B-4176-4443-8815-B11FECFFF199}" sibTransId="{85D873E2-3A5C-4BD7-8CE2-EEB69936164F}"/>
    <dgm:cxn modelId="{63E5DBE2-617E-4F4C-A0CF-C1A5F20C5C14}" type="presOf" srcId="{4FE234BB-EBEE-4A9F-A4A9-80AEB38C47E3}" destId="{59B63D5D-F7E6-4908-B269-FBA0BA6A2EBE}" srcOrd="0" destOrd="1" presId="urn:microsoft.com/office/officeart/2005/8/layout/hList1"/>
    <dgm:cxn modelId="{B2CC2FE5-1362-4AC3-A3E9-AC97FB5C6061}" srcId="{5DF819F4-A4ED-4D7E-A2B7-FF7A6688CBD9}" destId="{1FDA828C-082A-4F03-AC28-8A8E0674F4F1}" srcOrd="0" destOrd="0" parTransId="{CCF850FF-11CA-4545-805B-69AB9B932D8C}" sibTransId="{0914FA20-99D3-4E13-8ABE-60C673C0C8CF}"/>
    <dgm:cxn modelId="{3278E3F7-47A5-40A1-9BD2-4C0E8AA069DE}" type="presOf" srcId="{9207370C-AFDB-4931-9AF8-F3904B468777}" destId="{58F64AFB-1570-403B-AFDB-C1D4D8901A64}" srcOrd="0" destOrd="4" presId="urn:microsoft.com/office/officeart/2005/8/layout/hList1"/>
    <dgm:cxn modelId="{8AAF33FD-E9F6-470D-95BE-DC5C080518C1}" srcId="{5DF819F4-A4ED-4D7E-A2B7-FF7A6688CBD9}" destId="{AF230265-3425-4699-856D-13F5174B619F}" srcOrd="4" destOrd="0" parTransId="{6EC03E8A-106C-45A3-90EC-275D9E54DC19}" sibTransId="{C7685448-4A62-4AC5-B467-747C9B41B0DA}"/>
    <dgm:cxn modelId="{9370F3FE-19EA-41D5-8317-B8F071990CE1}" type="presOf" srcId="{B7F3EF5B-7E8E-4DE5-8F28-F246374C3DEA}" destId="{58F64AFB-1570-403B-AFDB-C1D4D8901A64}" srcOrd="0" destOrd="2" presId="urn:microsoft.com/office/officeart/2005/8/layout/hList1"/>
    <dgm:cxn modelId="{010F9218-3035-4A25-A8C8-72F61D8EAAEB}" type="presParOf" srcId="{AF67E4A8-CCE6-4558-95A2-1EBCDF92C6B4}" destId="{D1B5918F-CC92-4000-8DA2-E1298A929EC4}" srcOrd="0" destOrd="0" presId="urn:microsoft.com/office/officeart/2005/8/layout/hList1"/>
    <dgm:cxn modelId="{A4F2DBB0-C75C-4E3A-950E-134BC05082EC}" type="presParOf" srcId="{D1B5918F-CC92-4000-8DA2-E1298A929EC4}" destId="{FB59F67E-09BD-4C7B-BF56-32B76ECC1C8D}" srcOrd="0" destOrd="0" presId="urn:microsoft.com/office/officeart/2005/8/layout/hList1"/>
    <dgm:cxn modelId="{7BDA8A79-33CD-4E26-A270-30D1DB5A3FEF}" type="presParOf" srcId="{D1B5918F-CC92-4000-8DA2-E1298A929EC4}" destId="{8420285F-1434-4A08-B158-5CEC36A6DB35}" srcOrd="1" destOrd="0" presId="urn:microsoft.com/office/officeart/2005/8/layout/hList1"/>
    <dgm:cxn modelId="{3402D499-58D0-4638-A7F6-2E68DD1621D4}" type="presParOf" srcId="{AF67E4A8-CCE6-4558-95A2-1EBCDF92C6B4}" destId="{CE7797C7-ED6B-412D-934C-66BF9EA08252}" srcOrd="1" destOrd="0" presId="urn:microsoft.com/office/officeart/2005/8/layout/hList1"/>
    <dgm:cxn modelId="{1646B721-FF99-4625-A91F-3BB8378610E0}" type="presParOf" srcId="{AF67E4A8-CCE6-4558-95A2-1EBCDF92C6B4}" destId="{74BF1935-0B5C-494F-B902-E3E1C47E4C33}" srcOrd="2" destOrd="0" presId="urn:microsoft.com/office/officeart/2005/8/layout/hList1"/>
    <dgm:cxn modelId="{018B490A-89A9-46CA-89E2-9F583676136A}" type="presParOf" srcId="{74BF1935-0B5C-494F-B902-E3E1C47E4C33}" destId="{3BCD2040-A639-4D83-9D7D-B329DF7C5742}" srcOrd="0" destOrd="0" presId="urn:microsoft.com/office/officeart/2005/8/layout/hList1"/>
    <dgm:cxn modelId="{B6586C46-1D1F-446E-9486-A9989ED6A6AD}" type="presParOf" srcId="{74BF1935-0B5C-494F-B902-E3E1C47E4C33}" destId="{58F64AFB-1570-403B-AFDB-C1D4D8901A64}" srcOrd="1" destOrd="0" presId="urn:microsoft.com/office/officeart/2005/8/layout/hList1"/>
    <dgm:cxn modelId="{B8A3D83E-548D-49DC-AD5A-4FA43E4CD778}" type="presParOf" srcId="{AF67E4A8-CCE6-4558-95A2-1EBCDF92C6B4}" destId="{44F41346-70CE-4424-8F8D-1EC87C57A848}" srcOrd="3" destOrd="0" presId="urn:microsoft.com/office/officeart/2005/8/layout/hList1"/>
    <dgm:cxn modelId="{1E9A5982-F2B1-47A8-A051-1A6BC7375FF5}" type="presParOf" srcId="{AF67E4A8-CCE6-4558-95A2-1EBCDF92C6B4}" destId="{ECD4B891-4244-49AD-9992-D598A830FC1C}" srcOrd="4" destOrd="0" presId="urn:microsoft.com/office/officeart/2005/8/layout/hList1"/>
    <dgm:cxn modelId="{AEB63F4B-F3A9-4338-8E1C-132671FD3895}" type="presParOf" srcId="{ECD4B891-4244-49AD-9992-D598A830FC1C}" destId="{48C74502-5B1E-42D4-AD59-A4FDE4322452}" srcOrd="0" destOrd="0" presId="urn:microsoft.com/office/officeart/2005/8/layout/hList1"/>
    <dgm:cxn modelId="{22BAA971-AA19-4A36-BF43-9BBFC643995A}" type="presParOf" srcId="{ECD4B891-4244-49AD-9992-D598A830FC1C}" destId="{59B63D5D-F7E6-4908-B269-FBA0BA6A2EB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9F67E-09BD-4C7B-BF56-32B76ECC1C8D}">
      <dsp:nvSpPr>
        <dsp:cNvPr id="0" name=""/>
        <dsp:cNvSpPr/>
      </dsp:nvSpPr>
      <dsp:spPr>
        <a:xfrm>
          <a:off x="4005" y="297350"/>
          <a:ext cx="3904981" cy="949185"/>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Times New Roman" panose="02020603050405020304" pitchFamily="18" charset="0"/>
              <a:cs typeface="Times New Roman" panose="02020603050405020304" pitchFamily="18" charset="0"/>
            </a:rPr>
            <a:t>Technological Barriers</a:t>
          </a:r>
        </a:p>
      </dsp:txBody>
      <dsp:txXfrm>
        <a:off x="4005" y="297350"/>
        <a:ext cx="3904981" cy="949185"/>
      </dsp:txXfrm>
    </dsp:sp>
    <dsp:sp modelId="{8420285F-1434-4A08-B158-5CEC36A6DB35}">
      <dsp:nvSpPr>
        <dsp:cNvPr id="0" name=""/>
        <dsp:cNvSpPr/>
      </dsp:nvSpPr>
      <dsp:spPr>
        <a:xfrm>
          <a:off x="4005" y="1246536"/>
          <a:ext cx="3904981" cy="648506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Legacy–cloud integration and data interoperability</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Cybersecurity maturity and crisis readiness</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Data governance, privacy, and AI governance at scale</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Platform reliability and omnichannel </a:t>
          </a:r>
          <a:r>
            <a:rPr lang="en-US" sz="2700" kern="1200" dirty="0" err="1">
              <a:latin typeface="Times New Roman" panose="02020603050405020304" pitchFamily="18" charset="0"/>
              <a:cs typeface="Times New Roman" panose="02020603050405020304" pitchFamily="18" charset="0"/>
            </a:rPr>
            <a:t>personalisation</a:t>
          </a:r>
          <a:r>
            <a:rPr lang="en-US" sz="2700" kern="1200" dirty="0">
              <a:latin typeface="Times New Roman" panose="02020603050405020304" pitchFamily="18" charset="0"/>
              <a:cs typeface="Times New Roman" panose="02020603050405020304" pitchFamily="18" charset="0"/>
            </a:rPr>
            <a:t> (Clubcard ecosystem)</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Cost-to-serve pressures and tech debt prioritization</a:t>
          </a:r>
        </a:p>
      </dsp:txBody>
      <dsp:txXfrm>
        <a:off x="4005" y="1246536"/>
        <a:ext cx="3904981" cy="6485062"/>
      </dsp:txXfrm>
    </dsp:sp>
    <dsp:sp modelId="{3BCD2040-A639-4D83-9D7D-B329DF7C5742}">
      <dsp:nvSpPr>
        <dsp:cNvPr id="0" name=""/>
        <dsp:cNvSpPr/>
      </dsp:nvSpPr>
      <dsp:spPr>
        <a:xfrm>
          <a:off x="4455683" y="297350"/>
          <a:ext cx="3904981" cy="949185"/>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Times New Roman" panose="02020603050405020304" pitchFamily="18" charset="0"/>
              <a:cs typeface="Times New Roman" panose="02020603050405020304" pitchFamily="18" charset="0"/>
            </a:rPr>
            <a:t>Organisational Challenges</a:t>
          </a:r>
          <a:endParaRPr lang="en-US" sz="2700" kern="1200" dirty="0">
            <a:latin typeface="Times New Roman" panose="02020603050405020304" pitchFamily="18" charset="0"/>
            <a:cs typeface="Times New Roman" panose="02020603050405020304" pitchFamily="18" charset="0"/>
          </a:endParaRPr>
        </a:p>
      </dsp:txBody>
      <dsp:txXfrm>
        <a:off x="4455683" y="297350"/>
        <a:ext cx="3904981" cy="949185"/>
      </dsp:txXfrm>
    </dsp:sp>
    <dsp:sp modelId="{58F64AFB-1570-403B-AFDB-C1D4D8901A64}">
      <dsp:nvSpPr>
        <dsp:cNvPr id="0" name=""/>
        <dsp:cNvSpPr/>
      </dsp:nvSpPr>
      <dsp:spPr>
        <a:xfrm>
          <a:off x="4455683" y="1246536"/>
          <a:ext cx="3904981" cy="6485062"/>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Board governance and strategic steer</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Portfolio </a:t>
          </a:r>
          <a:r>
            <a:rPr lang="en-US" sz="2700" kern="1200" dirty="0" err="1">
              <a:latin typeface="Times New Roman" panose="02020603050405020304" pitchFamily="18" charset="0"/>
              <a:cs typeface="Times New Roman" panose="02020603050405020304" pitchFamily="18" charset="0"/>
            </a:rPr>
            <a:t>prioritisation</a:t>
          </a:r>
          <a:r>
            <a:rPr lang="en-US" sz="2700" kern="1200" dirty="0">
              <a:latin typeface="Times New Roman" panose="02020603050405020304" pitchFamily="18" charset="0"/>
              <a:cs typeface="Times New Roman" panose="02020603050405020304" pitchFamily="18" charset="0"/>
            </a:rPr>
            <a:t> and resource allocation</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Cross-functional coordination and operating model design</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Talent, incentives and leadership for digital change</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Risk governance, crisis readiness and operational stability</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Ecosystem alignment with suppliers and customers</a:t>
          </a:r>
        </a:p>
      </dsp:txBody>
      <dsp:txXfrm>
        <a:off x="4455683" y="1246536"/>
        <a:ext cx="3904981" cy="6485062"/>
      </dsp:txXfrm>
    </dsp:sp>
    <dsp:sp modelId="{48C74502-5B1E-42D4-AD59-A4FDE4322452}">
      <dsp:nvSpPr>
        <dsp:cNvPr id="0" name=""/>
        <dsp:cNvSpPr/>
      </dsp:nvSpPr>
      <dsp:spPr>
        <a:xfrm>
          <a:off x="8907361" y="297350"/>
          <a:ext cx="3904981" cy="949185"/>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09728" rIns="192024" bIns="109728"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Times New Roman" panose="02020603050405020304" pitchFamily="18" charset="0"/>
              <a:cs typeface="Times New Roman" panose="02020603050405020304" pitchFamily="18" charset="0"/>
            </a:rPr>
            <a:t>Cultural Challenges</a:t>
          </a:r>
          <a:endParaRPr lang="en-US" sz="2700" kern="1200" dirty="0">
            <a:latin typeface="Times New Roman" panose="02020603050405020304" pitchFamily="18" charset="0"/>
            <a:cs typeface="Times New Roman" panose="02020603050405020304" pitchFamily="18" charset="0"/>
          </a:endParaRPr>
        </a:p>
      </dsp:txBody>
      <dsp:txXfrm>
        <a:off x="8907361" y="297350"/>
        <a:ext cx="3904981" cy="949185"/>
      </dsp:txXfrm>
    </dsp:sp>
    <dsp:sp modelId="{59B63D5D-F7E6-4908-B269-FBA0BA6A2EBE}">
      <dsp:nvSpPr>
        <dsp:cNvPr id="0" name=""/>
        <dsp:cNvSpPr/>
      </dsp:nvSpPr>
      <dsp:spPr>
        <a:xfrm>
          <a:off x="8907361" y="1246536"/>
          <a:ext cx="3904981" cy="6485062"/>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018" tIns="144018" rIns="192024" bIns="216027" numCol="1" spcCol="1270" anchor="t" anchorCtr="0">
          <a:noAutofit/>
        </a:bodyPr>
        <a:lstStyle/>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Employee voice, inclusion and engagement</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Reskilling, capability building and digital mindset</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Safety, wellbeing and trust as foundations for change</a:t>
          </a:r>
        </a:p>
        <a:p>
          <a:pPr marL="228600" lvl="1" indent="-228600" algn="ctr" defTabSz="1200150">
            <a:lnSpc>
              <a:spcPct val="90000"/>
            </a:lnSpc>
            <a:spcBef>
              <a:spcPct val="0"/>
            </a:spcBef>
            <a:spcAft>
              <a:spcPct val="15000"/>
            </a:spcAft>
            <a:buChar char="•"/>
          </a:pPr>
          <a:r>
            <a:rPr lang="en-US" sz="2700" kern="1200">
              <a:latin typeface="Times New Roman" panose="02020603050405020304" pitchFamily="18" charset="0"/>
              <a:cs typeface="Times New Roman" panose="02020603050405020304" pitchFamily="18" charset="0"/>
            </a:rPr>
            <a:t>Incentives, recognition and alignment with digital goals</a:t>
          </a:r>
        </a:p>
        <a:p>
          <a:pPr marL="228600" lvl="1" indent="-228600" algn="ctr" defTabSz="1200150">
            <a:lnSpc>
              <a:spcPct val="90000"/>
            </a:lnSpc>
            <a:spcBef>
              <a:spcPct val="0"/>
            </a:spcBef>
            <a:spcAft>
              <a:spcPct val="15000"/>
            </a:spcAft>
            <a:buChar char="•"/>
          </a:pPr>
          <a:r>
            <a:rPr lang="en-US" sz="2700" kern="1200" dirty="0">
              <a:latin typeface="Times New Roman" panose="02020603050405020304" pitchFamily="18" charset="0"/>
              <a:cs typeface="Times New Roman" panose="02020603050405020304" pitchFamily="18" charset="0"/>
            </a:rPr>
            <a:t>Communication, change narratives and local ownership</a:t>
          </a:r>
        </a:p>
      </dsp:txBody>
      <dsp:txXfrm>
        <a:off x="8907361" y="1246536"/>
        <a:ext cx="3904981" cy="6485062"/>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51660" y="4938397"/>
            <a:ext cx="20985480" cy="10505440"/>
          </a:xfrm>
        </p:spPr>
        <p:txBody>
          <a:bodyPr anchor="b"/>
          <a:lstStyle>
            <a:lvl1pPr algn="ctr">
              <a:defRPr sz="16199"/>
            </a:lvl1pPr>
          </a:lstStyle>
          <a:p>
            <a:r>
              <a:rPr lang="en-US"/>
              <a:t>Click to edit Master title style</a:t>
            </a:r>
            <a:endParaRPr lang="en-US" dirty="0"/>
          </a:p>
        </p:txBody>
      </p:sp>
      <p:sp>
        <p:nvSpPr>
          <p:cNvPr id="3" name="Subtitle 2"/>
          <p:cNvSpPr>
            <a:spLocks noGrp="1"/>
          </p:cNvSpPr>
          <p:nvPr>
            <p:ph type="subTitle" idx="1"/>
          </p:nvPr>
        </p:nvSpPr>
        <p:spPr>
          <a:xfrm>
            <a:off x="3086100" y="15848967"/>
            <a:ext cx="18516600" cy="7285353"/>
          </a:xfrm>
        </p:spPr>
        <p:txBody>
          <a:bodyPr/>
          <a:lstStyle>
            <a:lvl1pPr marL="0" indent="0" algn="ctr">
              <a:buNone/>
              <a:defRPr sz="6480"/>
            </a:lvl1pPr>
            <a:lvl2pPr marL="1234394" indent="0" algn="ctr">
              <a:buNone/>
              <a:defRPr sz="5400"/>
            </a:lvl2pPr>
            <a:lvl3pPr marL="2468787" indent="0" algn="ctr">
              <a:buNone/>
              <a:defRPr sz="4860"/>
            </a:lvl3pPr>
            <a:lvl4pPr marL="3703182" indent="0" algn="ctr">
              <a:buNone/>
              <a:defRPr sz="4319"/>
            </a:lvl4pPr>
            <a:lvl5pPr marL="4937576" indent="0" algn="ctr">
              <a:buNone/>
              <a:defRPr sz="4319"/>
            </a:lvl5pPr>
            <a:lvl6pPr marL="6171969" indent="0" algn="ctr">
              <a:buNone/>
              <a:defRPr sz="4319"/>
            </a:lvl6pPr>
            <a:lvl7pPr marL="7406363" indent="0" algn="ctr">
              <a:buNone/>
              <a:defRPr sz="4319"/>
            </a:lvl7pPr>
            <a:lvl8pPr marL="8640757" indent="0" algn="ctr">
              <a:buNone/>
              <a:defRPr sz="4319"/>
            </a:lvl8pPr>
            <a:lvl9pPr marL="9875150" indent="0" algn="ctr">
              <a:buNone/>
              <a:defRPr sz="431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2109951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4242055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84498" y="7522855"/>
            <a:ext cx="21294090" cy="12552043"/>
          </a:xfrm>
        </p:spPr>
        <p:txBody>
          <a:bodyPr anchor="b"/>
          <a:lstStyle>
            <a:lvl1pPr>
              <a:defRPr sz="16199"/>
            </a:lvl1pPr>
          </a:lstStyle>
          <a:p>
            <a:r>
              <a:rPr lang="en-US"/>
              <a:t>Click to edit Master title style</a:t>
            </a:r>
            <a:endParaRPr lang="en-US" dirty="0"/>
          </a:p>
        </p:txBody>
      </p:sp>
      <p:sp>
        <p:nvSpPr>
          <p:cNvPr id="3" name="Text Placeholder 2"/>
          <p:cNvSpPr>
            <a:spLocks noGrp="1"/>
          </p:cNvSpPr>
          <p:nvPr>
            <p:ph type="body" idx="1"/>
          </p:nvPr>
        </p:nvSpPr>
        <p:spPr>
          <a:xfrm>
            <a:off x="1684498" y="20193644"/>
            <a:ext cx="21294090" cy="6600823"/>
          </a:xfrm>
        </p:spPr>
        <p:txBody>
          <a:bodyPr/>
          <a:lstStyle>
            <a:lvl1pPr marL="0" indent="0">
              <a:buNone/>
              <a:defRPr sz="6480">
                <a:solidFill>
                  <a:schemeClr val="tx1"/>
                </a:solidFill>
              </a:defRPr>
            </a:lvl1pPr>
            <a:lvl2pPr marL="1234394" indent="0">
              <a:buNone/>
              <a:defRPr sz="5400">
                <a:solidFill>
                  <a:schemeClr val="tx1">
                    <a:tint val="75000"/>
                  </a:schemeClr>
                </a:solidFill>
              </a:defRPr>
            </a:lvl2pPr>
            <a:lvl3pPr marL="2468787" indent="0">
              <a:buNone/>
              <a:defRPr sz="4860">
                <a:solidFill>
                  <a:schemeClr val="tx1">
                    <a:tint val="75000"/>
                  </a:schemeClr>
                </a:solidFill>
              </a:defRPr>
            </a:lvl3pPr>
            <a:lvl4pPr marL="3703182" indent="0">
              <a:buNone/>
              <a:defRPr sz="4319">
                <a:solidFill>
                  <a:schemeClr val="tx1">
                    <a:tint val="75000"/>
                  </a:schemeClr>
                </a:solidFill>
              </a:defRPr>
            </a:lvl4pPr>
            <a:lvl5pPr marL="4937576" indent="0">
              <a:buNone/>
              <a:defRPr sz="4319">
                <a:solidFill>
                  <a:schemeClr val="tx1">
                    <a:tint val="75000"/>
                  </a:schemeClr>
                </a:solidFill>
              </a:defRPr>
            </a:lvl5pPr>
            <a:lvl6pPr marL="6171969" indent="0">
              <a:buNone/>
              <a:defRPr sz="4319">
                <a:solidFill>
                  <a:schemeClr val="tx1">
                    <a:tint val="75000"/>
                  </a:schemeClr>
                </a:solidFill>
              </a:defRPr>
            </a:lvl6pPr>
            <a:lvl7pPr marL="7406363" indent="0">
              <a:buNone/>
              <a:defRPr sz="4319">
                <a:solidFill>
                  <a:schemeClr val="tx1">
                    <a:tint val="75000"/>
                  </a:schemeClr>
                </a:solidFill>
              </a:defRPr>
            </a:lvl7pPr>
            <a:lvl8pPr marL="8640757" indent="0">
              <a:buNone/>
              <a:defRPr sz="4319">
                <a:solidFill>
                  <a:schemeClr val="tx1">
                    <a:tint val="75000"/>
                  </a:schemeClr>
                </a:solidFill>
              </a:defRPr>
            </a:lvl8pPr>
            <a:lvl9pPr marL="9875150" indent="0">
              <a:buNone/>
              <a:defRPr sz="431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3002965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697355" y="8032751"/>
            <a:ext cx="10492740" cy="19145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498705" y="8032751"/>
            <a:ext cx="10492740" cy="19145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628384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700571" y="1606557"/>
            <a:ext cx="21294090" cy="58324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700573" y="7397118"/>
            <a:ext cx="10444518" cy="3625213"/>
          </a:xfrm>
        </p:spPr>
        <p:txBody>
          <a:bodyPr anchor="b"/>
          <a:lstStyle>
            <a:lvl1pPr marL="0" indent="0">
              <a:buNone/>
              <a:defRPr sz="6480" b="1"/>
            </a:lvl1pPr>
            <a:lvl2pPr marL="1234394" indent="0">
              <a:buNone/>
              <a:defRPr sz="5400" b="1"/>
            </a:lvl2pPr>
            <a:lvl3pPr marL="2468787" indent="0">
              <a:buNone/>
              <a:defRPr sz="4860" b="1"/>
            </a:lvl3pPr>
            <a:lvl4pPr marL="3703182" indent="0">
              <a:buNone/>
              <a:defRPr sz="4319" b="1"/>
            </a:lvl4pPr>
            <a:lvl5pPr marL="4937576" indent="0">
              <a:buNone/>
              <a:defRPr sz="4319" b="1"/>
            </a:lvl5pPr>
            <a:lvl6pPr marL="6171969" indent="0">
              <a:buNone/>
              <a:defRPr sz="4319" b="1"/>
            </a:lvl6pPr>
            <a:lvl7pPr marL="7406363" indent="0">
              <a:buNone/>
              <a:defRPr sz="4319" b="1"/>
            </a:lvl7pPr>
            <a:lvl8pPr marL="8640757" indent="0">
              <a:buNone/>
              <a:defRPr sz="4319" b="1"/>
            </a:lvl8pPr>
            <a:lvl9pPr marL="9875150" indent="0">
              <a:buNone/>
              <a:defRPr sz="4319" b="1"/>
            </a:lvl9pPr>
          </a:lstStyle>
          <a:p>
            <a:pPr lvl="0"/>
            <a:r>
              <a:rPr lang="en-US"/>
              <a:t>Click to edit Master text styles</a:t>
            </a:r>
          </a:p>
        </p:txBody>
      </p:sp>
      <p:sp>
        <p:nvSpPr>
          <p:cNvPr id="4" name="Content Placeholder 3"/>
          <p:cNvSpPr>
            <a:spLocks noGrp="1"/>
          </p:cNvSpPr>
          <p:nvPr>
            <p:ph sz="half" idx="2"/>
          </p:nvPr>
        </p:nvSpPr>
        <p:spPr>
          <a:xfrm>
            <a:off x="1700573" y="11022331"/>
            <a:ext cx="10444518" cy="16212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498706" y="7397118"/>
            <a:ext cx="10495956" cy="3625213"/>
          </a:xfrm>
        </p:spPr>
        <p:txBody>
          <a:bodyPr anchor="b"/>
          <a:lstStyle>
            <a:lvl1pPr marL="0" indent="0">
              <a:buNone/>
              <a:defRPr sz="6480" b="1"/>
            </a:lvl1pPr>
            <a:lvl2pPr marL="1234394" indent="0">
              <a:buNone/>
              <a:defRPr sz="5400" b="1"/>
            </a:lvl2pPr>
            <a:lvl3pPr marL="2468787" indent="0">
              <a:buNone/>
              <a:defRPr sz="4860" b="1"/>
            </a:lvl3pPr>
            <a:lvl4pPr marL="3703182" indent="0">
              <a:buNone/>
              <a:defRPr sz="4319" b="1"/>
            </a:lvl4pPr>
            <a:lvl5pPr marL="4937576" indent="0">
              <a:buNone/>
              <a:defRPr sz="4319" b="1"/>
            </a:lvl5pPr>
            <a:lvl6pPr marL="6171969" indent="0">
              <a:buNone/>
              <a:defRPr sz="4319" b="1"/>
            </a:lvl6pPr>
            <a:lvl7pPr marL="7406363" indent="0">
              <a:buNone/>
              <a:defRPr sz="4319" b="1"/>
            </a:lvl7pPr>
            <a:lvl8pPr marL="8640757" indent="0">
              <a:buNone/>
              <a:defRPr sz="4319" b="1"/>
            </a:lvl8pPr>
            <a:lvl9pPr marL="9875150" indent="0">
              <a:buNone/>
              <a:defRPr sz="4319" b="1"/>
            </a:lvl9pPr>
          </a:lstStyle>
          <a:p>
            <a:pPr lvl="0"/>
            <a:r>
              <a:rPr lang="en-US"/>
              <a:t>Click to edit Master text styles</a:t>
            </a:r>
          </a:p>
        </p:txBody>
      </p:sp>
      <p:sp>
        <p:nvSpPr>
          <p:cNvPr id="6" name="Content Placeholder 5"/>
          <p:cNvSpPr>
            <a:spLocks noGrp="1"/>
          </p:cNvSpPr>
          <p:nvPr>
            <p:ph sz="quarter" idx="4"/>
          </p:nvPr>
        </p:nvSpPr>
        <p:spPr>
          <a:xfrm>
            <a:off x="12498706" y="11022331"/>
            <a:ext cx="10495956" cy="16212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1903461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583335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2101098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00573" y="2011680"/>
            <a:ext cx="7962781" cy="7040880"/>
          </a:xfrm>
        </p:spPr>
        <p:txBody>
          <a:bodyPr anchor="b"/>
          <a:lstStyle>
            <a:lvl1pPr>
              <a:defRPr sz="8640"/>
            </a:lvl1pPr>
          </a:lstStyle>
          <a:p>
            <a:r>
              <a:rPr lang="en-US"/>
              <a:t>Click to edit Master title style</a:t>
            </a:r>
            <a:endParaRPr lang="en-US" dirty="0"/>
          </a:p>
        </p:txBody>
      </p:sp>
      <p:sp>
        <p:nvSpPr>
          <p:cNvPr id="3" name="Content Placeholder 2"/>
          <p:cNvSpPr>
            <a:spLocks noGrp="1"/>
          </p:cNvSpPr>
          <p:nvPr>
            <p:ph idx="1"/>
          </p:nvPr>
        </p:nvSpPr>
        <p:spPr>
          <a:xfrm>
            <a:off x="10495956" y="4344678"/>
            <a:ext cx="12498705" cy="21443950"/>
          </a:xfrm>
        </p:spPr>
        <p:txBody>
          <a:bodyPr/>
          <a:lstStyle>
            <a:lvl1pPr>
              <a:defRPr sz="8640"/>
            </a:lvl1pPr>
            <a:lvl2pPr>
              <a:defRPr sz="7559"/>
            </a:lvl2pPr>
            <a:lvl3pPr>
              <a:defRPr sz="6480"/>
            </a:lvl3pPr>
            <a:lvl4pPr>
              <a:defRPr sz="5400"/>
            </a:lvl4pPr>
            <a:lvl5pPr>
              <a:defRPr sz="5400"/>
            </a:lvl5pPr>
            <a:lvl6pPr>
              <a:defRPr sz="5400"/>
            </a:lvl6pPr>
            <a:lvl7pPr>
              <a:defRPr sz="5400"/>
            </a:lvl7pPr>
            <a:lvl8pPr>
              <a:defRPr sz="5400"/>
            </a:lvl8pPr>
            <a:lvl9pPr>
              <a:defRPr sz="5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700573" y="9052560"/>
            <a:ext cx="7962781" cy="16770987"/>
          </a:xfrm>
        </p:spPr>
        <p:txBody>
          <a:bodyPr/>
          <a:lstStyle>
            <a:lvl1pPr marL="0" indent="0">
              <a:buNone/>
              <a:defRPr sz="4319"/>
            </a:lvl1pPr>
            <a:lvl2pPr marL="1234394" indent="0">
              <a:buNone/>
              <a:defRPr sz="3780"/>
            </a:lvl2pPr>
            <a:lvl3pPr marL="2468787" indent="0">
              <a:buNone/>
              <a:defRPr sz="3240"/>
            </a:lvl3pPr>
            <a:lvl4pPr marL="3703182" indent="0">
              <a:buNone/>
              <a:defRPr sz="2700"/>
            </a:lvl4pPr>
            <a:lvl5pPr marL="4937576" indent="0">
              <a:buNone/>
              <a:defRPr sz="2700"/>
            </a:lvl5pPr>
            <a:lvl6pPr marL="6171969" indent="0">
              <a:buNone/>
              <a:defRPr sz="2700"/>
            </a:lvl6pPr>
            <a:lvl7pPr marL="7406363" indent="0">
              <a:buNone/>
              <a:defRPr sz="2700"/>
            </a:lvl7pPr>
            <a:lvl8pPr marL="8640757" indent="0">
              <a:buNone/>
              <a:defRPr sz="2700"/>
            </a:lvl8pPr>
            <a:lvl9pPr marL="9875150" indent="0">
              <a:buNone/>
              <a:defRPr sz="2700"/>
            </a:lvl9pPr>
          </a:lstStyle>
          <a:p>
            <a:pPr lvl="0"/>
            <a:r>
              <a:rPr lang="en-US"/>
              <a:t>Click to edit Master text styles</a:t>
            </a:r>
          </a:p>
        </p:txBody>
      </p:sp>
      <p:sp>
        <p:nvSpPr>
          <p:cNvPr id="5" name="Date Placeholder 4"/>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81046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00573" y="2011680"/>
            <a:ext cx="7962781" cy="7040880"/>
          </a:xfrm>
        </p:spPr>
        <p:txBody>
          <a:bodyPr anchor="b"/>
          <a:lstStyle>
            <a:lvl1pPr>
              <a:defRPr sz="86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95956" y="4344678"/>
            <a:ext cx="12498705" cy="21443950"/>
          </a:xfrm>
        </p:spPr>
        <p:txBody>
          <a:bodyPr anchor="t"/>
          <a:lstStyle>
            <a:lvl1pPr marL="0" indent="0">
              <a:buNone/>
              <a:defRPr sz="8640"/>
            </a:lvl1pPr>
            <a:lvl2pPr marL="1234394" indent="0">
              <a:buNone/>
              <a:defRPr sz="7559"/>
            </a:lvl2pPr>
            <a:lvl3pPr marL="2468787" indent="0">
              <a:buNone/>
              <a:defRPr sz="6480"/>
            </a:lvl3pPr>
            <a:lvl4pPr marL="3703182" indent="0">
              <a:buNone/>
              <a:defRPr sz="5400"/>
            </a:lvl4pPr>
            <a:lvl5pPr marL="4937576" indent="0">
              <a:buNone/>
              <a:defRPr sz="5400"/>
            </a:lvl5pPr>
            <a:lvl6pPr marL="6171969" indent="0">
              <a:buNone/>
              <a:defRPr sz="5400"/>
            </a:lvl6pPr>
            <a:lvl7pPr marL="7406363" indent="0">
              <a:buNone/>
              <a:defRPr sz="5400"/>
            </a:lvl7pPr>
            <a:lvl8pPr marL="8640757" indent="0">
              <a:buNone/>
              <a:defRPr sz="5400"/>
            </a:lvl8pPr>
            <a:lvl9pPr marL="9875150" indent="0">
              <a:buNone/>
              <a:defRPr sz="5400"/>
            </a:lvl9pPr>
          </a:lstStyle>
          <a:p>
            <a:r>
              <a:rPr lang="en-US" dirty="0"/>
              <a:t>Click icon to add picture</a:t>
            </a:r>
          </a:p>
        </p:txBody>
      </p:sp>
      <p:sp>
        <p:nvSpPr>
          <p:cNvPr id="4" name="Text Placeholder 3"/>
          <p:cNvSpPr>
            <a:spLocks noGrp="1"/>
          </p:cNvSpPr>
          <p:nvPr>
            <p:ph type="body" sz="half" idx="2"/>
          </p:nvPr>
        </p:nvSpPr>
        <p:spPr>
          <a:xfrm>
            <a:off x="1700573" y="9052560"/>
            <a:ext cx="7962781" cy="16770987"/>
          </a:xfrm>
        </p:spPr>
        <p:txBody>
          <a:bodyPr/>
          <a:lstStyle>
            <a:lvl1pPr marL="0" indent="0">
              <a:buNone/>
              <a:defRPr sz="4319"/>
            </a:lvl1pPr>
            <a:lvl2pPr marL="1234394" indent="0">
              <a:buNone/>
              <a:defRPr sz="3780"/>
            </a:lvl2pPr>
            <a:lvl3pPr marL="2468787" indent="0">
              <a:buNone/>
              <a:defRPr sz="3240"/>
            </a:lvl3pPr>
            <a:lvl4pPr marL="3703182" indent="0">
              <a:buNone/>
              <a:defRPr sz="2700"/>
            </a:lvl4pPr>
            <a:lvl5pPr marL="4937576" indent="0">
              <a:buNone/>
              <a:defRPr sz="2700"/>
            </a:lvl5pPr>
            <a:lvl6pPr marL="6171969" indent="0">
              <a:buNone/>
              <a:defRPr sz="2700"/>
            </a:lvl6pPr>
            <a:lvl7pPr marL="7406363" indent="0">
              <a:buNone/>
              <a:defRPr sz="2700"/>
            </a:lvl7pPr>
            <a:lvl8pPr marL="8640757" indent="0">
              <a:buNone/>
              <a:defRPr sz="2700"/>
            </a:lvl8pPr>
            <a:lvl9pPr marL="9875150" indent="0">
              <a:buNone/>
              <a:defRPr sz="2700"/>
            </a:lvl9pPr>
          </a:lstStyle>
          <a:p>
            <a:pPr lvl="0"/>
            <a:r>
              <a:rPr lang="en-US"/>
              <a:t>Click to edit Master text styles</a:t>
            </a:r>
          </a:p>
        </p:txBody>
      </p:sp>
      <p:sp>
        <p:nvSpPr>
          <p:cNvPr id="5" name="Date Placeholder 4"/>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38969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534242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667926" y="1606550"/>
            <a:ext cx="5323523" cy="2557208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97356" y="1606550"/>
            <a:ext cx="15661958" cy="255720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72E84E-14C8-4BA7-BC4A-0D1F90D98604}" type="datetimeFigureOut">
              <a:rPr lang="en-GB" smtClean="0"/>
              <a:t>17/11/2025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6B4C8A3-41A1-4BBA-88FD-DA4B060FA1AD}" type="slidenum">
              <a:rPr lang="en-GB" smtClean="0"/>
              <a:t>‹#›</a:t>
            </a:fld>
            <a:endParaRPr lang="en-GB" dirty="0"/>
          </a:p>
        </p:txBody>
      </p:sp>
    </p:spTree>
    <p:extLst>
      <p:ext uri="{BB962C8B-B14F-4D97-AF65-F5344CB8AC3E}">
        <p14:creationId xmlns:p14="http://schemas.microsoft.com/office/powerpoint/2010/main" val="1434481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97355" y="1606557"/>
            <a:ext cx="21294090" cy="58324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97355" y="8032751"/>
            <a:ext cx="21294090" cy="191458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97355" y="27967948"/>
            <a:ext cx="5554980" cy="1606550"/>
          </a:xfrm>
          <a:prstGeom prst="rect">
            <a:avLst/>
          </a:prstGeom>
        </p:spPr>
        <p:txBody>
          <a:bodyPr vert="horz" lIns="91440" tIns="45720" rIns="91440" bIns="45720" rtlCol="0" anchor="ctr"/>
          <a:lstStyle>
            <a:lvl1pPr algn="l">
              <a:defRPr sz="3240">
                <a:solidFill>
                  <a:schemeClr val="tx1">
                    <a:tint val="75000"/>
                  </a:schemeClr>
                </a:solidFill>
              </a:defRPr>
            </a:lvl1pPr>
          </a:lstStyle>
          <a:p>
            <a:fld id="{3A72E84E-14C8-4BA7-BC4A-0D1F90D98604}" type="datetimeFigureOut">
              <a:rPr lang="en-GB" smtClean="0"/>
              <a:t>17/11/2025</a:t>
            </a:fld>
            <a:endParaRPr lang="en-GB" dirty="0"/>
          </a:p>
        </p:txBody>
      </p:sp>
      <p:sp>
        <p:nvSpPr>
          <p:cNvPr id="5" name="Footer Placeholder 4"/>
          <p:cNvSpPr>
            <a:spLocks noGrp="1"/>
          </p:cNvSpPr>
          <p:nvPr>
            <p:ph type="ftr" sz="quarter" idx="3"/>
          </p:nvPr>
        </p:nvSpPr>
        <p:spPr>
          <a:xfrm>
            <a:off x="8178165" y="27967948"/>
            <a:ext cx="8332470" cy="1606550"/>
          </a:xfrm>
          <a:prstGeom prst="rect">
            <a:avLst/>
          </a:prstGeom>
        </p:spPr>
        <p:txBody>
          <a:bodyPr vert="horz" lIns="91440" tIns="45720" rIns="91440" bIns="45720" rtlCol="0" anchor="ctr"/>
          <a:lstStyle>
            <a:lvl1pPr algn="ctr">
              <a:defRPr sz="324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7436465" y="27967948"/>
            <a:ext cx="5554980" cy="1606550"/>
          </a:xfrm>
          <a:prstGeom prst="rect">
            <a:avLst/>
          </a:prstGeom>
        </p:spPr>
        <p:txBody>
          <a:bodyPr vert="horz" lIns="91440" tIns="45720" rIns="91440" bIns="45720" rtlCol="0" anchor="ctr"/>
          <a:lstStyle>
            <a:lvl1pPr algn="r">
              <a:defRPr sz="3240">
                <a:solidFill>
                  <a:schemeClr val="tx1">
                    <a:tint val="75000"/>
                  </a:schemeClr>
                </a:solidFill>
              </a:defRPr>
            </a:lvl1pPr>
          </a:lstStyle>
          <a:p>
            <a:fld id="{F6B4C8A3-41A1-4BBA-88FD-DA4B060FA1AD}" type="slidenum">
              <a:rPr lang="en-GB" smtClean="0"/>
              <a:t>‹#›</a:t>
            </a:fld>
            <a:endParaRPr lang="en-GB" dirty="0"/>
          </a:p>
        </p:txBody>
      </p:sp>
    </p:spTree>
    <p:extLst>
      <p:ext uri="{BB962C8B-B14F-4D97-AF65-F5344CB8AC3E}">
        <p14:creationId xmlns:p14="http://schemas.microsoft.com/office/powerpoint/2010/main" val="12073287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2468787" rtl="0" eaLnBrk="1" latinLnBrk="0" hangingPunct="1">
        <a:lnSpc>
          <a:spcPct val="90000"/>
        </a:lnSpc>
        <a:spcBef>
          <a:spcPct val="0"/>
        </a:spcBef>
        <a:buNone/>
        <a:defRPr sz="11880" kern="1200">
          <a:solidFill>
            <a:schemeClr val="tx1"/>
          </a:solidFill>
          <a:latin typeface="+mj-lt"/>
          <a:ea typeface="+mj-ea"/>
          <a:cs typeface="+mj-cs"/>
        </a:defRPr>
      </a:lvl1pPr>
    </p:titleStyle>
    <p:bodyStyle>
      <a:lvl1pPr marL="617197" indent="-617197" algn="l" defTabSz="2468787" rtl="0" eaLnBrk="1" latinLnBrk="0" hangingPunct="1">
        <a:lnSpc>
          <a:spcPct val="90000"/>
        </a:lnSpc>
        <a:spcBef>
          <a:spcPts val="2700"/>
        </a:spcBef>
        <a:buFont typeface="Arial" panose="020B0604020202020204" pitchFamily="34" charset="0"/>
        <a:buChar char="•"/>
        <a:defRPr sz="7559" kern="1200">
          <a:solidFill>
            <a:schemeClr val="tx1"/>
          </a:solidFill>
          <a:latin typeface="+mn-lt"/>
          <a:ea typeface="+mn-ea"/>
          <a:cs typeface="+mn-cs"/>
        </a:defRPr>
      </a:lvl1pPr>
      <a:lvl2pPr marL="1851590" indent="-617197" algn="l" defTabSz="2468787" rtl="0" eaLnBrk="1" latinLnBrk="0" hangingPunct="1">
        <a:lnSpc>
          <a:spcPct val="90000"/>
        </a:lnSpc>
        <a:spcBef>
          <a:spcPts val="1350"/>
        </a:spcBef>
        <a:buFont typeface="Arial" panose="020B0604020202020204" pitchFamily="34" charset="0"/>
        <a:buChar char="•"/>
        <a:defRPr sz="6480" kern="1200">
          <a:solidFill>
            <a:schemeClr val="tx1"/>
          </a:solidFill>
          <a:latin typeface="+mn-lt"/>
          <a:ea typeface="+mn-ea"/>
          <a:cs typeface="+mn-cs"/>
        </a:defRPr>
      </a:lvl2pPr>
      <a:lvl3pPr marL="3085984" indent="-617197" algn="l" defTabSz="2468787" rtl="0" eaLnBrk="1" latinLnBrk="0" hangingPunct="1">
        <a:lnSpc>
          <a:spcPct val="90000"/>
        </a:lnSpc>
        <a:spcBef>
          <a:spcPts val="1350"/>
        </a:spcBef>
        <a:buFont typeface="Arial" panose="020B0604020202020204" pitchFamily="34" charset="0"/>
        <a:buChar char="•"/>
        <a:defRPr sz="5400" kern="1200">
          <a:solidFill>
            <a:schemeClr val="tx1"/>
          </a:solidFill>
          <a:latin typeface="+mn-lt"/>
          <a:ea typeface="+mn-ea"/>
          <a:cs typeface="+mn-cs"/>
        </a:defRPr>
      </a:lvl3pPr>
      <a:lvl4pPr marL="4320379" indent="-617197" algn="l" defTabSz="2468787"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4pPr>
      <a:lvl5pPr marL="5554772" indent="-617197" algn="l" defTabSz="2468787"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5pPr>
      <a:lvl6pPr marL="6789166" indent="-617197" algn="l" defTabSz="2468787"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6pPr>
      <a:lvl7pPr marL="8023560" indent="-617197" algn="l" defTabSz="2468787"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7pPr>
      <a:lvl8pPr marL="9257953" indent="-617197" algn="l" defTabSz="2468787"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8pPr>
      <a:lvl9pPr marL="10492347" indent="-617197" algn="l" defTabSz="2468787" rtl="0" eaLnBrk="1" latinLnBrk="0" hangingPunct="1">
        <a:lnSpc>
          <a:spcPct val="90000"/>
        </a:lnSpc>
        <a:spcBef>
          <a:spcPts val="1350"/>
        </a:spcBef>
        <a:buFont typeface="Arial" panose="020B0604020202020204" pitchFamily="34" charset="0"/>
        <a:buChar char="•"/>
        <a:defRPr sz="4860" kern="1200">
          <a:solidFill>
            <a:schemeClr val="tx1"/>
          </a:solidFill>
          <a:latin typeface="+mn-lt"/>
          <a:ea typeface="+mn-ea"/>
          <a:cs typeface="+mn-cs"/>
        </a:defRPr>
      </a:lvl9pPr>
    </p:bodyStyle>
    <p:otherStyle>
      <a:defPPr>
        <a:defRPr lang="en-US"/>
      </a:defPPr>
      <a:lvl1pPr marL="0" algn="l" defTabSz="2468787" rtl="0" eaLnBrk="1" latinLnBrk="0" hangingPunct="1">
        <a:defRPr sz="4860" kern="1200">
          <a:solidFill>
            <a:schemeClr val="tx1"/>
          </a:solidFill>
          <a:latin typeface="+mn-lt"/>
          <a:ea typeface="+mn-ea"/>
          <a:cs typeface="+mn-cs"/>
        </a:defRPr>
      </a:lvl1pPr>
      <a:lvl2pPr marL="1234394" algn="l" defTabSz="2468787" rtl="0" eaLnBrk="1" latinLnBrk="0" hangingPunct="1">
        <a:defRPr sz="4860" kern="1200">
          <a:solidFill>
            <a:schemeClr val="tx1"/>
          </a:solidFill>
          <a:latin typeface="+mn-lt"/>
          <a:ea typeface="+mn-ea"/>
          <a:cs typeface="+mn-cs"/>
        </a:defRPr>
      </a:lvl2pPr>
      <a:lvl3pPr marL="2468787" algn="l" defTabSz="2468787" rtl="0" eaLnBrk="1" latinLnBrk="0" hangingPunct="1">
        <a:defRPr sz="4860" kern="1200">
          <a:solidFill>
            <a:schemeClr val="tx1"/>
          </a:solidFill>
          <a:latin typeface="+mn-lt"/>
          <a:ea typeface="+mn-ea"/>
          <a:cs typeface="+mn-cs"/>
        </a:defRPr>
      </a:lvl3pPr>
      <a:lvl4pPr marL="3703182" algn="l" defTabSz="2468787" rtl="0" eaLnBrk="1" latinLnBrk="0" hangingPunct="1">
        <a:defRPr sz="4860" kern="1200">
          <a:solidFill>
            <a:schemeClr val="tx1"/>
          </a:solidFill>
          <a:latin typeface="+mn-lt"/>
          <a:ea typeface="+mn-ea"/>
          <a:cs typeface="+mn-cs"/>
        </a:defRPr>
      </a:lvl4pPr>
      <a:lvl5pPr marL="4937576" algn="l" defTabSz="2468787" rtl="0" eaLnBrk="1" latinLnBrk="0" hangingPunct="1">
        <a:defRPr sz="4860" kern="1200">
          <a:solidFill>
            <a:schemeClr val="tx1"/>
          </a:solidFill>
          <a:latin typeface="+mn-lt"/>
          <a:ea typeface="+mn-ea"/>
          <a:cs typeface="+mn-cs"/>
        </a:defRPr>
      </a:lvl5pPr>
      <a:lvl6pPr marL="6171969" algn="l" defTabSz="2468787" rtl="0" eaLnBrk="1" latinLnBrk="0" hangingPunct="1">
        <a:defRPr sz="4860" kern="1200">
          <a:solidFill>
            <a:schemeClr val="tx1"/>
          </a:solidFill>
          <a:latin typeface="+mn-lt"/>
          <a:ea typeface="+mn-ea"/>
          <a:cs typeface="+mn-cs"/>
        </a:defRPr>
      </a:lvl6pPr>
      <a:lvl7pPr marL="7406363" algn="l" defTabSz="2468787" rtl="0" eaLnBrk="1" latinLnBrk="0" hangingPunct="1">
        <a:defRPr sz="4860" kern="1200">
          <a:solidFill>
            <a:schemeClr val="tx1"/>
          </a:solidFill>
          <a:latin typeface="+mn-lt"/>
          <a:ea typeface="+mn-ea"/>
          <a:cs typeface="+mn-cs"/>
        </a:defRPr>
      </a:lvl7pPr>
      <a:lvl8pPr marL="8640757" algn="l" defTabSz="2468787" rtl="0" eaLnBrk="1" latinLnBrk="0" hangingPunct="1">
        <a:defRPr sz="4860" kern="1200">
          <a:solidFill>
            <a:schemeClr val="tx1"/>
          </a:solidFill>
          <a:latin typeface="+mn-lt"/>
          <a:ea typeface="+mn-ea"/>
          <a:cs typeface="+mn-cs"/>
        </a:defRPr>
      </a:lvl8pPr>
      <a:lvl9pPr marL="9875150" algn="l" defTabSz="2468787" rtl="0" eaLnBrk="1" latinLnBrk="0" hangingPunct="1">
        <a:defRPr sz="48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17697" y="4781512"/>
            <a:ext cx="9718730" cy="88107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4800" b="1" noProof="0" dirty="0">
                <a:latin typeface="Times New Roman" panose="02020603050405020304" pitchFamily="18" charset="0"/>
                <a:cs typeface="Times New Roman" panose="02020603050405020304" pitchFamily="18" charset="0"/>
              </a:rPr>
              <a:t>Research Aim and Objectives</a:t>
            </a:r>
          </a:p>
        </p:txBody>
      </p:sp>
      <p:sp>
        <p:nvSpPr>
          <p:cNvPr id="7" name="Rectangle 6"/>
          <p:cNvSpPr/>
          <p:nvPr/>
        </p:nvSpPr>
        <p:spPr>
          <a:xfrm>
            <a:off x="717696" y="5662592"/>
            <a:ext cx="9718730" cy="7289496"/>
          </a:xfrm>
          <a:prstGeom prst="rect">
            <a:avLst/>
          </a:prstGeom>
        </p:spPr>
        <p:txBody>
          <a:bodyPr wrap="square">
            <a:spAutoFit/>
          </a:bodyPr>
          <a:lstStyle/>
          <a:p>
            <a:pPr marL="0" marR="0" algn="just">
              <a:lnSpc>
                <a:spcPct val="150000"/>
              </a:lnSpc>
              <a:spcBef>
                <a:spcPts val="600"/>
              </a:spcBef>
              <a:spcAft>
                <a:spcPts val="600"/>
              </a:spcAft>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The study aims to explore the primary obstacles that traditional retailers, particularly Tesco PLC, face in adopting digital transformation (DT), and to evaluate how these barriers affect operational efficiency, customer experience, and competitiveness. The specific objectives are:</a:t>
            </a:r>
          </a:p>
          <a:p>
            <a:pPr marL="457200" indent="-457200" algn="just">
              <a:lnSpc>
                <a:spcPct val="150000"/>
              </a:lnSpc>
              <a:spcBef>
                <a:spcPts val="600"/>
              </a:spcBef>
              <a:spcAft>
                <a:spcPts val="600"/>
              </a:spcAft>
              <a:buFont typeface="+mj-lt"/>
              <a:buAutoNum type="arabicPeriod"/>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To investigate the concept and significance of digital transformation in retail.</a:t>
            </a:r>
          </a:p>
          <a:p>
            <a:pPr marL="457200" indent="-457200" algn="just">
              <a:lnSpc>
                <a:spcPct val="150000"/>
              </a:lnSpc>
              <a:spcBef>
                <a:spcPts val="600"/>
              </a:spcBef>
              <a:spcAft>
                <a:spcPts val="600"/>
              </a:spcAft>
              <a:buFont typeface="+mj-lt"/>
              <a:buAutoNum type="arabicPeriod"/>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To examine the technological, organisational, and cultural barriers Tesco encounters during its transformation journey.</a:t>
            </a:r>
          </a:p>
          <a:p>
            <a:pPr marL="457200" indent="-457200" algn="just">
              <a:lnSpc>
                <a:spcPct val="150000"/>
              </a:lnSpc>
              <a:spcBef>
                <a:spcPts val="600"/>
              </a:spcBef>
              <a:spcAft>
                <a:spcPts val="600"/>
              </a:spcAft>
              <a:buFont typeface="+mj-lt"/>
              <a:buAutoNum type="arabicPeriod"/>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To evaluate the impact of these challenges on performance and competitiveness.</a:t>
            </a:r>
          </a:p>
          <a:p>
            <a:pPr marL="457200" indent="-457200" algn="just">
              <a:lnSpc>
                <a:spcPct val="150000"/>
              </a:lnSpc>
              <a:spcBef>
                <a:spcPts val="600"/>
              </a:spcBef>
              <a:spcAft>
                <a:spcPts val="600"/>
              </a:spcAft>
              <a:buFont typeface="+mj-lt"/>
              <a:buAutoNum type="arabicPeriod"/>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To propose recommendations for overcoming these barriers and ensuring sustainable digital growth.</a:t>
            </a:r>
          </a:p>
        </p:txBody>
      </p:sp>
      <p:sp>
        <p:nvSpPr>
          <p:cNvPr id="46" name="Rectangle 45">
            <a:extLst>
              <a:ext uri="{FF2B5EF4-FFF2-40B4-BE49-F238E27FC236}">
                <a16:creationId xmlns:a16="http://schemas.microsoft.com/office/drawing/2014/main" id="{4EE003C4-4643-4157-BC45-3C2EAB8CBD76}"/>
              </a:ext>
            </a:extLst>
          </p:cNvPr>
          <p:cNvSpPr/>
          <p:nvPr/>
        </p:nvSpPr>
        <p:spPr>
          <a:xfrm>
            <a:off x="388048" y="14690513"/>
            <a:ext cx="10048375" cy="3903954"/>
          </a:xfrm>
          <a:prstGeom prst="rect">
            <a:avLst/>
          </a:prstGeom>
        </p:spPr>
        <p:txBody>
          <a:bodyPr wrap="square">
            <a:spAutoFit/>
          </a:bodyPr>
          <a:lstStyle/>
          <a:p>
            <a:pPr marL="0" marR="0" algn="just">
              <a:lnSpc>
                <a:spcPct val="150000"/>
              </a:lnSpc>
              <a:spcBef>
                <a:spcPts val="600"/>
              </a:spcBef>
              <a:spcAft>
                <a:spcPts val="600"/>
              </a:spcAft>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The study adopted an </a:t>
            </a:r>
            <a:r>
              <a:rPr lang="en-GB" sz="2400" b="1" i="1" noProof="0" dirty="0">
                <a:effectLst/>
                <a:latin typeface="Times New Roman" panose="02020603050405020304" pitchFamily="18" charset="0"/>
                <a:ea typeface="Calibri" panose="020F0502020204030204" pitchFamily="34" charset="0"/>
                <a:cs typeface="Arial" panose="020B0604020202020204" pitchFamily="34" charset="0"/>
              </a:rPr>
              <a:t>interpretivist philosophy</a:t>
            </a:r>
            <a:r>
              <a:rPr lang="en-GB" sz="2400" noProof="0" dirty="0">
                <a:effectLst/>
                <a:latin typeface="Times New Roman" panose="02020603050405020304" pitchFamily="18" charset="0"/>
                <a:ea typeface="Calibri" panose="020F0502020204030204" pitchFamily="34" charset="0"/>
                <a:cs typeface="Arial" panose="020B0604020202020204" pitchFamily="34" charset="0"/>
              </a:rPr>
              <a:t>, recognising that digital transformation is shaped by human behaviour, organisational culture, and context-specific experiences. A </a:t>
            </a:r>
            <a:r>
              <a:rPr lang="en-GB" sz="2400" b="1" i="1" noProof="0" dirty="0">
                <a:effectLst/>
                <a:latin typeface="Times New Roman" panose="02020603050405020304" pitchFamily="18" charset="0"/>
                <a:ea typeface="Calibri" panose="020F0502020204030204" pitchFamily="34" charset="0"/>
                <a:cs typeface="Arial" panose="020B0604020202020204" pitchFamily="34" charset="0"/>
              </a:rPr>
              <a:t>qualitative, inductive approach </a:t>
            </a:r>
            <a:r>
              <a:rPr lang="en-GB" sz="2400" noProof="0" dirty="0">
                <a:effectLst/>
                <a:latin typeface="Times New Roman" panose="02020603050405020304" pitchFamily="18" charset="0"/>
                <a:ea typeface="Calibri" panose="020F0502020204030204" pitchFamily="34" charset="0"/>
                <a:cs typeface="Arial" panose="020B0604020202020204" pitchFamily="34" charset="0"/>
              </a:rPr>
              <a:t>was employed to identify emerging patterns and develop theoretical insights rather than test pre-existing hypotheses. This approach allowed for deeper understanding of the complex interconnections between technology, organisation, and culture within Tesco’s digital transformation process.</a:t>
            </a:r>
          </a:p>
        </p:txBody>
      </p:sp>
      <p:sp>
        <p:nvSpPr>
          <p:cNvPr id="47" name="Rectangle 46">
            <a:extLst>
              <a:ext uri="{FF2B5EF4-FFF2-40B4-BE49-F238E27FC236}">
                <a16:creationId xmlns:a16="http://schemas.microsoft.com/office/drawing/2014/main" id="{7627D99A-176D-4D32-80FF-2AD1A57E6155}"/>
              </a:ext>
            </a:extLst>
          </p:cNvPr>
          <p:cNvSpPr/>
          <p:nvPr/>
        </p:nvSpPr>
        <p:spPr>
          <a:xfrm>
            <a:off x="388049" y="14089337"/>
            <a:ext cx="10048376" cy="6011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noProof="0" dirty="0">
                <a:latin typeface="Times New Roman" panose="02020603050405020304" pitchFamily="18" charset="0"/>
                <a:cs typeface="Times New Roman" panose="02020603050405020304" pitchFamily="18" charset="0"/>
              </a:rPr>
              <a:t>Research Philosophy and Approach</a:t>
            </a:r>
          </a:p>
        </p:txBody>
      </p:sp>
      <p:sp>
        <p:nvSpPr>
          <p:cNvPr id="48" name="Rectangle 47">
            <a:extLst>
              <a:ext uri="{FF2B5EF4-FFF2-40B4-BE49-F238E27FC236}">
                <a16:creationId xmlns:a16="http://schemas.microsoft.com/office/drawing/2014/main" id="{7E210315-4A3A-412B-9DFC-307684A23C10}"/>
              </a:ext>
            </a:extLst>
          </p:cNvPr>
          <p:cNvSpPr/>
          <p:nvPr/>
        </p:nvSpPr>
        <p:spPr>
          <a:xfrm>
            <a:off x="11667832" y="24599128"/>
            <a:ext cx="12632919" cy="5324535"/>
          </a:xfrm>
          <a:prstGeom prst="rect">
            <a:avLst/>
          </a:prstGeom>
        </p:spPr>
        <p:txBody>
          <a:bodyPr wrap="square">
            <a:spAutoFit/>
          </a:bodyPr>
          <a:lstStyle/>
          <a:p>
            <a:pPr algn="ctr"/>
            <a:r>
              <a:rPr lang="en-GB" sz="2800" b="1" noProof="0" dirty="0">
                <a:latin typeface="Times New Roman" panose="02020603050405020304" pitchFamily="18" charset="0"/>
                <a:cs typeface="Arial" panose="020B0604020202020204" pitchFamily="34" charset="0"/>
              </a:rPr>
              <a:t>References</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Adam, G. and </a:t>
            </a:r>
            <a:r>
              <a:rPr lang="en-GB" sz="1400" noProof="0" dirty="0" err="1">
                <a:latin typeface="Times New Roman" panose="02020603050405020304" pitchFamily="18" charset="0"/>
                <a:cs typeface="Arial" panose="020B0604020202020204" pitchFamily="34" charset="0"/>
              </a:rPr>
              <a:t>Kopanaki</a:t>
            </a:r>
            <a:r>
              <a:rPr lang="en-GB" sz="1400" noProof="0" dirty="0">
                <a:latin typeface="Times New Roman" panose="02020603050405020304" pitchFamily="18" charset="0"/>
                <a:cs typeface="Arial" panose="020B0604020202020204" pitchFamily="34" charset="0"/>
              </a:rPr>
              <a:t>, E. (2025). Strategies for Shaping and Implementing Digital Transformation in the Retail Value Chain. Procedia Computer Science, [online] 256, pp.504–512.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://doi.org/10.1016/j.procs.2025.02.146.</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Banerjee, A. (2021). Breaking corporate silos – making customer experience work. In: Crafting Customer Experience Strategy. Emerald Publishing. Available at: https://www.emerald.com/insight/content/doi/10.1108/978-1-83909-710-220211008 </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Cahoon, M.C. (2023). Research methodology. 6th ed. Edinburgh: Churchill Livingstone.</a:t>
            </a:r>
          </a:p>
          <a:p>
            <a:pPr marL="171450" indent="-171450" algn="just">
              <a:buFont typeface="Arial" panose="020B0604020202020204" pitchFamily="34" charset="0"/>
              <a:buChar char="•"/>
            </a:pPr>
            <a:r>
              <a:rPr lang="en-GB" sz="1400" noProof="0" dirty="0" err="1">
                <a:latin typeface="Times New Roman" panose="02020603050405020304" pitchFamily="18" charset="0"/>
                <a:cs typeface="Arial" panose="020B0604020202020204" pitchFamily="34" charset="0"/>
              </a:rPr>
              <a:t>Correani</a:t>
            </a:r>
            <a:r>
              <a:rPr lang="en-GB" sz="1400" noProof="0" dirty="0">
                <a:latin typeface="Times New Roman" panose="02020603050405020304" pitchFamily="18" charset="0"/>
                <a:cs typeface="Arial" panose="020B0604020202020204" pitchFamily="34" charset="0"/>
              </a:rPr>
              <a:t>, A., De </a:t>
            </a:r>
            <a:r>
              <a:rPr lang="en-GB" sz="1400" noProof="0" dirty="0" err="1">
                <a:latin typeface="Times New Roman" panose="02020603050405020304" pitchFamily="18" charset="0"/>
                <a:cs typeface="Arial" panose="020B0604020202020204" pitchFamily="34" charset="0"/>
              </a:rPr>
              <a:t>Massis</a:t>
            </a:r>
            <a:r>
              <a:rPr lang="en-GB" sz="1400" noProof="0" dirty="0">
                <a:latin typeface="Times New Roman" panose="02020603050405020304" pitchFamily="18" charset="0"/>
                <a:cs typeface="Arial" panose="020B0604020202020204" pitchFamily="34" charset="0"/>
              </a:rPr>
              <a:t>, A., Frattini, F., Petruzzelli, A.M. and </a:t>
            </a:r>
            <a:r>
              <a:rPr lang="en-GB" sz="1400" noProof="0" dirty="0" err="1">
                <a:latin typeface="Times New Roman" panose="02020603050405020304" pitchFamily="18" charset="0"/>
                <a:cs typeface="Arial" panose="020B0604020202020204" pitchFamily="34" charset="0"/>
              </a:rPr>
              <a:t>Natalicchio</a:t>
            </a:r>
            <a:r>
              <a:rPr lang="en-GB" sz="1400" noProof="0" dirty="0">
                <a:latin typeface="Times New Roman" panose="02020603050405020304" pitchFamily="18" charset="0"/>
                <a:cs typeface="Arial" panose="020B0604020202020204" pitchFamily="34" charset="0"/>
              </a:rPr>
              <a:t>, A. (2020). Implementing a Digital Strategy: Learning from the Experience of Three Digital Transformation Projects. California Management Review, [online] 62(4), pp.37–56.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://doi.org/10.1177/0008125620934864.</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Eisenhardt, K.M. and Martin, J.A. (2000). Dynamic capabilities: What are they? Strategic Management Journal, [online] 21(10/11), pp.1105–1121. Available at: https://www.jstor.org/stable/3094429.</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Ferreira, M.J., Moreira, F., Pereira, C.S. and </a:t>
            </a:r>
            <a:r>
              <a:rPr lang="en-GB" sz="1400" noProof="0" dirty="0" err="1">
                <a:latin typeface="Times New Roman" panose="02020603050405020304" pitchFamily="18" charset="0"/>
                <a:cs typeface="Arial" panose="020B0604020202020204" pitchFamily="34" charset="0"/>
              </a:rPr>
              <a:t>Durão</a:t>
            </a:r>
            <a:r>
              <a:rPr lang="en-GB" sz="1400" noProof="0" dirty="0">
                <a:latin typeface="Times New Roman" panose="02020603050405020304" pitchFamily="18" charset="0"/>
                <a:cs typeface="Arial" panose="020B0604020202020204" pitchFamily="34" charset="0"/>
              </a:rPr>
              <a:t>, N. (2020). The Digital Transformation at Organizations – The Case of Retail Sector. Trends and Innovations in Information Systems and Technologies, 1159(2), pp.560–567.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://doi.org/10.1007/978-3-030-45688-7_56.</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Panneerselvam, R. (2014). Research methodology. 2nd ed. Delhi: Phi Learning.</a:t>
            </a:r>
          </a:p>
          <a:p>
            <a:pPr marL="171450" indent="-171450" algn="just">
              <a:buFont typeface="Arial" panose="020B0604020202020204" pitchFamily="34" charset="0"/>
              <a:buChar char="•"/>
            </a:pPr>
            <a:r>
              <a:rPr lang="en-GB" sz="1400" noProof="0" dirty="0" err="1">
                <a:latin typeface="Times New Roman" panose="02020603050405020304" pitchFamily="18" charset="0"/>
                <a:cs typeface="Arial" panose="020B0604020202020204" pitchFamily="34" charset="0"/>
              </a:rPr>
              <a:t>Papanagnou</a:t>
            </a:r>
            <a:r>
              <a:rPr lang="en-GB" sz="1400" noProof="0" dirty="0">
                <a:latin typeface="Times New Roman" panose="02020603050405020304" pitchFamily="18" charset="0"/>
                <a:cs typeface="Arial" panose="020B0604020202020204" pitchFamily="34" charset="0"/>
              </a:rPr>
              <a:t>, C., Seiler, A., </a:t>
            </a:r>
            <a:r>
              <a:rPr lang="en-GB" sz="1400" noProof="0" dirty="0" err="1">
                <a:latin typeface="Times New Roman" panose="02020603050405020304" pitchFamily="18" charset="0"/>
                <a:cs typeface="Arial" panose="020B0604020202020204" pitchFamily="34" charset="0"/>
              </a:rPr>
              <a:t>Spanaki</a:t>
            </a:r>
            <a:r>
              <a:rPr lang="en-GB" sz="1400" noProof="0" dirty="0">
                <a:latin typeface="Times New Roman" panose="02020603050405020304" pitchFamily="18" charset="0"/>
                <a:cs typeface="Arial" panose="020B0604020202020204" pitchFamily="34" charset="0"/>
              </a:rPr>
              <a:t>, K., Papadopoulos, T. and </a:t>
            </a:r>
            <a:r>
              <a:rPr lang="en-GB" sz="1400" noProof="0" dirty="0" err="1">
                <a:latin typeface="Times New Roman" panose="02020603050405020304" pitchFamily="18" charset="0"/>
                <a:cs typeface="Arial" panose="020B0604020202020204" pitchFamily="34" charset="0"/>
              </a:rPr>
              <a:t>Bourlakis</a:t>
            </a:r>
            <a:r>
              <a:rPr lang="en-GB" sz="1400" noProof="0" dirty="0">
                <a:latin typeface="Times New Roman" panose="02020603050405020304" pitchFamily="18" charset="0"/>
                <a:cs typeface="Arial" panose="020B0604020202020204" pitchFamily="34" charset="0"/>
              </a:rPr>
              <a:t>, M. (2022). Data-driven Digital Transformation for Emergency situations: the Case of the UK Retail Sector. International Journal of Production Economics, 250(2), p.108628.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://doi.org/10.1016/j.ijpe.2022.108628.</a:t>
            </a:r>
          </a:p>
          <a:p>
            <a:pPr marL="171450" indent="-171450" algn="just">
              <a:buFont typeface="Arial" panose="020B0604020202020204" pitchFamily="34" charset="0"/>
              <a:buChar char="•"/>
            </a:pPr>
            <a:r>
              <a:rPr lang="en-GB" sz="1400" noProof="0" dirty="0" err="1">
                <a:latin typeface="Times New Roman" panose="02020603050405020304" pitchFamily="18" charset="0"/>
                <a:cs typeface="Arial" panose="020B0604020202020204" pitchFamily="34" charset="0"/>
              </a:rPr>
              <a:t>Proskurnina</a:t>
            </a:r>
            <a:r>
              <a:rPr lang="en-GB" sz="1400" noProof="0" dirty="0">
                <a:latin typeface="Times New Roman" panose="02020603050405020304" pitchFamily="18" charset="0"/>
                <a:cs typeface="Arial" panose="020B0604020202020204" pitchFamily="34" charset="0"/>
              </a:rPr>
              <a:t>, N.V., </a:t>
            </a:r>
            <a:r>
              <a:rPr lang="en-GB" sz="1400" noProof="0" dirty="0" err="1">
                <a:latin typeface="Times New Roman" panose="02020603050405020304" pitchFamily="18" charset="0"/>
                <a:cs typeface="Arial" panose="020B0604020202020204" pitchFamily="34" charset="0"/>
              </a:rPr>
              <a:t>Shtal</a:t>
            </a:r>
            <a:r>
              <a:rPr lang="en-GB" sz="1400" noProof="0" dirty="0">
                <a:latin typeface="Times New Roman" panose="02020603050405020304" pitchFamily="18" charset="0"/>
                <a:cs typeface="Arial" panose="020B0604020202020204" pitchFamily="34" charset="0"/>
              </a:rPr>
              <a:t>, T.V., </a:t>
            </a:r>
            <a:r>
              <a:rPr lang="en-GB" sz="1400" noProof="0" dirty="0" err="1">
                <a:latin typeface="Times New Roman" panose="02020603050405020304" pitchFamily="18" charset="0"/>
                <a:cs typeface="Arial" panose="020B0604020202020204" pitchFamily="34" charset="0"/>
              </a:rPr>
              <a:t>Slavuta</a:t>
            </a:r>
            <a:r>
              <a:rPr lang="en-GB" sz="1400" noProof="0" dirty="0">
                <a:latin typeface="Times New Roman" panose="02020603050405020304" pitchFamily="18" charset="0"/>
                <a:cs typeface="Arial" panose="020B0604020202020204" pitchFamily="34" charset="0"/>
              </a:rPr>
              <a:t>, O.I., </a:t>
            </a:r>
            <a:r>
              <a:rPr lang="en-GB" sz="1400" noProof="0" dirty="0" err="1">
                <a:latin typeface="Times New Roman" panose="02020603050405020304" pitchFamily="18" charset="0"/>
                <a:cs typeface="Arial" panose="020B0604020202020204" pitchFamily="34" charset="0"/>
              </a:rPr>
              <a:t>Serogina</a:t>
            </a:r>
            <a:r>
              <a:rPr lang="en-GB" sz="1400" noProof="0" dirty="0">
                <a:latin typeface="Times New Roman" panose="02020603050405020304" pitchFamily="18" charset="0"/>
                <a:cs typeface="Arial" panose="020B0604020202020204" pitchFamily="34" charset="0"/>
              </a:rPr>
              <a:t>, D.O. and </a:t>
            </a:r>
            <a:r>
              <a:rPr lang="en-GB" sz="1400" noProof="0" dirty="0" err="1">
                <a:latin typeface="Times New Roman" panose="02020603050405020304" pitchFamily="18" charset="0"/>
                <a:cs typeface="Arial" panose="020B0604020202020204" pitchFamily="34" charset="0"/>
              </a:rPr>
              <a:t>Bohuslavskyi</a:t>
            </a:r>
            <a:r>
              <a:rPr lang="en-GB" sz="1400" noProof="0" dirty="0">
                <a:latin typeface="Times New Roman" panose="02020603050405020304" pitchFamily="18" charset="0"/>
                <a:cs typeface="Arial" panose="020B0604020202020204" pitchFamily="34" charset="0"/>
              </a:rPr>
              <a:t>, V.V. (2021). Omnichannel strategy of digital transformation of retail trade enterprise: from concept to implementation. Studies of Applied Economics, 39(6).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://doi.org/10.25115/eea.v39i6.5238.</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Teece, D.J. (2018). Business models and dynamic capabilities. Long Range Planning, [online] 51(1), pp.40–49.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://doi.org/10.1016/j.lrp.2017.06.007.</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Tesco (2025). Annual Report 2025. [online] Tescoplc.com. Available at: https://www.tescoplc.com/investors/reports-results-and-presentations/annual-report-2025.</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Vaska, S., Massaro, M., </a:t>
            </a:r>
            <a:r>
              <a:rPr lang="en-GB" sz="1400" noProof="0" dirty="0" err="1">
                <a:latin typeface="Times New Roman" panose="02020603050405020304" pitchFamily="18" charset="0"/>
                <a:cs typeface="Arial" panose="020B0604020202020204" pitchFamily="34" charset="0"/>
              </a:rPr>
              <a:t>Bagarotto</a:t>
            </a:r>
            <a:r>
              <a:rPr lang="en-GB" sz="1400" noProof="0" dirty="0">
                <a:latin typeface="Times New Roman" panose="02020603050405020304" pitchFamily="18" charset="0"/>
                <a:cs typeface="Arial" panose="020B0604020202020204" pitchFamily="34" charset="0"/>
              </a:rPr>
              <a:t>, E.M. and Dal Mas, F. (2021). The Digital Transformation of Business Model Innovation: A Structured Literature Review. Frontiers in Psychology, [online] 11(1). </a:t>
            </a:r>
            <a:r>
              <a:rPr lang="en-GB" sz="1400" noProof="0" dirty="0" err="1">
                <a:latin typeface="Times New Roman" panose="02020603050405020304" pitchFamily="18" charset="0"/>
                <a:cs typeface="Arial" panose="020B0604020202020204" pitchFamily="34" charset="0"/>
              </a:rPr>
              <a:t>doi:https</a:t>
            </a:r>
            <a:r>
              <a:rPr lang="en-GB" sz="1400" noProof="0" dirty="0">
                <a:latin typeface="Times New Roman" panose="02020603050405020304" pitchFamily="18" charset="0"/>
                <a:cs typeface="Arial" panose="020B0604020202020204" pitchFamily="34" charset="0"/>
              </a:rPr>
              <a:t>://doi.org/10.3389/fpsyg.2020.539363.</a:t>
            </a:r>
          </a:p>
          <a:p>
            <a:pPr marL="171450" indent="-171450" algn="just">
              <a:buFont typeface="Arial" panose="020B0604020202020204" pitchFamily="34" charset="0"/>
              <a:buChar char="•"/>
            </a:pPr>
            <a:r>
              <a:rPr lang="en-GB" sz="1400" noProof="0" dirty="0">
                <a:latin typeface="Times New Roman" panose="02020603050405020304" pitchFamily="18" charset="0"/>
                <a:cs typeface="Arial" panose="020B0604020202020204" pitchFamily="34" charset="0"/>
              </a:rPr>
              <a:t>Williams, K. (2023). Tesco’s Digital Evolution: Balancing Innovation with Infrastructure. The Retail Bulletin. Available at: https://www.theretailbulletin.com/technology/tescos-digital-evolution-balancing-innovation-with-infrastructure-11-05-2023/ </a:t>
            </a:r>
          </a:p>
        </p:txBody>
      </p:sp>
      <p:sp>
        <p:nvSpPr>
          <p:cNvPr id="19" name="Rectangle 18">
            <a:extLst>
              <a:ext uri="{FF2B5EF4-FFF2-40B4-BE49-F238E27FC236}">
                <a16:creationId xmlns:a16="http://schemas.microsoft.com/office/drawing/2014/main" id="{24BA743B-4234-625A-40D2-35E24995A121}"/>
              </a:ext>
            </a:extLst>
          </p:cNvPr>
          <p:cNvSpPr/>
          <p:nvPr/>
        </p:nvSpPr>
        <p:spPr>
          <a:xfrm>
            <a:off x="1542031" y="1606385"/>
            <a:ext cx="20910896" cy="2361143"/>
          </a:xfrm>
          <a:prstGeom prst="rect">
            <a:avLst/>
          </a:prstGeom>
          <a:no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4800" b="1" noProof="0" dirty="0">
                <a:latin typeface="Times New Roman" panose="02020603050405020304" pitchFamily="18" charset="0"/>
                <a:cs typeface="Times New Roman" panose="02020603050405020304" pitchFamily="18" charset="0"/>
              </a:rPr>
              <a:t>Challenges of Digital Transformation Adoption in Traditional Retail Businesses: A Case Study on Tesco</a:t>
            </a:r>
          </a:p>
          <a:p>
            <a:pPr algn="ctr"/>
            <a:r>
              <a:rPr lang="en-GB" sz="2000" b="1" noProof="0" dirty="0">
                <a:latin typeface="Times New Roman" panose="02020603050405020304" pitchFamily="18" charset="0"/>
                <a:cs typeface="Times New Roman" panose="02020603050405020304" pitchFamily="18" charset="0"/>
              </a:rPr>
              <a:t>Module name: Independent Project</a:t>
            </a:r>
          </a:p>
          <a:p>
            <a:pPr algn="ctr"/>
            <a:r>
              <a:rPr lang="en-GB" sz="2000" b="1" noProof="0" dirty="0">
                <a:latin typeface="Times New Roman" panose="02020603050405020304" pitchFamily="18" charset="0"/>
                <a:cs typeface="Times New Roman" panose="02020603050405020304" pitchFamily="18" charset="0"/>
              </a:rPr>
              <a:t>Assessment title: Component 1 – Portfolio (Element 3: Methodology Poster)</a:t>
            </a:r>
          </a:p>
          <a:p>
            <a:pPr algn="ctr"/>
            <a:r>
              <a:rPr lang="en-GB" sz="2000" b="1" noProof="0" dirty="0">
                <a:latin typeface="Times New Roman" panose="02020603050405020304" pitchFamily="18" charset="0"/>
                <a:cs typeface="Times New Roman" panose="02020603050405020304" pitchFamily="18" charset="0"/>
              </a:rPr>
              <a:t>Module code: LCLM6005</a:t>
            </a:r>
          </a:p>
        </p:txBody>
      </p:sp>
      <p:pic>
        <p:nvPicPr>
          <p:cNvPr id="8" name="Picture 7">
            <a:extLst>
              <a:ext uri="{FF2B5EF4-FFF2-40B4-BE49-F238E27FC236}">
                <a16:creationId xmlns:a16="http://schemas.microsoft.com/office/drawing/2014/main" id="{5416517A-4141-C9CB-DC8D-CD3C7ECB5C94}"/>
              </a:ext>
            </a:extLst>
          </p:cNvPr>
          <p:cNvPicPr>
            <a:picLocks noChangeAspect="1"/>
          </p:cNvPicPr>
          <p:nvPr/>
        </p:nvPicPr>
        <p:blipFill>
          <a:blip r:embed="rId2"/>
          <a:stretch>
            <a:fillRect/>
          </a:stretch>
        </p:blipFill>
        <p:spPr>
          <a:xfrm>
            <a:off x="388050" y="76688"/>
            <a:ext cx="3377022" cy="1354420"/>
          </a:xfrm>
          <a:prstGeom prst="rect">
            <a:avLst/>
          </a:prstGeom>
        </p:spPr>
      </p:pic>
      <p:sp>
        <p:nvSpPr>
          <p:cNvPr id="10" name="Rectangle 9">
            <a:extLst>
              <a:ext uri="{FF2B5EF4-FFF2-40B4-BE49-F238E27FC236}">
                <a16:creationId xmlns:a16="http://schemas.microsoft.com/office/drawing/2014/main" id="{C56A5EB9-B510-2BC4-52B1-81351645765C}"/>
              </a:ext>
            </a:extLst>
          </p:cNvPr>
          <p:cNvSpPr/>
          <p:nvPr/>
        </p:nvSpPr>
        <p:spPr>
          <a:xfrm>
            <a:off x="388048" y="20849080"/>
            <a:ext cx="10048375" cy="2241960"/>
          </a:xfrm>
          <a:prstGeom prst="rect">
            <a:avLst/>
          </a:prstGeom>
        </p:spPr>
        <p:txBody>
          <a:bodyPr wrap="square">
            <a:spAutoFit/>
          </a:bodyPr>
          <a:lstStyle/>
          <a:p>
            <a:pPr marL="0" marR="0" algn="just">
              <a:lnSpc>
                <a:spcPct val="150000"/>
              </a:lnSpc>
              <a:spcBef>
                <a:spcPts val="600"/>
              </a:spcBef>
              <a:spcAft>
                <a:spcPts val="600"/>
              </a:spcAft>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A single </a:t>
            </a:r>
            <a:r>
              <a:rPr lang="en-GB" sz="2400" b="1" i="1" noProof="0" dirty="0">
                <a:effectLst/>
                <a:latin typeface="Times New Roman" panose="02020603050405020304" pitchFamily="18" charset="0"/>
                <a:ea typeface="Calibri" panose="020F0502020204030204" pitchFamily="34" charset="0"/>
                <a:cs typeface="Arial" panose="020B0604020202020204" pitchFamily="34" charset="0"/>
              </a:rPr>
              <a:t>case study </a:t>
            </a:r>
            <a:r>
              <a:rPr lang="en-GB" sz="2400" noProof="0" dirty="0">
                <a:effectLst/>
                <a:latin typeface="Times New Roman" panose="02020603050405020304" pitchFamily="18" charset="0"/>
                <a:ea typeface="Calibri" panose="020F0502020204030204" pitchFamily="34" charset="0"/>
                <a:cs typeface="Arial" panose="020B0604020202020204" pitchFamily="34" charset="0"/>
              </a:rPr>
              <a:t>design was used, focusing exclusively on Tesco PLC as a representative example of a large, traditional retail organisation navigating digital disruption. The case study approach enabled rich contextual analysis and integration of multi-dimensional insights.</a:t>
            </a:r>
          </a:p>
        </p:txBody>
      </p:sp>
      <p:sp>
        <p:nvSpPr>
          <p:cNvPr id="14" name="Rectangle 13">
            <a:extLst>
              <a:ext uri="{FF2B5EF4-FFF2-40B4-BE49-F238E27FC236}">
                <a16:creationId xmlns:a16="http://schemas.microsoft.com/office/drawing/2014/main" id="{F51FE091-CD60-BCE2-6ABB-B8973DF5F412}"/>
              </a:ext>
            </a:extLst>
          </p:cNvPr>
          <p:cNvSpPr/>
          <p:nvPr/>
        </p:nvSpPr>
        <p:spPr>
          <a:xfrm>
            <a:off x="388049" y="20247904"/>
            <a:ext cx="10048376" cy="6011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noProof="0" dirty="0">
                <a:latin typeface="Times New Roman" panose="02020603050405020304" pitchFamily="18" charset="0"/>
                <a:cs typeface="Times New Roman" panose="02020603050405020304" pitchFamily="18" charset="0"/>
              </a:rPr>
              <a:t>Research Philosophy and Approach</a:t>
            </a:r>
          </a:p>
        </p:txBody>
      </p:sp>
      <p:sp>
        <p:nvSpPr>
          <p:cNvPr id="15" name="Rectangle 14">
            <a:extLst>
              <a:ext uri="{FF2B5EF4-FFF2-40B4-BE49-F238E27FC236}">
                <a16:creationId xmlns:a16="http://schemas.microsoft.com/office/drawing/2014/main" id="{5588D883-D42D-7F84-BB06-DBDAE3CF7B6D}"/>
              </a:ext>
            </a:extLst>
          </p:cNvPr>
          <p:cNvSpPr/>
          <p:nvPr/>
        </p:nvSpPr>
        <p:spPr>
          <a:xfrm>
            <a:off x="388048" y="25113784"/>
            <a:ext cx="10048375" cy="4673395"/>
          </a:xfrm>
          <a:prstGeom prst="rect">
            <a:avLst/>
          </a:prstGeom>
        </p:spPr>
        <p:txBody>
          <a:bodyPr wrap="square">
            <a:spAutoFit/>
          </a:bodyPr>
          <a:lstStyle/>
          <a:p>
            <a:pPr marL="0" marR="0" algn="just">
              <a:lnSpc>
                <a:spcPct val="150000"/>
              </a:lnSpc>
              <a:spcBef>
                <a:spcPts val="600"/>
              </a:spcBef>
              <a:spcAft>
                <a:spcPts val="600"/>
              </a:spcAft>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The research relies exclusively on secondary data, sourced from:</a:t>
            </a:r>
          </a:p>
          <a:p>
            <a:pPr marL="342900" indent="-342900" algn="just">
              <a:lnSpc>
                <a:spcPct val="150000"/>
              </a:lnSpc>
              <a:spcBef>
                <a:spcPts val="600"/>
              </a:spcBef>
              <a:spcAft>
                <a:spcPts val="600"/>
              </a:spcAft>
              <a:buFont typeface="Arial" panose="020B0604020202020204" pitchFamily="34" charset="0"/>
              <a:buChar char="•"/>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Tesco Annual Reports </a:t>
            </a:r>
          </a:p>
          <a:p>
            <a:pPr marL="342900" indent="-342900" algn="just">
              <a:lnSpc>
                <a:spcPct val="150000"/>
              </a:lnSpc>
              <a:spcBef>
                <a:spcPts val="600"/>
              </a:spcBef>
              <a:spcAft>
                <a:spcPts val="600"/>
              </a:spcAft>
              <a:buFont typeface="Arial" panose="020B0604020202020204" pitchFamily="34" charset="0"/>
              <a:buChar char="•"/>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Industry and market research</a:t>
            </a:r>
          </a:p>
          <a:p>
            <a:pPr marL="342900" indent="-342900" algn="just">
              <a:lnSpc>
                <a:spcPct val="150000"/>
              </a:lnSpc>
              <a:spcBef>
                <a:spcPts val="600"/>
              </a:spcBef>
              <a:spcAft>
                <a:spcPts val="600"/>
              </a:spcAft>
              <a:buFont typeface="Arial" panose="020B0604020202020204" pitchFamily="34" charset="0"/>
              <a:buChar char="•"/>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Peer-reviewed academic journals</a:t>
            </a:r>
          </a:p>
          <a:p>
            <a:pPr marL="342900" indent="-342900" algn="just">
              <a:lnSpc>
                <a:spcPct val="150000"/>
              </a:lnSpc>
              <a:spcBef>
                <a:spcPts val="600"/>
              </a:spcBef>
              <a:spcAft>
                <a:spcPts val="600"/>
              </a:spcAft>
              <a:buFont typeface="Arial" panose="020B0604020202020204" pitchFamily="34" charset="0"/>
              <a:buChar char="•"/>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Government publications and official datasets.</a:t>
            </a:r>
          </a:p>
          <a:p>
            <a:pPr marR="0" algn="just">
              <a:lnSpc>
                <a:spcPct val="150000"/>
              </a:lnSpc>
              <a:spcBef>
                <a:spcPts val="600"/>
              </a:spcBef>
              <a:spcAft>
                <a:spcPts val="600"/>
              </a:spcAft>
            </a:pPr>
            <a:r>
              <a:rPr lang="en-GB" sz="2400" noProof="0" dirty="0">
                <a:effectLst/>
                <a:latin typeface="Times New Roman" panose="02020603050405020304" pitchFamily="18" charset="0"/>
                <a:ea typeface="Calibri" panose="020F0502020204030204" pitchFamily="34" charset="0"/>
                <a:cs typeface="Arial" panose="020B0604020202020204" pitchFamily="34" charset="0"/>
              </a:rPr>
              <a:t>This approach provided access to verified, publicly available data and reduced ethical risks associated with primary data collection.</a:t>
            </a:r>
          </a:p>
        </p:txBody>
      </p:sp>
      <p:sp>
        <p:nvSpPr>
          <p:cNvPr id="16" name="Rectangle 15">
            <a:extLst>
              <a:ext uri="{FF2B5EF4-FFF2-40B4-BE49-F238E27FC236}">
                <a16:creationId xmlns:a16="http://schemas.microsoft.com/office/drawing/2014/main" id="{04E58D8E-0DDD-3091-5AFE-DC81C214CEB9}"/>
              </a:ext>
            </a:extLst>
          </p:cNvPr>
          <p:cNvSpPr/>
          <p:nvPr/>
        </p:nvSpPr>
        <p:spPr>
          <a:xfrm>
            <a:off x="388049" y="24512608"/>
            <a:ext cx="10048376" cy="6011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noProof="0" dirty="0">
                <a:latin typeface="Times New Roman" panose="02020603050405020304" pitchFamily="18" charset="0"/>
                <a:cs typeface="Times New Roman" panose="02020603050405020304" pitchFamily="18" charset="0"/>
              </a:rPr>
              <a:t>Data Collection</a:t>
            </a:r>
          </a:p>
        </p:txBody>
      </p:sp>
      <p:sp>
        <p:nvSpPr>
          <p:cNvPr id="17" name="Rectangle 16">
            <a:extLst>
              <a:ext uri="{FF2B5EF4-FFF2-40B4-BE49-F238E27FC236}">
                <a16:creationId xmlns:a16="http://schemas.microsoft.com/office/drawing/2014/main" id="{E63C8A97-7E81-965D-C6DB-50FD91FDD03C}"/>
              </a:ext>
            </a:extLst>
          </p:cNvPr>
          <p:cNvSpPr/>
          <p:nvPr/>
        </p:nvSpPr>
        <p:spPr>
          <a:xfrm>
            <a:off x="11667834" y="21803170"/>
            <a:ext cx="12543871" cy="2795958"/>
          </a:xfrm>
          <a:prstGeom prst="rect">
            <a:avLst/>
          </a:prstGeom>
        </p:spPr>
        <p:txBody>
          <a:bodyPr wrap="square">
            <a:spAutoFit/>
          </a:bodyPr>
          <a:lstStyle/>
          <a:p>
            <a:pPr marL="0" marR="0" algn="just">
              <a:lnSpc>
                <a:spcPct val="150000"/>
              </a:lnSpc>
              <a:spcBef>
                <a:spcPts val="600"/>
              </a:spcBef>
              <a:spcAft>
                <a:spcPts val="600"/>
              </a:spcAft>
            </a:pPr>
            <a:r>
              <a:rPr lang="en-US" sz="2400" noProof="0" dirty="0">
                <a:effectLst/>
                <a:latin typeface="Times New Roman" panose="02020603050405020304" pitchFamily="18" charset="0"/>
                <a:ea typeface="Calibri" panose="020F0502020204030204" pitchFamily="34" charset="0"/>
                <a:cs typeface="Arial" panose="020B0604020202020204" pitchFamily="34" charset="0"/>
              </a:rPr>
              <a:t>Tesco’s case illustrates that successful digital transformation in traditional retail requires an integrated strategy—balancing technological innovation, </a:t>
            </a:r>
            <a:r>
              <a:rPr lang="en-US" sz="2400" noProof="0" dirty="0" err="1">
                <a:effectLst/>
                <a:latin typeface="Times New Roman" panose="02020603050405020304" pitchFamily="18" charset="0"/>
                <a:ea typeface="Calibri" panose="020F0502020204030204" pitchFamily="34" charset="0"/>
                <a:cs typeface="Arial" panose="020B0604020202020204" pitchFamily="34" charset="0"/>
              </a:rPr>
              <a:t>organisational</a:t>
            </a:r>
            <a:r>
              <a:rPr lang="en-US" sz="2400" noProof="0" dirty="0">
                <a:effectLst/>
                <a:latin typeface="Times New Roman" panose="02020603050405020304" pitchFamily="18" charset="0"/>
                <a:ea typeface="Calibri" panose="020F0502020204030204" pitchFamily="34" charset="0"/>
                <a:cs typeface="Arial" panose="020B0604020202020204" pitchFamily="34" charset="0"/>
              </a:rPr>
              <a:t> agility, and cultural adaptation. While progress is evident in AI-driven efficiency and customer engagement, continued investment in interoperability, employee empowerment, and dynamic decision-making will be vital for sustaining digital maturity in a rapidly evolving market.</a:t>
            </a:r>
            <a:endParaRPr lang="en-GB" sz="2400" noProof="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20" name="Rectangle 19">
            <a:extLst>
              <a:ext uri="{FF2B5EF4-FFF2-40B4-BE49-F238E27FC236}">
                <a16:creationId xmlns:a16="http://schemas.microsoft.com/office/drawing/2014/main" id="{8E8F10FA-601D-7D24-A66A-1D796269D617}"/>
              </a:ext>
            </a:extLst>
          </p:cNvPr>
          <p:cNvSpPr/>
          <p:nvPr/>
        </p:nvSpPr>
        <p:spPr>
          <a:xfrm>
            <a:off x="12944167" y="21201994"/>
            <a:ext cx="10048376" cy="6011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noProof="0" dirty="0">
                <a:latin typeface="Times New Roman" panose="02020603050405020304" pitchFamily="18" charset="0"/>
                <a:cs typeface="Times New Roman" panose="02020603050405020304" pitchFamily="18" charset="0"/>
              </a:rPr>
              <a:t>Conclusion</a:t>
            </a:r>
          </a:p>
        </p:txBody>
      </p:sp>
      <p:sp>
        <p:nvSpPr>
          <p:cNvPr id="22" name="Rectangle 21">
            <a:extLst>
              <a:ext uri="{FF2B5EF4-FFF2-40B4-BE49-F238E27FC236}">
                <a16:creationId xmlns:a16="http://schemas.microsoft.com/office/drawing/2014/main" id="{3E3D8D3F-1397-3F51-41CC-237717D02178}"/>
              </a:ext>
            </a:extLst>
          </p:cNvPr>
          <p:cNvSpPr/>
          <p:nvPr/>
        </p:nvSpPr>
        <p:spPr>
          <a:xfrm>
            <a:off x="12944167" y="4781511"/>
            <a:ext cx="9718730" cy="88107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4800" b="1" noProof="0" dirty="0">
                <a:latin typeface="Times New Roman" panose="02020603050405020304" pitchFamily="18" charset="0"/>
                <a:cs typeface="Times New Roman" panose="02020603050405020304" pitchFamily="18" charset="0"/>
              </a:rPr>
              <a:t>Key Themes and Sub-themes</a:t>
            </a:r>
          </a:p>
        </p:txBody>
      </p:sp>
      <p:graphicFrame>
        <p:nvGraphicFramePr>
          <p:cNvPr id="24" name="Diagram 23">
            <a:extLst>
              <a:ext uri="{FF2B5EF4-FFF2-40B4-BE49-F238E27FC236}">
                <a16:creationId xmlns:a16="http://schemas.microsoft.com/office/drawing/2014/main" id="{FC61E931-C936-189B-37AE-48B86917C69C}"/>
              </a:ext>
            </a:extLst>
          </p:cNvPr>
          <p:cNvGraphicFramePr/>
          <p:nvPr>
            <p:extLst>
              <p:ext uri="{D42A27DB-BD31-4B8C-83A1-F6EECF244321}">
                <p14:modId xmlns:p14="http://schemas.microsoft.com/office/powerpoint/2010/main" val="1805611795"/>
              </p:ext>
            </p:extLst>
          </p:nvPr>
        </p:nvGraphicFramePr>
        <p:xfrm>
          <a:off x="11395358" y="5778709"/>
          <a:ext cx="12816348" cy="80289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 name="Rectangle 27">
            <a:extLst>
              <a:ext uri="{FF2B5EF4-FFF2-40B4-BE49-F238E27FC236}">
                <a16:creationId xmlns:a16="http://schemas.microsoft.com/office/drawing/2014/main" id="{551D5CD6-9108-9614-56D1-AA9B0B8F164A}"/>
              </a:ext>
            </a:extLst>
          </p:cNvPr>
          <p:cNvSpPr/>
          <p:nvPr/>
        </p:nvSpPr>
        <p:spPr>
          <a:xfrm>
            <a:off x="11395358" y="14739385"/>
            <a:ext cx="12816347" cy="6027612"/>
          </a:xfrm>
          <a:prstGeom prst="rect">
            <a:avLst/>
          </a:prstGeom>
        </p:spPr>
        <p:txBody>
          <a:bodyPr wrap="square">
            <a:spAutoFit/>
          </a:bodyPr>
          <a:lstStyle/>
          <a:p>
            <a:pPr marL="342900" marR="0" indent="-342900" algn="just">
              <a:lnSpc>
                <a:spcPct val="150000"/>
              </a:lnSpc>
              <a:spcBef>
                <a:spcPts val="600"/>
              </a:spcBef>
              <a:spcAft>
                <a:spcPts val="600"/>
              </a:spcAft>
              <a:buFont typeface="Arial" panose="020B0604020202020204" pitchFamily="34" charset="0"/>
              <a:buChar char="•"/>
            </a:pPr>
            <a:r>
              <a:rPr lang="en-US" sz="2400" noProof="0" dirty="0">
                <a:effectLst/>
                <a:latin typeface="Times New Roman" panose="02020603050405020304" pitchFamily="18" charset="0"/>
                <a:ea typeface="Calibri" panose="020F0502020204030204" pitchFamily="34" charset="0"/>
                <a:cs typeface="Arial" panose="020B0604020202020204" pitchFamily="34" charset="0"/>
              </a:rPr>
              <a:t>Tesco continues to face legacy system integration issues, cybersecurity risks, and data governance complexities. However, AI adoption has improved efficiency and reduced costs, with over 95% product availability and 200+ essential items reduced by 10% in Express stores.</a:t>
            </a:r>
          </a:p>
          <a:p>
            <a:pPr marL="342900" marR="0" indent="-342900" algn="just">
              <a:lnSpc>
                <a:spcPct val="150000"/>
              </a:lnSpc>
              <a:spcBef>
                <a:spcPts val="600"/>
              </a:spcBef>
              <a:spcAft>
                <a:spcPts val="600"/>
              </a:spcAft>
              <a:buFont typeface="Arial" panose="020B0604020202020204" pitchFamily="34" charset="0"/>
              <a:buChar char="•"/>
            </a:pPr>
            <a:r>
              <a:rPr lang="en-US" sz="2400" noProof="0" dirty="0">
                <a:effectLst/>
                <a:latin typeface="Times New Roman" panose="02020603050405020304" pitchFamily="18" charset="0"/>
                <a:ea typeface="Calibri" panose="020F0502020204030204" pitchFamily="34" charset="0"/>
                <a:cs typeface="Arial" panose="020B0604020202020204" pitchFamily="34" charset="0"/>
              </a:rPr>
              <a:t>Board-level oversight and strategic alignment have strengthened transformation governance, though bureaucratic structures occasionally slow innovation. Tesco invested £180 million in colleague pay and reskilling to enhance workforce readiness.</a:t>
            </a:r>
          </a:p>
          <a:p>
            <a:pPr marL="342900" marR="0" indent="-342900" algn="just">
              <a:lnSpc>
                <a:spcPct val="150000"/>
              </a:lnSpc>
              <a:spcBef>
                <a:spcPts val="600"/>
              </a:spcBef>
              <a:spcAft>
                <a:spcPts val="600"/>
              </a:spcAft>
              <a:buFont typeface="Arial" panose="020B0604020202020204" pitchFamily="34" charset="0"/>
              <a:buChar char="•"/>
            </a:pPr>
            <a:r>
              <a:rPr lang="en-US" sz="2400" noProof="0" dirty="0">
                <a:effectLst/>
                <a:latin typeface="Times New Roman" panose="02020603050405020304" pitchFamily="18" charset="0"/>
                <a:ea typeface="Calibri" panose="020F0502020204030204" pitchFamily="34" charset="0"/>
                <a:cs typeface="Arial" panose="020B0604020202020204" pitchFamily="34" charset="0"/>
              </a:rPr>
              <a:t>High employee engagement (85% recommend Tesco as a great place to work) and inclusivity (86% feel they can be themselves) indicate cultural resilience and growing digital literacy.</a:t>
            </a:r>
          </a:p>
          <a:p>
            <a:pPr marL="342900" marR="0" indent="-342900" algn="just">
              <a:lnSpc>
                <a:spcPct val="150000"/>
              </a:lnSpc>
              <a:spcBef>
                <a:spcPts val="600"/>
              </a:spcBef>
              <a:spcAft>
                <a:spcPts val="600"/>
              </a:spcAft>
              <a:buFont typeface="Arial" panose="020B0604020202020204" pitchFamily="34" charset="0"/>
              <a:buChar char="•"/>
            </a:pPr>
            <a:r>
              <a:rPr lang="en-US" sz="2400" noProof="0" dirty="0">
                <a:effectLst/>
                <a:latin typeface="Times New Roman" panose="02020603050405020304" pitchFamily="18" charset="0"/>
                <a:ea typeface="Calibri" panose="020F0502020204030204" pitchFamily="34" charset="0"/>
                <a:cs typeface="Arial" panose="020B0604020202020204" pitchFamily="34" charset="0"/>
              </a:rPr>
              <a:t>Tesco remains the cheapest full-line grocer for over two years, demonstrating that effective digital integration enhances both competitiveness and customer satisfaction.</a:t>
            </a:r>
          </a:p>
        </p:txBody>
      </p:sp>
      <p:sp>
        <p:nvSpPr>
          <p:cNvPr id="29" name="Rectangle 28">
            <a:extLst>
              <a:ext uri="{FF2B5EF4-FFF2-40B4-BE49-F238E27FC236}">
                <a16:creationId xmlns:a16="http://schemas.microsoft.com/office/drawing/2014/main" id="{7B849DAF-55A4-1890-9E98-7F7F9D571E78}"/>
              </a:ext>
            </a:extLst>
          </p:cNvPr>
          <p:cNvSpPr/>
          <p:nvPr/>
        </p:nvSpPr>
        <p:spPr>
          <a:xfrm>
            <a:off x="12944168" y="14138209"/>
            <a:ext cx="10048376" cy="60117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noProof="0" dirty="0">
                <a:latin typeface="Times New Roman" panose="02020603050405020304" pitchFamily="18" charset="0"/>
                <a:cs typeface="Times New Roman" panose="02020603050405020304" pitchFamily="18" charset="0"/>
              </a:rPr>
              <a:t>Key Findings</a:t>
            </a:r>
          </a:p>
        </p:txBody>
      </p:sp>
    </p:spTree>
    <p:extLst>
      <p:ext uri="{BB962C8B-B14F-4D97-AF65-F5344CB8AC3E}">
        <p14:creationId xmlns:p14="http://schemas.microsoft.com/office/powerpoint/2010/main" val="26591784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1251</Words>
  <Application>Microsoft Office PowerPoint</Application>
  <PresentationFormat>Custom</PresentationFormat>
  <Paragraphs>62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2020-11-17T11:32:20Z</dcterms:created>
  <dcterms:modified xsi:type="dcterms:W3CDTF">2025-11-17T12:49:30Z</dcterms:modified>
</cp:coreProperties>
</file>