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68" r:id="rId3"/>
    <p:sldId id="257" r:id="rId4"/>
    <p:sldId id="258" r:id="rId5"/>
    <p:sldId id="267" r:id="rId6"/>
    <p:sldId id="259" r:id="rId7"/>
    <p:sldId id="260" r:id="rId8"/>
    <p:sldId id="261" r:id="rId9"/>
    <p:sldId id="262" r:id="rId10"/>
    <p:sldId id="263" r:id="rId11"/>
    <p:sldId id="264" r:id="rId12"/>
    <p:sldId id="266" r:id="rId13"/>
    <p:sldId id="269" r:id="rId14"/>
  </p:sldIdLst>
  <p:sldSz cx="14630400" cy="8229600"/>
  <p:notesSz cx="8229600" cy="146304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565525" cy="73342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4660900" y="0"/>
            <a:ext cx="3567113" cy="733425"/>
          </a:xfrm>
          <a:prstGeom prst="rect">
            <a:avLst/>
          </a:prstGeom>
        </p:spPr>
        <p:txBody>
          <a:bodyPr vert="horz" lIns="91440" tIns="45720" rIns="91440" bIns="45720" rtlCol="0"/>
          <a:lstStyle>
            <a:lvl1pPr algn="r">
              <a:defRPr sz="1200"/>
            </a:lvl1pPr>
          </a:lstStyle>
          <a:p>
            <a:fld id="{A4A0D594-3221-B048-A46B-4DC3461D316C}" type="datetimeFigureOut">
              <a:rPr lang="en-US" smtClean="0"/>
              <a:t>3/8/24</a:t>
            </a:fld>
            <a:endParaRPr lang="en-US"/>
          </a:p>
        </p:txBody>
      </p:sp>
      <p:sp>
        <p:nvSpPr>
          <p:cNvPr id="4" name="Slide Image Placeholder 3"/>
          <p:cNvSpPr>
            <a:spLocks noGrp="1" noRot="1" noChangeAspect="1"/>
          </p:cNvSpPr>
          <p:nvPr>
            <p:ph type="sldImg" idx="2"/>
          </p:nvPr>
        </p:nvSpPr>
        <p:spPr>
          <a:xfrm>
            <a:off x="-273050" y="1828800"/>
            <a:ext cx="8775700" cy="49371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822325" y="7040563"/>
            <a:ext cx="6584950" cy="576103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13896975"/>
            <a:ext cx="3565525" cy="73342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4660900" y="13896975"/>
            <a:ext cx="3567113" cy="733425"/>
          </a:xfrm>
          <a:prstGeom prst="rect">
            <a:avLst/>
          </a:prstGeom>
        </p:spPr>
        <p:txBody>
          <a:bodyPr vert="horz" lIns="91440" tIns="45720" rIns="91440" bIns="45720" rtlCol="0" anchor="b"/>
          <a:lstStyle>
            <a:lvl1pPr algn="r">
              <a:defRPr sz="1200"/>
            </a:lvl1pPr>
          </a:lstStyle>
          <a:p>
            <a:fld id="{7DC93A51-20E9-D841-81EB-634B6718EA47}" type="slidenum">
              <a:rPr lang="en-US" smtClean="0"/>
              <a:t>‹#›</a:t>
            </a:fld>
            <a:endParaRPr lang="en-US"/>
          </a:p>
        </p:txBody>
      </p:sp>
    </p:spTree>
    <p:extLst>
      <p:ext uri="{BB962C8B-B14F-4D97-AF65-F5344CB8AC3E}">
        <p14:creationId xmlns:p14="http://schemas.microsoft.com/office/powerpoint/2010/main" val="22885648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8F190-D9B8-3127-F5FE-DA1D4270C93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239315D-745B-71EF-0550-D04658C0E86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484398-E60C-C20E-2DAC-450EA3BC32A9}"/>
              </a:ext>
            </a:extLst>
          </p:cNvPr>
          <p:cNvSpPr>
            <a:spLocks noGrp="1"/>
          </p:cNvSpPr>
          <p:nvPr>
            <p:ph type="dt" sz="half" idx="10"/>
          </p:nvPr>
        </p:nvSpPr>
        <p:spPr/>
        <p:txBody>
          <a:bodyPr/>
          <a:lstStyle/>
          <a:p>
            <a:fld id="{02FF4454-D6CB-C044-BE6B-8BE6E1743BB2}" type="datetimeFigureOut">
              <a:rPr lang="en-US" smtClean="0"/>
              <a:t>3/8/24</a:t>
            </a:fld>
            <a:endParaRPr lang="en-US"/>
          </a:p>
        </p:txBody>
      </p:sp>
      <p:sp>
        <p:nvSpPr>
          <p:cNvPr id="5" name="Footer Placeholder 4">
            <a:extLst>
              <a:ext uri="{FF2B5EF4-FFF2-40B4-BE49-F238E27FC236}">
                <a16:creationId xmlns:a16="http://schemas.microsoft.com/office/drawing/2014/main" id="{574805C0-1447-226F-70A4-E73FAE4DA8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7097F8-6431-F8D1-43D8-A6A405E214A5}"/>
              </a:ext>
            </a:extLst>
          </p:cNvPr>
          <p:cNvSpPr>
            <a:spLocks noGrp="1"/>
          </p:cNvSpPr>
          <p:nvPr>
            <p:ph type="sldNum" sz="quarter" idx="12"/>
          </p:nvPr>
        </p:nvSpPr>
        <p:spPr/>
        <p:txBody>
          <a:bodyPr/>
          <a:lstStyle/>
          <a:p>
            <a:fld id="{B54D10C6-6A30-0B42-8CF5-EE07C4706EA2}" type="slidenum">
              <a:rPr lang="en-US" smtClean="0"/>
              <a:t>‹#›</a:t>
            </a:fld>
            <a:endParaRPr lang="en-US"/>
          </a:p>
        </p:txBody>
      </p:sp>
    </p:spTree>
    <p:extLst>
      <p:ext uri="{BB962C8B-B14F-4D97-AF65-F5344CB8AC3E}">
        <p14:creationId xmlns:p14="http://schemas.microsoft.com/office/powerpoint/2010/main" val="6664679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ons.gov.uk/peoplepopulationandcommunity/healthandsocialcare/healthandlifeexpectancies/bulletins/adultsmokinghabitsingreatbritain/" TargetMode="External"/><Relationship Id="rId2" Type="http://schemas.openxmlformats.org/officeDocument/2006/relationships/hyperlink" Target="https://www.nhs.uk/live-well/quit-smoking/nhs-stop-smoking-services-help-you-qui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DF1F8"/>
          </a:solidFill>
          <a:ln/>
        </p:spPr>
      </p:sp>
      <p:sp>
        <p:nvSpPr>
          <p:cNvPr id="3" name="Shape 1"/>
          <p:cNvSpPr/>
          <p:nvPr/>
        </p:nvSpPr>
        <p:spPr>
          <a:xfrm>
            <a:off x="29882" y="0"/>
            <a:ext cx="14630400" cy="8229600"/>
          </a:xfrm>
          <a:prstGeom prst="rect">
            <a:avLst/>
          </a:prstGeom>
          <a:solidFill>
            <a:srgbClr val="FBFCFE"/>
          </a:solidFill>
          <a:ln/>
        </p:spPr>
      </p:sp>
      <p:pic>
        <p:nvPicPr>
          <p:cNvPr id="4"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5" name="Text 2"/>
          <p:cNvSpPr/>
          <p:nvPr/>
        </p:nvSpPr>
        <p:spPr>
          <a:xfrm>
            <a:off x="833199" y="1987510"/>
            <a:ext cx="7477601" cy="2499598"/>
          </a:xfrm>
          <a:prstGeom prst="rect">
            <a:avLst/>
          </a:prstGeom>
          <a:noFill/>
          <a:ln/>
        </p:spPr>
        <p:txBody>
          <a:bodyPr wrap="square" rtlCol="0" anchor="t"/>
          <a:lstStyle/>
          <a:p>
            <a:pPr marL="0" indent="0">
              <a:lnSpc>
                <a:spcPts val="6561"/>
              </a:lnSpc>
              <a:buNone/>
            </a:pPr>
            <a:r>
              <a:rPr lang="en-US" sz="5249" dirty="0">
                <a:solidFill>
                  <a:srgbClr val="476FD6"/>
                </a:solidFill>
                <a:latin typeface="Roboto Slab" pitchFamily="34" charset="0"/>
                <a:ea typeface="Roboto Slab" pitchFamily="34" charset="-122"/>
                <a:cs typeface="Roboto Slab" pitchFamily="34" charset="-120"/>
              </a:rPr>
              <a:t>Addressing smoking: A public health perspective</a:t>
            </a:r>
            <a:endParaRPr lang="en-US" sz="5249" dirty="0"/>
          </a:p>
        </p:txBody>
      </p:sp>
      <p:sp>
        <p:nvSpPr>
          <p:cNvPr id="6" name="Text 3"/>
          <p:cNvSpPr/>
          <p:nvPr/>
        </p:nvSpPr>
        <p:spPr>
          <a:xfrm>
            <a:off x="5746889" y="5546077"/>
            <a:ext cx="7477601" cy="2499597"/>
          </a:xfrm>
          <a:prstGeom prst="rect">
            <a:avLst/>
          </a:prstGeom>
          <a:noFill/>
          <a:ln/>
        </p:spPr>
        <p:txBody>
          <a:bodyPr wrap="square" rtlCol="0" anchor="t"/>
          <a:lstStyle/>
          <a:p>
            <a:pPr marL="0" indent="0">
              <a:lnSpc>
                <a:spcPts val="2799"/>
              </a:lnSpc>
              <a:buNone/>
            </a:pPr>
            <a:endParaRPr lang="en-GB" dirty="0">
              <a:latin typeface="Lato" panose="020F0502020204030203" pitchFamily="34" charset="0"/>
              <a:ea typeface="Lato" panose="020F0502020204030203" pitchFamily="34" charset="0"/>
              <a:cs typeface="Lato" panose="020F0502020204030203" pitchFamily="34" charset="0"/>
            </a:endParaRPr>
          </a:p>
          <a:p>
            <a:pPr marL="0" indent="0">
              <a:lnSpc>
                <a:spcPts val="2799"/>
              </a:lnSpc>
              <a:buNone/>
            </a:pPr>
            <a:endParaRPr lang="en-GB" dirty="0">
              <a:latin typeface="Lato" panose="020F0502020204030203" pitchFamily="34" charset="0"/>
              <a:ea typeface="Lato" panose="020F0502020204030203" pitchFamily="34" charset="0"/>
              <a:cs typeface="Lato" panose="020F0502020204030203" pitchFamily="34" charset="0"/>
            </a:endParaRPr>
          </a:p>
          <a:p>
            <a:pPr marL="0" indent="0">
              <a:lnSpc>
                <a:spcPts val="2799"/>
              </a:lnSpc>
              <a:buNone/>
            </a:pPr>
            <a:endParaRPr lang="en-GB" dirty="0">
              <a:latin typeface="Lato" panose="020F0502020204030203" pitchFamily="34" charset="0"/>
              <a:ea typeface="Lato" panose="020F0502020204030203" pitchFamily="34" charset="0"/>
              <a:cs typeface="Lato" panose="020F0502020204030203" pitchFamily="34" charset="0"/>
            </a:endParaRPr>
          </a:p>
          <a:p>
            <a:pPr marL="0" indent="0">
              <a:lnSpc>
                <a:spcPts val="2799"/>
              </a:lnSpc>
              <a:buNone/>
            </a:pPr>
            <a:endParaRPr lang="en-GB" dirty="0">
              <a:latin typeface="Lato" panose="020F0502020204030203" pitchFamily="34" charset="0"/>
              <a:ea typeface="Lato" panose="020F0502020204030203" pitchFamily="34" charset="0"/>
              <a:cs typeface="Lato" panose="020F0502020204030203" pitchFamily="34" charset="0"/>
            </a:endParaRPr>
          </a:p>
          <a:p>
            <a:pPr marL="0" indent="0">
              <a:lnSpc>
                <a:spcPts val="2799"/>
              </a:lnSpc>
              <a:buNone/>
            </a:pPr>
            <a:endParaRPr lang="en-GB" dirty="0">
              <a:latin typeface="Lato" panose="020F0502020204030203" pitchFamily="34" charset="0"/>
              <a:ea typeface="Lato" panose="020F0502020204030203" pitchFamily="34" charset="0"/>
              <a:cs typeface="Lato" panose="020F0502020204030203" pitchFamily="34" charset="0"/>
            </a:endParaRPr>
          </a:p>
          <a:p>
            <a:pPr marL="0" indent="0">
              <a:lnSpc>
                <a:spcPts val="2799"/>
              </a:lnSpc>
              <a:buNone/>
            </a:pPr>
            <a:r>
              <a:rPr lang="en-GB" dirty="0">
                <a:latin typeface="Lato" panose="020F0502020204030203" pitchFamily="34" charset="0"/>
                <a:ea typeface="Lato" panose="020F0502020204030203" pitchFamily="34" charset="0"/>
                <a:cs typeface="Lato" panose="020F0502020204030203" pitchFamily="34" charset="0"/>
              </a:rPr>
              <a:t>Name : Tibka Mesfin Kebede </a:t>
            </a:r>
          </a:p>
          <a:p>
            <a:pPr marL="0" indent="0">
              <a:lnSpc>
                <a:spcPts val="2799"/>
              </a:lnSpc>
              <a:buNone/>
            </a:pPr>
            <a:r>
              <a:rPr lang="en-GB" dirty="0">
                <a:latin typeface="Lato" panose="020F0502020204030203" pitchFamily="34" charset="0"/>
                <a:ea typeface="Lato" panose="020F0502020204030203" pitchFamily="34" charset="0"/>
                <a:cs typeface="Lato" panose="020F0502020204030203" pitchFamily="34" charset="0"/>
              </a:rPr>
              <a:t>Student number : 2115101</a:t>
            </a:r>
            <a:endParaRPr lang="en-US" dirty="0">
              <a:latin typeface="Lato" panose="020F0502020204030203" pitchFamily="34" charset="0"/>
              <a:ea typeface="Lato" panose="020F0502020204030203" pitchFamily="34" charset="0"/>
              <a:cs typeface="Lato" panose="020F0502020204030203"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DF1F8"/>
          </a:solidFill>
          <a:ln/>
        </p:spPr>
      </p:sp>
      <p:sp>
        <p:nvSpPr>
          <p:cNvPr id="3" name="Shape 1"/>
          <p:cNvSpPr/>
          <p:nvPr/>
        </p:nvSpPr>
        <p:spPr>
          <a:xfrm>
            <a:off x="0" y="0"/>
            <a:ext cx="14630400" cy="8229600"/>
          </a:xfrm>
          <a:prstGeom prst="rect">
            <a:avLst/>
          </a:prstGeom>
          <a:solidFill>
            <a:srgbClr val="FBFCFE"/>
          </a:solidFill>
          <a:ln/>
        </p:spPr>
      </p:sp>
      <p:sp>
        <p:nvSpPr>
          <p:cNvPr id="5" name="Text 2"/>
          <p:cNvSpPr/>
          <p:nvPr/>
        </p:nvSpPr>
        <p:spPr>
          <a:xfrm>
            <a:off x="1347246" y="333255"/>
            <a:ext cx="5554980" cy="694373"/>
          </a:xfrm>
          <a:prstGeom prst="rect">
            <a:avLst/>
          </a:prstGeom>
          <a:noFill/>
          <a:ln/>
        </p:spPr>
        <p:txBody>
          <a:bodyPr wrap="none" rtlCol="0" anchor="t"/>
          <a:lstStyle/>
          <a:p>
            <a:pPr marL="0" indent="0">
              <a:lnSpc>
                <a:spcPts val="5468"/>
              </a:lnSpc>
              <a:buNone/>
            </a:pPr>
            <a:endParaRPr lang="en-GB" sz="2000" dirty="0">
              <a:latin typeface="Roboto Slab" pitchFamily="34" charset="0"/>
              <a:ea typeface="Roboto Slab" pitchFamily="34" charset="-122"/>
              <a:cs typeface="Roboto Slab" pitchFamily="34" charset="-120"/>
            </a:endParaRPr>
          </a:p>
          <a:p>
            <a:pPr marL="0" indent="0">
              <a:lnSpc>
                <a:spcPts val="5468"/>
              </a:lnSpc>
              <a:buNone/>
            </a:pPr>
            <a:r>
              <a:rPr lang="en-GB" sz="2000" dirty="0">
                <a:latin typeface="Roboto Slab" pitchFamily="34" charset="0"/>
                <a:ea typeface="Roboto Slab" pitchFamily="34" charset="-122"/>
                <a:cs typeface="Roboto Slab" pitchFamily="34" charset="-120"/>
              </a:rPr>
              <a:t>Introduction</a:t>
            </a:r>
          </a:p>
          <a:p>
            <a:pPr>
              <a:lnSpc>
                <a:spcPts val="5468"/>
              </a:lnSpc>
            </a:pPr>
            <a:r>
              <a:rPr lang="en-US" sz="2000" dirty="0">
                <a:latin typeface="Roboto Slab" pitchFamily="34" charset="0"/>
                <a:ea typeface="Roboto Slab" pitchFamily="34" charset="-122"/>
                <a:cs typeface="Roboto Slab" pitchFamily="34" charset="-120"/>
              </a:rPr>
              <a:t>Smoking Statistics Wales and the UK</a:t>
            </a:r>
            <a:endParaRPr lang="en-GB" sz="2000" dirty="0">
              <a:latin typeface="Roboto Slab" pitchFamily="34" charset="0"/>
              <a:ea typeface="Roboto Slab" pitchFamily="34" charset="-122"/>
              <a:cs typeface="Roboto Slab" pitchFamily="34" charset="-120"/>
            </a:endParaRPr>
          </a:p>
          <a:p>
            <a:pPr>
              <a:lnSpc>
                <a:spcPts val="5468"/>
              </a:lnSpc>
            </a:pPr>
            <a:r>
              <a:rPr lang="en-US" sz="2000" dirty="0">
                <a:latin typeface="Roboto Slab" pitchFamily="2" charset="0"/>
                <a:ea typeface="Roboto Slab" pitchFamily="2" charset="0"/>
                <a:cs typeface="Roboto Slab" pitchFamily="2" charset="0"/>
              </a:rPr>
              <a:t>Health Risks Associated with </a:t>
            </a:r>
            <a:r>
              <a:rPr lang="en-GB" sz="2000" dirty="0">
                <a:latin typeface="Roboto Slab" pitchFamily="2" charset="0"/>
                <a:ea typeface="Roboto Slab" pitchFamily="2" charset="0"/>
                <a:cs typeface="Roboto Slab" pitchFamily="2" charset="0"/>
              </a:rPr>
              <a:t>Smoking </a:t>
            </a:r>
          </a:p>
          <a:p>
            <a:pPr>
              <a:lnSpc>
                <a:spcPts val="5468"/>
              </a:lnSpc>
            </a:pPr>
            <a:r>
              <a:rPr lang="en-US" sz="2000" dirty="0">
                <a:latin typeface="Roboto Slab" pitchFamily="34" charset="0"/>
                <a:ea typeface="Roboto Slab" pitchFamily="34" charset="-122"/>
                <a:cs typeface="Roboto Slab" pitchFamily="34" charset="-120"/>
              </a:rPr>
              <a:t>Socioeconomic and Cultural Factors</a:t>
            </a:r>
            <a:endParaRPr lang="en-GB" sz="2000" dirty="0">
              <a:latin typeface="Roboto Slab" pitchFamily="34" charset="0"/>
              <a:ea typeface="Roboto Slab" pitchFamily="34" charset="-122"/>
              <a:cs typeface="Roboto Slab" pitchFamily="34" charset="-120"/>
            </a:endParaRPr>
          </a:p>
          <a:p>
            <a:pPr>
              <a:lnSpc>
                <a:spcPts val="5468"/>
              </a:lnSpc>
            </a:pPr>
            <a:r>
              <a:rPr lang="en-US" sz="2000" dirty="0">
                <a:latin typeface="Roboto Slab" pitchFamily="34" charset="0"/>
                <a:ea typeface="Roboto Slab" pitchFamily="34" charset="-122"/>
                <a:cs typeface="Roboto Slab" pitchFamily="34" charset="-120"/>
              </a:rPr>
              <a:t>Public Health Initiative 1: Tobacco Taxation</a:t>
            </a:r>
            <a:endParaRPr lang="en-GB" sz="2000" dirty="0">
              <a:latin typeface="Roboto Slab" pitchFamily="34" charset="0"/>
              <a:ea typeface="Roboto Slab" pitchFamily="34" charset="-122"/>
              <a:cs typeface="Roboto Slab" pitchFamily="34" charset="-120"/>
            </a:endParaRPr>
          </a:p>
          <a:p>
            <a:pPr>
              <a:lnSpc>
                <a:spcPts val="5468"/>
              </a:lnSpc>
            </a:pPr>
            <a:r>
              <a:rPr lang="en-US" sz="2000" dirty="0">
                <a:latin typeface="Roboto Slab" pitchFamily="34" charset="0"/>
                <a:ea typeface="Roboto Slab" pitchFamily="34" charset="-122"/>
                <a:cs typeface="Roboto Slab" pitchFamily="34" charset="-120"/>
              </a:rPr>
              <a:t>Challenges of Tobacco Taxation</a:t>
            </a:r>
            <a:endParaRPr lang="en-GB" sz="2000" dirty="0">
              <a:latin typeface="Roboto Slab" pitchFamily="34" charset="0"/>
              <a:ea typeface="Roboto Slab" pitchFamily="34" charset="-122"/>
              <a:cs typeface="Roboto Slab" pitchFamily="34" charset="-120"/>
            </a:endParaRPr>
          </a:p>
          <a:p>
            <a:pPr>
              <a:lnSpc>
                <a:spcPts val="5468"/>
              </a:lnSpc>
            </a:pPr>
            <a:r>
              <a:rPr lang="en-US" sz="2000" dirty="0">
                <a:latin typeface="Roboto Slab" pitchFamily="34" charset="0"/>
                <a:ea typeface="Roboto Slab" pitchFamily="34" charset="-122"/>
                <a:cs typeface="Roboto Slab" pitchFamily="34" charset="-120"/>
              </a:rPr>
              <a:t>Public Health Initiative 2: Anti-smoking Campaigns</a:t>
            </a:r>
            <a:endParaRPr lang="en-GB" sz="2000" dirty="0">
              <a:latin typeface="Roboto Slab" pitchFamily="34" charset="0"/>
              <a:ea typeface="Roboto Slab" pitchFamily="34" charset="-122"/>
              <a:cs typeface="Roboto Slab" pitchFamily="34" charset="-120"/>
            </a:endParaRPr>
          </a:p>
          <a:p>
            <a:pPr>
              <a:lnSpc>
                <a:spcPts val="5468"/>
              </a:lnSpc>
            </a:pPr>
            <a:r>
              <a:rPr lang="en-US" sz="2000" dirty="0">
                <a:latin typeface="Roboto Slab" pitchFamily="34" charset="0"/>
                <a:ea typeface="Roboto Slab" pitchFamily="34" charset="-122"/>
                <a:cs typeface="Roboto Slab" pitchFamily="34" charset="-120"/>
              </a:rPr>
              <a:t>Criticisms and Challenges</a:t>
            </a:r>
            <a:endParaRPr lang="en-GB" sz="2000" dirty="0">
              <a:latin typeface="Roboto Slab" pitchFamily="34" charset="0"/>
              <a:ea typeface="Roboto Slab" pitchFamily="34" charset="-122"/>
              <a:cs typeface="Roboto Slab" pitchFamily="34" charset="-120"/>
            </a:endParaRPr>
          </a:p>
          <a:p>
            <a:pPr>
              <a:lnSpc>
                <a:spcPts val="5468"/>
              </a:lnSpc>
            </a:pPr>
            <a:r>
              <a:rPr lang="en-US" sz="2000" dirty="0">
                <a:latin typeface="Roboto Slab" pitchFamily="34" charset="0"/>
                <a:ea typeface="Roboto Slab" pitchFamily="34" charset="-122"/>
                <a:cs typeface="Roboto Slab" pitchFamily="34" charset="-120"/>
              </a:rPr>
              <a:t>Conclusion</a:t>
            </a:r>
            <a:endParaRPr lang="en-GB" sz="2000" dirty="0">
              <a:latin typeface="Roboto Slab" pitchFamily="34" charset="0"/>
              <a:ea typeface="Roboto Slab" pitchFamily="34" charset="-122"/>
              <a:cs typeface="Roboto Slab" pitchFamily="34" charset="-120"/>
            </a:endParaRPr>
          </a:p>
          <a:p>
            <a:pPr>
              <a:lnSpc>
                <a:spcPts val="5468"/>
              </a:lnSpc>
            </a:pPr>
            <a:r>
              <a:rPr lang="en-GB" sz="2000" dirty="0">
                <a:latin typeface="Roboto Slab" pitchFamily="34" charset="0"/>
                <a:ea typeface="Roboto Slab" pitchFamily="34" charset="-122"/>
                <a:cs typeface="Roboto Slab" pitchFamily="34" charset="-120"/>
              </a:rPr>
              <a:t>Recommendation </a:t>
            </a:r>
          </a:p>
          <a:p>
            <a:pPr>
              <a:lnSpc>
                <a:spcPts val="5468"/>
              </a:lnSpc>
            </a:pPr>
            <a:r>
              <a:rPr lang="en-GB" sz="2000" dirty="0">
                <a:latin typeface="Roboto Slab" pitchFamily="34" charset="0"/>
                <a:ea typeface="Roboto Slab" pitchFamily="34" charset="-122"/>
                <a:cs typeface="Roboto Slab" pitchFamily="34" charset="-120"/>
              </a:rPr>
              <a:t>References </a:t>
            </a:r>
          </a:p>
          <a:p>
            <a:pPr>
              <a:lnSpc>
                <a:spcPts val="5468"/>
              </a:lnSpc>
            </a:pPr>
            <a:endParaRPr lang="en-US" sz="2000" dirty="0"/>
          </a:p>
          <a:p>
            <a:pPr marL="0" indent="0">
              <a:lnSpc>
                <a:spcPts val="5468"/>
              </a:lnSpc>
              <a:buNone/>
            </a:pPr>
            <a:endParaRPr lang="en-GB" sz="2000" dirty="0">
              <a:latin typeface="Roboto Slab" pitchFamily="34" charset="0"/>
              <a:ea typeface="Roboto Slab" pitchFamily="34" charset="-122"/>
              <a:cs typeface="Roboto Slab" pitchFamily="34" charset="-120"/>
            </a:endParaRPr>
          </a:p>
          <a:p>
            <a:pPr marL="0" indent="0">
              <a:lnSpc>
                <a:spcPts val="5468"/>
              </a:lnSpc>
              <a:buNone/>
            </a:pPr>
            <a:endParaRPr lang="en-GB" sz="4374" dirty="0">
              <a:solidFill>
                <a:srgbClr val="476FD6"/>
              </a:solidFill>
              <a:latin typeface="Roboto Slab" pitchFamily="34" charset="0"/>
              <a:ea typeface="Roboto Slab" pitchFamily="34" charset="-122"/>
              <a:cs typeface="Roboto Slab" pitchFamily="34" charset="-120"/>
            </a:endParaRPr>
          </a:p>
          <a:p>
            <a:pPr marL="0" indent="0">
              <a:lnSpc>
                <a:spcPts val="5468"/>
              </a:lnSpc>
              <a:buNone/>
            </a:pPr>
            <a:r>
              <a:rPr lang="en-GB" sz="1600" dirty="0">
                <a:solidFill>
                  <a:srgbClr val="476FD6"/>
                </a:solidFill>
                <a:latin typeface="Roboto Slab" pitchFamily="34" charset="0"/>
                <a:ea typeface="Roboto Slab" pitchFamily="34" charset="-122"/>
                <a:cs typeface="Roboto Slab" pitchFamily="34" charset="-120"/>
              </a:rPr>
              <a:t> </a:t>
            </a:r>
            <a:r>
              <a:rPr lang="en-GB" sz="4374" dirty="0">
                <a:solidFill>
                  <a:srgbClr val="476FD6"/>
                </a:solidFill>
                <a:latin typeface="Roboto Slab" pitchFamily="34" charset="0"/>
                <a:ea typeface="Roboto Slab" pitchFamily="34" charset="-122"/>
                <a:cs typeface="Roboto Slab" pitchFamily="34" charset="-120"/>
              </a:rPr>
              <a:t> </a:t>
            </a:r>
            <a:endParaRPr lang="en-US" sz="4374" dirty="0"/>
          </a:p>
        </p:txBody>
      </p:sp>
      <p:sp>
        <p:nvSpPr>
          <p:cNvPr id="6" name="Text 3"/>
          <p:cNvSpPr/>
          <p:nvPr/>
        </p:nvSpPr>
        <p:spPr>
          <a:xfrm>
            <a:off x="666465" y="1683920"/>
            <a:ext cx="7477601" cy="1777008"/>
          </a:xfrm>
          <a:prstGeom prst="rect">
            <a:avLst/>
          </a:prstGeom>
          <a:noFill/>
          <a:ln/>
        </p:spPr>
        <p:txBody>
          <a:bodyPr wrap="square" rtlCol="0" anchor="t"/>
          <a:lstStyle/>
          <a:p>
            <a:pPr marL="285750" indent="-285750">
              <a:lnSpc>
                <a:spcPts val="2799"/>
              </a:lnSpc>
              <a:buFont typeface="Arial" panose="020B0604020202020204" pitchFamily="34" charset="0"/>
              <a:buChar char="•"/>
            </a:pPr>
            <a:endParaRPr lang="en-GB" sz="1700" dirty="0">
              <a:solidFill>
                <a:srgbClr val="000000"/>
              </a:solidFill>
              <a:latin typeface="Lato" panose="020F0502020204030203" pitchFamily="34" charset="0"/>
              <a:ea typeface="Lato" panose="020F0502020204030203" pitchFamily="34" charset="0"/>
              <a:cs typeface="Lato" panose="020F0502020204030203" pitchFamily="34" charset="0"/>
            </a:endParaRPr>
          </a:p>
        </p:txBody>
      </p:sp>
      <p:pic>
        <p:nvPicPr>
          <p:cNvPr id="8" name="Image 1">
            <a:extLst>
              <a:ext uri="{FF2B5EF4-FFF2-40B4-BE49-F238E27FC236}">
                <a16:creationId xmlns:a16="http://schemas.microsoft.com/office/drawing/2014/main" id="{07FFF04B-576D-B4F9-D1B7-45749B727190}"/>
              </a:ext>
            </a:extLst>
          </p:cNvPr>
          <p:cNvPicPr>
            <a:picLocks noChangeAspect="1"/>
          </p:cNvPicPr>
          <p:nvPr/>
        </p:nvPicPr>
        <p:blipFill>
          <a:blip r:embed="rId3"/>
          <a:srcRect/>
          <a:stretch/>
        </p:blipFill>
        <p:spPr>
          <a:xfrm>
            <a:off x="7864083" y="1378138"/>
            <a:ext cx="6698860" cy="2896974"/>
          </a:xfrm>
          <a:prstGeom prst="rect">
            <a:avLst/>
          </a:prstGeom>
        </p:spPr>
      </p:pic>
    </p:spTree>
    <p:extLst>
      <p:ext uri="{BB962C8B-B14F-4D97-AF65-F5344CB8AC3E}">
        <p14:creationId xmlns:p14="http://schemas.microsoft.com/office/powerpoint/2010/main" val="1034391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DF1F8"/>
          </a:solidFill>
          <a:ln/>
        </p:spPr>
      </p:sp>
      <p:sp>
        <p:nvSpPr>
          <p:cNvPr id="3" name="Shape 1"/>
          <p:cNvSpPr/>
          <p:nvPr/>
        </p:nvSpPr>
        <p:spPr>
          <a:xfrm>
            <a:off x="0" y="0"/>
            <a:ext cx="14630400" cy="8229600"/>
          </a:xfrm>
          <a:prstGeom prst="rect">
            <a:avLst/>
          </a:prstGeom>
          <a:solidFill>
            <a:srgbClr val="FBFCFE"/>
          </a:solidFill>
          <a:ln/>
        </p:spPr>
      </p:sp>
      <p:pic>
        <p:nvPicPr>
          <p:cNvPr id="4"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5" name="Text 2"/>
          <p:cNvSpPr/>
          <p:nvPr/>
        </p:nvSpPr>
        <p:spPr>
          <a:xfrm>
            <a:off x="833199" y="2712482"/>
            <a:ext cx="5554980" cy="694373"/>
          </a:xfrm>
          <a:prstGeom prst="rect">
            <a:avLst/>
          </a:prstGeom>
          <a:noFill/>
          <a:ln/>
        </p:spPr>
        <p:txBody>
          <a:bodyPr wrap="none" rtlCol="0" anchor="t"/>
          <a:lstStyle/>
          <a:p>
            <a:pPr marL="0" indent="0">
              <a:lnSpc>
                <a:spcPts val="5468"/>
              </a:lnSpc>
              <a:buNone/>
            </a:pPr>
            <a:r>
              <a:rPr lang="en-US" sz="4374" dirty="0">
                <a:solidFill>
                  <a:srgbClr val="476FD6"/>
                </a:solidFill>
                <a:latin typeface="Roboto Slab" pitchFamily="34" charset="0"/>
                <a:ea typeface="Roboto Slab" pitchFamily="34" charset="-122"/>
                <a:cs typeface="Roboto Slab" pitchFamily="34" charset="-120"/>
              </a:rPr>
              <a:t>Introduction</a:t>
            </a:r>
            <a:endParaRPr lang="en-US" sz="4374" dirty="0"/>
          </a:p>
        </p:txBody>
      </p:sp>
      <p:sp>
        <p:nvSpPr>
          <p:cNvPr id="6" name="Text 3"/>
          <p:cNvSpPr/>
          <p:nvPr/>
        </p:nvSpPr>
        <p:spPr>
          <a:xfrm>
            <a:off x="833199" y="3740110"/>
            <a:ext cx="7477601" cy="1777008"/>
          </a:xfrm>
          <a:prstGeom prst="rect">
            <a:avLst/>
          </a:prstGeom>
          <a:noFill/>
          <a:ln/>
        </p:spPr>
        <p:txBody>
          <a:bodyPr wrap="square" rtlCol="0" anchor="t"/>
          <a:lstStyle/>
          <a:p>
            <a:pPr marL="0" indent="0">
              <a:lnSpc>
                <a:spcPts val="2799"/>
              </a:lnSpc>
              <a:buNone/>
            </a:pPr>
            <a:r>
              <a:rPr lang="en-GB" sz="1600" u="none" strike="noStrike" dirty="0">
                <a:solidFill>
                  <a:srgbClr val="000000"/>
                </a:solidFill>
                <a:effectLst/>
                <a:latin typeface="Lato" panose="020F0502020204030203" pitchFamily="34" charset="0"/>
                <a:ea typeface="Lato" panose="020F0502020204030203" pitchFamily="34" charset="0"/>
                <a:cs typeface="Lato" panose="020F0502020204030203" pitchFamily="34" charset="0"/>
              </a:rPr>
              <a:t>Smoking prevalence in Wales and the UK is a complicated public health issue that necessitates a multifaceted solution. It has a huge influence on people' health as well as healthcare systems and the economy. To address this issue, we must first identify the socioeconomic aspects that lead to smoking, then implement evidence-based treatments and create supportive settings for smoking cessation.</a:t>
            </a:r>
            <a:br>
              <a:rPr lang="en-GB" sz="1600" dirty="0">
                <a:latin typeface="Lato" panose="020F0502020204030203" pitchFamily="34" charset="0"/>
                <a:ea typeface="Lato" panose="020F0502020204030203" pitchFamily="34" charset="0"/>
                <a:cs typeface="Lato" panose="020F0502020204030203" pitchFamily="34" charset="0"/>
              </a:rPr>
            </a:br>
            <a:endParaRPr lang="en-GB" sz="1700" dirty="0">
              <a:solidFill>
                <a:srgbClr val="000000"/>
              </a:solidFill>
              <a:latin typeface="Lato" panose="020F0502020204030203" pitchFamily="34" charset="0"/>
              <a:ea typeface="Lato" panose="020F0502020204030203" pitchFamily="34" charset="0"/>
              <a:cs typeface="Lato" panose="020F0502020204030203" pitchFamily="34" charset="0"/>
            </a:endParaRPr>
          </a:p>
          <a:p>
            <a:pPr marL="0" indent="0">
              <a:lnSpc>
                <a:spcPts val="2799"/>
              </a:lnSpc>
              <a:buNone/>
            </a:pPr>
            <a:r>
              <a:rPr lang="en-GB" sz="1800" dirty="0">
                <a:solidFill>
                  <a:srgbClr val="000000"/>
                </a:solidFill>
                <a:effectLst/>
                <a:latin typeface="Times New Roman" panose="02020603050405020304" pitchFamily="18" charset="0"/>
                <a:ea typeface="Times New Roman" panose="02020603050405020304" pitchFamily="18" charset="0"/>
              </a:rPr>
              <a:t>(Dai et al 2022), (world health organization,2021). </a:t>
            </a:r>
            <a:endParaRPr lang="en-US" sz="1700" dirty="0">
              <a:latin typeface="Lato" panose="020F0502020204030203" pitchFamily="34" charset="0"/>
              <a:ea typeface="Lato" panose="020F0502020204030203" pitchFamily="34" charset="0"/>
              <a:cs typeface="Lato" panose="020F0502020204030203"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DF1F8"/>
          </a:solidFill>
          <a:ln/>
        </p:spPr>
      </p:sp>
      <p:sp>
        <p:nvSpPr>
          <p:cNvPr id="3" name="Shape 1"/>
          <p:cNvSpPr/>
          <p:nvPr/>
        </p:nvSpPr>
        <p:spPr>
          <a:xfrm>
            <a:off x="0" y="0"/>
            <a:ext cx="14630400" cy="8229600"/>
          </a:xfrm>
          <a:prstGeom prst="rect">
            <a:avLst/>
          </a:prstGeom>
          <a:solidFill>
            <a:srgbClr val="FBFCFE"/>
          </a:solidFill>
          <a:ln/>
        </p:spPr>
      </p:sp>
      <p:sp>
        <p:nvSpPr>
          <p:cNvPr id="4" name="Text 2"/>
          <p:cNvSpPr/>
          <p:nvPr/>
        </p:nvSpPr>
        <p:spPr>
          <a:xfrm>
            <a:off x="2037992" y="1941790"/>
            <a:ext cx="10193317" cy="726342"/>
          </a:xfrm>
          <a:prstGeom prst="rect">
            <a:avLst/>
          </a:prstGeom>
          <a:noFill/>
          <a:ln/>
        </p:spPr>
        <p:txBody>
          <a:bodyPr wrap="none" rtlCol="0" anchor="t"/>
          <a:lstStyle/>
          <a:p>
            <a:pPr marL="0" indent="0">
              <a:lnSpc>
                <a:spcPts val="5468"/>
              </a:lnSpc>
              <a:buNone/>
            </a:pPr>
            <a:r>
              <a:rPr lang="en-US" sz="4374" dirty="0">
                <a:solidFill>
                  <a:srgbClr val="476FD6"/>
                </a:solidFill>
                <a:latin typeface="Roboto Slab" pitchFamily="34" charset="0"/>
                <a:ea typeface="Roboto Slab" pitchFamily="34" charset="-122"/>
                <a:cs typeface="Roboto Slab" pitchFamily="34" charset="-120"/>
              </a:rPr>
              <a:t>Smoking Statistics Wales and the UK</a:t>
            </a:r>
            <a:endParaRPr lang="en-US" sz="4374" dirty="0"/>
          </a:p>
        </p:txBody>
      </p:sp>
      <p:sp>
        <p:nvSpPr>
          <p:cNvPr id="5" name="Text 3"/>
          <p:cNvSpPr/>
          <p:nvPr/>
        </p:nvSpPr>
        <p:spPr>
          <a:xfrm>
            <a:off x="2037993" y="3191589"/>
            <a:ext cx="5110520" cy="666512"/>
          </a:xfrm>
          <a:prstGeom prst="rect">
            <a:avLst/>
          </a:prstGeom>
          <a:noFill/>
          <a:ln/>
        </p:spPr>
        <p:txBody>
          <a:bodyPr wrap="none" rtlCol="0" anchor="t"/>
          <a:lstStyle/>
          <a:p>
            <a:pPr marL="0" indent="0" algn="ctr">
              <a:lnSpc>
                <a:spcPts val="5249"/>
              </a:lnSpc>
              <a:buNone/>
            </a:pPr>
            <a:r>
              <a:rPr lang="en-US" sz="5249" dirty="0">
                <a:solidFill>
                  <a:srgbClr val="476FD6"/>
                </a:solidFill>
                <a:latin typeface="Roboto Slab" pitchFamily="34" charset="0"/>
                <a:ea typeface="Roboto Slab" pitchFamily="34" charset="-122"/>
                <a:cs typeface="Roboto Slab" pitchFamily="34" charset="-120"/>
              </a:rPr>
              <a:t>16.3%</a:t>
            </a:r>
            <a:endParaRPr lang="en-US" sz="5249" dirty="0"/>
          </a:p>
        </p:txBody>
      </p:sp>
      <p:sp>
        <p:nvSpPr>
          <p:cNvPr id="6" name="Text 4"/>
          <p:cNvSpPr/>
          <p:nvPr/>
        </p:nvSpPr>
        <p:spPr>
          <a:xfrm>
            <a:off x="3204448" y="4135755"/>
            <a:ext cx="2777490" cy="347186"/>
          </a:xfrm>
          <a:prstGeom prst="rect">
            <a:avLst/>
          </a:prstGeom>
          <a:noFill/>
          <a:ln/>
        </p:spPr>
        <p:txBody>
          <a:bodyPr wrap="none" rtlCol="0" anchor="t"/>
          <a:lstStyle/>
          <a:p>
            <a:pPr marL="0" indent="0" algn="ctr">
              <a:lnSpc>
                <a:spcPts val="2734"/>
              </a:lnSpc>
              <a:buNone/>
            </a:pPr>
            <a:r>
              <a:rPr lang="en-US" sz="2187" dirty="0">
                <a:solidFill>
                  <a:srgbClr val="476FD6"/>
                </a:solidFill>
                <a:latin typeface="Roboto Slab" pitchFamily="34" charset="0"/>
                <a:ea typeface="Roboto Slab" pitchFamily="34" charset="-122"/>
                <a:cs typeface="Roboto Slab" pitchFamily="34" charset="-120"/>
              </a:rPr>
              <a:t>Smokers in Wales</a:t>
            </a:r>
            <a:endParaRPr lang="en-US" sz="2187" dirty="0"/>
          </a:p>
        </p:txBody>
      </p:sp>
      <p:sp>
        <p:nvSpPr>
          <p:cNvPr id="7" name="Text 5"/>
          <p:cNvSpPr/>
          <p:nvPr/>
        </p:nvSpPr>
        <p:spPr>
          <a:xfrm>
            <a:off x="2037993" y="4616172"/>
            <a:ext cx="5110520" cy="355402"/>
          </a:xfrm>
          <a:prstGeom prst="rect">
            <a:avLst/>
          </a:prstGeom>
          <a:noFill/>
          <a:ln/>
        </p:spPr>
        <p:txBody>
          <a:bodyPr wrap="none" rtlCol="0" anchor="t"/>
          <a:lstStyle/>
          <a:p>
            <a:pPr marL="0" indent="0" algn="ctr">
              <a:lnSpc>
                <a:spcPts val="2799"/>
              </a:lnSpc>
              <a:buNone/>
            </a:pPr>
            <a:r>
              <a:rPr lang="en-US" sz="1750" dirty="0">
                <a:solidFill>
                  <a:srgbClr val="15213F"/>
                </a:solidFill>
                <a:latin typeface="Roboto" pitchFamily="34" charset="0"/>
                <a:ea typeface="Roboto" pitchFamily="34" charset="-122"/>
                <a:cs typeface="Roboto" pitchFamily="34" charset="-120"/>
              </a:rPr>
              <a:t>of the adult population</a:t>
            </a:r>
            <a:endParaRPr lang="en-US" sz="1750" dirty="0"/>
          </a:p>
        </p:txBody>
      </p:sp>
      <p:sp>
        <p:nvSpPr>
          <p:cNvPr id="8" name="Text 6"/>
          <p:cNvSpPr/>
          <p:nvPr/>
        </p:nvSpPr>
        <p:spPr>
          <a:xfrm>
            <a:off x="7481768" y="3191589"/>
            <a:ext cx="5110639" cy="666512"/>
          </a:xfrm>
          <a:prstGeom prst="rect">
            <a:avLst/>
          </a:prstGeom>
          <a:noFill/>
          <a:ln/>
        </p:spPr>
        <p:txBody>
          <a:bodyPr wrap="none" rtlCol="0" anchor="t"/>
          <a:lstStyle/>
          <a:p>
            <a:pPr marL="0" indent="0" algn="ctr">
              <a:lnSpc>
                <a:spcPts val="5249"/>
              </a:lnSpc>
              <a:buNone/>
            </a:pPr>
            <a:r>
              <a:rPr lang="en-US" sz="5249" dirty="0">
                <a:solidFill>
                  <a:srgbClr val="476FD6"/>
                </a:solidFill>
                <a:latin typeface="Roboto Slab" pitchFamily="34" charset="0"/>
                <a:ea typeface="Roboto Slab" pitchFamily="34" charset="-122"/>
                <a:cs typeface="Roboto Slab" pitchFamily="34" charset="-120"/>
              </a:rPr>
              <a:t>14%</a:t>
            </a:r>
            <a:endParaRPr lang="en-US" sz="5249" dirty="0"/>
          </a:p>
        </p:txBody>
      </p:sp>
      <p:sp>
        <p:nvSpPr>
          <p:cNvPr id="9" name="Text 7"/>
          <p:cNvSpPr/>
          <p:nvPr/>
        </p:nvSpPr>
        <p:spPr>
          <a:xfrm>
            <a:off x="8648343" y="4135755"/>
            <a:ext cx="2777490" cy="347186"/>
          </a:xfrm>
          <a:prstGeom prst="rect">
            <a:avLst/>
          </a:prstGeom>
          <a:noFill/>
          <a:ln/>
        </p:spPr>
        <p:txBody>
          <a:bodyPr wrap="none" rtlCol="0" anchor="t"/>
          <a:lstStyle/>
          <a:p>
            <a:pPr marL="0" indent="0" algn="ctr">
              <a:lnSpc>
                <a:spcPts val="2734"/>
              </a:lnSpc>
              <a:buNone/>
            </a:pPr>
            <a:r>
              <a:rPr lang="en-US" sz="2187" dirty="0">
                <a:solidFill>
                  <a:srgbClr val="476FD6"/>
                </a:solidFill>
                <a:latin typeface="Roboto Slab" pitchFamily="34" charset="0"/>
                <a:ea typeface="Roboto Slab" pitchFamily="34" charset="-122"/>
                <a:cs typeface="Roboto Slab" pitchFamily="34" charset="-120"/>
              </a:rPr>
              <a:t>Smokers in the UK</a:t>
            </a:r>
            <a:endParaRPr lang="en-US" sz="2187" dirty="0"/>
          </a:p>
        </p:txBody>
      </p:sp>
      <p:sp>
        <p:nvSpPr>
          <p:cNvPr id="10" name="Text 8"/>
          <p:cNvSpPr/>
          <p:nvPr/>
        </p:nvSpPr>
        <p:spPr>
          <a:xfrm>
            <a:off x="7481768" y="4616172"/>
            <a:ext cx="5110639" cy="355402"/>
          </a:xfrm>
          <a:prstGeom prst="rect">
            <a:avLst/>
          </a:prstGeom>
          <a:noFill/>
          <a:ln/>
        </p:spPr>
        <p:txBody>
          <a:bodyPr wrap="none" rtlCol="0" anchor="t"/>
          <a:lstStyle/>
          <a:p>
            <a:pPr marL="0" indent="0" algn="ctr">
              <a:lnSpc>
                <a:spcPts val="2799"/>
              </a:lnSpc>
              <a:buNone/>
            </a:pPr>
            <a:r>
              <a:rPr lang="en-US" sz="1750" dirty="0">
                <a:solidFill>
                  <a:srgbClr val="15213F"/>
                </a:solidFill>
                <a:latin typeface="Roboto" pitchFamily="34" charset="0"/>
                <a:ea typeface="Roboto" pitchFamily="34" charset="-122"/>
                <a:cs typeface="Roboto" pitchFamily="34" charset="-120"/>
              </a:rPr>
              <a:t>of the adult population</a:t>
            </a:r>
            <a:endParaRPr lang="en-US" sz="1750" dirty="0"/>
          </a:p>
        </p:txBody>
      </p:sp>
      <p:sp>
        <p:nvSpPr>
          <p:cNvPr id="11" name="Text 9"/>
          <p:cNvSpPr/>
          <p:nvPr/>
        </p:nvSpPr>
        <p:spPr>
          <a:xfrm>
            <a:off x="2037993" y="5221486"/>
            <a:ext cx="10554414" cy="1066205"/>
          </a:xfrm>
          <a:prstGeom prst="rect">
            <a:avLst/>
          </a:prstGeom>
          <a:noFill/>
          <a:ln/>
        </p:spPr>
        <p:txBody>
          <a:bodyPr wrap="square" rtlCol="0" anchor="t"/>
          <a:lstStyle/>
          <a:p>
            <a:pPr marL="0" indent="0">
              <a:lnSpc>
                <a:spcPts val="2799"/>
              </a:lnSpc>
              <a:buNone/>
            </a:pPr>
            <a:r>
              <a:rPr lang="en-GB" sz="1700" b="0" i="0" u="none" strike="noStrike" dirty="0">
                <a:solidFill>
                  <a:srgbClr val="000000"/>
                </a:solidFill>
                <a:effectLst/>
                <a:latin typeface="Lato" panose="020F0502020204030203" pitchFamily="34" charset="0"/>
                <a:ea typeface="Lato" panose="020F0502020204030203" pitchFamily="34" charset="0"/>
                <a:cs typeface="Lato" panose="020F0502020204030203" pitchFamily="34" charset="0"/>
              </a:rPr>
              <a:t>In Wales, 16.3% of adults smoke, which is little more than the 14% proportion in the United Kingdom. These figures offer insightful information that may be used to develop focused public health initiatives to combat smoking in both areas.</a:t>
            </a:r>
            <a:endParaRPr lang="en-US" sz="1700" dirty="0">
              <a:latin typeface="Lato" panose="020F0502020204030203" pitchFamily="34" charset="0"/>
              <a:ea typeface="Lato" panose="020F0502020204030203" pitchFamily="34" charset="0"/>
              <a:cs typeface="Lato" panose="020F0502020204030203" pitchFamily="34" charset="0"/>
            </a:endParaRPr>
          </a:p>
        </p:txBody>
      </p:sp>
      <p:sp>
        <p:nvSpPr>
          <p:cNvPr id="13" name="TextBox 12">
            <a:extLst>
              <a:ext uri="{FF2B5EF4-FFF2-40B4-BE49-F238E27FC236}">
                <a16:creationId xmlns:a16="http://schemas.microsoft.com/office/drawing/2014/main" id="{015294D2-5B40-3FDA-2DF3-9B61EF2A8DE6}"/>
              </a:ext>
            </a:extLst>
          </p:cNvPr>
          <p:cNvSpPr txBox="1"/>
          <p:nvPr/>
        </p:nvSpPr>
        <p:spPr>
          <a:xfrm>
            <a:off x="10037087" y="7049690"/>
            <a:ext cx="7514166" cy="369332"/>
          </a:xfrm>
          <a:prstGeom prst="rect">
            <a:avLst/>
          </a:prstGeom>
          <a:noFill/>
        </p:spPr>
        <p:txBody>
          <a:bodyPr wrap="square">
            <a:spAutoFit/>
          </a:bodyPr>
          <a:lstStyle/>
          <a:p>
            <a:r>
              <a:rPr lang="en-GB" sz="1800" dirty="0">
                <a:solidFill>
                  <a:srgbClr val="000000"/>
                </a:solidFill>
                <a:effectLst/>
                <a:latin typeface="Times New Roman" panose="02020603050405020304" pitchFamily="18" charset="0"/>
                <a:ea typeface="Times New Roman" panose="02020603050405020304" pitchFamily="18" charset="0"/>
              </a:rPr>
              <a:t>Partos et al, (2020)</a:t>
            </a:r>
            <a:r>
              <a:rPr lang="en-GB" dirty="0">
                <a:effectLst/>
              </a:rPr>
              <a:t> </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pic>
        <p:nvPicPr>
          <p:cNvPr id="4" name="Image 1" descr="preencoded.png"/>
          <p:cNvPicPr>
            <a:picLocks noChangeAspect="1"/>
          </p:cNvPicPr>
          <p:nvPr/>
        </p:nvPicPr>
        <p:blipFill>
          <a:blip r:embed="rId4"/>
          <a:stretch>
            <a:fillRect/>
          </a:stretch>
        </p:blipFill>
        <p:spPr>
          <a:xfrm>
            <a:off x="10972800" y="0"/>
            <a:ext cx="3657600" cy="8229600"/>
          </a:xfrm>
          <a:prstGeom prst="rect">
            <a:avLst/>
          </a:prstGeom>
        </p:spPr>
      </p:pic>
      <p:sp>
        <p:nvSpPr>
          <p:cNvPr id="5" name="Text 1"/>
          <p:cNvSpPr/>
          <p:nvPr/>
        </p:nvSpPr>
        <p:spPr>
          <a:xfrm>
            <a:off x="833199" y="1346121"/>
            <a:ext cx="9306401" cy="1388745"/>
          </a:xfrm>
          <a:prstGeom prst="rect">
            <a:avLst/>
          </a:prstGeom>
          <a:noFill/>
          <a:ln/>
        </p:spPr>
        <p:txBody>
          <a:bodyPr wrap="square" rtlCol="0" anchor="t"/>
          <a:lstStyle/>
          <a:p>
            <a:pPr marL="0" indent="0">
              <a:lnSpc>
                <a:spcPts val="5468"/>
              </a:lnSpc>
              <a:buNone/>
            </a:pPr>
            <a:r>
              <a:rPr lang="en-US" sz="4374" b="1" dirty="0">
                <a:solidFill>
                  <a:schemeClr val="accent1"/>
                </a:solidFill>
                <a:latin typeface="Roboto Slab" pitchFamily="2" charset="0"/>
                <a:ea typeface="Roboto Slab" pitchFamily="2" charset="0"/>
                <a:cs typeface="Roboto Slab" pitchFamily="2" charset="0"/>
              </a:rPr>
              <a:t>Health Risks Associated with Smoking</a:t>
            </a:r>
            <a:endParaRPr lang="en-US" sz="4374" dirty="0">
              <a:solidFill>
                <a:schemeClr val="accent1"/>
              </a:solidFill>
              <a:latin typeface="Roboto Slab" pitchFamily="2" charset="0"/>
              <a:ea typeface="Roboto Slab" pitchFamily="2" charset="0"/>
              <a:cs typeface="Roboto Slab" pitchFamily="2" charset="0"/>
            </a:endParaRPr>
          </a:p>
        </p:txBody>
      </p:sp>
      <p:sp>
        <p:nvSpPr>
          <p:cNvPr id="8" name="Text 4"/>
          <p:cNvSpPr/>
          <p:nvPr/>
        </p:nvSpPr>
        <p:spPr>
          <a:xfrm>
            <a:off x="1555313" y="3318034"/>
            <a:ext cx="2777490" cy="347186"/>
          </a:xfrm>
          <a:prstGeom prst="rect">
            <a:avLst/>
          </a:prstGeom>
          <a:noFill/>
          <a:ln/>
        </p:spPr>
        <p:txBody>
          <a:bodyPr wrap="none" rtlCol="0" anchor="t"/>
          <a:lstStyle/>
          <a:p>
            <a:pPr marL="0" indent="0">
              <a:lnSpc>
                <a:spcPts val="2734"/>
              </a:lnSpc>
              <a:buNone/>
            </a:pPr>
            <a:r>
              <a:rPr lang="en-US" sz="2187" b="1" dirty="0">
                <a:solidFill>
                  <a:schemeClr val="accent1"/>
                </a:solidFill>
                <a:latin typeface="Roboto Slab" pitchFamily="2" charset="0"/>
                <a:ea typeface="Roboto Slab" pitchFamily="2" charset="0"/>
                <a:cs typeface="Roboto Slab" pitchFamily="2" charset="0"/>
              </a:rPr>
              <a:t>Respiratory Diseases</a:t>
            </a:r>
            <a:endParaRPr lang="en-US" sz="2187" dirty="0">
              <a:solidFill>
                <a:schemeClr val="accent1"/>
              </a:solidFill>
              <a:latin typeface="Roboto Slab" pitchFamily="2" charset="0"/>
              <a:ea typeface="Roboto Slab" pitchFamily="2" charset="0"/>
              <a:cs typeface="Roboto Slab" pitchFamily="2" charset="0"/>
            </a:endParaRPr>
          </a:p>
        </p:txBody>
      </p:sp>
      <p:sp>
        <p:nvSpPr>
          <p:cNvPr id="9" name="Text 5"/>
          <p:cNvSpPr/>
          <p:nvPr/>
        </p:nvSpPr>
        <p:spPr>
          <a:xfrm>
            <a:off x="1555313" y="3798451"/>
            <a:ext cx="3820001" cy="1421606"/>
          </a:xfrm>
          <a:prstGeom prst="rect">
            <a:avLst/>
          </a:prstGeom>
          <a:noFill/>
          <a:ln/>
        </p:spPr>
        <p:txBody>
          <a:bodyPr wrap="square" rtlCol="0" anchor="t"/>
          <a:lstStyle/>
          <a:p>
            <a:pPr marL="0" indent="0">
              <a:lnSpc>
                <a:spcPts val="2799"/>
              </a:lnSpc>
              <a:buNone/>
            </a:pPr>
            <a:endParaRPr lang="en-US" sz="1750" dirty="0">
              <a:latin typeface="Lato" panose="020F0502020204030203" pitchFamily="34" charset="0"/>
              <a:ea typeface="Lato" panose="020F0502020204030203" pitchFamily="34" charset="0"/>
              <a:cs typeface="Lato" panose="020F0502020204030203" pitchFamily="34" charset="0"/>
            </a:endParaRPr>
          </a:p>
        </p:txBody>
      </p:sp>
      <p:sp>
        <p:nvSpPr>
          <p:cNvPr id="12" name="Text 8"/>
          <p:cNvSpPr/>
          <p:nvPr/>
        </p:nvSpPr>
        <p:spPr>
          <a:xfrm>
            <a:off x="6439197" y="3199784"/>
            <a:ext cx="3067883" cy="347186"/>
          </a:xfrm>
          <a:prstGeom prst="rect">
            <a:avLst/>
          </a:prstGeom>
          <a:noFill/>
          <a:ln/>
        </p:spPr>
        <p:txBody>
          <a:bodyPr wrap="none" rtlCol="0" anchor="t"/>
          <a:lstStyle/>
          <a:p>
            <a:pPr marL="0" indent="0">
              <a:lnSpc>
                <a:spcPts val="2734"/>
              </a:lnSpc>
              <a:buNone/>
            </a:pPr>
            <a:r>
              <a:rPr lang="en-US" sz="2187" b="1" dirty="0">
                <a:solidFill>
                  <a:schemeClr val="accent1"/>
                </a:solidFill>
                <a:latin typeface="Roboto Slab" pitchFamily="2" charset="0"/>
                <a:ea typeface="Roboto Slab" pitchFamily="2" charset="0"/>
                <a:cs typeface="Roboto Slab" pitchFamily="2" charset="0"/>
              </a:rPr>
              <a:t>Cardiovascular Impacts</a:t>
            </a:r>
            <a:endParaRPr lang="en-US" sz="2187" dirty="0">
              <a:solidFill>
                <a:schemeClr val="accent1"/>
              </a:solidFill>
              <a:latin typeface="Roboto Slab" pitchFamily="2" charset="0"/>
              <a:ea typeface="Roboto Slab" pitchFamily="2" charset="0"/>
              <a:cs typeface="Roboto Slab" pitchFamily="2" charset="0"/>
            </a:endParaRPr>
          </a:p>
        </p:txBody>
      </p:sp>
      <p:sp>
        <p:nvSpPr>
          <p:cNvPr id="13" name="Text 9"/>
          <p:cNvSpPr/>
          <p:nvPr/>
        </p:nvSpPr>
        <p:spPr>
          <a:xfrm>
            <a:off x="6319599" y="3798451"/>
            <a:ext cx="3820001" cy="1066205"/>
          </a:xfrm>
          <a:prstGeom prst="rect">
            <a:avLst/>
          </a:prstGeom>
          <a:noFill/>
          <a:ln/>
        </p:spPr>
        <p:txBody>
          <a:bodyPr wrap="square" rtlCol="0" anchor="t"/>
          <a:lstStyle/>
          <a:p>
            <a:pPr marL="0" indent="0">
              <a:lnSpc>
                <a:spcPts val="2799"/>
              </a:lnSpc>
              <a:buNone/>
            </a:pPr>
            <a:r>
              <a:rPr lang="en-US" sz="1750" dirty="0">
                <a:latin typeface="Lato" panose="020F0502020204030203" pitchFamily="34" charset="0"/>
                <a:ea typeface="Lato" panose="020F0502020204030203" pitchFamily="34" charset="0"/>
                <a:cs typeface="Lato" panose="020F0502020204030203" pitchFamily="34" charset="0"/>
              </a:rPr>
              <a:t>There is a strong link between smoking and heart disease, stroke, and peripheral vascular disease.</a:t>
            </a:r>
          </a:p>
        </p:txBody>
      </p:sp>
      <p:sp>
        <p:nvSpPr>
          <p:cNvPr id="6" name="TextBox 5">
            <a:extLst>
              <a:ext uri="{FF2B5EF4-FFF2-40B4-BE49-F238E27FC236}">
                <a16:creationId xmlns:a16="http://schemas.microsoft.com/office/drawing/2014/main" id="{5A690219-904D-AB9A-29D1-65A258AAFF32}"/>
              </a:ext>
            </a:extLst>
          </p:cNvPr>
          <p:cNvSpPr txBox="1"/>
          <p:nvPr/>
        </p:nvSpPr>
        <p:spPr>
          <a:xfrm>
            <a:off x="3283751" y="6858691"/>
            <a:ext cx="7507940" cy="374077"/>
          </a:xfrm>
          <a:prstGeom prst="rect">
            <a:avLst/>
          </a:prstGeom>
          <a:noFill/>
        </p:spPr>
        <p:txBody>
          <a:bodyPr wrap="square">
            <a:spAutoFit/>
          </a:bodyPr>
          <a:lstStyle/>
          <a:p>
            <a:pPr algn="just">
              <a:lnSpc>
                <a:spcPct val="107000"/>
              </a:lnSpc>
              <a:spcAft>
                <a:spcPts val="800"/>
              </a:spcAft>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(Hoffman and Tan,2015), (Partos et al, 2020), (Varghese and Gharde,2023).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AE856F96-BD8C-94E7-A535-7F986528F898}"/>
              </a:ext>
            </a:extLst>
          </p:cNvPr>
          <p:cNvSpPr txBox="1"/>
          <p:nvPr/>
        </p:nvSpPr>
        <p:spPr>
          <a:xfrm>
            <a:off x="995689" y="3883088"/>
            <a:ext cx="4591050" cy="1200329"/>
          </a:xfrm>
          <a:prstGeom prst="rect">
            <a:avLst/>
          </a:prstGeom>
          <a:noFill/>
        </p:spPr>
        <p:txBody>
          <a:bodyPr wrap="square">
            <a:spAutoFit/>
          </a:bodyPr>
          <a:lstStyle/>
          <a:p>
            <a:r>
              <a:rPr lang="en-GB" b="0" i="0" u="none" strike="noStrike" dirty="0">
                <a:solidFill>
                  <a:srgbClr val="000000"/>
                </a:solidFill>
                <a:effectLst/>
                <a:latin typeface="-webkit-standard"/>
              </a:rPr>
              <a:t>Smoking is a major cause of a variety of respiratory disorders, including chronic obstructive pulmonary disease (COPD) and lung cancer.</a:t>
            </a:r>
            <a:endParaRPr lang="en-US" dirty="0"/>
          </a:p>
        </p:txBody>
      </p:sp>
    </p:spTree>
    <p:extLst>
      <p:ext uri="{BB962C8B-B14F-4D97-AF65-F5344CB8AC3E}">
        <p14:creationId xmlns:p14="http://schemas.microsoft.com/office/powerpoint/2010/main" val="2003702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DF1F8"/>
          </a:solidFill>
          <a:ln/>
        </p:spPr>
      </p:sp>
      <p:sp>
        <p:nvSpPr>
          <p:cNvPr id="3" name="Shape 1"/>
          <p:cNvSpPr/>
          <p:nvPr/>
        </p:nvSpPr>
        <p:spPr>
          <a:xfrm>
            <a:off x="0" y="0"/>
            <a:ext cx="14630400" cy="8229600"/>
          </a:xfrm>
          <a:prstGeom prst="rect">
            <a:avLst/>
          </a:prstGeom>
          <a:solidFill>
            <a:srgbClr val="FBFCFE"/>
          </a:solidFill>
          <a:ln/>
        </p:spPr>
      </p:sp>
      <p:sp>
        <p:nvSpPr>
          <p:cNvPr id="4" name="Text 2"/>
          <p:cNvSpPr/>
          <p:nvPr/>
        </p:nvSpPr>
        <p:spPr>
          <a:xfrm>
            <a:off x="2037993" y="2216706"/>
            <a:ext cx="9451300" cy="694373"/>
          </a:xfrm>
          <a:prstGeom prst="rect">
            <a:avLst/>
          </a:prstGeom>
          <a:noFill/>
          <a:ln/>
        </p:spPr>
        <p:txBody>
          <a:bodyPr wrap="none" rtlCol="0" anchor="t"/>
          <a:lstStyle/>
          <a:p>
            <a:pPr marL="0" indent="0">
              <a:lnSpc>
                <a:spcPts val="5468"/>
              </a:lnSpc>
              <a:buNone/>
            </a:pPr>
            <a:r>
              <a:rPr lang="en-US" sz="4374" dirty="0">
                <a:solidFill>
                  <a:srgbClr val="476FD6"/>
                </a:solidFill>
                <a:latin typeface="Roboto Slab" pitchFamily="34" charset="0"/>
                <a:ea typeface="Roboto Slab" pitchFamily="34" charset="-122"/>
                <a:cs typeface="Roboto Slab" pitchFamily="34" charset="-120"/>
              </a:rPr>
              <a:t>Socioeconomic and Cultural Factors</a:t>
            </a:r>
            <a:endParaRPr lang="en-US" sz="4374" dirty="0"/>
          </a:p>
        </p:txBody>
      </p:sp>
      <p:sp>
        <p:nvSpPr>
          <p:cNvPr id="5" name="Text 3"/>
          <p:cNvSpPr/>
          <p:nvPr/>
        </p:nvSpPr>
        <p:spPr>
          <a:xfrm>
            <a:off x="2037993" y="3466505"/>
            <a:ext cx="2777490" cy="347186"/>
          </a:xfrm>
          <a:prstGeom prst="rect">
            <a:avLst/>
          </a:prstGeom>
          <a:noFill/>
          <a:ln/>
        </p:spPr>
        <p:txBody>
          <a:bodyPr wrap="none" rtlCol="0" anchor="t"/>
          <a:lstStyle/>
          <a:p>
            <a:pPr marL="0" indent="0">
              <a:lnSpc>
                <a:spcPts val="2734"/>
              </a:lnSpc>
              <a:buNone/>
            </a:pPr>
            <a:r>
              <a:rPr lang="en-US" sz="2187" dirty="0">
                <a:solidFill>
                  <a:srgbClr val="476FD6"/>
                </a:solidFill>
                <a:latin typeface="Roboto Slab" pitchFamily="34" charset="0"/>
                <a:ea typeface="Roboto Slab" pitchFamily="34" charset="-122"/>
                <a:cs typeface="Roboto Slab" pitchFamily="34" charset="-120"/>
              </a:rPr>
              <a:t>Income Disparities</a:t>
            </a:r>
            <a:endParaRPr lang="en-US" sz="2187" dirty="0"/>
          </a:p>
        </p:txBody>
      </p:sp>
      <p:sp>
        <p:nvSpPr>
          <p:cNvPr id="6" name="Text 4"/>
          <p:cNvSpPr/>
          <p:nvPr/>
        </p:nvSpPr>
        <p:spPr>
          <a:xfrm>
            <a:off x="2037993" y="4035862"/>
            <a:ext cx="5006221" cy="1777008"/>
          </a:xfrm>
          <a:prstGeom prst="rect">
            <a:avLst/>
          </a:prstGeom>
          <a:noFill/>
          <a:ln/>
        </p:spPr>
        <p:txBody>
          <a:bodyPr wrap="square" rtlCol="0" anchor="t"/>
          <a:lstStyle/>
          <a:p>
            <a:pPr marL="0" indent="0">
              <a:lnSpc>
                <a:spcPts val="2799"/>
              </a:lnSpc>
              <a:buNone/>
            </a:pPr>
            <a:r>
              <a:rPr lang="en-GB" sz="1700" b="0" i="0" u="none" strike="noStrike" dirty="0">
                <a:solidFill>
                  <a:srgbClr val="000000"/>
                </a:solidFill>
                <a:effectLst/>
                <a:latin typeface="Lato" panose="020F0502020204030203" pitchFamily="34" charset="0"/>
                <a:ea typeface="Lato" panose="020F0502020204030203" pitchFamily="34" charset="0"/>
                <a:cs typeface="Lato" panose="020F0502020204030203" pitchFamily="34" charset="0"/>
              </a:rPr>
              <a:t>In Wales and the United Kingdom, smoking prevalence and incidence alter according to region and demographic group. </a:t>
            </a:r>
            <a:endParaRPr lang="en-US" sz="1700" dirty="0">
              <a:latin typeface="Lato" panose="020F0502020204030203" pitchFamily="34" charset="0"/>
              <a:ea typeface="Lato" panose="020F0502020204030203" pitchFamily="34" charset="0"/>
              <a:cs typeface="Lato" panose="020F0502020204030203" pitchFamily="34" charset="0"/>
            </a:endParaRPr>
          </a:p>
        </p:txBody>
      </p:sp>
      <p:sp>
        <p:nvSpPr>
          <p:cNvPr id="7" name="Text 5"/>
          <p:cNvSpPr/>
          <p:nvPr/>
        </p:nvSpPr>
        <p:spPr>
          <a:xfrm>
            <a:off x="7593806" y="3466505"/>
            <a:ext cx="2777490" cy="347186"/>
          </a:xfrm>
          <a:prstGeom prst="rect">
            <a:avLst/>
          </a:prstGeom>
          <a:noFill/>
          <a:ln/>
        </p:spPr>
        <p:txBody>
          <a:bodyPr wrap="none" rtlCol="0" anchor="t"/>
          <a:lstStyle/>
          <a:p>
            <a:pPr marL="0" indent="0">
              <a:lnSpc>
                <a:spcPts val="2734"/>
              </a:lnSpc>
              <a:buNone/>
            </a:pPr>
            <a:r>
              <a:rPr lang="en-US" sz="2187" dirty="0">
                <a:solidFill>
                  <a:srgbClr val="476FD6"/>
                </a:solidFill>
                <a:latin typeface="Roboto Slab" pitchFamily="34" charset="0"/>
                <a:ea typeface="Roboto Slab" pitchFamily="34" charset="-122"/>
                <a:cs typeface="Roboto Slab" pitchFamily="34" charset="-120"/>
              </a:rPr>
              <a:t>Cultural Norms</a:t>
            </a:r>
            <a:endParaRPr lang="en-US" sz="2187" dirty="0"/>
          </a:p>
        </p:txBody>
      </p:sp>
      <p:sp>
        <p:nvSpPr>
          <p:cNvPr id="8" name="Text 6"/>
          <p:cNvSpPr/>
          <p:nvPr/>
        </p:nvSpPr>
        <p:spPr>
          <a:xfrm>
            <a:off x="7593806" y="4035862"/>
            <a:ext cx="5006221" cy="1421606"/>
          </a:xfrm>
          <a:prstGeom prst="rect">
            <a:avLst/>
          </a:prstGeom>
          <a:noFill/>
          <a:ln/>
        </p:spPr>
        <p:txBody>
          <a:bodyPr wrap="square" rtlCol="0" anchor="t"/>
          <a:lstStyle/>
          <a:p>
            <a:pPr marL="0" indent="0">
              <a:lnSpc>
                <a:spcPts val="2799"/>
              </a:lnSpc>
              <a:buNone/>
            </a:pPr>
            <a:r>
              <a:rPr lang="en-GB" sz="1700" b="0" i="0" u="none" strike="noStrike" dirty="0">
                <a:solidFill>
                  <a:srgbClr val="000000"/>
                </a:solidFill>
                <a:effectLst/>
                <a:latin typeface="Lato" panose="020F0502020204030203" pitchFamily="34" charset="0"/>
                <a:ea typeface="Lato" panose="020F0502020204030203" pitchFamily="34" charset="0"/>
                <a:cs typeface="Lato" panose="020F0502020204030203" pitchFamily="34" charset="0"/>
              </a:rPr>
              <a:t>Cultural acceptability and customs around smoking have a considerable impact on people's smoking behaviours. Understanding cultural factors is critical for developing targeted intervention measures.</a:t>
            </a:r>
            <a:endParaRPr lang="en-US" sz="1700" dirty="0">
              <a:latin typeface="Lato" panose="020F0502020204030203" pitchFamily="34" charset="0"/>
              <a:ea typeface="Lato" panose="020F0502020204030203" pitchFamily="34" charset="0"/>
              <a:cs typeface="Lato" panose="020F0502020204030203" pitchFamily="34" charset="0"/>
            </a:endParaRPr>
          </a:p>
        </p:txBody>
      </p:sp>
      <p:sp>
        <p:nvSpPr>
          <p:cNvPr id="10" name="TextBox 9">
            <a:extLst>
              <a:ext uri="{FF2B5EF4-FFF2-40B4-BE49-F238E27FC236}">
                <a16:creationId xmlns:a16="http://schemas.microsoft.com/office/drawing/2014/main" id="{30F659F9-CE5F-4908-027F-64A350B585A6}"/>
              </a:ext>
            </a:extLst>
          </p:cNvPr>
          <p:cNvSpPr txBox="1"/>
          <p:nvPr/>
        </p:nvSpPr>
        <p:spPr>
          <a:xfrm>
            <a:off x="9651093" y="6946941"/>
            <a:ext cx="7514166" cy="369332"/>
          </a:xfrm>
          <a:prstGeom prst="rect">
            <a:avLst/>
          </a:prstGeom>
          <a:noFill/>
        </p:spPr>
        <p:txBody>
          <a:bodyPr wrap="square">
            <a:spAutoFit/>
          </a:bodyPr>
          <a:lstStyle/>
          <a:p>
            <a:r>
              <a:rPr lang="en-GB" sz="1800" dirty="0">
                <a:solidFill>
                  <a:srgbClr val="000000"/>
                </a:solidFill>
                <a:effectLst/>
                <a:latin typeface="Times New Roman" panose="02020603050405020304" pitchFamily="18" charset="0"/>
                <a:ea typeface="Times New Roman" panose="02020603050405020304" pitchFamily="18" charset="0"/>
              </a:rPr>
              <a:t> (Office for national statistics 2023).</a:t>
            </a:r>
            <a:r>
              <a:rPr lang="en-GB" dirty="0">
                <a:effectLst/>
              </a:rPr>
              <a:t> </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DF1F8"/>
          </a:solidFill>
          <a:ln/>
        </p:spPr>
      </p:sp>
      <p:sp>
        <p:nvSpPr>
          <p:cNvPr id="3" name="Shape 1"/>
          <p:cNvSpPr/>
          <p:nvPr/>
        </p:nvSpPr>
        <p:spPr>
          <a:xfrm>
            <a:off x="0" y="0"/>
            <a:ext cx="14630400" cy="8229600"/>
          </a:xfrm>
          <a:prstGeom prst="rect">
            <a:avLst/>
          </a:prstGeom>
          <a:solidFill>
            <a:srgbClr val="FBFCFE"/>
          </a:solidFill>
          <a:ln/>
        </p:spPr>
      </p:sp>
      <p:pic>
        <p:nvPicPr>
          <p:cNvPr id="4"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5" name="Shape 2"/>
          <p:cNvSpPr/>
          <p:nvPr/>
        </p:nvSpPr>
        <p:spPr>
          <a:xfrm>
            <a:off x="0" y="0"/>
            <a:ext cx="14630400" cy="8229600"/>
          </a:xfrm>
          <a:prstGeom prst="rect">
            <a:avLst/>
          </a:prstGeom>
          <a:solidFill>
            <a:srgbClr val="FBFCFE">
              <a:alpha val="85000"/>
            </a:srgbClr>
          </a:solidFill>
          <a:ln/>
        </p:spPr>
      </p:sp>
      <p:sp>
        <p:nvSpPr>
          <p:cNvPr id="6" name="Text 3"/>
          <p:cNvSpPr/>
          <p:nvPr/>
        </p:nvSpPr>
        <p:spPr>
          <a:xfrm>
            <a:off x="2037993" y="1293376"/>
            <a:ext cx="10554414" cy="1388745"/>
          </a:xfrm>
          <a:prstGeom prst="rect">
            <a:avLst/>
          </a:prstGeom>
          <a:noFill/>
          <a:ln/>
        </p:spPr>
        <p:txBody>
          <a:bodyPr wrap="square" rtlCol="0" anchor="t"/>
          <a:lstStyle/>
          <a:p>
            <a:pPr marL="0" indent="0">
              <a:lnSpc>
                <a:spcPts val="5468"/>
              </a:lnSpc>
              <a:buNone/>
            </a:pPr>
            <a:r>
              <a:rPr lang="en-US" sz="4374" dirty="0">
                <a:solidFill>
                  <a:srgbClr val="476FD6"/>
                </a:solidFill>
                <a:latin typeface="Roboto Slab" pitchFamily="34" charset="0"/>
                <a:ea typeface="Roboto Slab" pitchFamily="34" charset="-122"/>
                <a:cs typeface="Roboto Slab" pitchFamily="34" charset="-120"/>
              </a:rPr>
              <a:t>Public Health Initiative 1: Tobacco Taxation</a:t>
            </a:r>
            <a:endParaRPr lang="en-US" sz="4374" dirty="0"/>
          </a:p>
        </p:txBody>
      </p:sp>
      <p:sp>
        <p:nvSpPr>
          <p:cNvPr id="7" name="Shape 4"/>
          <p:cNvSpPr/>
          <p:nvPr/>
        </p:nvSpPr>
        <p:spPr>
          <a:xfrm>
            <a:off x="2037993" y="3188970"/>
            <a:ext cx="499943" cy="499943"/>
          </a:xfrm>
          <a:prstGeom prst="roundRect">
            <a:avLst>
              <a:gd name="adj" fmla="val 26667"/>
            </a:avLst>
          </a:prstGeom>
          <a:solidFill>
            <a:srgbClr val="DEE7F7"/>
          </a:solidFill>
          <a:ln/>
        </p:spPr>
      </p:sp>
      <p:sp>
        <p:nvSpPr>
          <p:cNvPr id="9" name="Text 6"/>
          <p:cNvSpPr/>
          <p:nvPr/>
        </p:nvSpPr>
        <p:spPr>
          <a:xfrm>
            <a:off x="2760106" y="3265289"/>
            <a:ext cx="4555093" cy="1194484"/>
          </a:xfrm>
          <a:prstGeom prst="rect">
            <a:avLst/>
          </a:prstGeom>
          <a:noFill/>
          <a:ln/>
        </p:spPr>
        <p:txBody>
          <a:bodyPr wrap="square" rtlCol="0" anchor="t"/>
          <a:lstStyle/>
          <a:p>
            <a:pPr marL="0" indent="0">
              <a:lnSpc>
                <a:spcPts val="2734"/>
              </a:lnSpc>
              <a:buNone/>
            </a:pPr>
            <a:r>
              <a:rPr lang="en-US" sz="2187" dirty="0">
                <a:solidFill>
                  <a:srgbClr val="476FD6"/>
                </a:solidFill>
                <a:latin typeface="Roboto Slab" pitchFamily="34" charset="0"/>
                <a:ea typeface="Roboto Slab" pitchFamily="34" charset="-122"/>
                <a:cs typeface="Roboto Slab" pitchFamily="34" charset="-120"/>
              </a:rPr>
              <a:t>Reducing Affordability</a:t>
            </a:r>
            <a:endParaRPr lang="en-US" sz="2187" dirty="0"/>
          </a:p>
        </p:txBody>
      </p:sp>
      <p:sp>
        <p:nvSpPr>
          <p:cNvPr id="10" name="Text 7"/>
          <p:cNvSpPr/>
          <p:nvPr/>
        </p:nvSpPr>
        <p:spPr>
          <a:xfrm>
            <a:off x="2537935" y="3975497"/>
            <a:ext cx="8151231" cy="2487811"/>
          </a:xfrm>
          <a:prstGeom prst="rect">
            <a:avLst/>
          </a:prstGeom>
          <a:noFill/>
          <a:ln/>
        </p:spPr>
        <p:txBody>
          <a:bodyPr wrap="square" rtlCol="0" anchor="t"/>
          <a:lstStyle/>
          <a:p>
            <a:pPr marL="0" indent="0">
              <a:lnSpc>
                <a:spcPts val="2799"/>
              </a:lnSpc>
              <a:buNone/>
            </a:pPr>
            <a:r>
              <a:rPr lang="en-GB" sz="1700" b="0" i="0" u="none" strike="noStrike" dirty="0">
                <a:solidFill>
                  <a:srgbClr val="000000"/>
                </a:solidFill>
                <a:effectLst/>
                <a:latin typeface="Lato" panose="020F0502020204030203" pitchFamily="34" charset="0"/>
                <a:ea typeface="Lato" panose="020F0502020204030203" pitchFamily="34" charset="0"/>
                <a:cs typeface="Lato" panose="020F0502020204030203" pitchFamily="34" charset="0"/>
              </a:rPr>
              <a:t>Tobacco taxation is an approved method of lowering smoking rates by making tobacco products more expensive, this approach has been thoroughly studied and found to be successful, especially when dealing with socioeconomically disadvantaged people who are more susceptible to changes in pricing.Taxation discourages present smokers from keeping their habit and discourages prospective new smokers, particularly among younger generations. </a:t>
            </a:r>
            <a:endParaRPr lang="en-US" sz="1700" dirty="0">
              <a:latin typeface="Lato" panose="020F0502020204030203" pitchFamily="34" charset="0"/>
              <a:ea typeface="Lato" panose="020F0502020204030203" pitchFamily="34" charset="0"/>
              <a:cs typeface="Lato" panose="020F0502020204030203" pitchFamily="34" charset="0"/>
            </a:endParaRPr>
          </a:p>
        </p:txBody>
      </p:sp>
      <p:sp>
        <p:nvSpPr>
          <p:cNvPr id="12" name="Text 9"/>
          <p:cNvSpPr/>
          <p:nvPr/>
        </p:nvSpPr>
        <p:spPr>
          <a:xfrm>
            <a:off x="5788104" y="3230642"/>
            <a:ext cx="184071" cy="416481"/>
          </a:xfrm>
          <a:prstGeom prst="rect">
            <a:avLst/>
          </a:prstGeom>
          <a:noFill/>
          <a:ln/>
        </p:spPr>
        <p:txBody>
          <a:bodyPr wrap="none" rtlCol="0" anchor="t"/>
          <a:lstStyle/>
          <a:p>
            <a:pPr marL="0" indent="0" algn="ctr">
              <a:lnSpc>
                <a:spcPts val="3281"/>
              </a:lnSpc>
              <a:buNone/>
            </a:pPr>
            <a:endParaRPr lang="en-US" sz="2624" dirty="0"/>
          </a:p>
        </p:txBody>
      </p:sp>
      <p:sp>
        <p:nvSpPr>
          <p:cNvPr id="13" name="Text 10"/>
          <p:cNvSpPr/>
          <p:nvPr/>
        </p:nvSpPr>
        <p:spPr>
          <a:xfrm>
            <a:off x="6352342" y="3265289"/>
            <a:ext cx="2647950" cy="694373"/>
          </a:xfrm>
          <a:prstGeom prst="rect">
            <a:avLst/>
          </a:prstGeom>
          <a:noFill/>
          <a:ln/>
        </p:spPr>
        <p:txBody>
          <a:bodyPr wrap="square" rtlCol="0" anchor="t"/>
          <a:lstStyle/>
          <a:p>
            <a:pPr marL="0" indent="0">
              <a:lnSpc>
                <a:spcPts val="2734"/>
              </a:lnSpc>
              <a:buNone/>
            </a:pPr>
            <a:endParaRPr lang="en-US" sz="2187" dirty="0"/>
          </a:p>
        </p:txBody>
      </p:sp>
      <p:sp>
        <p:nvSpPr>
          <p:cNvPr id="14" name="Text 11"/>
          <p:cNvSpPr/>
          <p:nvPr/>
        </p:nvSpPr>
        <p:spPr>
          <a:xfrm>
            <a:off x="6352342" y="4092893"/>
            <a:ext cx="2647950" cy="2487811"/>
          </a:xfrm>
          <a:prstGeom prst="rect">
            <a:avLst/>
          </a:prstGeom>
          <a:noFill/>
          <a:ln/>
        </p:spPr>
        <p:txBody>
          <a:bodyPr wrap="square" rtlCol="0" anchor="t"/>
          <a:lstStyle/>
          <a:p>
            <a:pPr marL="0" indent="0">
              <a:lnSpc>
                <a:spcPts val="2799"/>
              </a:lnSpc>
              <a:buNone/>
            </a:pPr>
            <a:endParaRPr lang="en-US" sz="1750" dirty="0"/>
          </a:p>
        </p:txBody>
      </p:sp>
      <p:sp>
        <p:nvSpPr>
          <p:cNvPr id="17" name="Text 14"/>
          <p:cNvSpPr/>
          <p:nvPr/>
        </p:nvSpPr>
        <p:spPr>
          <a:xfrm>
            <a:off x="9944576" y="3265289"/>
            <a:ext cx="2647950" cy="694373"/>
          </a:xfrm>
          <a:prstGeom prst="rect">
            <a:avLst/>
          </a:prstGeom>
          <a:noFill/>
          <a:ln/>
        </p:spPr>
        <p:txBody>
          <a:bodyPr wrap="square" rtlCol="0" anchor="t"/>
          <a:lstStyle/>
          <a:p>
            <a:pPr marL="0" indent="0">
              <a:lnSpc>
                <a:spcPts val="2734"/>
              </a:lnSpc>
              <a:buNone/>
            </a:pPr>
            <a:endParaRPr lang="en-US" sz="2187" dirty="0"/>
          </a:p>
        </p:txBody>
      </p:sp>
      <p:sp>
        <p:nvSpPr>
          <p:cNvPr id="18" name="Text 15"/>
          <p:cNvSpPr/>
          <p:nvPr/>
        </p:nvSpPr>
        <p:spPr>
          <a:xfrm>
            <a:off x="9944576" y="4092893"/>
            <a:ext cx="2647950" cy="2843213"/>
          </a:xfrm>
          <a:prstGeom prst="rect">
            <a:avLst/>
          </a:prstGeom>
          <a:noFill/>
          <a:ln/>
        </p:spPr>
        <p:txBody>
          <a:bodyPr wrap="square" rtlCol="0" anchor="t"/>
          <a:lstStyle/>
          <a:p>
            <a:pPr marL="0" indent="0">
              <a:lnSpc>
                <a:spcPts val="2799"/>
              </a:lnSpc>
              <a:buNone/>
            </a:pPr>
            <a:endParaRPr lang="en-US" sz="1750" dirty="0"/>
          </a:p>
        </p:txBody>
      </p:sp>
      <p:sp>
        <p:nvSpPr>
          <p:cNvPr id="11" name="TextBox 10">
            <a:extLst>
              <a:ext uri="{FF2B5EF4-FFF2-40B4-BE49-F238E27FC236}">
                <a16:creationId xmlns:a16="http://schemas.microsoft.com/office/drawing/2014/main" id="{BC2FA8D4-FCFB-E756-1A15-D91103DF1751}"/>
              </a:ext>
            </a:extLst>
          </p:cNvPr>
          <p:cNvSpPr txBox="1"/>
          <p:nvPr/>
        </p:nvSpPr>
        <p:spPr>
          <a:xfrm>
            <a:off x="9000292" y="7053502"/>
            <a:ext cx="7514166" cy="369332"/>
          </a:xfrm>
          <a:prstGeom prst="rect">
            <a:avLst/>
          </a:prstGeom>
          <a:noFill/>
        </p:spPr>
        <p:txBody>
          <a:bodyPr wrap="square">
            <a:spAutoFit/>
          </a:bodyPr>
          <a:lstStyle/>
          <a:p>
            <a:r>
              <a:rPr lang="en-GB" sz="1800" dirty="0">
                <a:solidFill>
                  <a:srgbClr val="000000"/>
                </a:solidFill>
                <a:effectLst/>
                <a:latin typeface="Times New Roman" panose="02020603050405020304" pitchFamily="18" charset="0"/>
                <a:ea typeface="Times New Roman" panose="02020603050405020304" pitchFamily="18" charset="0"/>
              </a:rPr>
              <a:t>(Kock et al ,2024) , Akter et al, (2023)</a:t>
            </a:r>
            <a:r>
              <a:rPr lang="en-GB" dirty="0">
                <a:effectLst/>
              </a:rPr>
              <a:t>  </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DF1F8"/>
          </a:solidFill>
          <a:ln/>
        </p:spPr>
      </p:sp>
      <p:sp>
        <p:nvSpPr>
          <p:cNvPr id="3" name="Shape 1"/>
          <p:cNvSpPr/>
          <p:nvPr/>
        </p:nvSpPr>
        <p:spPr>
          <a:xfrm>
            <a:off x="0" y="0"/>
            <a:ext cx="14630400" cy="8229600"/>
          </a:xfrm>
          <a:prstGeom prst="rect">
            <a:avLst/>
          </a:prstGeom>
          <a:solidFill>
            <a:srgbClr val="FBFCFE"/>
          </a:solidFill>
          <a:ln/>
        </p:spPr>
      </p:sp>
      <p:pic>
        <p:nvPicPr>
          <p:cNvPr id="4" name="Image 0" descr="preencoded.png"/>
          <p:cNvPicPr>
            <a:picLocks noChangeAspect="1"/>
          </p:cNvPicPr>
          <p:nvPr/>
        </p:nvPicPr>
        <p:blipFill>
          <a:blip r:embed="rId3"/>
          <a:stretch>
            <a:fillRect/>
          </a:stretch>
        </p:blipFill>
        <p:spPr>
          <a:xfrm>
            <a:off x="0" y="0"/>
            <a:ext cx="3657600" cy="8229600"/>
          </a:xfrm>
          <a:prstGeom prst="rect">
            <a:avLst/>
          </a:prstGeom>
        </p:spPr>
      </p:pic>
      <p:sp>
        <p:nvSpPr>
          <p:cNvPr id="5" name="Text 2"/>
          <p:cNvSpPr/>
          <p:nvPr/>
        </p:nvSpPr>
        <p:spPr>
          <a:xfrm>
            <a:off x="4490799" y="934760"/>
            <a:ext cx="8314611" cy="694373"/>
          </a:xfrm>
          <a:prstGeom prst="rect">
            <a:avLst/>
          </a:prstGeom>
          <a:noFill/>
          <a:ln/>
        </p:spPr>
        <p:txBody>
          <a:bodyPr wrap="none" rtlCol="0" anchor="t"/>
          <a:lstStyle/>
          <a:p>
            <a:pPr marL="0" indent="0">
              <a:lnSpc>
                <a:spcPts val="5468"/>
              </a:lnSpc>
              <a:buNone/>
            </a:pPr>
            <a:r>
              <a:rPr lang="en-US" sz="4374" dirty="0">
                <a:solidFill>
                  <a:srgbClr val="476FD6"/>
                </a:solidFill>
                <a:latin typeface="Roboto Slab" pitchFamily="34" charset="0"/>
                <a:ea typeface="Roboto Slab" pitchFamily="34" charset="-122"/>
                <a:cs typeface="Roboto Slab" pitchFamily="34" charset="-120"/>
              </a:rPr>
              <a:t>Challenges of Tobacco Taxation</a:t>
            </a:r>
            <a:endParaRPr lang="en-US" sz="4374" dirty="0"/>
          </a:p>
        </p:txBody>
      </p:sp>
      <p:pic>
        <p:nvPicPr>
          <p:cNvPr id="6" name="Image 1" descr="preencoded.png"/>
          <p:cNvPicPr>
            <a:picLocks noChangeAspect="1"/>
          </p:cNvPicPr>
          <p:nvPr/>
        </p:nvPicPr>
        <p:blipFill>
          <a:blip r:embed="rId4"/>
          <a:stretch>
            <a:fillRect/>
          </a:stretch>
        </p:blipFill>
        <p:spPr>
          <a:xfrm>
            <a:off x="4490799" y="1962388"/>
            <a:ext cx="1110972" cy="1777484"/>
          </a:xfrm>
          <a:prstGeom prst="rect">
            <a:avLst/>
          </a:prstGeom>
        </p:spPr>
      </p:pic>
      <p:sp>
        <p:nvSpPr>
          <p:cNvPr id="7" name="Text 3"/>
          <p:cNvSpPr/>
          <p:nvPr/>
        </p:nvSpPr>
        <p:spPr>
          <a:xfrm>
            <a:off x="5935028" y="2184559"/>
            <a:ext cx="4517946" cy="347186"/>
          </a:xfrm>
          <a:prstGeom prst="rect">
            <a:avLst/>
          </a:prstGeom>
          <a:noFill/>
          <a:ln/>
        </p:spPr>
        <p:txBody>
          <a:bodyPr wrap="none" rtlCol="0" anchor="t"/>
          <a:lstStyle/>
          <a:p>
            <a:pPr marL="0" indent="0" algn="l">
              <a:lnSpc>
                <a:spcPts val="2734"/>
              </a:lnSpc>
              <a:buNone/>
            </a:pPr>
            <a:r>
              <a:rPr lang="en-US" sz="2187" dirty="0">
                <a:solidFill>
                  <a:srgbClr val="476FD6"/>
                </a:solidFill>
                <a:latin typeface="Roboto Slab" pitchFamily="34" charset="0"/>
                <a:ea typeface="Roboto Slab" pitchFamily="34" charset="-122"/>
                <a:cs typeface="Roboto Slab" pitchFamily="34" charset="-120"/>
              </a:rPr>
              <a:t>Impact on low-income individuals</a:t>
            </a:r>
            <a:endParaRPr lang="en-US" sz="2187" dirty="0"/>
          </a:p>
        </p:txBody>
      </p:sp>
      <p:sp>
        <p:nvSpPr>
          <p:cNvPr id="8" name="Text 4"/>
          <p:cNvSpPr/>
          <p:nvPr/>
        </p:nvSpPr>
        <p:spPr>
          <a:xfrm>
            <a:off x="5935028" y="2664976"/>
            <a:ext cx="7862173" cy="710803"/>
          </a:xfrm>
          <a:prstGeom prst="rect">
            <a:avLst/>
          </a:prstGeom>
          <a:noFill/>
          <a:ln/>
        </p:spPr>
        <p:txBody>
          <a:bodyPr wrap="square" rtlCol="0" anchor="t"/>
          <a:lstStyle/>
          <a:p>
            <a:pPr marL="0" indent="0" algn="l">
              <a:lnSpc>
                <a:spcPts val="2799"/>
              </a:lnSpc>
              <a:buNone/>
            </a:pPr>
            <a:r>
              <a:rPr lang="en-GB" sz="1700" b="0" i="0" u="none" strike="noStrike" dirty="0">
                <a:solidFill>
                  <a:srgbClr val="000000"/>
                </a:solidFill>
                <a:effectLst/>
                <a:latin typeface="Lato" panose="020F0502020204030203" pitchFamily="34" charset="0"/>
                <a:ea typeface="Lato" panose="020F0502020204030203" pitchFamily="34" charset="0"/>
                <a:cs typeface="Lato" panose="020F0502020204030203" pitchFamily="34" charset="0"/>
              </a:rPr>
              <a:t>Low-income people may be disproportionately impacted by tobacco taxes, which might put them under more financial stress.</a:t>
            </a:r>
            <a:endParaRPr lang="en-US" sz="1700" dirty="0">
              <a:latin typeface="Lato" panose="020F0502020204030203" pitchFamily="34" charset="0"/>
              <a:ea typeface="Lato" panose="020F0502020204030203" pitchFamily="34" charset="0"/>
              <a:cs typeface="Lato" panose="020F0502020204030203" pitchFamily="34" charset="0"/>
            </a:endParaRPr>
          </a:p>
        </p:txBody>
      </p:sp>
      <p:pic>
        <p:nvPicPr>
          <p:cNvPr id="9" name="Image 2" descr="preencoded.png"/>
          <p:cNvPicPr>
            <a:picLocks noChangeAspect="1"/>
          </p:cNvPicPr>
          <p:nvPr/>
        </p:nvPicPr>
        <p:blipFill>
          <a:blip r:embed="rId5"/>
          <a:stretch>
            <a:fillRect/>
          </a:stretch>
        </p:blipFill>
        <p:spPr>
          <a:xfrm>
            <a:off x="4490799" y="3739872"/>
            <a:ext cx="1110972" cy="1777484"/>
          </a:xfrm>
          <a:prstGeom prst="rect">
            <a:avLst/>
          </a:prstGeom>
        </p:spPr>
      </p:pic>
      <p:sp>
        <p:nvSpPr>
          <p:cNvPr id="10" name="Text 5"/>
          <p:cNvSpPr/>
          <p:nvPr/>
        </p:nvSpPr>
        <p:spPr>
          <a:xfrm>
            <a:off x="5935028" y="3962043"/>
            <a:ext cx="3788331" cy="347186"/>
          </a:xfrm>
          <a:prstGeom prst="rect">
            <a:avLst/>
          </a:prstGeom>
          <a:noFill/>
          <a:ln/>
        </p:spPr>
        <p:txBody>
          <a:bodyPr wrap="none" rtlCol="0" anchor="t"/>
          <a:lstStyle/>
          <a:p>
            <a:pPr marL="0" indent="0" algn="l">
              <a:lnSpc>
                <a:spcPts val="2734"/>
              </a:lnSpc>
              <a:buNone/>
            </a:pPr>
            <a:r>
              <a:rPr lang="en-US" sz="2187" dirty="0">
                <a:solidFill>
                  <a:srgbClr val="476FD6"/>
                </a:solidFill>
                <a:latin typeface="Roboto Slab" pitchFamily="34" charset="0"/>
                <a:ea typeface="Roboto Slab" pitchFamily="34" charset="-122"/>
                <a:cs typeface="Roboto Slab" pitchFamily="34" charset="-120"/>
              </a:rPr>
              <a:t>Black market and smuggling</a:t>
            </a:r>
            <a:endParaRPr lang="en-US" sz="2187" dirty="0"/>
          </a:p>
        </p:txBody>
      </p:sp>
      <p:sp>
        <p:nvSpPr>
          <p:cNvPr id="11" name="Text 6"/>
          <p:cNvSpPr/>
          <p:nvPr/>
        </p:nvSpPr>
        <p:spPr>
          <a:xfrm>
            <a:off x="5935028" y="4442460"/>
            <a:ext cx="7862173" cy="710803"/>
          </a:xfrm>
          <a:prstGeom prst="rect">
            <a:avLst/>
          </a:prstGeom>
          <a:noFill/>
          <a:ln/>
        </p:spPr>
        <p:txBody>
          <a:bodyPr wrap="square" rtlCol="0" anchor="t"/>
          <a:lstStyle/>
          <a:p>
            <a:pPr marL="0" indent="0" algn="l">
              <a:lnSpc>
                <a:spcPts val="2799"/>
              </a:lnSpc>
              <a:buNone/>
            </a:pPr>
            <a:r>
              <a:rPr lang="en-GB" sz="1700" b="0" i="0" u="none" strike="noStrike" dirty="0">
                <a:solidFill>
                  <a:srgbClr val="000000"/>
                </a:solidFill>
                <a:effectLst/>
                <a:latin typeface="Lato" panose="020F0502020204030203" pitchFamily="34" charset="0"/>
                <a:ea typeface="Lato" panose="020F0502020204030203" pitchFamily="34" charset="0"/>
                <a:cs typeface="Lato" panose="020F0502020204030203" pitchFamily="34" charset="0"/>
              </a:rPr>
              <a:t>High tobacco tariffs may unintentionally encourage black market activities and illegal tobacco export.</a:t>
            </a:r>
            <a:endParaRPr lang="en-US" sz="1700" dirty="0">
              <a:latin typeface="Lato" panose="020F0502020204030203" pitchFamily="34" charset="0"/>
              <a:ea typeface="Lato" panose="020F0502020204030203" pitchFamily="34" charset="0"/>
              <a:cs typeface="Lato" panose="020F0502020204030203" pitchFamily="34" charset="0"/>
            </a:endParaRPr>
          </a:p>
        </p:txBody>
      </p:sp>
      <p:pic>
        <p:nvPicPr>
          <p:cNvPr id="12" name="Image 3" descr="preencoded.png"/>
          <p:cNvPicPr>
            <a:picLocks noChangeAspect="1"/>
          </p:cNvPicPr>
          <p:nvPr/>
        </p:nvPicPr>
        <p:blipFill>
          <a:blip r:embed="rId6"/>
          <a:stretch>
            <a:fillRect/>
          </a:stretch>
        </p:blipFill>
        <p:spPr>
          <a:xfrm>
            <a:off x="4490799" y="5517356"/>
            <a:ext cx="1110972" cy="1777484"/>
          </a:xfrm>
          <a:prstGeom prst="rect">
            <a:avLst/>
          </a:prstGeom>
        </p:spPr>
      </p:pic>
      <p:sp>
        <p:nvSpPr>
          <p:cNvPr id="13" name="Text 7"/>
          <p:cNvSpPr/>
          <p:nvPr/>
        </p:nvSpPr>
        <p:spPr>
          <a:xfrm>
            <a:off x="5935028" y="5739527"/>
            <a:ext cx="4389358" cy="347186"/>
          </a:xfrm>
          <a:prstGeom prst="rect">
            <a:avLst/>
          </a:prstGeom>
          <a:noFill/>
          <a:ln/>
        </p:spPr>
        <p:txBody>
          <a:bodyPr wrap="none" rtlCol="0" anchor="t"/>
          <a:lstStyle/>
          <a:p>
            <a:pPr marL="0" indent="0" algn="l">
              <a:lnSpc>
                <a:spcPts val="2734"/>
              </a:lnSpc>
              <a:buNone/>
            </a:pPr>
            <a:r>
              <a:rPr lang="en-US" sz="2187" dirty="0">
                <a:solidFill>
                  <a:srgbClr val="476FD6"/>
                </a:solidFill>
                <a:latin typeface="Roboto Slab" pitchFamily="34" charset="0"/>
                <a:ea typeface="Roboto Slab" pitchFamily="34" charset="-122"/>
                <a:cs typeface="Roboto Slab" pitchFamily="34" charset="-120"/>
              </a:rPr>
              <a:t>Resistance from tobacco industry</a:t>
            </a:r>
            <a:endParaRPr lang="en-US" sz="2187" dirty="0"/>
          </a:p>
        </p:txBody>
      </p:sp>
      <p:sp>
        <p:nvSpPr>
          <p:cNvPr id="14" name="Text 8"/>
          <p:cNvSpPr/>
          <p:nvPr/>
        </p:nvSpPr>
        <p:spPr>
          <a:xfrm>
            <a:off x="5935028" y="6219944"/>
            <a:ext cx="7862173" cy="710803"/>
          </a:xfrm>
          <a:prstGeom prst="rect">
            <a:avLst/>
          </a:prstGeom>
          <a:noFill/>
          <a:ln/>
        </p:spPr>
        <p:txBody>
          <a:bodyPr wrap="square" rtlCol="0" anchor="t"/>
          <a:lstStyle/>
          <a:p>
            <a:pPr marL="0" indent="0" algn="l">
              <a:lnSpc>
                <a:spcPts val="2799"/>
              </a:lnSpc>
              <a:buNone/>
            </a:pPr>
            <a:r>
              <a:rPr lang="en-GB" sz="1700" b="0" i="0" u="none" strike="noStrike" dirty="0">
                <a:solidFill>
                  <a:srgbClr val="000000"/>
                </a:solidFill>
                <a:effectLst/>
                <a:latin typeface="Lato" panose="020F0502020204030203" pitchFamily="34" charset="0"/>
                <a:ea typeface="Lato" panose="020F0502020204030203" pitchFamily="34" charset="0"/>
                <a:cs typeface="Lato" panose="020F0502020204030203" pitchFamily="34" charset="0"/>
              </a:rPr>
              <a:t>The tobacco business might reject taxing proposals, creating legal and political challenges for public health advocates.</a:t>
            </a:r>
            <a:endParaRPr lang="en-US" sz="1700" dirty="0">
              <a:latin typeface="Lato" panose="020F0502020204030203" pitchFamily="34" charset="0"/>
              <a:ea typeface="Lato" panose="020F0502020204030203" pitchFamily="34" charset="0"/>
              <a:cs typeface="Lato" panose="020F0502020204030203" pitchFamily="34" charset="0"/>
            </a:endParaRPr>
          </a:p>
        </p:txBody>
      </p:sp>
      <p:sp>
        <p:nvSpPr>
          <p:cNvPr id="16" name="TextBox 15">
            <a:extLst>
              <a:ext uri="{FF2B5EF4-FFF2-40B4-BE49-F238E27FC236}">
                <a16:creationId xmlns:a16="http://schemas.microsoft.com/office/drawing/2014/main" id="{C032F2FF-C092-B383-529A-14D79FB68244}"/>
              </a:ext>
            </a:extLst>
          </p:cNvPr>
          <p:cNvSpPr txBox="1"/>
          <p:nvPr/>
        </p:nvSpPr>
        <p:spPr>
          <a:xfrm>
            <a:off x="10452974" y="7628096"/>
            <a:ext cx="7507940" cy="369332"/>
          </a:xfrm>
          <a:prstGeom prst="rect">
            <a:avLst/>
          </a:prstGeom>
          <a:noFill/>
        </p:spPr>
        <p:txBody>
          <a:bodyPr wrap="square">
            <a:spAutoFit/>
          </a:bodyPr>
          <a:lstStyle/>
          <a:p>
            <a:r>
              <a:rPr lang="en-GB" sz="1800" dirty="0">
                <a:solidFill>
                  <a:srgbClr val="000000"/>
                </a:solidFill>
                <a:effectLst/>
                <a:latin typeface="Times New Roman" panose="02020603050405020304" pitchFamily="18" charset="0"/>
                <a:ea typeface="Times New Roman" panose="02020603050405020304" pitchFamily="18" charset="0"/>
              </a:rPr>
              <a:t>Bander and Ferrence (2011) </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4" name="Text 2"/>
          <p:cNvSpPr/>
          <p:nvPr/>
        </p:nvSpPr>
        <p:spPr>
          <a:xfrm>
            <a:off x="2029837" y="237436"/>
            <a:ext cx="10554414" cy="1388745"/>
          </a:xfrm>
          <a:prstGeom prst="rect">
            <a:avLst/>
          </a:prstGeom>
          <a:noFill/>
          <a:ln/>
        </p:spPr>
        <p:txBody>
          <a:bodyPr wrap="square" rtlCol="0" anchor="t"/>
          <a:lstStyle/>
          <a:p>
            <a:pPr marL="0" indent="0">
              <a:lnSpc>
                <a:spcPts val="5468"/>
              </a:lnSpc>
              <a:buNone/>
            </a:pPr>
            <a:r>
              <a:rPr lang="en-US" sz="4374" dirty="0">
                <a:solidFill>
                  <a:srgbClr val="476FD6"/>
                </a:solidFill>
                <a:latin typeface="Roboto Slab" pitchFamily="34" charset="0"/>
                <a:ea typeface="Roboto Slab" pitchFamily="34" charset="-122"/>
                <a:cs typeface="Roboto Slab" pitchFamily="34" charset="-120"/>
              </a:rPr>
              <a:t>Public Health Initiative 2: Anti-smoking Campaigns</a:t>
            </a:r>
            <a:endParaRPr lang="en-US" sz="4374" dirty="0"/>
          </a:p>
        </p:txBody>
      </p:sp>
      <p:pic>
        <p:nvPicPr>
          <p:cNvPr id="5" name="Image 0" descr="preencoded.png"/>
          <p:cNvPicPr>
            <a:picLocks noChangeAspect="1"/>
          </p:cNvPicPr>
          <p:nvPr/>
        </p:nvPicPr>
        <p:blipFill>
          <a:blip r:embed="rId3"/>
          <a:stretch>
            <a:fillRect/>
          </a:stretch>
        </p:blipFill>
        <p:spPr>
          <a:xfrm>
            <a:off x="1815822" y="1918070"/>
            <a:ext cx="444341" cy="444341"/>
          </a:xfrm>
          <a:prstGeom prst="rect">
            <a:avLst/>
          </a:prstGeom>
        </p:spPr>
      </p:pic>
      <p:sp>
        <p:nvSpPr>
          <p:cNvPr id="6" name="Text 3"/>
          <p:cNvSpPr/>
          <p:nvPr/>
        </p:nvSpPr>
        <p:spPr>
          <a:xfrm>
            <a:off x="2037993" y="4591288"/>
            <a:ext cx="2777490" cy="347186"/>
          </a:xfrm>
          <a:prstGeom prst="rect">
            <a:avLst/>
          </a:prstGeom>
          <a:noFill/>
          <a:ln/>
        </p:spPr>
        <p:txBody>
          <a:bodyPr wrap="none" rtlCol="0" anchor="t"/>
          <a:lstStyle/>
          <a:p>
            <a:pPr marL="0" indent="0" algn="l">
              <a:lnSpc>
                <a:spcPts val="2734"/>
              </a:lnSpc>
              <a:buNone/>
            </a:pPr>
            <a:endParaRPr lang="en-US" sz="2187" dirty="0"/>
          </a:p>
        </p:txBody>
      </p:sp>
      <p:sp>
        <p:nvSpPr>
          <p:cNvPr id="7" name="Text 4"/>
          <p:cNvSpPr/>
          <p:nvPr/>
        </p:nvSpPr>
        <p:spPr>
          <a:xfrm>
            <a:off x="2037993" y="5071705"/>
            <a:ext cx="3295888" cy="1066205"/>
          </a:xfrm>
          <a:prstGeom prst="rect">
            <a:avLst/>
          </a:prstGeom>
          <a:noFill/>
          <a:ln/>
        </p:spPr>
        <p:txBody>
          <a:bodyPr wrap="square" rtlCol="0" anchor="t"/>
          <a:lstStyle/>
          <a:p>
            <a:pPr marL="0" indent="0" algn="l">
              <a:lnSpc>
                <a:spcPts val="2799"/>
              </a:lnSpc>
              <a:buNone/>
            </a:pPr>
            <a:endParaRPr lang="en-US" sz="1750" dirty="0"/>
          </a:p>
        </p:txBody>
      </p:sp>
      <p:pic>
        <p:nvPicPr>
          <p:cNvPr id="8" name="Image 1" descr="preencoded.png"/>
          <p:cNvPicPr>
            <a:picLocks noChangeAspect="1"/>
          </p:cNvPicPr>
          <p:nvPr/>
        </p:nvPicPr>
        <p:blipFill>
          <a:blip r:embed="rId4"/>
          <a:stretch>
            <a:fillRect/>
          </a:stretch>
        </p:blipFill>
        <p:spPr>
          <a:xfrm>
            <a:off x="4913881" y="1862548"/>
            <a:ext cx="499863" cy="499863"/>
          </a:xfrm>
          <a:prstGeom prst="rect">
            <a:avLst/>
          </a:prstGeom>
        </p:spPr>
      </p:pic>
      <p:sp>
        <p:nvSpPr>
          <p:cNvPr id="9" name="Text 5"/>
          <p:cNvSpPr/>
          <p:nvPr/>
        </p:nvSpPr>
        <p:spPr>
          <a:xfrm>
            <a:off x="5667137" y="4591288"/>
            <a:ext cx="3279815" cy="347186"/>
          </a:xfrm>
          <a:prstGeom prst="rect">
            <a:avLst/>
          </a:prstGeom>
          <a:noFill/>
          <a:ln/>
        </p:spPr>
        <p:txBody>
          <a:bodyPr wrap="none" rtlCol="0" anchor="t"/>
          <a:lstStyle/>
          <a:p>
            <a:pPr marL="0" indent="0" algn="l">
              <a:lnSpc>
                <a:spcPts val="2734"/>
              </a:lnSpc>
              <a:buNone/>
            </a:pPr>
            <a:endParaRPr lang="en-US" sz="2187" dirty="0"/>
          </a:p>
        </p:txBody>
      </p:sp>
      <p:sp>
        <p:nvSpPr>
          <p:cNvPr id="10" name="Text 6"/>
          <p:cNvSpPr/>
          <p:nvPr/>
        </p:nvSpPr>
        <p:spPr>
          <a:xfrm>
            <a:off x="5667137" y="5071705"/>
            <a:ext cx="3296007" cy="1066205"/>
          </a:xfrm>
          <a:prstGeom prst="rect">
            <a:avLst/>
          </a:prstGeom>
          <a:noFill/>
          <a:ln/>
        </p:spPr>
        <p:txBody>
          <a:bodyPr wrap="square" rtlCol="0" anchor="t"/>
          <a:lstStyle/>
          <a:p>
            <a:pPr marL="0" indent="0" algn="l">
              <a:lnSpc>
                <a:spcPts val="2799"/>
              </a:lnSpc>
              <a:buNone/>
            </a:pPr>
            <a:endParaRPr lang="en-US" sz="1750" dirty="0"/>
          </a:p>
        </p:txBody>
      </p:sp>
      <p:pic>
        <p:nvPicPr>
          <p:cNvPr id="11" name="Image 2" descr="preencoded.png"/>
          <p:cNvPicPr>
            <a:picLocks noChangeAspect="1"/>
          </p:cNvPicPr>
          <p:nvPr/>
        </p:nvPicPr>
        <p:blipFill>
          <a:blip r:embed="rId5"/>
          <a:stretch>
            <a:fillRect/>
          </a:stretch>
        </p:blipFill>
        <p:spPr>
          <a:xfrm>
            <a:off x="8852059" y="1870609"/>
            <a:ext cx="444341" cy="444341"/>
          </a:xfrm>
          <a:prstGeom prst="rect">
            <a:avLst/>
          </a:prstGeom>
        </p:spPr>
      </p:pic>
      <p:sp>
        <p:nvSpPr>
          <p:cNvPr id="12" name="Text 7"/>
          <p:cNvSpPr/>
          <p:nvPr/>
        </p:nvSpPr>
        <p:spPr>
          <a:xfrm>
            <a:off x="9296400" y="4591288"/>
            <a:ext cx="2977872" cy="347186"/>
          </a:xfrm>
          <a:prstGeom prst="rect">
            <a:avLst/>
          </a:prstGeom>
          <a:noFill/>
          <a:ln/>
        </p:spPr>
        <p:txBody>
          <a:bodyPr wrap="none" rtlCol="0" anchor="t"/>
          <a:lstStyle/>
          <a:p>
            <a:pPr marL="0" indent="0" algn="l">
              <a:lnSpc>
                <a:spcPts val="2734"/>
              </a:lnSpc>
              <a:buNone/>
            </a:pPr>
            <a:endParaRPr lang="en-US" sz="2187" dirty="0"/>
          </a:p>
        </p:txBody>
      </p:sp>
      <p:sp>
        <p:nvSpPr>
          <p:cNvPr id="13" name="Text 8"/>
          <p:cNvSpPr/>
          <p:nvPr/>
        </p:nvSpPr>
        <p:spPr>
          <a:xfrm>
            <a:off x="9296400" y="5071705"/>
            <a:ext cx="3296007" cy="1066205"/>
          </a:xfrm>
          <a:prstGeom prst="rect">
            <a:avLst/>
          </a:prstGeom>
          <a:noFill/>
          <a:ln/>
        </p:spPr>
        <p:txBody>
          <a:bodyPr wrap="square" rtlCol="0" anchor="t"/>
          <a:lstStyle/>
          <a:p>
            <a:pPr marL="0" indent="0" algn="l">
              <a:lnSpc>
                <a:spcPts val="2799"/>
              </a:lnSpc>
              <a:buNone/>
            </a:pPr>
            <a:endParaRPr lang="en-US" sz="1750" dirty="0"/>
          </a:p>
        </p:txBody>
      </p:sp>
      <p:sp>
        <p:nvSpPr>
          <p:cNvPr id="15" name="TextBox 14">
            <a:extLst>
              <a:ext uri="{FF2B5EF4-FFF2-40B4-BE49-F238E27FC236}">
                <a16:creationId xmlns:a16="http://schemas.microsoft.com/office/drawing/2014/main" id="{883134CC-01A8-5898-DD40-B7395000065E}"/>
              </a:ext>
            </a:extLst>
          </p:cNvPr>
          <p:cNvSpPr txBox="1"/>
          <p:nvPr/>
        </p:nvSpPr>
        <p:spPr>
          <a:xfrm>
            <a:off x="1390953" y="2872619"/>
            <a:ext cx="11732380" cy="4047262"/>
          </a:xfrm>
          <a:prstGeom prst="rect">
            <a:avLst/>
          </a:prstGeom>
          <a:noFill/>
        </p:spPr>
        <p:txBody>
          <a:bodyPr wrap="square">
            <a:spAutoFit/>
          </a:bodyPr>
          <a:lstStyle/>
          <a:p>
            <a:pPr marL="285750" indent="-285750">
              <a:buFont typeface="Wingdings" pitchFamily="2" charset="2"/>
              <a:buChar char="q"/>
            </a:pPr>
            <a:r>
              <a:rPr lang="en-GB" sz="1700" b="0" i="0" u="none" strike="noStrike" dirty="0">
                <a:effectLst/>
                <a:latin typeface="Lato" panose="020F0502020204030203" pitchFamily="34" charset="0"/>
                <a:ea typeface="Lato" panose="020F0502020204030203" pitchFamily="34" charset="0"/>
                <a:cs typeface="Lato" panose="020F0502020204030203" pitchFamily="34" charset="0"/>
              </a:rPr>
              <a:t>Anti-smoking programmes in Wales and the United Kingdom have played an important role in influencing public attitudes towards smoking and promoting quitting.</a:t>
            </a:r>
            <a:br>
              <a:rPr lang="en-GB" sz="1700" dirty="0">
                <a:latin typeface="Lato" panose="020F0502020204030203" pitchFamily="34" charset="0"/>
                <a:ea typeface="Lato" panose="020F0502020204030203" pitchFamily="34" charset="0"/>
                <a:cs typeface="Lato" panose="020F0502020204030203" pitchFamily="34" charset="0"/>
              </a:rPr>
            </a:br>
            <a:br>
              <a:rPr lang="en-GB" sz="1700" dirty="0">
                <a:latin typeface="Lato" panose="020F0502020204030203" pitchFamily="34" charset="0"/>
                <a:ea typeface="Lato" panose="020F0502020204030203" pitchFamily="34" charset="0"/>
                <a:cs typeface="Lato" panose="020F0502020204030203" pitchFamily="34" charset="0"/>
              </a:rPr>
            </a:br>
            <a:r>
              <a:rPr lang="en-GB" sz="1700" b="0" i="0" u="none" strike="noStrike" dirty="0">
                <a:effectLst/>
                <a:latin typeface="Lato" panose="020F0502020204030203" pitchFamily="34" charset="0"/>
                <a:ea typeface="Lato" panose="020F0502020204030203" pitchFamily="34" charset="0"/>
                <a:cs typeface="Lato" panose="020F0502020204030203" pitchFamily="34" charset="0"/>
              </a:rPr>
              <a:t>The use of diverse communication strategies, such as public service announcements, social media campaigns, and community events, has proved effective in raising awareness about the health dangers connected with smoking.</a:t>
            </a:r>
            <a:br>
              <a:rPr lang="en-GB" sz="1700" dirty="0">
                <a:latin typeface="Lato" panose="020F0502020204030203" pitchFamily="34" charset="0"/>
                <a:ea typeface="Lato" panose="020F0502020204030203" pitchFamily="34" charset="0"/>
                <a:cs typeface="Lato" panose="020F0502020204030203" pitchFamily="34" charset="0"/>
              </a:rPr>
            </a:br>
            <a:br>
              <a:rPr lang="en-GB" sz="1700" dirty="0">
                <a:latin typeface="Lato" panose="020F0502020204030203" pitchFamily="34" charset="0"/>
                <a:ea typeface="Lato" panose="020F0502020204030203" pitchFamily="34" charset="0"/>
                <a:cs typeface="Lato" panose="020F0502020204030203" pitchFamily="34" charset="0"/>
              </a:rPr>
            </a:br>
            <a:r>
              <a:rPr lang="en-GB" sz="1700" b="0" i="0" u="none" strike="noStrike" dirty="0">
                <a:effectLst/>
                <a:latin typeface="Lato" panose="020F0502020204030203" pitchFamily="34" charset="0"/>
                <a:ea typeface="Lato" panose="020F0502020204030203" pitchFamily="34" charset="0"/>
                <a:cs typeface="Lato" panose="020F0502020204030203" pitchFamily="34" charset="0"/>
              </a:rPr>
              <a:t>These programmes have successfully increased public knowledge of the health risks associated with smoking.</a:t>
            </a:r>
            <a:br>
              <a:rPr lang="en-GB" sz="1700" dirty="0">
                <a:latin typeface="Lato" panose="020F0502020204030203" pitchFamily="34" charset="0"/>
                <a:ea typeface="Lato" panose="020F0502020204030203" pitchFamily="34" charset="0"/>
                <a:cs typeface="Lato" panose="020F0502020204030203" pitchFamily="34" charset="0"/>
              </a:rPr>
            </a:br>
            <a:br>
              <a:rPr lang="en-GB" sz="1700" dirty="0">
                <a:latin typeface="Lato" panose="020F0502020204030203" pitchFamily="34" charset="0"/>
                <a:ea typeface="Lato" panose="020F0502020204030203" pitchFamily="34" charset="0"/>
                <a:cs typeface="Lato" panose="020F0502020204030203" pitchFamily="34" charset="0"/>
              </a:rPr>
            </a:br>
            <a:r>
              <a:rPr lang="en-GB" sz="1700" b="0" i="0" u="none" strike="noStrike" dirty="0">
                <a:effectLst/>
                <a:latin typeface="Lato" panose="020F0502020204030203" pitchFamily="34" charset="0"/>
                <a:ea typeface="Lato" panose="020F0502020204030203" pitchFamily="34" charset="0"/>
                <a:cs typeface="Lato" panose="020F0502020204030203" pitchFamily="34" charset="0"/>
              </a:rPr>
              <a:t> Anti-smoking campaigns have had a major influence on young people by using targeted message and interaction tactics.</a:t>
            </a:r>
            <a:br>
              <a:rPr lang="en-GB" sz="1700" dirty="0">
                <a:latin typeface="Lato" panose="020F0502020204030203" pitchFamily="34" charset="0"/>
                <a:ea typeface="Lato" panose="020F0502020204030203" pitchFamily="34" charset="0"/>
                <a:cs typeface="Lato" panose="020F0502020204030203" pitchFamily="34" charset="0"/>
              </a:rPr>
            </a:br>
            <a:br>
              <a:rPr lang="en-GB" sz="1700" dirty="0">
                <a:latin typeface="Lato" panose="020F0502020204030203" pitchFamily="34" charset="0"/>
                <a:ea typeface="Lato" panose="020F0502020204030203" pitchFamily="34" charset="0"/>
                <a:cs typeface="Lato" panose="020F0502020204030203" pitchFamily="34" charset="0"/>
              </a:rPr>
            </a:br>
            <a:r>
              <a:rPr lang="en-GB" sz="1700" b="0" i="0" u="none" strike="noStrike" dirty="0">
                <a:effectLst/>
                <a:latin typeface="Lato" panose="020F0502020204030203" pitchFamily="34" charset="0"/>
                <a:ea typeface="Lato" panose="020F0502020204030203" pitchFamily="34" charset="0"/>
                <a:cs typeface="Lato" panose="020F0502020204030203" pitchFamily="34" charset="0"/>
              </a:rPr>
              <a:t>These campaigns have reduced smoking start and increased stopping among young individuals, resulting in favourable behavioural improvements.</a:t>
            </a:r>
            <a:br>
              <a:rPr lang="en-GB" dirty="0"/>
            </a:br>
            <a:r>
              <a:rPr lang="en-GB" dirty="0"/>
              <a:t>                                                                                                  </a:t>
            </a:r>
            <a:r>
              <a:rPr lang="en-GB" sz="1800" dirty="0">
                <a:solidFill>
                  <a:srgbClr val="000000"/>
                </a:solidFill>
                <a:effectLst/>
                <a:latin typeface="Times New Roman" panose="02020603050405020304" pitchFamily="18" charset="0"/>
                <a:ea typeface="Times New Roman" panose="02020603050405020304" pitchFamily="18" charset="0"/>
              </a:rPr>
              <a:t>(National health services,2023), (Erat et al,2022). </a:t>
            </a:r>
            <a:br>
              <a:rPr lang="en-GB" dirty="0"/>
            </a:b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DF1F8"/>
          </a:solidFill>
          <a:ln/>
        </p:spPr>
      </p:sp>
      <p:sp>
        <p:nvSpPr>
          <p:cNvPr id="3" name="Shape 1"/>
          <p:cNvSpPr/>
          <p:nvPr/>
        </p:nvSpPr>
        <p:spPr>
          <a:xfrm>
            <a:off x="0" y="0"/>
            <a:ext cx="14630400" cy="8229600"/>
          </a:xfrm>
          <a:prstGeom prst="rect">
            <a:avLst/>
          </a:prstGeom>
          <a:solidFill>
            <a:srgbClr val="FBFCFE"/>
          </a:solidFill>
          <a:ln/>
        </p:spPr>
      </p:sp>
      <p:sp>
        <p:nvSpPr>
          <p:cNvPr id="4" name="Text 2"/>
          <p:cNvSpPr/>
          <p:nvPr/>
        </p:nvSpPr>
        <p:spPr>
          <a:xfrm>
            <a:off x="2037993" y="803315"/>
            <a:ext cx="6853952" cy="694373"/>
          </a:xfrm>
          <a:prstGeom prst="rect">
            <a:avLst/>
          </a:prstGeom>
          <a:noFill/>
          <a:ln/>
        </p:spPr>
        <p:txBody>
          <a:bodyPr wrap="none" rtlCol="0" anchor="t"/>
          <a:lstStyle/>
          <a:p>
            <a:pPr marL="0" indent="0">
              <a:lnSpc>
                <a:spcPts val="5468"/>
              </a:lnSpc>
              <a:buNone/>
            </a:pPr>
            <a:r>
              <a:rPr lang="en-US" sz="4374" dirty="0">
                <a:solidFill>
                  <a:srgbClr val="476FD6"/>
                </a:solidFill>
                <a:latin typeface="Roboto Slab" pitchFamily="34" charset="0"/>
                <a:ea typeface="Roboto Slab" pitchFamily="34" charset="-122"/>
                <a:cs typeface="Roboto Slab" pitchFamily="34" charset="-120"/>
              </a:rPr>
              <a:t>Criticisms and Challenges</a:t>
            </a:r>
            <a:endParaRPr lang="en-US" sz="4374" dirty="0"/>
          </a:p>
        </p:txBody>
      </p:sp>
      <p:sp>
        <p:nvSpPr>
          <p:cNvPr id="5" name="Shape 3"/>
          <p:cNvSpPr/>
          <p:nvPr/>
        </p:nvSpPr>
        <p:spPr>
          <a:xfrm>
            <a:off x="2037993" y="1942028"/>
            <a:ext cx="1759029" cy="1635562"/>
          </a:xfrm>
          <a:prstGeom prst="roundRect">
            <a:avLst>
              <a:gd name="adj" fmla="val 8151"/>
            </a:avLst>
          </a:prstGeom>
          <a:solidFill>
            <a:srgbClr val="DEE7F7"/>
          </a:solidFill>
          <a:ln/>
        </p:spPr>
      </p:sp>
      <p:sp>
        <p:nvSpPr>
          <p:cNvPr id="6" name="Text 4"/>
          <p:cNvSpPr/>
          <p:nvPr/>
        </p:nvSpPr>
        <p:spPr>
          <a:xfrm>
            <a:off x="2260163" y="2537579"/>
            <a:ext cx="114538" cy="444341"/>
          </a:xfrm>
          <a:prstGeom prst="rect">
            <a:avLst/>
          </a:prstGeom>
          <a:noFill/>
          <a:ln/>
        </p:spPr>
        <p:txBody>
          <a:bodyPr wrap="none" rtlCol="0" anchor="t"/>
          <a:lstStyle/>
          <a:p>
            <a:pPr marL="0" indent="0" algn="ctr">
              <a:lnSpc>
                <a:spcPts val="3499"/>
              </a:lnSpc>
              <a:buNone/>
            </a:pPr>
            <a:r>
              <a:rPr lang="en-US" sz="2187" dirty="0">
                <a:solidFill>
                  <a:srgbClr val="476FD6"/>
                </a:solidFill>
                <a:latin typeface="Roboto Slab" pitchFamily="34" charset="0"/>
                <a:ea typeface="Roboto Slab" pitchFamily="34" charset="-122"/>
                <a:cs typeface="Roboto Slab" pitchFamily="34" charset="-120"/>
              </a:rPr>
              <a:t>1</a:t>
            </a:r>
            <a:endParaRPr lang="en-US" sz="2187" dirty="0"/>
          </a:p>
        </p:txBody>
      </p:sp>
      <p:sp>
        <p:nvSpPr>
          <p:cNvPr id="7" name="Text 5"/>
          <p:cNvSpPr/>
          <p:nvPr/>
        </p:nvSpPr>
        <p:spPr>
          <a:xfrm>
            <a:off x="4019193" y="2164199"/>
            <a:ext cx="2784038" cy="347186"/>
          </a:xfrm>
          <a:prstGeom prst="rect">
            <a:avLst/>
          </a:prstGeom>
          <a:noFill/>
          <a:ln/>
        </p:spPr>
        <p:txBody>
          <a:bodyPr wrap="none" rtlCol="0" anchor="t"/>
          <a:lstStyle/>
          <a:p>
            <a:pPr marL="0" indent="0" algn="l">
              <a:lnSpc>
                <a:spcPts val="2734"/>
              </a:lnSpc>
              <a:buNone/>
            </a:pPr>
            <a:r>
              <a:rPr lang="en-US" sz="2187" dirty="0">
                <a:solidFill>
                  <a:srgbClr val="476FD6"/>
                </a:solidFill>
                <a:latin typeface="Roboto Slab" pitchFamily="34" charset="0"/>
                <a:ea typeface="Roboto Slab" pitchFamily="34" charset="-122"/>
                <a:cs typeface="Roboto Slab" pitchFamily="34" charset="-120"/>
              </a:rPr>
              <a:t>Lack of Effectiveness</a:t>
            </a:r>
            <a:endParaRPr lang="en-US" sz="2187" dirty="0"/>
          </a:p>
        </p:txBody>
      </p:sp>
      <p:sp>
        <p:nvSpPr>
          <p:cNvPr id="8" name="Text 6"/>
          <p:cNvSpPr/>
          <p:nvPr/>
        </p:nvSpPr>
        <p:spPr>
          <a:xfrm>
            <a:off x="4019193" y="2644616"/>
            <a:ext cx="8351044" cy="710803"/>
          </a:xfrm>
          <a:prstGeom prst="rect">
            <a:avLst/>
          </a:prstGeom>
          <a:noFill/>
          <a:ln/>
        </p:spPr>
        <p:txBody>
          <a:bodyPr wrap="square" rtlCol="0" anchor="t"/>
          <a:lstStyle/>
          <a:p>
            <a:pPr marL="0" indent="0" algn="l">
              <a:lnSpc>
                <a:spcPts val="2799"/>
              </a:lnSpc>
              <a:buNone/>
            </a:pPr>
            <a:r>
              <a:rPr lang="en-GB" sz="1700" b="0" i="0" u="none" strike="noStrike" dirty="0">
                <a:solidFill>
                  <a:srgbClr val="000000"/>
                </a:solidFill>
                <a:effectLst/>
                <a:latin typeface="Lato" panose="020F0502020204030203" pitchFamily="34" charset="0"/>
                <a:ea typeface="Lato" panose="020F0502020204030203" pitchFamily="34" charset="0"/>
                <a:cs typeface="Lato" panose="020F0502020204030203" pitchFamily="34" charset="0"/>
              </a:rPr>
              <a:t>Some argue that excessive exposure to anti-smoking material may promote desensitisation or fatigue in viewers, losing the effectiveness of efforts.</a:t>
            </a:r>
            <a:endParaRPr lang="en-US" sz="1700" dirty="0">
              <a:latin typeface="Lato" panose="020F0502020204030203" pitchFamily="34" charset="0"/>
              <a:ea typeface="Lato" panose="020F0502020204030203" pitchFamily="34" charset="0"/>
              <a:cs typeface="Lato" panose="020F0502020204030203" pitchFamily="34" charset="0"/>
            </a:endParaRPr>
          </a:p>
        </p:txBody>
      </p:sp>
      <p:sp>
        <p:nvSpPr>
          <p:cNvPr id="9" name="Shape 7"/>
          <p:cNvSpPr/>
          <p:nvPr/>
        </p:nvSpPr>
        <p:spPr>
          <a:xfrm>
            <a:off x="3908107" y="3551902"/>
            <a:ext cx="8573214" cy="22205"/>
          </a:xfrm>
          <a:prstGeom prst="rect">
            <a:avLst/>
          </a:prstGeom>
          <a:solidFill>
            <a:srgbClr val="DEE7F7"/>
          </a:solidFill>
          <a:ln/>
        </p:spPr>
      </p:sp>
      <p:sp>
        <p:nvSpPr>
          <p:cNvPr id="10" name="Shape 8"/>
          <p:cNvSpPr/>
          <p:nvPr/>
        </p:nvSpPr>
        <p:spPr>
          <a:xfrm>
            <a:off x="2037993" y="3688675"/>
            <a:ext cx="3518059" cy="1635562"/>
          </a:xfrm>
          <a:prstGeom prst="roundRect">
            <a:avLst>
              <a:gd name="adj" fmla="val 8151"/>
            </a:avLst>
          </a:prstGeom>
          <a:solidFill>
            <a:srgbClr val="DEE7F7"/>
          </a:solidFill>
          <a:ln/>
        </p:spPr>
      </p:sp>
      <p:sp>
        <p:nvSpPr>
          <p:cNvPr id="11" name="Text 9"/>
          <p:cNvSpPr/>
          <p:nvPr/>
        </p:nvSpPr>
        <p:spPr>
          <a:xfrm>
            <a:off x="2260163" y="4284226"/>
            <a:ext cx="153353" cy="444341"/>
          </a:xfrm>
          <a:prstGeom prst="rect">
            <a:avLst/>
          </a:prstGeom>
          <a:noFill/>
          <a:ln/>
        </p:spPr>
        <p:txBody>
          <a:bodyPr wrap="none" rtlCol="0" anchor="t"/>
          <a:lstStyle/>
          <a:p>
            <a:pPr marL="0" indent="0" algn="ctr">
              <a:lnSpc>
                <a:spcPts val="3499"/>
              </a:lnSpc>
              <a:buNone/>
            </a:pPr>
            <a:r>
              <a:rPr lang="en-US" sz="2187" dirty="0">
                <a:solidFill>
                  <a:srgbClr val="476FD6"/>
                </a:solidFill>
                <a:latin typeface="Roboto Slab" pitchFamily="34" charset="0"/>
                <a:ea typeface="Roboto Slab" pitchFamily="34" charset="-122"/>
                <a:cs typeface="Roboto Slab" pitchFamily="34" charset="-120"/>
              </a:rPr>
              <a:t>2</a:t>
            </a:r>
            <a:endParaRPr lang="en-US" sz="2187" dirty="0"/>
          </a:p>
        </p:txBody>
      </p:sp>
      <p:sp>
        <p:nvSpPr>
          <p:cNvPr id="12" name="Text 10"/>
          <p:cNvSpPr/>
          <p:nvPr/>
        </p:nvSpPr>
        <p:spPr>
          <a:xfrm>
            <a:off x="5778222" y="3910846"/>
            <a:ext cx="2777490" cy="347186"/>
          </a:xfrm>
          <a:prstGeom prst="rect">
            <a:avLst/>
          </a:prstGeom>
          <a:noFill/>
          <a:ln/>
        </p:spPr>
        <p:txBody>
          <a:bodyPr wrap="none" rtlCol="0" anchor="t"/>
          <a:lstStyle/>
          <a:p>
            <a:pPr marL="0" indent="0" algn="l">
              <a:lnSpc>
                <a:spcPts val="2734"/>
              </a:lnSpc>
              <a:buNone/>
            </a:pPr>
            <a:r>
              <a:rPr lang="en-US" sz="2187" dirty="0">
                <a:solidFill>
                  <a:srgbClr val="476FD6"/>
                </a:solidFill>
                <a:latin typeface="Roboto Slab" pitchFamily="34" charset="0"/>
                <a:ea typeface="Roboto Slab" pitchFamily="34" charset="-122"/>
                <a:cs typeface="Roboto Slab" pitchFamily="34" charset="-120"/>
              </a:rPr>
              <a:t>Ethical Concerns</a:t>
            </a:r>
            <a:endParaRPr lang="en-US" sz="2187" dirty="0"/>
          </a:p>
        </p:txBody>
      </p:sp>
      <p:sp>
        <p:nvSpPr>
          <p:cNvPr id="13" name="Text 11"/>
          <p:cNvSpPr/>
          <p:nvPr/>
        </p:nvSpPr>
        <p:spPr>
          <a:xfrm>
            <a:off x="5778222" y="4391263"/>
            <a:ext cx="6592014" cy="710803"/>
          </a:xfrm>
          <a:prstGeom prst="rect">
            <a:avLst/>
          </a:prstGeom>
          <a:noFill/>
          <a:ln/>
        </p:spPr>
        <p:txBody>
          <a:bodyPr wrap="square" rtlCol="0" anchor="t"/>
          <a:lstStyle/>
          <a:p>
            <a:pPr marL="0" indent="0" algn="l">
              <a:lnSpc>
                <a:spcPts val="2799"/>
              </a:lnSpc>
              <a:buNone/>
            </a:pPr>
            <a:r>
              <a:rPr lang="en-GB" sz="1700" b="0" i="0" u="none" strike="noStrike" dirty="0">
                <a:solidFill>
                  <a:srgbClr val="000000"/>
                </a:solidFill>
                <a:effectLst/>
                <a:latin typeface="Lato" panose="020F0502020204030203" pitchFamily="34" charset="0"/>
                <a:ea typeface="Lato" panose="020F0502020204030203" pitchFamily="34" charset="0"/>
                <a:cs typeface="Lato" panose="020F0502020204030203" pitchFamily="34" charset="0"/>
              </a:rPr>
              <a:t>Concerns have been raised about the ethical consequences of altering public opinion through campaigns.</a:t>
            </a:r>
            <a:endParaRPr lang="en-US" sz="1700" dirty="0">
              <a:latin typeface="Lato" panose="020F0502020204030203" pitchFamily="34" charset="0"/>
              <a:ea typeface="Lato" panose="020F0502020204030203" pitchFamily="34" charset="0"/>
              <a:cs typeface="Lato" panose="020F0502020204030203" pitchFamily="34" charset="0"/>
            </a:endParaRPr>
          </a:p>
        </p:txBody>
      </p:sp>
      <p:sp>
        <p:nvSpPr>
          <p:cNvPr id="14" name="Shape 12"/>
          <p:cNvSpPr/>
          <p:nvPr/>
        </p:nvSpPr>
        <p:spPr>
          <a:xfrm>
            <a:off x="5667137" y="5298549"/>
            <a:ext cx="6814185" cy="22205"/>
          </a:xfrm>
          <a:prstGeom prst="rect">
            <a:avLst/>
          </a:prstGeom>
          <a:solidFill>
            <a:srgbClr val="DEE7F7"/>
          </a:solidFill>
          <a:ln/>
        </p:spPr>
      </p:sp>
      <p:sp>
        <p:nvSpPr>
          <p:cNvPr id="15" name="Shape 13"/>
          <p:cNvSpPr/>
          <p:nvPr/>
        </p:nvSpPr>
        <p:spPr>
          <a:xfrm>
            <a:off x="2037993" y="5435322"/>
            <a:ext cx="5277207" cy="1990963"/>
          </a:xfrm>
          <a:prstGeom prst="roundRect">
            <a:avLst>
              <a:gd name="adj" fmla="val 6696"/>
            </a:avLst>
          </a:prstGeom>
          <a:solidFill>
            <a:srgbClr val="DEE7F7"/>
          </a:solidFill>
          <a:ln/>
        </p:spPr>
      </p:sp>
      <p:sp>
        <p:nvSpPr>
          <p:cNvPr id="16" name="Text 14"/>
          <p:cNvSpPr/>
          <p:nvPr/>
        </p:nvSpPr>
        <p:spPr>
          <a:xfrm>
            <a:off x="2260163" y="6208633"/>
            <a:ext cx="150019" cy="444341"/>
          </a:xfrm>
          <a:prstGeom prst="rect">
            <a:avLst/>
          </a:prstGeom>
          <a:noFill/>
          <a:ln/>
        </p:spPr>
        <p:txBody>
          <a:bodyPr wrap="none" rtlCol="0" anchor="t"/>
          <a:lstStyle/>
          <a:p>
            <a:pPr marL="0" indent="0" algn="ctr">
              <a:lnSpc>
                <a:spcPts val="3499"/>
              </a:lnSpc>
              <a:buNone/>
            </a:pPr>
            <a:r>
              <a:rPr lang="en-US" sz="2187" dirty="0">
                <a:solidFill>
                  <a:srgbClr val="476FD6"/>
                </a:solidFill>
                <a:latin typeface="Roboto Slab" pitchFamily="34" charset="0"/>
                <a:ea typeface="Roboto Slab" pitchFamily="34" charset="-122"/>
                <a:cs typeface="Roboto Slab" pitchFamily="34" charset="-120"/>
              </a:rPr>
              <a:t>3</a:t>
            </a:r>
            <a:endParaRPr lang="en-US" sz="2187" dirty="0"/>
          </a:p>
        </p:txBody>
      </p:sp>
      <p:sp>
        <p:nvSpPr>
          <p:cNvPr id="17" name="Text 15"/>
          <p:cNvSpPr/>
          <p:nvPr/>
        </p:nvSpPr>
        <p:spPr>
          <a:xfrm>
            <a:off x="7537371" y="5657493"/>
            <a:ext cx="3464004" cy="347186"/>
          </a:xfrm>
          <a:prstGeom prst="rect">
            <a:avLst/>
          </a:prstGeom>
          <a:noFill/>
          <a:ln/>
        </p:spPr>
        <p:txBody>
          <a:bodyPr wrap="none" rtlCol="0" anchor="t"/>
          <a:lstStyle/>
          <a:p>
            <a:pPr marL="0" indent="0" algn="l">
              <a:lnSpc>
                <a:spcPts val="2734"/>
              </a:lnSpc>
              <a:buNone/>
            </a:pPr>
            <a:r>
              <a:rPr lang="en-US" sz="2187" dirty="0">
                <a:solidFill>
                  <a:srgbClr val="476FD6"/>
                </a:solidFill>
                <a:latin typeface="Roboto Slab" pitchFamily="34" charset="0"/>
                <a:ea typeface="Roboto Slab" pitchFamily="34" charset="-122"/>
                <a:cs typeface="Roboto Slab" pitchFamily="34" charset="-120"/>
              </a:rPr>
              <a:t>Stigmatization of Smokers</a:t>
            </a:r>
            <a:endParaRPr lang="en-US" sz="2187" dirty="0"/>
          </a:p>
        </p:txBody>
      </p:sp>
      <p:sp>
        <p:nvSpPr>
          <p:cNvPr id="18" name="Text 16"/>
          <p:cNvSpPr/>
          <p:nvPr/>
        </p:nvSpPr>
        <p:spPr>
          <a:xfrm>
            <a:off x="7537371" y="6137910"/>
            <a:ext cx="4832866" cy="1066205"/>
          </a:xfrm>
          <a:prstGeom prst="rect">
            <a:avLst/>
          </a:prstGeom>
          <a:noFill/>
          <a:ln/>
        </p:spPr>
        <p:txBody>
          <a:bodyPr wrap="square" rtlCol="0" anchor="t"/>
          <a:lstStyle/>
          <a:p>
            <a:pPr marL="0" indent="0" algn="l">
              <a:lnSpc>
                <a:spcPts val="2799"/>
              </a:lnSpc>
              <a:buNone/>
            </a:pPr>
            <a:r>
              <a:rPr lang="en-GB" sz="1700" b="0" i="0" u="none" strike="noStrike" dirty="0">
                <a:solidFill>
                  <a:srgbClr val="000000"/>
                </a:solidFill>
                <a:effectLst/>
                <a:latin typeface="Lato" panose="020F0502020204030203" pitchFamily="34" charset="0"/>
                <a:ea typeface="Lato" panose="020F0502020204030203" pitchFamily="34" charset="0"/>
                <a:cs typeface="Lato" panose="020F0502020204030203" pitchFamily="34" charset="0"/>
              </a:rPr>
              <a:t>Some anti-smoking programmes have faced criticism for stigmatising smokers, resulting in reaction.</a:t>
            </a:r>
            <a:r>
              <a:rPr lang="en-GB" sz="1600" dirty="0">
                <a:solidFill>
                  <a:srgbClr val="000000"/>
                </a:solidFill>
                <a:effectLst/>
                <a:latin typeface="Times New Roman" panose="02020603050405020304" pitchFamily="18" charset="0"/>
                <a:ea typeface="Times New Roman" panose="02020603050405020304" pitchFamily="18" charset="0"/>
              </a:rPr>
              <a:t>         </a:t>
            </a:r>
          </a:p>
          <a:p>
            <a:pPr marL="0" indent="0" algn="l">
              <a:lnSpc>
                <a:spcPts val="2799"/>
              </a:lnSpc>
              <a:buNone/>
            </a:pPr>
            <a:r>
              <a:rPr lang="en-GB" sz="1600" dirty="0">
                <a:solidFill>
                  <a:srgbClr val="000000"/>
                </a:solidFill>
                <a:latin typeface="Times New Roman" panose="02020603050405020304" pitchFamily="18" charset="0"/>
                <a:ea typeface="Times New Roman" panose="02020603050405020304" pitchFamily="18" charset="0"/>
              </a:rPr>
              <a:t>                                 </a:t>
            </a:r>
            <a:r>
              <a:rPr lang="en-GB" sz="1600" dirty="0">
                <a:solidFill>
                  <a:srgbClr val="000000"/>
                </a:solidFill>
                <a:effectLst/>
                <a:latin typeface="Times New Roman" panose="02020603050405020304" pitchFamily="18" charset="0"/>
                <a:ea typeface="Times New Roman" panose="02020603050405020304" pitchFamily="18" charset="0"/>
              </a:rPr>
              <a:t>(Bala et al, 2017).</a:t>
            </a:r>
            <a:r>
              <a:rPr lang="en-GB" sz="1600" dirty="0">
                <a:effectLst/>
              </a:rPr>
              <a:t> </a:t>
            </a:r>
            <a:endParaRPr lang="en-US" sz="1700" dirty="0">
              <a:latin typeface="Lato" panose="020F0502020204030203" pitchFamily="34" charset="0"/>
              <a:ea typeface="Lato" panose="020F0502020204030203" pitchFamily="34" charset="0"/>
              <a:cs typeface="Lato" panose="020F0502020204030203"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DF1F8"/>
          </a:solidFill>
          <a:ln/>
        </p:spPr>
      </p:sp>
      <p:sp>
        <p:nvSpPr>
          <p:cNvPr id="3" name="Shape 1"/>
          <p:cNvSpPr/>
          <p:nvPr/>
        </p:nvSpPr>
        <p:spPr>
          <a:xfrm>
            <a:off x="0" y="0"/>
            <a:ext cx="14630400" cy="8234363"/>
          </a:xfrm>
          <a:prstGeom prst="rect">
            <a:avLst/>
          </a:prstGeom>
          <a:solidFill>
            <a:srgbClr val="FBFCFE"/>
          </a:solidFill>
          <a:ln/>
        </p:spPr>
      </p:sp>
      <p:sp>
        <p:nvSpPr>
          <p:cNvPr id="4" name="Text 2"/>
          <p:cNvSpPr/>
          <p:nvPr/>
        </p:nvSpPr>
        <p:spPr>
          <a:xfrm>
            <a:off x="3343513" y="459819"/>
            <a:ext cx="4180642" cy="522446"/>
          </a:xfrm>
          <a:prstGeom prst="rect">
            <a:avLst/>
          </a:prstGeom>
          <a:noFill/>
          <a:ln/>
        </p:spPr>
        <p:txBody>
          <a:bodyPr wrap="none" rtlCol="0" anchor="t"/>
          <a:lstStyle/>
          <a:p>
            <a:pPr marL="0" indent="0">
              <a:lnSpc>
                <a:spcPts val="4115"/>
              </a:lnSpc>
              <a:buNone/>
            </a:pPr>
            <a:r>
              <a:rPr lang="en-US" sz="3292" dirty="0">
                <a:solidFill>
                  <a:srgbClr val="476FD6"/>
                </a:solidFill>
                <a:latin typeface="Roboto Slab" pitchFamily="34" charset="0"/>
                <a:ea typeface="Roboto Slab" pitchFamily="34" charset="-122"/>
                <a:cs typeface="Roboto Slab" pitchFamily="34" charset="-120"/>
              </a:rPr>
              <a:t>Conclusion</a:t>
            </a:r>
            <a:endParaRPr lang="en-US" sz="3292" dirty="0"/>
          </a:p>
        </p:txBody>
      </p:sp>
      <p:sp>
        <p:nvSpPr>
          <p:cNvPr id="5" name="Shape 3"/>
          <p:cNvSpPr/>
          <p:nvPr/>
        </p:nvSpPr>
        <p:spPr>
          <a:xfrm>
            <a:off x="3343513" y="1316712"/>
            <a:ext cx="1323856" cy="1498878"/>
          </a:xfrm>
          <a:prstGeom prst="roundRect">
            <a:avLst>
              <a:gd name="adj" fmla="val 7579"/>
            </a:avLst>
          </a:prstGeom>
          <a:solidFill>
            <a:srgbClr val="DEE7F7"/>
          </a:solidFill>
          <a:ln/>
        </p:spPr>
      </p:sp>
      <p:sp>
        <p:nvSpPr>
          <p:cNvPr id="6" name="Text 4"/>
          <p:cNvSpPr/>
          <p:nvPr/>
        </p:nvSpPr>
        <p:spPr>
          <a:xfrm>
            <a:off x="3510677" y="1898928"/>
            <a:ext cx="86201" cy="334447"/>
          </a:xfrm>
          <a:prstGeom prst="rect">
            <a:avLst/>
          </a:prstGeom>
          <a:noFill/>
          <a:ln/>
        </p:spPr>
        <p:txBody>
          <a:bodyPr wrap="none" rtlCol="0" anchor="t"/>
          <a:lstStyle/>
          <a:p>
            <a:pPr marL="0" indent="0" algn="ctr">
              <a:lnSpc>
                <a:spcPts val="2634"/>
              </a:lnSpc>
              <a:buNone/>
            </a:pPr>
            <a:r>
              <a:rPr lang="en-US" sz="1646" dirty="0">
                <a:solidFill>
                  <a:srgbClr val="476FD6"/>
                </a:solidFill>
                <a:latin typeface="Roboto Slab" pitchFamily="34" charset="0"/>
                <a:ea typeface="Roboto Slab" pitchFamily="34" charset="-122"/>
                <a:cs typeface="Roboto Slab" pitchFamily="34" charset="-120"/>
              </a:rPr>
              <a:t>1</a:t>
            </a:r>
            <a:endParaRPr lang="en-US" sz="1646" dirty="0"/>
          </a:p>
        </p:txBody>
      </p:sp>
      <p:sp>
        <p:nvSpPr>
          <p:cNvPr id="7" name="Text 5"/>
          <p:cNvSpPr/>
          <p:nvPr/>
        </p:nvSpPr>
        <p:spPr>
          <a:xfrm>
            <a:off x="4834533" y="1483876"/>
            <a:ext cx="3371850" cy="261342"/>
          </a:xfrm>
          <a:prstGeom prst="rect">
            <a:avLst/>
          </a:prstGeom>
          <a:noFill/>
          <a:ln/>
        </p:spPr>
        <p:txBody>
          <a:bodyPr wrap="none" rtlCol="0" anchor="t"/>
          <a:lstStyle/>
          <a:p>
            <a:pPr marL="0" indent="0" algn="l">
              <a:lnSpc>
                <a:spcPts val="2057"/>
              </a:lnSpc>
              <a:buNone/>
            </a:pPr>
            <a:r>
              <a:rPr lang="en-US" sz="1646" dirty="0">
                <a:solidFill>
                  <a:srgbClr val="476FD6"/>
                </a:solidFill>
                <a:latin typeface="Roboto Slab" pitchFamily="34" charset="0"/>
                <a:ea typeface="Roboto Slab" pitchFamily="34" charset="-122"/>
                <a:cs typeface="Roboto Slab" pitchFamily="34" charset="-120"/>
              </a:rPr>
              <a:t>Impact of Public Health Initiatives</a:t>
            </a:r>
            <a:endParaRPr lang="en-US" sz="1646" dirty="0"/>
          </a:p>
        </p:txBody>
      </p:sp>
      <p:sp>
        <p:nvSpPr>
          <p:cNvPr id="8" name="Text 6"/>
          <p:cNvSpPr/>
          <p:nvPr/>
        </p:nvSpPr>
        <p:spPr>
          <a:xfrm>
            <a:off x="4834533" y="1845469"/>
            <a:ext cx="6285190" cy="802958"/>
          </a:xfrm>
          <a:prstGeom prst="rect">
            <a:avLst/>
          </a:prstGeom>
          <a:noFill/>
          <a:ln/>
        </p:spPr>
        <p:txBody>
          <a:bodyPr wrap="square" rtlCol="0" anchor="t"/>
          <a:lstStyle/>
          <a:p>
            <a:pPr marL="0" indent="0" algn="l">
              <a:lnSpc>
                <a:spcPts val="2107"/>
              </a:lnSpc>
              <a:buNone/>
            </a:pPr>
            <a:endParaRPr lang="en-US" sz="1317" dirty="0">
              <a:latin typeface="Lato" panose="020F0502020204030203" pitchFamily="34" charset="0"/>
              <a:ea typeface="Lato" panose="020F0502020204030203" pitchFamily="34" charset="0"/>
              <a:cs typeface="Lato" panose="020F0502020204030203" pitchFamily="34" charset="0"/>
            </a:endParaRPr>
          </a:p>
        </p:txBody>
      </p:sp>
      <p:sp>
        <p:nvSpPr>
          <p:cNvPr id="9" name="Shape 7"/>
          <p:cNvSpPr/>
          <p:nvPr/>
        </p:nvSpPr>
        <p:spPr>
          <a:xfrm>
            <a:off x="4750951" y="2798207"/>
            <a:ext cx="6452354" cy="16669"/>
          </a:xfrm>
          <a:prstGeom prst="rect">
            <a:avLst/>
          </a:prstGeom>
          <a:solidFill>
            <a:srgbClr val="DEE7F7"/>
          </a:solidFill>
          <a:ln/>
        </p:spPr>
      </p:sp>
      <p:sp>
        <p:nvSpPr>
          <p:cNvPr id="10" name="Shape 8"/>
          <p:cNvSpPr/>
          <p:nvPr/>
        </p:nvSpPr>
        <p:spPr>
          <a:xfrm>
            <a:off x="3343513" y="2899172"/>
            <a:ext cx="2647712" cy="1498878"/>
          </a:xfrm>
          <a:prstGeom prst="roundRect">
            <a:avLst>
              <a:gd name="adj" fmla="val 6694"/>
            </a:avLst>
          </a:prstGeom>
          <a:solidFill>
            <a:srgbClr val="DEE7F7"/>
          </a:solidFill>
          <a:ln/>
        </p:spPr>
      </p:sp>
      <p:sp>
        <p:nvSpPr>
          <p:cNvPr id="11" name="Text 9"/>
          <p:cNvSpPr/>
          <p:nvPr/>
        </p:nvSpPr>
        <p:spPr>
          <a:xfrm>
            <a:off x="3510677" y="3481388"/>
            <a:ext cx="115491" cy="334447"/>
          </a:xfrm>
          <a:prstGeom prst="rect">
            <a:avLst/>
          </a:prstGeom>
          <a:noFill/>
          <a:ln/>
        </p:spPr>
        <p:txBody>
          <a:bodyPr wrap="none" rtlCol="0" anchor="t"/>
          <a:lstStyle/>
          <a:p>
            <a:pPr marL="0" indent="0" algn="ctr">
              <a:lnSpc>
                <a:spcPts val="2634"/>
              </a:lnSpc>
              <a:buNone/>
            </a:pPr>
            <a:r>
              <a:rPr lang="en-US" sz="1646" dirty="0">
                <a:solidFill>
                  <a:srgbClr val="476FD6"/>
                </a:solidFill>
                <a:latin typeface="Roboto Slab" pitchFamily="34" charset="0"/>
                <a:ea typeface="Roboto Slab" pitchFamily="34" charset="-122"/>
                <a:cs typeface="Roboto Slab" pitchFamily="34" charset="-120"/>
              </a:rPr>
              <a:t>2</a:t>
            </a:r>
            <a:endParaRPr lang="en-US" sz="1646" dirty="0"/>
          </a:p>
        </p:txBody>
      </p:sp>
      <p:sp>
        <p:nvSpPr>
          <p:cNvPr id="12" name="Text 10"/>
          <p:cNvSpPr/>
          <p:nvPr/>
        </p:nvSpPr>
        <p:spPr>
          <a:xfrm>
            <a:off x="6158389" y="3066336"/>
            <a:ext cx="2528530" cy="261342"/>
          </a:xfrm>
          <a:prstGeom prst="rect">
            <a:avLst/>
          </a:prstGeom>
          <a:noFill/>
          <a:ln/>
        </p:spPr>
        <p:txBody>
          <a:bodyPr wrap="none" rtlCol="0" anchor="t"/>
          <a:lstStyle/>
          <a:p>
            <a:pPr marL="0" indent="0" algn="l">
              <a:lnSpc>
                <a:spcPts val="2057"/>
              </a:lnSpc>
              <a:buNone/>
            </a:pPr>
            <a:r>
              <a:rPr lang="en-US" sz="1646" dirty="0">
                <a:solidFill>
                  <a:srgbClr val="476FD6"/>
                </a:solidFill>
                <a:latin typeface="Roboto Slab" pitchFamily="34" charset="0"/>
                <a:ea typeface="Roboto Slab" pitchFamily="34" charset="-122"/>
                <a:cs typeface="Roboto Slab" pitchFamily="34" charset="-120"/>
              </a:rPr>
              <a:t>Continued Efforts Needed</a:t>
            </a:r>
            <a:endParaRPr lang="en-US" sz="1646" dirty="0"/>
          </a:p>
        </p:txBody>
      </p:sp>
      <p:sp>
        <p:nvSpPr>
          <p:cNvPr id="13" name="Text 11"/>
          <p:cNvSpPr/>
          <p:nvPr/>
        </p:nvSpPr>
        <p:spPr>
          <a:xfrm>
            <a:off x="6158389" y="3427928"/>
            <a:ext cx="4961334" cy="802958"/>
          </a:xfrm>
          <a:prstGeom prst="rect">
            <a:avLst/>
          </a:prstGeom>
          <a:noFill/>
          <a:ln/>
        </p:spPr>
        <p:txBody>
          <a:bodyPr wrap="square" rtlCol="0" anchor="t"/>
          <a:lstStyle/>
          <a:p>
            <a:pPr marL="0" indent="0" algn="l">
              <a:lnSpc>
                <a:spcPts val="2107"/>
              </a:lnSpc>
              <a:buNone/>
            </a:pPr>
            <a:endParaRPr lang="en-US" sz="1317" dirty="0"/>
          </a:p>
        </p:txBody>
      </p:sp>
      <p:sp>
        <p:nvSpPr>
          <p:cNvPr id="14" name="Shape 12"/>
          <p:cNvSpPr/>
          <p:nvPr/>
        </p:nvSpPr>
        <p:spPr>
          <a:xfrm>
            <a:off x="6074807" y="4380667"/>
            <a:ext cx="5128498" cy="16669"/>
          </a:xfrm>
          <a:prstGeom prst="rect">
            <a:avLst/>
          </a:prstGeom>
          <a:solidFill>
            <a:srgbClr val="DEE7F7"/>
          </a:solidFill>
          <a:ln/>
        </p:spPr>
      </p:sp>
      <p:sp>
        <p:nvSpPr>
          <p:cNvPr id="15" name="Shape 13"/>
          <p:cNvSpPr/>
          <p:nvPr/>
        </p:nvSpPr>
        <p:spPr>
          <a:xfrm>
            <a:off x="3343513" y="4481632"/>
            <a:ext cx="3971687" cy="1766530"/>
          </a:xfrm>
          <a:prstGeom prst="roundRect">
            <a:avLst>
              <a:gd name="adj" fmla="val 5680"/>
            </a:avLst>
          </a:prstGeom>
          <a:solidFill>
            <a:srgbClr val="DEE7F7"/>
          </a:solidFill>
          <a:ln/>
        </p:spPr>
      </p:sp>
      <p:sp>
        <p:nvSpPr>
          <p:cNvPr id="16" name="Text 14"/>
          <p:cNvSpPr/>
          <p:nvPr/>
        </p:nvSpPr>
        <p:spPr>
          <a:xfrm>
            <a:off x="3510677" y="5197673"/>
            <a:ext cx="112871" cy="334447"/>
          </a:xfrm>
          <a:prstGeom prst="rect">
            <a:avLst/>
          </a:prstGeom>
          <a:noFill/>
          <a:ln/>
        </p:spPr>
        <p:txBody>
          <a:bodyPr wrap="none" rtlCol="0" anchor="t"/>
          <a:lstStyle/>
          <a:p>
            <a:pPr marL="0" indent="0" algn="ctr">
              <a:lnSpc>
                <a:spcPts val="2634"/>
              </a:lnSpc>
              <a:buNone/>
            </a:pPr>
            <a:r>
              <a:rPr lang="en-US" sz="1646" dirty="0">
                <a:solidFill>
                  <a:srgbClr val="476FD6"/>
                </a:solidFill>
                <a:latin typeface="Roboto Slab" pitchFamily="34" charset="0"/>
                <a:ea typeface="Roboto Slab" pitchFamily="34" charset="-122"/>
                <a:cs typeface="Roboto Slab" pitchFamily="34" charset="-120"/>
              </a:rPr>
              <a:t>3</a:t>
            </a:r>
            <a:endParaRPr lang="en-US" sz="1646" dirty="0"/>
          </a:p>
        </p:txBody>
      </p:sp>
      <p:sp>
        <p:nvSpPr>
          <p:cNvPr id="17" name="Text 15"/>
          <p:cNvSpPr/>
          <p:nvPr/>
        </p:nvSpPr>
        <p:spPr>
          <a:xfrm>
            <a:off x="7482364" y="4648795"/>
            <a:ext cx="2267664" cy="261342"/>
          </a:xfrm>
          <a:prstGeom prst="rect">
            <a:avLst/>
          </a:prstGeom>
          <a:noFill/>
          <a:ln/>
        </p:spPr>
        <p:txBody>
          <a:bodyPr wrap="none" rtlCol="0" anchor="t"/>
          <a:lstStyle/>
          <a:p>
            <a:pPr marL="0" indent="0" algn="l">
              <a:lnSpc>
                <a:spcPts val="2057"/>
              </a:lnSpc>
              <a:buNone/>
            </a:pPr>
            <a:r>
              <a:rPr lang="en-US" sz="1646" dirty="0">
                <a:solidFill>
                  <a:srgbClr val="476FD6"/>
                </a:solidFill>
                <a:latin typeface="Roboto Slab" pitchFamily="34" charset="0"/>
                <a:ea typeface="Roboto Slab" pitchFamily="34" charset="-122"/>
                <a:cs typeface="Roboto Slab" pitchFamily="34" charset="-120"/>
              </a:rPr>
              <a:t>Multifaceted Approach</a:t>
            </a:r>
            <a:endParaRPr lang="en-US" sz="1646" dirty="0"/>
          </a:p>
        </p:txBody>
      </p:sp>
      <p:sp>
        <p:nvSpPr>
          <p:cNvPr id="18" name="Text 16"/>
          <p:cNvSpPr/>
          <p:nvPr/>
        </p:nvSpPr>
        <p:spPr>
          <a:xfrm>
            <a:off x="7482364" y="5010388"/>
            <a:ext cx="3637359" cy="1070610"/>
          </a:xfrm>
          <a:prstGeom prst="rect">
            <a:avLst/>
          </a:prstGeom>
          <a:noFill/>
          <a:ln/>
        </p:spPr>
        <p:txBody>
          <a:bodyPr wrap="square" rtlCol="0" anchor="t"/>
          <a:lstStyle/>
          <a:p>
            <a:pPr marL="0" indent="0" algn="l">
              <a:lnSpc>
                <a:spcPts val="2107"/>
              </a:lnSpc>
              <a:buNone/>
            </a:pPr>
            <a:endParaRPr lang="en-US" sz="1317" dirty="0"/>
          </a:p>
        </p:txBody>
      </p:sp>
      <p:sp>
        <p:nvSpPr>
          <p:cNvPr id="19" name="Text 17"/>
          <p:cNvSpPr/>
          <p:nvPr/>
        </p:nvSpPr>
        <p:spPr>
          <a:xfrm>
            <a:off x="3343513" y="6436281"/>
            <a:ext cx="7943374" cy="1338263"/>
          </a:xfrm>
          <a:prstGeom prst="rect">
            <a:avLst/>
          </a:prstGeom>
          <a:noFill/>
          <a:ln/>
        </p:spPr>
        <p:txBody>
          <a:bodyPr wrap="square" rtlCol="0" anchor="t"/>
          <a:lstStyle/>
          <a:p>
            <a:pPr marL="0" indent="0">
              <a:lnSpc>
                <a:spcPts val="2107"/>
              </a:lnSpc>
              <a:buNone/>
            </a:pPr>
            <a:r>
              <a:rPr lang="en-GB" sz="1500" b="0" i="0" u="none" strike="noStrike" dirty="0">
                <a:solidFill>
                  <a:srgbClr val="000000"/>
                </a:solidFill>
                <a:effectLst/>
                <a:latin typeface="Lato" panose="020F0502020204030203" pitchFamily="34" charset="0"/>
                <a:ea typeface="Lato" panose="020F0502020204030203" pitchFamily="34" charset="0"/>
                <a:cs typeface="Lato" panose="020F0502020204030203" pitchFamily="34" charset="0"/>
              </a:rPr>
              <a:t>Finally, measures for reducing smoking incidence in Wales and the UK require continual commitment and a comprehensive strategy. While current public health programmes have yielded promising results, it is critical to sustain momentum and widen efforts to achieve large and long-term reductions in smoking prevalence. To achieve a smoke-free future, governments, healthcare professionals, communities, and individuals must work together.</a:t>
            </a:r>
            <a:endParaRPr lang="en-US" sz="1500" dirty="0">
              <a:latin typeface="Lato" panose="020F0502020204030203" pitchFamily="34" charset="0"/>
              <a:ea typeface="Lato" panose="020F0502020204030203" pitchFamily="34" charset="0"/>
              <a:cs typeface="Lato" panose="020F0502020204030203"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DF1F8"/>
          </a:solidFill>
          <a:ln/>
        </p:spPr>
      </p:sp>
      <p:sp>
        <p:nvSpPr>
          <p:cNvPr id="3" name="Shape 1"/>
          <p:cNvSpPr/>
          <p:nvPr/>
        </p:nvSpPr>
        <p:spPr>
          <a:xfrm>
            <a:off x="0" y="0"/>
            <a:ext cx="14630400" cy="8237696"/>
          </a:xfrm>
          <a:prstGeom prst="rect">
            <a:avLst/>
          </a:prstGeom>
          <a:solidFill>
            <a:srgbClr val="FBFCFE"/>
          </a:solidFill>
          <a:ln/>
        </p:spPr>
      </p:sp>
      <p:sp>
        <p:nvSpPr>
          <p:cNvPr id="4" name="Text 2"/>
          <p:cNvSpPr/>
          <p:nvPr/>
        </p:nvSpPr>
        <p:spPr>
          <a:xfrm>
            <a:off x="2525792" y="554474"/>
            <a:ext cx="5041463" cy="630079"/>
          </a:xfrm>
          <a:prstGeom prst="rect">
            <a:avLst/>
          </a:prstGeom>
          <a:noFill/>
          <a:ln/>
        </p:spPr>
        <p:txBody>
          <a:bodyPr wrap="none" rtlCol="0" anchor="t"/>
          <a:lstStyle/>
          <a:p>
            <a:pPr marL="0" indent="0">
              <a:lnSpc>
                <a:spcPts val="4962"/>
              </a:lnSpc>
              <a:buNone/>
            </a:pPr>
            <a:r>
              <a:rPr lang="en-US" sz="3970" dirty="0">
                <a:solidFill>
                  <a:srgbClr val="476FD6"/>
                </a:solidFill>
                <a:latin typeface="Roboto Slab" pitchFamily="34" charset="0"/>
                <a:ea typeface="Roboto Slab" pitchFamily="34" charset="-122"/>
                <a:cs typeface="Roboto Slab" pitchFamily="34" charset="-120"/>
              </a:rPr>
              <a:t>Recommendation</a:t>
            </a:r>
            <a:endParaRPr lang="en-US" sz="3970" dirty="0"/>
          </a:p>
        </p:txBody>
      </p:sp>
      <p:sp>
        <p:nvSpPr>
          <p:cNvPr id="5" name="Shape 3"/>
          <p:cNvSpPr/>
          <p:nvPr/>
        </p:nvSpPr>
        <p:spPr>
          <a:xfrm>
            <a:off x="2525792" y="1587818"/>
            <a:ext cx="9578816" cy="579834"/>
          </a:xfrm>
          <a:prstGeom prst="rect">
            <a:avLst/>
          </a:prstGeom>
          <a:solidFill>
            <a:srgbClr val="DEE7F7"/>
          </a:solidFill>
          <a:ln/>
        </p:spPr>
      </p:sp>
      <p:sp>
        <p:nvSpPr>
          <p:cNvPr id="6" name="Text 4"/>
          <p:cNvSpPr/>
          <p:nvPr/>
        </p:nvSpPr>
        <p:spPr>
          <a:xfrm>
            <a:off x="2727365" y="1716405"/>
            <a:ext cx="4382453" cy="322659"/>
          </a:xfrm>
          <a:prstGeom prst="rect">
            <a:avLst/>
          </a:prstGeom>
          <a:noFill/>
          <a:ln/>
        </p:spPr>
        <p:txBody>
          <a:bodyPr wrap="none" rtlCol="0" anchor="t"/>
          <a:lstStyle/>
          <a:p>
            <a:pPr marL="0" indent="0">
              <a:lnSpc>
                <a:spcPts val="2541"/>
              </a:lnSpc>
              <a:buNone/>
            </a:pPr>
            <a:r>
              <a:rPr lang="en-US" sz="1588" dirty="0">
                <a:solidFill>
                  <a:srgbClr val="15213F"/>
                </a:solidFill>
                <a:latin typeface="Roboto" pitchFamily="34" charset="0"/>
                <a:ea typeface="Roboto" pitchFamily="34" charset="-122"/>
                <a:cs typeface="Roboto" pitchFamily="34" charset="-120"/>
              </a:rPr>
              <a:t>Wales</a:t>
            </a:r>
            <a:endParaRPr lang="en-US" sz="1588" dirty="0"/>
          </a:p>
        </p:txBody>
      </p:sp>
      <p:sp>
        <p:nvSpPr>
          <p:cNvPr id="7" name="Text 5"/>
          <p:cNvSpPr/>
          <p:nvPr/>
        </p:nvSpPr>
        <p:spPr>
          <a:xfrm>
            <a:off x="7520583" y="1716405"/>
            <a:ext cx="4382453" cy="322659"/>
          </a:xfrm>
          <a:prstGeom prst="rect">
            <a:avLst/>
          </a:prstGeom>
          <a:noFill/>
          <a:ln/>
        </p:spPr>
        <p:txBody>
          <a:bodyPr wrap="none" rtlCol="0" anchor="t"/>
          <a:lstStyle/>
          <a:p>
            <a:pPr marL="0" indent="0">
              <a:lnSpc>
                <a:spcPts val="2541"/>
              </a:lnSpc>
              <a:buNone/>
            </a:pPr>
            <a:r>
              <a:rPr lang="en-US" sz="1588" dirty="0">
                <a:solidFill>
                  <a:srgbClr val="15213F"/>
                </a:solidFill>
                <a:latin typeface="Roboto" pitchFamily="34" charset="0"/>
                <a:ea typeface="Roboto" pitchFamily="34" charset="-122"/>
                <a:cs typeface="Roboto" pitchFamily="34" charset="-120"/>
              </a:rPr>
              <a:t>UK</a:t>
            </a:r>
            <a:endParaRPr lang="en-US" sz="1588" dirty="0"/>
          </a:p>
        </p:txBody>
      </p:sp>
      <p:sp>
        <p:nvSpPr>
          <p:cNvPr id="8" name="Text 6"/>
          <p:cNvSpPr/>
          <p:nvPr/>
        </p:nvSpPr>
        <p:spPr>
          <a:xfrm>
            <a:off x="2727365" y="2296239"/>
            <a:ext cx="4382453" cy="322659"/>
          </a:xfrm>
          <a:prstGeom prst="rect">
            <a:avLst/>
          </a:prstGeom>
          <a:noFill/>
          <a:ln/>
        </p:spPr>
        <p:txBody>
          <a:bodyPr wrap="none" rtlCol="0" anchor="t"/>
          <a:lstStyle/>
          <a:p>
            <a:pPr marL="0" indent="0">
              <a:lnSpc>
                <a:spcPts val="2541"/>
              </a:lnSpc>
              <a:buNone/>
            </a:pPr>
            <a:r>
              <a:rPr lang="en-US" sz="1588" dirty="0">
                <a:solidFill>
                  <a:srgbClr val="15213F"/>
                </a:solidFill>
                <a:latin typeface="Roboto" pitchFamily="34" charset="0"/>
                <a:ea typeface="Roboto" pitchFamily="34" charset="-122"/>
                <a:cs typeface="Roboto" pitchFamily="34" charset="-120"/>
              </a:rPr>
              <a:t>Implement strict smoking bans in public spaces</a:t>
            </a:r>
            <a:endParaRPr lang="en-US" sz="1588" dirty="0"/>
          </a:p>
        </p:txBody>
      </p:sp>
      <p:sp>
        <p:nvSpPr>
          <p:cNvPr id="9" name="Text 7"/>
          <p:cNvSpPr/>
          <p:nvPr/>
        </p:nvSpPr>
        <p:spPr>
          <a:xfrm>
            <a:off x="7520583" y="2296239"/>
            <a:ext cx="4382453" cy="645319"/>
          </a:xfrm>
          <a:prstGeom prst="rect">
            <a:avLst/>
          </a:prstGeom>
          <a:noFill/>
          <a:ln/>
        </p:spPr>
        <p:txBody>
          <a:bodyPr wrap="square" rtlCol="0" anchor="t"/>
          <a:lstStyle/>
          <a:p>
            <a:pPr marL="0" indent="0">
              <a:lnSpc>
                <a:spcPts val="2541"/>
              </a:lnSpc>
              <a:buNone/>
            </a:pPr>
            <a:r>
              <a:rPr lang="en-US" sz="1588" dirty="0">
                <a:solidFill>
                  <a:srgbClr val="15213F"/>
                </a:solidFill>
                <a:latin typeface="Roboto" pitchFamily="34" charset="0"/>
                <a:ea typeface="Roboto" pitchFamily="34" charset="-122"/>
                <a:cs typeface="Roboto" pitchFamily="34" charset="-120"/>
              </a:rPr>
              <a:t>Work with local communities to establish smoke-free environments</a:t>
            </a:r>
            <a:endParaRPr lang="en-US" sz="1588" dirty="0"/>
          </a:p>
        </p:txBody>
      </p:sp>
      <p:sp>
        <p:nvSpPr>
          <p:cNvPr id="10" name="Shape 8"/>
          <p:cNvSpPr/>
          <p:nvPr/>
        </p:nvSpPr>
        <p:spPr>
          <a:xfrm>
            <a:off x="2525792" y="3070146"/>
            <a:ext cx="9578816" cy="902494"/>
          </a:xfrm>
          <a:prstGeom prst="rect">
            <a:avLst/>
          </a:prstGeom>
          <a:solidFill>
            <a:srgbClr val="DEE7F7"/>
          </a:solidFill>
          <a:ln/>
        </p:spPr>
      </p:sp>
      <p:sp>
        <p:nvSpPr>
          <p:cNvPr id="11" name="Text 9"/>
          <p:cNvSpPr/>
          <p:nvPr/>
        </p:nvSpPr>
        <p:spPr>
          <a:xfrm>
            <a:off x="2727365" y="3198733"/>
            <a:ext cx="4382453" cy="322659"/>
          </a:xfrm>
          <a:prstGeom prst="rect">
            <a:avLst/>
          </a:prstGeom>
          <a:noFill/>
          <a:ln/>
        </p:spPr>
        <p:txBody>
          <a:bodyPr wrap="none" rtlCol="0" anchor="t"/>
          <a:lstStyle/>
          <a:p>
            <a:pPr marL="0" indent="0">
              <a:lnSpc>
                <a:spcPts val="2541"/>
              </a:lnSpc>
              <a:buNone/>
            </a:pPr>
            <a:r>
              <a:rPr lang="en-US" sz="1588" dirty="0">
                <a:solidFill>
                  <a:srgbClr val="15213F"/>
                </a:solidFill>
                <a:latin typeface="Roboto" pitchFamily="34" charset="0"/>
                <a:ea typeface="Roboto" pitchFamily="34" charset="-122"/>
                <a:cs typeface="Roboto" pitchFamily="34" charset="-120"/>
              </a:rPr>
              <a:t>Invest in accessible smoking cessation services</a:t>
            </a:r>
            <a:endParaRPr lang="en-US" sz="1588" dirty="0"/>
          </a:p>
        </p:txBody>
      </p:sp>
      <p:sp>
        <p:nvSpPr>
          <p:cNvPr id="12" name="Text 10"/>
          <p:cNvSpPr/>
          <p:nvPr/>
        </p:nvSpPr>
        <p:spPr>
          <a:xfrm>
            <a:off x="7520583" y="3198733"/>
            <a:ext cx="4382453" cy="645319"/>
          </a:xfrm>
          <a:prstGeom prst="rect">
            <a:avLst/>
          </a:prstGeom>
          <a:noFill/>
          <a:ln/>
        </p:spPr>
        <p:txBody>
          <a:bodyPr wrap="square" rtlCol="0" anchor="t"/>
          <a:lstStyle/>
          <a:p>
            <a:pPr marL="0" indent="0">
              <a:lnSpc>
                <a:spcPts val="2541"/>
              </a:lnSpc>
              <a:buNone/>
            </a:pPr>
            <a:r>
              <a:rPr lang="en-US" sz="1588" dirty="0">
                <a:solidFill>
                  <a:srgbClr val="15213F"/>
                </a:solidFill>
                <a:latin typeface="Roboto" pitchFamily="34" charset="0"/>
                <a:ea typeface="Roboto" pitchFamily="34" charset="-122"/>
                <a:cs typeface="Roboto" pitchFamily="34" charset="-120"/>
              </a:rPr>
              <a:t>Provide funding for comprehensive smoking cessation support programmes</a:t>
            </a:r>
            <a:endParaRPr lang="en-US" sz="1588" dirty="0"/>
          </a:p>
        </p:txBody>
      </p:sp>
      <p:sp>
        <p:nvSpPr>
          <p:cNvPr id="13" name="Text 11"/>
          <p:cNvSpPr/>
          <p:nvPr/>
        </p:nvSpPr>
        <p:spPr>
          <a:xfrm>
            <a:off x="2727365" y="4101227"/>
            <a:ext cx="4382453" cy="645319"/>
          </a:xfrm>
          <a:prstGeom prst="rect">
            <a:avLst/>
          </a:prstGeom>
          <a:noFill/>
          <a:ln/>
        </p:spPr>
        <p:txBody>
          <a:bodyPr wrap="square" rtlCol="0" anchor="t"/>
          <a:lstStyle/>
          <a:p>
            <a:pPr marL="0" indent="0">
              <a:lnSpc>
                <a:spcPts val="2541"/>
              </a:lnSpc>
              <a:buNone/>
            </a:pPr>
            <a:r>
              <a:rPr lang="en-US" sz="1588" dirty="0">
                <a:solidFill>
                  <a:srgbClr val="15213F"/>
                </a:solidFill>
                <a:latin typeface="Roboto" pitchFamily="34" charset="0"/>
                <a:ea typeface="Roboto" pitchFamily="34" charset="-122"/>
                <a:cs typeface="Roboto" pitchFamily="34" charset="-120"/>
              </a:rPr>
              <a:t>Educate young people on the dangers of smoking</a:t>
            </a:r>
            <a:endParaRPr lang="en-US" sz="1588" dirty="0"/>
          </a:p>
        </p:txBody>
      </p:sp>
      <p:sp>
        <p:nvSpPr>
          <p:cNvPr id="14" name="Text 12"/>
          <p:cNvSpPr/>
          <p:nvPr/>
        </p:nvSpPr>
        <p:spPr>
          <a:xfrm>
            <a:off x="7520583" y="4101227"/>
            <a:ext cx="4382453" cy="645319"/>
          </a:xfrm>
          <a:prstGeom prst="rect">
            <a:avLst/>
          </a:prstGeom>
          <a:noFill/>
          <a:ln/>
        </p:spPr>
        <p:txBody>
          <a:bodyPr wrap="square" rtlCol="0" anchor="t"/>
          <a:lstStyle/>
          <a:p>
            <a:pPr marL="0" indent="0">
              <a:lnSpc>
                <a:spcPts val="2541"/>
              </a:lnSpc>
              <a:buNone/>
            </a:pPr>
            <a:r>
              <a:rPr lang="en-US" sz="1588" dirty="0">
                <a:solidFill>
                  <a:srgbClr val="15213F"/>
                </a:solidFill>
                <a:latin typeface="Roboto" pitchFamily="34" charset="0"/>
                <a:ea typeface="Roboto" pitchFamily="34" charset="-122"/>
                <a:cs typeface="Roboto" pitchFamily="34" charset="-120"/>
              </a:rPr>
              <a:t>Support educational initiatives aimed at preventing youth smoking</a:t>
            </a:r>
            <a:endParaRPr lang="en-US" sz="1588" dirty="0"/>
          </a:p>
        </p:txBody>
      </p:sp>
      <p:sp>
        <p:nvSpPr>
          <p:cNvPr id="15" name="Text 13"/>
          <p:cNvSpPr/>
          <p:nvPr/>
        </p:nvSpPr>
        <p:spPr>
          <a:xfrm>
            <a:off x="2525792" y="5101947"/>
            <a:ext cx="9578816" cy="2581275"/>
          </a:xfrm>
          <a:prstGeom prst="rect">
            <a:avLst/>
          </a:prstGeom>
          <a:noFill/>
          <a:ln/>
        </p:spPr>
        <p:txBody>
          <a:bodyPr wrap="square" rtlCol="0" anchor="t"/>
          <a:lstStyle/>
          <a:p>
            <a:pPr marL="0" indent="0">
              <a:lnSpc>
                <a:spcPts val="2541"/>
              </a:lnSpc>
              <a:buNone/>
            </a:pPr>
            <a:r>
              <a:rPr lang="en-GB" sz="1700" b="0" i="0" u="none" strike="noStrike" dirty="0">
                <a:solidFill>
                  <a:srgbClr val="000000"/>
                </a:solidFill>
                <a:effectLst/>
                <a:latin typeface="Lato" panose="020F0502020204030203" pitchFamily="34" charset="0"/>
                <a:ea typeface="Lato" panose="020F0502020204030203" pitchFamily="34" charset="0"/>
                <a:cs typeface="Lato" panose="020F0502020204030203" pitchFamily="34" charset="0"/>
              </a:rPr>
              <a:t>To achieve a smoke-free future, a holistic approach to addressing smoking incidence in Wales and the United Kingdom is required. This includes enforcing severe smoking restrictions in public places to protect nonsmokers from secondhand smoke, investing in accessible smoking cessation programmes to help individuals who want to quit, and teaching young people about the harms of smoking to prevent future generations from developing this dangerous habit. Furthermore, collaborating with local communities to create smoke-free settings and sponsoring comprehensive smoking cessation assistance programmes are critical steps towards accomplishing our aim of lowering smoking rates and establishing a healthy society.</a:t>
            </a:r>
            <a:r>
              <a:rPr lang="en-GB" sz="1800" dirty="0">
                <a:solidFill>
                  <a:srgbClr val="000000"/>
                </a:solidFill>
                <a:effectLst/>
                <a:latin typeface="Times New Roman" panose="02020603050405020304" pitchFamily="18" charset="0"/>
                <a:ea typeface="Times New Roman" panose="02020603050405020304" pitchFamily="18" charset="0"/>
              </a:rPr>
              <a:t> (Golechha ,2019)</a:t>
            </a:r>
            <a:r>
              <a:rPr lang="en-GB" sz="1600" dirty="0">
                <a:effectLst/>
              </a:rPr>
              <a:t> , </a:t>
            </a:r>
            <a:r>
              <a:rPr lang="en-GB" sz="1800" dirty="0">
                <a:solidFill>
                  <a:srgbClr val="000000"/>
                </a:solidFill>
                <a:effectLst/>
                <a:latin typeface="Times New Roman" panose="02020603050405020304" pitchFamily="18" charset="0"/>
                <a:ea typeface="Times New Roman" panose="02020603050405020304" pitchFamily="18" charset="0"/>
              </a:rPr>
              <a:t>(Orsal,2021)</a:t>
            </a:r>
            <a:r>
              <a:rPr lang="en-GB" sz="1600" dirty="0">
                <a:effectLst/>
              </a:rPr>
              <a:t> </a:t>
            </a:r>
            <a:endParaRPr lang="en-US" sz="1700" dirty="0">
              <a:latin typeface="Lato" panose="020F0502020204030203" pitchFamily="34" charset="0"/>
              <a:ea typeface="Lato" panose="020F0502020204030203" pitchFamily="34" charset="0"/>
              <a:cs typeface="Lato" panose="020F0502020204030203" pitchFamily="34" charset="0"/>
            </a:endParaRPr>
          </a:p>
        </p:txBody>
      </p:sp>
    </p:spTree>
    <p:extLst>
      <p:ext uri="{BB962C8B-B14F-4D97-AF65-F5344CB8AC3E}">
        <p14:creationId xmlns:p14="http://schemas.microsoft.com/office/powerpoint/2010/main" val="1364686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DA213-881F-31FE-232B-F9397AF6779B}"/>
              </a:ext>
            </a:extLst>
          </p:cNvPr>
          <p:cNvSpPr>
            <a:spLocks noGrp="1"/>
          </p:cNvSpPr>
          <p:nvPr>
            <p:ph type="title"/>
          </p:nvPr>
        </p:nvSpPr>
        <p:spPr/>
        <p:txBody>
          <a:bodyPr/>
          <a:lst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a:lstStyle>
          <a:p>
            <a:r>
              <a:rPr lang="en-GB" dirty="0">
                <a:solidFill>
                  <a:schemeClr val="tx2">
                    <a:lumMod val="50000"/>
                    <a:lumOff val="50000"/>
                  </a:schemeClr>
                </a:solidFill>
              </a:rPr>
              <a:t>                         </a:t>
            </a:r>
            <a:r>
              <a:rPr lang="en-GB" sz="4400" dirty="0">
                <a:solidFill>
                  <a:schemeClr val="accent1"/>
                </a:solidFill>
              </a:rPr>
              <a:t> Reference </a:t>
            </a:r>
            <a:endParaRPr lang="en-US" sz="4400" dirty="0">
              <a:solidFill>
                <a:schemeClr val="accent1"/>
              </a:solidFill>
            </a:endParaRPr>
          </a:p>
        </p:txBody>
      </p:sp>
      <p:sp>
        <p:nvSpPr>
          <p:cNvPr id="3" name="Content Placeholder 2">
            <a:extLst>
              <a:ext uri="{FF2B5EF4-FFF2-40B4-BE49-F238E27FC236}">
                <a16:creationId xmlns:a16="http://schemas.microsoft.com/office/drawing/2014/main" id="{54C81991-56C3-9CA3-1549-BEB99E109D95}"/>
              </a:ext>
            </a:extLst>
          </p:cNvPr>
          <p:cNvSpPr>
            <a:spLocks noGrp="1"/>
          </p:cNvSpPr>
          <p:nvPr>
            <p:ph idx="1"/>
          </p:nvPr>
        </p:nvSpPr>
        <p:spPr>
          <a:xfrm>
            <a:off x="824771" y="2028825"/>
            <a:ext cx="13926166" cy="5762624"/>
          </a:xfrm>
        </p:spPr>
        <p:txBody>
          <a:bodyPr>
            <a:normAutofit fontScale="25000" lnSpcReduction="20000"/>
          </a:bodyPr>
          <a:lst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a:lstStyle>
          <a:p>
            <a:endParaRPr lang="en-GB" sz="2160" dirty="0">
              <a:solidFill>
                <a:srgbClr val="222222"/>
              </a:solidFill>
              <a:effectLst/>
              <a:latin typeface="Lao UI" panose="020B0502040204020203" pitchFamily="34" charset="0"/>
              <a:ea typeface="Times New Roman" panose="02020603050405020304" pitchFamily="18" charset="0"/>
              <a:cs typeface="Times New Roman" panose="02020603050405020304" pitchFamily="18" charset="0"/>
            </a:endParaRPr>
          </a:p>
          <a:p>
            <a:pPr marL="0" indent="0">
              <a:buNone/>
            </a:pPr>
            <a:r>
              <a:rPr lang="en-GB" sz="5760" dirty="0">
                <a:solidFill>
                  <a:srgbClr val="222222"/>
                </a:solidFill>
                <a:effectLst/>
                <a:latin typeface="Lao UI" panose="020B0502040204020203" pitchFamily="34" charset="0"/>
                <a:ea typeface="Times New Roman" panose="02020603050405020304" pitchFamily="18" charset="0"/>
                <a:cs typeface="Times New Roman" panose="02020603050405020304" pitchFamily="18" charset="0"/>
              </a:rPr>
              <a:t>Akter, S., Islam, M.R., Rahman, M.M., Rouyard, T., Nsashiyi, R.S., Hossain, F. and Nakamura, R., 2023. Evaluation of population-level tobacco control interventions and health outcomes: a systematic review and meta-analysis. JAMA Network Open, 6(7), pp. e2322341-e2322341.</a:t>
            </a:r>
            <a:endParaRPr lang="en-GB" sz="576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5760" dirty="0">
                <a:solidFill>
                  <a:srgbClr val="222222"/>
                </a:solidFill>
                <a:effectLst/>
                <a:latin typeface="Lao UI" panose="020B0502040204020203" pitchFamily="34" charset="0"/>
                <a:ea typeface="Times New Roman" panose="02020603050405020304" pitchFamily="18" charset="0"/>
                <a:cs typeface="Times New Roman" panose="02020603050405020304" pitchFamily="18" charset="0"/>
              </a:rPr>
              <a:t>Bader, P., Boisclair, D. and Ferrence, R., 2011. Effects of tobacco taxation and pricing on smoking behaviour in high-risk populations: a knowledge synthesis. International journal of environmental research and public health, 8(11), pp.4118-4139.</a:t>
            </a:r>
            <a:endParaRPr lang="en-GB" sz="576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5760" dirty="0">
                <a:solidFill>
                  <a:srgbClr val="222222"/>
                </a:solidFill>
                <a:effectLst/>
                <a:latin typeface="Lao UI" panose="020B0502040204020203" pitchFamily="34" charset="0"/>
                <a:ea typeface="Times New Roman" panose="02020603050405020304" pitchFamily="18" charset="0"/>
                <a:cs typeface="Times New Roman" panose="02020603050405020304" pitchFamily="18" charset="0"/>
              </a:rPr>
              <a:t>Bala, M.M., Strzeszynski, L. and Topor‐Madry, R., 2017. Mass media interventions for smoking cessation in adults. Cochrane Database of Systematic Reviews, (11).</a:t>
            </a:r>
            <a:endParaRPr lang="en-GB" sz="576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5760" dirty="0">
                <a:solidFill>
                  <a:srgbClr val="222222"/>
                </a:solidFill>
                <a:effectLst/>
                <a:latin typeface="Lao UI" panose="020B0502040204020203" pitchFamily="34" charset="0"/>
                <a:ea typeface="Times New Roman" panose="02020603050405020304" pitchFamily="18" charset="0"/>
                <a:cs typeface="Times New Roman" panose="02020603050405020304" pitchFamily="18" charset="0"/>
              </a:rPr>
              <a:t>Dai, X., Gil, G.F., Reitsma, M.B., Ahmad, N.S., Anderson, J.A., Bisignano, C., Carr, S., Feldman, R., Hay, S.I., He, J. and Iannucci, V., 2022. Health effects associated with smoking: a Burden of Proof study. Nature Medicine, 28(10), pp.2045-2055.</a:t>
            </a:r>
            <a:endParaRPr lang="en-GB" sz="576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5760" dirty="0">
                <a:solidFill>
                  <a:srgbClr val="222222"/>
                </a:solidFill>
                <a:effectLst/>
                <a:latin typeface="Lao UI" panose="020B0502040204020203" pitchFamily="34" charset="0"/>
                <a:ea typeface="Times New Roman" panose="02020603050405020304" pitchFamily="18" charset="0"/>
                <a:cs typeface="Times New Roman" panose="02020603050405020304" pitchFamily="18" charset="0"/>
              </a:rPr>
              <a:t>Erath, T.G., Browning, K.O., Evemy, C., Feinstein, M.J.P., Wiley, R.C., Klemperer, E.M., DeSarno, M. and Higgins, S.T., 2022. A review of research on cigarette smoking in Preventive Medicine in recognition of the journal's 50th anniversary. Preventive medicine, 164, p.107335.</a:t>
            </a:r>
            <a:endParaRPr lang="en-GB" sz="576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5760" dirty="0">
                <a:solidFill>
                  <a:srgbClr val="000000"/>
                </a:solidFill>
                <a:effectLst/>
                <a:latin typeface="Lao UI" panose="020B0502040204020203" pitchFamily="34" charset="0"/>
                <a:ea typeface="Times New Roman" panose="02020603050405020304" pitchFamily="18" charset="0"/>
              </a:rPr>
              <a:t>Golechha, M. (2019). Health promotion methods for smoking prevention and cessation: A comprehensive review of effectiveness and the way forward. </a:t>
            </a:r>
            <a:r>
              <a:rPr lang="en-GB" sz="5760" i="1" dirty="0">
                <a:solidFill>
                  <a:srgbClr val="000000"/>
                </a:solidFill>
                <a:effectLst/>
                <a:latin typeface="Lao UI" panose="020B0502040204020203" pitchFamily="34" charset="0"/>
                <a:ea typeface="Times New Roman" panose="02020603050405020304" pitchFamily="18" charset="0"/>
              </a:rPr>
              <a:t>International Journal of Preventive Medicine</a:t>
            </a:r>
            <a:r>
              <a:rPr lang="en-GB" sz="5760" dirty="0">
                <a:solidFill>
                  <a:srgbClr val="000000"/>
                </a:solidFill>
                <a:effectLst/>
                <a:latin typeface="Lao UI" panose="020B0502040204020203" pitchFamily="34" charset="0"/>
                <a:ea typeface="Times New Roman" panose="02020603050405020304" pitchFamily="18" charset="0"/>
              </a:rPr>
              <a:t>, 7(1), p.7.</a:t>
            </a:r>
            <a:endParaRPr lang="en-GB" sz="5760" dirty="0">
              <a:effectLst/>
              <a:latin typeface="Times New Roman" panose="02020603050405020304" pitchFamily="18" charset="0"/>
              <a:ea typeface="Times New Roman" panose="02020603050405020304" pitchFamily="18" charset="0"/>
            </a:endParaRPr>
          </a:p>
          <a:p>
            <a:pPr marL="0" indent="0">
              <a:buNone/>
            </a:pPr>
            <a:r>
              <a:rPr lang="en-GB" sz="5760" dirty="0">
                <a:solidFill>
                  <a:srgbClr val="222222"/>
                </a:solidFill>
                <a:effectLst/>
                <a:latin typeface="Lao UI" panose="020B0502040204020203" pitchFamily="34" charset="0"/>
                <a:ea typeface="Times New Roman" panose="02020603050405020304" pitchFamily="18" charset="0"/>
                <a:cs typeface="Times New Roman" panose="02020603050405020304" pitchFamily="18" charset="0"/>
              </a:rPr>
              <a:t>Hoffman, S.J. and Tan, C., 2015. Overview of systematic reviews on the health-related effects of government tobacco control policies. BMC public health, 15(1), pp.1-11.</a:t>
            </a:r>
            <a:endParaRPr lang="en-GB" sz="576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5760" dirty="0">
                <a:solidFill>
                  <a:srgbClr val="222222"/>
                </a:solidFill>
                <a:effectLst/>
                <a:latin typeface="Lao UI" panose="020B0502040204020203" pitchFamily="34" charset="0"/>
                <a:ea typeface="Times New Roman" panose="02020603050405020304" pitchFamily="18" charset="0"/>
                <a:cs typeface="Times New Roman" panose="02020603050405020304" pitchFamily="18" charset="0"/>
              </a:rPr>
              <a:t>Kock, L., Shahab, L., Moore, G., Shortt, N.K., Pearce, J. and Brown, J., 2024. Assessing the profile of support for potential tobacco control policies targeting availability in Great Britain: a cross-sectional population survey. Tobacco Control, 33(2), pp.221-231.</a:t>
            </a:r>
            <a:endParaRPr lang="en-GB" sz="576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5760" dirty="0">
                <a:solidFill>
                  <a:srgbClr val="000000"/>
                </a:solidFill>
                <a:effectLst/>
                <a:latin typeface="Lao UI" panose="020B0502040204020203" pitchFamily="34" charset="0"/>
                <a:ea typeface="Times New Roman" panose="02020603050405020304" pitchFamily="18" charset="0"/>
              </a:rPr>
              <a:t>           National Health Services (2022). NHS Stop Smoking Services Help You Quit - Quit Smoking. [online] NHS. Available at: </a:t>
            </a:r>
            <a:r>
              <a:rPr lang="en-GB" sz="5760" u="sng" dirty="0">
                <a:solidFill>
                  <a:srgbClr val="0563C1"/>
                </a:solidFill>
                <a:effectLst/>
                <a:latin typeface="Lao UI" panose="020B0502040204020203" pitchFamily="34" charset="0"/>
                <a:ea typeface="Times New Roman" panose="02020603050405020304" pitchFamily="18" charset="0"/>
                <a:hlinkClick r:id="rId2"/>
              </a:rPr>
              <a:t>https://</a:t>
            </a:r>
            <a:r>
              <a:rPr lang="en-GB" sz="5760" u="sng" dirty="0" err="1">
                <a:solidFill>
                  <a:srgbClr val="0563C1"/>
                </a:solidFill>
                <a:effectLst/>
                <a:latin typeface="Lao UI" panose="020B0502040204020203" pitchFamily="34" charset="0"/>
                <a:ea typeface="Times New Roman" panose="02020603050405020304" pitchFamily="18" charset="0"/>
                <a:hlinkClick r:id="rId2"/>
              </a:rPr>
              <a:t>www.nhs.uk</a:t>
            </a:r>
            <a:r>
              <a:rPr lang="en-GB" sz="5760" u="sng" dirty="0">
                <a:solidFill>
                  <a:srgbClr val="0563C1"/>
                </a:solidFill>
                <a:effectLst/>
                <a:latin typeface="Lao UI" panose="020B0502040204020203" pitchFamily="34" charset="0"/>
                <a:ea typeface="Times New Roman" panose="02020603050405020304" pitchFamily="18" charset="0"/>
                <a:hlinkClick r:id="rId2"/>
              </a:rPr>
              <a:t>/live-well/quit-smoking/</a:t>
            </a:r>
            <a:r>
              <a:rPr lang="en-GB" sz="5760" u="sng" dirty="0" err="1">
                <a:solidFill>
                  <a:srgbClr val="0563C1"/>
                </a:solidFill>
                <a:effectLst/>
                <a:latin typeface="Lao UI" panose="020B0502040204020203" pitchFamily="34" charset="0"/>
                <a:ea typeface="Times New Roman" panose="02020603050405020304" pitchFamily="18" charset="0"/>
                <a:hlinkClick r:id="rId2"/>
              </a:rPr>
              <a:t>nhs-stop-smoking</a:t>
            </a:r>
            <a:r>
              <a:rPr lang="en-GB" sz="5760" u="sng" dirty="0">
                <a:solidFill>
                  <a:srgbClr val="0563C1"/>
                </a:solidFill>
                <a:effectLst/>
                <a:latin typeface="Lao UI" panose="020B0502040204020203" pitchFamily="34" charset="0"/>
                <a:ea typeface="Times New Roman" panose="02020603050405020304" pitchFamily="18" charset="0"/>
                <a:hlinkClick r:id="rId2"/>
              </a:rPr>
              <a:t>-services-help-you-quit/</a:t>
            </a:r>
            <a:r>
              <a:rPr lang="en-GB" sz="5760" dirty="0">
                <a:solidFill>
                  <a:srgbClr val="000000"/>
                </a:solidFill>
                <a:effectLst/>
                <a:latin typeface="Lao UI" panose="020B0502040204020203" pitchFamily="34" charset="0"/>
                <a:ea typeface="Times New Roman" panose="02020603050405020304" pitchFamily="18" charset="0"/>
              </a:rPr>
              <a:t> (Accessed 26 Feb. 2024).</a:t>
            </a:r>
            <a:endParaRPr lang="en-GB" sz="5760" dirty="0">
              <a:effectLst/>
              <a:latin typeface="Times New Roman" panose="02020603050405020304" pitchFamily="18" charset="0"/>
              <a:ea typeface="Times New Roman" panose="02020603050405020304" pitchFamily="18" charset="0"/>
            </a:endParaRPr>
          </a:p>
          <a:p>
            <a:pPr marL="0" indent="0">
              <a:buNone/>
            </a:pPr>
            <a:r>
              <a:rPr lang="en-GB" sz="5760" dirty="0">
                <a:solidFill>
                  <a:srgbClr val="000000"/>
                </a:solidFill>
                <a:effectLst/>
                <a:latin typeface="Lao UI" panose="020B0502040204020203" pitchFamily="34" charset="0"/>
                <a:ea typeface="Times New Roman" panose="02020603050405020304" pitchFamily="18" charset="0"/>
                <a:cs typeface="Times New Roman" panose="02020603050405020304" pitchFamily="18" charset="0"/>
              </a:rPr>
              <a:t>Office for National Statistics (2023). Adult Smoking Habits in the UK - Office for National Statistics. [online] www.ons.gov.uk. Available at: </a:t>
            </a:r>
            <a:r>
              <a:rPr lang="en-GB" sz="5760" u="sng" dirty="0">
                <a:solidFill>
                  <a:srgbClr val="0563C1"/>
                </a:solidFill>
                <a:effectLst/>
                <a:latin typeface="Lao UI" panose="020B0502040204020203" pitchFamily="34" charset="0"/>
                <a:ea typeface="Times New Roman" panose="02020603050405020304" pitchFamily="18" charset="0"/>
                <a:cs typeface="Times New Roman" panose="02020603050405020304" pitchFamily="18" charset="0"/>
                <a:hlinkClick r:id="rId3"/>
              </a:rPr>
              <a:t>https://www.ons.gov.uk/peoplepopulationandcommunity/</a:t>
            </a:r>
            <a:r>
              <a:rPr lang="en-GB" sz="5760" u="sng" dirty="0" err="1">
                <a:solidFill>
                  <a:srgbClr val="0563C1"/>
                </a:solidFill>
                <a:effectLst/>
                <a:latin typeface="Lao UI" panose="020B0502040204020203" pitchFamily="34" charset="0"/>
                <a:ea typeface="Times New Roman" panose="02020603050405020304" pitchFamily="18" charset="0"/>
                <a:cs typeface="Times New Roman" panose="02020603050405020304" pitchFamily="18" charset="0"/>
                <a:hlinkClick r:id="rId3"/>
              </a:rPr>
              <a:t>healthandsocialcare</a:t>
            </a:r>
            <a:r>
              <a:rPr lang="en-GB" sz="5760" u="sng" dirty="0">
                <a:solidFill>
                  <a:srgbClr val="0563C1"/>
                </a:solidFill>
                <a:effectLst/>
                <a:latin typeface="Lao UI" panose="020B0502040204020203" pitchFamily="34" charset="0"/>
                <a:ea typeface="Times New Roman" panose="02020603050405020304" pitchFamily="18" charset="0"/>
                <a:cs typeface="Times New Roman" panose="02020603050405020304" pitchFamily="18" charset="0"/>
                <a:hlinkClick r:id="rId3"/>
              </a:rPr>
              <a:t>/healthandlifeexpectancies/bulletins/adultsmokinghabitsingreatbritain/</a:t>
            </a:r>
            <a:r>
              <a:rPr lang="en-GB" sz="5760" dirty="0">
                <a:solidFill>
                  <a:srgbClr val="000000"/>
                </a:solidFill>
                <a:effectLst/>
                <a:latin typeface="Lao UI" panose="020B0502040204020203" pitchFamily="34" charset="0"/>
                <a:ea typeface="Times New Roman" panose="02020603050405020304" pitchFamily="18" charset="0"/>
                <a:cs typeface="Times New Roman" panose="02020603050405020304" pitchFamily="18" charset="0"/>
              </a:rPr>
              <a:t> [Accessed 14 Feb. 2024].</a:t>
            </a:r>
            <a:endParaRPr lang="en-GB" sz="576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5760" dirty="0">
                <a:solidFill>
                  <a:srgbClr val="222222"/>
                </a:solidFill>
                <a:effectLst/>
                <a:latin typeface="Lao UI" panose="020B0502040204020203" pitchFamily="34" charset="0"/>
                <a:ea typeface="Times New Roman" panose="02020603050405020304" pitchFamily="18" charset="0"/>
                <a:cs typeface="Times New Roman" panose="02020603050405020304" pitchFamily="18" charset="0"/>
              </a:rPr>
              <a:t>Orsal, O. and Ergun, A., 2021. The effect of peer education on decision-making, smoking-promoting factors, self-efficacy, addiction, and behaviour changes in the process of quitting smoking of young people. Risk Management and Healthcare Policy, pp.925-945.</a:t>
            </a:r>
            <a:endParaRPr lang="en-GB" sz="5760" dirty="0">
              <a:effectLst/>
              <a:latin typeface="Times New Roman" panose="02020603050405020304" pitchFamily="18" charset="0"/>
              <a:ea typeface="Times New Roman" panose="02020603050405020304" pitchFamily="18" charset="0"/>
            </a:endParaRPr>
          </a:p>
          <a:p>
            <a:pPr marL="0" indent="0">
              <a:buNone/>
            </a:pPr>
            <a:r>
              <a:rPr lang="en-GB" sz="5760" dirty="0">
                <a:solidFill>
                  <a:srgbClr val="222222"/>
                </a:solidFill>
                <a:effectLst/>
                <a:latin typeface="Lao UI" panose="020B0502040204020203" pitchFamily="34" charset="0"/>
                <a:ea typeface="Times New Roman" panose="02020603050405020304" pitchFamily="18" charset="0"/>
                <a:cs typeface="Times New Roman" panose="02020603050405020304" pitchFamily="18" charset="0"/>
              </a:rPr>
              <a:t>Varghese, J. and Gharde, P.M., 2023. A Comprehensive Review on the Impacts of Smoking on the Health of an Individual. Cureus, 15(10).</a:t>
            </a:r>
            <a:endParaRPr lang="en-GB" sz="576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4320" dirty="0">
              <a:effectLst/>
              <a:latin typeface="Times New Roman" panose="02020603050405020304" pitchFamily="18" charset="0"/>
              <a:ea typeface="Times New Roman" panose="02020603050405020304" pitchFamily="18" charset="0"/>
            </a:endParaRPr>
          </a:p>
          <a:p>
            <a:pPr marL="0" indent="0">
              <a:buNone/>
            </a:pPr>
            <a:r>
              <a:rPr lang="en-GB" sz="4320" dirty="0">
                <a:solidFill>
                  <a:srgbClr val="000000"/>
                </a:solidFill>
                <a:effectLst/>
                <a:latin typeface="Lao UI" panose="020B0502040204020203" pitchFamily="34" charset="0"/>
                <a:ea typeface="Times New Roman" panose="02020603050405020304" pitchFamily="18" charset="0"/>
              </a:rPr>
              <a:t> </a:t>
            </a:r>
            <a:endParaRPr lang="en-GB" sz="4320" dirty="0">
              <a:effectLst/>
              <a:latin typeface="Times New Roman" panose="02020603050405020304" pitchFamily="18" charset="0"/>
              <a:ea typeface="Times New Roman" panose="02020603050405020304" pitchFamily="18" charset="0"/>
            </a:endParaRPr>
          </a:p>
          <a:p>
            <a:r>
              <a:rPr lang="en-GB" sz="4320" dirty="0">
                <a:effectLst/>
                <a:latin typeface="Lao UI" panose="020B0502040204020203" pitchFamily="34" charset="0"/>
                <a:ea typeface="Calibri" panose="020F0502020204030204" pitchFamily="34" charset="0"/>
                <a:cs typeface="Times New Roman" panose="02020603050405020304" pitchFamily="18" charset="0"/>
              </a:rPr>
              <a:t> </a:t>
            </a:r>
            <a:endParaRPr lang="en-GB" sz="4320" dirty="0">
              <a:effectLst/>
              <a:latin typeface="Calibri" panose="020F0502020204030204" pitchFamily="34" charset="0"/>
              <a:ea typeface="Calibri" panose="020F0502020204030204" pitchFamily="34" charset="0"/>
              <a:cs typeface="Times New Roman" panose="02020603050405020304" pitchFamily="18" charset="0"/>
            </a:endParaRPr>
          </a:p>
          <a:p>
            <a:r>
              <a:rPr lang="en-GB" sz="2160" dirty="0">
                <a:effectLst/>
                <a:latin typeface="Lao UI" panose="020B0502040204020203" pitchFamily="34" charset="0"/>
                <a:ea typeface="Calibri" panose="020F0502020204030204" pitchFamily="34" charset="0"/>
                <a:cs typeface="Times New Roman" panose="02020603050405020304" pitchFamily="18" charset="0"/>
              </a:rPr>
              <a:t> </a:t>
            </a:r>
            <a:endParaRPr lang="en-GB" sz="216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208375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Custom</PresentationFormat>
  <Paragraphs>0</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Reference </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Mesfin Kebede (2115101)</cp:lastModifiedBy>
  <cp:revision>21</cp:revision>
  <dcterms:created xsi:type="dcterms:W3CDTF">2024-03-07T18:30:41Z</dcterms:created>
  <dcterms:modified xsi:type="dcterms:W3CDTF">2024-03-08T15:05:55Z</dcterms:modified>
</cp:coreProperties>
</file>