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02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9/7/2023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0" i="0">
                <a:solidFill>
                  <a:schemeClr val="tx1"/>
                </a:solidFill>
                <a:latin typeface="Arial Black"/>
                <a:cs typeface="Arial Black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200" b="0" i="0">
                <a:solidFill>
                  <a:schemeClr val="tx1"/>
                </a:solidFill>
                <a:latin typeface="Arial Black"/>
                <a:cs typeface="Arial Black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9/7/2023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0" i="0">
                <a:solidFill>
                  <a:schemeClr val="tx1"/>
                </a:solidFill>
                <a:latin typeface="Arial Black"/>
                <a:cs typeface="Arial Black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9/7/2023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9144000" cy="685799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0" i="0">
                <a:solidFill>
                  <a:schemeClr val="tx1"/>
                </a:solidFill>
                <a:latin typeface="Arial Black"/>
                <a:cs typeface="Arial Black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9/7/2023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9/7/2023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9144000" cy="6857999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946562" y="210121"/>
            <a:ext cx="7250874" cy="12452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0" i="0">
                <a:solidFill>
                  <a:schemeClr val="tx1"/>
                </a:solidFill>
                <a:latin typeface="Arial Black"/>
                <a:cs typeface="Arial Black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35939" y="1587144"/>
            <a:ext cx="8072120" cy="374522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200" b="0" i="0">
                <a:solidFill>
                  <a:schemeClr val="tx1"/>
                </a:solidFill>
                <a:latin typeface="Arial Black"/>
                <a:cs typeface="Arial Black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9/7/2023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png"/><Relationship Id="rId19" Type="http://schemas.openxmlformats.org/officeDocument/2006/relationships/image" Target="../media/image20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50128" y="2791155"/>
            <a:ext cx="4859655" cy="1854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35" algn="ctr">
              <a:lnSpc>
                <a:spcPts val="4800"/>
              </a:lnSpc>
              <a:spcBef>
                <a:spcPts val="100"/>
              </a:spcBef>
            </a:pPr>
            <a:r>
              <a:rPr lang="en-GB" i="1" spc="80" dirty="0">
                <a:solidFill>
                  <a:srgbClr val="FFFFFF"/>
                </a:solidFill>
                <a:latin typeface="Trebuchet MS"/>
                <a:cs typeface="Trebuchet MS"/>
              </a:rPr>
              <a:t>BMST6001</a:t>
            </a:r>
            <a:endParaRPr i="1" spc="80" dirty="0">
              <a:solidFill>
                <a:srgbClr val="FFFFFF"/>
              </a:solidFill>
              <a:latin typeface="Trebuchet MS"/>
              <a:cs typeface="Trebuchet MS"/>
            </a:endParaRPr>
          </a:p>
          <a:p>
            <a:pPr marL="12700" marR="5080" indent="782320">
              <a:lnSpc>
                <a:spcPct val="100000"/>
              </a:lnSpc>
            </a:pPr>
            <a:r>
              <a:rPr i="1" spc="-75" dirty="0">
                <a:solidFill>
                  <a:srgbClr val="FFFFFF"/>
                </a:solidFill>
                <a:latin typeface="Trebuchet MS"/>
                <a:cs typeface="Trebuchet MS"/>
              </a:rPr>
              <a:t>Ankle </a:t>
            </a:r>
            <a:r>
              <a:rPr i="1" spc="-185" dirty="0">
                <a:solidFill>
                  <a:srgbClr val="FFFFFF"/>
                </a:solidFill>
                <a:latin typeface="Trebuchet MS"/>
                <a:cs typeface="Trebuchet MS"/>
              </a:rPr>
              <a:t>Late </a:t>
            </a:r>
            <a:r>
              <a:rPr i="1" spc="20" dirty="0">
                <a:solidFill>
                  <a:srgbClr val="FFFFFF"/>
                </a:solidFill>
                <a:latin typeface="Trebuchet MS"/>
                <a:cs typeface="Trebuchet MS"/>
              </a:rPr>
              <a:t>and  </a:t>
            </a:r>
            <a:r>
              <a:rPr i="1" spc="-105" dirty="0">
                <a:solidFill>
                  <a:srgbClr val="FFFFFF"/>
                </a:solidFill>
                <a:latin typeface="Trebuchet MS"/>
                <a:cs typeface="Trebuchet MS"/>
              </a:rPr>
              <a:t>Pre </a:t>
            </a:r>
            <a:r>
              <a:rPr i="1" spc="-75" dirty="0">
                <a:solidFill>
                  <a:srgbClr val="FFFFFF"/>
                </a:solidFill>
                <a:latin typeface="Trebuchet MS"/>
                <a:cs typeface="Trebuchet MS"/>
              </a:rPr>
              <a:t>D/c</a:t>
            </a:r>
            <a:r>
              <a:rPr i="1" spc="-20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i="1" spc="-130" dirty="0">
                <a:solidFill>
                  <a:srgbClr val="FFFFFF"/>
                </a:solidFill>
                <a:latin typeface="Trebuchet MS"/>
                <a:cs typeface="Trebuchet MS"/>
              </a:rPr>
              <a:t>Rehabilitation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483679"/>
            <a:ext cx="4819015" cy="6959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400" spc="-535" dirty="0"/>
              <a:t>Learning</a:t>
            </a:r>
            <a:r>
              <a:rPr sz="4400" spc="-365" dirty="0"/>
              <a:t> </a:t>
            </a:r>
            <a:r>
              <a:rPr sz="4400" spc="-585" dirty="0"/>
              <a:t>Outcomes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875492" y="1439989"/>
            <a:ext cx="7258050" cy="353695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5600" marR="5080" indent="-342900">
              <a:lnSpc>
                <a:spcPct val="100000"/>
              </a:lnSpc>
              <a:spcBef>
                <a:spcPts val="9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620" dirty="0">
                <a:latin typeface="Arial Black"/>
                <a:cs typeface="Arial Black"/>
              </a:rPr>
              <a:t>To </a:t>
            </a:r>
            <a:r>
              <a:rPr sz="3200" spc="-365" dirty="0">
                <a:latin typeface="Arial Black"/>
                <a:cs typeface="Arial Black"/>
              </a:rPr>
              <a:t>be </a:t>
            </a:r>
            <a:r>
              <a:rPr sz="3200" spc="-385" dirty="0">
                <a:latin typeface="Arial Black"/>
                <a:cs typeface="Arial Black"/>
              </a:rPr>
              <a:t>able </a:t>
            </a:r>
            <a:r>
              <a:rPr sz="3200" spc="-315" dirty="0">
                <a:latin typeface="Arial Black"/>
                <a:cs typeface="Arial Black"/>
              </a:rPr>
              <a:t>to </a:t>
            </a:r>
            <a:r>
              <a:rPr sz="3200" spc="-370" dirty="0">
                <a:latin typeface="Arial Black"/>
                <a:cs typeface="Arial Black"/>
              </a:rPr>
              <a:t>produce </a:t>
            </a:r>
            <a:r>
              <a:rPr sz="3200" spc="-509" dirty="0">
                <a:latin typeface="Arial Black"/>
                <a:cs typeface="Arial Black"/>
              </a:rPr>
              <a:t>a </a:t>
            </a:r>
            <a:r>
              <a:rPr sz="3200" spc="-340" dirty="0">
                <a:latin typeface="Arial Black"/>
                <a:cs typeface="Arial Black"/>
              </a:rPr>
              <a:t>problem, </a:t>
            </a:r>
            <a:r>
              <a:rPr sz="3200" spc="-470" dirty="0">
                <a:latin typeface="Arial Black"/>
                <a:cs typeface="Arial Black"/>
              </a:rPr>
              <a:t>aims  </a:t>
            </a:r>
            <a:r>
              <a:rPr sz="3200" spc="-365" dirty="0">
                <a:latin typeface="Arial Black"/>
                <a:cs typeface="Arial Black"/>
              </a:rPr>
              <a:t>and </a:t>
            </a:r>
            <a:r>
              <a:rPr sz="3200" spc="-400" dirty="0">
                <a:latin typeface="Arial Black"/>
                <a:cs typeface="Arial Black"/>
              </a:rPr>
              <a:t>plans </a:t>
            </a:r>
            <a:r>
              <a:rPr sz="3200" spc="-385" dirty="0">
                <a:latin typeface="Arial Black"/>
                <a:cs typeface="Arial Black"/>
              </a:rPr>
              <a:t>list </a:t>
            </a:r>
            <a:r>
              <a:rPr sz="3200" spc="-315" dirty="0">
                <a:latin typeface="Arial Black"/>
                <a:cs typeface="Arial Black"/>
              </a:rPr>
              <a:t>to </a:t>
            </a:r>
            <a:r>
              <a:rPr sz="3200" spc="-380" dirty="0">
                <a:latin typeface="Arial Black"/>
                <a:cs typeface="Arial Black"/>
              </a:rPr>
              <a:t>target </a:t>
            </a:r>
            <a:r>
              <a:rPr sz="3200" spc="-509" dirty="0">
                <a:latin typeface="Arial Black"/>
                <a:cs typeface="Arial Black"/>
              </a:rPr>
              <a:t>a </a:t>
            </a:r>
            <a:r>
              <a:rPr sz="3200" spc="-440" dirty="0">
                <a:latin typeface="Arial Black"/>
                <a:cs typeface="Arial Black"/>
              </a:rPr>
              <a:t>specific </a:t>
            </a:r>
            <a:r>
              <a:rPr sz="3200" spc="-409" dirty="0">
                <a:latin typeface="Arial Black"/>
                <a:cs typeface="Arial Black"/>
              </a:rPr>
              <a:t>late  </a:t>
            </a:r>
            <a:r>
              <a:rPr sz="3200" spc="-220" dirty="0">
                <a:latin typeface="Arial Black"/>
                <a:cs typeface="Arial Black"/>
              </a:rPr>
              <a:t>and/or </a:t>
            </a:r>
            <a:r>
              <a:rPr sz="3200" spc="-360" dirty="0">
                <a:latin typeface="Arial Black"/>
                <a:cs typeface="Arial Black"/>
              </a:rPr>
              <a:t>pre </a:t>
            </a:r>
            <a:r>
              <a:rPr sz="3200" spc="-185" dirty="0">
                <a:latin typeface="Arial Black"/>
                <a:cs typeface="Arial Black"/>
              </a:rPr>
              <a:t>d/c</a:t>
            </a:r>
            <a:r>
              <a:rPr sz="3200" spc="20" dirty="0">
                <a:latin typeface="Arial Black"/>
                <a:cs typeface="Arial Black"/>
              </a:rPr>
              <a:t> </a:t>
            </a:r>
            <a:r>
              <a:rPr sz="3200" spc="-340" dirty="0">
                <a:latin typeface="Arial Black"/>
                <a:cs typeface="Arial Black"/>
              </a:rPr>
              <a:t>condition</a:t>
            </a:r>
            <a:endParaRPr sz="3200">
              <a:latin typeface="Arial Black"/>
              <a:cs typeface="Arial Black"/>
            </a:endParaRPr>
          </a:p>
          <a:p>
            <a:pPr marL="355600" marR="178435" indent="-342900">
              <a:lnSpc>
                <a:spcPct val="100000"/>
              </a:lnSpc>
              <a:spcBef>
                <a:spcPts val="77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385" dirty="0">
                <a:latin typeface="Arial Black"/>
                <a:cs typeface="Arial Black"/>
              </a:rPr>
              <a:t>Understand </a:t>
            </a:r>
            <a:r>
              <a:rPr sz="3200" spc="-380" dirty="0">
                <a:latin typeface="Arial Black"/>
                <a:cs typeface="Arial Black"/>
              </a:rPr>
              <a:t>that </a:t>
            </a:r>
            <a:r>
              <a:rPr sz="3200" spc="-350" dirty="0">
                <a:latin typeface="Arial Black"/>
                <a:cs typeface="Arial Black"/>
              </a:rPr>
              <a:t>rehabilitation </a:t>
            </a:r>
            <a:r>
              <a:rPr sz="3200" spc="-345" dirty="0">
                <a:latin typeface="Arial Black"/>
                <a:cs typeface="Arial Black"/>
              </a:rPr>
              <a:t>should  </a:t>
            </a:r>
            <a:r>
              <a:rPr sz="3200" spc="-365" dirty="0">
                <a:latin typeface="Arial Black"/>
                <a:cs typeface="Arial Black"/>
              </a:rPr>
              <a:t>be </a:t>
            </a:r>
            <a:r>
              <a:rPr sz="3200" spc="-430" dirty="0">
                <a:latin typeface="Arial Black"/>
                <a:cs typeface="Arial Black"/>
              </a:rPr>
              <a:t>based </a:t>
            </a:r>
            <a:r>
              <a:rPr sz="3200" spc="-300" dirty="0">
                <a:latin typeface="Arial Black"/>
                <a:cs typeface="Arial Black"/>
              </a:rPr>
              <a:t>on </a:t>
            </a:r>
            <a:r>
              <a:rPr sz="3200" spc="-405" dirty="0">
                <a:latin typeface="Arial Black"/>
                <a:cs typeface="Arial Black"/>
              </a:rPr>
              <a:t>criteria </a:t>
            </a:r>
            <a:r>
              <a:rPr sz="3200" spc="-380" dirty="0">
                <a:latin typeface="Arial Black"/>
                <a:cs typeface="Arial Black"/>
              </a:rPr>
              <a:t>that </a:t>
            </a:r>
            <a:r>
              <a:rPr sz="3200" spc="-375" dirty="0">
                <a:latin typeface="Arial Black"/>
                <a:cs typeface="Arial Black"/>
              </a:rPr>
              <a:t>need </a:t>
            </a:r>
            <a:r>
              <a:rPr sz="3200" spc="-315" dirty="0">
                <a:latin typeface="Arial Black"/>
                <a:cs typeface="Arial Black"/>
              </a:rPr>
              <a:t>to </a:t>
            </a:r>
            <a:r>
              <a:rPr sz="3200" spc="-365" dirty="0">
                <a:latin typeface="Arial Black"/>
                <a:cs typeface="Arial Black"/>
              </a:rPr>
              <a:t>be  </a:t>
            </a:r>
            <a:r>
              <a:rPr sz="3200" spc="-305" dirty="0">
                <a:latin typeface="Arial Black"/>
                <a:cs typeface="Arial Black"/>
              </a:rPr>
              <a:t>fulfilled </a:t>
            </a:r>
            <a:r>
              <a:rPr sz="3200" spc="-345" dirty="0">
                <a:latin typeface="Arial Black"/>
                <a:cs typeface="Arial Black"/>
              </a:rPr>
              <a:t>before </a:t>
            </a:r>
            <a:r>
              <a:rPr sz="3200" spc="-370" dirty="0">
                <a:latin typeface="Arial Black"/>
                <a:cs typeface="Arial Black"/>
              </a:rPr>
              <a:t>progression </a:t>
            </a:r>
            <a:r>
              <a:rPr sz="3200" spc="-315" dirty="0">
                <a:latin typeface="Arial Black"/>
                <a:cs typeface="Arial Black"/>
              </a:rPr>
              <a:t>to </a:t>
            </a:r>
            <a:r>
              <a:rPr sz="3200" spc="-450" dirty="0">
                <a:latin typeface="Arial Black"/>
                <a:cs typeface="Arial Black"/>
              </a:rPr>
              <a:t>next  </a:t>
            </a:r>
            <a:r>
              <a:rPr sz="3200" spc="-425" dirty="0">
                <a:latin typeface="Arial Black"/>
                <a:cs typeface="Arial Black"/>
              </a:rPr>
              <a:t>stage.</a:t>
            </a:r>
            <a:endParaRPr sz="32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673110" y="541362"/>
            <a:ext cx="5819140" cy="419100"/>
            <a:chOff x="1673110" y="541362"/>
            <a:chExt cx="5819140" cy="419100"/>
          </a:xfrm>
        </p:grpSpPr>
        <p:sp>
          <p:nvSpPr>
            <p:cNvPr id="3" name="object 3"/>
            <p:cNvSpPr/>
            <p:nvPr/>
          </p:nvSpPr>
          <p:spPr>
            <a:xfrm>
              <a:off x="1681733" y="550163"/>
              <a:ext cx="5810250" cy="409955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1673110" y="541362"/>
              <a:ext cx="5792012" cy="392341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/>
          <p:nvPr/>
        </p:nvSpPr>
        <p:spPr>
          <a:xfrm>
            <a:off x="535938" y="1572259"/>
            <a:ext cx="1895475" cy="2221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800" spc="-250" dirty="0">
                <a:latin typeface="Arial Black"/>
                <a:cs typeface="Arial Black"/>
              </a:rPr>
              <a:t>Active</a:t>
            </a:r>
            <a:endParaRPr sz="1800">
              <a:latin typeface="Arial Black"/>
              <a:cs typeface="Arial Black"/>
            </a:endParaRPr>
          </a:p>
          <a:p>
            <a:pPr marL="469900">
              <a:lnSpc>
                <a:spcPct val="100000"/>
              </a:lnSpc>
              <a:spcBef>
                <a:spcPts val="5"/>
              </a:spcBef>
              <a:tabLst>
                <a:tab pos="755015" algn="l"/>
              </a:tabLst>
            </a:pPr>
            <a:r>
              <a:rPr sz="1500" dirty="0">
                <a:latin typeface="Arial"/>
                <a:cs typeface="Arial"/>
              </a:rPr>
              <a:t>–	</a:t>
            </a:r>
            <a:r>
              <a:rPr sz="1500" spc="-185" dirty="0">
                <a:latin typeface="Arial Black"/>
                <a:cs typeface="Arial Black"/>
              </a:rPr>
              <a:t>15-30sec</a:t>
            </a:r>
            <a:endParaRPr sz="1500">
              <a:latin typeface="Arial Black"/>
              <a:cs typeface="Arial Black"/>
            </a:endParaRPr>
          </a:p>
          <a:p>
            <a:pPr marL="755650" lvl="1" indent="-285750">
              <a:lnSpc>
                <a:spcPts val="1795"/>
              </a:lnSpc>
              <a:buFont typeface="Arial"/>
              <a:buChar char="–"/>
              <a:tabLst>
                <a:tab pos="755015" algn="l"/>
                <a:tab pos="755650" algn="l"/>
              </a:tabLst>
            </a:pPr>
            <a:r>
              <a:rPr sz="1500" spc="-95" dirty="0">
                <a:latin typeface="Arial Black"/>
                <a:cs typeface="Arial Black"/>
              </a:rPr>
              <a:t>4-5 </a:t>
            </a:r>
            <a:r>
              <a:rPr sz="1500" spc="-195" dirty="0">
                <a:latin typeface="Arial Black"/>
                <a:cs typeface="Arial Black"/>
              </a:rPr>
              <a:t>reps</a:t>
            </a:r>
            <a:endParaRPr sz="1500">
              <a:latin typeface="Arial Black"/>
              <a:cs typeface="Arial Black"/>
            </a:endParaRPr>
          </a:p>
          <a:p>
            <a:pPr marL="355600" indent="-342900">
              <a:lnSpc>
                <a:spcPts val="2155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800" spc="-285" dirty="0">
                <a:latin typeface="Arial Black"/>
                <a:cs typeface="Arial Black"/>
              </a:rPr>
              <a:t>Passive</a:t>
            </a:r>
            <a:endParaRPr sz="1800">
              <a:latin typeface="Arial Black"/>
              <a:cs typeface="Arial Black"/>
            </a:endParaRPr>
          </a:p>
          <a:p>
            <a:pPr marL="469900">
              <a:lnSpc>
                <a:spcPct val="100000"/>
              </a:lnSpc>
              <a:spcBef>
                <a:spcPts val="5"/>
              </a:spcBef>
              <a:tabLst>
                <a:tab pos="755015" algn="l"/>
              </a:tabLst>
            </a:pPr>
            <a:r>
              <a:rPr sz="1500" dirty="0">
                <a:latin typeface="Arial"/>
                <a:cs typeface="Arial"/>
              </a:rPr>
              <a:t>–	</a:t>
            </a:r>
            <a:r>
              <a:rPr sz="1500" spc="-185" dirty="0">
                <a:latin typeface="Arial Black"/>
                <a:cs typeface="Arial Black"/>
              </a:rPr>
              <a:t>15-30sec</a:t>
            </a:r>
            <a:endParaRPr sz="1500">
              <a:latin typeface="Arial Black"/>
              <a:cs typeface="Arial Black"/>
            </a:endParaRPr>
          </a:p>
          <a:p>
            <a:pPr marL="285115" marR="440055" lvl="1" indent="-285115" algn="r">
              <a:lnSpc>
                <a:spcPts val="1795"/>
              </a:lnSpc>
              <a:buFont typeface="Arial"/>
              <a:buChar char="–"/>
              <a:tabLst>
                <a:tab pos="285115" algn="l"/>
                <a:tab pos="285750" algn="l"/>
              </a:tabLst>
            </a:pPr>
            <a:r>
              <a:rPr sz="1500" spc="-95" dirty="0">
                <a:latin typeface="Arial Black"/>
                <a:cs typeface="Arial Black"/>
              </a:rPr>
              <a:t>4-5</a:t>
            </a:r>
            <a:r>
              <a:rPr sz="1500" spc="-180" dirty="0">
                <a:latin typeface="Arial Black"/>
                <a:cs typeface="Arial Black"/>
              </a:rPr>
              <a:t> </a:t>
            </a:r>
            <a:r>
              <a:rPr sz="1500" spc="-195" dirty="0">
                <a:latin typeface="Arial Black"/>
                <a:cs typeface="Arial Black"/>
              </a:rPr>
              <a:t>reps</a:t>
            </a:r>
            <a:endParaRPr sz="1500">
              <a:latin typeface="Arial Black"/>
              <a:cs typeface="Arial Black"/>
            </a:endParaRPr>
          </a:p>
          <a:p>
            <a:pPr marL="342265" marR="485140" indent="-342265" algn="r">
              <a:lnSpc>
                <a:spcPts val="2155"/>
              </a:lnSpc>
              <a:buFont typeface="Arial"/>
              <a:buChar char="•"/>
              <a:tabLst>
                <a:tab pos="342265" algn="l"/>
                <a:tab pos="355600" algn="l"/>
              </a:tabLst>
            </a:pPr>
            <a:r>
              <a:rPr sz="1800" spc="-300" dirty="0">
                <a:latin typeface="Arial Black"/>
                <a:cs typeface="Arial Black"/>
              </a:rPr>
              <a:t>P</a:t>
            </a:r>
            <a:r>
              <a:rPr sz="1800" spc="-204" dirty="0">
                <a:latin typeface="Arial Black"/>
                <a:cs typeface="Arial Black"/>
              </a:rPr>
              <a:t>r</a:t>
            </a:r>
            <a:r>
              <a:rPr sz="1800" spc="-175" dirty="0">
                <a:latin typeface="Arial Black"/>
                <a:cs typeface="Arial Black"/>
              </a:rPr>
              <a:t>olonge</a:t>
            </a:r>
            <a:r>
              <a:rPr sz="1800" spc="-145" dirty="0">
                <a:latin typeface="Arial Black"/>
                <a:cs typeface="Arial Black"/>
              </a:rPr>
              <a:t>d</a:t>
            </a:r>
            <a:endParaRPr sz="1800">
              <a:latin typeface="Arial Black"/>
              <a:cs typeface="Arial Black"/>
            </a:endParaRPr>
          </a:p>
          <a:p>
            <a:pPr marL="755650" lvl="1" indent="-285750">
              <a:lnSpc>
                <a:spcPct val="100000"/>
              </a:lnSpc>
              <a:spcBef>
                <a:spcPts val="5"/>
              </a:spcBef>
              <a:buFont typeface="Arial"/>
              <a:buChar char="–"/>
              <a:tabLst>
                <a:tab pos="755015" algn="l"/>
                <a:tab pos="755650" algn="l"/>
              </a:tabLst>
            </a:pPr>
            <a:r>
              <a:rPr sz="1500" spc="-170" dirty="0">
                <a:latin typeface="Arial Black"/>
                <a:cs typeface="Arial Black"/>
              </a:rPr>
              <a:t>Up </a:t>
            </a:r>
            <a:r>
              <a:rPr sz="1500" spc="-150" dirty="0">
                <a:latin typeface="Arial Black"/>
                <a:cs typeface="Arial Black"/>
              </a:rPr>
              <a:t>to</a:t>
            </a:r>
            <a:r>
              <a:rPr sz="1500" spc="-90" dirty="0">
                <a:latin typeface="Arial Black"/>
                <a:cs typeface="Arial Black"/>
              </a:rPr>
              <a:t> </a:t>
            </a:r>
            <a:r>
              <a:rPr sz="1500" spc="-195" dirty="0">
                <a:latin typeface="Arial Black"/>
                <a:cs typeface="Arial Black"/>
              </a:rPr>
              <a:t>20mins</a:t>
            </a:r>
            <a:endParaRPr sz="1500">
              <a:latin typeface="Arial Black"/>
              <a:cs typeface="Arial Black"/>
            </a:endParaRPr>
          </a:p>
          <a:p>
            <a:pPr marL="755650" lvl="1" indent="-285750">
              <a:lnSpc>
                <a:spcPct val="100000"/>
              </a:lnSpc>
              <a:buFont typeface="Arial"/>
              <a:buChar char="–"/>
              <a:tabLst>
                <a:tab pos="755015" algn="l"/>
                <a:tab pos="755650" algn="l"/>
              </a:tabLst>
            </a:pPr>
            <a:r>
              <a:rPr sz="1500" spc="-175" dirty="0">
                <a:latin typeface="Arial Black"/>
                <a:cs typeface="Arial Black"/>
              </a:rPr>
              <a:t>3min </a:t>
            </a:r>
            <a:r>
              <a:rPr sz="1500" spc="-130" dirty="0">
                <a:latin typeface="Arial Black"/>
                <a:cs typeface="Arial Black"/>
              </a:rPr>
              <a:t>if</a:t>
            </a:r>
            <a:r>
              <a:rPr sz="1500" spc="-40" dirty="0">
                <a:latin typeface="Arial Black"/>
                <a:cs typeface="Arial Black"/>
              </a:rPr>
              <a:t> </a:t>
            </a:r>
            <a:r>
              <a:rPr sz="1500" spc="-229" dirty="0">
                <a:latin typeface="Arial Black"/>
                <a:cs typeface="Arial Black"/>
              </a:rPr>
              <a:t>FWB</a:t>
            </a:r>
            <a:endParaRPr sz="1500">
              <a:latin typeface="Arial Black"/>
              <a:cs typeface="Arial Black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561052" y="1566163"/>
            <a:ext cx="3706495" cy="17322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9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000" spc="-265" dirty="0">
                <a:latin typeface="Arial Black"/>
                <a:cs typeface="Arial Black"/>
              </a:rPr>
              <a:t>Isometric</a:t>
            </a:r>
            <a:endParaRPr sz="2000">
              <a:latin typeface="Arial Black"/>
              <a:cs typeface="Arial Black"/>
            </a:endParaRPr>
          </a:p>
          <a:p>
            <a:pPr marL="755650" lvl="1" indent="-285750">
              <a:lnSpc>
                <a:spcPct val="100000"/>
              </a:lnSpc>
              <a:spcBef>
                <a:spcPts val="5"/>
              </a:spcBef>
              <a:buFont typeface="Arial"/>
              <a:buChar char="–"/>
              <a:tabLst>
                <a:tab pos="755015" algn="l"/>
                <a:tab pos="755650" algn="l"/>
              </a:tabLst>
            </a:pPr>
            <a:r>
              <a:rPr sz="1800" spc="-140" dirty="0">
                <a:latin typeface="Arial Black"/>
                <a:cs typeface="Arial Black"/>
              </a:rPr>
              <a:t>20º </a:t>
            </a:r>
            <a:r>
              <a:rPr sz="1800" spc="-229" dirty="0">
                <a:latin typeface="Arial Black"/>
                <a:cs typeface="Arial Black"/>
              </a:rPr>
              <a:t>Intervals </a:t>
            </a:r>
            <a:r>
              <a:rPr sz="1800" spc="-175" dirty="0">
                <a:latin typeface="Arial Black"/>
                <a:cs typeface="Arial Black"/>
              </a:rPr>
              <a:t>in </a:t>
            </a:r>
            <a:r>
              <a:rPr sz="1800" spc="-130" dirty="0">
                <a:latin typeface="Arial Black"/>
                <a:cs typeface="Arial Black"/>
              </a:rPr>
              <a:t>P+ </a:t>
            </a:r>
            <a:r>
              <a:rPr sz="1800" spc="-215" dirty="0">
                <a:latin typeface="Arial Black"/>
                <a:cs typeface="Arial Black"/>
              </a:rPr>
              <a:t>free</a:t>
            </a:r>
            <a:r>
              <a:rPr sz="1800" spc="55" dirty="0">
                <a:latin typeface="Arial Black"/>
                <a:cs typeface="Arial Black"/>
              </a:rPr>
              <a:t> </a:t>
            </a:r>
            <a:r>
              <a:rPr sz="1800" spc="-210" dirty="0">
                <a:latin typeface="Arial Black"/>
                <a:cs typeface="Arial Black"/>
              </a:rPr>
              <a:t>range</a:t>
            </a:r>
            <a:endParaRPr sz="1800">
              <a:latin typeface="Arial Black"/>
              <a:cs typeface="Arial Black"/>
            </a:endParaRPr>
          </a:p>
          <a:p>
            <a:pPr marL="755650" lvl="1" indent="-285750">
              <a:lnSpc>
                <a:spcPct val="100000"/>
              </a:lnSpc>
              <a:buFont typeface="Arial"/>
              <a:buChar char="–"/>
              <a:tabLst>
                <a:tab pos="755015" algn="l"/>
                <a:tab pos="755650" algn="l"/>
              </a:tabLst>
            </a:pPr>
            <a:r>
              <a:rPr sz="1800" spc="-114" dirty="0">
                <a:latin typeface="Arial Black"/>
                <a:cs typeface="Arial Black"/>
              </a:rPr>
              <a:t>5-6 </a:t>
            </a:r>
            <a:r>
              <a:rPr sz="1800" spc="-325" dirty="0">
                <a:latin typeface="Arial Black"/>
                <a:cs typeface="Arial Black"/>
              </a:rPr>
              <a:t>sec </a:t>
            </a:r>
            <a:r>
              <a:rPr sz="1800" spc="-160" dirty="0">
                <a:latin typeface="Arial Black"/>
                <a:cs typeface="Arial Black"/>
              </a:rPr>
              <a:t>hold </a:t>
            </a:r>
            <a:r>
              <a:rPr sz="1800" spc="-265" dirty="0">
                <a:latin typeface="Arial Black"/>
                <a:cs typeface="Arial Black"/>
              </a:rPr>
              <a:t>(ease </a:t>
            </a:r>
            <a:r>
              <a:rPr sz="1800" spc="-165" dirty="0">
                <a:latin typeface="Arial Black"/>
                <a:cs typeface="Arial Black"/>
              </a:rPr>
              <a:t>on </a:t>
            </a:r>
            <a:r>
              <a:rPr sz="1800" spc="-160" dirty="0">
                <a:latin typeface="Arial Black"/>
                <a:cs typeface="Arial Black"/>
              </a:rPr>
              <a:t>&amp;</a:t>
            </a:r>
            <a:r>
              <a:rPr sz="1800" spc="-330" dirty="0">
                <a:latin typeface="Arial Black"/>
                <a:cs typeface="Arial Black"/>
              </a:rPr>
              <a:t> </a:t>
            </a:r>
            <a:r>
              <a:rPr sz="1800" spc="-155" dirty="0">
                <a:latin typeface="Arial Black"/>
                <a:cs typeface="Arial Black"/>
              </a:rPr>
              <a:t>off)</a:t>
            </a:r>
            <a:endParaRPr sz="1800">
              <a:latin typeface="Arial Black"/>
              <a:cs typeface="Arial Black"/>
            </a:endParaRPr>
          </a:p>
          <a:p>
            <a:pPr marL="755650" lvl="1" indent="-285750">
              <a:lnSpc>
                <a:spcPct val="100000"/>
              </a:lnSpc>
              <a:buFont typeface="Arial"/>
              <a:buChar char="–"/>
              <a:tabLst>
                <a:tab pos="755015" algn="l"/>
                <a:tab pos="755650" algn="l"/>
              </a:tabLst>
            </a:pPr>
            <a:r>
              <a:rPr sz="1800" spc="-235" dirty="0">
                <a:latin typeface="Arial Black"/>
                <a:cs typeface="Arial Black"/>
              </a:rPr>
              <a:t>10</a:t>
            </a:r>
            <a:r>
              <a:rPr sz="1800" spc="-114" dirty="0">
                <a:latin typeface="Arial Black"/>
                <a:cs typeface="Arial Black"/>
              </a:rPr>
              <a:t> </a:t>
            </a:r>
            <a:r>
              <a:rPr sz="1800" spc="-240" dirty="0">
                <a:latin typeface="Arial Black"/>
                <a:cs typeface="Arial Black"/>
              </a:rPr>
              <a:t>reps</a:t>
            </a:r>
            <a:endParaRPr sz="1800">
              <a:latin typeface="Arial Black"/>
              <a:cs typeface="Arial Black"/>
            </a:endParaRPr>
          </a:p>
          <a:p>
            <a:pPr marL="755650" lvl="1" indent="-285750">
              <a:lnSpc>
                <a:spcPts val="2160"/>
              </a:lnSpc>
              <a:buFont typeface="Arial"/>
              <a:buChar char="–"/>
              <a:tabLst>
                <a:tab pos="755015" algn="l"/>
                <a:tab pos="755650" algn="l"/>
              </a:tabLst>
            </a:pPr>
            <a:r>
              <a:rPr sz="1800" spc="-235" dirty="0">
                <a:latin typeface="Arial Black"/>
                <a:cs typeface="Arial Black"/>
              </a:rPr>
              <a:t>10 </a:t>
            </a:r>
            <a:r>
              <a:rPr sz="1800" spc="-325" dirty="0">
                <a:latin typeface="Arial Black"/>
                <a:cs typeface="Arial Black"/>
              </a:rPr>
              <a:t>sec </a:t>
            </a:r>
            <a:r>
              <a:rPr sz="1800" spc="-250" dirty="0">
                <a:latin typeface="Arial Black"/>
                <a:cs typeface="Arial Black"/>
              </a:rPr>
              <a:t>rest </a:t>
            </a:r>
            <a:r>
              <a:rPr sz="1800" spc="-195" dirty="0">
                <a:latin typeface="Arial Black"/>
                <a:cs typeface="Arial Black"/>
              </a:rPr>
              <a:t>per</a:t>
            </a:r>
            <a:r>
              <a:rPr sz="1800" spc="-280" dirty="0">
                <a:latin typeface="Arial Black"/>
                <a:cs typeface="Arial Black"/>
              </a:rPr>
              <a:t> </a:t>
            </a:r>
            <a:r>
              <a:rPr sz="1800" spc="-204" dirty="0">
                <a:latin typeface="Arial Black"/>
                <a:cs typeface="Arial Black"/>
              </a:rPr>
              <a:t>rep</a:t>
            </a:r>
            <a:endParaRPr sz="18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000" spc="-265" dirty="0">
                <a:latin typeface="Arial Black"/>
                <a:cs typeface="Arial Black"/>
              </a:rPr>
              <a:t>Concentric </a:t>
            </a:r>
            <a:r>
              <a:rPr sz="2000" spc="-180" dirty="0">
                <a:latin typeface="Arial Black"/>
                <a:cs typeface="Arial Black"/>
              </a:rPr>
              <a:t>&amp;</a:t>
            </a:r>
            <a:r>
              <a:rPr sz="2000" spc="-350" dirty="0">
                <a:latin typeface="Arial Black"/>
                <a:cs typeface="Arial Black"/>
              </a:rPr>
              <a:t> </a:t>
            </a:r>
            <a:r>
              <a:rPr sz="2000" spc="-310" dirty="0">
                <a:latin typeface="Arial Black"/>
                <a:cs typeface="Arial Black"/>
              </a:rPr>
              <a:t>Eccentric</a:t>
            </a:r>
            <a:endParaRPr sz="2000">
              <a:latin typeface="Arial Black"/>
              <a:cs typeface="Arial Black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018252" y="3273044"/>
            <a:ext cx="2602230" cy="21755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8450" indent="-285750">
              <a:lnSpc>
                <a:spcPct val="100000"/>
              </a:lnSpc>
              <a:spcBef>
                <a:spcPts val="100"/>
              </a:spcBef>
              <a:buFont typeface="Arial"/>
              <a:buChar char="–"/>
              <a:tabLst>
                <a:tab pos="297815" algn="l"/>
                <a:tab pos="298450" algn="l"/>
              </a:tabLst>
            </a:pPr>
            <a:r>
              <a:rPr sz="1800" spc="-220" dirty="0">
                <a:latin typeface="Arial Black"/>
                <a:cs typeface="Arial Black"/>
              </a:rPr>
              <a:t>Strength</a:t>
            </a:r>
            <a:r>
              <a:rPr sz="1800" spc="-130" dirty="0">
                <a:latin typeface="Arial Black"/>
                <a:cs typeface="Arial Black"/>
              </a:rPr>
              <a:t> </a:t>
            </a:r>
            <a:r>
              <a:rPr sz="1800" spc="-245" dirty="0">
                <a:latin typeface="Arial Black"/>
                <a:cs typeface="Arial Black"/>
              </a:rPr>
              <a:t>Endurance</a:t>
            </a:r>
            <a:endParaRPr sz="1800">
              <a:latin typeface="Arial Black"/>
              <a:cs typeface="Arial Black"/>
            </a:endParaRPr>
          </a:p>
          <a:p>
            <a:pPr marL="698500" lvl="1" indent="-228600">
              <a:lnSpc>
                <a:spcPct val="100000"/>
              </a:lnSpc>
              <a:spcBef>
                <a:spcPts val="5"/>
              </a:spcBef>
              <a:buFont typeface="Arial"/>
              <a:buChar char="•"/>
              <a:tabLst>
                <a:tab pos="697865" algn="l"/>
                <a:tab pos="698500" algn="l"/>
              </a:tabLst>
            </a:pPr>
            <a:r>
              <a:rPr sz="1500" spc="-170" dirty="0">
                <a:latin typeface="Arial Black"/>
                <a:cs typeface="Arial Black"/>
              </a:rPr>
              <a:t>Up </a:t>
            </a:r>
            <a:r>
              <a:rPr sz="1500" spc="-150" dirty="0">
                <a:latin typeface="Arial Black"/>
                <a:cs typeface="Arial Black"/>
              </a:rPr>
              <a:t>to </a:t>
            </a:r>
            <a:r>
              <a:rPr sz="1500" spc="-195" dirty="0">
                <a:latin typeface="Arial Black"/>
                <a:cs typeface="Arial Black"/>
              </a:rPr>
              <a:t>3 </a:t>
            </a:r>
            <a:r>
              <a:rPr sz="1500" spc="-235" dirty="0">
                <a:latin typeface="Arial Black"/>
                <a:cs typeface="Arial Black"/>
              </a:rPr>
              <a:t>sets </a:t>
            </a:r>
            <a:r>
              <a:rPr sz="1500" spc="-195" dirty="0">
                <a:latin typeface="Arial Black"/>
                <a:cs typeface="Arial Black"/>
              </a:rPr>
              <a:t>25</a:t>
            </a:r>
            <a:r>
              <a:rPr sz="1500" spc="5" dirty="0">
                <a:latin typeface="Arial Black"/>
                <a:cs typeface="Arial Black"/>
              </a:rPr>
              <a:t> </a:t>
            </a:r>
            <a:r>
              <a:rPr sz="1500" spc="-195" dirty="0">
                <a:latin typeface="Arial Black"/>
                <a:cs typeface="Arial Black"/>
              </a:rPr>
              <a:t>reps</a:t>
            </a:r>
            <a:endParaRPr sz="1500">
              <a:latin typeface="Arial Black"/>
              <a:cs typeface="Arial Black"/>
            </a:endParaRPr>
          </a:p>
          <a:p>
            <a:pPr marL="698500" lvl="1" indent="-228600">
              <a:lnSpc>
                <a:spcPct val="100000"/>
              </a:lnSpc>
              <a:buFont typeface="Arial"/>
              <a:buChar char="•"/>
              <a:tabLst>
                <a:tab pos="697865" algn="l"/>
                <a:tab pos="698500" algn="l"/>
              </a:tabLst>
            </a:pPr>
            <a:r>
              <a:rPr sz="1500" spc="-240" dirty="0">
                <a:latin typeface="Arial Black"/>
                <a:cs typeface="Arial Black"/>
              </a:rPr>
              <a:t>30sec </a:t>
            </a:r>
            <a:r>
              <a:rPr sz="1500" spc="-195" dirty="0">
                <a:latin typeface="Arial Black"/>
                <a:cs typeface="Arial Black"/>
              </a:rPr>
              <a:t>recovery </a:t>
            </a:r>
            <a:r>
              <a:rPr sz="1500" spc="-160" dirty="0">
                <a:latin typeface="Arial Black"/>
                <a:cs typeface="Arial Black"/>
              </a:rPr>
              <a:t>per</a:t>
            </a:r>
            <a:r>
              <a:rPr sz="1500" spc="-130" dirty="0">
                <a:latin typeface="Arial Black"/>
                <a:cs typeface="Arial Black"/>
              </a:rPr>
              <a:t> </a:t>
            </a:r>
            <a:r>
              <a:rPr sz="1500" spc="-220" dirty="0">
                <a:latin typeface="Arial Black"/>
                <a:cs typeface="Arial Black"/>
              </a:rPr>
              <a:t>set</a:t>
            </a:r>
            <a:endParaRPr sz="1500">
              <a:latin typeface="Arial Black"/>
              <a:cs typeface="Arial Black"/>
            </a:endParaRPr>
          </a:p>
          <a:p>
            <a:pPr marL="698500" lvl="1" indent="-228600">
              <a:lnSpc>
                <a:spcPts val="1795"/>
              </a:lnSpc>
              <a:buFont typeface="Arial"/>
              <a:buChar char="•"/>
              <a:tabLst>
                <a:tab pos="697865" algn="l"/>
                <a:tab pos="698500" algn="l"/>
              </a:tabLst>
            </a:pPr>
            <a:r>
              <a:rPr sz="1500" spc="-160" dirty="0">
                <a:latin typeface="Arial Black"/>
                <a:cs typeface="Arial Black"/>
              </a:rPr>
              <a:t>&lt;67%</a:t>
            </a:r>
            <a:r>
              <a:rPr sz="1500" spc="-90" dirty="0">
                <a:latin typeface="Arial Black"/>
                <a:cs typeface="Arial Black"/>
              </a:rPr>
              <a:t> </a:t>
            </a:r>
            <a:r>
              <a:rPr sz="1500" spc="-180" dirty="0">
                <a:latin typeface="Arial Black"/>
                <a:cs typeface="Arial Black"/>
              </a:rPr>
              <a:t>1RM</a:t>
            </a:r>
            <a:endParaRPr sz="1500">
              <a:latin typeface="Arial Black"/>
              <a:cs typeface="Arial Black"/>
            </a:endParaRPr>
          </a:p>
          <a:p>
            <a:pPr marL="298450" indent="-285750">
              <a:lnSpc>
                <a:spcPts val="2155"/>
              </a:lnSpc>
              <a:buFont typeface="Arial"/>
              <a:buChar char="–"/>
              <a:tabLst>
                <a:tab pos="297815" algn="l"/>
                <a:tab pos="298450" algn="l"/>
              </a:tabLst>
            </a:pPr>
            <a:r>
              <a:rPr sz="1800" spc="-220" dirty="0">
                <a:latin typeface="Arial Black"/>
                <a:cs typeface="Arial Black"/>
              </a:rPr>
              <a:t>Strength</a:t>
            </a:r>
            <a:endParaRPr sz="1800">
              <a:latin typeface="Arial Black"/>
              <a:cs typeface="Arial Black"/>
            </a:endParaRPr>
          </a:p>
          <a:p>
            <a:pPr marL="698500" lvl="1" indent="-228600">
              <a:lnSpc>
                <a:spcPct val="100000"/>
              </a:lnSpc>
              <a:spcBef>
                <a:spcPts val="5"/>
              </a:spcBef>
              <a:buFont typeface="Arial"/>
              <a:buChar char="•"/>
              <a:tabLst>
                <a:tab pos="697865" algn="l"/>
                <a:tab pos="698500" algn="l"/>
              </a:tabLst>
            </a:pPr>
            <a:r>
              <a:rPr sz="1500" spc="-95" dirty="0">
                <a:latin typeface="Arial Black"/>
                <a:cs typeface="Arial Black"/>
              </a:rPr>
              <a:t>2-6</a:t>
            </a:r>
            <a:r>
              <a:rPr sz="1500" spc="-85" dirty="0">
                <a:latin typeface="Arial Black"/>
                <a:cs typeface="Arial Black"/>
              </a:rPr>
              <a:t> </a:t>
            </a:r>
            <a:r>
              <a:rPr sz="1500" spc="-235" dirty="0">
                <a:latin typeface="Arial Black"/>
                <a:cs typeface="Arial Black"/>
              </a:rPr>
              <a:t>sets</a:t>
            </a:r>
            <a:endParaRPr sz="1500">
              <a:latin typeface="Arial Black"/>
              <a:cs typeface="Arial Black"/>
            </a:endParaRPr>
          </a:p>
          <a:p>
            <a:pPr marL="698500" lvl="1" indent="-228600">
              <a:lnSpc>
                <a:spcPct val="100000"/>
              </a:lnSpc>
              <a:buFont typeface="Arial"/>
              <a:buChar char="•"/>
              <a:tabLst>
                <a:tab pos="697865" algn="l"/>
                <a:tab pos="698500" algn="l"/>
              </a:tabLst>
            </a:pPr>
            <a:r>
              <a:rPr sz="1500" spc="-195" dirty="0">
                <a:latin typeface="Arial Black"/>
                <a:cs typeface="Arial Black"/>
              </a:rPr>
              <a:t>6</a:t>
            </a:r>
            <a:r>
              <a:rPr sz="1500" spc="-90" dirty="0">
                <a:latin typeface="Arial Black"/>
                <a:cs typeface="Arial Black"/>
              </a:rPr>
              <a:t> </a:t>
            </a:r>
            <a:r>
              <a:rPr sz="1500" spc="-195" dirty="0">
                <a:latin typeface="Arial Black"/>
                <a:cs typeface="Arial Black"/>
              </a:rPr>
              <a:t>reps</a:t>
            </a:r>
            <a:endParaRPr sz="1500">
              <a:latin typeface="Arial Black"/>
              <a:cs typeface="Arial Black"/>
            </a:endParaRPr>
          </a:p>
          <a:p>
            <a:pPr marL="469900">
              <a:lnSpc>
                <a:spcPct val="100000"/>
              </a:lnSpc>
              <a:tabLst>
                <a:tab pos="697865" algn="l"/>
              </a:tabLst>
            </a:pPr>
            <a:r>
              <a:rPr sz="1500" dirty="0">
                <a:latin typeface="Arial"/>
                <a:cs typeface="Arial"/>
              </a:rPr>
              <a:t>•	</a:t>
            </a:r>
            <a:r>
              <a:rPr sz="1500" spc="-200" dirty="0">
                <a:latin typeface="Arial Black"/>
                <a:cs typeface="Arial Black"/>
              </a:rPr>
              <a:t>•85%</a:t>
            </a:r>
            <a:endParaRPr sz="1500">
              <a:latin typeface="Arial Black"/>
              <a:cs typeface="Arial Black"/>
            </a:endParaRPr>
          </a:p>
          <a:p>
            <a:pPr marL="698500" lvl="1" indent="-228600">
              <a:lnSpc>
                <a:spcPct val="100000"/>
              </a:lnSpc>
              <a:buFont typeface="Arial"/>
              <a:buChar char="•"/>
              <a:tabLst>
                <a:tab pos="697865" algn="l"/>
                <a:tab pos="698500" algn="l"/>
              </a:tabLst>
            </a:pPr>
            <a:r>
              <a:rPr sz="1500" spc="-180" dirty="0">
                <a:latin typeface="Arial Black"/>
                <a:cs typeface="Arial Black"/>
              </a:rPr>
              <a:t>1RM </a:t>
            </a:r>
            <a:r>
              <a:rPr sz="1500" spc="-135" dirty="0">
                <a:latin typeface="Arial Black"/>
                <a:cs typeface="Arial Black"/>
              </a:rPr>
              <a:t>•2-5min</a:t>
            </a:r>
            <a:r>
              <a:rPr sz="1500" spc="-20" dirty="0">
                <a:latin typeface="Arial Black"/>
                <a:cs typeface="Arial Black"/>
              </a:rPr>
              <a:t> </a:t>
            </a:r>
            <a:r>
              <a:rPr sz="1500" spc="-195" dirty="0">
                <a:latin typeface="Arial Black"/>
                <a:cs typeface="Arial Black"/>
              </a:rPr>
              <a:t>recovery</a:t>
            </a:r>
            <a:endParaRPr sz="1500">
              <a:latin typeface="Arial Black"/>
              <a:cs typeface="Arial Black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39623" y="1011936"/>
            <a:ext cx="9041130" cy="565150"/>
            <a:chOff x="39623" y="1011936"/>
            <a:chExt cx="9041130" cy="565150"/>
          </a:xfrm>
        </p:grpSpPr>
        <p:sp>
          <p:nvSpPr>
            <p:cNvPr id="9" name="object 9"/>
            <p:cNvSpPr/>
            <p:nvPr/>
          </p:nvSpPr>
          <p:spPr>
            <a:xfrm>
              <a:off x="39623" y="1023366"/>
              <a:ext cx="4488942" cy="553212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85725" y="1049655"/>
              <a:ext cx="4396740" cy="461010"/>
            </a:xfrm>
            <a:prstGeom prst="rect">
              <a:avLst/>
            </a:prstGeom>
            <a:blipFill>
              <a:blip r:embed="rId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85725" y="1049655"/>
              <a:ext cx="4396740" cy="461009"/>
            </a:xfrm>
            <a:custGeom>
              <a:avLst/>
              <a:gdLst/>
              <a:ahLst/>
              <a:cxnLst/>
              <a:rect l="l" t="t" r="r" b="b"/>
              <a:pathLst>
                <a:path w="4396740" h="461009">
                  <a:moveTo>
                    <a:pt x="0" y="0"/>
                  </a:moveTo>
                  <a:lnTo>
                    <a:pt x="4396740" y="0"/>
                  </a:lnTo>
                  <a:lnTo>
                    <a:pt x="4396740" y="461010"/>
                  </a:lnTo>
                  <a:lnTo>
                    <a:pt x="0" y="461010"/>
                  </a:lnTo>
                  <a:lnTo>
                    <a:pt x="0" y="0"/>
                  </a:lnTo>
                  <a:close/>
                </a:path>
              </a:pathLst>
            </a:custGeom>
            <a:ln w="9524">
              <a:solidFill>
                <a:srgbClr val="F6924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893826" y="1163573"/>
              <a:ext cx="2779014" cy="300989"/>
            </a:xfrm>
            <a:prstGeom prst="rect">
              <a:avLst/>
            </a:prstGeom>
            <a:blipFill>
              <a:blip r:embed="rId6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4436364" y="1011936"/>
              <a:ext cx="4644390" cy="553974"/>
            </a:xfrm>
            <a:prstGeom prst="rect">
              <a:avLst/>
            </a:prstGeom>
            <a:blipFill>
              <a:blip r:embed="rId7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4482464" y="1038225"/>
              <a:ext cx="4552188" cy="461772"/>
            </a:xfrm>
            <a:prstGeom prst="rect">
              <a:avLst/>
            </a:prstGeom>
            <a:blipFill>
              <a:blip r:embed="rId8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4482464" y="1038225"/>
              <a:ext cx="4552315" cy="462280"/>
            </a:xfrm>
            <a:custGeom>
              <a:avLst/>
              <a:gdLst/>
              <a:ahLst/>
              <a:cxnLst/>
              <a:rect l="l" t="t" r="r" b="b"/>
              <a:pathLst>
                <a:path w="4552315" h="462280">
                  <a:moveTo>
                    <a:pt x="0" y="0"/>
                  </a:moveTo>
                  <a:lnTo>
                    <a:pt x="4552188" y="0"/>
                  </a:lnTo>
                  <a:lnTo>
                    <a:pt x="4552188" y="461772"/>
                  </a:lnTo>
                  <a:lnTo>
                    <a:pt x="0" y="461772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F6924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4828032" y="1152906"/>
              <a:ext cx="3866388" cy="300989"/>
            </a:xfrm>
            <a:prstGeom prst="rect">
              <a:avLst/>
            </a:prstGeom>
            <a:blipFill>
              <a:blip r:embed="rId9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7" name="object 17"/>
          <p:cNvGrpSpPr/>
          <p:nvPr/>
        </p:nvGrpSpPr>
        <p:grpSpPr>
          <a:xfrm>
            <a:off x="33528" y="3882390"/>
            <a:ext cx="4495165" cy="1350010"/>
            <a:chOff x="33528" y="3882390"/>
            <a:chExt cx="4495165" cy="1350010"/>
          </a:xfrm>
        </p:grpSpPr>
        <p:sp>
          <p:nvSpPr>
            <p:cNvPr id="18" name="object 18"/>
            <p:cNvSpPr/>
            <p:nvPr/>
          </p:nvSpPr>
          <p:spPr>
            <a:xfrm>
              <a:off x="39624" y="3882390"/>
              <a:ext cx="4488942" cy="553974"/>
            </a:xfrm>
            <a:prstGeom prst="rect">
              <a:avLst/>
            </a:prstGeom>
            <a:blipFill>
              <a:blip r:embed="rId10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85725" y="3908679"/>
              <a:ext cx="4396740" cy="461771"/>
            </a:xfrm>
            <a:prstGeom prst="rect">
              <a:avLst/>
            </a:prstGeom>
            <a:blipFill>
              <a:blip r:embed="rId11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85725" y="3908679"/>
              <a:ext cx="4396740" cy="462280"/>
            </a:xfrm>
            <a:custGeom>
              <a:avLst/>
              <a:gdLst/>
              <a:ahLst/>
              <a:cxnLst/>
              <a:rect l="l" t="t" r="r" b="b"/>
              <a:pathLst>
                <a:path w="4396740" h="462279">
                  <a:moveTo>
                    <a:pt x="0" y="0"/>
                  </a:moveTo>
                  <a:lnTo>
                    <a:pt x="4396740" y="0"/>
                  </a:lnTo>
                  <a:lnTo>
                    <a:pt x="4396740" y="461772"/>
                  </a:lnTo>
                  <a:lnTo>
                    <a:pt x="0" y="461772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97B853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1218438" y="4013454"/>
              <a:ext cx="2149602" cy="331469"/>
            </a:xfrm>
            <a:prstGeom prst="rect">
              <a:avLst/>
            </a:prstGeom>
            <a:blipFill>
              <a:blip r:embed="rId1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1230363" y="4025658"/>
              <a:ext cx="2113102" cy="294982"/>
            </a:xfrm>
            <a:prstGeom prst="rect">
              <a:avLst/>
            </a:prstGeom>
            <a:blipFill>
              <a:blip r:embed="rId1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33528" y="4409694"/>
              <a:ext cx="4488942" cy="553974"/>
            </a:xfrm>
            <a:prstGeom prst="rect">
              <a:avLst/>
            </a:prstGeom>
            <a:blipFill>
              <a:blip r:embed="rId1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608076" y="4897755"/>
              <a:ext cx="3373374" cy="334137"/>
            </a:xfrm>
            <a:prstGeom prst="rect">
              <a:avLst/>
            </a:prstGeom>
            <a:blipFill>
              <a:blip r:embed="rId1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79629" y="4435983"/>
              <a:ext cx="4396740" cy="462280"/>
            </a:xfrm>
            <a:custGeom>
              <a:avLst/>
              <a:gdLst/>
              <a:ahLst/>
              <a:cxnLst/>
              <a:rect l="l" t="t" r="r" b="b"/>
              <a:pathLst>
                <a:path w="4396740" h="462279">
                  <a:moveTo>
                    <a:pt x="4396740" y="0"/>
                  </a:moveTo>
                  <a:lnTo>
                    <a:pt x="0" y="0"/>
                  </a:lnTo>
                  <a:lnTo>
                    <a:pt x="0" y="461772"/>
                  </a:lnTo>
                  <a:lnTo>
                    <a:pt x="4396740" y="461772"/>
                  </a:lnTo>
                  <a:lnTo>
                    <a:pt x="4396740" y="0"/>
                  </a:lnTo>
                  <a:close/>
                </a:path>
              </a:pathLst>
            </a:custGeom>
            <a:solidFill>
              <a:srgbClr val="D6E3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79629" y="4435983"/>
              <a:ext cx="4396740" cy="462280"/>
            </a:xfrm>
            <a:custGeom>
              <a:avLst/>
              <a:gdLst/>
              <a:ahLst/>
              <a:cxnLst/>
              <a:rect l="l" t="t" r="r" b="b"/>
              <a:pathLst>
                <a:path w="4396740" h="462279">
                  <a:moveTo>
                    <a:pt x="0" y="0"/>
                  </a:moveTo>
                  <a:lnTo>
                    <a:pt x="4396740" y="0"/>
                  </a:lnTo>
                  <a:lnTo>
                    <a:pt x="4396740" y="461772"/>
                  </a:lnTo>
                  <a:lnTo>
                    <a:pt x="0" y="461772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97B853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648461" y="4539996"/>
              <a:ext cx="3292602" cy="265938"/>
            </a:xfrm>
            <a:prstGeom prst="rect">
              <a:avLst/>
            </a:prstGeom>
            <a:blipFill>
              <a:blip r:embed="rId16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660463" y="4552162"/>
              <a:ext cx="3256343" cy="229349"/>
            </a:xfrm>
            <a:prstGeom prst="rect">
              <a:avLst/>
            </a:prstGeom>
            <a:blipFill>
              <a:blip r:embed="rId17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1847088" y="4906518"/>
              <a:ext cx="870965" cy="265175"/>
            </a:xfrm>
            <a:prstGeom prst="rect">
              <a:avLst/>
            </a:prstGeom>
            <a:blipFill>
              <a:blip r:embed="rId18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1859419" y="4918659"/>
              <a:ext cx="834326" cy="228600"/>
            </a:xfrm>
            <a:prstGeom prst="rect">
              <a:avLst/>
            </a:prstGeom>
            <a:blipFill>
              <a:blip r:embed="rId19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13537" y="483679"/>
            <a:ext cx="7917180" cy="6959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400" spc="-390" dirty="0"/>
              <a:t>Moving </a:t>
            </a:r>
            <a:r>
              <a:rPr sz="4400" spc="-450" dirty="0"/>
              <a:t>from </a:t>
            </a:r>
            <a:r>
              <a:rPr sz="4400" spc="-90" dirty="0"/>
              <a:t>I/M </a:t>
            </a:r>
            <a:r>
              <a:rPr sz="4400" spc="-434" dirty="0"/>
              <a:t>to </a:t>
            </a:r>
            <a:r>
              <a:rPr sz="4400" spc="-675" dirty="0"/>
              <a:t>Late</a:t>
            </a:r>
            <a:r>
              <a:rPr sz="4400" spc="-30" dirty="0"/>
              <a:t> </a:t>
            </a:r>
            <a:r>
              <a:rPr sz="4400" spc="-695" dirty="0"/>
              <a:t>Phases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530078"/>
            <a:ext cx="6402705" cy="3818890"/>
          </a:xfrm>
          <a:prstGeom prst="rect">
            <a:avLst/>
          </a:prstGeom>
        </p:spPr>
        <p:txBody>
          <a:bodyPr vert="horz" wrap="square" lIns="0" tIns="6032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47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000" spc="-370" dirty="0">
                <a:latin typeface="Arial Black"/>
                <a:cs typeface="Arial Black"/>
              </a:rPr>
              <a:t>Progression </a:t>
            </a:r>
            <a:r>
              <a:rPr sz="3000" spc="-265" dirty="0">
                <a:latin typeface="Arial Black"/>
                <a:cs typeface="Arial Black"/>
              </a:rPr>
              <a:t>of </a:t>
            </a:r>
            <a:r>
              <a:rPr sz="3000" spc="-340" dirty="0">
                <a:latin typeface="Arial Black"/>
                <a:cs typeface="Arial Black"/>
              </a:rPr>
              <a:t>Foot</a:t>
            </a:r>
            <a:r>
              <a:rPr sz="3000" spc="105" dirty="0">
                <a:latin typeface="Arial Black"/>
                <a:cs typeface="Arial Black"/>
              </a:rPr>
              <a:t> </a:t>
            </a:r>
            <a:r>
              <a:rPr sz="3000" spc="-505" dirty="0">
                <a:latin typeface="Arial Black"/>
                <a:cs typeface="Arial Black"/>
              </a:rPr>
              <a:t>Exercises</a:t>
            </a:r>
            <a:endParaRPr sz="3000">
              <a:latin typeface="Arial Black"/>
              <a:cs typeface="Arial Black"/>
            </a:endParaRPr>
          </a:p>
          <a:p>
            <a:pPr marL="755650" lvl="1" indent="-285750">
              <a:lnSpc>
                <a:spcPct val="100000"/>
              </a:lnSpc>
              <a:spcBef>
                <a:spcPts val="320"/>
              </a:spcBef>
              <a:buFont typeface="Arial"/>
              <a:buChar char="–"/>
              <a:tabLst>
                <a:tab pos="755650" algn="l"/>
              </a:tabLst>
            </a:pPr>
            <a:r>
              <a:rPr sz="2600" spc="-445" dirty="0">
                <a:latin typeface="Arial Black"/>
                <a:cs typeface="Arial Black"/>
              </a:rPr>
              <a:t>Towel</a:t>
            </a:r>
            <a:r>
              <a:rPr sz="2600" spc="-160" dirty="0">
                <a:latin typeface="Arial Black"/>
                <a:cs typeface="Arial Black"/>
              </a:rPr>
              <a:t> </a:t>
            </a:r>
            <a:r>
              <a:rPr sz="2600" spc="-390" dirty="0">
                <a:latin typeface="Arial Black"/>
                <a:cs typeface="Arial Black"/>
              </a:rPr>
              <a:t>Scrunches</a:t>
            </a:r>
            <a:endParaRPr sz="2600">
              <a:latin typeface="Arial Black"/>
              <a:cs typeface="Arial Black"/>
            </a:endParaRPr>
          </a:p>
          <a:p>
            <a:pPr marL="755650" lvl="1" indent="-285750">
              <a:lnSpc>
                <a:spcPct val="100000"/>
              </a:lnSpc>
              <a:spcBef>
                <a:spcPts val="310"/>
              </a:spcBef>
              <a:buFont typeface="Arial"/>
              <a:buChar char="–"/>
              <a:tabLst>
                <a:tab pos="755650" algn="l"/>
              </a:tabLst>
            </a:pPr>
            <a:r>
              <a:rPr sz="2600" spc="-340" dirty="0">
                <a:latin typeface="Arial Black"/>
                <a:cs typeface="Arial Black"/>
              </a:rPr>
              <a:t>Picking </a:t>
            </a:r>
            <a:r>
              <a:rPr sz="2600" spc="-240" dirty="0">
                <a:latin typeface="Arial Black"/>
                <a:cs typeface="Arial Black"/>
              </a:rPr>
              <a:t>up</a:t>
            </a:r>
            <a:r>
              <a:rPr sz="2600" dirty="0">
                <a:latin typeface="Arial Black"/>
                <a:cs typeface="Arial Black"/>
              </a:rPr>
              <a:t> </a:t>
            </a:r>
            <a:r>
              <a:rPr sz="2600" spc="-340" dirty="0">
                <a:latin typeface="Arial Black"/>
                <a:cs typeface="Arial Black"/>
              </a:rPr>
              <a:t>marbles</a:t>
            </a:r>
            <a:endParaRPr sz="2600">
              <a:latin typeface="Arial Black"/>
              <a:cs typeface="Arial Black"/>
            </a:endParaRPr>
          </a:p>
          <a:p>
            <a:pPr marL="755650" lvl="1" indent="-285750">
              <a:lnSpc>
                <a:spcPct val="100000"/>
              </a:lnSpc>
              <a:spcBef>
                <a:spcPts val="315"/>
              </a:spcBef>
              <a:buFont typeface="Arial"/>
              <a:buChar char="–"/>
              <a:tabLst>
                <a:tab pos="755650" algn="l"/>
              </a:tabLst>
            </a:pPr>
            <a:r>
              <a:rPr sz="2600" spc="-360" dirty="0">
                <a:latin typeface="Arial Black"/>
                <a:cs typeface="Arial Black"/>
              </a:rPr>
              <a:t>Band </a:t>
            </a:r>
            <a:r>
              <a:rPr sz="2600" spc="-345" dirty="0">
                <a:latin typeface="Arial Black"/>
                <a:cs typeface="Arial Black"/>
              </a:rPr>
              <a:t>resisted </a:t>
            </a:r>
            <a:r>
              <a:rPr sz="2600" spc="-459" dirty="0">
                <a:latin typeface="Arial Black"/>
                <a:cs typeface="Arial Black"/>
              </a:rPr>
              <a:t>Toe </a:t>
            </a:r>
            <a:r>
              <a:rPr sz="2600" spc="-254" dirty="0">
                <a:latin typeface="Arial Black"/>
                <a:cs typeface="Arial Black"/>
              </a:rPr>
              <a:t>flexors/</a:t>
            </a:r>
            <a:r>
              <a:rPr sz="2600" spc="-420" dirty="0">
                <a:latin typeface="Arial Black"/>
                <a:cs typeface="Arial Black"/>
              </a:rPr>
              <a:t> </a:t>
            </a:r>
            <a:r>
              <a:rPr sz="2600" spc="-365" dirty="0">
                <a:latin typeface="Arial Black"/>
                <a:cs typeface="Arial Black"/>
              </a:rPr>
              <a:t>extensors</a:t>
            </a:r>
            <a:endParaRPr sz="2600">
              <a:latin typeface="Arial Black"/>
              <a:cs typeface="Arial Black"/>
            </a:endParaRPr>
          </a:p>
          <a:p>
            <a:pPr lvl="1">
              <a:lnSpc>
                <a:spcPct val="100000"/>
              </a:lnSpc>
              <a:spcBef>
                <a:spcPts val="5"/>
              </a:spcBef>
              <a:buFont typeface="Arial"/>
              <a:buChar char="–"/>
            </a:pPr>
            <a:endParaRPr sz="2650">
              <a:latin typeface="Arial Black"/>
              <a:cs typeface="Arial Black"/>
            </a:endParaRPr>
          </a:p>
          <a:p>
            <a:pPr marL="755650" lvl="1" indent="-285750">
              <a:lnSpc>
                <a:spcPct val="100000"/>
              </a:lnSpc>
              <a:buFont typeface="Arial"/>
              <a:buChar char="–"/>
              <a:tabLst>
                <a:tab pos="755650" algn="l"/>
              </a:tabLst>
            </a:pPr>
            <a:r>
              <a:rPr sz="2600" spc="-280" dirty="0">
                <a:latin typeface="Arial Black"/>
                <a:cs typeface="Arial Black"/>
              </a:rPr>
              <a:t>ROM</a:t>
            </a:r>
            <a:endParaRPr sz="2600">
              <a:latin typeface="Arial Black"/>
              <a:cs typeface="Arial Black"/>
            </a:endParaRPr>
          </a:p>
          <a:p>
            <a:pPr marL="1155700" lvl="2" indent="-228600">
              <a:lnSpc>
                <a:spcPct val="100000"/>
              </a:lnSpc>
              <a:spcBef>
                <a:spcPts val="275"/>
              </a:spcBef>
              <a:buFont typeface="Arial"/>
              <a:buChar char="•"/>
              <a:tabLst>
                <a:tab pos="1155065" algn="l"/>
                <a:tab pos="1155700" algn="l"/>
              </a:tabLst>
            </a:pPr>
            <a:r>
              <a:rPr sz="2200" spc="-280" dirty="0">
                <a:latin typeface="Arial Black"/>
                <a:cs typeface="Arial Black"/>
              </a:rPr>
              <a:t>Painfree </a:t>
            </a:r>
            <a:r>
              <a:rPr sz="2200" spc="-320" dirty="0">
                <a:latin typeface="Arial Black"/>
                <a:cs typeface="Arial Black"/>
              </a:rPr>
              <a:t>90% </a:t>
            </a:r>
            <a:r>
              <a:rPr sz="2200" spc="-195" dirty="0">
                <a:latin typeface="Arial Black"/>
                <a:cs typeface="Arial Black"/>
              </a:rPr>
              <a:t>of</a:t>
            </a:r>
            <a:r>
              <a:rPr sz="2200" spc="-235" dirty="0">
                <a:latin typeface="Arial Black"/>
                <a:cs typeface="Arial Black"/>
              </a:rPr>
              <a:t> </a:t>
            </a:r>
            <a:r>
              <a:rPr sz="2200" spc="-280" dirty="0">
                <a:latin typeface="Arial Black"/>
                <a:cs typeface="Arial Black"/>
              </a:rPr>
              <a:t>baseline</a:t>
            </a:r>
            <a:endParaRPr sz="2200">
              <a:latin typeface="Arial Black"/>
              <a:cs typeface="Arial Black"/>
            </a:endParaRPr>
          </a:p>
          <a:p>
            <a:pPr marL="1155700" lvl="2" indent="-229235">
              <a:lnSpc>
                <a:spcPct val="100000"/>
              </a:lnSpc>
              <a:spcBef>
                <a:spcPts val="265"/>
              </a:spcBef>
              <a:buFont typeface="Arial"/>
              <a:buChar char="•"/>
              <a:tabLst>
                <a:tab pos="1155065" algn="l"/>
                <a:tab pos="1155700" algn="l"/>
              </a:tabLst>
            </a:pPr>
            <a:r>
              <a:rPr sz="2200" spc="-290" dirty="0">
                <a:latin typeface="Arial Black"/>
                <a:cs typeface="Arial Black"/>
              </a:rPr>
              <a:t>Symmetry </a:t>
            </a:r>
            <a:r>
              <a:rPr sz="2200" spc="-215" dirty="0">
                <a:latin typeface="Arial Black"/>
                <a:cs typeface="Arial Black"/>
              </a:rPr>
              <a:t>in </a:t>
            </a:r>
            <a:r>
              <a:rPr sz="2200" spc="-315" dirty="0">
                <a:latin typeface="Arial Black"/>
                <a:cs typeface="Arial Black"/>
              </a:rPr>
              <a:t>static</a:t>
            </a:r>
            <a:r>
              <a:rPr sz="2200" spc="-310" dirty="0">
                <a:latin typeface="Arial Black"/>
                <a:cs typeface="Arial Black"/>
              </a:rPr>
              <a:t> </a:t>
            </a:r>
            <a:r>
              <a:rPr sz="2200" spc="-300" dirty="0">
                <a:latin typeface="Arial Black"/>
                <a:cs typeface="Arial Black"/>
              </a:rPr>
              <a:t>balance</a:t>
            </a:r>
            <a:endParaRPr sz="2200">
              <a:latin typeface="Arial Black"/>
              <a:cs typeface="Arial Black"/>
            </a:endParaRPr>
          </a:p>
          <a:p>
            <a:pPr marL="1155700" lvl="2" indent="-229235">
              <a:lnSpc>
                <a:spcPct val="100000"/>
              </a:lnSpc>
              <a:spcBef>
                <a:spcPts val="265"/>
              </a:spcBef>
              <a:buFont typeface="Arial"/>
              <a:buChar char="•"/>
              <a:tabLst>
                <a:tab pos="1155065" algn="l"/>
                <a:tab pos="1155700" algn="l"/>
              </a:tabLst>
            </a:pPr>
            <a:r>
              <a:rPr sz="2200" spc="-185" dirty="0">
                <a:latin typeface="Arial Black"/>
                <a:cs typeface="Arial Black"/>
              </a:rPr>
              <a:t>No </a:t>
            </a:r>
            <a:r>
              <a:rPr sz="2200" spc="-275" dirty="0">
                <a:latin typeface="Arial Black"/>
                <a:cs typeface="Arial Black"/>
              </a:rPr>
              <a:t>reaction </a:t>
            </a:r>
            <a:r>
              <a:rPr sz="2200" spc="-220" dirty="0">
                <a:latin typeface="Arial Black"/>
                <a:cs typeface="Arial Black"/>
              </a:rPr>
              <a:t>to </a:t>
            </a:r>
            <a:r>
              <a:rPr sz="2200" spc="-295" dirty="0">
                <a:latin typeface="Arial Black"/>
                <a:cs typeface="Arial Black"/>
              </a:rPr>
              <a:t>low </a:t>
            </a:r>
            <a:r>
              <a:rPr sz="2200" spc="-235" dirty="0">
                <a:latin typeface="Arial Black"/>
                <a:cs typeface="Arial Black"/>
              </a:rPr>
              <a:t>load </a:t>
            </a:r>
            <a:r>
              <a:rPr sz="2200" spc="-245" dirty="0">
                <a:latin typeface="Arial Black"/>
                <a:cs typeface="Arial Black"/>
              </a:rPr>
              <a:t>functional</a:t>
            </a:r>
            <a:r>
              <a:rPr sz="2200" spc="-50" dirty="0">
                <a:latin typeface="Arial Black"/>
                <a:cs typeface="Arial Black"/>
              </a:rPr>
              <a:t> </a:t>
            </a:r>
            <a:r>
              <a:rPr sz="2200" spc="-229" dirty="0">
                <a:latin typeface="Arial Black"/>
                <a:cs typeface="Arial Black"/>
              </a:rPr>
              <a:t>training</a:t>
            </a:r>
            <a:endParaRPr sz="22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534071" y="483679"/>
            <a:ext cx="6075680" cy="6959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400" spc="-390" dirty="0"/>
              <a:t>Moving </a:t>
            </a:r>
            <a:r>
              <a:rPr sz="4400" spc="-450" dirty="0"/>
              <a:t>from </a:t>
            </a:r>
            <a:r>
              <a:rPr sz="4400" spc="-90" dirty="0"/>
              <a:t>I/M</a:t>
            </a:r>
            <a:r>
              <a:rPr sz="4400" spc="-35" dirty="0"/>
              <a:t> </a:t>
            </a:r>
            <a:r>
              <a:rPr sz="4400" spc="-695" dirty="0"/>
              <a:t>Phases</a:t>
            </a:r>
            <a:endParaRPr sz="4400"/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pc="-270" dirty="0"/>
              <a:t>Intermediate</a:t>
            </a:r>
          </a:p>
          <a:p>
            <a:pPr marL="755650" lvl="1" indent="-285750">
              <a:lnSpc>
                <a:spcPct val="100000"/>
              </a:lnSpc>
              <a:spcBef>
                <a:spcPts val="10"/>
              </a:spcBef>
              <a:buFont typeface="Arial"/>
              <a:buChar char="–"/>
              <a:tabLst>
                <a:tab pos="755015" algn="l"/>
                <a:tab pos="755650" algn="l"/>
              </a:tabLst>
            </a:pPr>
            <a:r>
              <a:rPr sz="2000" spc="-220" dirty="0">
                <a:latin typeface="Arial Black"/>
                <a:cs typeface="Arial Black"/>
              </a:rPr>
              <a:t>Introduction </a:t>
            </a:r>
            <a:r>
              <a:rPr sz="2000" spc="-180" dirty="0">
                <a:latin typeface="Arial Black"/>
                <a:cs typeface="Arial Black"/>
              </a:rPr>
              <a:t>of</a:t>
            </a:r>
            <a:r>
              <a:rPr sz="2000" spc="10" dirty="0">
                <a:latin typeface="Arial Black"/>
                <a:cs typeface="Arial Black"/>
              </a:rPr>
              <a:t> </a:t>
            </a:r>
            <a:r>
              <a:rPr sz="2000" spc="-245" dirty="0">
                <a:latin typeface="Arial Black"/>
                <a:cs typeface="Arial Black"/>
              </a:rPr>
              <a:t>Strength</a:t>
            </a:r>
            <a:endParaRPr sz="2000">
              <a:latin typeface="Arial Black"/>
              <a:cs typeface="Arial Black"/>
            </a:endParaRPr>
          </a:p>
          <a:p>
            <a:pPr marL="755650" lvl="1" indent="-286385">
              <a:lnSpc>
                <a:spcPct val="100000"/>
              </a:lnSpc>
              <a:buFont typeface="Arial"/>
              <a:buChar char="–"/>
              <a:tabLst>
                <a:tab pos="755015" algn="l"/>
                <a:tab pos="755650" algn="l"/>
              </a:tabLst>
            </a:pPr>
            <a:r>
              <a:rPr sz="2000" spc="-305" dirty="0">
                <a:latin typeface="Arial Black"/>
                <a:cs typeface="Arial Black"/>
              </a:rPr>
              <a:t>Lower </a:t>
            </a:r>
            <a:r>
              <a:rPr sz="2000" spc="-254" dirty="0">
                <a:latin typeface="Arial Black"/>
                <a:cs typeface="Arial Black"/>
              </a:rPr>
              <a:t>Limb </a:t>
            </a:r>
            <a:r>
              <a:rPr sz="2000" spc="-220" dirty="0">
                <a:latin typeface="Arial Black"/>
                <a:cs typeface="Arial Black"/>
              </a:rPr>
              <a:t>Dominant</a:t>
            </a:r>
            <a:r>
              <a:rPr sz="2000" spc="-120" dirty="0">
                <a:latin typeface="Arial Black"/>
                <a:cs typeface="Arial Black"/>
              </a:rPr>
              <a:t> </a:t>
            </a:r>
            <a:r>
              <a:rPr sz="2000" spc="-335" dirty="0">
                <a:latin typeface="Arial Black"/>
                <a:cs typeface="Arial Black"/>
              </a:rPr>
              <a:t>Exercise</a:t>
            </a:r>
            <a:endParaRPr sz="2000">
              <a:latin typeface="Arial Black"/>
              <a:cs typeface="Arial Black"/>
            </a:endParaRPr>
          </a:p>
          <a:p>
            <a:pPr marL="1155700" lvl="2" indent="-228600">
              <a:lnSpc>
                <a:spcPct val="100000"/>
              </a:lnSpc>
              <a:spcBef>
                <a:spcPts val="5"/>
              </a:spcBef>
              <a:buFont typeface="Arial"/>
              <a:buChar char="•"/>
              <a:tabLst>
                <a:tab pos="1155065" algn="l"/>
                <a:tab pos="1155700" algn="l"/>
              </a:tabLst>
            </a:pPr>
            <a:r>
              <a:rPr sz="1700" spc="-335" dirty="0">
                <a:latin typeface="Arial Black"/>
                <a:cs typeface="Arial Black"/>
              </a:rPr>
              <a:t>SL </a:t>
            </a:r>
            <a:r>
              <a:rPr sz="1700" spc="-215" dirty="0">
                <a:latin typeface="Arial Black"/>
                <a:cs typeface="Arial Black"/>
              </a:rPr>
              <a:t>Squat, </a:t>
            </a:r>
            <a:r>
              <a:rPr sz="1700" spc="-335" dirty="0">
                <a:latin typeface="Arial Black"/>
                <a:cs typeface="Arial Black"/>
              </a:rPr>
              <a:t>SL </a:t>
            </a:r>
            <a:r>
              <a:rPr sz="1700" spc="-215" dirty="0">
                <a:latin typeface="Arial Black"/>
                <a:cs typeface="Arial Black"/>
              </a:rPr>
              <a:t>Lunge, </a:t>
            </a:r>
            <a:r>
              <a:rPr sz="1700" spc="-240" dirty="0">
                <a:latin typeface="Arial Black"/>
                <a:cs typeface="Arial Black"/>
              </a:rPr>
              <a:t>Leg </a:t>
            </a:r>
            <a:r>
              <a:rPr sz="1700" spc="-260" dirty="0">
                <a:latin typeface="Arial Black"/>
                <a:cs typeface="Arial Black"/>
              </a:rPr>
              <a:t>Press, </a:t>
            </a:r>
            <a:r>
              <a:rPr sz="1700" spc="-210" dirty="0">
                <a:latin typeface="Arial Black"/>
                <a:cs typeface="Arial Black"/>
              </a:rPr>
              <a:t>Bulgarian,</a:t>
            </a:r>
            <a:r>
              <a:rPr sz="1700" spc="-260" dirty="0">
                <a:latin typeface="Arial Black"/>
                <a:cs typeface="Arial Black"/>
              </a:rPr>
              <a:t> </a:t>
            </a:r>
            <a:r>
              <a:rPr sz="1700" spc="-190" dirty="0">
                <a:latin typeface="Arial Black"/>
                <a:cs typeface="Arial Black"/>
              </a:rPr>
              <a:t>Nordic</a:t>
            </a:r>
            <a:endParaRPr sz="1700">
              <a:latin typeface="Arial Black"/>
              <a:cs typeface="Arial Black"/>
            </a:endParaRPr>
          </a:p>
          <a:p>
            <a:pPr marL="1155700" lvl="2" indent="-228600">
              <a:lnSpc>
                <a:spcPts val="2035"/>
              </a:lnSpc>
              <a:buFont typeface="Arial"/>
              <a:buChar char="•"/>
              <a:tabLst>
                <a:tab pos="1155065" algn="l"/>
                <a:tab pos="1155700" algn="l"/>
              </a:tabLst>
            </a:pPr>
            <a:r>
              <a:rPr sz="1700" spc="-225" dirty="0">
                <a:latin typeface="Arial Black"/>
                <a:cs typeface="Arial Black"/>
              </a:rPr>
              <a:t>Romanian </a:t>
            </a:r>
            <a:r>
              <a:rPr sz="1700" spc="-200" dirty="0">
                <a:latin typeface="Arial Black"/>
                <a:cs typeface="Arial Black"/>
              </a:rPr>
              <a:t>Dead </a:t>
            </a:r>
            <a:r>
              <a:rPr sz="1700" spc="-195" dirty="0">
                <a:latin typeface="Arial Black"/>
                <a:cs typeface="Arial Black"/>
              </a:rPr>
              <a:t>Lift, </a:t>
            </a:r>
            <a:r>
              <a:rPr sz="1700" spc="-200" dirty="0">
                <a:latin typeface="Arial Black"/>
                <a:cs typeface="Arial Black"/>
              </a:rPr>
              <a:t>Glute-Hams </a:t>
            </a:r>
            <a:r>
              <a:rPr sz="1700" spc="-254" dirty="0">
                <a:latin typeface="Arial Black"/>
                <a:cs typeface="Arial Black"/>
              </a:rPr>
              <a:t>Raise, </a:t>
            </a:r>
            <a:r>
              <a:rPr sz="1700" spc="-170" dirty="0">
                <a:latin typeface="Arial Black"/>
                <a:cs typeface="Arial Black"/>
              </a:rPr>
              <a:t>Hip</a:t>
            </a:r>
            <a:r>
              <a:rPr sz="1700" spc="114" dirty="0">
                <a:latin typeface="Arial Black"/>
                <a:cs typeface="Arial Black"/>
              </a:rPr>
              <a:t> </a:t>
            </a:r>
            <a:r>
              <a:rPr sz="1700" spc="-225" dirty="0">
                <a:latin typeface="Arial Black"/>
                <a:cs typeface="Arial Black"/>
              </a:rPr>
              <a:t>Thruster</a:t>
            </a:r>
            <a:endParaRPr sz="1700">
              <a:latin typeface="Arial Black"/>
              <a:cs typeface="Arial Black"/>
            </a:endParaRPr>
          </a:p>
          <a:p>
            <a:pPr marL="755650" lvl="1" indent="-285750">
              <a:lnSpc>
                <a:spcPts val="2395"/>
              </a:lnSpc>
              <a:buFont typeface="Arial"/>
              <a:buChar char="–"/>
              <a:tabLst>
                <a:tab pos="755015" algn="l"/>
                <a:tab pos="755650" algn="l"/>
              </a:tabLst>
            </a:pPr>
            <a:r>
              <a:rPr sz="2000" spc="-250" dirty="0">
                <a:latin typeface="Arial Black"/>
                <a:cs typeface="Arial Black"/>
              </a:rPr>
              <a:t>Body </a:t>
            </a:r>
            <a:r>
              <a:rPr sz="2000" spc="-210" dirty="0">
                <a:latin typeface="Arial Black"/>
                <a:cs typeface="Arial Black"/>
              </a:rPr>
              <a:t>Weight </a:t>
            </a:r>
            <a:r>
              <a:rPr sz="2000" spc="-225" dirty="0">
                <a:latin typeface="Arial Black"/>
                <a:cs typeface="Arial Black"/>
              </a:rPr>
              <a:t>initially, </a:t>
            </a:r>
            <a:r>
              <a:rPr sz="2000" spc="-260" dirty="0">
                <a:latin typeface="Arial Black"/>
                <a:cs typeface="Arial Black"/>
              </a:rPr>
              <a:t>with </a:t>
            </a:r>
            <a:r>
              <a:rPr sz="2000" spc="-275" dirty="0">
                <a:latin typeface="Arial Black"/>
                <a:cs typeface="Arial Black"/>
              </a:rPr>
              <a:t>emphasis </a:t>
            </a:r>
            <a:r>
              <a:rPr sz="2000" spc="-190" dirty="0">
                <a:latin typeface="Arial Black"/>
                <a:cs typeface="Arial Black"/>
              </a:rPr>
              <a:t>on </a:t>
            </a:r>
            <a:r>
              <a:rPr sz="2000" spc="-225" dirty="0">
                <a:latin typeface="Arial Black"/>
                <a:cs typeface="Arial Black"/>
              </a:rPr>
              <a:t>control </a:t>
            </a:r>
            <a:r>
              <a:rPr sz="2000" spc="-180" dirty="0">
                <a:latin typeface="Arial Black"/>
                <a:cs typeface="Arial Black"/>
              </a:rPr>
              <a:t>of</a:t>
            </a:r>
            <a:r>
              <a:rPr sz="2000" spc="-30" dirty="0">
                <a:latin typeface="Arial Black"/>
                <a:cs typeface="Arial Black"/>
              </a:rPr>
              <a:t> </a:t>
            </a:r>
            <a:r>
              <a:rPr sz="2000" spc="-254" dirty="0">
                <a:latin typeface="Arial Black"/>
                <a:cs typeface="Arial Black"/>
              </a:rPr>
              <a:t>mvt</a:t>
            </a:r>
            <a:endParaRPr sz="2000">
              <a:latin typeface="Arial Black"/>
              <a:cs typeface="Arial Black"/>
            </a:endParaRPr>
          </a:p>
          <a:p>
            <a:pPr marL="755650" lvl="1" indent="-285750">
              <a:lnSpc>
                <a:spcPct val="100000"/>
              </a:lnSpc>
              <a:buFont typeface="Arial"/>
              <a:buChar char="–"/>
              <a:tabLst>
                <a:tab pos="755015" algn="l"/>
                <a:tab pos="755650" algn="l"/>
              </a:tabLst>
            </a:pPr>
            <a:r>
              <a:rPr sz="2000" spc="-265" dirty="0">
                <a:latin typeface="Arial Black"/>
                <a:cs typeface="Arial Black"/>
              </a:rPr>
              <a:t>Triple </a:t>
            </a:r>
            <a:r>
              <a:rPr sz="2000" spc="-285" dirty="0">
                <a:latin typeface="Arial Black"/>
                <a:cs typeface="Arial Black"/>
              </a:rPr>
              <a:t>Extension </a:t>
            </a:r>
            <a:r>
              <a:rPr sz="2000" spc="-215" dirty="0">
                <a:latin typeface="Arial Black"/>
                <a:cs typeface="Arial Black"/>
              </a:rPr>
              <a:t>(involved </a:t>
            </a:r>
            <a:r>
              <a:rPr sz="2000" spc="-195" dirty="0">
                <a:latin typeface="Arial Black"/>
                <a:cs typeface="Arial Black"/>
              </a:rPr>
              <a:t>in </a:t>
            </a:r>
            <a:r>
              <a:rPr sz="2000" spc="-215" dirty="0">
                <a:latin typeface="Arial Black"/>
                <a:cs typeface="Arial Black"/>
              </a:rPr>
              <a:t>propulsion/accel </a:t>
            </a:r>
            <a:r>
              <a:rPr sz="2000" spc="-5" dirty="0">
                <a:latin typeface="Arial Black"/>
                <a:cs typeface="Arial Black"/>
              </a:rPr>
              <a:t>– </a:t>
            </a:r>
            <a:r>
              <a:rPr sz="2000" spc="-235" dirty="0">
                <a:latin typeface="Arial Black"/>
                <a:cs typeface="Arial Black"/>
              </a:rPr>
              <a:t>PF/Knee&amp;Hip</a:t>
            </a:r>
            <a:r>
              <a:rPr sz="2000" spc="-245" dirty="0">
                <a:latin typeface="Arial Black"/>
                <a:cs typeface="Arial Black"/>
              </a:rPr>
              <a:t> </a:t>
            </a:r>
            <a:r>
              <a:rPr sz="2000" spc="-315" dirty="0">
                <a:latin typeface="Arial Black"/>
                <a:cs typeface="Arial Black"/>
              </a:rPr>
              <a:t>Ext)</a:t>
            </a:r>
            <a:endParaRPr sz="2000">
              <a:latin typeface="Arial Black"/>
              <a:cs typeface="Arial Black"/>
            </a:endParaRPr>
          </a:p>
          <a:p>
            <a:pPr marL="755650" lvl="1" indent="-286385">
              <a:lnSpc>
                <a:spcPts val="2160"/>
              </a:lnSpc>
              <a:buFont typeface="Arial"/>
              <a:buChar char="–"/>
              <a:tabLst>
                <a:tab pos="755015" algn="l"/>
                <a:tab pos="756285" algn="l"/>
              </a:tabLst>
            </a:pPr>
            <a:r>
              <a:rPr sz="2000" spc="-265" dirty="0">
                <a:latin typeface="Arial Black"/>
                <a:cs typeface="Arial Black"/>
              </a:rPr>
              <a:t>Triple </a:t>
            </a:r>
            <a:r>
              <a:rPr sz="2000" spc="-260" dirty="0">
                <a:latin typeface="Arial Black"/>
                <a:cs typeface="Arial Black"/>
              </a:rPr>
              <a:t>Flexion </a:t>
            </a:r>
            <a:r>
              <a:rPr sz="2000" spc="-215" dirty="0">
                <a:latin typeface="Arial Black"/>
                <a:cs typeface="Arial Black"/>
              </a:rPr>
              <a:t>(involved </a:t>
            </a:r>
            <a:r>
              <a:rPr sz="2000" spc="-260" dirty="0">
                <a:latin typeface="Arial Black"/>
                <a:cs typeface="Arial Black"/>
              </a:rPr>
              <a:t>with </a:t>
            </a:r>
            <a:r>
              <a:rPr sz="2000" spc="-204" dirty="0">
                <a:latin typeface="Arial Black"/>
                <a:cs typeface="Arial Black"/>
              </a:rPr>
              <a:t>absorption/decel </a:t>
            </a:r>
            <a:r>
              <a:rPr sz="2000" spc="-5" dirty="0">
                <a:latin typeface="Arial Black"/>
                <a:cs typeface="Arial Black"/>
              </a:rPr>
              <a:t>–</a:t>
            </a:r>
            <a:r>
              <a:rPr sz="2000" spc="-495" dirty="0">
                <a:latin typeface="Arial Black"/>
                <a:cs typeface="Arial Black"/>
              </a:rPr>
              <a:t> </a:t>
            </a:r>
            <a:r>
              <a:rPr sz="2000" spc="-220" dirty="0">
                <a:latin typeface="Arial Black"/>
                <a:cs typeface="Arial Black"/>
              </a:rPr>
              <a:t>DF/Knee&amp;Hip </a:t>
            </a:r>
            <a:r>
              <a:rPr sz="2000" spc="-320" dirty="0">
                <a:latin typeface="Arial Black"/>
                <a:cs typeface="Arial Black"/>
              </a:rPr>
              <a:t>Fx)</a:t>
            </a:r>
            <a:endParaRPr sz="2000">
              <a:latin typeface="Arial Black"/>
              <a:cs typeface="Arial Black"/>
            </a:endParaRPr>
          </a:p>
          <a:p>
            <a:pPr marL="755650">
              <a:lnSpc>
                <a:spcPts val="2160"/>
              </a:lnSpc>
            </a:pPr>
            <a:r>
              <a:rPr sz="2000" spc="-385" dirty="0"/>
              <a:t>…. </a:t>
            </a:r>
            <a:r>
              <a:rPr sz="2000" spc="-310" dirty="0"/>
              <a:t>Eccentric</a:t>
            </a:r>
            <a:r>
              <a:rPr sz="2000" spc="-114" dirty="0"/>
              <a:t> </a:t>
            </a:r>
            <a:r>
              <a:rPr sz="2000" spc="-235" dirty="0"/>
              <a:t>component</a:t>
            </a:r>
            <a:endParaRPr sz="2000"/>
          </a:p>
          <a:p>
            <a:pPr marL="755015" marR="48260" lvl="1" indent="-285750">
              <a:lnSpc>
                <a:spcPts val="1920"/>
              </a:lnSpc>
              <a:spcBef>
                <a:spcPts val="464"/>
              </a:spcBef>
              <a:buFont typeface="Arial"/>
              <a:buChar char="–"/>
              <a:tabLst>
                <a:tab pos="755015" algn="l"/>
                <a:tab pos="756285" algn="l"/>
              </a:tabLst>
            </a:pPr>
            <a:r>
              <a:rPr sz="2000" spc="-220" dirty="0">
                <a:latin typeface="Arial Black"/>
                <a:cs typeface="Arial Black"/>
              </a:rPr>
              <a:t>Introduction </a:t>
            </a:r>
            <a:r>
              <a:rPr sz="2000" spc="-180" dirty="0">
                <a:latin typeface="Arial Black"/>
                <a:cs typeface="Arial Black"/>
              </a:rPr>
              <a:t>of </a:t>
            </a:r>
            <a:r>
              <a:rPr sz="2000" spc="-200" dirty="0">
                <a:latin typeface="Arial Black"/>
                <a:cs typeface="Arial Black"/>
              </a:rPr>
              <a:t>load-sparing </a:t>
            </a:r>
            <a:r>
              <a:rPr sz="2000" spc="-260" dirty="0">
                <a:latin typeface="Arial Black"/>
                <a:cs typeface="Arial Black"/>
              </a:rPr>
              <a:t>alternatives </a:t>
            </a:r>
            <a:r>
              <a:rPr sz="2000" spc="-229" dirty="0">
                <a:latin typeface="Arial Black"/>
                <a:cs typeface="Arial Black"/>
              </a:rPr>
              <a:t>and </a:t>
            </a:r>
            <a:r>
              <a:rPr sz="2000" spc="-170" dirty="0">
                <a:latin typeface="Arial Black"/>
                <a:cs typeface="Arial Black"/>
              </a:rPr>
              <a:t>pool </a:t>
            </a:r>
            <a:r>
              <a:rPr sz="2000" spc="-250" dirty="0">
                <a:latin typeface="Arial Black"/>
                <a:cs typeface="Arial Black"/>
              </a:rPr>
              <a:t>plyometrics </a:t>
            </a:r>
            <a:r>
              <a:rPr sz="2000" spc="-385" dirty="0">
                <a:latin typeface="Arial Black"/>
                <a:cs typeface="Arial Black"/>
              </a:rPr>
              <a:t>….  </a:t>
            </a:r>
            <a:r>
              <a:rPr sz="2000" spc="-185" dirty="0">
                <a:latin typeface="Arial Black"/>
                <a:cs typeface="Arial Black"/>
              </a:rPr>
              <a:t>With </a:t>
            </a:r>
            <a:r>
              <a:rPr sz="2000" spc="-240" dirty="0">
                <a:latin typeface="Arial Black"/>
                <a:cs typeface="Arial Black"/>
              </a:rPr>
              <a:t>the </a:t>
            </a:r>
            <a:r>
              <a:rPr sz="2000" spc="-275" dirty="0">
                <a:latin typeface="Arial Black"/>
                <a:cs typeface="Arial Black"/>
              </a:rPr>
              <a:t>emphasis </a:t>
            </a:r>
            <a:r>
              <a:rPr sz="2000" spc="-190" dirty="0">
                <a:latin typeface="Arial Black"/>
                <a:cs typeface="Arial Black"/>
              </a:rPr>
              <a:t>on </a:t>
            </a:r>
            <a:r>
              <a:rPr sz="2000" spc="-225" dirty="0">
                <a:latin typeface="Arial Black"/>
                <a:cs typeface="Arial Black"/>
              </a:rPr>
              <a:t>perfecting</a:t>
            </a:r>
            <a:r>
              <a:rPr sz="2000" spc="-35" dirty="0">
                <a:latin typeface="Arial Black"/>
                <a:cs typeface="Arial Black"/>
              </a:rPr>
              <a:t> </a:t>
            </a:r>
            <a:r>
              <a:rPr sz="2000" spc="-245" dirty="0">
                <a:latin typeface="Arial Black"/>
                <a:cs typeface="Arial Black"/>
              </a:rPr>
              <a:t>technique</a:t>
            </a:r>
            <a:endParaRPr sz="2000">
              <a:latin typeface="Arial Black"/>
              <a:cs typeface="Arial Black"/>
            </a:endParaRPr>
          </a:p>
          <a:p>
            <a:pPr marL="755650" marR="52705" lvl="1" indent="-286385">
              <a:lnSpc>
                <a:spcPts val="1920"/>
              </a:lnSpc>
              <a:spcBef>
                <a:spcPts val="480"/>
              </a:spcBef>
              <a:buFont typeface="Arial"/>
              <a:buChar char="–"/>
              <a:tabLst>
                <a:tab pos="755015" algn="l"/>
                <a:tab pos="756285" algn="l"/>
              </a:tabLst>
            </a:pPr>
            <a:r>
              <a:rPr sz="2000" spc="-245" dirty="0">
                <a:latin typeface="Arial Black"/>
                <a:cs typeface="Arial Black"/>
              </a:rPr>
              <a:t>Contralateral </a:t>
            </a:r>
            <a:r>
              <a:rPr sz="2000" spc="-204" dirty="0">
                <a:latin typeface="Arial Black"/>
                <a:cs typeface="Arial Black"/>
              </a:rPr>
              <a:t>limb </a:t>
            </a:r>
            <a:r>
              <a:rPr sz="2000" spc="-225" dirty="0">
                <a:latin typeface="Arial Black"/>
                <a:cs typeface="Arial Black"/>
              </a:rPr>
              <a:t>strengthening </a:t>
            </a:r>
            <a:r>
              <a:rPr sz="2000" spc="130" dirty="0">
                <a:latin typeface="Arial Black"/>
                <a:cs typeface="Arial Black"/>
              </a:rPr>
              <a:t>- </a:t>
            </a:r>
            <a:r>
              <a:rPr sz="2000" spc="-270" dirty="0">
                <a:latin typeface="Arial Black"/>
                <a:cs typeface="Arial Black"/>
              </a:rPr>
              <a:t>results </a:t>
            </a:r>
            <a:r>
              <a:rPr sz="2000" spc="-195" dirty="0">
                <a:latin typeface="Arial Black"/>
                <a:cs typeface="Arial Black"/>
              </a:rPr>
              <a:t>in </a:t>
            </a:r>
            <a:r>
              <a:rPr sz="2000" spc="-265" dirty="0">
                <a:latin typeface="Arial Black"/>
                <a:cs typeface="Arial Black"/>
              </a:rPr>
              <a:t>measurable </a:t>
            </a:r>
            <a:r>
              <a:rPr sz="2000" spc="-240" dirty="0">
                <a:latin typeface="Arial Black"/>
                <a:cs typeface="Arial Black"/>
              </a:rPr>
              <a:t>strength  </a:t>
            </a:r>
            <a:r>
              <a:rPr sz="2000" spc="-285" dirty="0">
                <a:latin typeface="Arial Black"/>
                <a:cs typeface="Arial Black"/>
              </a:rPr>
              <a:t>changes </a:t>
            </a:r>
            <a:r>
              <a:rPr sz="2000" spc="-190" dirty="0">
                <a:latin typeface="Arial Black"/>
                <a:cs typeface="Arial Black"/>
              </a:rPr>
              <a:t>on </a:t>
            </a:r>
            <a:r>
              <a:rPr sz="2000" spc="-254" dirty="0">
                <a:latin typeface="Arial Black"/>
                <a:cs typeface="Arial Black"/>
              </a:rPr>
              <a:t>affected</a:t>
            </a:r>
            <a:r>
              <a:rPr sz="2000" spc="-220" dirty="0">
                <a:latin typeface="Arial Black"/>
                <a:cs typeface="Arial Black"/>
              </a:rPr>
              <a:t> </a:t>
            </a:r>
            <a:r>
              <a:rPr sz="2000" spc="-210" dirty="0">
                <a:latin typeface="Arial Black"/>
                <a:cs typeface="Arial Black"/>
              </a:rPr>
              <a:t>limb.</a:t>
            </a:r>
            <a:endParaRPr sz="20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872867" y="483679"/>
            <a:ext cx="3397250" cy="6959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400" spc="-610" dirty="0"/>
              <a:t>Rehab</a:t>
            </a:r>
            <a:r>
              <a:rPr sz="4400" spc="-330" dirty="0"/>
              <a:t> </a:t>
            </a:r>
            <a:r>
              <a:rPr sz="4400" spc="-695" dirty="0"/>
              <a:t>Phases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523928"/>
            <a:ext cx="6292850" cy="3174365"/>
          </a:xfrm>
          <a:prstGeom prst="rect">
            <a:avLst/>
          </a:prstGeom>
        </p:spPr>
        <p:txBody>
          <a:bodyPr vert="horz" wrap="square" lIns="0" tIns="11112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87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425" dirty="0">
                <a:latin typeface="Arial Black"/>
                <a:cs typeface="Arial Black"/>
              </a:rPr>
              <a:t>Microcycle</a:t>
            </a:r>
            <a:endParaRPr sz="3200">
              <a:latin typeface="Arial Black"/>
              <a:cs typeface="Arial Black"/>
            </a:endParaRPr>
          </a:p>
          <a:p>
            <a:pPr marL="755650" lvl="1" indent="-285750">
              <a:lnSpc>
                <a:spcPct val="100000"/>
              </a:lnSpc>
              <a:spcBef>
                <a:spcPts val="680"/>
              </a:spcBef>
              <a:buFont typeface="Arial"/>
              <a:buChar char="–"/>
              <a:tabLst>
                <a:tab pos="755650" algn="l"/>
              </a:tabLst>
            </a:pPr>
            <a:r>
              <a:rPr sz="2800" spc="-340" dirty="0">
                <a:latin typeface="Arial Black"/>
                <a:cs typeface="Arial Black"/>
              </a:rPr>
              <a:t>Day </a:t>
            </a:r>
            <a:r>
              <a:rPr sz="2800" spc="-245" dirty="0">
                <a:latin typeface="Arial Black"/>
                <a:cs typeface="Arial Black"/>
              </a:rPr>
              <a:t>of </a:t>
            </a:r>
            <a:r>
              <a:rPr sz="2800" spc="-360" dirty="0">
                <a:latin typeface="Arial Black"/>
                <a:cs typeface="Arial Black"/>
              </a:rPr>
              <a:t>fitness </a:t>
            </a:r>
            <a:r>
              <a:rPr sz="2800" spc="-320" dirty="0">
                <a:latin typeface="Arial Black"/>
                <a:cs typeface="Arial Black"/>
              </a:rPr>
              <a:t>and</a:t>
            </a:r>
            <a:r>
              <a:rPr sz="2800" spc="220" dirty="0">
                <a:latin typeface="Arial Black"/>
                <a:cs typeface="Arial Black"/>
              </a:rPr>
              <a:t> </a:t>
            </a:r>
            <a:r>
              <a:rPr sz="2800" spc="-280" dirty="0">
                <a:latin typeface="Arial Black"/>
                <a:cs typeface="Arial Black"/>
              </a:rPr>
              <a:t>loading</a:t>
            </a:r>
            <a:endParaRPr sz="2800">
              <a:latin typeface="Arial Black"/>
              <a:cs typeface="Arial Black"/>
            </a:endParaRPr>
          </a:p>
          <a:p>
            <a:pPr marL="755650" lvl="1" indent="-285750">
              <a:lnSpc>
                <a:spcPct val="100000"/>
              </a:lnSpc>
              <a:spcBef>
                <a:spcPts val="670"/>
              </a:spcBef>
              <a:buFont typeface="Arial"/>
              <a:buChar char="–"/>
              <a:tabLst>
                <a:tab pos="755650" algn="l"/>
              </a:tabLst>
            </a:pPr>
            <a:r>
              <a:rPr sz="2800" spc="-340" dirty="0">
                <a:latin typeface="Arial Black"/>
                <a:cs typeface="Arial Black"/>
              </a:rPr>
              <a:t>Day </a:t>
            </a:r>
            <a:r>
              <a:rPr sz="2800" spc="-245" dirty="0">
                <a:latin typeface="Arial Black"/>
                <a:cs typeface="Arial Black"/>
              </a:rPr>
              <a:t>of </a:t>
            </a:r>
            <a:r>
              <a:rPr sz="2800" spc="-380" dirty="0">
                <a:latin typeface="Arial Black"/>
                <a:cs typeface="Arial Black"/>
              </a:rPr>
              <a:t>specific </a:t>
            </a:r>
            <a:r>
              <a:rPr sz="2800" spc="-270" dirty="0">
                <a:latin typeface="Arial Black"/>
                <a:cs typeface="Arial Black"/>
              </a:rPr>
              <a:t>injury</a:t>
            </a:r>
            <a:r>
              <a:rPr sz="2800" spc="195" dirty="0">
                <a:latin typeface="Arial Black"/>
                <a:cs typeface="Arial Black"/>
              </a:rPr>
              <a:t> </a:t>
            </a:r>
            <a:r>
              <a:rPr sz="2800" spc="-305" dirty="0">
                <a:latin typeface="Arial Black"/>
                <a:cs typeface="Arial Black"/>
              </a:rPr>
              <a:t>rehabilitation</a:t>
            </a:r>
            <a:endParaRPr sz="28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spcBef>
                <a:spcPts val="76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445" dirty="0">
                <a:latin typeface="Arial Black"/>
                <a:cs typeface="Arial Black"/>
              </a:rPr>
              <a:t>Mesocycle</a:t>
            </a:r>
            <a:endParaRPr sz="3200">
              <a:latin typeface="Arial Black"/>
              <a:cs typeface="Arial Black"/>
            </a:endParaRPr>
          </a:p>
          <a:p>
            <a:pPr marL="755650" lvl="1" indent="-285750">
              <a:lnSpc>
                <a:spcPct val="100000"/>
              </a:lnSpc>
              <a:spcBef>
                <a:spcPts val="680"/>
              </a:spcBef>
              <a:buFont typeface="Arial"/>
              <a:buChar char="–"/>
              <a:tabLst>
                <a:tab pos="755650" algn="l"/>
              </a:tabLst>
            </a:pPr>
            <a:r>
              <a:rPr sz="2800" spc="-325" dirty="0">
                <a:latin typeface="Arial Black"/>
                <a:cs typeface="Arial Black"/>
              </a:rPr>
              <a:t>Overall </a:t>
            </a:r>
            <a:r>
              <a:rPr sz="2800" spc="-295" dirty="0">
                <a:latin typeface="Arial Black"/>
                <a:cs typeface="Arial Black"/>
              </a:rPr>
              <a:t>goal </a:t>
            </a:r>
            <a:r>
              <a:rPr sz="2800" spc="-245" dirty="0">
                <a:latin typeface="Arial Black"/>
                <a:cs typeface="Arial Black"/>
              </a:rPr>
              <a:t>of </a:t>
            </a:r>
            <a:r>
              <a:rPr sz="2800" spc="-330" dirty="0">
                <a:latin typeface="Arial Black"/>
                <a:cs typeface="Arial Black"/>
              </a:rPr>
              <a:t>the </a:t>
            </a:r>
            <a:r>
              <a:rPr sz="2800" spc="-335" dirty="0">
                <a:latin typeface="Arial Black"/>
                <a:cs typeface="Arial Black"/>
              </a:rPr>
              <a:t>rehab </a:t>
            </a:r>
            <a:r>
              <a:rPr sz="2800" spc="-390" dirty="0">
                <a:latin typeface="Arial Black"/>
                <a:cs typeface="Arial Black"/>
              </a:rPr>
              <a:t>period……</a:t>
            </a:r>
            <a:endParaRPr sz="2800">
              <a:latin typeface="Arial Black"/>
              <a:cs typeface="Arial Black"/>
            </a:endParaRPr>
          </a:p>
          <a:p>
            <a:pPr marL="1155700" lvl="2" indent="-228600">
              <a:lnSpc>
                <a:spcPct val="100000"/>
              </a:lnSpc>
              <a:spcBef>
                <a:spcPts val="590"/>
              </a:spcBef>
              <a:buFont typeface="Arial"/>
              <a:buChar char="•"/>
              <a:tabLst>
                <a:tab pos="1155700" algn="l"/>
              </a:tabLst>
            </a:pPr>
            <a:r>
              <a:rPr sz="2400" spc="-290" dirty="0">
                <a:latin typeface="Arial Black"/>
                <a:cs typeface="Arial Black"/>
              </a:rPr>
              <a:t>Linking </a:t>
            </a:r>
            <a:r>
              <a:rPr sz="2400" spc="-315" dirty="0">
                <a:latin typeface="Arial Black"/>
                <a:cs typeface="Arial Black"/>
              </a:rPr>
              <a:t>with </a:t>
            </a:r>
            <a:r>
              <a:rPr sz="2400" spc="-290" dirty="0">
                <a:latin typeface="Arial Black"/>
                <a:cs typeface="Arial Black"/>
              </a:rPr>
              <a:t>rehab</a:t>
            </a:r>
            <a:r>
              <a:rPr sz="2400" spc="-285" dirty="0">
                <a:latin typeface="Arial Black"/>
                <a:cs typeface="Arial Black"/>
              </a:rPr>
              <a:t> </a:t>
            </a:r>
            <a:r>
              <a:rPr sz="2400" spc="-345" dirty="0">
                <a:latin typeface="Arial Black"/>
                <a:cs typeface="Arial Black"/>
              </a:rPr>
              <a:t>phases</a:t>
            </a:r>
            <a:endParaRPr sz="24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559178" y="483679"/>
            <a:ext cx="6026150" cy="6959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400" spc="-390" dirty="0"/>
              <a:t>Moving </a:t>
            </a:r>
            <a:r>
              <a:rPr sz="4400" spc="-430" dirty="0"/>
              <a:t>into </a:t>
            </a:r>
            <a:r>
              <a:rPr sz="4400" spc="-675" dirty="0"/>
              <a:t>Late</a:t>
            </a:r>
            <a:r>
              <a:rPr sz="4400" spc="-50" dirty="0"/>
              <a:t> </a:t>
            </a:r>
            <a:r>
              <a:rPr sz="4400" spc="-695" dirty="0"/>
              <a:t>Phases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551686"/>
            <a:ext cx="7952740" cy="3902710"/>
          </a:xfrm>
          <a:prstGeom prst="rect">
            <a:avLst/>
          </a:prstGeom>
        </p:spPr>
        <p:txBody>
          <a:bodyPr vert="horz" wrap="square" lIns="0" tIns="8572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67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b="1" spc="-55" dirty="0">
                <a:latin typeface="Arial"/>
                <a:cs typeface="Arial"/>
              </a:rPr>
              <a:t>Late</a:t>
            </a:r>
            <a:r>
              <a:rPr sz="2400" b="1" spc="-5" dirty="0">
                <a:latin typeface="Arial"/>
                <a:cs typeface="Arial"/>
              </a:rPr>
              <a:t> </a:t>
            </a:r>
            <a:r>
              <a:rPr sz="2400" b="1" spc="-55" dirty="0">
                <a:latin typeface="Arial"/>
                <a:cs typeface="Arial"/>
              </a:rPr>
              <a:t>Stage</a:t>
            </a:r>
            <a:endParaRPr sz="2400">
              <a:latin typeface="Arial"/>
              <a:cs typeface="Arial"/>
            </a:endParaRPr>
          </a:p>
          <a:p>
            <a:pPr marL="755650" lvl="1" indent="-285750">
              <a:lnSpc>
                <a:spcPct val="100000"/>
              </a:lnSpc>
              <a:spcBef>
                <a:spcPts val="575"/>
              </a:spcBef>
              <a:buFont typeface="Arial"/>
              <a:buChar char="–"/>
              <a:tabLst>
                <a:tab pos="755650" algn="l"/>
              </a:tabLst>
            </a:pPr>
            <a:r>
              <a:rPr sz="2400" spc="-375" dirty="0">
                <a:latin typeface="Arial Black"/>
                <a:cs typeface="Arial Black"/>
              </a:rPr>
              <a:t>Is </a:t>
            </a:r>
            <a:r>
              <a:rPr sz="2400" spc="-285" dirty="0">
                <a:latin typeface="Arial Black"/>
                <a:cs typeface="Arial Black"/>
              </a:rPr>
              <a:t>the </a:t>
            </a:r>
            <a:r>
              <a:rPr sz="2400" spc="-260" dirty="0">
                <a:latin typeface="Arial Black"/>
                <a:cs typeface="Arial Black"/>
              </a:rPr>
              <a:t>spring </a:t>
            </a:r>
            <a:r>
              <a:rPr sz="2400" spc="-210" dirty="0">
                <a:latin typeface="Arial Black"/>
                <a:cs typeface="Arial Black"/>
              </a:rPr>
              <a:t>doing </a:t>
            </a:r>
            <a:r>
              <a:rPr sz="2400" spc="-310" dirty="0">
                <a:latin typeface="Arial Black"/>
                <a:cs typeface="Arial Black"/>
              </a:rPr>
              <a:t>its</a:t>
            </a:r>
            <a:r>
              <a:rPr sz="2400" spc="15" dirty="0">
                <a:latin typeface="Arial Black"/>
                <a:cs typeface="Arial Black"/>
              </a:rPr>
              <a:t> </a:t>
            </a:r>
            <a:r>
              <a:rPr sz="2400" spc="-254" dirty="0">
                <a:latin typeface="Arial Black"/>
                <a:cs typeface="Arial Black"/>
              </a:rPr>
              <a:t>job?</a:t>
            </a:r>
            <a:endParaRPr sz="2400">
              <a:latin typeface="Arial Black"/>
              <a:cs typeface="Arial Black"/>
            </a:endParaRPr>
          </a:p>
          <a:p>
            <a:pPr marL="755650" lvl="1" indent="-285750">
              <a:lnSpc>
                <a:spcPct val="100000"/>
              </a:lnSpc>
              <a:spcBef>
                <a:spcPts val="575"/>
              </a:spcBef>
              <a:buFont typeface="Arial"/>
              <a:buChar char="–"/>
              <a:tabLst>
                <a:tab pos="755650" algn="l"/>
              </a:tabLst>
            </a:pPr>
            <a:r>
              <a:rPr sz="2400" spc="-280" dirty="0">
                <a:latin typeface="Arial Black"/>
                <a:cs typeface="Arial Black"/>
              </a:rPr>
              <a:t>Pool</a:t>
            </a:r>
            <a:r>
              <a:rPr sz="2400" spc="-114" dirty="0">
                <a:latin typeface="Arial Black"/>
                <a:cs typeface="Arial Black"/>
              </a:rPr>
              <a:t> </a:t>
            </a:r>
            <a:r>
              <a:rPr sz="2400" spc="-425" dirty="0">
                <a:latin typeface="Arial Black"/>
                <a:cs typeface="Arial Black"/>
              </a:rPr>
              <a:t>CMJs</a:t>
            </a:r>
            <a:endParaRPr sz="2400">
              <a:latin typeface="Arial Black"/>
              <a:cs typeface="Arial Black"/>
            </a:endParaRPr>
          </a:p>
          <a:p>
            <a:pPr marL="755650" lvl="1" indent="-285750">
              <a:lnSpc>
                <a:spcPct val="100000"/>
              </a:lnSpc>
              <a:spcBef>
                <a:spcPts val="575"/>
              </a:spcBef>
              <a:buFont typeface="Arial"/>
              <a:buChar char="–"/>
              <a:tabLst>
                <a:tab pos="755650" algn="l"/>
              </a:tabLst>
            </a:pPr>
            <a:r>
              <a:rPr sz="2400" spc="-350" dirty="0">
                <a:latin typeface="Arial Black"/>
                <a:cs typeface="Arial Black"/>
              </a:rPr>
              <a:t>Trampete </a:t>
            </a:r>
            <a:r>
              <a:rPr sz="2400" spc="-300" dirty="0">
                <a:latin typeface="Arial Black"/>
                <a:cs typeface="Arial Black"/>
              </a:rPr>
              <a:t>force </a:t>
            </a:r>
            <a:r>
              <a:rPr sz="2400" spc="-260" dirty="0">
                <a:latin typeface="Arial Black"/>
                <a:cs typeface="Arial Black"/>
              </a:rPr>
              <a:t>absorption </a:t>
            </a:r>
            <a:r>
              <a:rPr sz="2400" spc="-275" dirty="0">
                <a:latin typeface="Arial Black"/>
                <a:cs typeface="Arial Black"/>
              </a:rPr>
              <a:t>and</a:t>
            </a:r>
            <a:r>
              <a:rPr sz="2400" spc="-80" dirty="0">
                <a:latin typeface="Arial Black"/>
                <a:cs typeface="Arial Black"/>
              </a:rPr>
              <a:t> </a:t>
            </a:r>
            <a:r>
              <a:rPr sz="2400" spc="-305" dirty="0">
                <a:latin typeface="Arial Black"/>
                <a:cs typeface="Arial Black"/>
              </a:rPr>
              <a:t>reactivity</a:t>
            </a:r>
            <a:endParaRPr sz="2400">
              <a:latin typeface="Arial Black"/>
              <a:cs typeface="Arial Black"/>
            </a:endParaRPr>
          </a:p>
          <a:p>
            <a:pPr marL="755650" lvl="1" indent="-285750">
              <a:lnSpc>
                <a:spcPct val="100000"/>
              </a:lnSpc>
              <a:spcBef>
                <a:spcPts val="580"/>
              </a:spcBef>
              <a:buFont typeface="Arial"/>
              <a:buChar char="–"/>
              <a:tabLst>
                <a:tab pos="755650" algn="l"/>
              </a:tabLst>
            </a:pPr>
            <a:r>
              <a:rPr sz="2400" spc="-315" dirty="0">
                <a:latin typeface="Arial Black"/>
                <a:cs typeface="Arial Black"/>
              </a:rPr>
              <a:t>Progressive </a:t>
            </a:r>
            <a:r>
              <a:rPr sz="2400" spc="-245" dirty="0">
                <a:latin typeface="Arial Black"/>
                <a:cs typeface="Arial Black"/>
              </a:rPr>
              <a:t>landing</a:t>
            </a:r>
            <a:r>
              <a:rPr sz="2400" spc="45" dirty="0">
                <a:latin typeface="Arial Black"/>
                <a:cs typeface="Arial Black"/>
              </a:rPr>
              <a:t> </a:t>
            </a:r>
            <a:r>
              <a:rPr sz="2400" spc="-260" dirty="0">
                <a:latin typeface="Arial Black"/>
                <a:cs typeface="Arial Black"/>
              </a:rPr>
              <a:t>drills</a:t>
            </a:r>
            <a:endParaRPr sz="2400">
              <a:latin typeface="Arial Black"/>
              <a:cs typeface="Arial Black"/>
            </a:endParaRPr>
          </a:p>
          <a:p>
            <a:pPr marL="755650" lvl="1" indent="-285750">
              <a:lnSpc>
                <a:spcPct val="100000"/>
              </a:lnSpc>
              <a:spcBef>
                <a:spcPts val="575"/>
              </a:spcBef>
              <a:buFont typeface="Arial"/>
              <a:buChar char="–"/>
              <a:tabLst>
                <a:tab pos="755650" algn="l"/>
              </a:tabLst>
            </a:pPr>
            <a:r>
              <a:rPr sz="2400" spc="-295" dirty="0">
                <a:latin typeface="Arial Black"/>
                <a:cs typeface="Arial Black"/>
              </a:rPr>
              <a:t>Progression </a:t>
            </a:r>
            <a:r>
              <a:rPr sz="2400" spc="-215" dirty="0">
                <a:latin typeface="Arial Black"/>
                <a:cs typeface="Arial Black"/>
              </a:rPr>
              <a:t>of </a:t>
            </a:r>
            <a:r>
              <a:rPr sz="2400" spc="-300" dirty="0">
                <a:latin typeface="Arial Black"/>
                <a:cs typeface="Arial Black"/>
              </a:rPr>
              <a:t>force </a:t>
            </a:r>
            <a:r>
              <a:rPr sz="2400" spc="-260" dirty="0">
                <a:latin typeface="Arial Black"/>
                <a:cs typeface="Arial Black"/>
              </a:rPr>
              <a:t>absorption </a:t>
            </a:r>
            <a:r>
              <a:rPr sz="2400" spc="-275" dirty="0">
                <a:latin typeface="Arial Black"/>
                <a:cs typeface="Arial Black"/>
              </a:rPr>
              <a:t>and</a:t>
            </a:r>
            <a:r>
              <a:rPr sz="2400" spc="-555" dirty="0">
                <a:latin typeface="Arial Black"/>
                <a:cs typeface="Arial Black"/>
              </a:rPr>
              <a:t> </a:t>
            </a:r>
            <a:r>
              <a:rPr sz="2400" spc="-260" dirty="0">
                <a:latin typeface="Arial Black"/>
                <a:cs typeface="Arial Black"/>
              </a:rPr>
              <a:t>reactivity/return</a:t>
            </a:r>
            <a:endParaRPr sz="2400">
              <a:latin typeface="Arial Black"/>
              <a:cs typeface="Arial Black"/>
            </a:endParaRPr>
          </a:p>
          <a:p>
            <a:pPr marL="755650" lvl="1" indent="-285750">
              <a:lnSpc>
                <a:spcPct val="100000"/>
              </a:lnSpc>
              <a:spcBef>
                <a:spcPts val="575"/>
              </a:spcBef>
              <a:buFont typeface="Arial"/>
              <a:buChar char="–"/>
              <a:tabLst>
                <a:tab pos="755650" algn="l"/>
              </a:tabLst>
            </a:pPr>
            <a:r>
              <a:rPr sz="2400" spc="-265" dirty="0">
                <a:latin typeface="Arial Black"/>
                <a:cs typeface="Arial Black"/>
              </a:rPr>
              <a:t>Short </a:t>
            </a:r>
            <a:r>
              <a:rPr sz="2400" spc="-310" dirty="0">
                <a:latin typeface="Arial Black"/>
                <a:cs typeface="Arial Black"/>
              </a:rPr>
              <a:t>shuttles </a:t>
            </a:r>
            <a:r>
              <a:rPr sz="2400" spc="-235" dirty="0">
                <a:latin typeface="Arial Black"/>
                <a:cs typeface="Arial Black"/>
              </a:rPr>
              <a:t>to </a:t>
            </a:r>
            <a:r>
              <a:rPr sz="2400" spc="-265" dirty="0">
                <a:latin typeface="Arial Black"/>
                <a:cs typeface="Arial Black"/>
              </a:rPr>
              <a:t>develop</a:t>
            </a:r>
            <a:r>
              <a:rPr sz="2400" spc="254" dirty="0">
                <a:latin typeface="Arial Black"/>
                <a:cs typeface="Arial Black"/>
              </a:rPr>
              <a:t> </a:t>
            </a:r>
            <a:r>
              <a:rPr sz="2400" spc="-295" dirty="0">
                <a:latin typeface="Arial Black"/>
                <a:cs typeface="Arial Black"/>
              </a:rPr>
              <a:t>deceleration</a:t>
            </a:r>
            <a:endParaRPr sz="2400">
              <a:latin typeface="Arial Black"/>
              <a:cs typeface="Arial Black"/>
            </a:endParaRPr>
          </a:p>
          <a:p>
            <a:pPr marL="755650" marR="5080" lvl="1" indent="-285750">
              <a:lnSpc>
                <a:spcPct val="100000"/>
              </a:lnSpc>
              <a:spcBef>
                <a:spcPts val="575"/>
              </a:spcBef>
              <a:buFont typeface="Arial"/>
              <a:buChar char="–"/>
              <a:tabLst>
                <a:tab pos="755650" algn="l"/>
              </a:tabLst>
            </a:pPr>
            <a:r>
              <a:rPr sz="2400" spc="-215" dirty="0">
                <a:latin typeface="Arial Black"/>
                <a:cs typeface="Arial Black"/>
              </a:rPr>
              <a:t>Multi </a:t>
            </a:r>
            <a:r>
              <a:rPr sz="2400" spc="-270" dirty="0">
                <a:latin typeface="Arial Black"/>
                <a:cs typeface="Arial Black"/>
              </a:rPr>
              <a:t>functional </a:t>
            </a:r>
            <a:r>
              <a:rPr sz="2400" spc="-285" dirty="0">
                <a:latin typeface="Arial Black"/>
                <a:cs typeface="Arial Black"/>
              </a:rPr>
              <a:t>plyometric </a:t>
            </a:r>
            <a:r>
              <a:rPr sz="2400" spc="-260" dirty="0">
                <a:latin typeface="Arial Black"/>
                <a:cs typeface="Arial Black"/>
              </a:rPr>
              <a:t>drills </a:t>
            </a:r>
            <a:r>
              <a:rPr sz="2400" spc="-200" dirty="0">
                <a:latin typeface="Arial Black"/>
                <a:cs typeface="Arial Black"/>
              </a:rPr>
              <a:t>(stiff-foot </a:t>
            </a:r>
            <a:r>
              <a:rPr sz="2400" spc="-245" dirty="0">
                <a:latin typeface="Arial Black"/>
                <a:cs typeface="Arial Black"/>
              </a:rPr>
              <a:t>short-step  </a:t>
            </a:r>
            <a:r>
              <a:rPr sz="2400" spc="-254" dirty="0">
                <a:latin typeface="Arial Black"/>
                <a:cs typeface="Arial Black"/>
              </a:rPr>
              <a:t>bounds </a:t>
            </a:r>
            <a:r>
              <a:rPr sz="2400" spc="-275" dirty="0">
                <a:latin typeface="Arial Black"/>
                <a:cs typeface="Arial Black"/>
              </a:rPr>
              <a:t>and </a:t>
            </a:r>
            <a:r>
              <a:rPr sz="2400" spc="-270" dirty="0">
                <a:latin typeface="Arial Black"/>
                <a:cs typeface="Arial Black"/>
              </a:rPr>
              <a:t>skipping</a:t>
            </a:r>
            <a:r>
              <a:rPr sz="2400" spc="130" dirty="0">
                <a:latin typeface="Arial Black"/>
                <a:cs typeface="Arial Black"/>
              </a:rPr>
              <a:t> </a:t>
            </a:r>
            <a:r>
              <a:rPr sz="2400" spc="-254" dirty="0">
                <a:latin typeface="Arial Black"/>
                <a:cs typeface="Arial Black"/>
              </a:rPr>
              <a:t>drills).</a:t>
            </a:r>
            <a:endParaRPr sz="24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186810" y="483679"/>
            <a:ext cx="2770505" cy="6959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400" spc="-675" dirty="0"/>
              <a:t>Late</a:t>
            </a:r>
            <a:r>
              <a:rPr sz="4400" spc="-345" dirty="0"/>
              <a:t> </a:t>
            </a:r>
            <a:r>
              <a:rPr sz="4400" spc="-635" dirty="0"/>
              <a:t>stages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524711"/>
            <a:ext cx="7623175" cy="3245485"/>
          </a:xfrm>
          <a:prstGeom prst="rect">
            <a:avLst/>
          </a:prstGeom>
        </p:spPr>
        <p:txBody>
          <a:bodyPr vert="horz" wrap="square" lIns="0" tIns="10985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86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430" dirty="0">
                <a:latin typeface="Arial Black"/>
                <a:cs typeface="Arial Black"/>
              </a:rPr>
              <a:t>Sand</a:t>
            </a:r>
            <a:r>
              <a:rPr sz="3200" spc="-190" dirty="0">
                <a:latin typeface="Arial Black"/>
                <a:cs typeface="Arial Black"/>
              </a:rPr>
              <a:t> </a:t>
            </a:r>
            <a:r>
              <a:rPr sz="3200" spc="-405" dirty="0">
                <a:latin typeface="Arial Black"/>
                <a:cs typeface="Arial Black"/>
              </a:rPr>
              <a:t>Training</a:t>
            </a:r>
            <a:endParaRPr sz="32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spcBef>
                <a:spcPts val="77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445" dirty="0">
                <a:latin typeface="Arial Black"/>
                <a:cs typeface="Arial Black"/>
              </a:rPr>
              <a:t>Lateral </a:t>
            </a:r>
            <a:r>
              <a:rPr sz="3200" spc="-365" dirty="0">
                <a:latin typeface="Arial Black"/>
                <a:cs typeface="Arial Black"/>
              </a:rPr>
              <a:t>and </a:t>
            </a:r>
            <a:r>
              <a:rPr sz="3200" spc="-360" dirty="0">
                <a:latin typeface="Arial Black"/>
                <a:cs typeface="Arial Black"/>
              </a:rPr>
              <a:t>torsional</a:t>
            </a:r>
            <a:r>
              <a:rPr sz="3200" spc="-375" dirty="0">
                <a:latin typeface="Arial Black"/>
                <a:cs typeface="Arial Black"/>
              </a:rPr>
              <a:t> </a:t>
            </a:r>
            <a:r>
              <a:rPr sz="3200" spc="-495" dirty="0">
                <a:latin typeface="Arial Black"/>
                <a:cs typeface="Arial Black"/>
              </a:rPr>
              <a:t>stress</a:t>
            </a:r>
            <a:endParaRPr sz="3200">
              <a:latin typeface="Arial Black"/>
              <a:cs typeface="Arial Black"/>
            </a:endParaRPr>
          </a:p>
          <a:p>
            <a:pPr marL="755650" lvl="1" indent="-285750">
              <a:lnSpc>
                <a:spcPct val="100000"/>
              </a:lnSpc>
              <a:spcBef>
                <a:spcPts val="680"/>
              </a:spcBef>
              <a:buFont typeface="Arial"/>
              <a:buChar char="–"/>
              <a:tabLst>
                <a:tab pos="755650" algn="l"/>
              </a:tabLst>
            </a:pPr>
            <a:r>
              <a:rPr sz="2800" spc="-305" dirty="0">
                <a:latin typeface="Arial Black"/>
                <a:cs typeface="Arial Black"/>
              </a:rPr>
              <a:t>One </a:t>
            </a:r>
            <a:r>
              <a:rPr sz="2800" spc="-265" dirty="0">
                <a:latin typeface="Arial Black"/>
                <a:cs typeface="Arial Black"/>
              </a:rPr>
              <a:t>¼ </a:t>
            </a:r>
            <a:r>
              <a:rPr sz="2800" spc="-290" dirty="0">
                <a:latin typeface="Arial Black"/>
                <a:cs typeface="Arial Black"/>
              </a:rPr>
              <a:t>turn</a:t>
            </a:r>
            <a:r>
              <a:rPr sz="2800" spc="55" dirty="0">
                <a:latin typeface="Arial Black"/>
                <a:cs typeface="Arial Black"/>
              </a:rPr>
              <a:t> </a:t>
            </a:r>
            <a:r>
              <a:rPr sz="2800" spc="-315" dirty="0">
                <a:latin typeface="Arial Black"/>
                <a:cs typeface="Arial Black"/>
              </a:rPr>
              <a:t>hops</a:t>
            </a:r>
            <a:endParaRPr sz="2800">
              <a:latin typeface="Arial Black"/>
              <a:cs typeface="Arial Black"/>
            </a:endParaRPr>
          </a:p>
          <a:p>
            <a:pPr marL="755650" lvl="1" indent="-285750">
              <a:lnSpc>
                <a:spcPct val="100000"/>
              </a:lnSpc>
              <a:spcBef>
                <a:spcPts val="675"/>
              </a:spcBef>
              <a:buFont typeface="Arial"/>
              <a:buChar char="–"/>
              <a:tabLst>
                <a:tab pos="755650" algn="l"/>
              </a:tabLst>
            </a:pPr>
            <a:r>
              <a:rPr sz="2800" spc="-385" dirty="0">
                <a:latin typeface="Arial Black"/>
                <a:cs typeface="Arial Black"/>
              </a:rPr>
              <a:t>Lateral </a:t>
            </a:r>
            <a:r>
              <a:rPr sz="2800" spc="-370" dirty="0">
                <a:latin typeface="Arial Black"/>
                <a:cs typeface="Arial Black"/>
              </a:rPr>
              <a:t>step </a:t>
            </a:r>
            <a:r>
              <a:rPr sz="2800" spc="-320" dirty="0">
                <a:latin typeface="Arial Black"/>
                <a:cs typeface="Arial Black"/>
              </a:rPr>
              <a:t>and </a:t>
            </a:r>
            <a:r>
              <a:rPr sz="2800" spc="-250" dirty="0">
                <a:latin typeface="Arial Black"/>
                <a:cs typeface="Arial Black"/>
              </a:rPr>
              <a:t>hold </a:t>
            </a:r>
            <a:r>
              <a:rPr sz="2800" spc="-340" dirty="0">
                <a:latin typeface="Arial Black"/>
                <a:cs typeface="Arial Black"/>
              </a:rPr>
              <a:t>(against </a:t>
            </a:r>
            <a:r>
              <a:rPr sz="2800" spc="-375" dirty="0">
                <a:latin typeface="Arial Black"/>
                <a:cs typeface="Arial Black"/>
              </a:rPr>
              <a:t>external</a:t>
            </a:r>
            <a:r>
              <a:rPr sz="2800" spc="-540" dirty="0">
                <a:latin typeface="Arial Black"/>
                <a:cs typeface="Arial Black"/>
              </a:rPr>
              <a:t> </a:t>
            </a:r>
            <a:r>
              <a:rPr sz="2800" spc="-285" dirty="0">
                <a:latin typeface="Arial Black"/>
                <a:cs typeface="Arial Black"/>
              </a:rPr>
              <a:t>load)</a:t>
            </a:r>
            <a:endParaRPr sz="2800">
              <a:latin typeface="Arial Black"/>
              <a:cs typeface="Arial Black"/>
            </a:endParaRPr>
          </a:p>
          <a:p>
            <a:pPr marL="755650" lvl="1" indent="-285750">
              <a:lnSpc>
                <a:spcPct val="100000"/>
              </a:lnSpc>
              <a:spcBef>
                <a:spcPts val="670"/>
              </a:spcBef>
              <a:buFont typeface="Arial"/>
              <a:buChar char="–"/>
              <a:tabLst>
                <a:tab pos="755650" algn="l"/>
              </a:tabLst>
            </a:pPr>
            <a:r>
              <a:rPr sz="2800" spc="-360" dirty="0">
                <a:latin typeface="Arial Black"/>
                <a:cs typeface="Arial Black"/>
              </a:rPr>
              <a:t>Maximal </a:t>
            </a:r>
            <a:r>
              <a:rPr sz="2800" spc="-345" dirty="0">
                <a:latin typeface="Arial Black"/>
                <a:cs typeface="Arial Black"/>
              </a:rPr>
              <a:t>lateral </a:t>
            </a:r>
            <a:r>
              <a:rPr sz="2800" spc="-245" dirty="0">
                <a:latin typeface="Arial Black"/>
                <a:cs typeface="Arial Black"/>
              </a:rPr>
              <a:t>hop </a:t>
            </a:r>
            <a:r>
              <a:rPr sz="2800" spc="-320" dirty="0">
                <a:latin typeface="Arial Black"/>
                <a:cs typeface="Arial Black"/>
              </a:rPr>
              <a:t>and </a:t>
            </a:r>
            <a:r>
              <a:rPr sz="2800" spc="-430" dirty="0">
                <a:latin typeface="Arial Black"/>
                <a:cs typeface="Arial Black"/>
              </a:rPr>
              <a:t>stick </a:t>
            </a:r>
            <a:r>
              <a:rPr sz="2800" spc="-170" dirty="0">
                <a:latin typeface="Arial Black"/>
                <a:cs typeface="Arial Black"/>
              </a:rPr>
              <a:t> </a:t>
            </a:r>
            <a:r>
              <a:rPr sz="2800" spc="-300" dirty="0">
                <a:latin typeface="Arial Black"/>
                <a:cs typeface="Arial Black"/>
              </a:rPr>
              <a:t>drills</a:t>
            </a:r>
            <a:endParaRPr sz="2800">
              <a:latin typeface="Arial Black"/>
              <a:cs typeface="Arial Black"/>
            </a:endParaRPr>
          </a:p>
          <a:p>
            <a:pPr marL="755650" lvl="1" indent="-285750">
              <a:lnSpc>
                <a:spcPct val="100000"/>
              </a:lnSpc>
              <a:spcBef>
                <a:spcPts val="675"/>
              </a:spcBef>
              <a:buFont typeface="Arial"/>
              <a:buChar char="–"/>
              <a:tabLst>
                <a:tab pos="755650" algn="l"/>
              </a:tabLst>
            </a:pPr>
            <a:r>
              <a:rPr sz="2800" spc="-335" dirty="0">
                <a:latin typeface="Arial Black"/>
                <a:cs typeface="Arial Black"/>
              </a:rPr>
              <a:t>Sports </a:t>
            </a:r>
            <a:r>
              <a:rPr sz="2800" spc="-380" dirty="0">
                <a:latin typeface="Arial Black"/>
                <a:cs typeface="Arial Black"/>
              </a:rPr>
              <a:t>specific </a:t>
            </a:r>
            <a:r>
              <a:rPr sz="2800" spc="-350" dirty="0">
                <a:latin typeface="Arial Black"/>
                <a:cs typeface="Arial Black"/>
              </a:rPr>
              <a:t>movement</a:t>
            </a:r>
            <a:r>
              <a:rPr sz="2800" spc="130" dirty="0">
                <a:latin typeface="Arial Black"/>
                <a:cs typeface="Arial Black"/>
              </a:rPr>
              <a:t> </a:t>
            </a:r>
            <a:r>
              <a:rPr sz="2800" spc="-355" dirty="0">
                <a:latin typeface="Arial Black"/>
                <a:cs typeface="Arial Black"/>
              </a:rPr>
              <a:t>patterns</a:t>
            </a:r>
            <a:endParaRPr sz="28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88441" y="483679"/>
            <a:ext cx="7166609" cy="6959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400" spc="-650" dirty="0"/>
              <a:t>S&amp;C </a:t>
            </a:r>
            <a:r>
              <a:rPr sz="4400" spc="-450" dirty="0"/>
              <a:t>Weight </a:t>
            </a:r>
            <a:r>
              <a:rPr sz="4400" spc="-555" dirty="0"/>
              <a:t>Bearing</a:t>
            </a:r>
            <a:r>
              <a:rPr sz="4400" spc="-585" dirty="0"/>
              <a:t> </a:t>
            </a:r>
            <a:r>
              <a:rPr sz="4400" spc="-555" dirty="0"/>
              <a:t>Training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541779"/>
            <a:ext cx="5973445" cy="38658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700" spc="-270" dirty="0">
                <a:latin typeface="Arial Black"/>
                <a:cs typeface="Arial Black"/>
              </a:rPr>
              <a:t>Barbell/Dumbell</a:t>
            </a:r>
            <a:endParaRPr sz="2700">
              <a:latin typeface="Arial Black"/>
              <a:cs typeface="Arial Black"/>
            </a:endParaRPr>
          </a:p>
          <a:p>
            <a:pPr marL="755650" lvl="1" indent="-285750">
              <a:lnSpc>
                <a:spcPct val="100000"/>
              </a:lnSpc>
              <a:spcBef>
                <a:spcPts val="5"/>
              </a:spcBef>
              <a:buFont typeface="Arial"/>
              <a:buChar char="–"/>
              <a:tabLst>
                <a:tab pos="755650" algn="l"/>
              </a:tabLst>
            </a:pPr>
            <a:r>
              <a:rPr sz="2400" spc="-305" dirty="0">
                <a:latin typeface="Arial Black"/>
                <a:cs typeface="Arial Black"/>
              </a:rPr>
              <a:t>Lunge</a:t>
            </a:r>
            <a:endParaRPr sz="2400">
              <a:latin typeface="Arial Black"/>
              <a:cs typeface="Arial Black"/>
            </a:endParaRPr>
          </a:p>
          <a:p>
            <a:pPr marL="755650" lvl="1" indent="-285750">
              <a:lnSpc>
                <a:spcPct val="100000"/>
              </a:lnSpc>
              <a:buFont typeface="Arial"/>
              <a:buChar char="–"/>
              <a:tabLst>
                <a:tab pos="755650" algn="l"/>
              </a:tabLst>
            </a:pPr>
            <a:r>
              <a:rPr sz="2400" spc="-250" dirty="0">
                <a:latin typeface="Arial Black"/>
                <a:cs typeface="Arial Black"/>
              </a:rPr>
              <a:t>Step-Up</a:t>
            </a:r>
            <a:endParaRPr sz="2400">
              <a:latin typeface="Arial Black"/>
              <a:cs typeface="Arial Black"/>
            </a:endParaRPr>
          </a:p>
          <a:p>
            <a:pPr marL="755650" lvl="1" indent="-286385">
              <a:lnSpc>
                <a:spcPct val="100000"/>
              </a:lnSpc>
              <a:buFont typeface="Arial"/>
              <a:buChar char="–"/>
              <a:tabLst>
                <a:tab pos="755650" algn="l"/>
              </a:tabLst>
            </a:pPr>
            <a:r>
              <a:rPr sz="2400" spc="-280" dirty="0">
                <a:latin typeface="Arial Black"/>
                <a:cs typeface="Arial Black"/>
              </a:rPr>
              <a:t>Split-stance dead</a:t>
            </a:r>
            <a:r>
              <a:rPr sz="2400" spc="-10" dirty="0">
                <a:latin typeface="Arial Black"/>
                <a:cs typeface="Arial Black"/>
              </a:rPr>
              <a:t> </a:t>
            </a:r>
            <a:r>
              <a:rPr sz="2400" spc="-210" dirty="0">
                <a:latin typeface="Arial Black"/>
                <a:cs typeface="Arial Black"/>
              </a:rPr>
              <a:t>lift</a:t>
            </a:r>
            <a:endParaRPr sz="2400">
              <a:latin typeface="Arial Black"/>
              <a:cs typeface="Arial Black"/>
            </a:endParaRPr>
          </a:p>
          <a:p>
            <a:pPr marL="755650" lvl="1" indent="-285750">
              <a:lnSpc>
                <a:spcPct val="100000"/>
              </a:lnSpc>
              <a:buFont typeface="Arial"/>
              <a:buChar char="–"/>
              <a:tabLst>
                <a:tab pos="755650" algn="l"/>
              </a:tabLst>
            </a:pPr>
            <a:r>
              <a:rPr sz="2400" spc="-325" dirty="0">
                <a:latin typeface="Arial Black"/>
                <a:cs typeface="Arial Black"/>
              </a:rPr>
              <a:t>Alekna</a:t>
            </a:r>
            <a:endParaRPr sz="24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spcBef>
                <a:spcPts val="287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700" spc="-290" dirty="0">
                <a:latin typeface="Arial Black"/>
                <a:cs typeface="Arial Black"/>
              </a:rPr>
              <a:t>Weighted </a:t>
            </a:r>
            <a:r>
              <a:rPr sz="2700" spc="-395" dirty="0">
                <a:latin typeface="Arial Black"/>
                <a:cs typeface="Arial Black"/>
              </a:rPr>
              <a:t>vest </a:t>
            </a:r>
            <a:r>
              <a:rPr sz="2700" spc="-340" dirty="0">
                <a:latin typeface="Arial Black"/>
                <a:cs typeface="Arial Black"/>
              </a:rPr>
              <a:t>endurance </a:t>
            </a:r>
            <a:r>
              <a:rPr sz="2700" spc="-375" dirty="0">
                <a:latin typeface="Arial Black"/>
                <a:cs typeface="Arial Black"/>
              </a:rPr>
              <a:t>circuits</a:t>
            </a:r>
            <a:endParaRPr sz="2700">
              <a:latin typeface="Arial Black"/>
              <a:cs typeface="Arial Black"/>
            </a:endParaRPr>
          </a:p>
          <a:p>
            <a:pPr marL="755650" lvl="1" indent="-285750">
              <a:lnSpc>
                <a:spcPct val="100000"/>
              </a:lnSpc>
              <a:spcBef>
                <a:spcPts val="5"/>
              </a:spcBef>
              <a:buFont typeface="Arial"/>
              <a:buChar char="–"/>
              <a:tabLst>
                <a:tab pos="755650" algn="l"/>
              </a:tabLst>
            </a:pPr>
            <a:r>
              <a:rPr sz="2400" spc="-305" dirty="0">
                <a:latin typeface="Arial Black"/>
                <a:cs typeface="Arial Black"/>
              </a:rPr>
              <a:t>Squat, </a:t>
            </a:r>
            <a:r>
              <a:rPr sz="2400" spc="-254" dirty="0">
                <a:latin typeface="Arial Black"/>
                <a:cs typeface="Arial Black"/>
              </a:rPr>
              <a:t>lunge, </a:t>
            </a:r>
            <a:r>
              <a:rPr sz="2400" spc="-340" dirty="0">
                <a:latin typeface="Arial Black"/>
                <a:cs typeface="Arial Black"/>
              </a:rPr>
              <a:t>Step </a:t>
            </a:r>
            <a:r>
              <a:rPr sz="2400" spc="-245" dirty="0">
                <a:latin typeface="Arial Black"/>
                <a:cs typeface="Arial Black"/>
              </a:rPr>
              <a:t>up, </a:t>
            </a:r>
            <a:r>
              <a:rPr sz="2400" spc="-310" dirty="0">
                <a:latin typeface="Arial Black"/>
                <a:cs typeface="Arial Black"/>
              </a:rPr>
              <a:t>box</a:t>
            </a:r>
            <a:r>
              <a:rPr sz="2400" spc="-5" dirty="0">
                <a:latin typeface="Arial Black"/>
                <a:cs typeface="Arial Black"/>
              </a:rPr>
              <a:t> </a:t>
            </a:r>
            <a:r>
              <a:rPr sz="2400" spc="-370" dirty="0">
                <a:latin typeface="Arial Black"/>
                <a:cs typeface="Arial Black"/>
              </a:rPr>
              <a:t>switch</a:t>
            </a:r>
            <a:endParaRPr sz="2400">
              <a:latin typeface="Arial Black"/>
              <a:cs typeface="Arial Black"/>
            </a:endParaRPr>
          </a:p>
          <a:p>
            <a:pPr lvl="1">
              <a:lnSpc>
                <a:spcPct val="100000"/>
              </a:lnSpc>
              <a:spcBef>
                <a:spcPts val="60"/>
              </a:spcBef>
              <a:buFont typeface="Arial"/>
              <a:buChar char="–"/>
            </a:pPr>
            <a:endParaRPr sz="225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700" spc="-345" dirty="0">
                <a:latin typeface="Arial Black"/>
                <a:cs typeface="Arial Black"/>
              </a:rPr>
              <a:t>Sled </a:t>
            </a:r>
            <a:r>
              <a:rPr sz="2700" spc="-300" dirty="0">
                <a:latin typeface="Arial Black"/>
                <a:cs typeface="Arial Black"/>
              </a:rPr>
              <a:t>pulls </a:t>
            </a:r>
            <a:r>
              <a:rPr sz="2700" spc="-295" dirty="0">
                <a:latin typeface="Arial Black"/>
                <a:cs typeface="Arial Black"/>
              </a:rPr>
              <a:t>(forward </a:t>
            </a:r>
            <a:r>
              <a:rPr sz="2700" spc="-240" dirty="0">
                <a:latin typeface="Arial Black"/>
                <a:cs typeface="Arial Black"/>
              </a:rPr>
              <a:t>&amp; </a:t>
            </a:r>
            <a:r>
              <a:rPr sz="2700" spc="-375" dirty="0">
                <a:latin typeface="Arial Black"/>
                <a:cs typeface="Arial Black"/>
              </a:rPr>
              <a:t>reverse</a:t>
            </a:r>
            <a:r>
              <a:rPr sz="2700" spc="-204" dirty="0">
                <a:latin typeface="Arial Black"/>
                <a:cs typeface="Arial Black"/>
              </a:rPr>
              <a:t> </a:t>
            </a:r>
            <a:r>
              <a:rPr sz="2700" spc="-305" dirty="0">
                <a:latin typeface="Arial Black"/>
                <a:cs typeface="Arial Black"/>
              </a:rPr>
              <a:t>towing)</a:t>
            </a:r>
            <a:endParaRPr sz="27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31123" y="483679"/>
            <a:ext cx="4482465" cy="6959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400" spc="-560" dirty="0"/>
              <a:t>Occulsion</a:t>
            </a:r>
            <a:r>
              <a:rPr sz="4400" spc="-355" dirty="0"/>
              <a:t> </a:t>
            </a:r>
            <a:r>
              <a:rPr sz="4400" spc="-455" dirty="0"/>
              <a:t>training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2055368"/>
            <a:ext cx="7878445" cy="3244215"/>
          </a:xfrm>
          <a:prstGeom prst="rect">
            <a:avLst/>
          </a:prstGeom>
        </p:spPr>
        <p:txBody>
          <a:bodyPr vert="horz" wrap="square" lIns="0" tIns="67310" rIns="0" bIns="0" rtlCol="0">
            <a:spAutoFit/>
          </a:bodyPr>
          <a:lstStyle/>
          <a:p>
            <a:pPr marL="355600" marR="259715" indent="-342900">
              <a:lnSpc>
                <a:spcPts val="3460"/>
              </a:lnSpc>
              <a:spcBef>
                <a:spcPts val="53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405" dirty="0">
                <a:latin typeface="Arial Black"/>
                <a:cs typeface="Arial Black"/>
              </a:rPr>
              <a:t>Involves </a:t>
            </a:r>
            <a:r>
              <a:rPr sz="3200" spc="-375" dirty="0">
                <a:latin typeface="Arial Black"/>
                <a:cs typeface="Arial Black"/>
              </a:rPr>
              <a:t>placing </a:t>
            </a:r>
            <a:r>
              <a:rPr sz="3200" spc="-330" dirty="0">
                <a:latin typeface="Arial Black"/>
                <a:cs typeface="Arial Black"/>
              </a:rPr>
              <a:t>tourniquet </a:t>
            </a:r>
            <a:r>
              <a:rPr sz="3200" spc="-370" dirty="0">
                <a:latin typeface="Arial Black"/>
                <a:cs typeface="Arial Black"/>
              </a:rPr>
              <a:t>cuff </a:t>
            </a:r>
            <a:r>
              <a:rPr sz="3200" spc="-340" dirty="0">
                <a:latin typeface="Arial Black"/>
                <a:cs typeface="Arial Black"/>
              </a:rPr>
              <a:t>around  </a:t>
            </a:r>
            <a:r>
              <a:rPr sz="3200" spc="-395" dirty="0">
                <a:latin typeface="Arial Black"/>
                <a:cs typeface="Arial Black"/>
              </a:rPr>
              <a:t>proximal </a:t>
            </a:r>
            <a:r>
              <a:rPr sz="3200" spc="-470" dirty="0">
                <a:latin typeface="Arial Black"/>
                <a:cs typeface="Arial Black"/>
              </a:rPr>
              <a:t>muscle </a:t>
            </a:r>
            <a:r>
              <a:rPr sz="3200" spc="-290" dirty="0">
                <a:latin typeface="Arial Black"/>
                <a:cs typeface="Arial Black"/>
              </a:rPr>
              <a:t>group </a:t>
            </a:r>
            <a:r>
              <a:rPr sz="3200" spc="-365" dirty="0">
                <a:latin typeface="Arial Black"/>
                <a:cs typeface="Arial Black"/>
              </a:rPr>
              <a:t>and </a:t>
            </a:r>
            <a:r>
              <a:rPr sz="3200" spc="-320" dirty="0">
                <a:latin typeface="Arial Black"/>
                <a:cs typeface="Arial Black"/>
              </a:rPr>
              <a:t>inflating </a:t>
            </a:r>
            <a:r>
              <a:rPr sz="3200" spc="-370" dirty="0">
                <a:latin typeface="Arial Black"/>
                <a:cs typeface="Arial Black"/>
              </a:rPr>
              <a:t>cuff  </a:t>
            </a:r>
            <a:r>
              <a:rPr sz="3200" spc="-315" dirty="0">
                <a:latin typeface="Arial Black"/>
                <a:cs typeface="Arial Black"/>
              </a:rPr>
              <a:t>to </a:t>
            </a:r>
            <a:r>
              <a:rPr sz="3200" spc="-400" dirty="0">
                <a:latin typeface="Arial Black"/>
                <a:cs typeface="Arial Black"/>
              </a:rPr>
              <a:t>100mmHg </a:t>
            </a:r>
            <a:r>
              <a:rPr sz="3200" spc="-430" dirty="0">
                <a:latin typeface="Arial Black"/>
                <a:cs typeface="Arial Black"/>
              </a:rPr>
              <a:t>whilst </a:t>
            </a:r>
            <a:r>
              <a:rPr sz="3200" spc="-395" dirty="0">
                <a:latin typeface="Arial Black"/>
                <a:cs typeface="Arial Black"/>
              </a:rPr>
              <a:t>athlete </a:t>
            </a:r>
            <a:r>
              <a:rPr sz="3200" spc="-425" dirty="0">
                <a:latin typeface="Arial Black"/>
                <a:cs typeface="Arial Black"/>
              </a:rPr>
              <a:t>completes  </a:t>
            </a:r>
            <a:r>
              <a:rPr sz="3200" spc="-345" dirty="0">
                <a:latin typeface="Arial Black"/>
                <a:cs typeface="Arial Black"/>
              </a:rPr>
              <a:t>unloaded </a:t>
            </a:r>
            <a:r>
              <a:rPr sz="3200" spc="-375" dirty="0">
                <a:latin typeface="Arial Black"/>
                <a:cs typeface="Arial Black"/>
              </a:rPr>
              <a:t>strength</a:t>
            </a:r>
            <a:r>
              <a:rPr sz="3200" spc="-15" dirty="0">
                <a:latin typeface="Arial Black"/>
                <a:cs typeface="Arial Black"/>
              </a:rPr>
              <a:t> </a:t>
            </a:r>
            <a:r>
              <a:rPr sz="3200" spc="-295" dirty="0">
                <a:latin typeface="Arial Black"/>
                <a:cs typeface="Arial Black"/>
              </a:rPr>
              <a:t>drill</a:t>
            </a:r>
            <a:endParaRPr sz="3200">
              <a:latin typeface="Arial Black"/>
              <a:cs typeface="Arial Black"/>
            </a:endParaRPr>
          </a:p>
          <a:p>
            <a:pPr marL="355600" marR="5080" indent="-342900">
              <a:lnSpc>
                <a:spcPts val="3460"/>
              </a:lnSpc>
              <a:spcBef>
                <a:spcPts val="75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390" dirty="0">
                <a:latin typeface="Arial Black"/>
                <a:cs typeface="Arial Black"/>
              </a:rPr>
              <a:t>Potential </a:t>
            </a:r>
            <a:r>
              <a:rPr sz="3200" spc="-315" dirty="0">
                <a:latin typeface="Arial Black"/>
                <a:cs typeface="Arial Black"/>
              </a:rPr>
              <a:t>to </a:t>
            </a:r>
            <a:r>
              <a:rPr sz="3200" spc="-420" dirty="0">
                <a:latin typeface="Arial Black"/>
                <a:cs typeface="Arial Black"/>
              </a:rPr>
              <a:t>reduce </a:t>
            </a:r>
            <a:r>
              <a:rPr sz="3200" spc="-370" dirty="0">
                <a:latin typeface="Arial Black"/>
                <a:cs typeface="Arial Black"/>
              </a:rPr>
              <a:t>overall </a:t>
            </a:r>
            <a:r>
              <a:rPr sz="3200" spc="-345" dirty="0">
                <a:latin typeface="Arial Black"/>
                <a:cs typeface="Arial Black"/>
              </a:rPr>
              <a:t>load </a:t>
            </a:r>
            <a:r>
              <a:rPr sz="3200" spc="-300" dirty="0">
                <a:latin typeface="Arial Black"/>
                <a:cs typeface="Arial Black"/>
              </a:rPr>
              <a:t>on </a:t>
            </a:r>
            <a:r>
              <a:rPr sz="3200" spc="-470" dirty="0">
                <a:latin typeface="Arial Black"/>
                <a:cs typeface="Arial Black"/>
              </a:rPr>
              <a:t>muscle  </a:t>
            </a:r>
            <a:r>
              <a:rPr sz="3200" spc="-290" dirty="0">
                <a:latin typeface="Arial Black"/>
                <a:cs typeface="Arial Black"/>
              </a:rPr>
              <a:t>group </a:t>
            </a:r>
            <a:r>
              <a:rPr sz="3200" spc="-430" dirty="0">
                <a:latin typeface="Arial Black"/>
                <a:cs typeface="Arial Black"/>
              </a:rPr>
              <a:t>whilst </a:t>
            </a:r>
            <a:r>
              <a:rPr sz="3200" spc="-370" dirty="0">
                <a:latin typeface="Arial Black"/>
                <a:cs typeface="Arial Black"/>
              </a:rPr>
              <a:t>allowing </a:t>
            </a:r>
            <a:r>
              <a:rPr sz="3200" spc="-275" dirty="0">
                <a:latin typeface="Arial Black"/>
                <a:cs typeface="Arial Black"/>
              </a:rPr>
              <a:t>for </a:t>
            </a:r>
            <a:r>
              <a:rPr sz="3200" spc="-365" dirty="0">
                <a:latin typeface="Arial Black"/>
                <a:cs typeface="Arial Black"/>
              </a:rPr>
              <a:t>physiological  </a:t>
            </a:r>
            <a:r>
              <a:rPr sz="3200" spc="-440" dirty="0">
                <a:latin typeface="Arial Black"/>
                <a:cs typeface="Arial Black"/>
              </a:rPr>
              <a:t>changes.</a:t>
            </a:r>
            <a:endParaRPr sz="32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574419" y="483679"/>
            <a:ext cx="5996305" cy="6959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400" spc="-390" dirty="0"/>
              <a:t>Moving </a:t>
            </a:r>
            <a:r>
              <a:rPr sz="4400" spc="-450" dirty="0"/>
              <a:t>from </a:t>
            </a:r>
            <a:r>
              <a:rPr sz="4400" spc="-675" dirty="0"/>
              <a:t>Late</a:t>
            </a:r>
            <a:r>
              <a:rPr sz="4400" spc="-50" dirty="0"/>
              <a:t> </a:t>
            </a:r>
            <a:r>
              <a:rPr sz="4400" spc="-665" dirty="0"/>
              <a:t>Phase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523928"/>
            <a:ext cx="7650480" cy="2661285"/>
          </a:xfrm>
          <a:prstGeom prst="rect">
            <a:avLst/>
          </a:prstGeom>
        </p:spPr>
        <p:txBody>
          <a:bodyPr vert="horz" wrap="square" lIns="0" tIns="111125" rIns="0" bIns="0" rtlCol="0">
            <a:spAutoFit/>
          </a:bodyPr>
          <a:lstStyle/>
          <a:p>
            <a:pPr marL="342265" marR="5146040" indent="-342265" algn="r">
              <a:lnSpc>
                <a:spcPct val="100000"/>
              </a:lnSpc>
              <a:spcBef>
                <a:spcPts val="875"/>
              </a:spcBef>
              <a:buFont typeface="Arial"/>
              <a:buChar char="•"/>
              <a:tabLst>
                <a:tab pos="342265" algn="l"/>
                <a:tab pos="342900" algn="l"/>
              </a:tabLst>
            </a:pPr>
            <a:r>
              <a:rPr sz="3200" spc="-495" dirty="0">
                <a:latin typeface="Arial Black"/>
                <a:cs typeface="Arial Black"/>
              </a:rPr>
              <a:t>Late</a:t>
            </a:r>
            <a:r>
              <a:rPr sz="3200" spc="-260" dirty="0">
                <a:latin typeface="Arial Black"/>
                <a:cs typeface="Arial Black"/>
              </a:rPr>
              <a:t> </a:t>
            </a:r>
            <a:r>
              <a:rPr sz="3200" spc="-385" dirty="0">
                <a:latin typeface="Arial Black"/>
                <a:cs typeface="Arial Black"/>
              </a:rPr>
              <a:t>Criteria</a:t>
            </a:r>
            <a:endParaRPr sz="3200">
              <a:latin typeface="Arial Black"/>
              <a:cs typeface="Arial Black"/>
            </a:endParaRPr>
          </a:p>
          <a:p>
            <a:pPr marL="285750" marR="5058410" lvl="1" indent="-285750" algn="r">
              <a:lnSpc>
                <a:spcPct val="100000"/>
              </a:lnSpc>
              <a:spcBef>
                <a:spcPts val="680"/>
              </a:spcBef>
              <a:buFont typeface="Arial"/>
              <a:buChar char="–"/>
              <a:tabLst>
                <a:tab pos="285750" algn="l"/>
              </a:tabLst>
            </a:pPr>
            <a:r>
              <a:rPr sz="2800" spc="-235" dirty="0">
                <a:latin typeface="Arial Black"/>
                <a:cs typeface="Arial Black"/>
              </a:rPr>
              <a:t>No</a:t>
            </a:r>
            <a:r>
              <a:rPr sz="2800" spc="-240" dirty="0">
                <a:latin typeface="Arial Black"/>
                <a:cs typeface="Arial Black"/>
              </a:rPr>
              <a:t> </a:t>
            </a:r>
            <a:r>
              <a:rPr sz="2800" spc="-305" dirty="0">
                <a:latin typeface="Arial Black"/>
                <a:cs typeface="Arial Black"/>
              </a:rPr>
              <a:t>effusion</a:t>
            </a:r>
            <a:endParaRPr sz="2800">
              <a:latin typeface="Arial Black"/>
              <a:cs typeface="Arial Black"/>
            </a:endParaRPr>
          </a:p>
          <a:p>
            <a:pPr marL="755650" lvl="1" indent="-285750">
              <a:lnSpc>
                <a:spcPct val="100000"/>
              </a:lnSpc>
              <a:spcBef>
                <a:spcPts val="670"/>
              </a:spcBef>
              <a:buFont typeface="Arial"/>
              <a:buChar char="–"/>
              <a:tabLst>
                <a:tab pos="755650" algn="l"/>
              </a:tabLst>
            </a:pPr>
            <a:r>
              <a:rPr sz="2800" spc="-330" dirty="0">
                <a:latin typeface="Arial Black"/>
                <a:cs typeface="Arial Black"/>
              </a:rPr>
              <a:t>Full</a:t>
            </a:r>
            <a:r>
              <a:rPr sz="2800" spc="-185" dirty="0">
                <a:latin typeface="Arial Black"/>
                <a:cs typeface="Arial Black"/>
              </a:rPr>
              <a:t> </a:t>
            </a:r>
            <a:r>
              <a:rPr sz="2800" spc="-295" dirty="0">
                <a:latin typeface="Arial Black"/>
                <a:cs typeface="Arial Black"/>
              </a:rPr>
              <a:t>ROM</a:t>
            </a:r>
            <a:endParaRPr sz="2800">
              <a:latin typeface="Arial Black"/>
              <a:cs typeface="Arial Black"/>
            </a:endParaRPr>
          </a:p>
          <a:p>
            <a:pPr marL="755650" lvl="1" indent="-285750">
              <a:lnSpc>
                <a:spcPct val="100000"/>
              </a:lnSpc>
              <a:spcBef>
                <a:spcPts val="675"/>
              </a:spcBef>
              <a:buFont typeface="Arial"/>
              <a:buChar char="–"/>
              <a:tabLst>
                <a:tab pos="755650" algn="l"/>
              </a:tabLst>
            </a:pPr>
            <a:r>
              <a:rPr sz="2800" spc="-370" dirty="0">
                <a:latin typeface="Arial Black"/>
                <a:cs typeface="Arial Black"/>
              </a:rPr>
              <a:t>Triple </a:t>
            </a:r>
            <a:r>
              <a:rPr sz="2800" spc="-265" dirty="0">
                <a:latin typeface="Arial Black"/>
                <a:cs typeface="Arial Black"/>
              </a:rPr>
              <a:t>Hop </a:t>
            </a:r>
            <a:r>
              <a:rPr sz="2800" spc="-520" dirty="0">
                <a:latin typeface="Arial Black"/>
                <a:cs typeface="Arial Black"/>
              </a:rPr>
              <a:t>Test </a:t>
            </a:r>
            <a:r>
              <a:rPr sz="2800" spc="-240" dirty="0">
                <a:latin typeface="Arial Black"/>
                <a:cs typeface="Arial Black"/>
              </a:rPr>
              <a:t>for </a:t>
            </a:r>
            <a:r>
              <a:rPr sz="2800" spc="-300" dirty="0">
                <a:latin typeface="Arial Black"/>
                <a:cs typeface="Arial Black"/>
              </a:rPr>
              <a:t>distance/ </a:t>
            </a:r>
            <a:r>
              <a:rPr sz="2800" spc="-409" dirty="0">
                <a:latin typeface="Arial Black"/>
                <a:cs typeface="Arial Black"/>
              </a:rPr>
              <a:t>Cross </a:t>
            </a:r>
            <a:r>
              <a:rPr sz="2800" spc="-325" dirty="0">
                <a:latin typeface="Arial Black"/>
                <a:cs typeface="Arial Black"/>
              </a:rPr>
              <a:t>Over</a:t>
            </a:r>
            <a:r>
              <a:rPr sz="2800" spc="-114" dirty="0">
                <a:latin typeface="Arial Black"/>
                <a:cs typeface="Arial Black"/>
              </a:rPr>
              <a:t> </a:t>
            </a:r>
            <a:r>
              <a:rPr sz="2800" spc="-520" dirty="0">
                <a:latin typeface="Arial Black"/>
                <a:cs typeface="Arial Black"/>
              </a:rPr>
              <a:t>Test</a:t>
            </a:r>
            <a:endParaRPr sz="2800">
              <a:latin typeface="Arial Black"/>
              <a:cs typeface="Arial Black"/>
            </a:endParaRPr>
          </a:p>
          <a:p>
            <a:pPr marL="755650" lvl="1" indent="-285750">
              <a:lnSpc>
                <a:spcPct val="100000"/>
              </a:lnSpc>
              <a:spcBef>
                <a:spcPts val="670"/>
              </a:spcBef>
              <a:buFont typeface="Arial"/>
              <a:buChar char="–"/>
              <a:tabLst>
                <a:tab pos="755650" algn="l"/>
              </a:tabLst>
            </a:pPr>
            <a:r>
              <a:rPr sz="2800" spc="-285" dirty="0">
                <a:latin typeface="Arial Black"/>
                <a:cs typeface="Arial Black"/>
              </a:rPr>
              <a:t>If </a:t>
            </a:r>
            <a:r>
              <a:rPr sz="2800" spc="-325" dirty="0">
                <a:latin typeface="Arial Black"/>
                <a:cs typeface="Arial Black"/>
              </a:rPr>
              <a:t>linear </a:t>
            </a:r>
            <a:r>
              <a:rPr sz="2800" spc="-275" dirty="0">
                <a:latin typeface="Arial Black"/>
                <a:cs typeface="Arial Black"/>
              </a:rPr>
              <a:t>running </a:t>
            </a:r>
            <a:r>
              <a:rPr sz="2800" spc="-445" dirty="0">
                <a:latin typeface="Arial Black"/>
                <a:cs typeface="Arial Black"/>
              </a:rPr>
              <a:t>ok… </a:t>
            </a:r>
            <a:r>
              <a:rPr sz="2800" spc="-355" dirty="0">
                <a:latin typeface="Arial Black"/>
                <a:cs typeface="Arial Black"/>
              </a:rPr>
              <a:t>move </a:t>
            </a:r>
            <a:r>
              <a:rPr sz="2800" spc="-275" dirty="0">
                <a:latin typeface="Arial Black"/>
                <a:cs typeface="Arial Black"/>
              </a:rPr>
              <a:t>to</a:t>
            </a:r>
            <a:r>
              <a:rPr sz="2800" spc="140" dirty="0">
                <a:latin typeface="Arial Black"/>
                <a:cs typeface="Arial Black"/>
              </a:rPr>
              <a:t> </a:t>
            </a:r>
            <a:r>
              <a:rPr sz="2800" spc="-300" dirty="0">
                <a:latin typeface="Arial Black"/>
                <a:cs typeface="Arial Black"/>
              </a:rPr>
              <a:t>agility</a:t>
            </a:r>
            <a:endParaRPr sz="28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84097" y="483679"/>
            <a:ext cx="6576059" cy="6959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400" spc="-390" dirty="0"/>
              <a:t>Moving </a:t>
            </a:r>
            <a:r>
              <a:rPr sz="4400" spc="-430" dirty="0"/>
              <a:t>into </a:t>
            </a:r>
            <a:r>
              <a:rPr sz="4400" spc="-615" dirty="0"/>
              <a:t>Pre </a:t>
            </a:r>
            <a:r>
              <a:rPr sz="4400" spc="-254" dirty="0"/>
              <a:t>D/c</a:t>
            </a:r>
            <a:r>
              <a:rPr sz="4400" spc="-565" dirty="0"/>
              <a:t> </a:t>
            </a:r>
            <a:r>
              <a:rPr sz="4400" spc="-665" dirty="0"/>
              <a:t>Phase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622551"/>
            <a:ext cx="7646034" cy="304927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5600" marR="5080" indent="-342900" algn="just">
              <a:lnSpc>
                <a:spcPct val="100000"/>
              </a:lnSpc>
              <a:spcBef>
                <a:spcPts val="95"/>
              </a:spcBef>
              <a:buFont typeface="Arial"/>
              <a:buChar char="•"/>
              <a:tabLst>
                <a:tab pos="355600" algn="l"/>
              </a:tabLst>
            </a:pPr>
            <a:r>
              <a:rPr sz="3200" spc="-484" dirty="0">
                <a:latin typeface="Arial Black"/>
                <a:cs typeface="Arial Black"/>
              </a:rPr>
              <a:t>Target </a:t>
            </a:r>
            <a:r>
              <a:rPr sz="3200" spc="-450" dirty="0">
                <a:latin typeface="Arial Black"/>
                <a:cs typeface="Arial Black"/>
              </a:rPr>
              <a:t>is </a:t>
            </a:r>
            <a:r>
              <a:rPr sz="3200" spc="-315" dirty="0">
                <a:latin typeface="Arial Black"/>
                <a:cs typeface="Arial Black"/>
              </a:rPr>
              <a:t>to </a:t>
            </a:r>
            <a:r>
              <a:rPr sz="3200" spc="-420" dirty="0">
                <a:latin typeface="Arial Black"/>
                <a:cs typeface="Arial Black"/>
              </a:rPr>
              <a:t>focus </a:t>
            </a:r>
            <a:r>
              <a:rPr sz="3200" spc="-300" dirty="0">
                <a:latin typeface="Arial Black"/>
                <a:cs typeface="Arial Black"/>
              </a:rPr>
              <a:t>on </a:t>
            </a:r>
            <a:r>
              <a:rPr sz="3200" spc="-355" dirty="0">
                <a:latin typeface="Arial Black"/>
                <a:cs typeface="Arial Black"/>
              </a:rPr>
              <a:t>reintegration </a:t>
            </a:r>
            <a:r>
              <a:rPr sz="3200" spc="-285" dirty="0">
                <a:latin typeface="Arial Black"/>
                <a:cs typeface="Arial Black"/>
              </a:rPr>
              <a:t>of </a:t>
            </a:r>
            <a:r>
              <a:rPr sz="3200" spc="-295" dirty="0">
                <a:latin typeface="Arial Black"/>
                <a:cs typeface="Arial Black"/>
              </a:rPr>
              <a:t>full  </a:t>
            </a:r>
            <a:r>
              <a:rPr sz="3200" spc="-360" dirty="0">
                <a:latin typeface="Arial Black"/>
                <a:cs typeface="Arial Black"/>
              </a:rPr>
              <a:t>functional </a:t>
            </a:r>
            <a:r>
              <a:rPr sz="3200" spc="-420" dirty="0">
                <a:latin typeface="Arial Black"/>
                <a:cs typeface="Arial Black"/>
              </a:rPr>
              <a:t>kinetic </a:t>
            </a:r>
            <a:r>
              <a:rPr sz="3200" spc="-425" dirty="0">
                <a:latin typeface="Arial Black"/>
                <a:cs typeface="Arial Black"/>
              </a:rPr>
              <a:t>chain </a:t>
            </a:r>
            <a:r>
              <a:rPr sz="3200" spc="-390" dirty="0">
                <a:latin typeface="Arial Black"/>
                <a:cs typeface="Arial Black"/>
              </a:rPr>
              <a:t>(Ankle, </a:t>
            </a:r>
            <a:r>
              <a:rPr sz="3200" spc="-434" dirty="0">
                <a:latin typeface="Arial Black"/>
                <a:cs typeface="Arial Black"/>
              </a:rPr>
              <a:t>knee, </a:t>
            </a:r>
            <a:r>
              <a:rPr sz="3200" spc="-315" dirty="0">
                <a:latin typeface="Arial Black"/>
                <a:cs typeface="Arial Black"/>
              </a:rPr>
              <a:t>hip,  </a:t>
            </a:r>
            <a:r>
              <a:rPr sz="3200" spc="-390" dirty="0">
                <a:latin typeface="Arial Black"/>
                <a:cs typeface="Arial Black"/>
              </a:rPr>
              <a:t>pelvis, spine </a:t>
            </a:r>
            <a:r>
              <a:rPr sz="3200" spc="-365" dirty="0">
                <a:latin typeface="Arial Black"/>
                <a:cs typeface="Arial Black"/>
              </a:rPr>
              <a:t>and</a:t>
            </a:r>
            <a:r>
              <a:rPr sz="3200" spc="240" dirty="0">
                <a:latin typeface="Arial Black"/>
                <a:cs typeface="Arial Black"/>
              </a:rPr>
              <a:t> </a:t>
            </a:r>
            <a:r>
              <a:rPr sz="3200" spc="-440" dirty="0">
                <a:latin typeface="Arial Black"/>
                <a:cs typeface="Arial Black"/>
              </a:rPr>
              <a:t>UL).</a:t>
            </a:r>
            <a:endParaRPr sz="3200">
              <a:latin typeface="Arial Black"/>
              <a:cs typeface="Arial Black"/>
            </a:endParaRPr>
          </a:p>
          <a:p>
            <a:pPr marL="355600" marR="140970" indent="-342900">
              <a:lnSpc>
                <a:spcPct val="100000"/>
              </a:lnSpc>
              <a:spcBef>
                <a:spcPts val="77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395" dirty="0">
                <a:latin typeface="Arial Black"/>
                <a:cs typeface="Arial Black"/>
              </a:rPr>
              <a:t>Purpose </a:t>
            </a:r>
            <a:r>
              <a:rPr sz="3200" spc="-450" dirty="0">
                <a:latin typeface="Arial Black"/>
                <a:cs typeface="Arial Black"/>
              </a:rPr>
              <a:t>is </a:t>
            </a:r>
            <a:r>
              <a:rPr sz="3200" spc="-315" dirty="0">
                <a:latin typeface="Arial Black"/>
                <a:cs typeface="Arial Black"/>
              </a:rPr>
              <a:t>to </a:t>
            </a:r>
            <a:r>
              <a:rPr sz="3200" spc="-335" dirty="0">
                <a:latin typeface="Arial Black"/>
                <a:cs typeface="Arial Black"/>
              </a:rPr>
              <a:t>condition </a:t>
            </a:r>
            <a:r>
              <a:rPr sz="3200" spc="-365" dirty="0">
                <a:latin typeface="Arial Black"/>
                <a:cs typeface="Arial Black"/>
              </a:rPr>
              <a:t>and </a:t>
            </a:r>
            <a:r>
              <a:rPr sz="3200" spc="-515" dirty="0">
                <a:latin typeface="Arial Black"/>
                <a:cs typeface="Arial Black"/>
              </a:rPr>
              <a:t>cause  </a:t>
            </a:r>
            <a:r>
              <a:rPr sz="3200" spc="-365" dirty="0">
                <a:latin typeface="Arial Black"/>
                <a:cs typeface="Arial Black"/>
              </a:rPr>
              <a:t>adaptation </a:t>
            </a:r>
            <a:r>
              <a:rPr sz="3200" spc="-285" dirty="0">
                <a:latin typeface="Arial Black"/>
                <a:cs typeface="Arial Black"/>
              </a:rPr>
              <a:t>of </a:t>
            </a:r>
            <a:r>
              <a:rPr sz="3200" spc="-375" dirty="0">
                <a:latin typeface="Arial Black"/>
                <a:cs typeface="Arial Black"/>
              </a:rPr>
              <a:t>the </a:t>
            </a:r>
            <a:r>
              <a:rPr sz="3200" spc="-470" dirty="0">
                <a:latin typeface="Arial Black"/>
                <a:cs typeface="Arial Black"/>
              </a:rPr>
              <a:t>CNS </a:t>
            </a:r>
            <a:r>
              <a:rPr sz="3200" spc="-300" dirty="0">
                <a:latin typeface="Arial Black"/>
                <a:cs typeface="Arial Black"/>
              </a:rPr>
              <a:t>on </a:t>
            </a:r>
            <a:r>
              <a:rPr sz="3200" spc="-370" dirty="0">
                <a:latin typeface="Arial Black"/>
                <a:cs typeface="Arial Black"/>
              </a:rPr>
              <a:t>unpredictable  </a:t>
            </a:r>
            <a:r>
              <a:rPr sz="3200" spc="-375" dirty="0">
                <a:latin typeface="Arial Black"/>
                <a:cs typeface="Arial Black"/>
              </a:rPr>
              <a:t>stimuli.</a:t>
            </a:r>
            <a:endParaRPr sz="32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144395" marR="5080" indent="-1937385">
              <a:lnSpc>
                <a:spcPct val="100000"/>
              </a:lnSpc>
              <a:spcBef>
                <a:spcPts val="100"/>
              </a:spcBef>
            </a:pPr>
            <a:r>
              <a:rPr spc="-550" dirty="0"/>
              <a:t>Variables </a:t>
            </a:r>
            <a:r>
              <a:rPr spc="-475" dirty="0"/>
              <a:t>that </a:t>
            </a:r>
            <a:r>
              <a:rPr spc="-620" dirty="0"/>
              <a:t>can </a:t>
            </a:r>
            <a:r>
              <a:rPr spc="-450" dirty="0"/>
              <a:t>be </a:t>
            </a:r>
            <a:r>
              <a:rPr spc="-495" dirty="0"/>
              <a:t>changed:  </a:t>
            </a:r>
            <a:r>
              <a:rPr spc="-555" dirty="0"/>
              <a:t>Pre </a:t>
            </a:r>
            <a:r>
              <a:rPr spc="-229" dirty="0"/>
              <a:t>D/c</a:t>
            </a:r>
            <a:r>
              <a:rPr spc="-720" dirty="0"/>
              <a:t> </a:t>
            </a:r>
            <a:r>
              <a:rPr spc="-605" dirty="0"/>
              <a:t>Phase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39" y="1524709"/>
            <a:ext cx="5412105" cy="3780790"/>
          </a:xfrm>
          <a:prstGeom prst="rect">
            <a:avLst/>
          </a:prstGeom>
        </p:spPr>
        <p:txBody>
          <a:bodyPr vert="horz" wrap="square" lIns="0" tIns="61594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484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425" dirty="0">
                <a:latin typeface="Arial Black"/>
                <a:cs typeface="Arial Black"/>
              </a:rPr>
              <a:t>Obstacle</a:t>
            </a:r>
            <a:r>
              <a:rPr sz="3200" spc="-180" dirty="0">
                <a:latin typeface="Arial Black"/>
                <a:cs typeface="Arial Black"/>
              </a:rPr>
              <a:t> </a:t>
            </a:r>
            <a:r>
              <a:rPr sz="3200" spc="-440" dirty="0">
                <a:latin typeface="Arial Black"/>
                <a:cs typeface="Arial Black"/>
              </a:rPr>
              <a:t>Courses</a:t>
            </a:r>
            <a:endParaRPr sz="32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spcBef>
                <a:spcPts val="38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400" dirty="0">
                <a:latin typeface="Arial Black"/>
                <a:cs typeface="Arial Black"/>
              </a:rPr>
              <a:t>H</a:t>
            </a:r>
            <a:r>
              <a:rPr sz="3200" spc="-195" dirty="0">
                <a:latin typeface="Arial Black"/>
                <a:cs typeface="Arial Black"/>
              </a:rPr>
              <a:t> </a:t>
            </a:r>
            <a:r>
              <a:rPr sz="3200" spc="-345" dirty="0">
                <a:latin typeface="Arial Black"/>
                <a:cs typeface="Arial Black"/>
              </a:rPr>
              <a:t>Drills</a:t>
            </a:r>
            <a:endParaRPr sz="32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spcBef>
                <a:spcPts val="38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320" dirty="0">
                <a:latin typeface="Arial Black"/>
                <a:cs typeface="Arial Black"/>
              </a:rPr>
              <a:t>High </a:t>
            </a:r>
            <a:r>
              <a:rPr sz="3200" spc="-409" dirty="0">
                <a:latin typeface="Arial Black"/>
                <a:cs typeface="Arial Black"/>
              </a:rPr>
              <a:t>speed </a:t>
            </a:r>
            <a:r>
              <a:rPr sz="3200" spc="-310" dirty="0">
                <a:latin typeface="Arial Black"/>
                <a:cs typeface="Arial Black"/>
              </a:rPr>
              <a:t>running</a:t>
            </a:r>
            <a:r>
              <a:rPr sz="3200" spc="-484" dirty="0">
                <a:latin typeface="Arial Black"/>
                <a:cs typeface="Arial Black"/>
              </a:rPr>
              <a:t> </a:t>
            </a:r>
            <a:r>
              <a:rPr sz="3200" spc="-345" dirty="0">
                <a:latin typeface="Arial Black"/>
                <a:cs typeface="Arial Black"/>
              </a:rPr>
              <a:t>drills</a:t>
            </a:r>
            <a:endParaRPr sz="32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spcBef>
                <a:spcPts val="38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440" dirty="0">
                <a:latin typeface="Arial Black"/>
                <a:cs typeface="Arial Black"/>
              </a:rPr>
              <a:t>Vertical </a:t>
            </a:r>
            <a:r>
              <a:rPr sz="3200" spc="-310" dirty="0">
                <a:latin typeface="Arial Black"/>
                <a:cs typeface="Arial Black"/>
              </a:rPr>
              <a:t>Hop</a:t>
            </a:r>
            <a:r>
              <a:rPr sz="3200" spc="-555" dirty="0">
                <a:latin typeface="Arial Black"/>
                <a:cs typeface="Arial Black"/>
              </a:rPr>
              <a:t> </a:t>
            </a:r>
            <a:r>
              <a:rPr sz="3200" spc="-475" dirty="0">
                <a:latin typeface="Arial Black"/>
                <a:cs typeface="Arial Black"/>
              </a:rPr>
              <a:t>tests</a:t>
            </a:r>
            <a:endParaRPr sz="32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spcBef>
                <a:spcPts val="38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635" dirty="0">
                <a:latin typeface="Arial Black"/>
                <a:cs typeface="Arial Black"/>
              </a:rPr>
              <a:t>YoYo</a:t>
            </a:r>
            <a:r>
              <a:rPr sz="3200" spc="-610" dirty="0">
                <a:latin typeface="Arial Black"/>
                <a:cs typeface="Arial Black"/>
              </a:rPr>
              <a:t> </a:t>
            </a:r>
            <a:r>
              <a:rPr sz="3200" spc="-595" dirty="0">
                <a:latin typeface="Arial Black"/>
                <a:cs typeface="Arial Black"/>
              </a:rPr>
              <a:t>Test</a:t>
            </a:r>
            <a:endParaRPr sz="32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spcBef>
                <a:spcPts val="384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625" dirty="0">
                <a:latin typeface="Arial Black"/>
                <a:cs typeface="Arial Black"/>
              </a:rPr>
              <a:t>SL</a:t>
            </a:r>
            <a:r>
              <a:rPr sz="3200" spc="-190" dirty="0">
                <a:latin typeface="Arial Black"/>
                <a:cs typeface="Arial Black"/>
              </a:rPr>
              <a:t> </a:t>
            </a:r>
            <a:r>
              <a:rPr sz="3200" spc="-390" dirty="0">
                <a:latin typeface="Arial Black"/>
                <a:cs typeface="Arial Black"/>
              </a:rPr>
              <a:t>Strength</a:t>
            </a:r>
            <a:endParaRPr sz="32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spcBef>
                <a:spcPts val="38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360" dirty="0">
                <a:latin typeface="Arial Black"/>
                <a:cs typeface="Arial Black"/>
              </a:rPr>
              <a:t>Worst </a:t>
            </a:r>
            <a:r>
              <a:rPr sz="3200" spc="-560" dirty="0">
                <a:latin typeface="Arial Black"/>
                <a:cs typeface="Arial Black"/>
              </a:rPr>
              <a:t>case </a:t>
            </a:r>
            <a:r>
              <a:rPr sz="3200" spc="-430" dirty="0">
                <a:latin typeface="Arial Black"/>
                <a:cs typeface="Arial Black"/>
              </a:rPr>
              <a:t>scenario</a:t>
            </a:r>
            <a:r>
              <a:rPr sz="3200" spc="-200" dirty="0">
                <a:latin typeface="Arial Black"/>
                <a:cs typeface="Arial Black"/>
              </a:rPr>
              <a:t> </a:t>
            </a:r>
            <a:r>
              <a:rPr sz="3200" spc="-335" dirty="0">
                <a:latin typeface="Arial Black"/>
                <a:cs typeface="Arial Black"/>
              </a:rPr>
              <a:t>training</a:t>
            </a:r>
            <a:endParaRPr sz="32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144395" marR="5080" indent="-2132330">
              <a:lnSpc>
                <a:spcPct val="100000"/>
              </a:lnSpc>
              <a:spcBef>
                <a:spcPts val="100"/>
              </a:spcBef>
            </a:pPr>
            <a:r>
              <a:rPr spc="-490" dirty="0"/>
              <a:t>Functional </a:t>
            </a:r>
            <a:r>
              <a:rPr spc="-610" dirty="0"/>
              <a:t>areas </a:t>
            </a:r>
            <a:r>
              <a:rPr spc="-340" dirty="0"/>
              <a:t>for </a:t>
            </a:r>
            <a:r>
              <a:rPr spc="-480" dirty="0"/>
              <a:t>clarification:  </a:t>
            </a:r>
            <a:r>
              <a:rPr spc="-555" dirty="0"/>
              <a:t>Pre </a:t>
            </a:r>
            <a:r>
              <a:rPr spc="-229" dirty="0"/>
              <a:t>D/c</a:t>
            </a:r>
            <a:r>
              <a:rPr spc="-720" dirty="0"/>
              <a:t> </a:t>
            </a:r>
            <a:r>
              <a:rPr spc="-605" dirty="0"/>
              <a:t>Phase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39" y="1524711"/>
            <a:ext cx="7797800" cy="2366645"/>
          </a:xfrm>
          <a:prstGeom prst="rect">
            <a:avLst/>
          </a:prstGeom>
        </p:spPr>
        <p:txBody>
          <a:bodyPr vert="horz" wrap="square" lIns="0" tIns="10985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86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434" dirty="0">
                <a:latin typeface="Arial Black"/>
                <a:cs typeface="Arial Black"/>
              </a:rPr>
              <a:t>Specialist </a:t>
            </a:r>
            <a:r>
              <a:rPr sz="3200" spc="-445" dirty="0">
                <a:latin typeface="Arial Black"/>
                <a:cs typeface="Arial Black"/>
              </a:rPr>
              <a:t>Skills </a:t>
            </a:r>
            <a:r>
              <a:rPr sz="3200" spc="-5" dirty="0">
                <a:latin typeface="Arial Black"/>
                <a:cs typeface="Arial Black"/>
              </a:rPr>
              <a:t>– </a:t>
            </a:r>
            <a:r>
              <a:rPr sz="3200" spc="-415" dirty="0">
                <a:latin typeface="Arial Black"/>
                <a:cs typeface="Arial Black"/>
              </a:rPr>
              <a:t>kicking, </a:t>
            </a:r>
            <a:r>
              <a:rPr sz="3200" spc="-370" dirty="0">
                <a:latin typeface="Arial Black"/>
                <a:cs typeface="Arial Black"/>
              </a:rPr>
              <a:t>spiking,</a:t>
            </a:r>
            <a:r>
              <a:rPr sz="3200" spc="-229" dirty="0">
                <a:latin typeface="Arial Black"/>
                <a:cs typeface="Arial Black"/>
              </a:rPr>
              <a:t> </a:t>
            </a:r>
            <a:r>
              <a:rPr sz="3200" spc="-405" dirty="0">
                <a:latin typeface="Arial Black"/>
                <a:cs typeface="Arial Black"/>
              </a:rPr>
              <a:t>tackling</a:t>
            </a:r>
            <a:endParaRPr sz="32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spcBef>
                <a:spcPts val="77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425" dirty="0">
                <a:latin typeface="Arial Black"/>
                <a:cs typeface="Arial Black"/>
              </a:rPr>
              <a:t>Contact</a:t>
            </a:r>
            <a:r>
              <a:rPr sz="3200" spc="-185" dirty="0">
                <a:latin typeface="Arial Black"/>
                <a:cs typeface="Arial Black"/>
              </a:rPr>
              <a:t> </a:t>
            </a:r>
            <a:r>
              <a:rPr sz="3200" spc="-345" dirty="0">
                <a:latin typeface="Arial Black"/>
                <a:cs typeface="Arial Black"/>
              </a:rPr>
              <a:t>drills</a:t>
            </a:r>
            <a:endParaRPr sz="32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spcBef>
                <a:spcPts val="77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320" dirty="0">
                <a:latin typeface="Arial Black"/>
                <a:cs typeface="Arial Black"/>
              </a:rPr>
              <a:t>High </a:t>
            </a:r>
            <a:r>
              <a:rPr sz="3200" spc="-409" dirty="0">
                <a:latin typeface="Arial Black"/>
                <a:cs typeface="Arial Black"/>
              </a:rPr>
              <a:t>speed </a:t>
            </a:r>
            <a:r>
              <a:rPr sz="3200" spc="-325" dirty="0">
                <a:latin typeface="Arial Black"/>
                <a:cs typeface="Arial Black"/>
              </a:rPr>
              <a:t>landing</a:t>
            </a:r>
            <a:r>
              <a:rPr sz="3200" spc="-470" dirty="0">
                <a:latin typeface="Arial Black"/>
                <a:cs typeface="Arial Black"/>
              </a:rPr>
              <a:t> </a:t>
            </a:r>
            <a:r>
              <a:rPr sz="3200" spc="-345" dirty="0">
                <a:latin typeface="Arial Black"/>
                <a:cs typeface="Arial Black"/>
              </a:rPr>
              <a:t>drills</a:t>
            </a:r>
            <a:endParaRPr sz="32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spcBef>
                <a:spcPts val="76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409" dirty="0">
                <a:latin typeface="Arial Black"/>
                <a:cs typeface="Arial Black"/>
              </a:rPr>
              <a:t>Return </a:t>
            </a:r>
            <a:r>
              <a:rPr sz="3200" spc="-315" dirty="0">
                <a:latin typeface="Arial Black"/>
                <a:cs typeface="Arial Black"/>
              </a:rPr>
              <a:t>to </a:t>
            </a:r>
            <a:r>
              <a:rPr sz="3200" spc="-370" dirty="0">
                <a:latin typeface="Arial Black"/>
                <a:cs typeface="Arial Black"/>
              </a:rPr>
              <a:t>play </a:t>
            </a:r>
            <a:r>
              <a:rPr sz="3200" spc="-5" dirty="0">
                <a:latin typeface="Arial Black"/>
                <a:cs typeface="Arial Black"/>
              </a:rPr>
              <a:t>– </a:t>
            </a:r>
            <a:r>
              <a:rPr sz="3200" spc="-355" dirty="0">
                <a:latin typeface="Arial Black"/>
                <a:cs typeface="Arial Black"/>
              </a:rPr>
              <a:t>partial </a:t>
            </a:r>
            <a:r>
              <a:rPr sz="3200" spc="-470" dirty="0">
                <a:latin typeface="Arial Black"/>
                <a:cs typeface="Arial Black"/>
              </a:rPr>
              <a:t>match</a:t>
            </a:r>
            <a:r>
              <a:rPr sz="3200" spc="-270" dirty="0">
                <a:latin typeface="Arial Black"/>
                <a:cs typeface="Arial Black"/>
              </a:rPr>
              <a:t> </a:t>
            </a:r>
            <a:r>
              <a:rPr sz="3200" spc="-370" dirty="0">
                <a:latin typeface="Arial Black"/>
                <a:cs typeface="Arial Black"/>
              </a:rPr>
              <a:t>play</a:t>
            </a:r>
            <a:endParaRPr sz="32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401470" y="483679"/>
            <a:ext cx="6341110" cy="6959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400" spc="-560" dirty="0"/>
              <a:t>Return </a:t>
            </a:r>
            <a:r>
              <a:rPr sz="4400" spc="-434" dirty="0"/>
              <a:t>to </a:t>
            </a:r>
            <a:r>
              <a:rPr sz="4400" spc="-610" dirty="0"/>
              <a:t>contact</a:t>
            </a:r>
            <a:r>
              <a:rPr sz="4400" spc="150" dirty="0"/>
              <a:t> </a:t>
            </a:r>
            <a:r>
              <a:rPr sz="4400" spc="-455" dirty="0"/>
              <a:t>training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622551"/>
            <a:ext cx="7586980" cy="14884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5600" marR="5080" indent="-342900">
              <a:lnSpc>
                <a:spcPct val="100000"/>
              </a:lnSpc>
              <a:spcBef>
                <a:spcPts val="9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535" dirty="0">
                <a:latin typeface="Arial Black"/>
                <a:cs typeface="Arial Black"/>
              </a:rPr>
              <a:t>Low </a:t>
            </a:r>
            <a:r>
              <a:rPr sz="3200" spc="-340" dirty="0">
                <a:latin typeface="Arial Black"/>
                <a:cs typeface="Arial Black"/>
              </a:rPr>
              <a:t>intensity/Kneel/Falling </a:t>
            </a:r>
            <a:r>
              <a:rPr sz="3200" spc="-440" dirty="0">
                <a:latin typeface="Arial Black"/>
                <a:cs typeface="Arial Black"/>
              </a:rPr>
              <a:t>Mechanics,  </a:t>
            </a:r>
            <a:r>
              <a:rPr sz="3200" spc="-350" dirty="0">
                <a:latin typeface="Arial Black"/>
                <a:cs typeface="Arial Black"/>
              </a:rPr>
              <a:t>Wrestling, </a:t>
            </a:r>
            <a:r>
              <a:rPr sz="3200" spc="-445" dirty="0">
                <a:latin typeface="Arial Black"/>
                <a:cs typeface="Arial Black"/>
              </a:rPr>
              <a:t>Impact </a:t>
            </a:r>
            <a:r>
              <a:rPr sz="3200" spc="-340" dirty="0">
                <a:latin typeface="Arial Black"/>
                <a:cs typeface="Arial Black"/>
              </a:rPr>
              <a:t>Absorption, </a:t>
            </a:r>
            <a:r>
              <a:rPr sz="3200" spc="-375" dirty="0">
                <a:latin typeface="Arial Black"/>
                <a:cs typeface="Arial Black"/>
              </a:rPr>
              <a:t>Front </a:t>
            </a:r>
            <a:r>
              <a:rPr sz="3200" spc="-390" dirty="0">
                <a:latin typeface="Arial Black"/>
                <a:cs typeface="Arial Black"/>
              </a:rPr>
              <a:t>hits,  </a:t>
            </a:r>
            <a:r>
              <a:rPr sz="3200" spc="-405" dirty="0">
                <a:latin typeface="Arial Black"/>
                <a:cs typeface="Arial Black"/>
              </a:rPr>
              <a:t>Fend</a:t>
            </a:r>
            <a:endParaRPr sz="32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2518727" y="541362"/>
            <a:ext cx="4064635" cy="532765"/>
            <a:chOff x="2518727" y="541362"/>
            <a:chExt cx="4064635" cy="532765"/>
          </a:xfrm>
        </p:grpSpPr>
        <p:sp>
          <p:nvSpPr>
            <p:cNvPr id="3" name="object 3"/>
            <p:cNvSpPr/>
            <p:nvPr/>
          </p:nvSpPr>
          <p:spPr>
            <a:xfrm>
              <a:off x="2527553" y="550163"/>
              <a:ext cx="4055364" cy="523493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2518727" y="541362"/>
              <a:ext cx="4037533" cy="505498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/>
          <p:nvPr/>
        </p:nvSpPr>
        <p:spPr>
          <a:xfrm>
            <a:off x="535940" y="1523863"/>
            <a:ext cx="5842635" cy="2442210"/>
          </a:xfrm>
          <a:prstGeom prst="rect">
            <a:avLst/>
          </a:prstGeom>
        </p:spPr>
        <p:txBody>
          <a:bodyPr vert="horz" wrap="square" lIns="0" tIns="6223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49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415" dirty="0">
                <a:latin typeface="Arial Black"/>
                <a:cs typeface="Arial Black"/>
              </a:rPr>
              <a:t>32 </a:t>
            </a:r>
            <a:r>
              <a:rPr sz="3200" spc="-430" dirty="0">
                <a:latin typeface="Arial Black"/>
                <a:cs typeface="Arial Black"/>
              </a:rPr>
              <a:t>year </a:t>
            </a:r>
            <a:r>
              <a:rPr sz="3200" spc="-270" dirty="0">
                <a:latin typeface="Arial Black"/>
                <a:cs typeface="Arial Black"/>
              </a:rPr>
              <a:t>old</a:t>
            </a:r>
            <a:r>
              <a:rPr sz="3200" spc="270" dirty="0">
                <a:latin typeface="Arial Black"/>
                <a:cs typeface="Arial Black"/>
              </a:rPr>
              <a:t> </a:t>
            </a:r>
            <a:r>
              <a:rPr sz="3200" spc="-365" dirty="0">
                <a:latin typeface="Arial Black"/>
                <a:cs typeface="Arial Black"/>
              </a:rPr>
              <a:t>Footballer</a:t>
            </a:r>
            <a:endParaRPr sz="3200">
              <a:latin typeface="Arial Black"/>
              <a:cs typeface="Arial Black"/>
            </a:endParaRPr>
          </a:p>
          <a:p>
            <a:pPr marL="755650" lvl="1" indent="-285750">
              <a:lnSpc>
                <a:spcPct val="100000"/>
              </a:lnSpc>
              <a:spcBef>
                <a:spcPts val="345"/>
              </a:spcBef>
              <a:buFont typeface="Arial"/>
              <a:buChar char="–"/>
              <a:tabLst>
                <a:tab pos="755650" algn="l"/>
              </a:tabLst>
            </a:pPr>
            <a:r>
              <a:rPr sz="2800" spc="-325" dirty="0">
                <a:latin typeface="Arial Black"/>
                <a:cs typeface="Arial Black"/>
              </a:rPr>
              <a:t>Insertional </a:t>
            </a:r>
            <a:r>
              <a:rPr sz="2800" spc="-380" dirty="0">
                <a:latin typeface="Arial Black"/>
                <a:cs typeface="Arial Black"/>
              </a:rPr>
              <a:t>achilles</a:t>
            </a:r>
            <a:r>
              <a:rPr sz="2800" spc="-35" dirty="0">
                <a:latin typeface="Arial Black"/>
                <a:cs typeface="Arial Black"/>
              </a:rPr>
              <a:t> </a:t>
            </a:r>
            <a:r>
              <a:rPr sz="2800" spc="-305" dirty="0">
                <a:latin typeface="Arial Black"/>
                <a:cs typeface="Arial Black"/>
              </a:rPr>
              <a:t>tendinopathy</a:t>
            </a:r>
            <a:endParaRPr sz="2800">
              <a:latin typeface="Arial Black"/>
              <a:cs typeface="Arial Black"/>
            </a:endParaRPr>
          </a:p>
          <a:p>
            <a:pPr marL="755650" lvl="1" indent="-286385">
              <a:lnSpc>
                <a:spcPct val="100000"/>
              </a:lnSpc>
              <a:spcBef>
                <a:spcPts val="335"/>
              </a:spcBef>
              <a:buFont typeface="Arial"/>
              <a:buChar char="–"/>
              <a:tabLst>
                <a:tab pos="755650" algn="l"/>
              </a:tabLst>
            </a:pPr>
            <a:r>
              <a:rPr sz="2800" spc="-335" dirty="0">
                <a:latin typeface="Arial Black"/>
                <a:cs typeface="Arial Black"/>
              </a:rPr>
              <a:t>Had </a:t>
            </a:r>
            <a:r>
              <a:rPr sz="2800" spc="-240" dirty="0">
                <a:latin typeface="Arial Black"/>
                <a:cs typeface="Arial Black"/>
              </a:rPr>
              <a:t>for </a:t>
            </a:r>
            <a:r>
              <a:rPr sz="2800" spc="-345" dirty="0">
                <a:latin typeface="Arial Black"/>
                <a:cs typeface="Arial Black"/>
              </a:rPr>
              <a:t>three</a:t>
            </a:r>
            <a:r>
              <a:rPr sz="2800" spc="30" dirty="0">
                <a:latin typeface="Arial Black"/>
                <a:cs typeface="Arial Black"/>
              </a:rPr>
              <a:t> </a:t>
            </a:r>
            <a:r>
              <a:rPr sz="2800" spc="-400" dirty="0">
                <a:latin typeface="Arial Black"/>
                <a:cs typeface="Arial Black"/>
              </a:rPr>
              <a:t>years</a:t>
            </a:r>
            <a:endParaRPr sz="2800">
              <a:latin typeface="Arial Black"/>
              <a:cs typeface="Arial Black"/>
            </a:endParaRPr>
          </a:p>
          <a:p>
            <a:pPr marL="755650" lvl="1" indent="-286385">
              <a:lnSpc>
                <a:spcPct val="100000"/>
              </a:lnSpc>
              <a:spcBef>
                <a:spcPts val="340"/>
              </a:spcBef>
              <a:buFont typeface="Arial"/>
              <a:buChar char="–"/>
              <a:tabLst>
                <a:tab pos="755650" algn="l"/>
              </a:tabLst>
            </a:pPr>
            <a:r>
              <a:rPr sz="2800" spc="-415" dirty="0">
                <a:latin typeface="Arial Black"/>
                <a:cs typeface="Arial Black"/>
              </a:rPr>
              <a:t>Treated </a:t>
            </a:r>
            <a:r>
              <a:rPr sz="2800" spc="-240" dirty="0">
                <a:latin typeface="Arial Black"/>
                <a:cs typeface="Arial Black"/>
              </a:rPr>
              <a:t>for </a:t>
            </a:r>
            <a:r>
              <a:rPr sz="2800" spc="-385" dirty="0">
                <a:latin typeface="Arial Black"/>
                <a:cs typeface="Arial Black"/>
              </a:rPr>
              <a:t>two</a:t>
            </a:r>
            <a:r>
              <a:rPr sz="2800" spc="-415" dirty="0">
                <a:latin typeface="Arial Black"/>
                <a:cs typeface="Arial Black"/>
              </a:rPr>
              <a:t> </a:t>
            </a:r>
            <a:r>
              <a:rPr sz="2800" spc="-340" dirty="0">
                <a:latin typeface="Arial Black"/>
                <a:cs typeface="Arial Black"/>
              </a:rPr>
              <a:t>months</a:t>
            </a:r>
            <a:endParaRPr sz="2800">
              <a:latin typeface="Arial Black"/>
              <a:cs typeface="Arial Black"/>
            </a:endParaRPr>
          </a:p>
          <a:p>
            <a:pPr marL="755650" lvl="1" indent="-286385">
              <a:lnSpc>
                <a:spcPct val="100000"/>
              </a:lnSpc>
              <a:spcBef>
                <a:spcPts val="335"/>
              </a:spcBef>
              <a:buFont typeface="Arial"/>
              <a:buChar char="–"/>
              <a:tabLst>
                <a:tab pos="755650" algn="l"/>
              </a:tabLst>
            </a:pPr>
            <a:r>
              <a:rPr sz="2800" spc="-365" dirty="0">
                <a:latin typeface="Arial Black"/>
                <a:cs typeface="Arial Black"/>
              </a:rPr>
              <a:t>Now </a:t>
            </a:r>
            <a:r>
              <a:rPr sz="2800" spc="-350" dirty="0">
                <a:latin typeface="Arial Black"/>
                <a:cs typeface="Arial Black"/>
              </a:rPr>
              <a:t>ready </a:t>
            </a:r>
            <a:r>
              <a:rPr sz="2800" spc="-275" dirty="0">
                <a:latin typeface="Arial Black"/>
                <a:cs typeface="Arial Black"/>
              </a:rPr>
              <a:t>to</a:t>
            </a:r>
            <a:r>
              <a:rPr sz="2800" spc="180" dirty="0">
                <a:latin typeface="Arial Black"/>
                <a:cs typeface="Arial Black"/>
              </a:rPr>
              <a:t> </a:t>
            </a:r>
            <a:r>
              <a:rPr sz="2800" spc="-345" dirty="0">
                <a:latin typeface="Arial Black"/>
                <a:cs typeface="Arial Black"/>
              </a:rPr>
              <a:t>progress</a:t>
            </a:r>
            <a:endParaRPr sz="28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619770" y="541362"/>
            <a:ext cx="5911215" cy="476250"/>
            <a:chOff x="1619770" y="541362"/>
            <a:chExt cx="5911215" cy="476250"/>
          </a:xfrm>
        </p:grpSpPr>
        <p:sp>
          <p:nvSpPr>
            <p:cNvPr id="3" name="object 3"/>
            <p:cNvSpPr/>
            <p:nvPr/>
          </p:nvSpPr>
          <p:spPr>
            <a:xfrm>
              <a:off x="1628394" y="550163"/>
              <a:ext cx="5902452" cy="467105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1619770" y="541362"/>
              <a:ext cx="5884227" cy="449173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/>
          <p:nvPr/>
        </p:nvSpPr>
        <p:spPr>
          <a:xfrm>
            <a:off x="696710" y="1020508"/>
            <a:ext cx="7520305" cy="629285"/>
          </a:xfrm>
          <a:prstGeom prst="rect">
            <a:avLst/>
          </a:prstGeom>
        </p:spPr>
        <p:txBody>
          <a:bodyPr vert="horz" wrap="square" lIns="0" tIns="80010" rIns="0" bIns="0" rtlCol="0">
            <a:spAutoFit/>
          </a:bodyPr>
          <a:lstStyle/>
          <a:p>
            <a:pPr marL="355600" marR="5080" indent="-342900">
              <a:lnSpc>
                <a:spcPct val="80000"/>
              </a:lnSpc>
              <a:spcBef>
                <a:spcPts val="63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200" spc="-265" dirty="0">
                <a:latin typeface="Arial Black"/>
                <a:cs typeface="Arial Black"/>
              </a:rPr>
              <a:t>For </a:t>
            </a:r>
            <a:r>
              <a:rPr sz="2200" spc="-335" dirty="0">
                <a:latin typeface="Arial Black"/>
                <a:cs typeface="Arial Black"/>
              </a:rPr>
              <a:t>each </a:t>
            </a:r>
            <a:r>
              <a:rPr sz="2200" spc="-195" dirty="0">
                <a:latin typeface="Arial Black"/>
                <a:cs typeface="Arial Black"/>
              </a:rPr>
              <a:t>of </a:t>
            </a:r>
            <a:r>
              <a:rPr sz="2200" spc="-260" dirty="0">
                <a:latin typeface="Arial Black"/>
                <a:cs typeface="Arial Black"/>
              </a:rPr>
              <a:t>the </a:t>
            </a:r>
            <a:r>
              <a:rPr sz="2200" spc="-225" dirty="0">
                <a:latin typeface="Arial Black"/>
                <a:cs typeface="Arial Black"/>
              </a:rPr>
              <a:t>following </a:t>
            </a:r>
            <a:r>
              <a:rPr sz="2200" spc="-210" dirty="0">
                <a:latin typeface="Arial Black"/>
                <a:cs typeface="Arial Black"/>
              </a:rPr>
              <a:t>input </a:t>
            </a:r>
            <a:r>
              <a:rPr sz="2200" spc="-325" dirty="0">
                <a:latin typeface="Arial Black"/>
                <a:cs typeface="Arial Black"/>
              </a:rPr>
              <a:t>what </a:t>
            </a:r>
            <a:r>
              <a:rPr sz="2200" spc="-229" dirty="0">
                <a:latin typeface="Arial Black"/>
                <a:cs typeface="Arial Black"/>
              </a:rPr>
              <a:t>you </a:t>
            </a:r>
            <a:r>
              <a:rPr sz="2200" spc="-254" dirty="0">
                <a:latin typeface="Arial Black"/>
                <a:cs typeface="Arial Black"/>
              </a:rPr>
              <a:t>think would </a:t>
            </a:r>
            <a:r>
              <a:rPr sz="2200" spc="-245" dirty="0">
                <a:latin typeface="Arial Black"/>
                <a:cs typeface="Arial Black"/>
              </a:rPr>
              <a:t>be  </a:t>
            </a:r>
            <a:r>
              <a:rPr sz="2200" spc="-240" dirty="0">
                <a:latin typeface="Arial Black"/>
                <a:cs typeface="Arial Black"/>
              </a:rPr>
              <a:t>appropriate </a:t>
            </a:r>
            <a:r>
              <a:rPr sz="2200" spc="-190" dirty="0">
                <a:latin typeface="Arial Black"/>
                <a:cs typeface="Arial Black"/>
              </a:rPr>
              <a:t>for </a:t>
            </a:r>
            <a:r>
              <a:rPr sz="2200" spc="-270" dirty="0">
                <a:latin typeface="Arial Black"/>
                <a:cs typeface="Arial Black"/>
              </a:rPr>
              <a:t>this </a:t>
            </a:r>
            <a:r>
              <a:rPr sz="2200" spc="-300" dirty="0">
                <a:latin typeface="Arial Black"/>
                <a:cs typeface="Arial Black"/>
              </a:rPr>
              <a:t>specific </a:t>
            </a:r>
            <a:r>
              <a:rPr sz="2200" spc="-229" dirty="0">
                <a:latin typeface="Arial Black"/>
                <a:cs typeface="Arial Black"/>
              </a:rPr>
              <a:t>condition </a:t>
            </a:r>
            <a:r>
              <a:rPr sz="2200" spc="-225" dirty="0">
                <a:latin typeface="Arial Black"/>
                <a:cs typeface="Arial Black"/>
              </a:rPr>
              <a:t>from </a:t>
            </a:r>
            <a:r>
              <a:rPr sz="2200" spc="-260" dirty="0">
                <a:latin typeface="Arial Black"/>
                <a:cs typeface="Arial Black"/>
              </a:rPr>
              <a:t>the</a:t>
            </a:r>
            <a:r>
              <a:rPr sz="2200" spc="-85" dirty="0">
                <a:latin typeface="Arial Black"/>
                <a:cs typeface="Arial Black"/>
              </a:rPr>
              <a:t> </a:t>
            </a:r>
            <a:r>
              <a:rPr sz="2200" spc="-385" dirty="0">
                <a:latin typeface="Arial Black"/>
                <a:cs typeface="Arial Black"/>
              </a:rPr>
              <a:t>case </a:t>
            </a:r>
            <a:r>
              <a:rPr sz="2200" spc="-285" dirty="0">
                <a:latin typeface="Arial Black"/>
                <a:cs typeface="Arial Black"/>
              </a:rPr>
              <a:t>study.</a:t>
            </a:r>
            <a:endParaRPr sz="2200">
              <a:latin typeface="Arial Black"/>
              <a:cs typeface="Arial Black"/>
            </a:endParaRPr>
          </a:p>
        </p:txBody>
      </p:sp>
      <p:graphicFrame>
        <p:nvGraphicFramePr>
          <p:cNvPr id="6" name="object 6"/>
          <p:cNvGraphicFramePr>
            <a:graphicFrameLocks noGrp="1"/>
          </p:cNvGraphicFramePr>
          <p:nvPr/>
        </p:nvGraphicFramePr>
        <p:xfrm>
          <a:off x="395596" y="1982495"/>
          <a:ext cx="8261350" cy="345637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14693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8379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7306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16432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00AFEF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10"/>
                        </a:spcBef>
                      </a:pPr>
                      <a:r>
                        <a:rPr sz="1800" b="1" spc="-2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Objective</a:t>
                      </a:r>
                      <a:r>
                        <a:rPr sz="1800" b="1" spc="-1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Measure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3937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00AFEF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10"/>
                        </a:spcBef>
                      </a:pPr>
                      <a:r>
                        <a:rPr sz="1800" b="1" spc="-5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Timescale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3937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00AF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79982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10"/>
                        </a:spcBef>
                      </a:pPr>
                      <a:r>
                        <a:rPr sz="1800" spc="-210" dirty="0">
                          <a:latin typeface="Arial Black"/>
                          <a:cs typeface="Arial Black"/>
                        </a:rPr>
                        <a:t>Problem</a:t>
                      </a:r>
                      <a:endParaRPr sz="1800">
                        <a:latin typeface="Arial Black"/>
                        <a:cs typeface="Arial Black"/>
                      </a:endParaRPr>
                    </a:p>
                  </a:txBody>
                  <a:tcPr marL="0" marR="0" marT="3937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AE3F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AE3F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AE3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79982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10"/>
                        </a:spcBef>
                      </a:pPr>
                      <a:r>
                        <a:rPr sz="1800" spc="-250" dirty="0">
                          <a:latin typeface="Arial Black"/>
                          <a:cs typeface="Arial Black"/>
                        </a:rPr>
                        <a:t>Aims</a:t>
                      </a:r>
                      <a:endParaRPr sz="1800">
                        <a:latin typeface="Arial Black"/>
                        <a:cs typeface="Arial Black"/>
                      </a:endParaRPr>
                    </a:p>
                  </a:txBody>
                  <a:tcPr marL="0" marR="0" marT="3937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F1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F1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F1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79982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10"/>
                        </a:spcBef>
                      </a:pPr>
                      <a:r>
                        <a:rPr sz="1800" spc="-254" dirty="0">
                          <a:latin typeface="Arial Black"/>
                          <a:cs typeface="Arial Black"/>
                        </a:rPr>
                        <a:t>Plans</a:t>
                      </a:r>
                      <a:endParaRPr sz="1800">
                        <a:latin typeface="Arial Black"/>
                        <a:cs typeface="Arial Black"/>
                      </a:endParaRPr>
                    </a:p>
                  </a:txBody>
                  <a:tcPr marL="0" marR="0" marT="3937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AE3F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AE3F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AE3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</TotalTime>
  <Words>653</Words>
  <Application>Microsoft Office PowerPoint</Application>
  <PresentationFormat>On-screen Show (4:3)</PresentationFormat>
  <Paragraphs>122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Arial Black</vt:lpstr>
      <vt:lpstr>Calibri</vt:lpstr>
      <vt:lpstr>Times New Roman</vt:lpstr>
      <vt:lpstr>Trebuchet MS</vt:lpstr>
      <vt:lpstr>Office Theme</vt:lpstr>
      <vt:lpstr>BMST6001 Ankle Late and  Pre D/c Rehabilitation</vt:lpstr>
      <vt:lpstr>Learning Outcomes</vt:lpstr>
      <vt:lpstr>PowerPoint Presentation</vt:lpstr>
      <vt:lpstr>Moving from I/M to Late Phases</vt:lpstr>
      <vt:lpstr>Moving from I/M Phases</vt:lpstr>
      <vt:lpstr>Rehab Phases</vt:lpstr>
      <vt:lpstr>Moving into Late Phases</vt:lpstr>
      <vt:lpstr>Late stages</vt:lpstr>
      <vt:lpstr>S&amp;C Weight Bearing Training</vt:lpstr>
      <vt:lpstr>Occulsion training</vt:lpstr>
      <vt:lpstr>Moving from Late Phase</vt:lpstr>
      <vt:lpstr>Moving into Pre D/c Phase</vt:lpstr>
      <vt:lpstr>Variables that can be changed:  Pre D/c Phase</vt:lpstr>
      <vt:lpstr>Functional areas for clarification:  Pre D/c Phase</vt:lpstr>
      <vt:lpstr>Return to contact training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Kerry Nicholas</cp:lastModifiedBy>
  <cp:revision>1</cp:revision>
  <dcterms:created xsi:type="dcterms:W3CDTF">2023-09-07T13:00:04Z</dcterms:created>
  <dcterms:modified xsi:type="dcterms:W3CDTF">2023-09-07T13:10:20Z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2021-02-09T00:00:00Z</vt:filetime>
  </property>
  <property fmtid="{D5CDD505-2E9C-101B-9397-08002B2CF9AE}" pid="3" name="Creator">
    <vt:lpwstr>Acrobat PDFMaker 20 for PowerPoint</vt:lpwstr>
  </property>
  <property fmtid="{D5CDD505-2E9C-101B-9397-08002B2CF9AE}" pid="4" name="LastSaved">
    <vt:filetime>2023-09-07T00:00:00Z</vt:filetime>
  </property>
</Properties>
</file>