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2.xml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6.xml"/>
  <Override ContentType="application/vnd.openxmlformats-officedocument.presentationml.slide+xml" PartName="/ppt/slides/slide9.xml"/>
  <Override ContentType="application/vnd.openxmlformats-officedocument.presentationml.slide+xml" PartName="/ppt/slides/slide5.xml"/>
  <Override ContentType="application/vnd.openxmlformats-officedocument.presentationml.slide+xml" PartName="/ppt/slides/slide8.xml"/>
  <Override ContentType="application/vnd.openxmlformats-officedocument.presentationml.slide+xml" PartName="/ppt/slides/slide7.xml"/>
  <Override ContentType="application/vnd.openxmlformats-officedocument.presentationml.notesMaster+xml" PartName="/ppt/notesMasters/notesMaster1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59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</p:sldIdLst>
  <p:sldSz cy="5143500" cx="9144000"/>
  <p:notesSz cx="6858000" cy="9144000"/>
  <p:embeddedFontLst>
    <p:embeddedFont>
      <p:font typeface="Nunito"/>
      <p:regular r:id="rId19"/>
      <p:bold r:id="rId20"/>
      <p:italic r:id="rId21"/>
      <p:boldItalic r:id="rId22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1620">
          <p15:clr>
            <a:srgbClr val="747775"/>
          </p15:clr>
        </p15:guide>
        <p15:guide id="2" pos="2880">
          <p15:clr>
            <a:srgbClr val="747775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7F653CE2-08E7-464C-B590-3E663CCC3359}">
  <a:tblStyle styleId="{7F653CE2-08E7-464C-B590-3E663CCC3359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left>
          <a:right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right>
          <a:top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top>
          <a:bottom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bottom>
          <a:insideH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H>
          <a:insideV>
            <a:ln cap="flat" cmpd="sng" w="9525">
              <a:solidFill>
                <a:srgbClr val="9E9E9E"/>
              </a:solidFill>
              <a:prstDash val="solid"/>
              <a:round/>
              <a:headEnd len="sm" w="sm" type="none"/>
              <a:tailEnd len="sm" w="sm" type="none"/>
            </a:ln>
          </a:insideV>
        </a:tcBdr>
      </a:tc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162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font" Target="fonts/Nunito-bold.fntdata"/><Relationship Id="rId11" Type="http://schemas.openxmlformats.org/officeDocument/2006/relationships/slide" Target="slides/slide5.xml"/><Relationship Id="rId22" Type="http://schemas.openxmlformats.org/officeDocument/2006/relationships/font" Target="fonts/Nunito-boldItalic.fntdata"/><Relationship Id="rId10" Type="http://schemas.openxmlformats.org/officeDocument/2006/relationships/slide" Target="slides/slide4.xml"/><Relationship Id="rId21" Type="http://schemas.openxmlformats.org/officeDocument/2006/relationships/font" Target="fonts/Nunito-italic.fntdata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5" Type="http://schemas.openxmlformats.org/officeDocument/2006/relationships/slideMaster" Target="slideMasters/slideMaster1.xml"/><Relationship Id="rId19" Type="http://schemas.openxmlformats.org/officeDocument/2006/relationships/font" Target="fonts/Nunito-regular.fntdata"/><Relationship Id="rId6" Type="http://schemas.openxmlformats.org/officeDocument/2006/relationships/notesMaster" Target="notesMasters/notesMaster1.xml"/><Relationship Id="rId18" Type="http://schemas.openxmlformats.org/officeDocument/2006/relationships/slide" Target="slides/slide12.xml"/><Relationship Id="rId7" Type="http://schemas.openxmlformats.org/officeDocument/2006/relationships/slide" Target="slides/slide1.xml"/><Relationship Id="rId8" Type="http://schemas.openxmlformats.org/officeDocument/2006/relationships/slide" Target="slides/slide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9525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" name="Google Shape;4;n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>
            <a:lvl1pPr indent="-298450" lvl="0" marL="4572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 sz="1100"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 sz="1100"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 sz="1100"/>
            </a:lvl9pPr>
          </a:lstStyle>
          <a:p/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24" name="Shape 12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5" name="Google Shape;125;p:notes"/>
          <p:cNvSpPr/>
          <p:nvPr>
            <p:ph idx="2" type="sldImg"/>
          </p:nvPr>
        </p:nvSpPr>
        <p:spPr>
          <a:xfrm>
            <a:off x="381300" y="685800"/>
            <a:ext cx="6096075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26" name="Google Shape;126;p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1" name="Shape 1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2" name="Google Shape;132;g3807d85a285_0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33" name="Google Shape;133;g3807d85a285_0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8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g37eebc9200e_1_0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0" name="Google Shape;140;g37eebc9200e_1_0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45" name="Shape 14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6" name="Google Shape;146;g37ebe461a49_0_60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47" name="Google Shape;147;g37ebe461a49_0_60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g37ebe461a49_0_61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57" name="Google Shape;157;g37ebe461a49_0_61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g37ebe461a49_0_618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64" name="Google Shape;164;g37ebe461a49_0_618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68" name="Shape 16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9" name="Google Shape;169;g37ebe461a49_0_624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0" name="Google Shape;170;g37ebe461a49_0_624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75" name="Shape 1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6" name="Google Shape;176;g37ebe461a49_0_636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77" name="Google Shape;177;g37ebe461a49_0_636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2" name="Shape 18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3" name="Google Shape;183;g37ebe461a49_0_641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84" name="Google Shape;184;g37ebe461a49_0_641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89" name="Shape 18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Google Shape;190;g37ebe461a49_0_653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1" name="Google Shape;191;g37ebe461a49_0_653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5" name="Shape 1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6" name="Google Shape;196;g37ebe461a49_0_659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97" name="Google Shape;197;g37ebe461a49_0_659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01" name="Shape 2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2" name="Google Shape;202;g37ebe461a49_0_665:notes"/>
          <p:cNvSpPr/>
          <p:nvPr>
            <p:ph idx="2" type="sldImg"/>
          </p:nvPr>
        </p:nvSpPr>
        <p:spPr>
          <a:xfrm>
            <a:off x="381300" y="685800"/>
            <a:ext cx="6096000" cy="3429000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203" name="Google Shape;203;g37ebe461a49_0_665:notes"/>
          <p:cNvSpPr txBox="1"/>
          <p:nvPr>
            <p:ph idx="1" type="body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bg>
      <p:bgPr>
        <a:solidFill>
          <a:schemeClr val="accent6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2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1" name="Google Shape;11;p2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2" name="Google Shape;12;p2"/>
          <p:cNvSpPr/>
          <p:nvPr/>
        </p:nvSpPr>
        <p:spPr>
          <a:xfrm rot="10800000">
            <a:off x="5058905" y="0"/>
            <a:ext cx="4085100" cy="20526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3" name="Google Shape;13;p2"/>
          <p:cNvSpPr/>
          <p:nvPr/>
        </p:nvSpPr>
        <p:spPr>
          <a:xfrm>
            <a:off x="20327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4" name="Google Shape;14;p2"/>
          <p:cNvGrpSpPr/>
          <p:nvPr/>
        </p:nvGrpSpPr>
        <p:grpSpPr>
          <a:xfrm>
            <a:off x="255200" y="592"/>
            <a:ext cx="2250363" cy="1044300"/>
            <a:chOff x="255200" y="592"/>
            <a:chExt cx="2250363" cy="1044300"/>
          </a:xfrm>
        </p:grpSpPr>
        <p:sp>
          <p:nvSpPr>
            <p:cNvPr id="15" name="Google Shape;15;p2"/>
            <p:cNvSpPr/>
            <p:nvPr/>
          </p:nvSpPr>
          <p:spPr>
            <a:xfrm>
              <a:off x="764063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6" name="Google Shape;16;p2"/>
            <p:cNvSpPr/>
            <p:nvPr/>
          </p:nvSpPr>
          <p:spPr>
            <a:xfrm>
              <a:off x="509632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7" name="Google Shape;17;p2"/>
            <p:cNvSpPr/>
            <p:nvPr/>
          </p:nvSpPr>
          <p:spPr>
            <a:xfrm>
              <a:off x="255200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8" name="Google Shape;18;p2"/>
          <p:cNvGrpSpPr/>
          <p:nvPr/>
        </p:nvGrpSpPr>
        <p:grpSpPr>
          <a:xfrm>
            <a:off x="905395" y="592"/>
            <a:ext cx="2250363" cy="1044300"/>
            <a:chOff x="905395" y="592"/>
            <a:chExt cx="2250363" cy="1044300"/>
          </a:xfrm>
        </p:grpSpPr>
        <p:sp>
          <p:nvSpPr>
            <p:cNvPr id="19" name="Google Shape;19;p2"/>
            <p:cNvSpPr/>
            <p:nvPr/>
          </p:nvSpPr>
          <p:spPr>
            <a:xfrm>
              <a:off x="1414258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0" name="Google Shape;20;p2"/>
            <p:cNvSpPr/>
            <p:nvPr/>
          </p:nvSpPr>
          <p:spPr>
            <a:xfrm>
              <a:off x="1159826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1" name="Google Shape;21;p2"/>
            <p:cNvSpPr/>
            <p:nvPr/>
          </p:nvSpPr>
          <p:spPr>
            <a:xfrm>
              <a:off x="905395" y="592"/>
              <a:ext cx="1741500" cy="1044300"/>
            </a:xfrm>
            <a:prstGeom prst="parallelogram">
              <a:avLst>
                <a:gd fmla="val 153193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2" name="Google Shape;22;p2"/>
          <p:cNvGrpSpPr/>
          <p:nvPr/>
        </p:nvGrpSpPr>
        <p:grpSpPr>
          <a:xfrm>
            <a:off x="7057468" y="5088"/>
            <a:ext cx="1851282" cy="752108"/>
            <a:chOff x="6917201" y="0"/>
            <a:chExt cx="2227777" cy="863400"/>
          </a:xfrm>
        </p:grpSpPr>
        <p:sp>
          <p:nvSpPr>
            <p:cNvPr id="23" name="Google Shape;23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4" name="Google Shape;24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5" name="Google Shape;25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26" name="Google Shape;26;p2"/>
          <p:cNvGrpSpPr/>
          <p:nvPr/>
        </p:nvGrpSpPr>
        <p:grpSpPr>
          <a:xfrm>
            <a:off x="6553032" y="4217852"/>
            <a:ext cx="2389068" cy="925737"/>
            <a:chOff x="6917201" y="0"/>
            <a:chExt cx="2227777" cy="863400"/>
          </a:xfrm>
        </p:grpSpPr>
        <p:sp>
          <p:nvSpPr>
            <p:cNvPr id="27" name="Google Shape;27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8" name="Google Shape;28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29" name="Google Shape;29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30" name="Google Shape;30;p2"/>
          <p:cNvGrpSpPr/>
          <p:nvPr/>
        </p:nvGrpSpPr>
        <p:grpSpPr>
          <a:xfrm>
            <a:off x="199149" y="4055652"/>
            <a:ext cx="2795414" cy="1083308"/>
            <a:chOff x="6917201" y="0"/>
            <a:chExt cx="2227777" cy="863400"/>
          </a:xfrm>
        </p:grpSpPr>
        <p:sp>
          <p:nvSpPr>
            <p:cNvPr id="31" name="Google Shape;31;p2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2" name="Google Shape;32;p2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33" name="Google Shape;33;p2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34" name="Google Shape;34;p2"/>
          <p:cNvSpPr txBox="1"/>
          <p:nvPr>
            <p:ph type="ctrTitle"/>
          </p:nvPr>
        </p:nvSpPr>
        <p:spPr>
          <a:xfrm>
            <a:off x="1858703" y="18228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1pPr>
            <a:lvl2pPr lvl="1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2pPr>
            <a:lvl3pPr lvl="2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3pPr>
            <a:lvl4pPr lvl="3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4pPr>
            <a:lvl5pPr lvl="4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5pPr>
            <a:lvl6pPr lvl="5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6pPr>
            <a:lvl7pPr lvl="6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7pPr>
            <a:lvl8pPr lvl="7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8pPr>
            <a:lvl9pPr lvl="8" algn="ctr">
              <a:spcBef>
                <a:spcPts val="0"/>
              </a:spcBef>
              <a:spcAft>
                <a:spcPts val="0"/>
              </a:spcAft>
              <a:buSzPts val="3800"/>
              <a:buNone/>
              <a:defRPr sz="3800"/>
            </a:lvl9pPr>
          </a:lstStyle>
          <a:p/>
        </p:txBody>
      </p:sp>
      <p:sp>
        <p:nvSpPr>
          <p:cNvPr id="35" name="Google Shape;35;p2"/>
          <p:cNvSpPr txBox="1"/>
          <p:nvPr>
            <p:ph idx="1" type="subTitle"/>
          </p:nvPr>
        </p:nvSpPr>
        <p:spPr>
          <a:xfrm>
            <a:off x="1858700" y="3413158"/>
            <a:ext cx="5361300" cy="522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 algn="ctr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36" name="Google Shape;36;p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bg>
      <p:bgPr>
        <a:solidFill>
          <a:schemeClr val="accent3"/>
        </a:solidFill>
      </p:bgPr>
    </p:bg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3"/>
          <p:cNvSpPr/>
          <p:nvPr/>
        </p:nvSpPr>
        <p:spPr>
          <a:xfrm flipH="1">
            <a:off x="4757100" y="2309400"/>
            <a:ext cx="4386900" cy="28341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39" name="Google Shape;39;p3"/>
          <p:cNvGrpSpPr/>
          <p:nvPr/>
        </p:nvGrpSpPr>
        <p:grpSpPr>
          <a:xfrm>
            <a:off x="5594191" y="3961115"/>
            <a:ext cx="2910145" cy="1182340"/>
            <a:chOff x="6917201" y="0"/>
            <a:chExt cx="2227777" cy="863400"/>
          </a:xfrm>
        </p:grpSpPr>
        <p:sp>
          <p:nvSpPr>
            <p:cNvPr id="40" name="Google Shape;40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1" name="Google Shape;41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2" name="Google Shape;42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43" name="Google Shape;43;p3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44" name="Google Shape;44;p3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5" name="Google Shape;45;p3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46" name="Google Shape;46;p3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47" name="Google Shape;47;p3"/>
          <p:cNvSpPr txBox="1"/>
          <p:nvPr>
            <p:ph type="title"/>
          </p:nvPr>
        </p:nvSpPr>
        <p:spPr>
          <a:xfrm>
            <a:off x="1888684" y="1746100"/>
            <a:ext cx="5377500" cy="1646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3200"/>
              <a:buNone/>
              <a:defRPr sz="32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48" name="Google Shape;48;p3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body" type="tx">
  <p:cSld name="TITLE_AND_BODY">
    <p:bg>
      <p:bgPr>
        <a:solidFill>
          <a:schemeClr val="dk2"/>
        </a:solidFill>
      </p:bgPr>
    </p:bg>
    <p:spTree>
      <p:nvGrpSpPr>
        <p:cNvPr id="49" name="Shape 4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Google Shape;50;p4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1" name="Google Shape;51;p4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2" name="Google Shape;52;p4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3" name="Google Shape;53;p4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54" name="Google Shape;54;p4"/>
          <p:cNvSpPr txBox="1"/>
          <p:nvPr>
            <p:ph idx="1" type="body"/>
          </p:nvPr>
        </p:nvSpPr>
        <p:spPr>
          <a:xfrm>
            <a:off x="819150" y="1990725"/>
            <a:ext cx="75057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55" name="Google Shape;55;p4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two columns" type="twoColTx">
  <p:cSld name="TITLE_AND_TWO_COLUMNS">
    <p:bg>
      <p:bgPr>
        <a:solidFill>
          <a:schemeClr val="dk2"/>
        </a:solidFill>
      </p:bgPr>
    </p:bg>
    <p:spTree>
      <p:nvGrpSpPr>
        <p:cNvPr id="56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5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8" name="Google Shape;58;p5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59" name="Google Shape;59;p5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0" name="Google Shape;60;p5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1" name="Google Shape;61;p5"/>
          <p:cNvSpPr txBox="1"/>
          <p:nvPr>
            <p:ph idx="1" type="body"/>
          </p:nvPr>
        </p:nvSpPr>
        <p:spPr>
          <a:xfrm>
            <a:off x="819150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2" name="Google Shape;62;p5"/>
          <p:cNvSpPr txBox="1"/>
          <p:nvPr>
            <p:ph idx="2" type="body"/>
          </p:nvPr>
        </p:nvSpPr>
        <p:spPr>
          <a:xfrm>
            <a:off x="4638675" y="1990725"/>
            <a:ext cx="3686100" cy="2448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63" name="Google Shape;63;p5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bg>
      <p:bgPr>
        <a:solidFill>
          <a:schemeClr val="dk2"/>
        </a:solidFill>
      </p:bgPr>
    </p:bg>
    <p:spTree>
      <p:nvGrpSpPr>
        <p:cNvPr id="64" name="Shape 6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" name="Google Shape;65;p6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6" name="Google Shape;66;p6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7" name="Google Shape;67;p6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68" name="Google Shape;68;p6"/>
          <p:cNvSpPr txBox="1"/>
          <p:nvPr>
            <p:ph type="title"/>
          </p:nvPr>
        </p:nvSpPr>
        <p:spPr>
          <a:xfrm>
            <a:off x="819150" y="8456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69" name="Google Shape;69;p6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One column text">
  <p:cSld name="ONE_COLUMN_TEXT">
    <p:bg>
      <p:bgPr>
        <a:solidFill>
          <a:schemeClr val="accent3"/>
        </a:solidFill>
      </p:bgPr>
    </p:bg>
    <p:spTree>
      <p:nvGrpSpPr>
        <p:cNvPr id="70" name="Shape 7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Google Shape;71;p7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2" name="Google Shape;72;p7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3" name="Google Shape;73;p7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4" name="Google Shape;74;p7"/>
          <p:cNvSpPr txBox="1"/>
          <p:nvPr>
            <p:ph type="title"/>
          </p:nvPr>
        </p:nvSpPr>
        <p:spPr>
          <a:xfrm>
            <a:off x="819150" y="845600"/>
            <a:ext cx="3709200" cy="1383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75" name="Google Shape;75;p7"/>
          <p:cNvSpPr txBox="1"/>
          <p:nvPr>
            <p:ph idx="1" type="body"/>
          </p:nvPr>
        </p:nvSpPr>
        <p:spPr>
          <a:xfrm>
            <a:off x="830700" y="2319050"/>
            <a:ext cx="3709200" cy="2119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76" name="Google Shape;76;p7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Main point">
  <p:cSld name="MAIN_POINT">
    <p:bg>
      <p:bgPr>
        <a:solidFill>
          <a:schemeClr val="accent1"/>
        </a:solidFill>
      </p:bgPr>
    </p:bg>
    <p:spTree>
      <p:nvGrpSpPr>
        <p:cNvPr id="77" name="Shape 7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" name="Google Shape;78;p8"/>
          <p:cNvSpPr/>
          <p:nvPr/>
        </p:nvSpPr>
        <p:spPr>
          <a:xfrm>
            <a:off x="0" y="2823144"/>
            <a:ext cx="7369200" cy="2316900"/>
          </a:xfrm>
          <a:prstGeom prst="rtTriangle">
            <a:avLst/>
          </a:prstGeom>
          <a:solidFill>
            <a:schemeClr val="accent6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79" name="Google Shape;79;p8"/>
          <p:cNvSpPr/>
          <p:nvPr/>
        </p:nvSpPr>
        <p:spPr>
          <a:xfrm flipH="1">
            <a:off x="3583210" y="1554113"/>
            <a:ext cx="5560500" cy="35895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0" name="Google Shape;80;p8"/>
          <p:cNvGrpSpPr/>
          <p:nvPr/>
        </p:nvGrpSpPr>
        <p:grpSpPr>
          <a:xfrm>
            <a:off x="255991" y="-118"/>
            <a:ext cx="2251347" cy="1043408"/>
            <a:chOff x="3961956" y="4383950"/>
            <a:chExt cx="1160548" cy="548700"/>
          </a:xfrm>
        </p:grpSpPr>
        <p:sp>
          <p:nvSpPr>
            <p:cNvPr id="81" name="Google Shape;81;p8"/>
            <p:cNvSpPr/>
            <p:nvPr/>
          </p:nvSpPr>
          <p:spPr>
            <a:xfrm>
              <a:off x="4224904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2" name="Google Shape;82;p8"/>
            <p:cNvSpPr/>
            <p:nvPr/>
          </p:nvSpPr>
          <p:spPr>
            <a:xfrm>
              <a:off x="4093430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3" name="Google Shape;83;p8"/>
            <p:cNvSpPr/>
            <p:nvPr/>
          </p:nvSpPr>
          <p:spPr>
            <a:xfrm>
              <a:off x="3961956" y="4383950"/>
              <a:ext cx="897600" cy="548700"/>
            </a:xfrm>
            <a:prstGeom prst="parallelogram">
              <a:avLst>
                <a:gd fmla="val 153193" name="adj"/>
              </a:avLst>
            </a:prstGeom>
            <a:solidFill>
              <a:schemeClr val="dk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84" name="Google Shape;84;p8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85" name="Google Shape;85;p8"/>
          <p:cNvGrpSpPr/>
          <p:nvPr/>
        </p:nvGrpSpPr>
        <p:grpSpPr>
          <a:xfrm>
            <a:off x="34934" y="4522125"/>
            <a:ext cx="1593306" cy="617072"/>
            <a:chOff x="6917201" y="0"/>
            <a:chExt cx="2227777" cy="863400"/>
          </a:xfrm>
        </p:grpSpPr>
        <p:sp>
          <p:nvSpPr>
            <p:cNvPr id="86" name="Google Shape;86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7" name="Google Shape;87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88" name="Google Shape;88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6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89" name="Google Shape;89;p8"/>
          <p:cNvGrpSpPr/>
          <p:nvPr/>
        </p:nvGrpSpPr>
        <p:grpSpPr>
          <a:xfrm>
            <a:off x="5886353" y="1243"/>
            <a:ext cx="3257455" cy="1261514"/>
            <a:chOff x="6917201" y="0"/>
            <a:chExt cx="2227777" cy="863400"/>
          </a:xfrm>
        </p:grpSpPr>
        <p:sp>
          <p:nvSpPr>
            <p:cNvPr id="90" name="Google Shape;90;p8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1" name="Google Shape;91;p8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92" name="Google Shape;92;p8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1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93" name="Google Shape;93;p8"/>
          <p:cNvSpPr txBox="1"/>
          <p:nvPr>
            <p:ph type="title"/>
          </p:nvPr>
        </p:nvSpPr>
        <p:spPr>
          <a:xfrm>
            <a:off x="1393929" y="1301146"/>
            <a:ext cx="6366900" cy="25392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1pPr>
            <a:lvl2pPr lvl="1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2pPr>
            <a:lvl3pPr lvl="2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3pPr>
            <a:lvl4pPr lvl="3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4pPr>
            <a:lvl5pPr lvl="4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5pPr>
            <a:lvl6pPr lvl="5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6pPr>
            <a:lvl7pPr lvl="6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7pPr>
            <a:lvl8pPr lvl="7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8pPr>
            <a:lvl9pPr lvl="8" algn="ctr">
              <a:spcBef>
                <a:spcPts val="0"/>
              </a:spcBef>
              <a:spcAft>
                <a:spcPts val="0"/>
              </a:spcAft>
              <a:buSzPts val="3200"/>
              <a:buNone/>
              <a:defRPr sz="3200"/>
            </a:lvl9pPr>
          </a:lstStyle>
          <a:p/>
        </p:txBody>
      </p:sp>
      <p:sp>
        <p:nvSpPr>
          <p:cNvPr id="94" name="Google Shape;94;p8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title and description">
  <p:cSld name="SECTION_TITLE_AND_DESCRIPTION">
    <p:bg>
      <p:bgPr>
        <a:solidFill>
          <a:schemeClr val="dk2"/>
        </a:solidFill>
      </p:bgPr>
    </p:bg>
    <p:spTree>
      <p:nvGrpSpPr>
        <p:cNvPr id="95" name="Shape 9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" name="Google Shape;96;p9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7" name="Google Shape;97;p9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accent3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9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9" name="Google Shape;99;p9"/>
          <p:cNvSpPr txBox="1"/>
          <p:nvPr>
            <p:ph type="title"/>
          </p:nvPr>
        </p:nvSpPr>
        <p:spPr>
          <a:xfrm>
            <a:off x="819150" y="845600"/>
            <a:ext cx="6424200" cy="705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1pPr>
            <a:lvl2pPr lvl="1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2pPr>
            <a:lvl3pPr lvl="2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3pPr>
            <a:lvl4pPr lvl="3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4pPr>
            <a:lvl5pPr lvl="4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5pPr>
            <a:lvl6pPr lvl="5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6pPr>
            <a:lvl7pPr lvl="6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7pPr>
            <a:lvl8pPr lvl="7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8pPr>
            <a:lvl9pPr lvl="8">
              <a:spcBef>
                <a:spcPts val="0"/>
              </a:spcBef>
              <a:spcAft>
                <a:spcPts val="0"/>
              </a:spcAft>
              <a:buSzPts val="3000"/>
              <a:buNone/>
              <a:defRPr sz="3000"/>
            </a:lvl9pPr>
          </a:lstStyle>
          <a:p/>
        </p:txBody>
      </p:sp>
      <p:sp>
        <p:nvSpPr>
          <p:cNvPr id="100" name="Google Shape;100;p9"/>
          <p:cNvSpPr txBox="1"/>
          <p:nvPr>
            <p:ph idx="1" type="subTitle"/>
          </p:nvPr>
        </p:nvSpPr>
        <p:spPr>
          <a:xfrm>
            <a:off x="819150" y="1550700"/>
            <a:ext cx="5859900" cy="393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1pPr>
            <a:lvl2pPr lvl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2pPr>
            <a:lvl3pPr lvl="2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3pPr>
            <a:lvl4pPr lvl="3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4pPr>
            <a:lvl5pPr lvl="4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5pPr>
            <a:lvl6pPr lvl="5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6pPr>
            <a:lvl7pPr lvl="6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7pPr>
            <a:lvl8pPr lvl="7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8pPr>
            <a:lvl9pPr lvl="8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1600"/>
              <a:buNone/>
              <a:defRPr sz="1600">
                <a:solidFill>
                  <a:schemeClr val="lt1"/>
                </a:solidFill>
              </a:defRPr>
            </a:lvl9pPr>
          </a:lstStyle>
          <a:p/>
        </p:txBody>
      </p:sp>
      <p:sp>
        <p:nvSpPr>
          <p:cNvPr id="101" name="Google Shape;101;p9"/>
          <p:cNvSpPr txBox="1"/>
          <p:nvPr>
            <p:ph idx="2" type="body"/>
          </p:nvPr>
        </p:nvSpPr>
        <p:spPr>
          <a:xfrm>
            <a:off x="819150" y="2467050"/>
            <a:ext cx="5859900" cy="20955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02" name="Google Shape;102;p9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aption">
  <p:cSld name="CAPTION_ONLY">
    <p:bg>
      <p:bgPr>
        <a:solidFill>
          <a:schemeClr val="accent1"/>
        </a:solidFill>
      </p:bgPr>
    </p:bg>
    <p:spTree>
      <p:nvGrpSpPr>
        <p:cNvPr id="103" name="Shape 10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" name="Google Shape;104;p10"/>
          <p:cNvSpPr/>
          <p:nvPr/>
        </p:nvSpPr>
        <p:spPr>
          <a:xfrm>
            <a:off x="31" y="2824500"/>
            <a:ext cx="7370400" cy="2319000"/>
          </a:xfrm>
          <a:prstGeom prst="rtTriangle">
            <a:avLst/>
          </a:prstGeom>
          <a:solidFill>
            <a:schemeClr val="lt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5" name="Google Shape;105;p10"/>
          <p:cNvSpPr/>
          <p:nvPr/>
        </p:nvSpPr>
        <p:spPr>
          <a:xfrm flipH="1">
            <a:off x="3582600" y="1550700"/>
            <a:ext cx="5561400" cy="3592800"/>
          </a:xfrm>
          <a:prstGeom prst="rtTriangle">
            <a:avLst/>
          </a:prstGeom>
          <a:solidFill>
            <a:schemeClr val="dk2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6" name="Google Shape;106;p10"/>
          <p:cNvSpPr/>
          <p:nvPr/>
        </p:nvSpPr>
        <p:spPr>
          <a:xfrm>
            <a:off x="203225" y="206250"/>
            <a:ext cx="8737500" cy="4731000"/>
          </a:xfrm>
          <a:prstGeom prst="rect">
            <a:avLst/>
          </a:prstGeom>
          <a:solidFill>
            <a:schemeClr val="dk1"/>
          </a:solidFill>
          <a:ln>
            <a:noFill/>
          </a:ln>
          <a:effectLst>
            <a:outerShdw blurRad="228600" sx="101000" rotWithShape="0" algn="ctr" sy="101000">
              <a:srgbClr val="000000">
                <a:alpha val="40000"/>
              </a:srgbClr>
            </a:outerShdw>
          </a:effectLst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07" name="Google Shape;107;p10"/>
          <p:cNvSpPr txBox="1"/>
          <p:nvPr>
            <p:ph idx="1" type="body"/>
          </p:nvPr>
        </p:nvSpPr>
        <p:spPr>
          <a:xfrm>
            <a:off x="328025" y="4163500"/>
            <a:ext cx="7415100" cy="605100"/>
          </a:xfrm>
          <a:prstGeom prst="rect">
            <a:avLst/>
          </a:prstGeom>
        </p:spPr>
        <p:txBody>
          <a:bodyPr anchorCtr="0" anchor="b" bIns="91425" lIns="91425" spcFirstLastPara="1" rIns="91425" wrap="square" tIns="91425">
            <a:normAutofit/>
          </a:bodyPr>
          <a:lstStyle>
            <a:lvl1pPr indent="-228600" lvl="0" marL="45720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SzPts val="1300"/>
              <a:buNone/>
              <a:defRPr/>
            </a:lvl1pPr>
          </a:lstStyle>
          <a:p/>
        </p:txBody>
      </p:sp>
      <p:sp>
        <p:nvSpPr>
          <p:cNvPr id="108" name="Google Shape;108;p10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ig number">
  <p:cSld name="BIG_NUMBER">
    <p:bg>
      <p:bgPr>
        <a:solidFill>
          <a:schemeClr val="accent3"/>
        </a:solidFill>
      </p:bgPr>
    </p:bg>
    <p:spTree>
      <p:nvGrpSpPr>
        <p:cNvPr id="109" name="Shape 10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0" name="Google Shape;110;p11"/>
          <p:cNvSpPr/>
          <p:nvPr/>
        </p:nvSpPr>
        <p:spPr>
          <a:xfrm flipH="1">
            <a:off x="5569200" y="2834075"/>
            <a:ext cx="3574800" cy="2309400"/>
          </a:xfrm>
          <a:prstGeom prst="rtTriangle">
            <a:avLst/>
          </a:prstGeom>
          <a:solidFill>
            <a:schemeClr val="dk1"/>
          </a:solidFill>
          <a:ln>
            <a:noFill/>
          </a:ln>
        </p:spPr>
        <p:txBody>
          <a:bodyPr anchorCtr="0" anchor="ctr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grpSp>
        <p:nvGrpSpPr>
          <p:cNvPr id="111" name="Google Shape;111;p11"/>
          <p:cNvGrpSpPr/>
          <p:nvPr/>
        </p:nvGrpSpPr>
        <p:grpSpPr>
          <a:xfrm>
            <a:off x="5959222" y="4119576"/>
            <a:ext cx="2520952" cy="1024165"/>
            <a:chOff x="6917201" y="0"/>
            <a:chExt cx="2227777" cy="863400"/>
          </a:xfrm>
        </p:grpSpPr>
        <p:sp>
          <p:nvSpPr>
            <p:cNvPr id="112" name="Google Shape;112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3" name="Google Shape;113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4" name="Google Shape;114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accent3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grpSp>
        <p:nvGrpSpPr>
          <p:cNvPr id="115" name="Google Shape;115;p11"/>
          <p:cNvGrpSpPr/>
          <p:nvPr/>
        </p:nvGrpSpPr>
        <p:grpSpPr>
          <a:xfrm>
            <a:off x="199149" y="2"/>
            <a:ext cx="2795414" cy="1083308"/>
            <a:chOff x="6917201" y="0"/>
            <a:chExt cx="2227777" cy="863400"/>
          </a:xfrm>
        </p:grpSpPr>
        <p:sp>
          <p:nvSpPr>
            <p:cNvPr id="116" name="Google Shape;116;p11"/>
            <p:cNvSpPr/>
            <p:nvPr/>
          </p:nvSpPr>
          <p:spPr>
            <a:xfrm>
              <a:off x="7641677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7" name="Google Shape;117;p11"/>
            <p:cNvSpPr/>
            <p:nvPr/>
          </p:nvSpPr>
          <p:spPr>
            <a:xfrm>
              <a:off x="7279439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  <p:sp>
          <p:nvSpPr>
            <p:cNvPr id="118" name="Google Shape;118;p11"/>
            <p:cNvSpPr/>
            <p:nvPr/>
          </p:nvSpPr>
          <p:spPr>
            <a:xfrm>
              <a:off x="6917201" y="0"/>
              <a:ext cx="1503300" cy="863400"/>
            </a:xfrm>
            <a:prstGeom prst="parallelogram">
              <a:avLst>
                <a:gd fmla="val 158024" name="adj"/>
              </a:avLst>
            </a:prstGeom>
            <a:solidFill>
              <a:schemeClr val="dk2"/>
            </a:solidFill>
            <a:ln>
              <a:noFill/>
            </a:ln>
          </p:spPr>
          <p:txBody>
            <a:bodyPr anchorCtr="0" anchor="ctr" bIns="91425" lIns="91425" spcFirstLastPara="1" rIns="91425" wrap="square" tIns="91425">
              <a:noAutofit/>
            </a:bodyPr>
            <a:lstStyle/>
            <a:p>
              <a:pPr indent="0" lvl="0" marL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/>
            </a:p>
          </p:txBody>
        </p:sp>
      </p:grpSp>
      <p:sp>
        <p:nvSpPr>
          <p:cNvPr id="119" name="Google Shape;119;p11"/>
          <p:cNvSpPr txBox="1"/>
          <p:nvPr>
            <p:ph hasCustomPrompt="1" type="title"/>
          </p:nvPr>
        </p:nvSpPr>
        <p:spPr>
          <a:xfrm>
            <a:off x="1385850" y="1383850"/>
            <a:ext cx="6372300" cy="13797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1pPr>
            <a:lvl2pPr lvl="1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2pPr>
            <a:lvl3pPr lvl="2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3pPr>
            <a:lvl4pPr lvl="3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4pPr>
            <a:lvl5pPr lvl="4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5pPr>
            <a:lvl6pPr lvl="5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6pPr>
            <a:lvl7pPr lvl="6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7pPr>
            <a:lvl8pPr lvl="7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8pPr>
            <a:lvl9pPr lvl="8" algn="ctr"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8600"/>
              <a:buNone/>
              <a:defRPr sz="8600">
                <a:solidFill>
                  <a:schemeClr val="dk2"/>
                </a:solidFill>
              </a:defRPr>
            </a:lvl9pPr>
          </a:lstStyle>
          <a:p>
            <a:r>
              <a:t>xx%</a:t>
            </a:r>
          </a:p>
        </p:txBody>
      </p:sp>
      <p:sp>
        <p:nvSpPr>
          <p:cNvPr id="120" name="Google Shape;120;p11"/>
          <p:cNvSpPr txBox="1"/>
          <p:nvPr>
            <p:ph idx="1" type="body"/>
          </p:nvPr>
        </p:nvSpPr>
        <p:spPr>
          <a:xfrm>
            <a:off x="1385850" y="2863850"/>
            <a:ext cx="6372300" cy="641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 algn="ctr">
              <a:spcBef>
                <a:spcPts val="0"/>
              </a:spcBef>
              <a:spcAft>
                <a:spcPts val="0"/>
              </a:spcAft>
              <a:buSzPts val="1300"/>
              <a:buChar char="●"/>
              <a:defRPr/>
            </a:lvl1pPr>
            <a:lvl2pPr indent="-298450" lvl="1" marL="9144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2pPr>
            <a:lvl3pPr indent="-298450" lvl="2" marL="13716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3pPr>
            <a:lvl4pPr indent="-298450" lvl="3" marL="18288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4pPr>
            <a:lvl5pPr indent="-298450" lvl="4" marL="22860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5pPr>
            <a:lvl6pPr indent="-298450" lvl="5" marL="27432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6pPr>
            <a:lvl7pPr indent="-298450" lvl="6" marL="3200400" algn="ctr">
              <a:spcBef>
                <a:spcPts val="0"/>
              </a:spcBef>
              <a:spcAft>
                <a:spcPts val="0"/>
              </a:spcAft>
              <a:buSzPts val="1100"/>
              <a:buChar char="●"/>
              <a:defRPr/>
            </a:lvl7pPr>
            <a:lvl8pPr indent="-298450" lvl="7" marL="3657600" algn="ctr">
              <a:spcBef>
                <a:spcPts val="0"/>
              </a:spcBef>
              <a:spcAft>
                <a:spcPts val="0"/>
              </a:spcAft>
              <a:buSzPts val="1100"/>
              <a:buChar char="○"/>
              <a:defRPr/>
            </a:lvl8pPr>
            <a:lvl9pPr indent="-298450" lvl="8" marL="4114800" algn="ctr">
              <a:spcBef>
                <a:spcPts val="0"/>
              </a:spcBef>
              <a:spcAft>
                <a:spcPts val="0"/>
              </a:spcAft>
              <a:buSzPts val="1100"/>
              <a:buChar char="■"/>
              <a:defRPr/>
            </a:lvl9pPr>
          </a:lstStyle>
          <a:p/>
        </p:txBody>
      </p:sp>
      <p:sp>
        <p:nvSpPr>
          <p:cNvPr id="121" name="Google Shape;121;p1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22" name="Shape 1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3" name="Google Shape;123;p12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>
            <a:lvl1pPr lvl="0">
              <a:buNone/>
              <a:defRPr/>
            </a:lvl1pPr>
            <a:lvl2pPr lvl="1">
              <a:buNone/>
              <a:defRPr/>
            </a:lvl2pPr>
            <a:lvl3pPr lvl="2">
              <a:buNone/>
              <a:defRPr/>
            </a:lvl3pPr>
            <a:lvl4pPr lvl="3">
              <a:buNone/>
              <a:defRPr/>
            </a:lvl4pPr>
            <a:lvl5pPr lvl="4">
              <a:buNone/>
              <a:defRPr/>
            </a:lvl5pPr>
            <a:lvl6pPr lvl="5">
              <a:buNone/>
              <a:defRPr/>
            </a:lvl6pPr>
            <a:lvl7pPr lvl="6">
              <a:buNone/>
              <a:defRPr/>
            </a:lvl7pPr>
            <a:lvl8pPr lvl="7">
              <a:buNone/>
              <a:defRPr/>
            </a:lvl8pPr>
            <a:lvl9pPr lvl="8"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 name="shift">
    <p:bg>
      <p:bgPr>
        <a:solidFill>
          <a:schemeClr val="dk1"/>
        </a:solidFill>
      </p:bgPr>
    </p:bg>
    <p:spTree>
      <p:nvGrpSpPr>
        <p:cNvPr id="5" name="Shape 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Google Shape;6;p1"/>
          <p:cNvSpPr txBox="1"/>
          <p:nvPr>
            <p:ph type="title"/>
          </p:nvPr>
        </p:nvSpPr>
        <p:spPr>
          <a:xfrm>
            <a:off x="311700" y="445025"/>
            <a:ext cx="8520600" cy="572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lvl="0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chemeClr val="lt1"/>
              </a:buClr>
              <a:buSzPts val="2800"/>
              <a:buFont typeface="Nunito"/>
              <a:buNone/>
              <a:defRPr sz="2800">
                <a:solidFill>
                  <a:schemeClr val="lt1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/>
        </p:txBody>
      </p:sp>
      <p:sp>
        <p:nvSpPr>
          <p:cNvPr id="7" name="Google Shape;7;p1"/>
          <p:cNvSpPr txBox="1"/>
          <p:nvPr>
            <p:ph idx="1" type="body"/>
          </p:nvPr>
        </p:nvSpPr>
        <p:spPr>
          <a:xfrm>
            <a:off x="311700" y="1152475"/>
            <a:ext cx="8520600" cy="33912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rmAutofit/>
          </a:bodyPr>
          <a:lstStyle>
            <a:lvl1pPr indent="-311150" lvl="0" marL="457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300"/>
              <a:buFont typeface="Calibri"/>
              <a:buChar char="●"/>
              <a:defRPr sz="13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98450" lvl="1" marL="914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98450" lvl="2" marL="1371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98450" lvl="3" marL="1828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98450" lvl="4" marL="22860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98450" lvl="5" marL="27432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98450" lvl="6" marL="32004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●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98450" lvl="7" marL="36576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○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98450" lvl="8" marL="411480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ts val="1100"/>
              <a:buFont typeface="Calibri"/>
              <a:buChar char="■"/>
              <a:defRPr sz="11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p1"/>
          <p:cNvSpPr txBox="1"/>
          <p:nvPr>
            <p:ph idx="12" type="sldNum"/>
          </p:nvPr>
        </p:nvSpPr>
        <p:spPr>
          <a:xfrm>
            <a:off x="8390734" y="4543668"/>
            <a:ext cx="548700" cy="393600"/>
          </a:xfrm>
          <a:prstGeom prst="rect">
            <a:avLst/>
          </a:prstGeom>
          <a:noFill/>
          <a:ln>
            <a:noFill/>
          </a:ln>
        </p:spPr>
        <p:txBody>
          <a:bodyPr anchorCtr="0" anchor="ctr" bIns="91425" lIns="91425" spcFirstLastPara="1" rIns="91425" wrap="square" tIns="91425">
            <a:normAutofit/>
          </a:bodyPr>
          <a:lstStyle>
            <a:lvl1pPr lvl="0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1pPr>
            <a:lvl2pPr lvl="1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2pPr>
            <a:lvl3pPr lvl="2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3pPr>
            <a:lvl4pPr lvl="3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4pPr>
            <a:lvl5pPr lvl="4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5pPr>
            <a:lvl6pPr lvl="5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6pPr>
            <a:lvl7pPr lvl="6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7pPr>
            <a:lvl8pPr lvl="7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8pPr>
            <a:lvl9pPr lvl="8" algn="r">
              <a:buNone/>
              <a:defRPr sz="1000">
                <a:solidFill>
                  <a:schemeClr val="dk2"/>
                </a:solidFill>
                <a:latin typeface="Nunito"/>
                <a:ea typeface="Nunito"/>
                <a:cs typeface="Nunito"/>
                <a:sym typeface="Nunito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GB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  <p:sldLayoutId id="2147483654" r:id="rId7"/>
    <p:sldLayoutId id="2147483655" r:id="rId8"/>
    <p:sldLayoutId id="2147483656" r:id="rId9"/>
    <p:sldLayoutId id="2147483657" r:id="rId10"/>
    <p:sldLayoutId id="2147483658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4.xml"/><Relationship Id="rId2" Type="http://schemas.openxmlformats.org/officeDocument/2006/relationships/notesSlide" Target="../notesSlides/notesSlide2.xml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4.xml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5.xml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6.xml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7.xml"/><Relationship Id="rId3" Type="http://schemas.openxmlformats.org/officeDocument/2006/relationships/hyperlink" Target="https://www.instagram.com/reel/DFYOh_3OsK5/?hl=en" TargetMode="External"/><Relationship Id="rId4" Type="http://schemas.openxmlformats.org/officeDocument/2006/relationships/image" Target="../media/image3.png"/><Relationship Id="rId5" Type="http://schemas.openxmlformats.org/officeDocument/2006/relationships/hyperlink" Target="http://www.youtube.com/watch?v=QHAsbgAnNls" TargetMode="External"/><Relationship Id="rId6" Type="http://schemas.openxmlformats.org/officeDocument/2006/relationships/image" Target="../media/image2.jpg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8.xml"/><Relationship Id="rId3" Type="http://schemas.openxmlformats.org/officeDocument/2006/relationships/hyperlink" Target="https://www.scienceforsport.com/wp-content/uploads/2018/04/LM-Warm-Ups.pdf?srsltid=AfmBOooo5OEk2SOoJmfvWigcQ7iyzQCGyqx2KSQrgVlas9UuDv_4uJ0L" TargetMode="External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9.xml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pn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1.xml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3.xml"/><Relationship Id="rId2" Type="http://schemas.openxmlformats.org/officeDocument/2006/relationships/notesSlide" Target="../notesSlides/notesSlide12.xml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127" name="Shape 12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8" name="Google Shape;128;p13"/>
          <p:cNvSpPr txBox="1"/>
          <p:nvPr>
            <p:ph type="ctrTitle"/>
          </p:nvPr>
        </p:nvSpPr>
        <p:spPr>
          <a:xfrm>
            <a:off x="1891353" y="1251333"/>
            <a:ext cx="5361300" cy="1448100"/>
          </a:xfrm>
          <a:prstGeom prst="rect">
            <a:avLst/>
          </a:prstGeom>
        </p:spPr>
        <p:txBody>
          <a:bodyPr anchorCtr="0" anchor="ctr" bIns="91425" lIns="91425" spcFirstLastPara="1" rIns="91425" wrap="square" tIns="91425">
            <a:norm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RAMP Warm Up: Preparing for Exercise </a:t>
            </a:r>
            <a:endParaRPr/>
          </a:p>
        </p:txBody>
      </p:sp>
      <p:sp>
        <p:nvSpPr>
          <p:cNvPr id="129" name="Google Shape;129;p13"/>
          <p:cNvSpPr txBox="1"/>
          <p:nvPr>
            <p:ph idx="1" type="subTitle"/>
          </p:nvPr>
        </p:nvSpPr>
        <p:spPr>
          <a:xfrm>
            <a:off x="1698900" y="2699425"/>
            <a:ext cx="5746200" cy="6420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/>
              <a:t>Module: Strength and Conditioning </a:t>
            </a:r>
            <a:endParaRPr sz="20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2000"/>
          </a:p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2000"/>
          </a:p>
        </p:txBody>
      </p:sp>
      <p:sp>
        <p:nvSpPr>
          <p:cNvPr id="130" name="Google Shape;130;p13"/>
          <p:cNvSpPr txBox="1"/>
          <p:nvPr/>
        </p:nvSpPr>
        <p:spPr>
          <a:xfrm>
            <a:off x="2090250" y="3218450"/>
            <a:ext cx="5162400" cy="54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2000">
                <a:solidFill>
                  <a:schemeClr val="lt1"/>
                </a:solidFill>
                <a:latin typeface="Calibri"/>
                <a:ea typeface="Calibri"/>
                <a:cs typeface="Calibri"/>
                <a:sym typeface="Calibri"/>
              </a:rPr>
              <a:t>Why warming up is more than just getting a sweat on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34" name="Shape 1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5" name="Google Shape;135;p14"/>
          <p:cNvSpPr txBox="1"/>
          <p:nvPr>
            <p:ph type="title"/>
          </p:nvPr>
        </p:nvSpPr>
        <p:spPr>
          <a:xfrm>
            <a:off x="819075" y="6200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Aims and Objectives: </a:t>
            </a:r>
            <a:endParaRPr/>
          </a:p>
        </p:txBody>
      </p:sp>
      <p:sp>
        <p:nvSpPr>
          <p:cNvPr id="136" name="Google Shape;136;p14"/>
          <p:cNvSpPr txBox="1"/>
          <p:nvPr>
            <p:ph idx="1" type="body"/>
          </p:nvPr>
        </p:nvSpPr>
        <p:spPr>
          <a:xfrm>
            <a:off x="819150" y="1503950"/>
            <a:ext cx="3686100" cy="293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Aims: </a:t>
            </a:r>
            <a:endParaRPr sz="18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Recognise</a:t>
            </a:r>
            <a:r>
              <a:rPr lang="en-GB" sz="1800"/>
              <a:t> the </a:t>
            </a:r>
            <a:r>
              <a:rPr lang="en-GB" sz="1800"/>
              <a:t>importance</a:t>
            </a:r>
            <a:r>
              <a:rPr lang="en-GB" sz="1800"/>
              <a:t> of warming up before exercise and performance.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Learn the RAMP warm up </a:t>
            </a:r>
            <a:r>
              <a:rPr lang="en-GB" sz="1800"/>
              <a:t>structure</a:t>
            </a:r>
            <a:r>
              <a:rPr lang="en-GB" sz="1800"/>
              <a:t>.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Create a simple warm up using RAMP structure. </a:t>
            </a:r>
            <a:endParaRPr sz="1800"/>
          </a:p>
        </p:txBody>
      </p:sp>
      <p:sp>
        <p:nvSpPr>
          <p:cNvPr id="137" name="Google Shape;137;p14"/>
          <p:cNvSpPr txBox="1"/>
          <p:nvPr>
            <p:ph idx="2" type="body"/>
          </p:nvPr>
        </p:nvSpPr>
        <p:spPr>
          <a:xfrm>
            <a:off x="4638675" y="1503700"/>
            <a:ext cx="3686100" cy="29349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Objectives: </a:t>
            </a:r>
            <a:endParaRPr sz="18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Explain why warming up is important and list key </a:t>
            </a:r>
            <a:r>
              <a:rPr lang="en-GB" sz="1800"/>
              <a:t>benefits.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Describe the phases of RAMP warm up and the purpose.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Design a warm up specific to your sport or hobby using RAMP. </a:t>
            </a:r>
            <a:endParaRPr sz="1800"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6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6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6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6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7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7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7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37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1" name="Shape 14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2" name="Google Shape;142;p15"/>
          <p:cNvSpPr txBox="1"/>
          <p:nvPr>
            <p:ph type="title"/>
          </p:nvPr>
        </p:nvSpPr>
        <p:spPr>
          <a:xfrm>
            <a:off x="503300" y="2741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Warming Up? What does it mean to you?</a:t>
            </a:r>
            <a:endParaRPr/>
          </a:p>
        </p:txBody>
      </p:sp>
      <p:sp>
        <p:nvSpPr>
          <p:cNvPr id="143" name="Google Shape;143;p15"/>
          <p:cNvSpPr txBox="1"/>
          <p:nvPr>
            <p:ph idx="1" type="body"/>
          </p:nvPr>
        </p:nvSpPr>
        <p:spPr>
          <a:xfrm>
            <a:off x="398050" y="1323450"/>
            <a:ext cx="7948800" cy="279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Light physical activity - increasing body </a:t>
            </a:r>
            <a:r>
              <a:rPr lang="en-GB" sz="1800"/>
              <a:t>temperature, heart rate and respiratory rate. </a:t>
            </a:r>
            <a:endParaRPr sz="1800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Stretching - static and dynamic movements. </a:t>
            </a:r>
            <a:endParaRPr sz="1800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Prepares the muscles, tendons and joints for activity. </a:t>
            </a:r>
            <a:endParaRPr sz="1800"/>
          </a:p>
          <a:p>
            <a:pPr indent="0" lvl="0" marL="45720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Mentally prepares you for activity. </a:t>
            </a:r>
            <a:endParaRPr sz="1800"/>
          </a:p>
        </p:txBody>
      </p:sp>
      <p:sp>
        <p:nvSpPr>
          <p:cNvPr id="144" name="Google Shape;144;p15"/>
          <p:cNvSpPr txBox="1"/>
          <p:nvPr/>
        </p:nvSpPr>
        <p:spPr>
          <a:xfrm>
            <a:off x="6602325" y="4122750"/>
            <a:ext cx="2165700" cy="601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Research by Walker, B (2024). </a:t>
            </a:r>
            <a:endParaRPr b="1"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48" name="Shape 14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9" name="Google Shape;149;p16"/>
          <p:cNvSpPr txBox="1"/>
          <p:nvPr>
            <p:ph type="title"/>
          </p:nvPr>
        </p:nvSpPr>
        <p:spPr>
          <a:xfrm>
            <a:off x="713875" y="2786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What is RAMP? </a:t>
            </a:r>
            <a:endParaRPr/>
          </a:p>
        </p:txBody>
      </p:sp>
      <p:sp>
        <p:nvSpPr>
          <p:cNvPr id="150" name="Google Shape;150;p16"/>
          <p:cNvSpPr txBox="1"/>
          <p:nvPr>
            <p:ph idx="1" type="body"/>
          </p:nvPr>
        </p:nvSpPr>
        <p:spPr>
          <a:xfrm>
            <a:off x="713875" y="887325"/>
            <a:ext cx="7505700" cy="281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/>
              <a:t>R: Raise - </a:t>
            </a:r>
            <a:r>
              <a:rPr lang="en-GB" sz="1800"/>
              <a:t>Exercises that increase heart rate, body temperature and blood flow </a:t>
            </a:r>
            <a:endParaRPr sz="18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600"/>
          </a:p>
        </p:txBody>
      </p:sp>
      <p:sp>
        <p:nvSpPr>
          <p:cNvPr id="151" name="Google Shape;151;p16"/>
          <p:cNvSpPr txBox="1"/>
          <p:nvPr/>
        </p:nvSpPr>
        <p:spPr>
          <a:xfrm>
            <a:off x="7023450" y="278625"/>
            <a:ext cx="2932800" cy="5865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</a:pPr>
            <a:r>
              <a:rPr b="1" lang="en-GB" sz="1600">
                <a:latin typeface="Calibri"/>
                <a:ea typeface="Calibri"/>
                <a:cs typeface="Calibri"/>
                <a:sym typeface="Calibri"/>
              </a:rPr>
              <a:t>Parker, R. (2019).</a:t>
            </a:r>
            <a:endParaRPr b="1" sz="15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2" name="Google Shape;152;p16"/>
          <p:cNvSpPr txBox="1"/>
          <p:nvPr/>
        </p:nvSpPr>
        <p:spPr>
          <a:xfrm>
            <a:off x="706850" y="1684425"/>
            <a:ext cx="7595100" cy="64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A: Activate -</a:t>
            </a: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Exercises that activate key muscles </a:t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3" name="Google Shape;153;p16"/>
          <p:cNvSpPr txBox="1"/>
          <p:nvPr/>
        </p:nvSpPr>
        <p:spPr>
          <a:xfrm>
            <a:off x="713875" y="2571750"/>
            <a:ext cx="7941000" cy="23913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M: Mobilise -</a:t>
            </a: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Exercises that help with joint movement, flexibility and range of motion. </a:t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4" name="Google Shape;154;p16"/>
          <p:cNvSpPr txBox="1"/>
          <p:nvPr/>
        </p:nvSpPr>
        <p:spPr>
          <a:xfrm>
            <a:off x="706850" y="3338775"/>
            <a:ext cx="7715400" cy="13386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15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lnSpc>
                <a:spcPct val="115000"/>
              </a:lnSpc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P: Potentiate/Preparation</a:t>
            </a: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 - Exercises or movements which are specific to the sport, activity or performance you are warming up for. Game ready effort. 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58" name="Shape 1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9" name="Google Shape;159;p17"/>
          <p:cNvSpPr txBox="1"/>
          <p:nvPr>
            <p:ph type="title"/>
          </p:nvPr>
        </p:nvSpPr>
        <p:spPr>
          <a:xfrm>
            <a:off x="819150" y="52977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The </a:t>
            </a:r>
            <a:r>
              <a:rPr lang="en-GB"/>
              <a:t>importance</a:t>
            </a:r>
            <a:r>
              <a:rPr lang="en-GB"/>
              <a:t> of warming up: </a:t>
            </a:r>
            <a:endParaRPr/>
          </a:p>
        </p:txBody>
      </p:sp>
      <p:sp>
        <p:nvSpPr>
          <p:cNvPr id="160" name="Google Shape;160;p17"/>
          <p:cNvSpPr txBox="1"/>
          <p:nvPr>
            <p:ph idx="1" type="body"/>
          </p:nvPr>
        </p:nvSpPr>
        <p:spPr>
          <a:xfrm>
            <a:off x="819150" y="1484375"/>
            <a:ext cx="7505700" cy="27993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Benefits of warming up: </a:t>
            </a:r>
            <a:endParaRPr sz="18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Prevents Injury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Improves Performance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Mental preparation/boosts focus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Prepares the body for performance </a:t>
            </a:r>
            <a:endParaRPr sz="18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/>
              <a:t>Question: </a:t>
            </a:r>
            <a:endParaRPr b="1" sz="18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rPr b="1" lang="en-GB" sz="1800"/>
              <a:t>What’s the worst thing that could happen if you skip a warm up? </a:t>
            </a:r>
            <a:endParaRPr b="1" sz="1800"/>
          </a:p>
        </p:txBody>
      </p:sp>
      <p:sp>
        <p:nvSpPr>
          <p:cNvPr id="161" name="Google Shape;161;p17"/>
          <p:cNvSpPr txBox="1"/>
          <p:nvPr/>
        </p:nvSpPr>
        <p:spPr>
          <a:xfrm>
            <a:off x="6527125" y="1443800"/>
            <a:ext cx="2090700" cy="10077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Times New Roman"/>
                <a:ea typeface="Times New Roman"/>
                <a:cs typeface="Times New Roman"/>
                <a:sym typeface="Times New Roman"/>
              </a:rPr>
              <a:t> Research: Islington (2025) </a:t>
            </a:r>
            <a:endParaRPr b="1"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1600">
              <a:latin typeface="Times New Roman"/>
              <a:ea typeface="Times New Roman"/>
              <a:cs typeface="Times New Roman"/>
              <a:sym typeface="Times New Roman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600">
                <a:latin typeface="Times New Roman"/>
                <a:ea typeface="Times New Roman"/>
                <a:cs typeface="Times New Roman"/>
                <a:sym typeface="Times New Roman"/>
              </a:rPr>
              <a:t>Dr Stretch </a:t>
            </a:r>
            <a:endParaRPr b="1" sz="1600"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0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0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65" name="Shape 1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6" name="Google Shape;166;p18"/>
          <p:cNvSpPr txBox="1"/>
          <p:nvPr>
            <p:ph type="title"/>
          </p:nvPr>
        </p:nvSpPr>
        <p:spPr>
          <a:xfrm>
            <a:off x="819150" y="3643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 fontScale="90000"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Examples of activities to use in RAMP structure: </a:t>
            </a:r>
            <a:endParaRPr/>
          </a:p>
        </p:txBody>
      </p:sp>
      <p:graphicFrame>
        <p:nvGraphicFramePr>
          <p:cNvPr id="167" name="Google Shape;167;p18"/>
          <p:cNvGraphicFramePr/>
          <p:nvPr/>
        </p:nvGraphicFramePr>
        <p:xfrm>
          <a:off x="478750" y="16042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{7F653CE2-08E7-464C-B590-3E663CCC3359}</a:tableStyleId>
              </a:tblPr>
              <a:tblGrid>
                <a:gridCol w="2860000"/>
                <a:gridCol w="532650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Phase: 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45818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Activities </a:t>
                      </a:r>
                      <a:endParaRPr sz="1800"/>
                    </a:p>
                  </a:txBody>
                  <a:tcPr marT="91425" marB="91425" marR="91425" marL="91425">
                    <a:solidFill>
                      <a:srgbClr val="45818E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Raise </a:t>
                      </a:r>
                      <a:endParaRPr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Jog, Star jumps, Jumping jacks, high knees</a:t>
                      </a:r>
                      <a:endParaRPr sz="18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Activate </a:t>
                      </a:r>
                      <a:endParaRPr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Lunges, Squats, glute bridges </a:t>
                      </a:r>
                      <a:endParaRPr sz="18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Mobilise </a:t>
                      </a:r>
                      <a:endParaRPr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Leg swings, lunges with a twist, shoulder rotations, arm </a:t>
                      </a:r>
                      <a:r>
                        <a:rPr lang="en-GB" sz="1800"/>
                        <a:t>circles</a:t>
                      </a:r>
                      <a:r>
                        <a:rPr lang="en-GB" sz="1800"/>
                        <a:t> </a:t>
                      </a:r>
                      <a:endParaRPr sz="1800"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Potentiate </a:t>
                      </a:r>
                      <a:endParaRPr sz="1800"/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/>
                        <a:t>Light lifts, Sprint drills, kicking drills, Jump squats </a:t>
                      </a:r>
                      <a:endParaRPr sz="1800"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1" name="Shape 1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2" name="Google Shape;172;p19"/>
          <p:cNvSpPr txBox="1"/>
          <p:nvPr/>
        </p:nvSpPr>
        <p:spPr>
          <a:xfrm>
            <a:off x="691825" y="4075700"/>
            <a:ext cx="3007800" cy="6468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300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https://www.instagram.com/reel/DFYOh_3OsK5/?hl=en</a:t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3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pic>
        <p:nvPicPr>
          <p:cNvPr id="173" name="Google Shape;173;p19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334875" y="289750"/>
            <a:ext cx="5053000" cy="2644950"/>
          </a:xfrm>
          <a:prstGeom prst="rect">
            <a:avLst/>
          </a:prstGeom>
          <a:noFill/>
          <a:ln>
            <a:noFill/>
          </a:ln>
        </p:spPr>
      </p:pic>
      <p:pic>
        <p:nvPicPr>
          <p:cNvPr id="174" name="Google Shape;174;p19" title="How to warm-up properly for exercise! RAMP warmup">
            <a:hlinkClick r:id="rId5"/>
          </p:cNvPr>
          <p:cNvPicPr preferRelativeResize="0"/>
          <p:nvPr/>
        </p:nvPicPr>
        <p:blipFill>
          <a:blip r:embed="rId6">
            <a:alphaModFix/>
          </a:blip>
          <a:stretch>
            <a:fillRect/>
          </a:stretch>
        </p:blipFill>
        <p:spPr>
          <a:xfrm>
            <a:off x="4284900" y="2319650"/>
            <a:ext cx="4489025" cy="25250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4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78" name="Shape 1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9" name="Google Shape;179;p20"/>
          <p:cNvSpPr txBox="1"/>
          <p:nvPr>
            <p:ph type="title"/>
          </p:nvPr>
        </p:nvSpPr>
        <p:spPr>
          <a:xfrm>
            <a:off x="601650" y="42450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Task: </a:t>
            </a:r>
            <a:endParaRPr/>
          </a:p>
        </p:txBody>
      </p:sp>
      <p:sp>
        <p:nvSpPr>
          <p:cNvPr id="180" name="Google Shape;180;p20"/>
          <p:cNvSpPr txBox="1"/>
          <p:nvPr>
            <p:ph idx="1" type="body"/>
          </p:nvPr>
        </p:nvSpPr>
        <p:spPr>
          <a:xfrm>
            <a:off x="601650" y="1248275"/>
            <a:ext cx="7723200" cy="304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In </a:t>
            </a:r>
            <a:r>
              <a:rPr lang="en-GB" sz="1800"/>
              <a:t>pairs</a:t>
            </a:r>
            <a:r>
              <a:rPr lang="en-GB" sz="1800"/>
              <a:t> or groups, design a RAMP warm up for: </a:t>
            </a:r>
            <a:endParaRPr sz="18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Strength training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Sports Practice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Char char="●"/>
            </a:pPr>
            <a:r>
              <a:rPr lang="en-GB" sz="1800"/>
              <a:t>General </a:t>
            </a:r>
            <a:endParaRPr sz="1800"/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800"/>
              <a:t>Plan the 4 phases: </a:t>
            </a:r>
            <a:r>
              <a:rPr b="1" lang="en-GB" sz="1800"/>
              <a:t>Aim for 2 exercises per phase</a:t>
            </a:r>
            <a:endParaRPr b="1" sz="1800"/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Raise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Activate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Mobilise </a:t>
            </a:r>
            <a:endParaRPr sz="1800"/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SzPts val="1800"/>
              <a:buAutoNum type="arabicPeriod"/>
            </a:pPr>
            <a:r>
              <a:rPr lang="en-GB" sz="1800"/>
              <a:t>Potentiate </a:t>
            </a:r>
            <a:endParaRPr sz="1800"/>
          </a:p>
        </p:txBody>
      </p:sp>
      <p:sp>
        <p:nvSpPr>
          <p:cNvPr id="181" name="Google Shape;181;p20"/>
          <p:cNvSpPr txBox="1"/>
          <p:nvPr/>
        </p:nvSpPr>
        <p:spPr>
          <a:xfrm>
            <a:off x="5414200" y="693975"/>
            <a:ext cx="3323700" cy="3188400"/>
          </a:xfrm>
          <a:prstGeom prst="rect">
            <a:avLst/>
          </a:prstGeom>
          <a:noFill/>
          <a:ln>
            <a:noFill/>
          </a:ln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Things to consider:</a:t>
            </a:r>
            <a:endParaRPr b="1"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1. </a:t>
            </a: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How long are we working for, each phase? </a:t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2. How many times are we doing the exercise, </a:t>
            </a: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repetitions</a:t>
            </a: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? Sets? </a:t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3. How long is the warm up? </a:t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Guidance:</a:t>
            </a:r>
            <a:endParaRPr sz="18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u="sng">
                <a:solidFill>
                  <a:schemeClr val="hlink"/>
                </a:solidFill>
                <a:latin typeface="Calibri"/>
                <a:ea typeface="Calibri"/>
                <a:cs typeface="Calibri"/>
                <a:sym typeface="Calibri"/>
                <a:hlinkClick r:id="rId3"/>
              </a:rPr>
              <a:t>https://www.scienceforsport.com/wp-content/uploads/2018/04/LM-Warm-Ups.pdf?srsltid=AfmBOooo5OEk2SOoJmfvWigcQ7iyzQCGyqx2KSQrgVlas9UuDv_4uJ0L</a:t>
            </a:r>
            <a:endParaRPr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2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+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85" name="Shape 18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6" name="Google Shape;186;p21"/>
          <p:cNvSpPr txBox="1"/>
          <p:nvPr>
            <p:ph type="title"/>
          </p:nvPr>
        </p:nvSpPr>
        <p:spPr>
          <a:xfrm>
            <a:off x="478750" y="364350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Example of a RAMP warm up: </a:t>
            </a:r>
            <a:endParaRPr/>
          </a:p>
        </p:txBody>
      </p:sp>
      <p:sp>
        <p:nvSpPr>
          <p:cNvPr id="187" name="Google Shape;187;p21"/>
          <p:cNvSpPr txBox="1"/>
          <p:nvPr>
            <p:ph idx="1" type="body"/>
          </p:nvPr>
        </p:nvSpPr>
        <p:spPr>
          <a:xfrm>
            <a:off x="413075" y="932475"/>
            <a:ext cx="7505700" cy="31002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/>
              <a:t>Strength Training: </a:t>
            </a:r>
            <a:r>
              <a:rPr lang="en-GB" sz="1800"/>
              <a:t>working</a:t>
            </a:r>
            <a:r>
              <a:rPr lang="en-GB" sz="1800"/>
              <a:t> for 8 to 10 minutes </a:t>
            </a:r>
            <a:endParaRPr sz="1800"/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 sz="1800"/>
          </a:p>
        </p:txBody>
      </p:sp>
      <p:graphicFrame>
        <p:nvGraphicFramePr>
          <p:cNvPr id="188" name="Google Shape;188;p21"/>
          <p:cNvGraphicFramePr/>
          <p:nvPr/>
        </p:nvGraphicFramePr>
        <p:xfrm>
          <a:off x="478750" y="14543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{7F653CE2-08E7-464C-B590-3E663CCC3359}</a:tableStyleId>
              </a:tblPr>
              <a:tblGrid>
                <a:gridCol w="2273450"/>
                <a:gridCol w="5913050"/>
              </a:tblGrid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Phase: 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solidFill>
                      <a:srgbClr val="45818E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Activities 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>
                    <a:solidFill>
                      <a:srgbClr val="45818E"/>
                    </a:solidFill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Raise 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AutoNum type="arabicPeriod"/>
                      </a:pPr>
                      <a:r>
                        <a:rPr lang="en-GB"/>
                        <a:t>Jumping Jacks: 2 sets of 30s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AutoNum type="arabicPeriod"/>
                      </a:pPr>
                      <a:r>
                        <a:rPr lang="en-GB"/>
                        <a:t>Jog with arm circles: 2 sets of 30s 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Activate 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AutoNum type="arabicPeriod"/>
                      </a:pPr>
                      <a:r>
                        <a:rPr lang="en-GB"/>
                        <a:t>Glute bridges: 2 sets of 12 reps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AutoNum type="arabicPeriod"/>
                      </a:pPr>
                      <a:r>
                        <a:rPr lang="en-GB"/>
                        <a:t>Scapular push ups: 2 sets of 10 reps 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Mobilise 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AutoNum type="arabicPeriod"/>
                      </a:pPr>
                      <a:r>
                        <a:rPr lang="en-GB"/>
                        <a:t>Lunge with twist (rotation): 2 sets per side, hold for 3 to 5 seconds.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AutoNum type="arabicPeriod"/>
                      </a:pPr>
                      <a:r>
                        <a:rPr lang="en-GB"/>
                        <a:t>Leg swings (front to back and side to side): 2 sets of 10 reps each side. </a:t>
                      </a:r>
                      <a:endParaRPr/>
                    </a:p>
                  </a:txBody>
                  <a:tcPr marT="91425" marB="91425" marR="91425" marL="91425"/>
                </a:tc>
              </a:tr>
              <a:tr h="381000">
                <a:tc>
                  <a:txBody>
                    <a:bodyPr/>
                    <a:lstStyle/>
                    <a:p>
                      <a:pPr indent="0" lvl="0" marL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GB" sz="180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Potentiate </a:t>
                      </a:r>
                      <a:endParaRPr sz="1800">
                        <a:latin typeface="Calibri"/>
                        <a:ea typeface="Calibri"/>
                        <a:cs typeface="Calibri"/>
                        <a:sym typeface="Calibri"/>
                      </a:endParaRPr>
                    </a:p>
                  </a:txBody>
                  <a:tcPr marT="91425" marB="91425" marR="91425" marL="91425"/>
                </a:tc>
                <a:tc>
                  <a:txBody>
                    <a:bodyPr/>
                    <a:lstStyle/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AutoNum type="arabicPeriod"/>
                      </a:pPr>
                      <a:r>
                        <a:rPr lang="en-GB"/>
                        <a:t>Bodyweight squat to jump squat: 2 sets of 5 reps </a:t>
                      </a:r>
                      <a:endParaRPr/>
                    </a:p>
                    <a:p>
                      <a:pPr indent="-317500" lvl="0" marL="45720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SzPts val="1400"/>
                        <a:buAutoNum type="arabicPeriod"/>
                      </a:pPr>
                      <a:r>
                        <a:rPr lang="en-GB"/>
                        <a:t>Light dumbbell </a:t>
                      </a:r>
                      <a:r>
                        <a:rPr lang="en-GB"/>
                        <a:t>RDLs</a:t>
                      </a:r>
                      <a:r>
                        <a:rPr lang="en-GB"/>
                        <a:t> or empty bar deadlifts: 2 sets of 6 to 8 reps. </a:t>
                      </a:r>
                      <a:endParaRPr/>
                    </a:p>
                  </a:txBody>
                  <a:tcPr marT="91425" marB="91425" marR="91425" marL="91425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1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8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y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2" name="Shape 19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3" name="Google Shape;193;p22"/>
          <p:cNvSpPr txBox="1"/>
          <p:nvPr>
            <p:ph type="title"/>
          </p:nvPr>
        </p:nvSpPr>
        <p:spPr>
          <a:xfrm>
            <a:off x="466225" y="541425"/>
            <a:ext cx="7858500" cy="721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Time to Share, Feedback time!</a:t>
            </a:r>
            <a:endParaRPr/>
          </a:p>
        </p:txBody>
      </p:sp>
      <p:pic>
        <p:nvPicPr>
          <p:cNvPr id="194" name="Google Shape;194;p22"/>
          <p:cNvPicPr preferRelativeResize="0"/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1001125" y="1190025"/>
            <a:ext cx="7141750" cy="3575475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3" presetSubtype="16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0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198" name="Shape 19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9" name="Google Shape;199;p23"/>
          <p:cNvSpPr txBox="1"/>
          <p:nvPr>
            <p:ph type="title"/>
          </p:nvPr>
        </p:nvSpPr>
        <p:spPr>
          <a:xfrm>
            <a:off x="391025" y="315850"/>
            <a:ext cx="7873800" cy="8121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Key points and </a:t>
            </a:r>
            <a:r>
              <a:rPr lang="en-GB"/>
              <a:t>takeaways: </a:t>
            </a:r>
            <a:endParaRPr/>
          </a:p>
        </p:txBody>
      </p:sp>
      <p:sp>
        <p:nvSpPr>
          <p:cNvPr id="200" name="Google Shape;200;p23"/>
          <p:cNvSpPr txBox="1"/>
          <p:nvPr>
            <p:ph idx="1" type="body"/>
          </p:nvPr>
        </p:nvSpPr>
        <p:spPr>
          <a:xfrm>
            <a:off x="330875" y="1037725"/>
            <a:ext cx="7994100" cy="3310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000000"/>
                </a:solidFill>
              </a:rPr>
              <a:t>Importance of Warming Up: </a:t>
            </a:r>
            <a:endParaRPr b="1"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>
                <a:solidFill>
                  <a:srgbClr val="000000"/>
                </a:solidFill>
              </a:rPr>
              <a:t>Prepares the body - increasing heart rate, blood flow and flexibility. </a:t>
            </a:r>
            <a:endParaRPr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>
                <a:solidFill>
                  <a:srgbClr val="000000"/>
                </a:solidFill>
              </a:rPr>
              <a:t>Reduces risk of injury, improves performance and increases focus. </a:t>
            </a:r>
            <a:endParaRPr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>
                <a:solidFill>
                  <a:srgbClr val="000000"/>
                </a:solidFill>
              </a:rPr>
              <a:t>Mental preparation. </a:t>
            </a:r>
            <a:endParaRPr sz="18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rPr b="1" lang="en-GB" sz="1800">
                <a:solidFill>
                  <a:srgbClr val="000000"/>
                </a:solidFill>
              </a:rPr>
              <a:t>RAMP Structure: </a:t>
            </a:r>
            <a:endParaRPr b="1"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120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>
                <a:solidFill>
                  <a:srgbClr val="000000"/>
                </a:solidFill>
              </a:rPr>
              <a:t>Raise: Increase heart rate, blood flow and muscle/body temperature. </a:t>
            </a:r>
            <a:endParaRPr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>
                <a:solidFill>
                  <a:srgbClr val="000000"/>
                </a:solidFill>
              </a:rPr>
              <a:t>Activate: </a:t>
            </a:r>
            <a:r>
              <a:rPr lang="en-GB" sz="1800">
                <a:solidFill>
                  <a:srgbClr val="000000"/>
                </a:solidFill>
              </a:rPr>
              <a:t>Engages</a:t>
            </a:r>
            <a:r>
              <a:rPr lang="en-GB" sz="1800">
                <a:solidFill>
                  <a:srgbClr val="000000"/>
                </a:solidFill>
              </a:rPr>
              <a:t> specific muscles and joints that will be used for the main activity.</a:t>
            </a:r>
            <a:endParaRPr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>
                <a:solidFill>
                  <a:srgbClr val="000000"/>
                </a:solidFill>
              </a:rPr>
              <a:t>Mobilise: increase range of motion and flexibility in key joints. </a:t>
            </a:r>
            <a:endParaRPr sz="1800">
              <a:solidFill>
                <a:srgbClr val="000000"/>
              </a:solidFill>
            </a:endParaRPr>
          </a:p>
          <a:p>
            <a:pPr indent="-342900" lvl="0" marL="457200" rtl="0" algn="l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800"/>
              <a:buChar char="●"/>
            </a:pPr>
            <a:r>
              <a:rPr lang="en-GB" sz="1800">
                <a:solidFill>
                  <a:srgbClr val="000000"/>
                </a:solidFill>
              </a:rPr>
              <a:t>Potentiate: sport specific movements or exercises to prepare for performance. </a:t>
            </a:r>
            <a:endParaRPr sz="18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  <p:timing>
    <p:tnLst>
      <p:par>
        <p:cTn dur="indefinite" nodeType="tmRoot" restart="never">
          <p:childTnLst>
            <p:seq concurrent="1" nextAc="seek">
              <p:cTn dur="indefinite" id="2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10" presetSubtype="0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filter="fade" transition="in">
                                      <p:cBhvr>
                                        <p:cTn dur="1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0" st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1" st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2" st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3" st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4" st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5" st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6" st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7" st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8" st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9" st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9" st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fill="hold" nodeType="clickEffect" presetClass="entr" presetID="2" presetSubtype="8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>
                                            <p:txEl>
                                              <p:pRg end="10" st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200">
                                            <p:txEl>
                                              <p:pRg end="10" st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fmla="" tm="0">
                                          <p:val>
                                            <p:strVal val="#ppt_x-1"/>
                                          </p:val>
                                        </p:tav>
                                        <p:tav fmla=""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spTree>
      <p:nvGrpSpPr>
        <p:cNvPr id="204" name="Shape 20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" name="Google Shape;205;p24"/>
          <p:cNvSpPr txBox="1"/>
          <p:nvPr>
            <p:ph type="title"/>
          </p:nvPr>
        </p:nvSpPr>
        <p:spPr>
          <a:xfrm>
            <a:off x="578500" y="198925"/>
            <a:ext cx="7505700" cy="9546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rm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GB"/>
              <a:t>References </a:t>
            </a:r>
            <a:endParaRPr/>
          </a:p>
        </p:txBody>
      </p:sp>
      <p:sp>
        <p:nvSpPr>
          <p:cNvPr id="206" name="Google Shape;206;p24"/>
          <p:cNvSpPr txBox="1"/>
          <p:nvPr>
            <p:ph idx="1" type="body"/>
          </p:nvPr>
        </p:nvSpPr>
        <p:spPr>
          <a:xfrm>
            <a:off x="443175" y="893850"/>
            <a:ext cx="8009100" cy="3355800"/>
          </a:xfrm>
          <a:prstGeom prst="rect">
            <a:avLst/>
          </a:prstGeom>
        </p:spPr>
        <p:txBody>
          <a:bodyPr anchorCtr="0" anchor="t" bIns="91425" lIns="91425" spcFirstLastPara="1" rIns="91425" wrap="square" tIns="91425">
            <a:noAutofit/>
          </a:bodyPr>
          <a:lstStyle/>
          <a:p>
            <a:pPr indent="0" lvl="0" marL="0" rtl="0" algn="l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</a:rPr>
              <a:t>FootXFit (2021) RAMP warm-up graphic. </a:t>
            </a:r>
            <a:r>
              <a:rPr lang="en-GB" sz="1000">
                <a:solidFill>
                  <a:srgbClr val="000000"/>
                </a:solidFill>
              </a:rPr>
              <a:t>Available</a:t>
            </a:r>
            <a:r>
              <a:rPr lang="en-GB" sz="1000">
                <a:solidFill>
                  <a:srgbClr val="000000"/>
                </a:solidFill>
              </a:rPr>
              <a:t> at: https://footxfit.com/wp-content/uploads/2021/02/RAMP-1024x536.png. {Accessed 14 September 2025}. 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</a:rPr>
              <a:t>Islington, in (2025). </a:t>
            </a:r>
            <a:r>
              <a:rPr i="1" lang="en-GB" sz="1000">
                <a:solidFill>
                  <a:srgbClr val="000000"/>
                </a:solidFill>
              </a:rPr>
              <a:t>Dr Stretch</a:t>
            </a:r>
            <a:r>
              <a:rPr lang="en-GB" sz="1000">
                <a:solidFill>
                  <a:srgbClr val="000000"/>
                </a:solidFill>
              </a:rPr>
              <a:t>.  Available at: https://drstretch.co.uk/blog/the-importance-of-warm-up-amp-cool-down.</a:t>
            </a:r>
            <a:r>
              <a:rPr lang="en-GB" sz="1000">
                <a:solidFill>
                  <a:srgbClr val="000000"/>
                </a:solidFill>
              </a:rPr>
              <a:t> [Accessed 14 September 2025].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</a:rPr>
              <a:t>Jacksonryanfitness (2023) How to warm-up properly for exercise! RAMP warmup. Available at: https://www.youtube.com/shorts/QHAsbgAnNls. [Accessed 14 September 2025]. 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</a:rPr>
              <a:t>Parker, R. (2019). </a:t>
            </a:r>
            <a:r>
              <a:rPr i="1" lang="en-GB" sz="1000">
                <a:solidFill>
                  <a:srgbClr val="000000"/>
                </a:solidFill>
              </a:rPr>
              <a:t>What is the RAMP warm-up?</a:t>
            </a:r>
            <a:r>
              <a:rPr lang="en-GB" sz="1000">
                <a:solidFill>
                  <a:srgbClr val="000000"/>
                </a:solidFill>
              </a:rPr>
              <a:t>  Available at: https://humankinetics.me/2019/03/04/what-is-the-ramp-warm-up/. </a:t>
            </a:r>
            <a:r>
              <a:rPr lang="en-GB" sz="1000">
                <a:solidFill>
                  <a:srgbClr val="000000"/>
                </a:solidFill>
              </a:rPr>
              <a:t>[Accessed 14 September 2025].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</a:rPr>
              <a:t>Walker , B. (2024). </a:t>
            </a:r>
            <a:r>
              <a:rPr i="1" lang="en-GB" sz="1000">
                <a:solidFill>
                  <a:srgbClr val="000000"/>
                </a:solidFill>
              </a:rPr>
              <a:t>What is a Warm-Up and How to Warm-Up Properly?</a:t>
            </a:r>
            <a:r>
              <a:rPr lang="en-GB" sz="1000">
                <a:solidFill>
                  <a:srgbClr val="000000"/>
                </a:solidFill>
              </a:rPr>
              <a:t> Available at: https://stretchcoach.com/articles/warm-up/?srsltid=AfmBOopJCi1vQzVsY4I8MwYkiRr8eLRL55TOzOu4qYnF2n7bA-_WNn54 [Accessed 14 September. 2025].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rPr lang="en-GB" sz="1000">
                <a:solidFill>
                  <a:srgbClr val="000000"/>
                </a:solidFill>
              </a:rPr>
              <a:t>Warm-Ups A performance-based approach. (n.d.). Available at: https://www.scienceforsport.com/wp-content/uploads/2018/04/LM-Warm-Ups.pdf?srsltid=AfmBOooo5OEk2SOoJmfvWigcQ7iyzQCGyqx2KSQrgVlas9UuDv_4uJ0L [Accessed 14 </a:t>
            </a:r>
            <a:r>
              <a:rPr lang="en-GB" sz="1000">
                <a:solidFill>
                  <a:srgbClr val="000000"/>
                </a:solidFill>
              </a:rPr>
              <a:t>September</a:t>
            </a:r>
            <a:r>
              <a:rPr lang="en-GB" sz="1000">
                <a:solidFill>
                  <a:srgbClr val="000000"/>
                </a:solidFill>
              </a:rPr>
              <a:t> 2025].</a:t>
            </a:r>
            <a:endParaRPr sz="1000">
              <a:solidFill>
                <a:srgbClr val="000000"/>
              </a:solidFill>
            </a:endParaRPr>
          </a:p>
          <a:p>
            <a:pPr indent="0" lvl="0" marL="0" rtl="0" algn="l">
              <a:lnSpc>
                <a:spcPct val="150000"/>
              </a:lnSpc>
              <a:spcBef>
                <a:spcPts val="1200"/>
              </a:spcBef>
              <a:spcAft>
                <a:spcPts val="0"/>
              </a:spcAft>
              <a:buNone/>
            </a:pPr>
            <a:r>
              <a:t/>
            </a:r>
            <a:endParaRPr sz="1400">
              <a:solidFill>
                <a:srgbClr val="000000"/>
              </a:solidFill>
            </a:endParaRPr>
          </a:p>
          <a:p>
            <a:pPr indent="0" lvl="0" marL="0" rtl="0" algn="l">
              <a:spcBef>
                <a:spcPts val="1200"/>
              </a:spcBef>
              <a:spcAft>
                <a:spcPts val="120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Shift">
  <a:themeElements>
    <a:clrScheme name="Shift">
      <a:dk1>
        <a:srgbClr val="FFFFFF"/>
      </a:dk1>
      <a:lt1>
        <a:srgbClr val="AF7B51"/>
      </a:lt1>
      <a:dk2>
        <a:srgbClr val="233A44"/>
      </a:dk2>
      <a:lt2>
        <a:srgbClr val="D9D9D9"/>
      </a:lt2>
      <a:accent1>
        <a:srgbClr val="00796B"/>
      </a:accent1>
      <a:accent2>
        <a:srgbClr val="D9563F"/>
      </a:accent2>
      <a:accent3>
        <a:srgbClr val="C4A15A"/>
      </a:accent3>
      <a:accent4>
        <a:srgbClr val="14F597"/>
      </a:accent4>
      <a:accent5>
        <a:srgbClr val="3D4594"/>
      </a:accent5>
      <a:accent6>
        <a:srgbClr val="163EF5"/>
      </a:accent6>
      <a:hlink>
        <a:srgbClr val="3D4594"/>
      </a:hlink>
      <a:folHlink>
        <a:srgbClr val="3D4594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