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4" r:id="rId20"/>
    <p:sldId id="275" r:id="rId21"/>
    <p:sldId id="276" r:id="rId22"/>
    <p:sldId id="282" r:id="rId23"/>
    <p:sldId id="287" r:id="rId24"/>
    <p:sldId id="277" r:id="rId25"/>
    <p:sldId id="279" r:id="rId26"/>
    <p:sldId id="286" r:id="rId27"/>
    <p:sldId id="281" r:id="rId28"/>
    <p:sldId id="283" r:id="rId29"/>
    <p:sldId id="284" r:id="rId30"/>
    <p:sldId id="285" r:id="rId31"/>
    <p:sldId id="280" r:id="rId32"/>
    <p:sldId id="27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817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71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459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218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406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525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607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675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957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03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48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5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" TargetMode="External"/><Relationship Id="rId2" Type="http://schemas.openxmlformats.org/officeDocument/2006/relationships/hyperlink" Target="https://www.mencap.org.uk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" TargetMode="External"/><Relationship Id="rId2" Type="http://schemas.openxmlformats.org/officeDocument/2006/relationships/hyperlink" Target="http://www.counselling-directory.org.uk/stat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elpguid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Managing Mental Health &amp; Learning disabilities UK – WK 1</a:t>
            </a:r>
            <a:endParaRPr lang="en-US" dirty="0"/>
          </a:p>
        </p:txBody>
      </p:sp>
      <p:pic>
        <p:nvPicPr>
          <p:cNvPr id="4" name="Picture 3" descr="Afbeeldingsresultaat voor university of wales trinity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65204"/>
            <a:ext cx="4248472" cy="13681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49621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Service users and mental disorders</a:t>
            </a:r>
          </a:p>
          <a:p>
            <a:r>
              <a:rPr lang="en-GB" dirty="0" smtClean="0"/>
              <a:t>Figures</a:t>
            </a:r>
          </a:p>
          <a:p>
            <a:r>
              <a:rPr lang="en-GB" dirty="0" smtClean="0"/>
              <a:t>Mental Health services UK</a:t>
            </a:r>
          </a:p>
          <a:p>
            <a:r>
              <a:rPr lang="en-GB" dirty="0" smtClean="0"/>
              <a:t>Support services 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852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Becomes a problem when:</a:t>
            </a:r>
          </a:p>
          <a:p>
            <a:endParaRPr lang="en-GB" dirty="0"/>
          </a:p>
          <a:p>
            <a:r>
              <a:rPr lang="en-GB" dirty="0" smtClean="0"/>
              <a:t>Is expressed through </a:t>
            </a:r>
            <a:r>
              <a:rPr lang="en-GB" dirty="0"/>
              <a:t>unhelpful or destructive</a:t>
            </a:r>
            <a:endParaRPr lang="en-US" dirty="0"/>
          </a:p>
          <a:p>
            <a:pPr marL="0" indent="0">
              <a:buNone/>
            </a:pPr>
            <a:r>
              <a:rPr lang="en-GB" dirty="0" smtClean="0"/>
              <a:t>behaviour</a:t>
            </a:r>
          </a:p>
          <a:p>
            <a:r>
              <a:rPr lang="en-GB" dirty="0" smtClean="0"/>
              <a:t>It has a </a:t>
            </a:r>
            <a:r>
              <a:rPr lang="en-GB" dirty="0"/>
              <a:t>negative impact on </a:t>
            </a:r>
            <a:r>
              <a:rPr lang="en-GB" dirty="0" smtClean="0"/>
              <a:t>overall </a:t>
            </a:r>
            <a:r>
              <a:rPr lang="en-GB" dirty="0"/>
              <a:t>mental and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physical </a:t>
            </a:r>
            <a:r>
              <a:rPr lang="en-GB" dirty="0" smtClean="0"/>
              <a:t>health </a:t>
            </a:r>
          </a:p>
          <a:p>
            <a:r>
              <a:rPr lang="en-GB" dirty="0" smtClean="0"/>
              <a:t>Contributes to mental health problems, makes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existing </a:t>
            </a:r>
            <a:r>
              <a:rPr lang="en-GB" dirty="0"/>
              <a:t>problems </a:t>
            </a:r>
            <a:r>
              <a:rPr lang="en-GB" dirty="0" smtClean="0"/>
              <a:t>worse</a:t>
            </a:r>
          </a:p>
          <a:p>
            <a:r>
              <a:rPr lang="en-GB" dirty="0" smtClean="0"/>
              <a:t>Is a symptom </a:t>
            </a:r>
            <a:r>
              <a:rPr lang="en-GB" dirty="0"/>
              <a:t>of some mental </a:t>
            </a:r>
            <a:r>
              <a:rPr lang="en-GB" dirty="0" smtClean="0"/>
              <a:t>health problems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651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Anxiety and panic attacks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Feelings </a:t>
            </a:r>
            <a:r>
              <a:rPr lang="en-GB" dirty="0"/>
              <a:t>of unease, worry and </a:t>
            </a:r>
            <a:r>
              <a:rPr lang="en-GB" dirty="0" smtClean="0"/>
              <a:t>fear</a:t>
            </a:r>
            <a:endParaRPr lang="en-US" dirty="0"/>
          </a:p>
          <a:p>
            <a:pPr lvl="1"/>
            <a:r>
              <a:rPr lang="en-GB" dirty="0" smtClean="0"/>
              <a:t>emotional </a:t>
            </a:r>
            <a:r>
              <a:rPr lang="en-GB" dirty="0"/>
              <a:t>and </a:t>
            </a:r>
            <a:r>
              <a:rPr lang="en-GB" dirty="0" smtClean="0"/>
              <a:t>physical </a:t>
            </a:r>
            <a:r>
              <a:rPr lang="en-GB" dirty="0"/>
              <a:t>sensations </a:t>
            </a: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Becomes a problem when:</a:t>
            </a:r>
          </a:p>
          <a:p>
            <a:endParaRPr lang="en-GB" dirty="0" smtClean="0"/>
          </a:p>
          <a:p>
            <a:r>
              <a:rPr lang="en-GB" dirty="0" smtClean="0"/>
              <a:t>Worrying all the time</a:t>
            </a:r>
          </a:p>
          <a:p>
            <a:r>
              <a:rPr lang="en-GB" dirty="0" smtClean="0"/>
              <a:t>Regular experience unpleasant physical and psychological effects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Depending on the type of problems a diagnosis of a specific anxiety disorder can be given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0909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most common anxiety disorders are:</a:t>
            </a:r>
            <a:endParaRPr lang="en-US" dirty="0"/>
          </a:p>
          <a:p>
            <a:r>
              <a:rPr lang="en-GB" dirty="0"/>
              <a:t>G</a:t>
            </a:r>
            <a:r>
              <a:rPr lang="en-GB" dirty="0" smtClean="0"/>
              <a:t>eneralised </a:t>
            </a:r>
            <a:r>
              <a:rPr lang="en-GB" dirty="0"/>
              <a:t>anxiety disorder (GAD)</a:t>
            </a:r>
            <a:endParaRPr lang="en-US" dirty="0"/>
          </a:p>
          <a:p>
            <a:r>
              <a:rPr lang="en-GB" dirty="0"/>
              <a:t>P</a:t>
            </a:r>
            <a:r>
              <a:rPr lang="en-GB" dirty="0" smtClean="0"/>
              <a:t>anic </a:t>
            </a:r>
            <a:r>
              <a:rPr lang="en-GB" dirty="0"/>
              <a:t>disorder</a:t>
            </a:r>
            <a:endParaRPr lang="en-US" dirty="0"/>
          </a:p>
          <a:p>
            <a:r>
              <a:rPr lang="en-GB" dirty="0"/>
              <a:t>O</a:t>
            </a:r>
            <a:r>
              <a:rPr lang="en-GB" dirty="0" smtClean="0"/>
              <a:t>bsessive-compulsive </a:t>
            </a:r>
            <a:r>
              <a:rPr lang="en-GB" dirty="0"/>
              <a:t>disorder (OCD)</a:t>
            </a:r>
            <a:endParaRPr lang="en-US" dirty="0"/>
          </a:p>
          <a:p>
            <a:r>
              <a:rPr lang="en-GB" dirty="0"/>
              <a:t>P</a:t>
            </a:r>
            <a:r>
              <a:rPr lang="en-GB" dirty="0" smtClean="0"/>
              <a:t>hobias</a:t>
            </a:r>
            <a:endParaRPr lang="en-US" dirty="0"/>
          </a:p>
          <a:p>
            <a:r>
              <a:rPr lang="en-GB" dirty="0"/>
              <a:t>P</a:t>
            </a:r>
            <a:r>
              <a:rPr lang="en-GB" dirty="0" smtClean="0"/>
              <a:t>ost-traumatic </a:t>
            </a:r>
            <a:r>
              <a:rPr lang="en-GB" dirty="0"/>
              <a:t>stress disorder (PTSD).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838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Bipolar disorder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Bipolar disorder is </a:t>
            </a:r>
            <a:r>
              <a:rPr lang="en-GB" dirty="0" smtClean="0"/>
              <a:t>diagnosed by a doctor.</a:t>
            </a:r>
          </a:p>
          <a:p>
            <a:pPr marL="0" indent="0">
              <a:buNone/>
            </a:pPr>
            <a:r>
              <a:rPr lang="en-GB" dirty="0" smtClean="0"/>
              <a:t>It mainly </a:t>
            </a:r>
            <a:r>
              <a:rPr lang="en-GB" dirty="0"/>
              <a:t>affects </a:t>
            </a:r>
            <a:r>
              <a:rPr lang="en-GB" dirty="0" smtClean="0"/>
              <a:t>the mood</a:t>
            </a:r>
            <a:r>
              <a:rPr lang="en-GB" dirty="0"/>
              <a:t>. </a:t>
            </a:r>
            <a:r>
              <a:rPr lang="en-GB" dirty="0" smtClean="0"/>
              <a:t>People with bipolar disorders, are likely </a:t>
            </a:r>
            <a:r>
              <a:rPr lang="en-GB" dirty="0"/>
              <a:t>to have times </a:t>
            </a:r>
            <a:r>
              <a:rPr lang="en-GB" dirty="0" smtClean="0"/>
              <a:t>where</a:t>
            </a:r>
            <a:r>
              <a:rPr lang="en-US" dirty="0" smtClean="0"/>
              <a:t> t</a:t>
            </a:r>
            <a:r>
              <a:rPr lang="en-GB" dirty="0" smtClean="0"/>
              <a:t>hey  </a:t>
            </a:r>
            <a:r>
              <a:rPr lang="en-GB" dirty="0"/>
              <a:t>experience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 smtClean="0"/>
              <a:t>Manic </a:t>
            </a:r>
            <a:r>
              <a:rPr lang="en-GB" dirty="0"/>
              <a:t>or hypomanic episodes (feeling high)</a:t>
            </a:r>
            <a:endParaRPr lang="en-US" dirty="0"/>
          </a:p>
          <a:p>
            <a:r>
              <a:rPr lang="en-GB" dirty="0" smtClean="0"/>
              <a:t>Depressive </a:t>
            </a:r>
            <a:r>
              <a:rPr lang="en-GB" dirty="0"/>
              <a:t>episodes (feeling low)</a:t>
            </a:r>
            <a:endParaRPr lang="en-US" dirty="0"/>
          </a:p>
          <a:p>
            <a:r>
              <a:rPr lang="en-GB" dirty="0" smtClean="0"/>
              <a:t>Potentially </a:t>
            </a:r>
            <a:r>
              <a:rPr lang="en-GB" dirty="0"/>
              <a:t>some psychotic symptoms during manic or </a:t>
            </a:r>
            <a:r>
              <a:rPr lang="en-GB" dirty="0" smtClean="0"/>
              <a:t>depressed</a:t>
            </a:r>
            <a:r>
              <a:rPr lang="en-US" dirty="0" smtClean="0"/>
              <a:t> </a:t>
            </a:r>
            <a:r>
              <a:rPr lang="en-GB" dirty="0" smtClean="0"/>
              <a:t>episodes</a:t>
            </a:r>
            <a:r>
              <a:rPr lang="en-GB" dirty="0"/>
              <a:t>.</a:t>
            </a:r>
            <a:endParaRPr lang="en-US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term </a:t>
            </a:r>
            <a:r>
              <a:rPr lang="en-GB" dirty="0" err="1"/>
              <a:t>ʽbipolarʼ</a:t>
            </a:r>
            <a:r>
              <a:rPr lang="en-GB" dirty="0"/>
              <a:t> refers to the way </a:t>
            </a:r>
            <a:r>
              <a:rPr lang="en-GB" dirty="0" smtClean="0"/>
              <a:t>the mood </a:t>
            </a:r>
            <a:r>
              <a:rPr lang="en-GB" dirty="0"/>
              <a:t>can change </a:t>
            </a:r>
            <a:r>
              <a:rPr lang="en-GB" dirty="0" smtClean="0"/>
              <a:t>between two </a:t>
            </a:r>
            <a:r>
              <a:rPr lang="en-GB" dirty="0"/>
              <a:t>very different states – mania and depression.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058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Psychotic </a:t>
            </a:r>
            <a:r>
              <a:rPr lang="en-GB" dirty="0" smtClean="0"/>
              <a:t>symptoms can include</a:t>
            </a:r>
          </a:p>
          <a:p>
            <a:r>
              <a:rPr lang="en-GB" dirty="0" smtClean="0"/>
              <a:t>Delusions</a:t>
            </a:r>
            <a:r>
              <a:rPr lang="en-GB" dirty="0"/>
              <a:t>, such as paranoia, </a:t>
            </a:r>
            <a:r>
              <a:rPr lang="en-GB" dirty="0" smtClean="0"/>
              <a:t>hallucinations</a:t>
            </a:r>
            <a:r>
              <a:rPr lang="en-GB" dirty="0"/>
              <a:t>, </a:t>
            </a:r>
            <a:r>
              <a:rPr lang="en-GB" dirty="0" smtClean="0"/>
              <a:t>hearing </a:t>
            </a:r>
            <a:r>
              <a:rPr lang="en-GB" dirty="0"/>
              <a:t>voices.</a:t>
            </a:r>
            <a:endParaRPr lang="en-US" dirty="0"/>
          </a:p>
          <a:p>
            <a:r>
              <a:rPr lang="en-GB" dirty="0"/>
              <a:t>Not everyone with a diagnosis of bipolar disorder experiences </a:t>
            </a:r>
            <a:r>
              <a:rPr lang="en-GB" dirty="0" smtClean="0"/>
              <a:t>psychosis</a:t>
            </a:r>
            <a:endParaRPr lang="en-US" dirty="0"/>
          </a:p>
          <a:p>
            <a:r>
              <a:rPr lang="en-GB" dirty="0" smtClean="0"/>
              <a:t>More </a:t>
            </a:r>
            <a:r>
              <a:rPr lang="en-GB" dirty="0"/>
              <a:t>common during manic episodes, but can</a:t>
            </a:r>
            <a:endParaRPr lang="en-US" dirty="0"/>
          </a:p>
          <a:p>
            <a:r>
              <a:rPr lang="en-GB" dirty="0"/>
              <a:t>happen during depressive episodes too.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Possible to experience mixed episodes = </a:t>
            </a:r>
            <a:r>
              <a:rPr lang="en-GB" dirty="0"/>
              <a:t>symptoms of </a:t>
            </a:r>
            <a:r>
              <a:rPr lang="en-GB" dirty="0" smtClean="0"/>
              <a:t>depression, mania </a:t>
            </a:r>
            <a:r>
              <a:rPr lang="en-GB" dirty="0"/>
              <a:t>or hypomania at the same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837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Body dysmorphic disorder (BDD)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An </a:t>
            </a:r>
            <a:r>
              <a:rPr lang="en-GB" dirty="0"/>
              <a:t>anxiety disorder related to </a:t>
            </a:r>
            <a:r>
              <a:rPr lang="en-GB" dirty="0" smtClean="0"/>
              <a:t>body image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diagnosis of BDD </a:t>
            </a:r>
            <a:r>
              <a:rPr lang="en-GB" dirty="0" smtClean="0"/>
              <a:t>is given when:</a:t>
            </a:r>
            <a:endParaRPr lang="en-US" dirty="0"/>
          </a:p>
          <a:p>
            <a:pPr marL="0" indent="0">
              <a:buNone/>
            </a:pPr>
            <a:r>
              <a:rPr lang="en-GB" dirty="0" smtClean="0"/>
              <a:t>   Experience </a:t>
            </a:r>
            <a:r>
              <a:rPr lang="en-GB" dirty="0"/>
              <a:t>obsessive worries about one or </a:t>
            </a:r>
            <a:r>
              <a:rPr lang="en-GB" dirty="0" smtClean="0"/>
              <a:t>more</a:t>
            </a:r>
          </a:p>
          <a:p>
            <a:pPr marL="0" indent="0">
              <a:buNone/>
            </a:pPr>
            <a:r>
              <a:rPr lang="en-GB" dirty="0" smtClean="0"/>
              <a:t>   perceived </a:t>
            </a:r>
            <a:r>
              <a:rPr lang="en-GB" dirty="0"/>
              <a:t>flaws </a:t>
            </a:r>
            <a:r>
              <a:rPr lang="en-GB" dirty="0" smtClean="0"/>
              <a:t>in physical appearance, cannot be</a:t>
            </a:r>
          </a:p>
          <a:p>
            <a:pPr marL="0" indent="0">
              <a:buNone/>
            </a:pPr>
            <a:r>
              <a:rPr lang="en-GB" dirty="0" smtClean="0"/>
              <a:t>   seen </a:t>
            </a:r>
            <a:r>
              <a:rPr lang="en-GB" dirty="0"/>
              <a:t>by others </a:t>
            </a:r>
            <a:r>
              <a:rPr lang="en-GB" dirty="0" smtClean="0"/>
              <a:t>or appears </a:t>
            </a:r>
            <a:r>
              <a:rPr lang="en-GB" dirty="0"/>
              <a:t>very slight</a:t>
            </a:r>
            <a:endParaRPr lang="en-US" dirty="0"/>
          </a:p>
          <a:p>
            <a:r>
              <a:rPr lang="en-GB" dirty="0" smtClean="0"/>
              <a:t>Develop </a:t>
            </a:r>
            <a:r>
              <a:rPr lang="en-GB" dirty="0"/>
              <a:t>compulsive behaviours and routines, such as excessive use </a:t>
            </a:r>
            <a:r>
              <a:rPr lang="en-GB" dirty="0" smtClean="0"/>
              <a:t>of mirrors </a:t>
            </a:r>
            <a:r>
              <a:rPr lang="en-GB" dirty="0"/>
              <a:t>or picking </a:t>
            </a:r>
            <a:r>
              <a:rPr lang="en-GB" dirty="0" smtClean="0"/>
              <a:t>skin</a:t>
            </a:r>
            <a:r>
              <a:rPr lang="en-GB" dirty="0"/>
              <a:t>, </a:t>
            </a:r>
            <a:r>
              <a:rPr lang="en-GB" dirty="0" smtClean="0"/>
              <a:t>worried about the </a:t>
            </a:r>
            <a:r>
              <a:rPr lang="en-GB" dirty="0"/>
              <a:t>way one look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003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Borderline personality disorder (BPD)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Type </a:t>
            </a:r>
            <a:r>
              <a:rPr lang="en-GB" sz="4000" dirty="0"/>
              <a:t>of mental health problem </a:t>
            </a:r>
            <a:r>
              <a:rPr lang="en-GB" sz="4000" dirty="0" smtClean="0"/>
              <a:t>where attitudes</a:t>
            </a:r>
            <a:r>
              <a:rPr lang="en-GB" sz="4000" dirty="0"/>
              <a:t>, beliefs and behaviours cause </a:t>
            </a:r>
            <a:r>
              <a:rPr lang="en-GB" sz="4000" dirty="0" smtClean="0"/>
              <a:t>longstanding </a:t>
            </a:r>
            <a:r>
              <a:rPr lang="en-GB" sz="4000" dirty="0"/>
              <a:t>problems </a:t>
            </a:r>
            <a:r>
              <a:rPr lang="en-GB" sz="4000" dirty="0" smtClean="0"/>
              <a:t>in individuals lives</a:t>
            </a:r>
            <a:endParaRPr lang="en-US" sz="4000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 smtClean="0"/>
              <a:t>Symptoms</a:t>
            </a:r>
          </a:p>
          <a:p>
            <a:r>
              <a:rPr lang="en-GB" sz="4000" dirty="0" smtClean="0"/>
              <a:t>Feel </a:t>
            </a:r>
            <a:r>
              <a:rPr lang="en-GB" sz="4000" dirty="0"/>
              <a:t>very worried about </a:t>
            </a:r>
            <a:r>
              <a:rPr lang="en-GB" sz="4000" dirty="0" smtClean="0"/>
              <a:t>being abandoned do anything </a:t>
            </a:r>
            <a:r>
              <a:rPr lang="en-GB" sz="4000" dirty="0"/>
              <a:t>to stop that happening.</a:t>
            </a:r>
            <a:endParaRPr lang="en-US" sz="4000" dirty="0"/>
          </a:p>
          <a:p>
            <a:r>
              <a:rPr lang="en-GB" sz="4000" dirty="0" smtClean="0"/>
              <a:t>Very </a:t>
            </a:r>
            <a:r>
              <a:rPr lang="en-GB" sz="4000" dirty="0"/>
              <a:t>intense emotions </a:t>
            </a:r>
            <a:r>
              <a:rPr lang="en-GB" sz="4000" dirty="0" smtClean="0"/>
              <a:t> </a:t>
            </a:r>
            <a:r>
              <a:rPr lang="en-GB" sz="4000" dirty="0"/>
              <a:t>last from a few hours to a </a:t>
            </a:r>
            <a:r>
              <a:rPr lang="en-GB" sz="4000" dirty="0" smtClean="0"/>
              <a:t>few days., can </a:t>
            </a:r>
            <a:r>
              <a:rPr lang="en-GB" sz="4000" dirty="0"/>
              <a:t>change quickly (for example, from feeling very </a:t>
            </a:r>
            <a:r>
              <a:rPr lang="en-GB" sz="4000" dirty="0" smtClean="0"/>
              <a:t>happy and </a:t>
            </a:r>
            <a:r>
              <a:rPr lang="en-GB" sz="4000" dirty="0"/>
              <a:t>confident in the morning to feeling low and sad in the afternoon).</a:t>
            </a:r>
            <a:endParaRPr lang="en-US" sz="4000" dirty="0"/>
          </a:p>
          <a:p>
            <a:r>
              <a:rPr lang="en-GB" sz="4000" dirty="0" smtClean="0"/>
              <a:t>No strong </a:t>
            </a:r>
            <a:r>
              <a:rPr lang="en-GB" sz="4000" dirty="0"/>
              <a:t>sense of </a:t>
            </a:r>
            <a:r>
              <a:rPr lang="en-GB" sz="4000" dirty="0" smtClean="0"/>
              <a:t> own self  and can change  based who with.</a:t>
            </a:r>
            <a:endParaRPr lang="en-US" sz="4000" dirty="0"/>
          </a:p>
          <a:p>
            <a:r>
              <a:rPr lang="en-GB" sz="4000" dirty="0" smtClean="0"/>
              <a:t>Very </a:t>
            </a:r>
            <a:r>
              <a:rPr lang="en-GB" sz="4000" dirty="0"/>
              <a:t>hard to make and keep stable relationships.</a:t>
            </a:r>
            <a:endParaRPr lang="en-US" sz="4000" dirty="0"/>
          </a:p>
          <a:p>
            <a:r>
              <a:rPr lang="en-GB" sz="4000" dirty="0" smtClean="0"/>
              <a:t>Act </a:t>
            </a:r>
            <a:r>
              <a:rPr lang="en-GB" sz="4000" dirty="0"/>
              <a:t>impulsively and do things that </a:t>
            </a:r>
            <a:r>
              <a:rPr lang="en-GB" sz="4000" dirty="0" smtClean="0"/>
              <a:t>can be harmful e.g. binge eating</a:t>
            </a:r>
            <a:r>
              <a:rPr lang="en-GB" sz="4000" dirty="0"/>
              <a:t>, using drugs or driving dangerously).</a:t>
            </a:r>
            <a:endParaRPr lang="en-US" sz="4000" dirty="0"/>
          </a:p>
          <a:p>
            <a:r>
              <a:rPr lang="en-GB" sz="4000" dirty="0" smtClean="0"/>
              <a:t>Have </a:t>
            </a:r>
            <a:r>
              <a:rPr lang="en-GB" sz="4000" dirty="0"/>
              <a:t>suicidal thoughts or self-harming behaviour.</a:t>
            </a:r>
            <a:endParaRPr lang="en-US" sz="4000" dirty="0"/>
          </a:p>
          <a:p>
            <a:r>
              <a:rPr lang="en-GB" sz="4000" dirty="0" smtClean="0"/>
              <a:t>Feel </a:t>
            </a:r>
            <a:r>
              <a:rPr lang="en-GB" sz="4000" dirty="0"/>
              <a:t>empty and lonely a lot of the time.</a:t>
            </a:r>
            <a:endParaRPr lang="en-US" sz="4000" dirty="0"/>
          </a:p>
          <a:p>
            <a:r>
              <a:rPr lang="en-GB" sz="4000" dirty="0" smtClean="0"/>
              <a:t>Get </a:t>
            </a:r>
            <a:r>
              <a:rPr lang="en-GB" sz="4000" dirty="0"/>
              <a:t>very angry, and struggle to control </a:t>
            </a:r>
            <a:r>
              <a:rPr lang="en-GB" sz="4000" dirty="0" smtClean="0"/>
              <a:t> </a:t>
            </a:r>
            <a:r>
              <a:rPr lang="en-GB" sz="4000" dirty="0"/>
              <a:t>anger.</a:t>
            </a:r>
            <a:endParaRPr lang="en-US" sz="4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926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of personality disorders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8604448" cy="51125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2992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Depression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Low </a:t>
            </a:r>
            <a:r>
              <a:rPr lang="en-GB" dirty="0"/>
              <a:t>mood that lasts for a long time, and </a:t>
            </a:r>
            <a:r>
              <a:rPr lang="en-GB" dirty="0" smtClean="0"/>
              <a:t>affects individuals everyday life</a:t>
            </a:r>
          </a:p>
          <a:p>
            <a:r>
              <a:rPr lang="en-GB" dirty="0" smtClean="0"/>
              <a:t>Doesn’t </a:t>
            </a:r>
            <a:r>
              <a:rPr lang="en-GB" dirty="0"/>
              <a:t>go away after </a:t>
            </a:r>
            <a:r>
              <a:rPr lang="en-GB" dirty="0" smtClean="0"/>
              <a:t>a couple of weeks, or comes back over and over again for a few days, can </a:t>
            </a:r>
            <a:r>
              <a:rPr lang="en-GB" dirty="0"/>
              <a:t>be a sign </a:t>
            </a:r>
            <a:endParaRPr lang="en-GB" dirty="0" smtClean="0"/>
          </a:p>
          <a:p>
            <a:r>
              <a:rPr lang="en-GB" dirty="0" smtClean="0"/>
              <a:t>When most severe life-threatening </a:t>
            </a:r>
            <a:r>
              <a:rPr lang="en-GB" dirty="0"/>
              <a:t>because it can make one feel suicidal or simply give up </a:t>
            </a:r>
            <a:r>
              <a:rPr lang="en-GB" dirty="0" smtClean="0"/>
              <a:t>the will </a:t>
            </a:r>
            <a:r>
              <a:rPr lang="en-GB" dirty="0"/>
              <a:t>to live</a:t>
            </a:r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669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Seasonal affective disorder (SAD) – depression usually (but not always) occurs in the winter. </a:t>
            </a:r>
          </a:p>
          <a:p>
            <a:r>
              <a:rPr lang="en-GB" dirty="0" smtClean="0"/>
              <a:t>Dysthymia – continuous mild depression that lasts for two years or more. </a:t>
            </a:r>
          </a:p>
          <a:p>
            <a:r>
              <a:rPr lang="en-GB" dirty="0" smtClean="0"/>
              <a:t>Prenatal depression –  occurs during pregnancy</a:t>
            </a:r>
          </a:p>
          <a:p>
            <a:r>
              <a:rPr lang="en-GB" dirty="0" smtClean="0"/>
              <a:t>Postnatal depression (PND) – weeks and months after becoming a parent.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100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Depression can be a part of several mental health problems:</a:t>
            </a:r>
            <a:endParaRPr lang="en-US" dirty="0"/>
          </a:p>
          <a:p>
            <a:r>
              <a:rPr lang="en-GB" dirty="0" smtClean="0"/>
              <a:t>Bipolar </a:t>
            </a:r>
            <a:r>
              <a:rPr lang="en-GB" dirty="0"/>
              <a:t>disorder</a:t>
            </a:r>
            <a:endParaRPr lang="en-US" dirty="0"/>
          </a:p>
          <a:p>
            <a:r>
              <a:rPr lang="en-GB" dirty="0" smtClean="0"/>
              <a:t>Borderline </a:t>
            </a:r>
            <a:r>
              <a:rPr lang="en-GB" dirty="0"/>
              <a:t>personality disorder (BPD) and other </a:t>
            </a:r>
            <a:r>
              <a:rPr lang="en-GB" dirty="0" smtClean="0"/>
              <a:t>personality disorders</a:t>
            </a:r>
            <a:endParaRPr lang="en-US" dirty="0"/>
          </a:p>
          <a:p>
            <a:r>
              <a:rPr lang="en-GB" dirty="0" smtClean="0"/>
              <a:t>Schizoaffective </a:t>
            </a:r>
            <a:r>
              <a:rPr lang="en-GB" dirty="0"/>
              <a:t>disorder.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892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Eating problems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 </a:t>
            </a:r>
            <a:r>
              <a:rPr lang="en-GB" dirty="0"/>
              <a:t>be very hard to cope </a:t>
            </a:r>
            <a:r>
              <a:rPr lang="en-GB" dirty="0" smtClean="0"/>
              <a:t>with as eating </a:t>
            </a:r>
            <a:r>
              <a:rPr lang="en-GB" dirty="0"/>
              <a:t>problems aren’t just about food.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Related to:</a:t>
            </a:r>
            <a:endParaRPr lang="en-GB" dirty="0"/>
          </a:p>
          <a:p>
            <a:r>
              <a:rPr lang="en-GB" dirty="0" smtClean="0"/>
              <a:t>Difficult issues in individuals lives</a:t>
            </a:r>
          </a:p>
          <a:p>
            <a:r>
              <a:rPr lang="en-GB" dirty="0" smtClean="0"/>
              <a:t>Painful feelings  </a:t>
            </a:r>
            <a:r>
              <a:rPr lang="en-GB" dirty="0"/>
              <a:t>which </a:t>
            </a:r>
            <a:r>
              <a:rPr lang="en-GB" dirty="0" smtClean="0"/>
              <a:t>are </a:t>
            </a:r>
            <a:r>
              <a:rPr lang="en-GB" dirty="0"/>
              <a:t>hard </a:t>
            </a:r>
            <a:r>
              <a:rPr lang="en-GB" dirty="0" smtClean="0"/>
              <a:t>to express</a:t>
            </a:r>
            <a:r>
              <a:rPr lang="en-GB" dirty="0"/>
              <a:t>, </a:t>
            </a:r>
            <a:r>
              <a:rPr lang="en-GB" dirty="0" smtClean="0"/>
              <a:t> face </a:t>
            </a:r>
            <a:r>
              <a:rPr lang="en-GB" dirty="0"/>
              <a:t>or resolve.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Focusing </a:t>
            </a:r>
            <a:r>
              <a:rPr lang="en-GB" dirty="0"/>
              <a:t>on food can be a way of </a:t>
            </a:r>
            <a:r>
              <a:rPr lang="en-GB" dirty="0" smtClean="0"/>
              <a:t>disguising these problems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774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Types of eating disorders</a:t>
            </a:r>
          </a:p>
          <a:p>
            <a:r>
              <a:rPr lang="en-GB" dirty="0"/>
              <a:t>B</a:t>
            </a:r>
            <a:r>
              <a:rPr lang="en-GB" dirty="0" smtClean="0"/>
              <a:t>ulimia </a:t>
            </a:r>
            <a:r>
              <a:rPr lang="en-GB" dirty="0"/>
              <a:t>nervosa </a:t>
            </a:r>
            <a:r>
              <a:rPr lang="en-GB" dirty="0" smtClean="0"/>
              <a:t> –bingeing and then purging, feeling upset </a:t>
            </a:r>
            <a:r>
              <a:rPr lang="en-GB" dirty="0"/>
              <a:t>or </a:t>
            </a:r>
            <a:r>
              <a:rPr lang="en-GB" dirty="0" smtClean="0"/>
              <a:t>worried</a:t>
            </a:r>
            <a:endParaRPr lang="en-US" dirty="0"/>
          </a:p>
          <a:p>
            <a:r>
              <a:rPr lang="en-GB" dirty="0"/>
              <a:t>A</a:t>
            </a:r>
            <a:r>
              <a:rPr lang="en-GB" dirty="0" smtClean="0"/>
              <a:t>norexia </a:t>
            </a:r>
            <a:r>
              <a:rPr lang="en-GB" dirty="0"/>
              <a:t>nervosa </a:t>
            </a:r>
            <a:r>
              <a:rPr lang="en-GB" dirty="0" smtClean="0"/>
              <a:t>-not eat </a:t>
            </a:r>
            <a:r>
              <a:rPr lang="en-GB" dirty="0"/>
              <a:t>enough </a:t>
            </a:r>
            <a:r>
              <a:rPr lang="en-GB" dirty="0" smtClean="0"/>
              <a:t>food, often </a:t>
            </a:r>
            <a:r>
              <a:rPr lang="en-GB" dirty="0"/>
              <a:t>connected to very low self-esteem, negative self-image and feelings of intense distress</a:t>
            </a:r>
            <a:endParaRPr lang="en-US" dirty="0"/>
          </a:p>
          <a:p>
            <a:r>
              <a:rPr lang="en-GB" dirty="0" smtClean="0"/>
              <a:t>Binge </a:t>
            </a:r>
            <a:r>
              <a:rPr lang="en-GB" dirty="0"/>
              <a:t>eating disorder </a:t>
            </a:r>
            <a:r>
              <a:rPr lang="en-GB" dirty="0" smtClean="0"/>
              <a:t> - </a:t>
            </a:r>
            <a:r>
              <a:rPr lang="en-GB" dirty="0"/>
              <a:t>can’t stop eating, even if wanting to. </a:t>
            </a:r>
            <a:r>
              <a:rPr lang="en-GB" dirty="0" smtClean="0"/>
              <a:t>Food addiction </a:t>
            </a:r>
            <a:r>
              <a:rPr lang="en-GB" dirty="0"/>
              <a:t>or compulsive eating.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4" descr="Afbeeldingsresultaat voor eating disorders carto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-243408"/>
            <a:ext cx="3571106" cy="20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845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fbeeldingsresultaat voor eating disorders carto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3600400" cy="293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fbeeldingsresultaat voor eating disorders cartoo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3190478" cy="288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35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Hearing </a:t>
            </a:r>
            <a:r>
              <a:rPr lang="en-GB" b="1" dirty="0" smtClean="0"/>
              <a:t>voices </a:t>
            </a:r>
            <a:r>
              <a:rPr lang="en-GB" dirty="0" smtClean="0"/>
              <a:t>– symptom of mental health problems</a:t>
            </a:r>
            <a:endParaRPr lang="en-US" dirty="0"/>
          </a:p>
          <a:p>
            <a:r>
              <a:rPr lang="en-GB" b="1" dirty="0" smtClean="0"/>
              <a:t>Paranoia – </a:t>
            </a:r>
            <a:r>
              <a:rPr lang="en-GB" dirty="0"/>
              <a:t>thinking and feeling as if one are under threat even </a:t>
            </a:r>
            <a:r>
              <a:rPr lang="en-GB" dirty="0" smtClean="0"/>
              <a:t>though there </a:t>
            </a:r>
            <a:r>
              <a:rPr lang="en-GB" dirty="0"/>
              <a:t>is no (or very little) evidence </a:t>
            </a:r>
            <a:r>
              <a:rPr lang="en-GB" dirty="0" smtClean="0"/>
              <a:t>for it</a:t>
            </a:r>
          </a:p>
          <a:p>
            <a:r>
              <a:rPr lang="en-GB" b="1" dirty="0" smtClean="0"/>
              <a:t>Phobias- </a:t>
            </a:r>
            <a:r>
              <a:rPr lang="en-GB" dirty="0" smtClean="0"/>
              <a:t>excessive and irrational fear reaction to something specific</a:t>
            </a:r>
          </a:p>
          <a:p>
            <a:r>
              <a:rPr lang="en-GB" b="1" dirty="0" smtClean="0"/>
              <a:t>Post-traumatic </a:t>
            </a:r>
            <a:r>
              <a:rPr lang="en-GB" b="1" dirty="0"/>
              <a:t>stress disorder (PTSD</a:t>
            </a:r>
            <a:r>
              <a:rPr lang="en-GB" b="1" dirty="0" smtClean="0"/>
              <a:t>) </a:t>
            </a:r>
            <a:r>
              <a:rPr lang="en-GB" dirty="0" smtClean="0"/>
              <a:t>-  anxiety disorder caused by very stressful, frightening or distressing events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4896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Psychosis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Makes people perceive or interpret things differently from those around them. Might involve </a:t>
            </a:r>
          </a:p>
          <a:p>
            <a:pPr>
              <a:buFontTx/>
              <a:buChar char="-"/>
            </a:pPr>
            <a:r>
              <a:rPr lang="en-GB" dirty="0" smtClean="0"/>
              <a:t>Hallucinations; hear, see, feel, smell, </a:t>
            </a:r>
            <a:r>
              <a:rPr lang="en-GB" dirty="0" err="1" smtClean="0"/>
              <a:t>tast</a:t>
            </a:r>
            <a:r>
              <a:rPr lang="en-GB" dirty="0" smtClean="0"/>
              <a:t> </a:t>
            </a:r>
            <a:r>
              <a:rPr lang="en-GB" dirty="0"/>
              <a:t>things that aren't there</a:t>
            </a:r>
            <a:endParaRPr lang="en-US" dirty="0"/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pPr>
              <a:buFontTx/>
              <a:buChar char="-"/>
            </a:pPr>
            <a:r>
              <a:rPr lang="en-GB" dirty="0" smtClean="0"/>
              <a:t>Delusions; strong beliefs that aren't shared by others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958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Schizophrenia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Diagnosed when experience </a:t>
            </a:r>
            <a:r>
              <a:rPr lang="en-GB" dirty="0"/>
              <a:t>some of </a:t>
            </a:r>
            <a:r>
              <a:rPr lang="en-GB" dirty="0" smtClean="0"/>
              <a:t>the following </a:t>
            </a:r>
            <a:r>
              <a:rPr lang="en-GB" dirty="0"/>
              <a:t>symptoms:</a:t>
            </a:r>
            <a:endParaRPr lang="en-US" dirty="0"/>
          </a:p>
          <a:p>
            <a:r>
              <a:rPr lang="en-GB" dirty="0" smtClean="0"/>
              <a:t>Lack </a:t>
            </a:r>
            <a:r>
              <a:rPr lang="en-GB" dirty="0"/>
              <a:t>of interest in things</a:t>
            </a:r>
            <a:endParaRPr lang="en-US" dirty="0"/>
          </a:p>
          <a:p>
            <a:r>
              <a:rPr lang="en-GB" dirty="0"/>
              <a:t>F</a:t>
            </a:r>
            <a:r>
              <a:rPr lang="en-GB" dirty="0" smtClean="0"/>
              <a:t>eeling </a:t>
            </a:r>
            <a:r>
              <a:rPr lang="en-GB" dirty="0"/>
              <a:t>disconnected from </a:t>
            </a:r>
            <a:r>
              <a:rPr lang="en-GB" dirty="0" smtClean="0"/>
              <a:t>own feelings</a:t>
            </a:r>
            <a:endParaRPr lang="en-US" dirty="0"/>
          </a:p>
          <a:p>
            <a:r>
              <a:rPr lang="en-GB" dirty="0" smtClean="0"/>
              <a:t>Difficulty </a:t>
            </a:r>
            <a:r>
              <a:rPr lang="en-GB" dirty="0"/>
              <a:t>concentrating</a:t>
            </a:r>
            <a:endParaRPr lang="en-US" dirty="0"/>
          </a:p>
          <a:p>
            <a:r>
              <a:rPr lang="en-GB" dirty="0"/>
              <a:t>W</a:t>
            </a:r>
            <a:r>
              <a:rPr lang="en-GB" dirty="0" smtClean="0"/>
              <a:t>anting </a:t>
            </a:r>
            <a:r>
              <a:rPr lang="en-GB" dirty="0"/>
              <a:t>to avoid people</a:t>
            </a:r>
            <a:endParaRPr lang="en-US" dirty="0"/>
          </a:p>
          <a:p>
            <a:r>
              <a:rPr lang="en-GB" dirty="0"/>
              <a:t>H</a:t>
            </a:r>
            <a:r>
              <a:rPr lang="en-GB" dirty="0" smtClean="0"/>
              <a:t>allucinations</a:t>
            </a:r>
            <a:r>
              <a:rPr lang="en-GB" dirty="0"/>
              <a:t>, </a:t>
            </a:r>
            <a:r>
              <a:rPr lang="en-GB" dirty="0" smtClean="0"/>
              <a:t>e.g. hearing voices, seeing </a:t>
            </a:r>
            <a:r>
              <a:rPr lang="en-GB" dirty="0"/>
              <a:t>things others don’t</a:t>
            </a:r>
            <a:endParaRPr lang="en-US" dirty="0"/>
          </a:p>
          <a:p>
            <a:r>
              <a:rPr lang="en-GB" dirty="0" smtClean="0"/>
              <a:t>Delusions </a:t>
            </a:r>
            <a:r>
              <a:rPr lang="en-GB" dirty="0"/>
              <a:t>(which could include paranoid delusions) – strong </a:t>
            </a:r>
            <a:r>
              <a:rPr lang="en-GB" dirty="0" smtClean="0"/>
              <a:t>beliefs that </a:t>
            </a:r>
            <a:r>
              <a:rPr lang="en-GB" dirty="0"/>
              <a:t>others don’t share</a:t>
            </a:r>
            <a:endParaRPr lang="en-US" dirty="0"/>
          </a:p>
          <a:p>
            <a:r>
              <a:rPr lang="en-GB" dirty="0"/>
              <a:t>D</a:t>
            </a:r>
            <a:r>
              <a:rPr lang="en-GB" dirty="0" smtClean="0"/>
              <a:t>isorganised </a:t>
            </a:r>
            <a:r>
              <a:rPr lang="en-GB" dirty="0"/>
              <a:t>thinking and speech</a:t>
            </a:r>
            <a:endParaRPr lang="en-US" dirty="0"/>
          </a:p>
          <a:p>
            <a:r>
              <a:rPr lang="en-GB" dirty="0" smtClean="0"/>
              <a:t>Not </a:t>
            </a:r>
            <a:r>
              <a:rPr lang="en-GB" dirty="0"/>
              <a:t>wanting to </a:t>
            </a:r>
            <a:r>
              <a:rPr lang="en-GB" dirty="0" smtClean="0"/>
              <a:t>take of ones self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488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schizophrenia is not;</a:t>
            </a:r>
          </a:p>
          <a:p>
            <a:endParaRPr lang="en-GB" dirty="0"/>
          </a:p>
          <a:p>
            <a:pPr lvl="1"/>
            <a:r>
              <a:rPr lang="en-GB" dirty="0" smtClean="0"/>
              <a:t>Split personality</a:t>
            </a:r>
          </a:p>
          <a:p>
            <a:pPr lvl="1"/>
            <a:r>
              <a:rPr lang="en-GB" dirty="0" smtClean="0"/>
              <a:t>Hearing </a:t>
            </a:r>
            <a:r>
              <a:rPr lang="en-GB" dirty="0"/>
              <a:t>voices means </a:t>
            </a:r>
            <a:r>
              <a:rPr lang="en-GB" dirty="0" smtClean="0"/>
              <a:t>that person is dangerous </a:t>
            </a:r>
            <a:r>
              <a:rPr lang="en-GB" i="1" dirty="0"/>
              <a:t>people have a choice in whether they </a:t>
            </a:r>
            <a:r>
              <a:rPr lang="en-GB" i="1" dirty="0" smtClean="0"/>
              <a:t>do </a:t>
            </a:r>
            <a:r>
              <a:rPr lang="en-GB" sz="2800" i="1" dirty="0" smtClean="0"/>
              <a:t>what </a:t>
            </a:r>
            <a:r>
              <a:rPr lang="en-GB" sz="2800" i="1" dirty="0"/>
              <a:t>the voices say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58567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Self-harm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 way to hurt oneself as </a:t>
            </a:r>
            <a:r>
              <a:rPr lang="en-GB" dirty="0"/>
              <a:t>a way </a:t>
            </a:r>
            <a:r>
              <a:rPr lang="en-GB" dirty="0" smtClean="0"/>
              <a:t>to deal </a:t>
            </a:r>
            <a:r>
              <a:rPr lang="en-GB" dirty="0"/>
              <a:t>with </a:t>
            </a:r>
            <a:endParaRPr lang="en-GB" dirty="0" smtClean="0"/>
          </a:p>
          <a:p>
            <a:r>
              <a:rPr lang="en-GB" dirty="0" smtClean="0"/>
              <a:t>very difficult feelings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painful </a:t>
            </a:r>
            <a:r>
              <a:rPr lang="en-GB" dirty="0"/>
              <a:t>memories </a:t>
            </a:r>
            <a:endParaRPr lang="en-GB" dirty="0" smtClean="0"/>
          </a:p>
          <a:p>
            <a:r>
              <a:rPr lang="en-GB" dirty="0" smtClean="0"/>
              <a:t>overwhelming situations, experiences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that feel out of </a:t>
            </a:r>
            <a:r>
              <a:rPr lang="en-GB" dirty="0" smtClean="0"/>
              <a:t>control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E.g.; cutting oneself, poisoning, over-eating, under-eating, biting, picking, scratching at skin, burning ones skin, overdosing, pulling your hair, getting into fights where you know you will get hurt.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1717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disability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smtClean="0"/>
              <a:t>Definition</a:t>
            </a:r>
          </a:p>
          <a:p>
            <a:pPr marL="0" indent="0">
              <a:buNone/>
            </a:pPr>
            <a:r>
              <a:rPr lang="en-GB" dirty="0" smtClean="0"/>
              <a:t>A learning disability is a reduced intellectual ability and difficulty with everyday activities e.g.  </a:t>
            </a:r>
          </a:p>
          <a:p>
            <a:r>
              <a:rPr lang="en-GB" dirty="0" smtClean="0"/>
              <a:t>household tasks, </a:t>
            </a:r>
          </a:p>
          <a:p>
            <a:r>
              <a:rPr lang="en-GB" dirty="0" smtClean="0"/>
              <a:t>Socialising</a:t>
            </a:r>
          </a:p>
          <a:p>
            <a:r>
              <a:rPr lang="en-GB" dirty="0" smtClean="0"/>
              <a:t>Managing money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which affects someone for their whole life 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/>
              <a:t>M</a:t>
            </a:r>
            <a:r>
              <a:rPr lang="en-GB" dirty="0" err="1" smtClean="0"/>
              <a:t>encap</a:t>
            </a:r>
            <a:r>
              <a:rPr lang="en-GB" dirty="0" smtClean="0"/>
              <a:t>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144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Dyslexia</a:t>
            </a:r>
            <a:r>
              <a:rPr lang="en-US" dirty="0"/>
              <a:t> – </a:t>
            </a:r>
            <a:r>
              <a:rPr lang="en-US" dirty="0" smtClean="0"/>
              <a:t> Problems </a:t>
            </a:r>
            <a:r>
              <a:rPr lang="en-US" dirty="0"/>
              <a:t>reading, writing, spelling, speaking</a:t>
            </a:r>
          </a:p>
          <a:p>
            <a:r>
              <a:rPr lang="en-US" b="1" dirty="0"/>
              <a:t>Dyscalculia</a:t>
            </a:r>
            <a:r>
              <a:rPr lang="en-US" dirty="0"/>
              <a:t> </a:t>
            </a:r>
            <a:r>
              <a:rPr lang="en-US" dirty="0" smtClean="0"/>
              <a:t>–Problems </a:t>
            </a:r>
            <a:r>
              <a:rPr lang="en-US" dirty="0"/>
              <a:t>doing math problems, understanding time, using money</a:t>
            </a:r>
          </a:p>
          <a:p>
            <a:r>
              <a:rPr lang="en-US" b="1" dirty="0"/>
              <a:t>Dysgraphia</a:t>
            </a:r>
            <a:r>
              <a:rPr lang="en-US" dirty="0"/>
              <a:t> </a:t>
            </a:r>
            <a:r>
              <a:rPr lang="en-US" dirty="0" smtClean="0"/>
              <a:t>–Problems </a:t>
            </a:r>
            <a:r>
              <a:rPr lang="en-US" dirty="0"/>
              <a:t>with handwriting, spelling, organizing ideas</a:t>
            </a:r>
          </a:p>
          <a:p>
            <a:r>
              <a:rPr lang="en-US" b="1" dirty="0"/>
              <a:t>Dyspraxia (Sensory Integration Disorder)</a:t>
            </a:r>
            <a:r>
              <a:rPr lang="en-US" dirty="0"/>
              <a:t> – </a:t>
            </a:r>
            <a:r>
              <a:rPr lang="en-US" dirty="0" smtClean="0"/>
              <a:t>Problems </a:t>
            </a:r>
            <a:r>
              <a:rPr lang="en-US" dirty="0"/>
              <a:t>with hand-eye coordination, balance, manual dexterity</a:t>
            </a:r>
          </a:p>
          <a:p>
            <a:r>
              <a:rPr lang="en-US" b="1" dirty="0"/>
              <a:t>Dysphasia/Aphasia</a:t>
            </a:r>
            <a:r>
              <a:rPr lang="en-US" dirty="0"/>
              <a:t> </a:t>
            </a:r>
            <a:r>
              <a:rPr lang="en-US" dirty="0" smtClean="0"/>
              <a:t>–Problems </a:t>
            </a:r>
            <a:r>
              <a:rPr lang="en-US" dirty="0"/>
              <a:t>understanding spoken language, poor reading comprehension</a:t>
            </a:r>
          </a:p>
          <a:p>
            <a:r>
              <a:rPr lang="en-US" b="1" dirty="0"/>
              <a:t>Auditory Processing Disorder</a:t>
            </a:r>
            <a:r>
              <a:rPr lang="en-US" dirty="0"/>
              <a:t> </a:t>
            </a:r>
            <a:r>
              <a:rPr lang="en-US" dirty="0" smtClean="0"/>
              <a:t>–Problems </a:t>
            </a:r>
            <a:r>
              <a:rPr lang="en-US" dirty="0"/>
              <a:t>with reading, comprehension, language</a:t>
            </a:r>
          </a:p>
          <a:p>
            <a:r>
              <a:rPr lang="en-US" b="1" dirty="0"/>
              <a:t>Visual Processing Disorder</a:t>
            </a:r>
            <a:r>
              <a:rPr lang="en-US" dirty="0"/>
              <a:t> </a:t>
            </a:r>
            <a:r>
              <a:rPr lang="en-US" dirty="0" smtClean="0"/>
              <a:t>–Problems </a:t>
            </a:r>
            <a:r>
              <a:rPr lang="en-US" dirty="0"/>
              <a:t>with reading, math, maps, charts, symbols, pictures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3451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571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Figures</a:t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Worldwide</a:t>
            </a:r>
          </a:p>
          <a:p>
            <a:r>
              <a:rPr lang="en-GB" dirty="0" smtClean="0"/>
              <a:t>615 million people suffer from anxiety depression worldwide</a:t>
            </a:r>
          </a:p>
          <a:p>
            <a:r>
              <a:rPr lang="en-GB" dirty="0" smtClean="0"/>
              <a:t>1 in 4 people will experience mental health problems</a:t>
            </a:r>
          </a:p>
          <a:p>
            <a:pPr marL="0" indent="0">
              <a:buNone/>
            </a:pPr>
            <a:r>
              <a:rPr lang="en-GB" dirty="0" smtClean="0"/>
              <a:t>UK</a:t>
            </a:r>
          </a:p>
          <a:p>
            <a:r>
              <a:rPr lang="en-GB" dirty="0" smtClean="0"/>
              <a:t>5.9 in 100 people have Generalised anxiety disorder</a:t>
            </a:r>
          </a:p>
          <a:p>
            <a:r>
              <a:rPr lang="en-GB" dirty="0" smtClean="0"/>
              <a:t>3.3 in 100 people have Depression</a:t>
            </a:r>
          </a:p>
          <a:p>
            <a:r>
              <a:rPr lang="en-GB" dirty="0" smtClean="0"/>
              <a:t>2.4 in 100 people have Phobias</a:t>
            </a:r>
          </a:p>
          <a:p>
            <a:r>
              <a:rPr lang="en-GB" dirty="0" smtClean="0"/>
              <a:t>0.6 in 100 people have Panic disorder</a:t>
            </a:r>
          </a:p>
          <a:p>
            <a:r>
              <a:rPr lang="en-GB" dirty="0" smtClean="0"/>
              <a:t>7.8 in 100 people have Mixed anxiety and depression</a:t>
            </a:r>
          </a:p>
          <a:p>
            <a:r>
              <a:rPr lang="en-GB" dirty="0" smtClean="0"/>
              <a:t>0.7 in 100 people have psychotic disorder</a:t>
            </a:r>
          </a:p>
          <a:p>
            <a:r>
              <a:rPr lang="en-GB" dirty="0" smtClean="0"/>
              <a:t>2.0 in 100 people have bipolar disorder</a:t>
            </a:r>
          </a:p>
          <a:p>
            <a:r>
              <a:rPr lang="en-GB" dirty="0" smtClean="0"/>
              <a:t>2.4 in 100 people have borderline disorder</a:t>
            </a:r>
          </a:p>
          <a:p>
            <a:r>
              <a:rPr lang="en-GB" dirty="0" smtClean="0"/>
              <a:t>7.3 in 100 people do self-harm disorder</a:t>
            </a:r>
          </a:p>
          <a:p>
            <a:r>
              <a:rPr lang="en-GB" dirty="0" smtClean="0"/>
              <a:t>20.6 people have suicidal thoughts</a:t>
            </a:r>
          </a:p>
          <a:p>
            <a:r>
              <a:rPr lang="en-GB" dirty="0" smtClean="0"/>
              <a:t>6.7 in 100 people attempt suicide. </a:t>
            </a:r>
          </a:p>
          <a:p>
            <a:r>
              <a:rPr lang="en-GB" dirty="0" smtClean="0"/>
              <a:t>4,477 people killing themselves in an average year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3841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1 in 3 people with a learning disability take part in some form of education or training</a:t>
            </a:r>
          </a:p>
          <a:p>
            <a:r>
              <a:rPr lang="en-GB" dirty="0" smtClean="0"/>
              <a:t>Children with special educational needs (SEN) are twice as likely as other children to be bullied regularly </a:t>
            </a:r>
          </a:p>
          <a:p>
            <a:r>
              <a:rPr lang="en-GB" dirty="0" smtClean="0"/>
              <a:t>75% of GPs have received no training to help them treat people with a learning disability </a:t>
            </a:r>
          </a:p>
          <a:p>
            <a:r>
              <a:rPr lang="en-GB" dirty="0" smtClean="0"/>
              <a:t>50,000 adults with a learning disability are supported by day care services </a:t>
            </a:r>
          </a:p>
          <a:p>
            <a:r>
              <a:rPr lang="en-GB" dirty="0" smtClean="0"/>
              <a:t>7 out of 10 families have reached or come close to ‘breaking point' because of a lack of short break services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7415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Health Services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Mental health teams (community, adult, children, learning disabilities)</a:t>
            </a:r>
          </a:p>
          <a:p>
            <a:r>
              <a:rPr lang="en-GB" dirty="0" smtClean="0"/>
              <a:t>Psychological therapy services</a:t>
            </a:r>
          </a:p>
          <a:p>
            <a:r>
              <a:rPr lang="en-GB" dirty="0" smtClean="0"/>
              <a:t>Assessments and brief intervention teams</a:t>
            </a:r>
          </a:p>
          <a:p>
            <a:r>
              <a:rPr lang="en-GB" dirty="0" smtClean="0"/>
              <a:t>Assertive outreach teams</a:t>
            </a:r>
          </a:p>
          <a:p>
            <a:r>
              <a:rPr lang="en-GB" dirty="0" smtClean="0"/>
              <a:t>Community mental health teams (multi disciplinary)</a:t>
            </a:r>
          </a:p>
          <a:p>
            <a:r>
              <a:rPr lang="en-GB" dirty="0" smtClean="0"/>
              <a:t>Early intervention for psychosis teams</a:t>
            </a:r>
          </a:p>
          <a:p>
            <a:r>
              <a:rPr lang="en-GB" dirty="0" smtClean="0"/>
              <a:t>Eating disorder services</a:t>
            </a:r>
          </a:p>
          <a:p>
            <a:r>
              <a:rPr lang="en-GB" dirty="0" smtClean="0"/>
              <a:t>Forensic mental health services</a:t>
            </a:r>
          </a:p>
          <a:p>
            <a:r>
              <a:rPr lang="en-GB" dirty="0" smtClean="0"/>
              <a:t>Liaison psychiatry teams</a:t>
            </a:r>
          </a:p>
          <a:p>
            <a:r>
              <a:rPr lang="en-GB" dirty="0" smtClean="0"/>
              <a:t>Perinatal mental health services</a:t>
            </a:r>
          </a:p>
          <a:p>
            <a:r>
              <a:rPr lang="en-GB" dirty="0" smtClean="0"/>
              <a:t>Rehabilitation and recovery teams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1778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Mental Health services UK – in practice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10% increase in the number of people sectioned under the Mental Health Act over the past year, suggesting the needs of the sick are not being met early enough.</a:t>
            </a:r>
          </a:p>
          <a:p>
            <a:r>
              <a:rPr lang="en-GB" dirty="0" smtClean="0"/>
              <a:t>In some parts of the country, more than 10% of children seeking help have appointments with specialists cancelled as a result of staff shortages, yet 1 in 10 children and young people have a diagnosable mental health problem.</a:t>
            </a:r>
          </a:p>
          <a:p>
            <a:r>
              <a:rPr lang="en-GB" dirty="0" smtClean="0"/>
              <a:t>A quarter of people with severe mental health problems need more support than is currently on offer and many are at serious risk of self-neglect.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6271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Less than 15% of areas provide effective services for women </a:t>
            </a:r>
            <a:r>
              <a:rPr lang="en-GB" dirty="0"/>
              <a:t>with postnatal mental health </a:t>
            </a:r>
            <a:r>
              <a:rPr lang="en-GB" dirty="0" smtClean="0"/>
              <a:t>problems and 40% provide no service at all. One in five women develop a mental health problem during the perinatal period</a:t>
            </a:r>
          </a:p>
          <a:p>
            <a:r>
              <a:rPr lang="en-GB" dirty="0" smtClean="0"/>
              <a:t>The average waiting time for a child seeking a routine appointment with a mental health practitioner was 21 weeks, up from 15 weeks the year before.</a:t>
            </a:r>
          </a:p>
          <a:p>
            <a:r>
              <a:rPr lang="en-GB" dirty="0" smtClean="0"/>
              <a:t>The average maximum wait for a community mental health team appointment is 30 weeks and mental health wards are far busier than guidelines allow.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449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Recommendations Mental Health services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 extra £1.2bn a year for mental health services by 2020. </a:t>
            </a:r>
          </a:p>
          <a:p>
            <a:r>
              <a:rPr lang="en-GB" dirty="0"/>
              <a:t>A</a:t>
            </a:r>
            <a:r>
              <a:rPr lang="en-GB" dirty="0" smtClean="0"/>
              <a:t>n investment of £10m a year in services for those who are suicidal would save the lives of 400 people a year</a:t>
            </a:r>
          </a:p>
          <a:p>
            <a:r>
              <a:rPr lang="en-GB" dirty="0" smtClean="0"/>
              <a:t>It also concludes that the physical needs of those with mental health issues are also ignored. It suggests a 15% reduction in smoking should be achieved by 2020 by offering targeted support for smokers and ensuring all mental health inpatient units are smoke-free by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2687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Should be investment in training for teachers and those involved in professional childcare to ensure that mental health problems are picked up early.</a:t>
            </a:r>
          </a:p>
          <a:p>
            <a:r>
              <a:rPr lang="en-GB" dirty="0" smtClean="0"/>
              <a:t>Level of service given to black African and Caribbean men needs more targeted care as they are on average detained five times longer in secure care than other groups.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9981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https://www.mencap.org.uk/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https://www.mind.org.uk</a:t>
            </a:r>
            <a:endParaRPr lang="en-US" dirty="0" smtClean="0"/>
          </a:p>
          <a:p>
            <a:r>
              <a:rPr lang="en-GB" smtClean="0"/>
              <a:t>……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871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9659416" cy="4525963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https://www.mind.org.uk</a:t>
            </a:r>
          </a:p>
          <a:p>
            <a:r>
              <a:rPr lang="en-US" dirty="0" smtClean="0">
                <a:hlinkClick r:id="rId2"/>
              </a:rPr>
              <a:t>http://www.counselling-directory.org.uk/stats.html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http://www.nhs.uk</a:t>
            </a:r>
            <a:endParaRPr lang="en-US" dirty="0" smtClean="0"/>
          </a:p>
          <a:p>
            <a:r>
              <a:rPr lang="en-US" dirty="0">
                <a:hlinkClick r:id="rId4"/>
              </a:rPr>
              <a:t>https://</a:t>
            </a:r>
            <a:r>
              <a:rPr lang="en-US" dirty="0" smtClean="0">
                <a:hlinkClick r:id="rId4"/>
              </a:rPr>
              <a:t>www.helpguide.org</a:t>
            </a:r>
            <a:endParaRPr lang="en-US" dirty="0" smtClean="0"/>
          </a:p>
          <a:p>
            <a:r>
              <a:rPr lang="en-GB" dirty="0" smtClean="0"/>
              <a:t>Report Five Year Forward View of Mental Health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286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1710</Words>
  <Application>Microsoft Office PowerPoint</Application>
  <PresentationFormat>On-screen Show (4:3)</PresentationFormat>
  <Paragraphs>196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Arial</vt:lpstr>
      <vt:lpstr>Calibri</vt:lpstr>
      <vt:lpstr>Office Theme</vt:lpstr>
      <vt:lpstr>PowerPoint Presentation</vt:lpstr>
      <vt:lpstr>PowerPoint Presentation</vt:lpstr>
      <vt:lpstr>Anger</vt:lpstr>
      <vt:lpstr>Anxiety and panic attacks </vt:lpstr>
      <vt:lpstr>PowerPoint Presentation</vt:lpstr>
      <vt:lpstr>Bipolar disorder </vt:lpstr>
      <vt:lpstr>PowerPoint Presentation</vt:lpstr>
      <vt:lpstr>Body dysmorphic disorder (BDD)</vt:lpstr>
      <vt:lpstr>Borderline personality disorder (BPD) </vt:lpstr>
      <vt:lpstr>Type of personality disorders</vt:lpstr>
      <vt:lpstr> Depression</vt:lpstr>
      <vt:lpstr>PowerPoint Presentation</vt:lpstr>
      <vt:lpstr>PowerPoint Presentation</vt:lpstr>
      <vt:lpstr>Eating problems</vt:lpstr>
      <vt:lpstr>PowerPoint Presentation</vt:lpstr>
      <vt:lpstr>PowerPoint Presentation</vt:lpstr>
      <vt:lpstr>PowerPoint Presentation</vt:lpstr>
      <vt:lpstr> Psychosis</vt:lpstr>
      <vt:lpstr> Schizophrenia</vt:lpstr>
      <vt:lpstr>PowerPoint Presentation</vt:lpstr>
      <vt:lpstr> Self-harm</vt:lpstr>
      <vt:lpstr>Learning disability</vt:lpstr>
      <vt:lpstr>PowerPoint Presentation</vt:lpstr>
      <vt:lpstr>Figures </vt:lpstr>
      <vt:lpstr>PowerPoint Presentation</vt:lpstr>
      <vt:lpstr>Mental Health Services UK</vt:lpstr>
      <vt:lpstr>Mental Health services UK – in practice</vt:lpstr>
      <vt:lpstr>PowerPoint Presentation</vt:lpstr>
      <vt:lpstr>Recommendations Mental Health services UK</vt:lpstr>
      <vt:lpstr>PowerPoint Presentation</vt:lpstr>
      <vt:lpstr>Support groups</vt:lpstr>
      <vt:lpstr>Sources</vt:lpstr>
    </vt:vector>
  </TitlesOfParts>
  <Company>UCL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Diola Bijlhout</cp:lastModifiedBy>
  <cp:revision>42</cp:revision>
  <dcterms:created xsi:type="dcterms:W3CDTF">2017-06-22T14:40:19Z</dcterms:created>
  <dcterms:modified xsi:type="dcterms:W3CDTF">2017-07-30T13:02:13Z</dcterms:modified>
</cp:coreProperties>
</file>