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56" r:id="rId2"/>
    <p:sldId id="257" r:id="rId3"/>
    <p:sldId id="258" r:id="rId4"/>
    <p:sldId id="259" r:id="rId5"/>
    <p:sldId id="261" r:id="rId6"/>
    <p:sldId id="262" r:id="rId7"/>
    <p:sldId id="263" r:id="rId8"/>
    <p:sldId id="264" r:id="rId9"/>
    <p:sldId id="265" r:id="rId10"/>
    <p:sldId id="266" r:id="rId11"/>
    <p:sldId id="267" r:id="rId12"/>
    <p:sldId id="268" r:id="rId13"/>
    <p:sldId id="26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94"/>
  </p:normalViewPr>
  <p:slideViewPr>
    <p:cSldViewPr snapToGrid="0">
      <p:cViewPr varScale="1">
        <p:scale>
          <a:sx n="104" d="100"/>
          <a:sy n="104" d="100"/>
        </p:scale>
        <p:origin x="232" y="5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1BCB13-A6FE-0C42-914E-1ADDCB78C379}" type="datetimeFigureOut">
              <a:rPr lang="en-GB" smtClean="0"/>
              <a:t>30/04/2025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142C7D-875A-DE46-979B-FF16D72EA3D4}" type="slidenum">
              <a:rPr lang="en-GB" smtClean="0"/>
              <a:t>‹#›</a:t>
            </a:fld>
            <a:endParaRPr lang="en-GB"/>
          </a:p>
        </p:txBody>
      </p:sp>
    </p:spTree>
    <p:extLst>
      <p:ext uri="{BB962C8B-B14F-4D97-AF65-F5344CB8AC3E}">
        <p14:creationId xmlns:p14="http://schemas.microsoft.com/office/powerpoint/2010/main" val="5705099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142C7D-875A-DE46-979B-FF16D72EA3D4}" type="slidenum">
              <a:rPr lang="en-GB" smtClean="0"/>
              <a:t>1</a:t>
            </a:fld>
            <a:endParaRPr lang="en-GB"/>
          </a:p>
        </p:txBody>
      </p:sp>
    </p:spTree>
    <p:extLst>
      <p:ext uri="{BB962C8B-B14F-4D97-AF65-F5344CB8AC3E}">
        <p14:creationId xmlns:p14="http://schemas.microsoft.com/office/powerpoint/2010/main" val="18171178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142C7D-875A-DE46-979B-FF16D72EA3D4}" type="slidenum">
              <a:rPr lang="en-GB" smtClean="0"/>
              <a:t>3</a:t>
            </a:fld>
            <a:endParaRPr lang="en-GB"/>
          </a:p>
        </p:txBody>
      </p:sp>
    </p:spTree>
    <p:extLst>
      <p:ext uri="{BB962C8B-B14F-4D97-AF65-F5344CB8AC3E}">
        <p14:creationId xmlns:p14="http://schemas.microsoft.com/office/powerpoint/2010/main" val="22882757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CDE01-2349-9ABF-FD5D-0926D52E766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57214F86-DB2D-7411-3A31-28CF8794C9F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EDD4B24-E2FD-987E-F400-279FFDD60F90}"/>
              </a:ext>
            </a:extLst>
          </p:cNvPr>
          <p:cNvSpPr>
            <a:spLocks noGrp="1"/>
          </p:cNvSpPr>
          <p:nvPr>
            <p:ph type="dt" sz="half" idx="10"/>
          </p:nvPr>
        </p:nvSpPr>
        <p:spPr/>
        <p:txBody>
          <a:bodyPr/>
          <a:lstStyle/>
          <a:p>
            <a:fld id="{82C78CFB-FCFF-0449-9C9A-2CF087B79DDA}" type="datetimeFigureOut">
              <a:rPr lang="en-GB" smtClean="0"/>
              <a:t>30/04/2025</a:t>
            </a:fld>
            <a:endParaRPr lang="en-GB"/>
          </a:p>
        </p:txBody>
      </p:sp>
      <p:sp>
        <p:nvSpPr>
          <p:cNvPr id="5" name="Footer Placeholder 4">
            <a:extLst>
              <a:ext uri="{FF2B5EF4-FFF2-40B4-BE49-F238E27FC236}">
                <a16:creationId xmlns:a16="http://schemas.microsoft.com/office/drawing/2014/main" id="{A8BAA3CF-5247-FBA8-2416-DB28D37B88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3AEC89-438D-B9E9-D743-783D987E9301}"/>
              </a:ext>
            </a:extLst>
          </p:cNvPr>
          <p:cNvSpPr>
            <a:spLocks noGrp="1"/>
          </p:cNvSpPr>
          <p:nvPr>
            <p:ph type="sldNum" sz="quarter" idx="12"/>
          </p:nvPr>
        </p:nvSpPr>
        <p:spPr/>
        <p:txBody>
          <a:bodyPr/>
          <a:lstStyle/>
          <a:p>
            <a:fld id="{32C9C21E-01FD-6346-9F0C-76A4C4AAA006}" type="slidenum">
              <a:rPr lang="en-GB" smtClean="0"/>
              <a:t>‹#›</a:t>
            </a:fld>
            <a:endParaRPr lang="en-GB"/>
          </a:p>
        </p:txBody>
      </p:sp>
    </p:spTree>
    <p:extLst>
      <p:ext uri="{BB962C8B-B14F-4D97-AF65-F5344CB8AC3E}">
        <p14:creationId xmlns:p14="http://schemas.microsoft.com/office/powerpoint/2010/main" val="104516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55A72-E203-E435-6840-29B50D7C55B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98ECD94-0AA6-1E2A-6B78-A87E017FA8E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B700924-5645-439E-F155-431D68F63F29}"/>
              </a:ext>
            </a:extLst>
          </p:cNvPr>
          <p:cNvSpPr>
            <a:spLocks noGrp="1"/>
          </p:cNvSpPr>
          <p:nvPr>
            <p:ph type="dt" sz="half" idx="10"/>
          </p:nvPr>
        </p:nvSpPr>
        <p:spPr/>
        <p:txBody>
          <a:bodyPr/>
          <a:lstStyle/>
          <a:p>
            <a:fld id="{82C78CFB-FCFF-0449-9C9A-2CF087B79DDA}" type="datetimeFigureOut">
              <a:rPr lang="en-GB" smtClean="0"/>
              <a:t>30/04/2025</a:t>
            </a:fld>
            <a:endParaRPr lang="en-GB"/>
          </a:p>
        </p:txBody>
      </p:sp>
      <p:sp>
        <p:nvSpPr>
          <p:cNvPr id="5" name="Footer Placeholder 4">
            <a:extLst>
              <a:ext uri="{FF2B5EF4-FFF2-40B4-BE49-F238E27FC236}">
                <a16:creationId xmlns:a16="http://schemas.microsoft.com/office/drawing/2014/main" id="{5D45B869-FD6F-029C-A534-63A5D7DFB7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FF8C36-0AC4-430F-3888-2430BDF95FE0}"/>
              </a:ext>
            </a:extLst>
          </p:cNvPr>
          <p:cNvSpPr>
            <a:spLocks noGrp="1"/>
          </p:cNvSpPr>
          <p:nvPr>
            <p:ph type="sldNum" sz="quarter" idx="12"/>
          </p:nvPr>
        </p:nvSpPr>
        <p:spPr/>
        <p:txBody>
          <a:bodyPr/>
          <a:lstStyle/>
          <a:p>
            <a:fld id="{32C9C21E-01FD-6346-9F0C-76A4C4AAA006}" type="slidenum">
              <a:rPr lang="en-GB" smtClean="0"/>
              <a:t>‹#›</a:t>
            </a:fld>
            <a:endParaRPr lang="en-GB"/>
          </a:p>
        </p:txBody>
      </p:sp>
    </p:spTree>
    <p:extLst>
      <p:ext uri="{BB962C8B-B14F-4D97-AF65-F5344CB8AC3E}">
        <p14:creationId xmlns:p14="http://schemas.microsoft.com/office/powerpoint/2010/main" val="27785290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CDF63-D669-BD82-414E-A75B9D4CF83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23ECDAD8-D671-D101-B193-7D9C24C184E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DF974DF-A3A0-B4EB-423B-631A61F52BEF}"/>
              </a:ext>
            </a:extLst>
          </p:cNvPr>
          <p:cNvSpPr>
            <a:spLocks noGrp="1"/>
          </p:cNvSpPr>
          <p:nvPr>
            <p:ph type="dt" sz="half" idx="10"/>
          </p:nvPr>
        </p:nvSpPr>
        <p:spPr/>
        <p:txBody>
          <a:bodyPr/>
          <a:lstStyle/>
          <a:p>
            <a:fld id="{82C78CFB-FCFF-0449-9C9A-2CF087B79DDA}" type="datetimeFigureOut">
              <a:rPr lang="en-GB" smtClean="0"/>
              <a:t>30/04/2025</a:t>
            </a:fld>
            <a:endParaRPr lang="en-GB"/>
          </a:p>
        </p:txBody>
      </p:sp>
      <p:sp>
        <p:nvSpPr>
          <p:cNvPr id="5" name="Footer Placeholder 4">
            <a:extLst>
              <a:ext uri="{FF2B5EF4-FFF2-40B4-BE49-F238E27FC236}">
                <a16:creationId xmlns:a16="http://schemas.microsoft.com/office/drawing/2014/main" id="{05101A1C-6035-F10A-9686-788CB62BAC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40C109-1B6B-A272-6466-504D85E31409}"/>
              </a:ext>
            </a:extLst>
          </p:cNvPr>
          <p:cNvSpPr>
            <a:spLocks noGrp="1"/>
          </p:cNvSpPr>
          <p:nvPr>
            <p:ph type="sldNum" sz="quarter" idx="12"/>
          </p:nvPr>
        </p:nvSpPr>
        <p:spPr/>
        <p:txBody>
          <a:bodyPr/>
          <a:lstStyle/>
          <a:p>
            <a:fld id="{32C9C21E-01FD-6346-9F0C-76A4C4AAA006}" type="slidenum">
              <a:rPr lang="en-GB" smtClean="0"/>
              <a:t>‹#›</a:t>
            </a:fld>
            <a:endParaRPr lang="en-GB"/>
          </a:p>
        </p:txBody>
      </p:sp>
    </p:spTree>
    <p:extLst>
      <p:ext uri="{BB962C8B-B14F-4D97-AF65-F5344CB8AC3E}">
        <p14:creationId xmlns:p14="http://schemas.microsoft.com/office/powerpoint/2010/main" val="40251833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7EE4A-0C6B-D6E3-9086-7D3734BDDDC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87E6837-0CF4-5396-FDA7-2122EBF965F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69AB77D6-6854-C22A-9F46-27826A2DBB0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2E2639F-45A6-E161-FC28-5E7D5C06F9D1}"/>
              </a:ext>
            </a:extLst>
          </p:cNvPr>
          <p:cNvSpPr>
            <a:spLocks noGrp="1"/>
          </p:cNvSpPr>
          <p:nvPr>
            <p:ph type="dt" sz="half" idx="10"/>
          </p:nvPr>
        </p:nvSpPr>
        <p:spPr/>
        <p:txBody>
          <a:bodyPr/>
          <a:lstStyle/>
          <a:p>
            <a:fld id="{82C78CFB-FCFF-0449-9C9A-2CF087B79DDA}" type="datetimeFigureOut">
              <a:rPr lang="en-GB" smtClean="0"/>
              <a:t>30/04/2025</a:t>
            </a:fld>
            <a:endParaRPr lang="en-GB"/>
          </a:p>
        </p:txBody>
      </p:sp>
      <p:sp>
        <p:nvSpPr>
          <p:cNvPr id="6" name="Footer Placeholder 5">
            <a:extLst>
              <a:ext uri="{FF2B5EF4-FFF2-40B4-BE49-F238E27FC236}">
                <a16:creationId xmlns:a16="http://schemas.microsoft.com/office/drawing/2014/main" id="{334ABA5F-27C6-60DE-96B3-A8C3A102C50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69C30FB-7B21-A4F6-DF47-E8B23F6F0787}"/>
              </a:ext>
            </a:extLst>
          </p:cNvPr>
          <p:cNvSpPr>
            <a:spLocks noGrp="1"/>
          </p:cNvSpPr>
          <p:nvPr>
            <p:ph type="sldNum" sz="quarter" idx="12"/>
          </p:nvPr>
        </p:nvSpPr>
        <p:spPr/>
        <p:txBody>
          <a:bodyPr/>
          <a:lstStyle/>
          <a:p>
            <a:fld id="{32C9C21E-01FD-6346-9F0C-76A4C4AAA006}" type="slidenum">
              <a:rPr lang="en-GB" smtClean="0"/>
              <a:t>‹#›</a:t>
            </a:fld>
            <a:endParaRPr lang="en-GB"/>
          </a:p>
        </p:txBody>
      </p:sp>
    </p:spTree>
    <p:extLst>
      <p:ext uri="{BB962C8B-B14F-4D97-AF65-F5344CB8AC3E}">
        <p14:creationId xmlns:p14="http://schemas.microsoft.com/office/powerpoint/2010/main" val="12766307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9BFA5-8CDB-A3DA-5451-47C608A20060}"/>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9AF2E08-2363-79DD-D414-BAA2394FAC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097751D-F28B-D5D6-DD91-0AA8283DD5B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F96F1FA8-1B7D-635F-06DE-640FFFEB8ED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EACB1A0-A8B5-3A6C-4250-A5DB71D2C54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FB32141C-52D4-83A5-2ACD-B9EA497B04F4}"/>
              </a:ext>
            </a:extLst>
          </p:cNvPr>
          <p:cNvSpPr>
            <a:spLocks noGrp="1"/>
          </p:cNvSpPr>
          <p:nvPr>
            <p:ph type="dt" sz="half" idx="10"/>
          </p:nvPr>
        </p:nvSpPr>
        <p:spPr/>
        <p:txBody>
          <a:bodyPr/>
          <a:lstStyle/>
          <a:p>
            <a:fld id="{82C78CFB-FCFF-0449-9C9A-2CF087B79DDA}" type="datetimeFigureOut">
              <a:rPr lang="en-GB" smtClean="0"/>
              <a:t>30/04/2025</a:t>
            </a:fld>
            <a:endParaRPr lang="en-GB"/>
          </a:p>
        </p:txBody>
      </p:sp>
      <p:sp>
        <p:nvSpPr>
          <p:cNvPr id="8" name="Footer Placeholder 7">
            <a:extLst>
              <a:ext uri="{FF2B5EF4-FFF2-40B4-BE49-F238E27FC236}">
                <a16:creationId xmlns:a16="http://schemas.microsoft.com/office/drawing/2014/main" id="{D69FD30A-222E-B6E8-25B6-B44FED82E46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E300DE0-EC31-F542-C9F1-F3A7005082DD}"/>
              </a:ext>
            </a:extLst>
          </p:cNvPr>
          <p:cNvSpPr>
            <a:spLocks noGrp="1"/>
          </p:cNvSpPr>
          <p:nvPr>
            <p:ph type="sldNum" sz="quarter" idx="12"/>
          </p:nvPr>
        </p:nvSpPr>
        <p:spPr/>
        <p:txBody>
          <a:bodyPr/>
          <a:lstStyle/>
          <a:p>
            <a:fld id="{32C9C21E-01FD-6346-9F0C-76A4C4AAA006}" type="slidenum">
              <a:rPr lang="en-GB" smtClean="0"/>
              <a:t>‹#›</a:t>
            </a:fld>
            <a:endParaRPr lang="en-GB"/>
          </a:p>
        </p:txBody>
      </p:sp>
    </p:spTree>
    <p:extLst>
      <p:ext uri="{BB962C8B-B14F-4D97-AF65-F5344CB8AC3E}">
        <p14:creationId xmlns:p14="http://schemas.microsoft.com/office/powerpoint/2010/main" val="36826471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DDF09-CAF4-39B0-1B53-3D8171FF2F9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56006D53-9A35-686E-6BFE-A4B78A874AAF}"/>
              </a:ext>
            </a:extLst>
          </p:cNvPr>
          <p:cNvSpPr>
            <a:spLocks noGrp="1"/>
          </p:cNvSpPr>
          <p:nvPr>
            <p:ph type="dt" sz="half" idx="10"/>
          </p:nvPr>
        </p:nvSpPr>
        <p:spPr/>
        <p:txBody>
          <a:bodyPr/>
          <a:lstStyle/>
          <a:p>
            <a:fld id="{82C78CFB-FCFF-0449-9C9A-2CF087B79DDA}" type="datetimeFigureOut">
              <a:rPr lang="en-GB" smtClean="0"/>
              <a:t>30/04/2025</a:t>
            </a:fld>
            <a:endParaRPr lang="en-GB"/>
          </a:p>
        </p:txBody>
      </p:sp>
      <p:sp>
        <p:nvSpPr>
          <p:cNvPr id="4" name="Footer Placeholder 3">
            <a:extLst>
              <a:ext uri="{FF2B5EF4-FFF2-40B4-BE49-F238E27FC236}">
                <a16:creationId xmlns:a16="http://schemas.microsoft.com/office/drawing/2014/main" id="{69C11D0C-9A7D-4BE0-1351-96BF92CB628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6C9605A-F7EF-0C34-90A0-3E6D714D01F7}"/>
              </a:ext>
            </a:extLst>
          </p:cNvPr>
          <p:cNvSpPr>
            <a:spLocks noGrp="1"/>
          </p:cNvSpPr>
          <p:nvPr>
            <p:ph type="sldNum" sz="quarter" idx="12"/>
          </p:nvPr>
        </p:nvSpPr>
        <p:spPr/>
        <p:txBody>
          <a:bodyPr/>
          <a:lstStyle/>
          <a:p>
            <a:fld id="{32C9C21E-01FD-6346-9F0C-76A4C4AAA006}" type="slidenum">
              <a:rPr lang="en-GB" smtClean="0"/>
              <a:t>‹#›</a:t>
            </a:fld>
            <a:endParaRPr lang="en-GB"/>
          </a:p>
        </p:txBody>
      </p:sp>
    </p:spTree>
    <p:extLst>
      <p:ext uri="{BB962C8B-B14F-4D97-AF65-F5344CB8AC3E}">
        <p14:creationId xmlns:p14="http://schemas.microsoft.com/office/powerpoint/2010/main" val="2676377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2197737-A1D9-3BE1-0057-E93CEC02DF89}"/>
              </a:ext>
            </a:extLst>
          </p:cNvPr>
          <p:cNvSpPr>
            <a:spLocks noGrp="1"/>
          </p:cNvSpPr>
          <p:nvPr>
            <p:ph type="dt" sz="half" idx="10"/>
          </p:nvPr>
        </p:nvSpPr>
        <p:spPr/>
        <p:txBody>
          <a:bodyPr/>
          <a:lstStyle/>
          <a:p>
            <a:fld id="{82C78CFB-FCFF-0449-9C9A-2CF087B79DDA}" type="datetimeFigureOut">
              <a:rPr lang="en-GB" smtClean="0"/>
              <a:t>30/04/2025</a:t>
            </a:fld>
            <a:endParaRPr lang="en-GB"/>
          </a:p>
        </p:txBody>
      </p:sp>
      <p:sp>
        <p:nvSpPr>
          <p:cNvPr id="3" name="Footer Placeholder 2">
            <a:extLst>
              <a:ext uri="{FF2B5EF4-FFF2-40B4-BE49-F238E27FC236}">
                <a16:creationId xmlns:a16="http://schemas.microsoft.com/office/drawing/2014/main" id="{E95C7761-A102-895A-120C-2AE59FC2782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F732E03-289A-7985-17F0-7735B05916B3}"/>
              </a:ext>
            </a:extLst>
          </p:cNvPr>
          <p:cNvSpPr>
            <a:spLocks noGrp="1"/>
          </p:cNvSpPr>
          <p:nvPr>
            <p:ph type="sldNum" sz="quarter" idx="12"/>
          </p:nvPr>
        </p:nvSpPr>
        <p:spPr/>
        <p:txBody>
          <a:bodyPr/>
          <a:lstStyle/>
          <a:p>
            <a:fld id="{32C9C21E-01FD-6346-9F0C-76A4C4AAA006}" type="slidenum">
              <a:rPr lang="en-GB" smtClean="0"/>
              <a:t>‹#›</a:t>
            </a:fld>
            <a:endParaRPr lang="en-GB"/>
          </a:p>
        </p:txBody>
      </p:sp>
    </p:spTree>
    <p:extLst>
      <p:ext uri="{BB962C8B-B14F-4D97-AF65-F5344CB8AC3E}">
        <p14:creationId xmlns:p14="http://schemas.microsoft.com/office/powerpoint/2010/main" val="4032248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35962-8AF7-6A7F-6553-051949BD9B6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803251E0-1312-50C4-4136-B0B423B7C77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902778AB-6535-4C04-D821-A83BD023997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A830F40-5845-B3CC-CCFB-31BF948399F5}"/>
              </a:ext>
            </a:extLst>
          </p:cNvPr>
          <p:cNvSpPr>
            <a:spLocks noGrp="1"/>
          </p:cNvSpPr>
          <p:nvPr>
            <p:ph type="dt" sz="half" idx="10"/>
          </p:nvPr>
        </p:nvSpPr>
        <p:spPr/>
        <p:txBody>
          <a:bodyPr/>
          <a:lstStyle/>
          <a:p>
            <a:fld id="{82C78CFB-FCFF-0449-9C9A-2CF087B79DDA}" type="datetimeFigureOut">
              <a:rPr lang="en-GB" smtClean="0"/>
              <a:t>30/04/2025</a:t>
            </a:fld>
            <a:endParaRPr lang="en-GB"/>
          </a:p>
        </p:txBody>
      </p:sp>
      <p:sp>
        <p:nvSpPr>
          <p:cNvPr id="6" name="Footer Placeholder 5">
            <a:extLst>
              <a:ext uri="{FF2B5EF4-FFF2-40B4-BE49-F238E27FC236}">
                <a16:creationId xmlns:a16="http://schemas.microsoft.com/office/drawing/2014/main" id="{1C18C26C-A21D-BBAF-6E15-67A56C18436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F4F1E0-C933-D3C2-6443-0BDFB730B225}"/>
              </a:ext>
            </a:extLst>
          </p:cNvPr>
          <p:cNvSpPr>
            <a:spLocks noGrp="1"/>
          </p:cNvSpPr>
          <p:nvPr>
            <p:ph type="sldNum" sz="quarter" idx="12"/>
          </p:nvPr>
        </p:nvSpPr>
        <p:spPr/>
        <p:txBody>
          <a:bodyPr/>
          <a:lstStyle/>
          <a:p>
            <a:fld id="{32C9C21E-01FD-6346-9F0C-76A4C4AAA006}" type="slidenum">
              <a:rPr lang="en-GB" smtClean="0"/>
              <a:t>‹#›</a:t>
            </a:fld>
            <a:endParaRPr lang="en-GB"/>
          </a:p>
        </p:txBody>
      </p:sp>
    </p:spTree>
    <p:extLst>
      <p:ext uri="{BB962C8B-B14F-4D97-AF65-F5344CB8AC3E}">
        <p14:creationId xmlns:p14="http://schemas.microsoft.com/office/powerpoint/2010/main" val="22235341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7ECD3-1B43-9632-0FDD-10B72816023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8111E5B-5184-7B64-2851-CFBF0AFD46D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7F90271-5A74-578F-AF24-2BE77634C8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5CE19F5-A1B2-FBAC-1F6A-4D85A5B4BCFA}"/>
              </a:ext>
            </a:extLst>
          </p:cNvPr>
          <p:cNvSpPr>
            <a:spLocks noGrp="1"/>
          </p:cNvSpPr>
          <p:nvPr>
            <p:ph type="dt" sz="half" idx="10"/>
          </p:nvPr>
        </p:nvSpPr>
        <p:spPr/>
        <p:txBody>
          <a:bodyPr/>
          <a:lstStyle/>
          <a:p>
            <a:fld id="{82C78CFB-FCFF-0449-9C9A-2CF087B79DDA}" type="datetimeFigureOut">
              <a:rPr lang="en-GB" smtClean="0"/>
              <a:t>30/04/2025</a:t>
            </a:fld>
            <a:endParaRPr lang="en-GB"/>
          </a:p>
        </p:txBody>
      </p:sp>
      <p:sp>
        <p:nvSpPr>
          <p:cNvPr id="6" name="Footer Placeholder 5">
            <a:extLst>
              <a:ext uri="{FF2B5EF4-FFF2-40B4-BE49-F238E27FC236}">
                <a16:creationId xmlns:a16="http://schemas.microsoft.com/office/drawing/2014/main" id="{69A843A6-6506-C07E-40E4-95A3D02B32F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CDCA842-DA34-B22A-A1D9-2E30C00100DE}"/>
              </a:ext>
            </a:extLst>
          </p:cNvPr>
          <p:cNvSpPr>
            <a:spLocks noGrp="1"/>
          </p:cNvSpPr>
          <p:nvPr>
            <p:ph type="sldNum" sz="quarter" idx="12"/>
          </p:nvPr>
        </p:nvSpPr>
        <p:spPr/>
        <p:txBody>
          <a:bodyPr/>
          <a:lstStyle/>
          <a:p>
            <a:fld id="{32C9C21E-01FD-6346-9F0C-76A4C4AAA006}" type="slidenum">
              <a:rPr lang="en-GB" smtClean="0"/>
              <a:t>‹#›</a:t>
            </a:fld>
            <a:endParaRPr lang="en-GB"/>
          </a:p>
        </p:txBody>
      </p:sp>
    </p:spTree>
    <p:extLst>
      <p:ext uri="{BB962C8B-B14F-4D97-AF65-F5344CB8AC3E}">
        <p14:creationId xmlns:p14="http://schemas.microsoft.com/office/powerpoint/2010/main" val="41073830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79349-CC5A-4311-E5E3-65F37A968F97}"/>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DD1A3C69-A0F9-5251-D0AA-A131A3FEB42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4E82EF5-E658-7D9D-3007-4DF2109ACFDE}"/>
              </a:ext>
            </a:extLst>
          </p:cNvPr>
          <p:cNvSpPr>
            <a:spLocks noGrp="1"/>
          </p:cNvSpPr>
          <p:nvPr>
            <p:ph type="dt" sz="half" idx="10"/>
          </p:nvPr>
        </p:nvSpPr>
        <p:spPr/>
        <p:txBody>
          <a:bodyPr/>
          <a:lstStyle/>
          <a:p>
            <a:fld id="{82C78CFB-FCFF-0449-9C9A-2CF087B79DDA}" type="datetimeFigureOut">
              <a:rPr lang="en-GB" smtClean="0"/>
              <a:t>30/04/2025</a:t>
            </a:fld>
            <a:endParaRPr lang="en-GB"/>
          </a:p>
        </p:txBody>
      </p:sp>
      <p:sp>
        <p:nvSpPr>
          <p:cNvPr id="5" name="Footer Placeholder 4">
            <a:extLst>
              <a:ext uri="{FF2B5EF4-FFF2-40B4-BE49-F238E27FC236}">
                <a16:creationId xmlns:a16="http://schemas.microsoft.com/office/drawing/2014/main" id="{43C4AA5D-B639-9C5C-206C-065B27A5BA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E3868A-0A3D-8329-6331-7161F52A6DD6}"/>
              </a:ext>
            </a:extLst>
          </p:cNvPr>
          <p:cNvSpPr>
            <a:spLocks noGrp="1"/>
          </p:cNvSpPr>
          <p:nvPr>
            <p:ph type="sldNum" sz="quarter" idx="12"/>
          </p:nvPr>
        </p:nvSpPr>
        <p:spPr/>
        <p:txBody>
          <a:bodyPr/>
          <a:lstStyle/>
          <a:p>
            <a:fld id="{32C9C21E-01FD-6346-9F0C-76A4C4AAA006}" type="slidenum">
              <a:rPr lang="en-GB" smtClean="0"/>
              <a:t>‹#›</a:t>
            </a:fld>
            <a:endParaRPr lang="en-GB"/>
          </a:p>
        </p:txBody>
      </p:sp>
    </p:spTree>
    <p:extLst>
      <p:ext uri="{BB962C8B-B14F-4D97-AF65-F5344CB8AC3E}">
        <p14:creationId xmlns:p14="http://schemas.microsoft.com/office/powerpoint/2010/main" val="36192043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210196-D999-AC9E-9A7D-74B89DEE1108}"/>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36D4C57F-130F-13C2-8283-E1EC76B168D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91B2F6A-BCD2-7331-D9DB-708BACE8712E}"/>
              </a:ext>
            </a:extLst>
          </p:cNvPr>
          <p:cNvSpPr>
            <a:spLocks noGrp="1"/>
          </p:cNvSpPr>
          <p:nvPr>
            <p:ph type="dt" sz="half" idx="10"/>
          </p:nvPr>
        </p:nvSpPr>
        <p:spPr/>
        <p:txBody>
          <a:bodyPr/>
          <a:lstStyle/>
          <a:p>
            <a:fld id="{82C78CFB-FCFF-0449-9C9A-2CF087B79DDA}" type="datetimeFigureOut">
              <a:rPr lang="en-GB" smtClean="0"/>
              <a:t>30/04/2025</a:t>
            </a:fld>
            <a:endParaRPr lang="en-GB"/>
          </a:p>
        </p:txBody>
      </p:sp>
      <p:sp>
        <p:nvSpPr>
          <p:cNvPr id="5" name="Footer Placeholder 4">
            <a:extLst>
              <a:ext uri="{FF2B5EF4-FFF2-40B4-BE49-F238E27FC236}">
                <a16:creationId xmlns:a16="http://schemas.microsoft.com/office/drawing/2014/main" id="{77C7A339-6EC6-B9B9-2DAF-98EE3279A4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4B80F0-7C1F-EBCA-2A19-98F76D4900C6}"/>
              </a:ext>
            </a:extLst>
          </p:cNvPr>
          <p:cNvSpPr>
            <a:spLocks noGrp="1"/>
          </p:cNvSpPr>
          <p:nvPr>
            <p:ph type="sldNum" sz="quarter" idx="12"/>
          </p:nvPr>
        </p:nvSpPr>
        <p:spPr/>
        <p:txBody>
          <a:bodyPr/>
          <a:lstStyle/>
          <a:p>
            <a:fld id="{32C9C21E-01FD-6346-9F0C-76A4C4AAA006}" type="slidenum">
              <a:rPr lang="en-GB" smtClean="0"/>
              <a:t>‹#›</a:t>
            </a:fld>
            <a:endParaRPr lang="en-GB"/>
          </a:p>
        </p:txBody>
      </p:sp>
    </p:spTree>
    <p:extLst>
      <p:ext uri="{BB962C8B-B14F-4D97-AF65-F5344CB8AC3E}">
        <p14:creationId xmlns:p14="http://schemas.microsoft.com/office/powerpoint/2010/main" val="34452364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24830B3-B813-B36B-80BC-C89D1E70DF3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0C9551FB-A21B-C8DB-DA3E-AAB4DF6735B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A6F3631-C837-A968-3B9F-9390B3E0D69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2C78CFB-FCFF-0449-9C9A-2CF087B79DDA}" type="datetimeFigureOut">
              <a:rPr lang="en-GB" smtClean="0"/>
              <a:t>30/04/2025</a:t>
            </a:fld>
            <a:endParaRPr lang="en-GB"/>
          </a:p>
        </p:txBody>
      </p:sp>
      <p:sp>
        <p:nvSpPr>
          <p:cNvPr id="5" name="Footer Placeholder 4">
            <a:extLst>
              <a:ext uri="{FF2B5EF4-FFF2-40B4-BE49-F238E27FC236}">
                <a16:creationId xmlns:a16="http://schemas.microsoft.com/office/drawing/2014/main" id="{F9F77291-B295-F57A-E9FD-45F69B287E9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C6B4153-780D-5EB9-8461-08C4219EE7E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2C9C21E-01FD-6346-9F0C-76A4C4AAA006}" type="slidenum">
              <a:rPr lang="en-GB" smtClean="0"/>
              <a:t>‹#›</a:t>
            </a:fld>
            <a:endParaRPr lang="en-GB"/>
          </a:p>
        </p:txBody>
      </p:sp>
    </p:spTree>
    <p:extLst>
      <p:ext uri="{BB962C8B-B14F-4D97-AF65-F5344CB8AC3E}">
        <p14:creationId xmlns:p14="http://schemas.microsoft.com/office/powerpoint/2010/main" val="33316389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comparably.com/companies/mcdonalds/retention" TargetMode="External"/><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corporate.mcdonalds.com/corpmcd/our-company/who-we-are/our-history.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37" name="Rectangle 1036">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2" name="Picture 8">
            <a:extLst>
              <a:ext uri="{FF2B5EF4-FFF2-40B4-BE49-F238E27FC236}">
                <a16:creationId xmlns:a16="http://schemas.microsoft.com/office/drawing/2014/main" id="{D6DF13BE-0F37-ECBF-FB04-7AAE5DC86321}"/>
              </a:ext>
            </a:extLst>
          </p:cNvPr>
          <p:cNvPicPr>
            <a:picLocks noChangeAspect="1" noChangeArrowheads="1"/>
          </p:cNvPicPr>
          <p:nvPr/>
        </p:nvPicPr>
        <p:blipFill>
          <a:blip r:embed="rId3">
            <a:alphaModFix amt="50000"/>
            <a:extLst>
              <a:ext uri="{28A0092B-C50C-407E-A947-70E740481C1C}">
                <a14:useLocalDpi xmlns:a14="http://schemas.microsoft.com/office/drawing/2010/main" val="0"/>
              </a:ext>
            </a:extLst>
          </a:blip>
          <a:srcRect t="14620" b="11122"/>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DB8CF57-4A2A-B96A-B575-4B5F9C6C480D}"/>
              </a:ext>
            </a:extLst>
          </p:cNvPr>
          <p:cNvSpPr>
            <a:spLocks noGrp="1"/>
          </p:cNvSpPr>
          <p:nvPr>
            <p:ph type="ctrTitle"/>
          </p:nvPr>
        </p:nvSpPr>
        <p:spPr>
          <a:xfrm>
            <a:off x="1524000" y="1122362"/>
            <a:ext cx="9144000" cy="2900518"/>
          </a:xfrm>
        </p:spPr>
        <p:txBody>
          <a:bodyPr>
            <a:normAutofit/>
          </a:bodyPr>
          <a:lstStyle/>
          <a:p>
            <a:r>
              <a:rPr lang="en-GB" sz="3800">
                <a:solidFill>
                  <a:srgbClr val="FFFFFF"/>
                </a:solidFill>
              </a:rPr>
              <a:t>The Impact of the Macro Environment on HRM and Personal Management at McDonald’s</a:t>
            </a:r>
            <a:br>
              <a:rPr lang="en-GB" sz="3800">
                <a:solidFill>
                  <a:srgbClr val="FFFFFF"/>
                </a:solidFill>
              </a:rPr>
            </a:br>
            <a:br>
              <a:rPr lang="en-GB" sz="3800">
                <a:solidFill>
                  <a:srgbClr val="FFFFFF"/>
                </a:solidFill>
              </a:rPr>
            </a:br>
            <a:r>
              <a:rPr lang="en-GB" sz="3800">
                <a:solidFill>
                  <a:srgbClr val="FFFFFF"/>
                </a:solidFill>
              </a:rPr>
              <a:t>BMGM5005 - Professional Service </a:t>
            </a:r>
          </a:p>
        </p:txBody>
      </p:sp>
      <p:sp>
        <p:nvSpPr>
          <p:cNvPr id="3" name="Subtitle 2">
            <a:extLst>
              <a:ext uri="{FF2B5EF4-FFF2-40B4-BE49-F238E27FC236}">
                <a16:creationId xmlns:a16="http://schemas.microsoft.com/office/drawing/2014/main" id="{9EFF11F6-C55D-DE82-F256-F951DCFEDCA1}"/>
              </a:ext>
            </a:extLst>
          </p:cNvPr>
          <p:cNvSpPr>
            <a:spLocks noGrp="1"/>
          </p:cNvSpPr>
          <p:nvPr>
            <p:ph type="subTitle" idx="1"/>
          </p:nvPr>
        </p:nvSpPr>
        <p:spPr>
          <a:xfrm>
            <a:off x="1524000" y="4159404"/>
            <a:ext cx="9144000" cy="1098395"/>
          </a:xfrm>
        </p:spPr>
        <p:txBody>
          <a:bodyPr>
            <a:normAutofit/>
          </a:bodyPr>
          <a:lstStyle/>
          <a:p>
            <a:r>
              <a:rPr lang="en-GB" sz="1100">
                <a:solidFill>
                  <a:srgbClr val="FFFFFF"/>
                </a:solidFill>
              </a:rPr>
              <a:t>Ayesha Amir</a:t>
            </a:r>
          </a:p>
          <a:p>
            <a:r>
              <a:rPr lang="en-GB" sz="1100">
                <a:solidFill>
                  <a:srgbClr val="FFFFFF"/>
                </a:solidFill>
              </a:rPr>
              <a:t>2306141</a:t>
            </a:r>
          </a:p>
          <a:p>
            <a:r>
              <a:rPr lang="en-GB" sz="1100">
                <a:solidFill>
                  <a:srgbClr val="FFFFFF"/>
                </a:solidFill>
              </a:rPr>
              <a:t>International Gastronomy Management Level 5</a:t>
            </a:r>
          </a:p>
          <a:p>
            <a:r>
              <a:rPr lang="en-GB" sz="1100">
                <a:solidFill>
                  <a:srgbClr val="FFFFFF"/>
                </a:solidFill>
              </a:rPr>
              <a:t>Jemma Smith</a:t>
            </a:r>
          </a:p>
        </p:txBody>
      </p:sp>
    </p:spTree>
    <p:extLst>
      <p:ext uri="{BB962C8B-B14F-4D97-AF65-F5344CB8AC3E}">
        <p14:creationId xmlns:p14="http://schemas.microsoft.com/office/powerpoint/2010/main" val="151302038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1E779C-3EF4-E6D4-ABCC-32B2FB005C24}"/>
              </a:ext>
            </a:extLst>
          </p:cNvPr>
          <p:cNvSpPr>
            <a:spLocks noGrp="1"/>
          </p:cNvSpPr>
          <p:nvPr>
            <p:ph type="title"/>
          </p:nvPr>
        </p:nvSpPr>
        <p:spPr>
          <a:xfrm>
            <a:off x="630936" y="640080"/>
            <a:ext cx="4818888" cy="1481328"/>
          </a:xfrm>
        </p:spPr>
        <p:txBody>
          <a:bodyPr anchor="b">
            <a:normAutofit/>
          </a:bodyPr>
          <a:lstStyle/>
          <a:p>
            <a:r>
              <a:rPr lang="en-GB" sz="5400"/>
              <a:t>Content Table</a:t>
            </a:r>
          </a:p>
        </p:txBody>
      </p:sp>
      <p:sp>
        <p:nvSpPr>
          <p:cNvPr id="2057"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ADE6121-66B3-60EC-EB37-FDC06D186C88}"/>
              </a:ext>
            </a:extLst>
          </p:cNvPr>
          <p:cNvSpPr>
            <a:spLocks noGrp="1"/>
          </p:cNvSpPr>
          <p:nvPr>
            <p:ph idx="1"/>
          </p:nvPr>
        </p:nvSpPr>
        <p:spPr>
          <a:xfrm>
            <a:off x="630936" y="2660904"/>
            <a:ext cx="4818888" cy="3547872"/>
          </a:xfrm>
        </p:spPr>
        <p:txBody>
          <a:bodyPr anchor="t">
            <a:normAutofit/>
          </a:bodyPr>
          <a:lstStyle/>
          <a:p>
            <a:r>
              <a:rPr lang="en-GB" sz="1200" dirty="0"/>
              <a:t>Introduction and Background</a:t>
            </a:r>
          </a:p>
          <a:p>
            <a:r>
              <a:rPr lang="en-GB" sz="1200" dirty="0"/>
              <a:t>PESTLE AND SWOT focusing on impact to internal affairs of McDonald’s.</a:t>
            </a:r>
          </a:p>
          <a:p>
            <a:r>
              <a:rPr lang="en-GB" sz="1200" dirty="0"/>
              <a:t>Retention rates of McDonalds</a:t>
            </a:r>
          </a:p>
          <a:p>
            <a:r>
              <a:rPr lang="en-GB" sz="1200" dirty="0"/>
              <a:t>Key Challenges</a:t>
            </a:r>
          </a:p>
          <a:p>
            <a:r>
              <a:rPr lang="en-GB" sz="1200" dirty="0"/>
              <a:t>Solutions and Industry Examples</a:t>
            </a:r>
          </a:p>
          <a:p>
            <a:r>
              <a:rPr lang="en-GB" sz="1200" dirty="0"/>
              <a:t>What has McDonalds had done to deal contemporary trends?</a:t>
            </a:r>
          </a:p>
          <a:p>
            <a:r>
              <a:rPr lang="en-GB" sz="1200" dirty="0"/>
              <a:t> Leadership Style of McDonalds, Which Style of Leadership does McDonalds follows in the business?</a:t>
            </a:r>
          </a:p>
          <a:p>
            <a:r>
              <a:rPr lang="en-GB" sz="1200" dirty="0"/>
              <a:t>F&amp;B Department Impact</a:t>
            </a:r>
          </a:p>
          <a:p>
            <a:r>
              <a:rPr lang="en-GB" sz="1200" dirty="0"/>
              <a:t>Evaluation and Conclusion</a:t>
            </a:r>
          </a:p>
          <a:p>
            <a:r>
              <a:rPr lang="en-GB" sz="1200" dirty="0"/>
              <a:t>References</a:t>
            </a:r>
          </a:p>
        </p:txBody>
      </p:sp>
      <p:pic>
        <p:nvPicPr>
          <p:cNvPr id="2050" name="Picture 2" descr="The History Of The McDonald's Logo And The Company - Hatchwise">
            <a:extLst>
              <a:ext uri="{FF2B5EF4-FFF2-40B4-BE49-F238E27FC236}">
                <a16:creationId xmlns:a16="http://schemas.microsoft.com/office/drawing/2014/main" id="{5EB483C7-DF37-32D8-EE64-6630F7146DF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9048" y="1893665"/>
            <a:ext cx="5458968" cy="30706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27892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D39ECC-B74C-B057-87D2-FDEDAEC73D7E}"/>
              </a:ext>
            </a:extLst>
          </p:cNvPr>
          <p:cNvSpPr>
            <a:spLocks noGrp="1"/>
          </p:cNvSpPr>
          <p:nvPr>
            <p:ph type="title"/>
          </p:nvPr>
        </p:nvSpPr>
        <p:spPr>
          <a:xfrm>
            <a:off x="838201" y="365125"/>
            <a:ext cx="5251316" cy="1807305"/>
          </a:xfrm>
        </p:spPr>
        <p:txBody>
          <a:bodyPr>
            <a:normAutofit/>
          </a:bodyPr>
          <a:lstStyle/>
          <a:p>
            <a:r>
              <a:rPr lang="en-GB"/>
              <a:t>Introduction and Background</a:t>
            </a:r>
            <a:endParaRPr lang="en-GB" dirty="0"/>
          </a:p>
        </p:txBody>
      </p:sp>
      <p:sp>
        <p:nvSpPr>
          <p:cNvPr id="3" name="Content Placeholder 2">
            <a:extLst>
              <a:ext uri="{FF2B5EF4-FFF2-40B4-BE49-F238E27FC236}">
                <a16:creationId xmlns:a16="http://schemas.microsoft.com/office/drawing/2014/main" id="{6FA5552D-AB04-9BF4-9AD3-57670D485BEF}"/>
              </a:ext>
            </a:extLst>
          </p:cNvPr>
          <p:cNvSpPr>
            <a:spLocks noGrp="1"/>
          </p:cNvSpPr>
          <p:nvPr>
            <p:ph idx="1"/>
          </p:nvPr>
        </p:nvSpPr>
        <p:spPr>
          <a:xfrm>
            <a:off x="838200" y="2333297"/>
            <a:ext cx="4619621" cy="3843666"/>
          </a:xfrm>
        </p:spPr>
        <p:txBody>
          <a:bodyPr>
            <a:normAutofit lnSpcReduction="10000"/>
          </a:bodyPr>
          <a:lstStyle/>
          <a:p>
            <a:r>
              <a:rPr lang="en-GB" sz="1100" dirty="0"/>
              <a:t>McDonalds is worlds famous fast-food restaurant, founded in 1940 by two brothers Richard and Maurice McDonalds, who opened their first restaurant. They introduce a </a:t>
            </a:r>
            <a:r>
              <a:rPr lang="en-GB" sz="1100" b="0" i="0" dirty="0">
                <a:effectLst/>
                <a:latin typeface="Google Sans"/>
              </a:rPr>
              <a:t>Speedee Service System </a:t>
            </a:r>
            <a:r>
              <a:rPr lang="en-GB" sz="1100" dirty="0"/>
              <a:t>that focused on quick service and low price. In 1954 a man called Ray Kroc who sold milkshake went to the McDonalds brother's restaurant and he liked how the fast-food system works. Ray through to become big business and to work with McDonald's brothers and Asked to open more of business along with him. The McDonalds brother along Ray were starting to grow McDonalds together in 1955 and eventually brought the business from McDonalds brother and expanded into global empire. Today McDonalds is one the Largest and most recognised brands in the World, with Over 40,000+ restaurants worldwide. https://</a:t>
            </a:r>
            <a:r>
              <a:rPr lang="en-GB" sz="1100" dirty="0" err="1"/>
              <a:t>corporate.mcdonalds.com</a:t>
            </a:r>
            <a:r>
              <a:rPr lang="en-GB" sz="1100" dirty="0"/>
              <a:t>/</a:t>
            </a:r>
            <a:r>
              <a:rPr lang="en-GB" sz="1100" dirty="0" err="1"/>
              <a:t>corpmcd</a:t>
            </a:r>
            <a:r>
              <a:rPr lang="en-GB" sz="1100" dirty="0"/>
              <a:t>/our-company/who-we-are/our-</a:t>
            </a:r>
            <a:r>
              <a:rPr lang="en-GB" sz="1100" dirty="0" err="1"/>
              <a:t>history.html</a:t>
            </a:r>
            <a:endParaRPr lang="en-GB" sz="1100" dirty="0"/>
          </a:p>
          <a:p>
            <a:r>
              <a:rPr lang="en-GB" sz="1100" dirty="0" err="1"/>
              <a:t>Mcdonalds</a:t>
            </a:r>
            <a:r>
              <a:rPr lang="en-GB" sz="1100" dirty="0"/>
              <a:t> is the largest restaurant which also faces several challenges related to staff retention. </a:t>
            </a:r>
            <a:r>
              <a:rPr lang="en-GB" sz="1100" dirty="0" err="1"/>
              <a:t>Mcdonalds</a:t>
            </a:r>
            <a:r>
              <a:rPr lang="en-GB" sz="1100" dirty="0"/>
              <a:t> has a big problem with many workers retention their jobs due to often low </a:t>
            </a:r>
            <a:r>
              <a:rPr lang="en-GB" sz="1100" dirty="0" err="1"/>
              <a:t>wagesor</a:t>
            </a:r>
            <a:r>
              <a:rPr lang="en-GB" sz="1100" dirty="0"/>
              <a:t> lack of career development opportunities, </a:t>
            </a:r>
            <a:r>
              <a:rPr lang="en-GB" sz="1100" dirty="0" err="1"/>
              <a:t>alongs</a:t>
            </a:r>
            <a:r>
              <a:rPr lang="en-GB" sz="1100" dirty="0"/>
              <a:t> many workers doesn’t get trained better. These things can make employees feel unimportant or happy at work. A big reason for poor management is Head team are rude, disrespectful or very bossy who doesn’t lead well. This proposal will look at those problem and try to finds wats to make employees feel more satisfied, better trained and want to stay longer in their job. Keeping good with employees is very important for a busy place  like </a:t>
            </a:r>
            <a:r>
              <a:rPr lang="en-GB" sz="1100" dirty="0" err="1"/>
              <a:t>mcdonalds</a:t>
            </a:r>
            <a:r>
              <a:rPr lang="en-GB" sz="1100" dirty="0"/>
              <a:t> is important. </a:t>
            </a:r>
          </a:p>
          <a:p>
            <a:endParaRPr lang="en-GB" sz="1100" dirty="0"/>
          </a:p>
          <a:p>
            <a:endParaRPr lang="en-GB" sz="1100" dirty="0"/>
          </a:p>
        </p:txBody>
      </p:sp>
      <p:pic>
        <p:nvPicPr>
          <p:cNvPr id="3074" name="Picture 2" descr="McDonald's to make huge change to takeaway bags because of World Cup - The  Mirror">
            <a:extLst>
              <a:ext uri="{FF2B5EF4-FFF2-40B4-BE49-F238E27FC236}">
                <a16:creationId xmlns:a16="http://schemas.microsoft.com/office/drawing/2014/main" id="{5D401FEC-5081-43D1-709C-3BCBF93A7E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3805" r="18375"/>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45215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7A58C1-EAF3-3E5A-1EF1-5229498ABD64}"/>
              </a:ext>
            </a:extLst>
          </p:cNvPr>
          <p:cNvSpPr>
            <a:spLocks noGrp="1"/>
          </p:cNvSpPr>
          <p:nvPr>
            <p:ph type="title"/>
          </p:nvPr>
        </p:nvSpPr>
        <p:spPr/>
        <p:txBody>
          <a:bodyPr>
            <a:normAutofit fontScale="90000"/>
          </a:bodyPr>
          <a:lstStyle/>
          <a:p>
            <a:r>
              <a:rPr lang="en-GB" sz="4400" dirty="0"/>
              <a:t>PESTLE focusing on impact to internal affairs of McDonald’s.</a:t>
            </a:r>
            <a:br>
              <a:rPr lang="en-GB" sz="4400" dirty="0"/>
            </a:br>
            <a:endParaRPr lang="en-GB" dirty="0"/>
          </a:p>
        </p:txBody>
      </p:sp>
      <p:sp>
        <p:nvSpPr>
          <p:cNvPr id="3" name="Content Placeholder 2">
            <a:extLst>
              <a:ext uri="{FF2B5EF4-FFF2-40B4-BE49-F238E27FC236}">
                <a16:creationId xmlns:a16="http://schemas.microsoft.com/office/drawing/2014/main" id="{34F29109-0313-E19E-68B1-1F19AB4E75C0}"/>
              </a:ext>
            </a:extLst>
          </p:cNvPr>
          <p:cNvSpPr>
            <a:spLocks noGrp="1"/>
          </p:cNvSpPr>
          <p:nvPr>
            <p:ph idx="1"/>
          </p:nvPr>
        </p:nvSpPr>
        <p:spPr/>
        <p:txBody>
          <a:bodyPr/>
          <a:lstStyle/>
          <a:p>
            <a:r>
              <a:rPr lang="en-GB" dirty="0"/>
              <a:t>P-</a:t>
            </a:r>
          </a:p>
          <a:p>
            <a:r>
              <a:rPr lang="en-GB" dirty="0"/>
              <a:t>E-</a:t>
            </a:r>
          </a:p>
          <a:p>
            <a:r>
              <a:rPr lang="en-GB" dirty="0"/>
              <a:t>S -</a:t>
            </a:r>
          </a:p>
          <a:p>
            <a:r>
              <a:rPr lang="en-GB" dirty="0"/>
              <a:t>T -</a:t>
            </a:r>
          </a:p>
          <a:p>
            <a:r>
              <a:rPr lang="en-GB" dirty="0"/>
              <a:t>L -</a:t>
            </a:r>
          </a:p>
          <a:p>
            <a:r>
              <a:rPr lang="en-GB" dirty="0"/>
              <a:t>E-</a:t>
            </a:r>
          </a:p>
        </p:txBody>
      </p:sp>
    </p:spTree>
    <p:extLst>
      <p:ext uri="{BB962C8B-B14F-4D97-AF65-F5344CB8AC3E}">
        <p14:creationId xmlns:p14="http://schemas.microsoft.com/office/powerpoint/2010/main" val="12629600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1224B-86ED-D1D8-5C64-61A57B1EE72F}"/>
              </a:ext>
            </a:extLst>
          </p:cNvPr>
          <p:cNvSpPr>
            <a:spLocks noGrp="1"/>
          </p:cNvSpPr>
          <p:nvPr>
            <p:ph type="title"/>
          </p:nvPr>
        </p:nvSpPr>
        <p:spPr/>
        <p:txBody>
          <a:bodyPr/>
          <a:lstStyle/>
          <a:p>
            <a:r>
              <a:rPr lang="en-GB" sz="4400" dirty="0"/>
              <a:t>SWOT focusing on impact to internal affairs of McDonald’s.</a:t>
            </a:r>
            <a:endParaRPr lang="en-GB" dirty="0"/>
          </a:p>
        </p:txBody>
      </p:sp>
      <p:sp>
        <p:nvSpPr>
          <p:cNvPr id="3" name="Content Placeholder 2">
            <a:extLst>
              <a:ext uri="{FF2B5EF4-FFF2-40B4-BE49-F238E27FC236}">
                <a16:creationId xmlns:a16="http://schemas.microsoft.com/office/drawing/2014/main" id="{08E0B867-20CC-2EDC-F2AA-89D7FC7EF5FE}"/>
              </a:ext>
            </a:extLst>
          </p:cNvPr>
          <p:cNvSpPr>
            <a:spLocks noGrp="1"/>
          </p:cNvSpPr>
          <p:nvPr>
            <p:ph idx="1"/>
          </p:nvPr>
        </p:nvSpPr>
        <p:spPr/>
        <p:txBody>
          <a:bodyPr/>
          <a:lstStyle/>
          <a:p>
            <a:r>
              <a:rPr lang="en-GB" dirty="0"/>
              <a:t>S</a:t>
            </a:r>
          </a:p>
          <a:p>
            <a:r>
              <a:rPr lang="en-GB" dirty="0"/>
              <a:t>W</a:t>
            </a:r>
          </a:p>
          <a:p>
            <a:r>
              <a:rPr lang="en-GB" dirty="0"/>
              <a:t>O</a:t>
            </a:r>
          </a:p>
          <a:p>
            <a:r>
              <a:rPr lang="en-GB" dirty="0"/>
              <a:t>T</a:t>
            </a:r>
          </a:p>
        </p:txBody>
      </p:sp>
    </p:spTree>
    <p:extLst>
      <p:ext uri="{BB962C8B-B14F-4D97-AF65-F5344CB8AC3E}">
        <p14:creationId xmlns:p14="http://schemas.microsoft.com/office/powerpoint/2010/main" val="20447516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44F4B1-C446-C312-EFE9-30B593C18430}"/>
              </a:ext>
            </a:extLst>
          </p:cNvPr>
          <p:cNvSpPr>
            <a:spLocks noGrp="1"/>
          </p:cNvSpPr>
          <p:nvPr>
            <p:ph type="title"/>
          </p:nvPr>
        </p:nvSpPr>
        <p:spPr/>
        <p:txBody>
          <a:bodyPr/>
          <a:lstStyle/>
          <a:p>
            <a:r>
              <a:rPr lang="en-GB" sz="4400" dirty="0"/>
              <a:t>Retention rates of McDonalds</a:t>
            </a:r>
            <a:br>
              <a:rPr lang="en-GB" sz="4400" dirty="0"/>
            </a:br>
            <a:endParaRPr lang="en-GB" dirty="0"/>
          </a:p>
        </p:txBody>
      </p:sp>
      <p:sp>
        <p:nvSpPr>
          <p:cNvPr id="3" name="Content Placeholder 2">
            <a:extLst>
              <a:ext uri="{FF2B5EF4-FFF2-40B4-BE49-F238E27FC236}">
                <a16:creationId xmlns:a16="http://schemas.microsoft.com/office/drawing/2014/main" id="{7B707101-99A5-636F-5B9C-DFBFCC4C0429}"/>
              </a:ext>
            </a:extLst>
          </p:cNvPr>
          <p:cNvSpPr>
            <a:spLocks noGrp="1"/>
          </p:cNvSpPr>
          <p:nvPr>
            <p:ph idx="1"/>
          </p:nvPr>
        </p:nvSpPr>
        <p:spPr>
          <a:xfrm>
            <a:off x="838200" y="2109740"/>
            <a:ext cx="10515600" cy="4351338"/>
          </a:xfrm>
        </p:spPr>
        <p:txBody>
          <a:bodyPr/>
          <a:lstStyle/>
          <a:p>
            <a:r>
              <a:rPr lang="en-GB" dirty="0">
                <a:hlinkClick r:id="rId2"/>
              </a:rPr>
              <a:t>https://www.comparably.com/companies/mcdonalds/retention</a:t>
            </a:r>
            <a:endParaRPr lang="en-GB" dirty="0"/>
          </a:p>
          <a:p>
            <a:endParaRPr lang="en-GB" dirty="0"/>
          </a:p>
          <a:p>
            <a:endParaRPr lang="en-GB" dirty="0"/>
          </a:p>
          <a:p>
            <a:endParaRPr lang="en-GB" dirty="0"/>
          </a:p>
          <a:p>
            <a:endParaRPr lang="en-GB" dirty="0"/>
          </a:p>
          <a:p>
            <a:r>
              <a:rPr lang="en-GB" dirty="0"/>
              <a:t>https://</a:t>
            </a:r>
            <a:r>
              <a:rPr lang="en-GB" dirty="0" err="1"/>
              <a:t>www.statista.com</a:t>
            </a:r>
            <a:r>
              <a:rPr lang="en-GB" dirty="0"/>
              <a:t>/statistics/819966/</a:t>
            </a:r>
            <a:r>
              <a:rPr lang="en-GB" dirty="0" err="1"/>
              <a:t>mcdonald</a:t>
            </a:r>
            <a:r>
              <a:rPr lang="en-GB" dirty="0"/>
              <a:t>-s-number-of-employees/</a:t>
            </a:r>
          </a:p>
        </p:txBody>
      </p:sp>
      <p:pic>
        <p:nvPicPr>
          <p:cNvPr id="6" name="Picture 5">
            <a:extLst>
              <a:ext uri="{FF2B5EF4-FFF2-40B4-BE49-F238E27FC236}">
                <a16:creationId xmlns:a16="http://schemas.microsoft.com/office/drawing/2014/main" id="{262F342C-042F-AA7E-1BB1-CAAFE0061B76}"/>
              </a:ext>
            </a:extLst>
          </p:cNvPr>
          <p:cNvPicPr>
            <a:picLocks noChangeAspect="1"/>
          </p:cNvPicPr>
          <p:nvPr/>
        </p:nvPicPr>
        <p:blipFill>
          <a:blip r:embed="rId3"/>
          <a:stretch>
            <a:fillRect/>
          </a:stretch>
        </p:blipFill>
        <p:spPr>
          <a:xfrm>
            <a:off x="1643449" y="2609487"/>
            <a:ext cx="7772400" cy="1731166"/>
          </a:xfrm>
          <a:prstGeom prst="rect">
            <a:avLst/>
          </a:prstGeom>
        </p:spPr>
      </p:pic>
      <p:pic>
        <p:nvPicPr>
          <p:cNvPr id="8" name="Picture 7">
            <a:extLst>
              <a:ext uri="{FF2B5EF4-FFF2-40B4-BE49-F238E27FC236}">
                <a16:creationId xmlns:a16="http://schemas.microsoft.com/office/drawing/2014/main" id="{0E2ABAFC-F0FA-52A4-4AFA-73B0353BD733}"/>
              </a:ext>
            </a:extLst>
          </p:cNvPr>
          <p:cNvPicPr>
            <a:picLocks noChangeAspect="1"/>
          </p:cNvPicPr>
          <p:nvPr/>
        </p:nvPicPr>
        <p:blipFill>
          <a:blip r:embed="rId4"/>
          <a:stretch>
            <a:fillRect/>
          </a:stretch>
        </p:blipFill>
        <p:spPr>
          <a:xfrm>
            <a:off x="9578546" y="2662270"/>
            <a:ext cx="914400" cy="812800"/>
          </a:xfrm>
          <a:prstGeom prst="rect">
            <a:avLst/>
          </a:prstGeom>
        </p:spPr>
      </p:pic>
      <p:pic>
        <p:nvPicPr>
          <p:cNvPr id="1028" name="Picture 4" descr="How McDonald's reduced staff : r/Infographics">
            <a:extLst>
              <a:ext uri="{FF2B5EF4-FFF2-40B4-BE49-F238E27FC236}">
                <a16:creationId xmlns:a16="http://schemas.microsoft.com/office/drawing/2014/main" id="{4A7489E4-E279-C700-20C3-050B2ECD8F6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96000" y="1556168"/>
            <a:ext cx="5853198" cy="49367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12207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9F8AB-3E03-610B-F5F6-4F8964E9E547}"/>
              </a:ext>
            </a:extLst>
          </p:cNvPr>
          <p:cNvSpPr>
            <a:spLocks noGrp="1"/>
          </p:cNvSpPr>
          <p:nvPr>
            <p:ph type="title"/>
          </p:nvPr>
        </p:nvSpPr>
        <p:spPr/>
        <p:txBody>
          <a:bodyPr/>
          <a:lstStyle/>
          <a:p>
            <a:r>
              <a:rPr lang="en-GB" sz="4400" dirty="0"/>
              <a:t>Key Challenges</a:t>
            </a:r>
            <a:br>
              <a:rPr lang="en-GB" sz="4400" dirty="0"/>
            </a:br>
            <a:endParaRPr lang="en-GB" dirty="0"/>
          </a:p>
        </p:txBody>
      </p:sp>
      <p:sp>
        <p:nvSpPr>
          <p:cNvPr id="3" name="Content Placeholder 2">
            <a:extLst>
              <a:ext uri="{FF2B5EF4-FFF2-40B4-BE49-F238E27FC236}">
                <a16:creationId xmlns:a16="http://schemas.microsoft.com/office/drawing/2014/main" id="{E692F9B1-6145-48FB-CD77-EA0CCCB9F122}"/>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9027117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0FD7C-A55F-2BF3-D623-79DEFEACD132}"/>
              </a:ext>
            </a:extLst>
          </p:cNvPr>
          <p:cNvSpPr>
            <a:spLocks noGrp="1"/>
          </p:cNvSpPr>
          <p:nvPr>
            <p:ph type="title"/>
          </p:nvPr>
        </p:nvSpPr>
        <p:spPr/>
        <p:txBody>
          <a:bodyPr/>
          <a:lstStyle/>
          <a:p>
            <a:r>
              <a:rPr lang="en-GB" sz="4400" dirty="0"/>
              <a:t>Solutions and Industry Examples</a:t>
            </a:r>
            <a:endParaRPr lang="en-GB" dirty="0"/>
          </a:p>
        </p:txBody>
      </p:sp>
      <p:sp>
        <p:nvSpPr>
          <p:cNvPr id="3" name="Content Placeholder 2">
            <a:extLst>
              <a:ext uri="{FF2B5EF4-FFF2-40B4-BE49-F238E27FC236}">
                <a16:creationId xmlns:a16="http://schemas.microsoft.com/office/drawing/2014/main" id="{8FE126F2-1274-8018-3DD9-B163C8E35F00}"/>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5693864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75867-4CDF-0F56-3AEE-A0CEECC6165D}"/>
              </a:ext>
            </a:extLst>
          </p:cNvPr>
          <p:cNvSpPr>
            <a:spLocks noGrp="1"/>
          </p:cNvSpPr>
          <p:nvPr>
            <p:ph type="title"/>
          </p:nvPr>
        </p:nvSpPr>
        <p:spPr/>
        <p:txBody>
          <a:bodyPr>
            <a:normAutofit/>
          </a:bodyPr>
          <a:lstStyle/>
          <a:p>
            <a:r>
              <a:rPr lang="en-GB" sz="4400" dirty="0"/>
              <a:t>What has McDonalds had done to deal contemporary trends?</a:t>
            </a:r>
            <a:endParaRPr lang="en-GB" dirty="0"/>
          </a:p>
        </p:txBody>
      </p:sp>
      <p:sp>
        <p:nvSpPr>
          <p:cNvPr id="3" name="Content Placeholder 2">
            <a:extLst>
              <a:ext uri="{FF2B5EF4-FFF2-40B4-BE49-F238E27FC236}">
                <a16:creationId xmlns:a16="http://schemas.microsoft.com/office/drawing/2014/main" id="{8D00819A-6112-9446-4D67-0116A4A15E11}"/>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9761640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F37B2-0711-779C-8C43-CA1EE9594C0D}"/>
              </a:ext>
            </a:extLst>
          </p:cNvPr>
          <p:cNvSpPr>
            <a:spLocks noGrp="1"/>
          </p:cNvSpPr>
          <p:nvPr>
            <p:ph type="title"/>
          </p:nvPr>
        </p:nvSpPr>
        <p:spPr/>
        <p:txBody>
          <a:bodyPr>
            <a:normAutofit fontScale="90000"/>
          </a:bodyPr>
          <a:lstStyle/>
          <a:p>
            <a:r>
              <a:rPr lang="en-GB" sz="4400" dirty="0"/>
              <a:t> Leadership Style of McDonalds, Which Style of Leadership does McDonalds follows in the business?</a:t>
            </a:r>
            <a:endParaRPr lang="en-GB" dirty="0"/>
          </a:p>
        </p:txBody>
      </p:sp>
      <p:sp>
        <p:nvSpPr>
          <p:cNvPr id="3" name="Content Placeholder 2">
            <a:extLst>
              <a:ext uri="{FF2B5EF4-FFF2-40B4-BE49-F238E27FC236}">
                <a16:creationId xmlns:a16="http://schemas.microsoft.com/office/drawing/2014/main" id="{83039AC5-8143-2798-80E3-AD4442935FB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4383958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06F79-FCF0-94FF-F5D3-D6138464B18F}"/>
              </a:ext>
            </a:extLst>
          </p:cNvPr>
          <p:cNvSpPr>
            <a:spLocks noGrp="1"/>
          </p:cNvSpPr>
          <p:nvPr>
            <p:ph type="title"/>
          </p:nvPr>
        </p:nvSpPr>
        <p:spPr/>
        <p:txBody>
          <a:bodyPr/>
          <a:lstStyle/>
          <a:p>
            <a:r>
              <a:rPr lang="en-GB" sz="4400" dirty="0"/>
              <a:t>F&amp;B Department Impact</a:t>
            </a:r>
            <a:endParaRPr lang="en-GB" dirty="0"/>
          </a:p>
        </p:txBody>
      </p:sp>
      <p:sp>
        <p:nvSpPr>
          <p:cNvPr id="3" name="Content Placeholder 2">
            <a:extLst>
              <a:ext uri="{FF2B5EF4-FFF2-40B4-BE49-F238E27FC236}">
                <a16:creationId xmlns:a16="http://schemas.microsoft.com/office/drawing/2014/main" id="{69335CD6-4120-C2B5-8410-6168FD5A5F2F}"/>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6101160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75F3A-8B6B-3AA5-AEF8-D89843D94B31}"/>
              </a:ext>
            </a:extLst>
          </p:cNvPr>
          <p:cNvSpPr>
            <a:spLocks noGrp="1"/>
          </p:cNvSpPr>
          <p:nvPr>
            <p:ph type="title"/>
          </p:nvPr>
        </p:nvSpPr>
        <p:spPr/>
        <p:txBody>
          <a:bodyPr/>
          <a:lstStyle/>
          <a:p>
            <a:r>
              <a:rPr lang="en-GB" sz="4400" dirty="0"/>
              <a:t>Evaluation and Conclusion</a:t>
            </a:r>
            <a:endParaRPr lang="en-GB" dirty="0"/>
          </a:p>
        </p:txBody>
      </p:sp>
      <p:sp>
        <p:nvSpPr>
          <p:cNvPr id="3" name="Content Placeholder 2">
            <a:extLst>
              <a:ext uri="{FF2B5EF4-FFF2-40B4-BE49-F238E27FC236}">
                <a16:creationId xmlns:a16="http://schemas.microsoft.com/office/drawing/2014/main" id="{9A04F8EE-A27F-430A-5904-AD1BC7B3B02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9061447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33EB8-9C3A-5D63-239A-BD4C87FE0DE1}"/>
              </a:ext>
            </a:extLst>
          </p:cNvPr>
          <p:cNvSpPr>
            <a:spLocks noGrp="1"/>
          </p:cNvSpPr>
          <p:nvPr>
            <p:ph type="title"/>
          </p:nvPr>
        </p:nvSpPr>
        <p:spPr/>
        <p:txBody>
          <a:bodyPr/>
          <a:lstStyle/>
          <a:p>
            <a:r>
              <a:rPr lang="en-GB" dirty="0"/>
              <a:t>Reference</a:t>
            </a:r>
          </a:p>
        </p:txBody>
      </p:sp>
      <p:sp>
        <p:nvSpPr>
          <p:cNvPr id="3" name="Content Placeholder 2">
            <a:extLst>
              <a:ext uri="{FF2B5EF4-FFF2-40B4-BE49-F238E27FC236}">
                <a16:creationId xmlns:a16="http://schemas.microsoft.com/office/drawing/2014/main" id="{06DF8336-9208-0723-0430-6589EB3F308D}"/>
              </a:ext>
            </a:extLst>
          </p:cNvPr>
          <p:cNvSpPr>
            <a:spLocks noGrp="1"/>
          </p:cNvSpPr>
          <p:nvPr>
            <p:ph idx="1"/>
          </p:nvPr>
        </p:nvSpPr>
        <p:spPr/>
        <p:txBody>
          <a:bodyPr/>
          <a:lstStyle/>
          <a:p>
            <a:r>
              <a:rPr lang="en-GB" dirty="0">
                <a:hlinkClick r:id="rId2"/>
              </a:rPr>
              <a:t>https://corporate.mcdonalds.com/corpmcd/our-company/who-we-are/our-history.html</a:t>
            </a:r>
            <a:endParaRPr lang="en-GB" dirty="0"/>
          </a:p>
          <a:p>
            <a:endParaRPr lang="en-GB" dirty="0"/>
          </a:p>
        </p:txBody>
      </p:sp>
    </p:spTree>
    <p:extLst>
      <p:ext uri="{BB962C8B-B14F-4D97-AF65-F5344CB8AC3E}">
        <p14:creationId xmlns:p14="http://schemas.microsoft.com/office/powerpoint/2010/main" val="31525511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3838</TotalTime>
  <Words>499</Words>
  <Application>Microsoft Macintosh PowerPoint</Application>
  <PresentationFormat>Widescreen</PresentationFormat>
  <Paragraphs>48</Paragraphs>
  <Slides>13</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Aptos Display</vt:lpstr>
      <vt:lpstr>Arial</vt:lpstr>
      <vt:lpstr>Google Sans</vt:lpstr>
      <vt:lpstr>Office Theme</vt:lpstr>
      <vt:lpstr>The Impact of the Macro Environment on HRM and Personal Management at McDonald’s  BMGM5005 - Professional Service </vt:lpstr>
      <vt:lpstr>Content Table</vt:lpstr>
      <vt:lpstr>Introduction and Background</vt:lpstr>
      <vt:lpstr>PESTLE focusing on impact to internal affairs of McDonald’s. </vt:lpstr>
      <vt:lpstr>SWOT focusing on impact to internal affairs of McDonald’s.</vt:lpstr>
      <vt:lpstr>Retention rates of McDonalds </vt:lpstr>
      <vt:lpstr>Key Challenges </vt:lpstr>
      <vt:lpstr>Solutions and Industry Examples</vt:lpstr>
      <vt:lpstr>What has McDonalds had done to deal contemporary trends?</vt:lpstr>
      <vt:lpstr> Leadership Style of McDonalds, Which Style of Leadership does McDonalds follows in the business?</vt:lpstr>
      <vt:lpstr>F&amp;B Department Impact</vt:lpstr>
      <vt:lpstr>Evaluation and Conclusion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Ayesha Amir (2306141)</dc:creator>
  <cp:lastModifiedBy>Ayesha Amir (2306141)</cp:lastModifiedBy>
  <cp:revision>2</cp:revision>
  <dcterms:created xsi:type="dcterms:W3CDTF">2025-04-27T18:13:01Z</dcterms:created>
  <dcterms:modified xsi:type="dcterms:W3CDTF">2025-04-30T13:19:59Z</dcterms:modified>
</cp:coreProperties>
</file>