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4"/>
  </p:sldMasterIdLst>
  <p:sldIdLst>
    <p:sldId id="256" r:id="rId5"/>
    <p:sldId id="257" r:id="rId6"/>
    <p:sldId id="279" r:id="rId7"/>
    <p:sldId id="273" r:id="rId8"/>
    <p:sldId id="258" r:id="rId9"/>
    <p:sldId id="280" r:id="rId10"/>
    <p:sldId id="281" r:id="rId11"/>
    <p:sldId id="283" r:id="rId12"/>
    <p:sldId id="285" r:id="rId13"/>
    <p:sldId id="284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548" autoAdjust="0"/>
    <p:restoredTop sz="94660"/>
  </p:normalViewPr>
  <p:slideViewPr>
    <p:cSldViewPr snapToGrid="0">
      <p:cViewPr varScale="1">
        <p:scale>
          <a:sx n="83" d="100"/>
          <a:sy n="83" d="100"/>
        </p:scale>
        <p:origin x="523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34AB57-888B-49A3-8787-AAB23FC3119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54AFC95-927B-4CF0-B553-6F018CC8D23F}">
      <dgm:prSet/>
      <dgm:spPr/>
      <dgm:t>
        <a:bodyPr/>
        <a:lstStyle/>
        <a:p>
          <a:r>
            <a:rPr lang="en-GB"/>
            <a:t>Look into different types of manufacturing</a:t>
          </a:r>
          <a:endParaRPr lang="en-US"/>
        </a:p>
      </dgm:t>
    </dgm:pt>
    <dgm:pt modelId="{C6791F4B-E59D-4148-9708-D6C675167608}" type="parTrans" cxnId="{E5C36951-40F0-429E-B196-EA7CDAFE5E58}">
      <dgm:prSet/>
      <dgm:spPr/>
      <dgm:t>
        <a:bodyPr/>
        <a:lstStyle/>
        <a:p>
          <a:endParaRPr lang="en-US"/>
        </a:p>
      </dgm:t>
    </dgm:pt>
    <dgm:pt modelId="{00E844C3-F463-418C-B334-C673DB6BD595}" type="sibTrans" cxnId="{E5C36951-40F0-429E-B196-EA7CDAFE5E58}">
      <dgm:prSet/>
      <dgm:spPr/>
      <dgm:t>
        <a:bodyPr/>
        <a:lstStyle/>
        <a:p>
          <a:endParaRPr lang="en-US"/>
        </a:p>
      </dgm:t>
    </dgm:pt>
    <dgm:pt modelId="{6DCA7C45-BB49-493D-9D08-18ABDEF4E96E}">
      <dgm:prSet/>
      <dgm:spPr/>
      <dgm:t>
        <a:bodyPr/>
        <a:lstStyle/>
        <a:p>
          <a:r>
            <a:rPr lang="en-GB"/>
            <a:t>Cost Effective </a:t>
          </a:r>
          <a:endParaRPr lang="en-US"/>
        </a:p>
      </dgm:t>
    </dgm:pt>
    <dgm:pt modelId="{4336DC9D-CC4B-4ADC-9660-216F0E9C37D7}" type="parTrans" cxnId="{14E2E96D-0FFF-45F0-9868-201C3FCDF096}">
      <dgm:prSet/>
      <dgm:spPr/>
      <dgm:t>
        <a:bodyPr/>
        <a:lstStyle/>
        <a:p>
          <a:endParaRPr lang="en-US"/>
        </a:p>
      </dgm:t>
    </dgm:pt>
    <dgm:pt modelId="{5A252068-AEE4-4702-9A32-7762C2F74AE8}" type="sibTrans" cxnId="{14E2E96D-0FFF-45F0-9868-201C3FCDF096}">
      <dgm:prSet/>
      <dgm:spPr/>
      <dgm:t>
        <a:bodyPr/>
        <a:lstStyle/>
        <a:p>
          <a:endParaRPr lang="en-US"/>
        </a:p>
      </dgm:t>
    </dgm:pt>
    <dgm:pt modelId="{7C69E707-8C0D-4EDF-A9BF-E4E703136254}">
      <dgm:prSet/>
      <dgm:spPr/>
      <dgm:t>
        <a:bodyPr/>
        <a:lstStyle/>
        <a:p>
          <a:r>
            <a:rPr lang="en-GB" dirty="0"/>
            <a:t>Environmental Friendliness </a:t>
          </a:r>
          <a:endParaRPr lang="en-US" dirty="0"/>
        </a:p>
      </dgm:t>
    </dgm:pt>
    <dgm:pt modelId="{BCFADF10-6866-41F4-BFF5-D8A8059EE526}" type="parTrans" cxnId="{214ACE27-8568-4DB5-8AD1-2C426484B604}">
      <dgm:prSet/>
      <dgm:spPr/>
      <dgm:t>
        <a:bodyPr/>
        <a:lstStyle/>
        <a:p>
          <a:endParaRPr lang="en-US"/>
        </a:p>
      </dgm:t>
    </dgm:pt>
    <dgm:pt modelId="{5164C629-778A-4759-BC5C-5AC112639C77}" type="sibTrans" cxnId="{214ACE27-8568-4DB5-8AD1-2C426484B604}">
      <dgm:prSet/>
      <dgm:spPr/>
      <dgm:t>
        <a:bodyPr/>
        <a:lstStyle/>
        <a:p>
          <a:endParaRPr lang="en-US"/>
        </a:p>
      </dgm:t>
    </dgm:pt>
    <dgm:pt modelId="{C9242AEE-0783-47FD-84B2-4F1927CDD626}">
      <dgm:prSet/>
      <dgm:spPr/>
      <dgm:t>
        <a:bodyPr/>
        <a:lstStyle/>
        <a:p>
          <a:r>
            <a:rPr lang="en-US" dirty="0"/>
            <a:t>Manufacturing Time</a:t>
          </a:r>
        </a:p>
      </dgm:t>
    </dgm:pt>
    <dgm:pt modelId="{1EF98436-919F-474A-81E9-0C4BE6308F9E}" type="parTrans" cxnId="{CBBFF219-A8E2-424F-A819-6748C4467633}">
      <dgm:prSet/>
      <dgm:spPr/>
      <dgm:t>
        <a:bodyPr/>
        <a:lstStyle/>
        <a:p>
          <a:endParaRPr lang="en-GB"/>
        </a:p>
      </dgm:t>
    </dgm:pt>
    <dgm:pt modelId="{04B9D055-BC55-461A-9AD3-A6E478E25A21}" type="sibTrans" cxnId="{CBBFF219-A8E2-424F-A819-6748C4467633}">
      <dgm:prSet/>
      <dgm:spPr/>
      <dgm:t>
        <a:bodyPr/>
        <a:lstStyle/>
        <a:p>
          <a:endParaRPr lang="en-GB"/>
        </a:p>
      </dgm:t>
    </dgm:pt>
    <dgm:pt modelId="{08427643-92A5-4C07-A47C-ECEC13A739DF}" type="pres">
      <dgm:prSet presAssocID="{B234AB57-888B-49A3-8787-AAB23FC3119F}" presName="linear" presStyleCnt="0">
        <dgm:presLayoutVars>
          <dgm:animLvl val="lvl"/>
          <dgm:resizeHandles val="exact"/>
        </dgm:presLayoutVars>
      </dgm:prSet>
      <dgm:spPr/>
    </dgm:pt>
    <dgm:pt modelId="{894D6F8B-F251-4228-8783-43A2E0285206}" type="pres">
      <dgm:prSet presAssocID="{C54AFC95-927B-4CF0-B553-6F018CC8D23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2789B3-0003-4663-9E8A-5CD6B76BAE4C}" type="pres">
      <dgm:prSet presAssocID="{00E844C3-F463-418C-B334-C673DB6BD595}" presName="spacer" presStyleCnt="0"/>
      <dgm:spPr/>
    </dgm:pt>
    <dgm:pt modelId="{DF04BA11-DD5A-4E32-8C3C-A787EEE0B8AC}" type="pres">
      <dgm:prSet presAssocID="{6DCA7C45-BB49-493D-9D08-18ABDEF4E96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8EFAD47-7C63-4CD2-B7D5-27B1422C64A9}" type="pres">
      <dgm:prSet presAssocID="{5A252068-AEE4-4702-9A32-7762C2F74AE8}" presName="spacer" presStyleCnt="0"/>
      <dgm:spPr/>
    </dgm:pt>
    <dgm:pt modelId="{264DFDD1-5A46-426A-8233-3B71F69AF71F}" type="pres">
      <dgm:prSet presAssocID="{7C69E707-8C0D-4EDF-A9BF-E4E70313625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DBC84DE-F470-464C-8A35-7FB81F5A694B}" type="pres">
      <dgm:prSet presAssocID="{5164C629-778A-4759-BC5C-5AC112639C77}" presName="spacer" presStyleCnt="0"/>
      <dgm:spPr/>
    </dgm:pt>
    <dgm:pt modelId="{AB79AB41-BEA9-4C18-8CEF-4ADAA3A0E768}" type="pres">
      <dgm:prSet presAssocID="{C9242AEE-0783-47FD-84B2-4F1927CDD62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BBFF219-A8E2-424F-A819-6748C4467633}" srcId="{B234AB57-888B-49A3-8787-AAB23FC3119F}" destId="{C9242AEE-0783-47FD-84B2-4F1927CDD626}" srcOrd="3" destOrd="0" parTransId="{1EF98436-919F-474A-81E9-0C4BE6308F9E}" sibTransId="{04B9D055-BC55-461A-9AD3-A6E478E25A21}"/>
    <dgm:cxn modelId="{214ACE27-8568-4DB5-8AD1-2C426484B604}" srcId="{B234AB57-888B-49A3-8787-AAB23FC3119F}" destId="{7C69E707-8C0D-4EDF-A9BF-E4E703136254}" srcOrd="2" destOrd="0" parTransId="{BCFADF10-6866-41F4-BFF5-D8A8059EE526}" sibTransId="{5164C629-778A-4759-BC5C-5AC112639C77}"/>
    <dgm:cxn modelId="{A5D0B336-0538-4D84-AE36-95C5190E6103}" type="presOf" srcId="{C54AFC95-927B-4CF0-B553-6F018CC8D23F}" destId="{894D6F8B-F251-4228-8783-43A2E0285206}" srcOrd="0" destOrd="0" presId="urn:microsoft.com/office/officeart/2005/8/layout/vList2"/>
    <dgm:cxn modelId="{0C767039-8853-47DB-9603-3259C01DF233}" type="presOf" srcId="{C9242AEE-0783-47FD-84B2-4F1927CDD626}" destId="{AB79AB41-BEA9-4C18-8CEF-4ADAA3A0E768}" srcOrd="0" destOrd="0" presId="urn:microsoft.com/office/officeart/2005/8/layout/vList2"/>
    <dgm:cxn modelId="{6B2C0C4B-A8C3-4762-AED2-966AB6AB1BBE}" type="presOf" srcId="{B234AB57-888B-49A3-8787-AAB23FC3119F}" destId="{08427643-92A5-4C07-A47C-ECEC13A739DF}" srcOrd="0" destOrd="0" presId="urn:microsoft.com/office/officeart/2005/8/layout/vList2"/>
    <dgm:cxn modelId="{14E2E96D-0FFF-45F0-9868-201C3FCDF096}" srcId="{B234AB57-888B-49A3-8787-AAB23FC3119F}" destId="{6DCA7C45-BB49-493D-9D08-18ABDEF4E96E}" srcOrd="1" destOrd="0" parTransId="{4336DC9D-CC4B-4ADC-9660-216F0E9C37D7}" sibTransId="{5A252068-AEE4-4702-9A32-7762C2F74AE8}"/>
    <dgm:cxn modelId="{E5C36951-40F0-429E-B196-EA7CDAFE5E58}" srcId="{B234AB57-888B-49A3-8787-AAB23FC3119F}" destId="{C54AFC95-927B-4CF0-B553-6F018CC8D23F}" srcOrd="0" destOrd="0" parTransId="{C6791F4B-E59D-4148-9708-D6C675167608}" sibTransId="{00E844C3-F463-418C-B334-C673DB6BD595}"/>
    <dgm:cxn modelId="{FB99B079-9EBE-42DA-BDDD-5D2A04E47E14}" type="presOf" srcId="{7C69E707-8C0D-4EDF-A9BF-E4E703136254}" destId="{264DFDD1-5A46-426A-8233-3B71F69AF71F}" srcOrd="0" destOrd="0" presId="urn:microsoft.com/office/officeart/2005/8/layout/vList2"/>
    <dgm:cxn modelId="{19C3BB7C-3090-456E-BB98-253308E17361}" type="presOf" srcId="{6DCA7C45-BB49-493D-9D08-18ABDEF4E96E}" destId="{DF04BA11-DD5A-4E32-8C3C-A787EEE0B8AC}" srcOrd="0" destOrd="0" presId="urn:microsoft.com/office/officeart/2005/8/layout/vList2"/>
    <dgm:cxn modelId="{EB7CEB4E-23F8-4D36-9469-AF0C48FDF5D7}" type="presParOf" srcId="{08427643-92A5-4C07-A47C-ECEC13A739DF}" destId="{894D6F8B-F251-4228-8783-43A2E0285206}" srcOrd="0" destOrd="0" presId="urn:microsoft.com/office/officeart/2005/8/layout/vList2"/>
    <dgm:cxn modelId="{B879ECA8-3A53-486E-A429-B0F88F33BF57}" type="presParOf" srcId="{08427643-92A5-4C07-A47C-ECEC13A739DF}" destId="{262789B3-0003-4663-9E8A-5CD6B76BAE4C}" srcOrd="1" destOrd="0" presId="urn:microsoft.com/office/officeart/2005/8/layout/vList2"/>
    <dgm:cxn modelId="{C33A79A5-6929-41AF-A3F7-533FB532D5F4}" type="presParOf" srcId="{08427643-92A5-4C07-A47C-ECEC13A739DF}" destId="{DF04BA11-DD5A-4E32-8C3C-A787EEE0B8AC}" srcOrd="2" destOrd="0" presId="urn:microsoft.com/office/officeart/2005/8/layout/vList2"/>
    <dgm:cxn modelId="{0581CDC8-F250-47B1-B208-1B2FEEE7FC16}" type="presParOf" srcId="{08427643-92A5-4C07-A47C-ECEC13A739DF}" destId="{D8EFAD47-7C63-4CD2-B7D5-27B1422C64A9}" srcOrd="3" destOrd="0" presId="urn:microsoft.com/office/officeart/2005/8/layout/vList2"/>
    <dgm:cxn modelId="{871D50DC-8257-4E44-84B7-84F9757499B1}" type="presParOf" srcId="{08427643-92A5-4C07-A47C-ECEC13A739DF}" destId="{264DFDD1-5A46-426A-8233-3B71F69AF71F}" srcOrd="4" destOrd="0" presId="urn:microsoft.com/office/officeart/2005/8/layout/vList2"/>
    <dgm:cxn modelId="{3417362F-C0EE-4859-ACE3-5BB16ADD72CD}" type="presParOf" srcId="{08427643-92A5-4C07-A47C-ECEC13A739DF}" destId="{3DBC84DE-F470-464C-8A35-7FB81F5A694B}" srcOrd="5" destOrd="0" presId="urn:microsoft.com/office/officeart/2005/8/layout/vList2"/>
    <dgm:cxn modelId="{46A6C56E-7FAD-4F8B-A51C-4427941DF6E8}" type="presParOf" srcId="{08427643-92A5-4C07-A47C-ECEC13A739DF}" destId="{AB79AB41-BEA9-4C18-8CEF-4ADAA3A0E76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4D6F8B-F251-4228-8783-43A2E0285206}">
      <dsp:nvSpPr>
        <dsp:cNvPr id="0" name=""/>
        <dsp:cNvSpPr/>
      </dsp:nvSpPr>
      <dsp:spPr>
        <a:xfrm>
          <a:off x="0" y="36299"/>
          <a:ext cx="6492875" cy="1193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Look into different types of manufacturing</a:t>
          </a:r>
          <a:endParaRPr lang="en-US" sz="3000" kern="1200"/>
        </a:p>
      </dsp:txBody>
      <dsp:txXfrm>
        <a:off x="58257" y="94556"/>
        <a:ext cx="6376361" cy="1076886"/>
      </dsp:txXfrm>
    </dsp:sp>
    <dsp:sp modelId="{DF04BA11-DD5A-4E32-8C3C-A787EEE0B8AC}">
      <dsp:nvSpPr>
        <dsp:cNvPr id="0" name=""/>
        <dsp:cNvSpPr/>
      </dsp:nvSpPr>
      <dsp:spPr>
        <a:xfrm>
          <a:off x="0" y="1316099"/>
          <a:ext cx="6492875" cy="1193400"/>
        </a:xfrm>
        <a:prstGeom prst="roundRect">
          <a:avLst/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Cost Effective </a:t>
          </a:r>
          <a:endParaRPr lang="en-US" sz="3000" kern="1200"/>
        </a:p>
      </dsp:txBody>
      <dsp:txXfrm>
        <a:off x="58257" y="1374356"/>
        <a:ext cx="6376361" cy="1076886"/>
      </dsp:txXfrm>
    </dsp:sp>
    <dsp:sp modelId="{264DFDD1-5A46-426A-8233-3B71F69AF71F}">
      <dsp:nvSpPr>
        <dsp:cNvPr id="0" name=""/>
        <dsp:cNvSpPr/>
      </dsp:nvSpPr>
      <dsp:spPr>
        <a:xfrm>
          <a:off x="0" y="2595899"/>
          <a:ext cx="6492875" cy="1193400"/>
        </a:xfrm>
        <a:prstGeom prst="roundRect">
          <a:avLst/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Environmental Friendliness </a:t>
          </a:r>
          <a:endParaRPr lang="en-US" sz="3000" kern="1200" dirty="0"/>
        </a:p>
      </dsp:txBody>
      <dsp:txXfrm>
        <a:off x="58257" y="2654156"/>
        <a:ext cx="6376361" cy="1076886"/>
      </dsp:txXfrm>
    </dsp:sp>
    <dsp:sp modelId="{AB79AB41-BEA9-4C18-8CEF-4ADAA3A0E768}">
      <dsp:nvSpPr>
        <dsp:cNvPr id="0" name=""/>
        <dsp:cNvSpPr/>
      </dsp:nvSpPr>
      <dsp:spPr>
        <a:xfrm>
          <a:off x="0" y="3875700"/>
          <a:ext cx="6492875" cy="1193400"/>
        </a:xfrm>
        <a:prstGeom prst="roundRect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Manufacturing Time</a:t>
          </a:r>
        </a:p>
      </dsp:txBody>
      <dsp:txXfrm>
        <a:off x="58257" y="3933957"/>
        <a:ext cx="6376361" cy="1076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714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598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799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223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428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157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298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845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429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030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825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3433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514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577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659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8819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76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2871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  <p:sldLayoutId id="2147483790" r:id="rId12"/>
    <p:sldLayoutId id="2147483791" r:id="rId13"/>
    <p:sldLayoutId id="2147483792" r:id="rId14"/>
    <p:sldLayoutId id="2147483793" r:id="rId15"/>
    <p:sldLayoutId id="2147483794" r:id="rId16"/>
    <p:sldLayoutId id="21474837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odesk.com/uk/solutions/generative-design/manufacturing#:~:text=What%20is%20generative%20design%20for,manufacturing%20methods%20and%20performance%20requirements" TargetMode="External"/><Relationship Id="rId2" Type="http://schemas.openxmlformats.org/officeDocument/2006/relationships/hyperlink" Target="https://www.theseus-fe.com/simulation-software/heat-transfer-analysi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@cadcamstuff" TargetMode="External"/><Relationship Id="rId4" Type="http://schemas.openxmlformats.org/officeDocument/2006/relationships/hyperlink" Target="https://www.youtube.com/@CADCAMTUTORIALBYMAHTABALA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89399" y="4562856"/>
            <a:ext cx="7413623" cy="898149"/>
          </a:xfrm>
        </p:spPr>
        <p:txBody>
          <a:bodyPr>
            <a:normAutofit/>
          </a:bodyPr>
          <a:lstStyle/>
          <a:p>
            <a:r>
              <a:rPr lang="en-GB" sz="4800" dirty="0">
                <a:cs typeface="Calibri Light"/>
              </a:rPr>
              <a:t>Project Presentation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5461005"/>
            <a:ext cx="6987645" cy="423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 dirty="0">
                <a:cs typeface="Calibri"/>
              </a:rPr>
              <a:t>Roland Magyar</a:t>
            </a:r>
            <a:endParaRPr lang="en-GB" sz="1800" dirty="0"/>
          </a:p>
        </p:txBody>
      </p:sp>
      <p:sp>
        <p:nvSpPr>
          <p:cNvPr id="19" name="Rounded Rectangle 6">
            <a:extLst>
              <a:ext uri="{FF2B5EF4-FFF2-40B4-BE49-F238E27FC236}">
                <a16:creationId xmlns:a16="http://schemas.microsoft.com/office/drawing/2014/main" id="{EF263B76-D6AC-40A4-BA2E-CC8B8919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609600"/>
            <a:ext cx="7833360" cy="3633216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68EE3E-E25F-A699-54B9-5BAF771C5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5131" y="1013895"/>
            <a:ext cx="7175863" cy="2870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B4621-96AF-1865-3E90-00B9A5BFE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>
            <a:normAutofit/>
          </a:bodyPr>
          <a:lstStyle/>
          <a:p>
            <a:r>
              <a:rPr lang="en-GB" sz="2400" dirty="0">
                <a:cs typeface="Calibri Light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1BA61-1958-30D8-07EC-53D2F2AEA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3333496" cy="31242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cs typeface="Calibri"/>
              </a:rPr>
              <a:t>Aim of project</a:t>
            </a:r>
          </a:p>
          <a:p>
            <a:r>
              <a:rPr lang="en-GB" sz="1600" dirty="0">
                <a:cs typeface="Calibri"/>
              </a:rPr>
              <a:t>Project management</a:t>
            </a:r>
          </a:p>
          <a:p>
            <a:r>
              <a:rPr lang="en-GB" sz="1600" dirty="0">
                <a:cs typeface="Calibri"/>
              </a:rPr>
              <a:t>Previous Technique</a:t>
            </a:r>
          </a:p>
          <a:p>
            <a:r>
              <a:rPr lang="en-GB" sz="1600" dirty="0">
                <a:cs typeface="Calibri"/>
              </a:rPr>
              <a:t>Other Design Techniques</a:t>
            </a:r>
          </a:p>
          <a:p>
            <a:r>
              <a:rPr lang="en-GB" sz="1600" dirty="0">
                <a:cs typeface="Calibri"/>
              </a:rPr>
              <a:t>Heat Transfer Research</a:t>
            </a:r>
          </a:p>
          <a:p>
            <a:r>
              <a:rPr lang="en-GB" sz="1600" dirty="0">
                <a:cs typeface="Calibri"/>
              </a:rPr>
              <a:t>Manufacturing Process</a:t>
            </a:r>
          </a:p>
          <a:p>
            <a:r>
              <a:rPr lang="en-GB" sz="1600" dirty="0">
                <a:cs typeface="Calibri"/>
              </a:rPr>
              <a:t>Component Production</a:t>
            </a:r>
          </a:p>
          <a:p>
            <a:r>
              <a:rPr lang="en-GB" sz="1600" dirty="0"/>
              <a:t>Q&amp;A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78C825-BBF5-38B7-4D71-C5C167D3BF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033" y="1831505"/>
            <a:ext cx="6240990" cy="276163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182473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9981AD-2074-B67C-CF99-F08E50BEEA2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580" r="27037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4995B9-0C20-6C60-5795-2098BBAD9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/>
              <a:t>Aim of Project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C1A82B-52E9-3BFA-C5CA-AF6910C4D1F1}"/>
              </a:ext>
            </a:extLst>
          </p:cNvPr>
          <p:cNvSpPr txBox="1"/>
          <p:nvPr/>
        </p:nvSpPr>
        <p:spPr>
          <a:xfrm>
            <a:off x="643468" y="2666999"/>
            <a:ext cx="5260680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Look into different design techniques 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Compare techniques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Effects of heat to design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Possibly change design further to allow for different brake set up</a:t>
            </a:r>
          </a:p>
        </p:txBody>
      </p:sp>
    </p:spTree>
    <p:extLst>
      <p:ext uri="{BB962C8B-B14F-4D97-AF65-F5344CB8AC3E}">
        <p14:creationId xmlns:p14="http://schemas.microsoft.com/office/powerpoint/2010/main" val="2138984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18F33-FF28-0FE2-10F3-B22915F65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6630" y="0"/>
            <a:ext cx="2566579" cy="55380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dirty="0"/>
              <a:t>Project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39E846-8985-8FF0-87A9-FD34F416A01C}"/>
              </a:ext>
            </a:extLst>
          </p:cNvPr>
          <p:cNvSpPr txBox="1"/>
          <p:nvPr/>
        </p:nvSpPr>
        <p:spPr>
          <a:xfrm>
            <a:off x="4714927" y="612057"/>
            <a:ext cx="7152608" cy="37534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dirty="0"/>
              <a:t>Table created to keep up to date with project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29481A-2DB0-D0CC-4659-9B277261E7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34" b="5834"/>
          <a:stretch/>
        </p:blipFill>
        <p:spPr>
          <a:xfrm>
            <a:off x="2432574" y="3897745"/>
            <a:ext cx="9176467" cy="2340000"/>
          </a:xfrm>
          <a:prstGeom prst="roundRect">
            <a:avLst>
              <a:gd name="adj" fmla="val 14191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4092814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A38F7-0A90-7DF2-838A-4C3F93B8A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5747778" cy="1752599"/>
          </a:xfrm>
        </p:spPr>
        <p:txBody>
          <a:bodyPr>
            <a:normAutofit/>
          </a:bodyPr>
          <a:lstStyle/>
          <a:p>
            <a:r>
              <a:rPr lang="en-GB" dirty="0"/>
              <a:t>Previous 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19286-035D-98CD-E1E1-B2B467096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5747778" cy="31242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Topology optimisation (Density)</a:t>
            </a:r>
          </a:p>
          <a:p>
            <a:r>
              <a:rPr lang="en-GB" dirty="0">
                <a:cs typeface="Calibri"/>
              </a:rPr>
              <a:t>Static Structural Analysis </a:t>
            </a:r>
          </a:p>
          <a:p>
            <a:r>
              <a:rPr lang="en-GB" dirty="0">
                <a:cs typeface="Calibri"/>
              </a:rPr>
              <a:t>Boundary conditions used to simulate forces on the upright were max turning and braking force at the same time</a:t>
            </a:r>
          </a:p>
          <a:p>
            <a:r>
              <a:rPr lang="en-GB" dirty="0"/>
              <a:t>Overall 21 percent weight reduction achieved</a:t>
            </a:r>
            <a:endParaRPr lang="en-GB" dirty="0">
              <a:cs typeface="Calibri"/>
            </a:endParaRP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C87E93C9-0053-0CF3-177E-040C61739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0813" y="645285"/>
            <a:ext cx="2274338" cy="2520043"/>
          </a:xfrm>
          <a:prstGeom prst="roundRect">
            <a:avLst>
              <a:gd name="adj" fmla="val 4380"/>
            </a:avLst>
          </a:prstGeom>
          <a:noFill/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658D18E2-6A03-0AA9-9283-B9FA5EF2C3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66874" y="3423522"/>
            <a:ext cx="2322216" cy="2457372"/>
          </a:xfrm>
          <a:prstGeom prst="roundRect">
            <a:avLst>
              <a:gd name="adj" fmla="val 4380"/>
            </a:avLst>
          </a:prstGeom>
          <a:noFill/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9866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F5AEC6-E618-365E-7F2F-D1FFA429D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9"/>
            <a:ext cx="3457144" cy="14584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Design Technique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13999-B8FB-4724-F0A1-1387C23D64DB}"/>
              </a:ext>
            </a:extLst>
          </p:cNvPr>
          <p:cNvSpPr txBox="1">
            <a:spLocks/>
          </p:cNvSpPr>
          <p:nvPr/>
        </p:nvSpPr>
        <p:spPr>
          <a:xfrm>
            <a:off x="1484311" y="2666999"/>
            <a:ext cx="3333496" cy="31242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Manual Design</a:t>
            </a:r>
          </a:p>
          <a:p>
            <a:r>
              <a:rPr lang="en-US" dirty="0"/>
              <a:t> Start with standard design</a:t>
            </a:r>
          </a:p>
          <a:p>
            <a:r>
              <a:rPr lang="en-US" dirty="0"/>
              <a:t>Repeat manually </a:t>
            </a:r>
          </a:p>
          <a:p>
            <a:endParaRPr lang="en-US" sz="1600" dirty="0"/>
          </a:p>
          <a:p>
            <a:pPr marL="0" indent="0"/>
            <a:endParaRPr lang="en-US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45E64E-05F1-1E7D-C302-4E96F035D0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223" t="21206" r="37612" b="10935"/>
          <a:stretch/>
        </p:blipFill>
        <p:spPr>
          <a:xfrm>
            <a:off x="5922570" y="685799"/>
            <a:ext cx="4919915" cy="505305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793855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8AEBEFE2-515F-4B18-8468-97D8C7309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42A84A1C-64AD-4415-AC50-45FB65361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B9CCB5DF-B7FE-4417-9B32-672497E3A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3C6EE6E1-4DD7-4FB0-9428-1B0064584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F19641FD-140C-4164-882A-1C36915F4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1B022741-DE93-4568-9EA7-CFDF6A7B4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0366A110-6771-478C-915F-09E3FC17D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63C64CD-3025-8480-0D12-4FE82D02A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574777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Design Technique 2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251DB78-6532-9E90-D298-35A138179C12}"/>
              </a:ext>
            </a:extLst>
          </p:cNvPr>
          <p:cNvSpPr txBox="1">
            <a:spLocks/>
          </p:cNvSpPr>
          <p:nvPr/>
        </p:nvSpPr>
        <p:spPr>
          <a:xfrm>
            <a:off x="1484311" y="2666999"/>
            <a:ext cx="574777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Generative Design</a:t>
            </a:r>
          </a:p>
          <a:p>
            <a:r>
              <a:rPr lang="en-US" dirty="0"/>
              <a:t>Produces Multiple Designs</a:t>
            </a:r>
          </a:p>
          <a:p>
            <a:r>
              <a:rPr lang="en-US" dirty="0"/>
              <a:t>Shows Performance Requirements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5E6780-92F0-DDD9-F857-E43C312825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08" t="17223" r="29746" b="19055"/>
          <a:stretch/>
        </p:blipFill>
        <p:spPr>
          <a:xfrm>
            <a:off x="7817915" y="645285"/>
            <a:ext cx="3420134" cy="252004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E97D66A-F64B-7AB2-06D8-5FD13E2EF09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693" t="24581" r="35179" b="12217"/>
          <a:stretch/>
        </p:blipFill>
        <p:spPr>
          <a:xfrm>
            <a:off x="7830064" y="3423522"/>
            <a:ext cx="3395837" cy="245737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787628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3FC8E0-F2DD-5D67-BAA0-D89E5ADAC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Heat Transfer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5A287FC-3173-3DEC-6960-4811E3A34EAD}"/>
              </a:ext>
            </a:extLst>
          </p:cNvPr>
          <p:cNvSpPr txBox="1">
            <a:spLocks/>
          </p:cNvSpPr>
          <p:nvPr/>
        </p:nvSpPr>
        <p:spPr>
          <a:xfrm>
            <a:off x="1484311" y="2666999"/>
            <a:ext cx="3333496" cy="31242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Heat transfer calculations</a:t>
            </a:r>
          </a:p>
          <a:p>
            <a:r>
              <a:rPr lang="en-US" dirty="0"/>
              <a:t>See if it effects the material enough to change the design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47DB1-1D81-38CE-BE03-8AB21C9CAB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1365" y="685799"/>
            <a:ext cx="5542326" cy="505305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514EE9-01E0-A2B0-E764-92F509C90BB9}"/>
              </a:ext>
            </a:extLst>
          </p:cNvPr>
          <p:cNvSpPr txBox="1"/>
          <p:nvPr/>
        </p:nvSpPr>
        <p:spPr>
          <a:xfrm>
            <a:off x="1339271" y="2004291"/>
            <a:ext cx="678872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311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D9653-0EE8-CF1B-FD3E-E323A2C54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dirty="0">
                <a:solidFill>
                  <a:srgbClr val="FFFFFF"/>
                </a:solidFill>
              </a:rPr>
              <a:t>Manufacturing Process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CAB9773B-4F3E-2AD7-08B0-33E53DF3AF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530162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6018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D90703-DF9E-A243-BE93-43F658AE4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Create Component</a:t>
            </a:r>
          </a:p>
        </p:txBody>
      </p:sp>
      <p:pic>
        <p:nvPicPr>
          <p:cNvPr id="3" name="Picture 2" descr="A black wheel with a black tire&#10;&#10;Description automatically generated">
            <a:extLst>
              <a:ext uri="{FF2B5EF4-FFF2-40B4-BE49-F238E27FC236}">
                <a16:creationId xmlns:a16="http://schemas.microsoft.com/office/drawing/2014/main" id="{DCFAF881-2CEB-9732-6E0C-A19E326E03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6610" y="2743199"/>
            <a:ext cx="3650300" cy="3047999"/>
          </a:xfrm>
          <a:prstGeom prst="roundRect">
            <a:avLst>
              <a:gd name="adj" fmla="val 4380"/>
            </a:avLst>
          </a:prstGeom>
          <a:noFill/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59466F19-3154-2114-DC86-58118CF50BEF}"/>
              </a:ext>
            </a:extLst>
          </p:cNvPr>
          <p:cNvSpPr txBox="1">
            <a:spLocks/>
          </p:cNvSpPr>
          <p:nvPr/>
        </p:nvSpPr>
        <p:spPr>
          <a:xfrm>
            <a:off x="6016336" y="2666999"/>
            <a:ext cx="5486687" cy="31242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Create component designed</a:t>
            </a:r>
          </a:p>
          <a:p>
            <a:r>
              <a:rPr lang="en-US" dirty="0"/>
              <a:t>Using suitable manufacturing process</a:t>
            </a:r>
          </a:p>
          <a:p>
            <a:r>
              <a:rPr lang="en-US" dirty="0"/>
              <a:t>Real world use and relevance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960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16EC2-60C5-28FE-7ECE-4AC0BCAC1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3900" y="2319350"/>
            <a:ext cx="10018713" cy="175259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2B7C6C0-4421-0710-0DF9-5E9C46BEBA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50423" y="5611697"/>
            <a:ext cx="101742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145137-07DB-0A7A-F0F8-0FF0DEC862F3}"/>
              </a:ext>
            </a:extLst>
          </p:cNvPr>
          <p:cNvSpPr txBox="1"/>
          <p:nvPr/>
        </p:nvSpPr>
        <p:spPr>
          <a:xfrm>
            <a:off x="1577266" y="958788"/>
            <a:ext cx="90374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Q&amp;A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400" dirty="0"/>
              <a:t>Anyone have any questions they want to ask?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0B9DCB-3A88-513A-4907-568A99D70B16}"/>
              </a:ext>
            </a:extLst>
          </p:cNvPr>
          <p:cNvSpPr txBox="1"/>
          <p:nvPr/>
        </p:nvSpPr>
        <p:spPr>
          <a:xfrm>
            <a:off x="1150243" y="3677171"/>
            <a:ext cx="11041757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2"/>
              </a:rPr>
              <a:t>https://www.theseus-fe.com/simulation-software/heat-transfer-analysis</a:t>
            </a:r>
            <a:endParaRPr lang="en-GB" sz="1400" dirty="0"/>
          </a:p>
          <a:p>
            <a:r>
              <a:rPr lang="en-GB" sz="1400" dirty="0" err="1"/>
              <a:t>AutoDesk</a:t>
            </a:r>
            <a:r>
              <a:rPr lang="en-GB" sz="1400" dirty="0"/>
              <a:t>. (2025, February 12). </a:t>
            </a:r>
            <a:r>
              <a:rPr lang="en-GB" sz="1400" dirty="0" err="1"/>
              <a:t>AutoDesk</a:t>
            </a:r>
            <a:r>
              <a:rPr lang="en-GB" sz="1400" dirty="0"/>
              <a:t>. Retrieved from </a:t>
            </a:r>
            <a:r>
              <a:rPr lang="en-GB" sz="1400" dirty="0" err="1"/>
              <a:t>AutoDesk</a:t>
            </a:r>
            <a:r>
              <a:rPr lang="en-GB" sz="1400" dirty="0"/>
              <a:t>: </a:t>
            </a:r>
            <a:r>
              <a:rPr lang="en-GB" sz="1400" dirty="0">
                <a:hlinkClick r:id="rId3"/>
              </a:rPr>
              <a:t>https://www.autodesk.com/uk/solutions/generative-design/manufacturing#:~:text=What%20is%20generative%20design%20for,manufacturing%20methods%20and%20performance%20requirements</a:t>
            </a:r>
            <a:r>
              <a:rPr lang="en-GB" sz="1400" dirty="0"/>
              <a:t>.</a:t>
            </a:r>
          </a:p>
          <a:p>
            <a:r>
              <a:rPr lang="en-GB" sz="1400" dirty="0"/>
              <a:t>CAD CAM TUTORIAL BY MAHTABALAM. (2025, February 12). </a:t>
            </a:r>
            <a:r>
              <a:rPr lang="en-GB" sz="1400" dirty="0" err="1"/>
              <a:t>Youtube</a:t>
            </a:r>
            <a:r>
              <a:rPr lang="en-GB" sz="1400" dirty="0"/>
              <a:t>. Retrieved from </a:t>
            </a:r>
            <a:r>
              <a:rPr lang="en-GB" sz="1400" dirty="0" err="1"/>
              <a:t>Youtube</a:t>
            </a:r>
            <a:r>
              <a:rPr lang="en-GB" sz="1400" dirty="0"/>
              <a:t>: </a:t>
            </a:r>
            <a:r>
              <a:rPr lang="en-GB" sz="1400" dirty="0">
                <a:hlinkClick r:id="rId4"/>
              </a:rPr>
              <a:t>https://www.youtube.com/@CADCAMTUTORIALBYMAHTABALAM</a:t>
            </a:r>
            <a:endParaRPr lang="en-GB" sz="1400" dirty="0"/>
          </a:p>
          <a:p>
            <a:r>
              <a:rPr lang="en-GB" sz="1400" dirty="0"/>
              <a:t>Christensen, L. (2025, February 12). </a:t>
            </a:r>
            <a:r>
              <a:rPr lang="en-GB" sz="1400" dirty="0" err="1"/>
              <a:t>Youtube</a:t>
            </a:r>
            <a:r>
              <a:rPr lang="en-GB" sz="1400" dirty="0"/>
              <a:t>. Retrieved from </a:t>
            </a:r>
            <a:r>
              <a:rPr lang="en-GB" sz="1400" dirty="0" err="1"/>
              <a:t>Youtube</a:t>
            </a:r>
            <a:r>
              <a:rPr lang="en-GB" sz="1400" dirty="0"/>
              <a:t>: </a:t>
            </a:r>
            <a:r>
              <a:rPr lang="en-GB" sz="1400" dirty="0">
                <a:hlinkClick r:id="rId5"/>
              </a:rPr>
              <a:t>https://www.youtube.com/@cadcamstuff</a:t>
            </a:r>
            <a:endParaRPr lang="en-GB" sz="1400" dirty="0"/>
          </a:p>
          <a:p>
            <a:r>
              <a:rPr lang="en-GB" sz="1400" dirty="0" err="1"/>
              <a:t>Hyunjin</a:t>
            </a:r>
            <a:r>
              <a:rPr lang="en-GB" sz="1400" dirty="0"/>
              <a:t>, C. (2019, </a:t>
            </a:r>
            <a:r>
              <a:rPr lang="en-GB" sz="1400" dirty="0" err="1"/>
              <a:t>Novemeber</a:t>
            </a:r>
            <a:r>
              <a:rPr lang="en-GB" sz="1400" dirty="0"/>
              <a:t> 9). IOP Science. Retrieved from IOP Science: https://iopscience.iop.org/article/10.1088/1757-899X/727/1/012011/pdf</a:t>
            </a:r>
          </a:p>
        </p:txBody>
      </p:sp>
    </p:spTree>
    <p:extLst>
      <p:ext uri="{BB962C8B-B14F-4D97-AF65-F5344CB8AC3E}">
        <p14:creationId xmlns:p14="http://schemas.microsoft.com/office/powerpoint/2010/main" val="1032947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a2e63ad-1c8f-4e37-b470-8c0a2d2140b8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762C352B88B9E47AAFAF4D2986FD748" ma:contentTypeVersion="9" ma:contentTypeDescription="Create a new document." ma:contentTypeScope="" ma:versionID="736855cebe06751c5ded31c8dcb81b74">
  <xsd:schema xmlns:xsd="http://www.w3.org/2001/XMLSchema" xmlns:xs="http://www.w3.org/2001/XMLSchema" xmlns:p="http://schemas.microsoft.com/office/2006/metadata/properties" xmlns:ns2="7a2e63ad-1c8f-4e37-b470-8c0a2d2140b8" targetNamespace="http://schemas.microsoft.com/office/2006/metadata/properties" ma:root="true" ma:fieldsID="99e6efc3783732392dc01810d28c36a9" ns2:_="">
    <xsd:import namespace="7a2e63ad-1c8f-4e37-b470-8c0a2d2140b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2e63ad-1c8f-4e37-b470-8c0a2d2140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CD7A5DF-8E01-4AC7-8ABA-7CDA5EFE735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ED1512D-3F9A-462C-942B-9B66D18D841C}">
  <ds:schemaRefs>
    <ds:schemaRef ds:uri="http://purl.org/dc/dcmitype/"/>
    <ds:schemaRef ds:uri="http://purl.org/dc/elements/1.1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7a2e63ad-1c8f-4e37-b470-8c0a2d2140b8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F32150CD-1E92-43F0-88AA-C196DB01C7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2e63ad-1c8f-4e37-b470-8c0a2d2140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12526</TotalTime>
  <Words>325</Words>
  <Application>Microsoft Office PowerPoint</Application>
  <PresentationFormat>Widescreen</PresentationFormat>
  <Paragraphs>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Parallax</vt:lpstr>
      <vt:lpstr>Project Presentation</vt:lpstr>
      <vt:lpstr>Contents</vt:lpstr>
      <vt:lpstr>Aim of Project</vt:lpstr>
      <vt:lpstr>Project Management</vt:lpstr>
      <vt:lpstr>Previous Technique</vt:lpstr>
      <vt:lpstr>Design Technique 1</vt:lpstr>
      <vt:lpstr>Design Technique 2</vt:lpstr>
      <vt:lpstr>Heat Transfer</vt:lpstr>
      <vt:lpstr>Manufacturing Process</vt:lpstr>
      <vt:lpstr>Create Component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Roland M</dc:creator>
  <cp:lastModifiedBy>Roland Magyar (2306046)</cp:lastModifiedBy>
  <cp:revision>112</cp:revision>
  <dcterms:created xsi:type="dcterms:W3CDTF">2022-10-19T08:10:01Z</dcterms:created>
  <dcterms:modified xsi:type="dcterms:W3CDTF">2025-02-12T19:27:58Z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0x0101003762C352B88B9E47AAFAF4D2986FD748</vt:lpwstr>
  </property>
  <property fmtid="{D5CDD505-2E9C-101B-9397-08002B2CF9AE}" pid="3" name="MediaServiceImageTags">
    <vt:lpwstr/>
  </property>
</Properties>
</file>