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5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theme/theme6.xml" ContentType="application/vnd.openxmlformats-officedocument.theme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7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8.xml" ContentType="application/vnd.openxmlformats-officedocument.theme+xml"/>
  <Override PartName="/ppt/theme/theme9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2" r:id="rId5"/>
    <p:sldMasterId id="2147483666" r:id="rId6"/>
    <p:sldMasterId id="2147483678" r:id="rId7"/>
    <p:sldMasterId id="2147483682" r:id="rId8"/>
    <p:sldMasterId id="2147483695" r:id="rId9"/>
    <p:sldMasterId id="2147483708" r:id="rId10"/>
    <p:sldMasterId id="2147483721" r:id="rId11"/>
  </p:sldMasterIdLst>
  <p:notesMasterIdLst>
    <p:notesMasterId r:id="rId23"/>
  </p:notesMasterIdLst>
  <p:sldIdLst>
    <p:sldId id="455" r:id="rId12"/>
    <p:sldId id="260" r:id="rId13"/>
    <p:sldId id="456" r:id="rId14"/>
    <p:sldId id="324" r:id="rId15"/>
    <p:sldId id="457" r:id="rId16"/>
    <p:sldId id="458" r:id="rId17"/>
    <p:sldId id="459" r:id="rId18"/>
    <p:sldId id="460" r:id="rId19"/>
    <p:sldId id="461" r:id="rId20"/>
    <p:sldId id="462" r:id="rId21"/>
    <p:sldId id="463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615" autoAdjust="0"/>
    <p:restoredTop sz="91656" autoAdjust="0"/>
  </p:normalViewPr>
  <p:slideViewPr>
    <p:cSldViewPr snapToGrid="0">
      <p:cViewPr varScale="1">
        <p:scale>
          <a:sx n="82" d="100"/>
          <a:sy n="82" d="100"/>
        </p:scale>
        <p:origin x="96" y="3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 /><Relationship Id="rId13" Type="http://schemas.openxmlformats.org/officeDocument/2006/relationships/slide" Target="slides/slide2.xml" /><Relationship Id="rId18" Type="http://schemas.openxmlformats.org/officeDocument/2006/relationships/slide" Target="slides/slide7.xml" /><Relationship Id="rId26" Type="http://schemas.openxmlformats.org/officeDocument/2006/relationships/theme" Target="theme/theme1.xml" /><Relationship Id="rId3" Type="http://schemas.openxmlformats.org/officeDocument/2006/relationships/customXml" Target="../customXml/item3.xml" /><Relationship Id="rId21" Type="http://schemas.openxmlformats.org/officeDocument/2006/relationships/slide" Target="slides/slide10.xml" /><Relationship Id="rId7" Type="http://schemas.openxmlformats.org/officeDocument/2006/relationships/slideMaster" Target="slideMasters/slideMaster4.xml" /><Relationship Id="rId12" Type="http://schemas.openxmlformats.org/officeDocument/2006/relationships/slide" Target="slides/slide1.xml" /><Relationship Id="rId17" Type="http://schemas.openxmlformats.org/officeDocument/2006/relationships/slide" Target="slides/slide6.xml" /><Relationship Id="rId25" Type="http://schemas.openxmlformats.org/officeDocument/2006/relationships/viewProps" Target="viewProps.xml" /><Relationship Id="rId2" Type="http://schemas.openxmlformats.org/officeDocument/2006/relationships/customXml" Target="../customXml/item2.xml" /><Relationship Id="rId16" Type="http://schemas.openxmlformats.org/officeDocument/2006/relationships/slide" Target="slides/slide5.xml" /><Relationship Id="rId20" Type="http://schemas.openxmlformats.org/officeDocument/2006/relationships/slide" Target="slides/slide9.xml" /><Relationship Id="rId1" Type="http://schemas.openxmlformats.org/officeDocument/2006/relationships/customXml" Target="../customXml/item1.xml" /><Relationship Id="rId6" Type="http://schemas.openxmlformats.org/officeDocument/2006/relationships/slideMaster" Target="slideMasters/slideMaster3.xml" /><Relationship Id="rId11" Type="http://schemas.openxmlformats.org/officeDocument/2006/relationships/slideMaster" Target="slideMasters/slideMaster8.xml" /><Relationship Id="rId24" Type="http://schemas.openxmlformats.org/officeDocument/2006/relationships/presProps" Target="presProps.xml" /><Relationship Id="rId5" Type="http://schemas.openxmlformats.org/officeDocument/2006/relationships/slideMaster" Target="slideMasters/slideMaster2.xml" /><Relationship Id="rId15" Type="http://schemas.openxmlformats.org/officeDocument/2006/relationships/slide" Target="slides/slide4.xml" /><Relationship Id="rId23" Type="http://schemas.openxmlformats.org/officeDocument/2006/relationships/notesMaster" Target="notesMasters/notesMaster1.xml" /><Relationship Id="rId28" Type="http://schemas.microsoft.com/office/2016/11/relationships/changesInfo" Target="changesInfos/changesInfo1.xml" /><Relationship Id="rId10" Type="http://schemas.openxmlformats.org/officeDocument/2006/relationships/slideMaster" Target="slideMasters/slideMaster7.xml" /><Relationship Id="rId19" Type="http://schemas.openxmlformats.org/officeDocument/2006/relationships/slide" Target="slides/slide8.xml" /><Relationship Id="rId4" Type="http://schemas.openxmlformats.org/officeDocument/2006/relationships/slideMaster" Target="slideMasters/slideMaster1.xml" /><Relationship Id="rId9" Type="http://schemas.openxmlformats.org/officeDocument/2006/relationships/slideMaster" Target="slideMasters/slideMaster6.xml" /><Relationship Id="rId14" Type="http://schemas.openxmlformats.org/officeDocument/2006/relationships/slide" Target="slides/slide3.xml" /><Relationship Id="rId22" Type="http://schemas.openxmlformats.org/officeDocument/2006/relationships/slide" Target="slides/slide11.xml" /><Relationship Id="rId27" Type="http://schemas.openxmlformats.org/officeDocument/2006/relationships/tableStyles" Target="tableStyles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ela Adriana Cristian" userId="c940ff62-9c50-4ff2-be7f-a91f167c8d2a" providerId="ADAL" clId="{19531176-F5B8-1F4D-89D7-5AE04199CC53}"/>
    <pc:docChg chg="undo custSel delSld modSld">
      <pc:chgData name="Mihaela Adriana Cristian" userId="c940ff62-9c50-4ff2-be7f-a91f167c8d2a" providerId="ADAL" clId="{19531176-F5B8-1F4D-89D7-5AE04199CC53}" dt="2023-11-13T11:08:06.144" v="84" actId="20577"/>
      <pc:docMkLst>
        <pc:docMk/>
      </pc:docMkLst>
      <pc:sldChg chg="modSp">
        <pc:chgData name="Mihaela Adriana Cristian" userId="c940ff62-9c50-4ff2-be7f-a91f167c8d2a" providerId="ADAL" clId="{19531176-F5B8-1F4D-89D7-5AE04199CC53}" dt="2023-11-13T11:01:55.911" v="71" actId="20577"/>
        <pc:sldMkLst>
          <pc:docMk/>
          <pc:sldMk cId="2562605439" sldId="455"/>
        </pc:sldMkLst>
        <pc:spChg chg="mod">
          <ac:chgData name="Mihaela Adriana Cristian" userId="c940ff62-9c50-4ff2-be7f-a91f167c8d2a" providerId="ADAL" clId="{19531176-F5B8-1F4D-89D7-5AE04199CC53}" dt="2023-11-13T11:01:55.911" v="71" actId="20577"/>
          <ac:spMkLst>
            <pc:docMk/>
            <pc:sldMk cId="2562605439" sldId="455"/>
            <ac:spMk id="5" creationId="{F0071143-2695-3107-0F6F-0133C9ABD5F6}"/>
          </ac:spMkLst>
        </pc:spChg>
      </pc:sldChg>
      <pc:sldChg chg="modSp">
        <pc:chgData name="Mihaela Adriana Cristian" userId="c940ff62-9c50-4ff2-be7f-a91f167c8d2a" providerId="ADAL" clId="{19531176-F5B8-1F4D-89D7-5AE04199CC53}" dt="2023-11-13T11:04:44.013" v="73" actId="2"/>
        <pc:sldMkLst>
          <pc:docMk/>
          <pc:sldMk cId="1732176390" sldId="457"/>
        </pc:sldMkLst>
        <pc:spChg chg="mod">
          <ac:chgData name="Mihaela Adriana Cristian" userId="c940ff62-9c50-4ff2-be7f-a91f167c8d2a" providerId="ADAL" clId="{19531176-F5B8-1F4D-89D7-5AE04199CC53}" dt="2023-11-13T11:04:44.013" v="73" actId="2"/>
          <ac:spMkLst>
            <pc:docMk/>
            <pc:sldMk cId="1732176390" sldId="457"/>
            <ac:spMk id="8" creationId="{069FE121-8AA5-5A88-1350-67D8BC066D45}"/>
          </ac:spMkLst>
        </pc:spChg>
      </pc:sldChg>
      <pc:sldChg chg="modSp">
        <pc:chgData name="Mihaela Adriana Cristian" userId="c940ff62-9c50-4ff2-be7f-a91f167c8d2a" providerId="ADAL" clId="{19531176-F5B8-1F4D-89D7-5AE04199CC53}" dt="2023-11-13T11:05:47.025" v="78" actId="1076"/>
        <pc:sldMkLst>
          <pc:docMk/>
          <pc:sldMk cId="501534838" sldId="459"/>
        </pc:sldMkLst>
        <pc:spChg chg="mod">
          <ac:chgData name="Mihaela Adriana Cristian" userId="c940ff62-9c50-4ff2-be7f-a91f167c8d2a" providerId="ADAL" clId="{19531176-F5B8-1F4D-89D7-5AE04199CC53}" dt="2023-11-13T11:05:29.485" v="76" actId="1076"/>
          <ac:spMkLst>
            <pc:docMk/>
            <pc:sldMk cId="501534838" sldId="459"/>
            <ac:spMk id="2" creationId="{D37E101D-C2FC-469D-5C5A-26ECA474362F}"/>
          </ac:spMkLst>
        </pc:spChg>
        <pc:picChg chg="mod">
          <ac:chgData name="Mihaela Adriana Cristian" userId="c940ff62-9c50-4ff2-be7f-a91f167c8d2a" providerId="ADAL" clId="{19531176-F5B8-1F4D-89D7-5AE04199CC53}" dt="2023-11-13T11:05:47.025" v="78" actId="1076"/>
          <ac:picMkLst>
            <pc:docMk/>
            <pc:sldMk cId="501534838" sldId="459"/>
            <ac:picMk id="4" creationId="{5B5CBE2C-C86C-6769-5B07-6D86A85F4517}"/>
          </ac:picMkLst>
        </pc:picChg>
      </pc:sldChg>
      <pc:sldChg chg="modSp">
        <pc:chgData name="Mihaela Adriana Cristian" userId="c940ff62-9c50-4ff2-be7f-a91f167c8d2a" providerId="ADAL" clId="{19531176-F5B8-1F4D-89D7-5AE04199CC53}" dt="2023-11-13T11:08:06.144" v="84" actId="20577"/>
        <pc:sldMkLst>
          <pc:docMk/>
          <pc:sldMk cId="2332549535" sldId="461"/>
        </pc:sldMkLst>
        <pc:spChg chg="mod">
          <ac:chgData name="Mihaela Adriana Cristian" userId="c940ff62-9c50-4ff2-be7f-a91f167c8d2a" providerId="ADAL" clId="{19531176-F5B8-1F4D-89D7-5AE04199CC53}" dt="2023-11-13T11:06:23.886" v="79" actId="20577"/>
          <ac:spMkLst>
            <pc:docMk/>
            <pc:sldMk cId="2332549535" sldId="461"/>
            <ac:spMk id="4" creationId="{BFE940E4-8144-8382-19B9-CA2816028916}"/>
          </ac:spMkLst>
        </pc:spChg>
        <pc:spChg chg="mod">
          <ac:chgData name="Mihaela Adriana Cristian" userId="c940ff62-9c50-4ff2-be7f-a91f167c8d2a" providerId="ADAL" clId="{19531176-F5B8-1F4D-89D7-5AE04199CC53}" dt="2023-11-13T11:07:26.348" v="81" actId="20577"/>
          <ac:spMkLst>
            <pc:docMk/>
            <pc:sldMk cId="2332549535" sldId="461"/>
            <ac:spMk id="5" creationId="{D036D90C-BE70-546A-8F42-2A41EBF4BB1D}"/>
          </ac:spMkLst>
        </pc:spChg>
        <pc:spChg chg="mod">
          <ac:chgData name="Mihaela Adriana Cristian" userId="c940ff62-9c50-4ff2-be7f-a91f167c8d2a" providerId="ADAL" clId="{19531176-F5B8-1F4D-89D7-5AE04199CC53}" dt="2023-11-13T11:08:06.144" v="84" actId="20577"/>
          <ac:spMkLst>
            <pc:docMk/>
            <pc:sldMk cId="2332549535" sldId="461"/>
            <ac:spMk id="7" creationId="{308817EF-6940-E2E1-51A9-5ED92EA528CE}"/>
          </ac:spMkLst>
        </pc:spChg>
      </pc:sldChg>
      <pc:sldChg chg="del">
        <pc:chgData name="Mihaela Adriana Cristian" userId="c940ff62-9c50-4ff2-be7f-a91f167c8d2a" providerId="ADAL" clId="{19531176-F5B8-1F4D-89D7-5AE04199CC53}" dt="2023-11-13T10:04:56.936" v="0" actId="680"/>
        <pc:sldMkLst>
          <pc:docMk/>
          <pc:sldMk cId="3163544071" sldId="46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9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3ABEB6-B1CF-4349-8B67-923CA9F014A4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4661F1-DB81-44E4-BB5E-8CFA2BC56A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431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38E0E6F-9F86-418E-AC36-6514D8CA4DE1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45444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4661F1-DB81-44E4-BB5E-8CFA2BC56AE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2841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 /><Relationship Id="rId1" Type="http://schemas.openxmlformats.org/officeDocument/2006/relationships/slideMaster" Target="../slideMasters/slideMaster7.xml" 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8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3274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12032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94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572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366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15298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1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6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972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01228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9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9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847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9206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70124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70927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9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8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9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1521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8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70360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2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2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3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3"/>
            <a:ext cx="27432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5067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2" y="1516011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87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72812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59077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8078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07305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8139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02868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8317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3677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0884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784059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77538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01464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67B45-ECB7-B761-365F-49515F5A7D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6AA8D4-B292-BED7-B2D4-4BA2235022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79897-EEE4-689F-D72D-AE6D5B988E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1F295-A478-D2F1-3EAC-C0C8449B1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54DFA7-3BE5-3E4F-5D8D-EF4D81134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7402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1FDD6-D066-D164-0FF4-3A595F5D1A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B28C6-A133-2449-51B5-5DAA9B3E5E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903EA7-1117-F5E8-739E-886FC3549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022EAE-808E-A7FC-3A14-7B5E8E9C0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D8F74-B179-2E74-472C-078B9C48BF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55010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73543-34AF-B677-7E44-C64A8D6B8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F1EB58-37A0-B131-19D1-E2551FDCDB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412259-8162-754A-98FF-4C19A482D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87EFB-A3DE-6602-B3D2-52BD77C5C6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C94FB-6AAB-C691-CC42-61BAAF47F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69314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5CA37-A47D-291C-94D1-2EB0138F4C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FAF8E0-5EA9-3D1A-4C6D-E3FF57E181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481FF0-15DC-97BE-1AD6-44C8E96872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84278D-B54A-45EC-581C-81FB57C1C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1DB3AE-95C3-4195-18E1-A94283797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7CA4C2-1BC6-E203-21D2-3591B14EF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3611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D950A-9C2C-6299-BB74-109C76E53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2AC0BC-5C62-3C5B-2CB2-21F0AA445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B80E72-716D-F0C2-0BE0-5321384279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B2B573-9987-FA5C-F5D6-EB9A72C1E4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C712CAC-F86E-DD50-6A8C-CDD7A0B004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4DB41A-3C77-CBBA-85FE-207919596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E771C1-3F5B-40E2-3A38-3F8C37EF4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3A8478-F5E2-D073-8654-D97CD159F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078062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ECA0A-1D41-DDEA-EF25-75DA9E39D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A38188B-EAB6-9E08-04B2-23083835B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B92C06-F588-4B03-7E57-5A3EA0B48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F1327-7106-99D3-E22D-C319F5638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93064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D9C42E6-84E1-BCD3-6DB9-C1837C5EA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7BE532C-DC95-71ED-F9A2-A704AE3AB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A3B10A-2090-1DA1-ED27-201FEE19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73374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4B712-341C-7F74-978D-14F5FDC9D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32246F-CD03-12D8-E289-421206036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D1E8B-4D4B-AC2E-A423-A97F96CBD2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EF63A-DC73-C408-5DEB-65149B226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79EEA5-45F8-C360-11B7-1B3A0BB730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B3B042-2717-DA9C-7AA1-5E39DBF21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8032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D2618-0948-066D-D823-4D6119634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49BF5B-B069-B3D3-0E9F-8C6114F6E5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BCC1B6-BE91-5D76-B359-F5743E8404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BCA8D2-DE58-31FE-0082-EAE91257F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7D155-86DB-F6AC-1C5A-6DD8EC32C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BF1445-27D3-B4F6-88EC-272DF59DA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6343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371B7-E5F6-2542-4796-354F25744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8D249E-57CF-0B48-8469-B0719A1B59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9F3E50-93D4-0214-11DD-3D9068D8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7CAEE4-878F-C9A1-6FBB-838DA545A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5E3A1C-BB5C-5C28-A6BA-BCD067F996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77239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7BE94D8-8708-3326-B32F-81519D9C74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34B21CD-4150-1203-E795-F66C0FCEBD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9B3CE4-9EC4-66BD-F6FE-96AA2B6B9E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6D18D3-F368-B25E-827F-23963568D9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D89DE7-7FD6-FC2F-A675-8D8681856E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10181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30097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74113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screen with white text&#10;&#10;Description automatically generated">
            <a:extLst>
              <a:ext uri="{FF2B5EF4-FFF2-40B4-BE49-F238E27FC236}">
                <a16:creationId xmlns:a16="http://schemas.microsoft.com/office/drawing/2014/main" id="{0D62BA6E-5B36-0752-44CD-C64805A451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320717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59451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79738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20238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26443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74922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38964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87116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044360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84581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001229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500880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1981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9674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579060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349330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81692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137709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47254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799330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662428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1E6B-445D-CA46-80DE-7864B0ECB295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2770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theme" Target="../theme/theme1.xml" /><Relationship Id="rId1" Type="http://schemas.openxmlformats.org/officeDocument/2006/relationships/slideLayout" Target="../slideLayouts/slideLayout1.xml" 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 /><Relationship Id="rId2" Type="http://schemas.openxmlformats.org/officeDocument/2006/relationships/slideLayout" Target="../slideLayouts/slideLayout3.xml" /><Relationship Id="rId1" Type="http://schemas.openxmlformats.org/officeDocument/2006/relationships/slideLayout" Target="../slideLayouts/slideLayout2.xml" /><Relationship Id="rId6" Type="http://schemas.openxmlformats.org/officeDocument/2006/relationships/image" Target="../media/image2.png" /><Relationship Id="rId5" Type="http://schemas.openxmlformats.org/officeDocument/2006/relationships/theme" Target="../theme/theme2.xml" /><Relationship Id="rId4" Type="http://schemas.openxmlformats.org/officeDocument/2006/relationships/slideLayout" Target="../slideLayouts/slideLayout5.xml" 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 /><Relationship Id="rId13" Type="http://schemas.openxmlformats.org/officeDocument/2006/relationships/image" Target="../media/image3.png" /><Relationship Id="rId3" Type="http://schemas.openxmlformats.org/officeDocument/2006/relationships/slideLayout" Target="../slideLayouts/slideLayout8.xml" /><Relationship Id="rId7" Type="http://schemas.openxmlformats.org/officeDocument/2006/relationships/slideLayout" Target="../slideLayouts/slideLayout12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7.xml" /><Relationship Id="rId1" Type="http://schemas.openxmlformats.org/officeDocument/2006/relationships/slideLayout" Target="../slideLayouts/slideLayout6.xml" /><Relationship Id="rId6" Type="http://schemas.openxmlformats.org/officeDocument/2006/relationships/slideLayout" Target="../slideLayouts/slideLayout11.xml" /><Relationship Id="rId11" Type="http://schemas.openxmlformats.org/officeDocument/2006/relationships/slideLayout" Target="../slideLayouts/slideLayout16.xml" /><Relationship Id="rId5" Type="http://schemas.openxmlformats.org/officeDocument/2006/relationships/slideLayout" Target="../slideLayouts/slideLayout10.xml" /><Relationship Id="rId10" Type="http://schemas.openxmlformats.org/officeDocument/2006/relationships/slideLayout" Target="../slideLayouts/slideLayout15.xml" /><Relationship Id="rId4" Type="http://schemas.openxmlformats.org/officeDocument/2006/relationships/slideLayout" Target="../slideLayouts/slideLayout9.xml" /><Relationship Id="rId9" Type="http://schemas.openxmlformats.org/officeDocument/2006/relationships/slideLayout" Target="../slideLayouts/slideLayout14.xml" 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 /><Relationship Id="rId2" Type="http://schemas.openxmlformats.org/officeDocument/2006/relationships/theme" Target="../theme/theme4.xml" /><Relationship Id="rId1" Type="http://schemas.openxmlformats.org/officeDocument/2006/relationships/slideLayout" Target="../slideLayouts/slideLayout17.xml" 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 /><Relationship Id="rId13" Type="http://schemas.openxmlformats.org/officeDocument/2006/relationships/image" Target="../media/image4.png" /><Relationship Id="rId3" Type="http://schemas.openxmlformats.org/officeDocument/2006/relationships/slideLayout" Target="../slideLayouts/slideLayout20.xml" /><Relationship Id="rId7" Type="http://schemas.openxmlformats.org/officeDocument/2006/relationships/slideLayout" Target="../slideLayouts/slideLayout24.xml" /><Relationship Id="rId12" Type="http://schemas.openxmlformats.org/officeDocument/2006/relationships/theme" Target="../theme/theme5.xml" /><Relationship Id="rId2" Type="http://schemas.openxmlformats.org/officeDocument/2006/relationships/slideLayout" Target="../slideLayouts/slideLayout19.xml" /><Relationship Id="rId1" Type="http://schemas.openxmlformats.org/officeDocument/2006/relationships/slideLayout" Target="../slideLayouts/slideLayout18.xml" /><Relationship Id="rId6" Type="http://schemas.openxmlformats.org/officeDocument/2006/relationships/slideLayout" Target="../slideLayouts/slideLayout23.xml" /><Relationship Id="rId11" Type="http://schemas.openxmlformats.org/officeDocument/2006/relationships/slideLayout" Target="../slideLayouts/slideLayout28.xml" /><Relationship Id="rId5" Type="http://schemas.openxmlformats.org/officeDocument/2006/relationships/slideLayout" Target="../slideLayouts/slideLayout22.xml" /><Relationship Id="rId10" Type="http://schemas.openxmlformats.org/officeDocument/2006/relationships/slideLayout" Target="../slideLayouts/slideLayout27.xml" /><Relationship Id="rId4" Type="http://schemas.openxmlformats.org/officeDocument/2006/relationships/slideLayout" Target="../slideLayouts/slideLayout21.xml" /><Relationship Id="rId9" Type="http://schemas.openxmlformats.org/officeDocument/2006/relationships/slideLayout" Target="../slideLayouts/slideLayout26.xml" 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 /><Relationship Id="rId13" Type="http://schemas.openxmlformats.org/officeDocument/2006/relationships/theme" Target="../theme/theme6.xml" /><Relationship Id="rId3" Type="http://schemas.openxmlformats.org/officeDocument/2006/relationships/slideLayout" Target="../slideLayouts/slideLayout31.xml" /><Relationship Id="rId7" Type="http://schemas.openxmlformats.org/officeDocument/2006/relationships/slideLayout" Target="../slideLayouts/slideLayout35.xml" /><Relationship Id="rId12" Type="http://schemas.openxmlformats.org/officeDocument/2006/relationships/slideLayout" Target="../slideLayouts/slideLayout40.xml" /><Relationship Id="rId2" Type="http://schemas.openxmlformats.org/officeDocument/2006/relationships/slideLayout" Target="../slideLayouts/slideLayout30.xml" /><Relationship Id="rId1" Type="http://schemas.openxmlformats.org/officeDocument/2006/relationships/slideLayout" Target="../slideLayouts/slideLayout29.xml" /><Relationship Id="rId6" Type="http://schemas.openxmlformats.org/officeDocument/2006/relationships/slideLayout" Target="../slideLayouts/slideLayout34.xml" /><Relationship Id="rId11" Type="http://schemas.openxmlformats.org/officeDocument/2006/relationships/slideLayout" Target="../slideLayouts/slideLayout39.xml" /><Relationship Id="rId5" Type="http://schemas.openxmlformats.org/officeDocument/2006/relationships/slideLayout" Target="../slideLayouts/slideLayout33.xml" /><Relationship Id="rId10" Type="http://schemas.openxmlformats.org/officeDocument/2006/relationships/slideLayout" Target="../slideLayouts/slideLayout38.xml" /><Relationship Id="rId4" Type="http://schemas.openxmlformats.org/officeDocument/2006/relationships/slideLayout" Target="../slideLayouts/slideLayout32.xml" /><Relationship Id="rId9" Type="http://schemas.openxmlformats.org/officeDocument/2006/relationships/slideLayout" Target="../slideLayouts/slideLayout37.xml" /><Relationship Id="rId14" Type="http://schemas.openxmlformats.org/officeDocument/2006/relationships/image" Target="../media/image5.jpeg" 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8.xml" /><Relationship Id="rId13" Type="http://schemas.openxmlformats.org/officeDocument/2006/relationships/theme" Target="../theme/theme7.xml" /><Relationship Id="rId3" Type="http://schemas.openxmlformats.org/officeDocument/2006/relationships/slideLayout" Target="../slideLayouts/slideLayout43.xml" /><Relationship Id="rId7" Type="http://schemas.openxmlformats.org/officeDocument/2006/relationships/slideLayout" Target="../slideLayouts/slideLayout47.xml" /><Relationship Id="rId12" Type="http://schemas.openxmlformats.org/officeDocument/2006/relationships/slideLayout" Target="../slideLayouts/slideLayout52.xml" /><Relationship Id="rId2" Type="http://schemas.openxmlformats.org/officeDocument/2006/relationships/slideLayout" Target="../slideLayouts/slideLayout42.xml" /><Relationship Id="rId1" Type="http://schemas.openxmlformats.org/officeDocument/2006/relationships/slideLayout" Target="../slideLayouts/slideLayout41.xml" /><Relationship Id="rId6" Type="http://schemas.openxmlformats.org/officeDocument/2006/relationships/slideLayout" Target="../slideLayouts/slideLayout46.xml" /><Relationship Id="rId11" Type="http://schemas.openxmlformats.org/officeDocument/2006/relationships/slideLayout" Target="../slideLayouts/slideLayout51.xml" /><Relationship Id="rId5" Type="http://schemas.openxmlformats.org/officeDocument/2006/relationships/slideLayout" Target="../slideLayouts/slideLayout45.xml" /><Relationship Id="rId15" Type="http://schemas.openxmlformats.org/officeDocument/2006/relationships/image" Target="../media/image7.jpg" /><Relationship Id="rId10" Type="http://schemas.openxmlformats.org/officeDocument/2006/relationships/slideLayout" Target="../slideLayouts/slideLayout50.xml" /><Relationship Id="rId4" Type="http://schemas.openxmlformats.org/officeDocument/2006/relationships/slideLayout" Target="../slideLayouts/slideLayout44.xml" /><Relationship Id="rId9" Type="http://schemas.openxmlformats.org/officeDocument/2006/relationships/slideLayout" Target="../slideLayouts/slideLayout49.xml" /><Relationship Id="rId14" Type="http://schemas.openxmlformats.org/officeDocument/2006/relationships/image" Target="../media/image6.jpg" 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 /><Relationship Id="rId13" Type="http://schemas.openxmlformats.org/officeDocument/2006/relationships/image" Target="../media/image6.jpg" /><Relationship Id="rId3" Type="http://schemas.openxmlformats.org/officeDocument/2006/relationships/slideLayout" Target="../slideLayouts/slideLayout55.xml" /><Relationship Id="rId7" Type="http://schemas.openxmlformats.org/officeDocument/2006/relationships/slideLayout" Target="../slideLayouts/slideLayout59.xml" /><Relationship Id="rId12" Type="http://schemas.openxmlformats.org/officeDocument/2006/relationships/theme" Target="../theme/theme8.xml" /><Relationship Id="rId2" Type="http://schemas.openxmlformats.org/officeDocument/2006/relationships/slideLayout" Target="../slideLayouts/slideLayout54.xml" /><Relationship Id="rId1" Type="http://schemas.openxmlformats.org/officeDocument/2006/relationships/slideLayout" Target="../slideLayouts/slideLayout53.xml" /><Relationship Id="rId6" Type="http://schemas.openxmlformats.org/officeDocument/2006/relationships/slideLayout" Target="../slideLayouts/slideLayout58.xml" /><Relationship Id="rId11" Type="http://schemas.openxmlformats.org/officeDocument/2006/relationships/slideLayout" Target="../slideLayouts/slideLayout63.xml" /><Relationship Id="rId5" Type="http://schemas.openxmlformats.org/officeDocument/2006/relationships/slideLayout" Target="../slideLayouts/slideLayout57.xml" /><Relationship Id="rId10" Type="http://schemas.openxmlformats.org/officeDocument/2006/relationships/slideLayout" Target="../slideLayouts/slideLayout62.xml" /><Relationship Id="rId4" Type="http://schemas.openxmlformats.org/officeDocument/2006/relationships/slideLayout" Target="../slideLayouts/slideLayout56.xml" /><Relationship Id="rId9" Type="http://schemas.openxmlformats.org/officeDocument/2006/relationships/slideLayout" Target="../slideLayouts/slideLayout6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7659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0704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9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9365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3047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5775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31DEDA-3491-BF5C-5088-B7C61CBCD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C58FA6-6F55-3223-55E6-2B5BE6B0C6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20588-9516-CC51-AD30-FF25CEC307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257E5F-5DAC-4208-83EB-E061D6651EA5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EA041-1FF9-06AE-899C-1D7DE4433B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49C994-615E-87AA-EAD0-D3EBBDC309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B774A7-DABE-45CA-94B0-E8AF5A758DF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0B417ED-E717-3086-033F-C1B9C7E81872}"/>
              </a:ext>
            </a:extLst>
          </p:cNvPr>
          <p:cNvSpPr txBox="1"/>
          <p:nvPr/>
        </p:nvSpPr>
        <p:spPr>
          <a:xfrm>
            <a:off x="3048000" y="3108144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Download the module handbook from Moodle and review the module handbook</a:t>
            </a:r>
          </a:p>
        </p:txBody>
      </p:sp>
      <p:pic>
        <p:nvPicPr>
          <p:cNvPr id="10" name="Picture 9" descr="A blue and white background with white text">
            <a:extLst>
              <a:ext uri="{FF2B5EF4-FFF2-40B4-BE49-F238E27FC236}">
                <a16:creationId xmlns:a16="http://schemas.microsoft.com/office/drawing/2014/main" id="{F5A30383-786C-3D65-82C7-051CA97D21A5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703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screen with white text">
            <a:extLst>
              <a:ext uri="{FF2B5EF4-FFF2-40B4-BE49-F238E27FC236}">
                <a16:creationId xmlns:a16="http://schemas.microsoft.com/office/drawing/2014/main" id="{5C71E0FF-3A0B-1CA7-911C-7677E1747DDD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4542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856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 /><Relationship Id="rId1" Type="http://schemas.openxmlformats.org/officeDocument/2006/relationships/slideLayout" Target="../slideLayouts/slideLayout40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53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4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8SNh2oerTQ" TargetMode="External" /><Relationship Id="rId2" Type="http://schemas.openxmlformats.org/officeDocument/2006/relationships/image" Target="../media/image10.png" /><Relationship Id="rId1" Type="http://schemas.openxmlformats.org/officeDocument/2006/relationships/slideLayout" Target="../slideLayouts/slideLayout45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54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 /><Relationship Id="rId2" Type="http://schemas.openxmlformats.org/officeDocument/2006/relationships/image" Target="../media/image12.png" /><Relationship Id="rId1" Type="http://schemas.openxmlformats.org/officeDocument/2006/relationships/slideLayout" Target="../slideLayouts/slideLayout54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 /><Relationship Id="rId2" Type="http://schemas.openxmlformats.org/officeDocument/2006/relationships/image" Target="../media/image14.png" /><Relationship Id="rId1" Type="http://schemas.openxmlformats.org/officeDocument/2006/relationships/slideLayout" Target="../slideLayouts/slideLayout54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q=video+on+restunarts+food+waste&amp;oq=video+on+restunarts+food+waste&amp;gs_lcrp=EgZjaHJvbWUyBggAEEUYOTIJCAEQIRgKGKAB0gEIOTg4NGowajSoAgCwAgA&amp;sourceid=chrome&amp;ie=UTF-8#fpstate=ive&amp;ip=1&amp;vld=cid:f6b1472c,vid:VGTPKKOVoz4,st:0" TargetMode="External" /><Relationship Id="rId1" Type="http://schemas.openxmlformats.org/officeDocument/2006/relationships/slideLayout" Target="../slideLayouts/slideLayout29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 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7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 /><Relationship Id="rId2" Type="http://schemas.openxmlformats.org/officeDocument/2006/relationships/image" Target="../media/image16.png" /><Relationship Id="rId1" Type="http://schemas.openxmlformats.org/officeDocument/2006/relationships/slideLayout" Target="../slideLayouts/slideLayout44.xml" /><Relationship Id="rId4" Type="http://schemas.openxmlformats.org/officeDocument/2006/relationships/image" Target="../media/image18.png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0071143-2695-3107-0F6F-0133C9ABD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257907"/>
            <a:ext cx="5176038" cy="5324186"/>
          </a:xfrm>
        </p:spPr>
        <p:txBody>
          <a:bodyPr>
            <a:normAutofit fontScale="90000"/>
          </a:bodyPr>
          <a:lstStyle/>
          <a:p>
            <a:pPr marL="0" marR="0" lvl="0" indent="0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br>
              <a:rPr kumimoji="0" lang="en-US" sz="2800" b="1" i="0" u="none" strike="noStrike" kern="1200" cap="none" spc="-2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</a:br>
            <a:r>
              <a:rPr kumimoji="0" lang="en-US" sz="4800" b="1" i="0" u="none" strike="noStrike" kern="1200" cap="none" spc="-2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  <a:t>C</a:t>
            </a:r>
            <a:r>
              <a:rPr kumimoji="0" lang="en-GB" sz="4800" b="1" i="0" u="none" strike="noStrike" kern="1200" cap="none" spc="-2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  <a:t>ontemporary “</a:t>
            </a:r>
            <a:r>
              <a:rPr kumimoji="0" lang="en-GB" sz="4800" b="1" i="0" u="none" strike="noStrike" kern="1200" cap="none" spc="-2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  <a:t>Sustainability</a:t>
            </a:r>
            <a:r>
              <a:rPr kumimoji="0" lang="en-GB" sz="4800" b="1" i="0" u="none" strike="noStrike" kern="1200" cap="none" spc="-2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  <a:t>” </a:t>
            </a:r>
            <a:br>
              <a:rPr kumimoji="0" lang="en-GB" sz="4800" b="1" i="0" u="none" strike="noStrike" kern="1200" cap="none" spc="-2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</a:br>
            <a:r>
              <a:rPr kumimoji="0" lang="en-GB" sz="4800" b="1" i="0" u="none" strike="noStrike" kern="1200" cap="none" spc="-2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  <a:t>considering Hotel Food Waste </a:t>
            </a:r>
            <a:br>
              <a:rPr kumimoji="0" lang="en-US" sz="2800" b="1" i="0" u="none" strike="noStrike" kern="1200" cap="none" spc="-2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</a:br>
            <a:br>
              <a:rPr kumimoji="0" lang="en-US" sz="2800" b="1" i="0" u="none" strike="noStrike" kern="1200" cap="none" spc="-2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</a:br>
            <a:r>
              <a:rPr kumimoji="0" lang="en-GB" sz="2800" b="1" i="0" u="none" strike="noStrike" kern="1200" cap="none" spc="-2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Sudent</a:t>
            </a:r>
            <a:r>
              <a:rPr kumimoji="0" lang="en-GB" sz="2800" b="1" i="0" u="none" strike="noStrike" kern="1200" cap="none" spc="-2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name: </a:t>
            </a:r>
            <a:r>
              <a:rPr kumimoji="0" lang="en-US" sz="2800" b="1" i="0" u="none" strike="noStrike" kern="1200" cap="none" spc="-2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M</a:t>
            </a:r>
            <a:r>
              <a:rPr kumimoji="0" lang="en-GB" sz="2800" b="1" i="0" u="none" strike="noStrike" kern="1200" cap="none" spc="-2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ihaela Adriana Cristian </a:t>
            </a:r>
            <a:br>
              <a:rPr kumimoji="0" lang="en-GB" sz="2800" b="1" i="0" u="none" strike="noStrike" kern="1200" cap="none" spc="-2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</a:br>
            <a:r>
              <a:rPr kumimoji="0" lang="en-GB" sz="2800" b="1" i="0" u="none" strike="noStrike" kern="1200" cap="none" spc="-2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Student number: 2017346</a:t>
            </a:r>
            <a:br>
              <a:rPr kumimoji="0" lang="en-GB" sz="2800" b="1" i="0" u="none" strike="noStrike" kern="1200" cap="none" spc="-2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</a:br>
            <a:r>
              <a:rPr kumimoji="0" lang="en-GB" sz="2800" b="1" i="0" u="none" strike="noStrike" kern="1200" cap="none" spc="-2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Module: BMIH6001</a:t>
            </a:r>
            <a:br>
              <a:rPr kumimoji="0" lang="en-GB" sz="2800" b="1" i="0" u="none" strike="noStrike" kern="1200" cap="none" spc="-2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</a:br>
            <a:r>
              <a:rPr kumimoji="0" lang="en-GB" sz="2800" b="1" i="0" u="none" strike="noStrike" kern="1200" cap="none" spc="-2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Lecturer: Giulia </a:t>
            </a:r>
            <a:r>
              <a:rPr kumimoji="0" lang="en-GB" sz="2800" b="1" i="0" u="none" strike="noStrike" kern="1200" cap="none" spc="-2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Chifari</a:t>
            </a:r>
            <a:br>
              <a:rPr kumimoji="0" lang="en-GB" sz="2800" b="1" i="0" u="none" strike="noStrike" kern="1200" cap="none" spc="-2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</a:b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B97ECBC-786D-C826-55BA-20EB68EAD2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4948" y="257907"/>
            <a:ext cx="4084320" cy="5228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6054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077EB74-21BC-A370-1415-1FA8FA94BED9}"/>
              </a:ext>
            </a:extLst>
          </p:cNvPr>
          <p:cNvSpPr txBox="1"/>
          <p:nvPr/>
        </p:nvSpPr>
        <p:spPr>
          <a:xfrm>
            <a:off x="344119" y="433754"/>
            <a:ext cx="11718927" cy="7078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4000" b="1" dirty="0"/>
              <a:t>Introduction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8BBBEC-0EF2-8383-CD5C-0E624D5A8BD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119" y="1541387"/>
            <a:ext cx="4474988" cy="403879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3F7B934-09BC-EA92-2F1F-865D7389F7F5}"/>
              </a:ext>
            </a:extLst>
          </p:cNvPr>
          <p:cNvSpPr txBox="1"/>
          <p:nvPr/>
        </p:nvSpPr>
        <p:spPr>
          <a:xfrm>
            <a:off x="5334000" y="1699846"/>
            <a:ext cx="6037385" cy="30238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800" b="0" i="0" u="none" strike="noStrike" kern="1200" cap="none" spc="-20" normalizeH="0" baseline="0" noProof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Definition</a:t>
            </a:r>
            <a:r>
              <a:rPr kumimoji="0" lang="en-US" sz="1800" b="0" i="0" u="none" strike="noStrike" kern="1200" cap="none" spc="-2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- Sustainability is the process of operating business and conduct activities without impacting the natural environment and be considerate of people and communities (Spiliakos, 2018).</a:t>
            </a:r>
          </a:p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800" b="1" i="0" u="none" strike="noStrike" kern="1200" cap="none" spc="-2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Hospitality industry produce high food waste :</a:t>
            </a:r>
          </a:p>
          <a:p>
            <a:pPr marL="285750" marR="0" lvl="0" indent="-28575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-2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Hotels offering all-inclusive packages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-2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Classic menus </a:t>
            </a:r>
          </a:p>
          <a:p>
            <a:pPr marL="285750" marR="0" lvl="0" indent="-28575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-2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Breakfast (B&amp;B model)</a:t>
            </a:r>
            <a:endParaRPr kumimoji="0" lang="en-GB" sz="1800" b="0" i="0" u="none" strike="noStrike" kern="120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7417526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6F6EF-2D20-A619-6049-481E3371596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4000" b="1" dirty="0"/>
              <a:t>Overview of literature 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2322B1-3979-ED15-0E39-E72C5C583A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48344"/>
          </a:xfrm>
        </p:spPr>
        <p:txBody>
          <a:bodyPr>
            <a:normAutofit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PESTLE</a:t>
            </a:r>
            <a:r>
              <a:rPr kumimoji="0" lang="en-US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Analysis – macro environment/ external or uncontrollable forces.</a:t>
            </a:r>
          </a:p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Political – Government regulation, pandemic crisis</a:t>
            </a:r>
          </a:p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0" i="0" u="none" strike="noStrike" kern="1200" cap="none" spc="-2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Economical</a:t>
            </a:r>
            <a:r>
              <a:rPr kumimoji="0" lang="en-US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– high rate of inflation, costs of foods and bills rising </a:t>
            </a:r>
          </a:p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Social – “organic food” concept</a:t>
            </a:r>
          </a:p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0" i="0" u="none" strike="noStrike" kern="1200" cap="none" spc="-2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Technological </a:t>
            </a:r>
            <a:r>
              <a:rPr kumimoji="0" lang="en-US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– computerized systems to limit food waste</a:t>
            </a:r>
          </a:p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Legal – Food Standard Agency, UK Environmental Bill – to eliminate food waste by 2025 (Tidy planet, no date)</a:t>
            </a:r>
          </a:p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Environmental – recycle, dispose food waste correctly.</a:t>
            </a:r>
            <a:endParaRPr kumimoji="0" lang="en-GB" sz="2400" b="0" i="0" u="none" strike="noStrike" kern="120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39244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20B83CD-272E-AA4E-DB33-B30BB48F59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 fontScale="90000"/>
          </a:bodyPr>
          <a:lstStyle/>
          <a:p>
            <a:r>
              <a:rPr kumimoji="0" lang="en-GB" sz="4800" b="1" i="0" u="none" strike="noStrike" kern="1200" cap="none" spc="-2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  <a:t>Application to hotel restaurants – </a:t>
            </a:r>
            <a:r>
              <a:rPr kumimoji="0" lang="en-GB" sz="4800" b="1" i="0" u="none" strike="noStrike" kern="1200" cap="none" spc="-20" normalizeH="0" baseline="0" noProof="0" dirty="0">
                <a:ln>
                  <a:noFill/>
                </a:ln>
                <a:solidFill>
                  <a:srgbClr val="00B050"/>
                </a:solidFill>
                <a:effectLst/>
                <a:uLnTx/>
                <a:uFillTx/>
                <a:latin typeface="Avenir Next LT Pro"/>
                <a:ea typeface="+mj-ea"/>
                <a:cs typeface="+mj-cs"/>
              </a:rPr>
              <a:t>Management responses </a:t>
            </a:r>
            <a:endParaRPr lang="en-US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7DD1E24F-97F1-862D-8CB1-D62D269DC5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/>
          <a:lstStyle/>
          <a:p>
            <a:r>
              <a:rPr lang="en-US" dirty="0"/>
              <a:t>Food Waste per day </a:t>
            </a: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44D6BDF0-B63D-ADF2-CFB0-F929883D933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926123" y="2505075"/>
            <a:ext cx="4287764" cy="3250956"/>
          </a:xfrm>
          <a:prstGeom prst="rect">
            <a:avLst/>
          </a:prstGeom>
        </p:spPr>
      </p:pic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6DB45811-0AD5-2DC4-19EC-EF9AD25947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/>
          <a:lstStyle/>
          <a:p>
            <a:r>
              <a:rPr lang="en-US" dirty="0"/>
              <a:t>Video – how to reduce food waste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4884FD06-BF09-AB19-B4EA-460040F9AE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1316038"/>
          </a:xfrm>
          <a:solidFill>
            <a:srgbClr val="92D050"/>
          </a:solid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  <a:hlinkClick r:id="rId3"/>
              </a:rPr>
              <a:t>https://www.youtube.com/watch?v=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  <a:hlinkClick r:id="rId3"/>
              </a:rPr>
              <a:t>u8SNh2oerTQ</a:t>
            </a: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55249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9E387872-BB7B-2177-D92D-23C72C2C4203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sz="4400" b="1"/>
              <a:t>1.</a:t>
            </a:r>
            <a:r>
              <a:rPr lang="en-US" sz="4400" b="1"/>
              <a:t>Management </a:t>
            </a:r>
            <a:r>
              <a:rPr lang="en-US" sz="4400" b="1" dirty="0"/>
              <a:t>Response – Recycle </a:t>
            </a:r>
            <a:endParaRPr lang="en-GB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69FE121-8AA5-5A88-1350-67D8BC066D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71790"/>
          </a:xfrm>
        </p:spPr>
        <p:txBody>
          <a:bodyPr>
            <a:normAutofit lnSpcReduction="1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1.Food Wates – recycled in natural energy 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Via “Flexibuster” – by SEaB energy company 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Solid foods waste -  plant fertilizers 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Oils, alcohol – electricity 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Strength</a:t>
            </a:r>
            <a:r>
              <a:rPr kumimoji="0" lang="en-US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– ensure full recycling 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Limitations </a:t>
            </a:r>
            <a:r>
              <a:rPr kumimoji="0" lang="en-US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– good for local hotel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No adequate for far distance hotels- transportation of waste increase costs and carbon footprint 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400" b="0" i="0" u="none" strike="noStrike" kern="120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3BBDCAE-BB7E-A4EE-C5DD-4C716C1A89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43800" y="2103488"/>
            <a:ext cx="3810000" cy="2322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176390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DBD5D-176A-7852-AACF-657A6ABE2E35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en-GB" b="1"/>
              <a:t>2.</a:t>
            </a:r>
            <a:r>
              <a:rPr lang="en-US" b="1"/>
              <a:t>Management </a:t>
            </a:r>
            <a:r>
              <a:rPr lang="en-US" b="1" dirty="0"/>
              <a:t>Response - Donate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177CD-9AD9-BA0D-1630-078985EF0B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613883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2.Donate leftover foods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Leftover from breakfast and all-inclusive buffets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Donate to charity, people in needs, shelter centers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Promotes social sustainability 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Limitation</a:t>
            </a:r>
            <a:r>
              <a:rPr kumimoji="0" lang="en-US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– food is perishable, must be delivered same day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Lack of staff to deliver foods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96DB24-A0BE-1DFE-626B-456FC77CDE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08601" y="3629652"/>
            <a:ext cx="2353260" cy="194479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91462C-70AF-5135-80A1-0C7EB0622C6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6450" y="1788367"/>
            <a:ext cx="2615411" cy="1743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619147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E101D-C2FC-469D-5C5A-26ECA4743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091" y="236171"/>
            <a:ext cx="11125199" cy="1325563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sz="4000" b="1"/>
              <a:t>3.</a:t>
            </a:r>
            <a:r>
              <a:rPr lang="en-US" sz="4000" b="1"/>
              <a:t>Management </a:t>
            </a:r>
            <a:r>
              <a:rPr lang="en-US" sz="4000" b="1" dirty="0"/>
              <a:t>Response – Use local sources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A7035A-79C8-685F-A8A0-BD98F0B704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860067"/>
          </a:xfrm>
        </p:spPr>
        <p:txBody>
          <a:bodyPr>
            <a:normAutofit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3.Outsource locally 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Buy fruits, vegetables and meats  from local sources like local farms, local markets 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Organic food is a current trend in people’s lifestyle 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Strengths</a:t>
            </a:r>
            <a:r>
              <a:rPr kumimoji="0" lang="en-GB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– customer satisfaction 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Reduce carbon footprint for goods transportation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Limitations</a:t>
            </a:r>
            <a:r>
              <a:rPr kumimoji="0" lang="en-GB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-  organic foods are expensive- difficult to implement in 3-star hotels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5CBE2C-C86C-6769-5B07-6D86A85F45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34528" y="318977"/>
            <a:ext cx="1680087" cy="122186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DD0EB09-E4A0-7CB2-43D5-EFA82A4A76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2582" y="2812526"/>
            <a:ext cx="2598787" cy="1595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534838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24C78-EC54-FF7F-4DAA-49BE6E17D5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64677" y="1184032"/>
            <a:ext cx="9144000" cy="1208723"/>
          </a:xfrm>
          <a:ln>
            <a:noFill/>
          </a:ln>
        </p:spPr>
        <p:txBody>
          <a:bodyPr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tabLst/>
              <a:defRPr/>
            </a:pPr>
            <a:r>
              <a:rPr lang="en-US" sz="4000" b="1" dirty="0">
                <a:highlight>
                  <a:srgbClr val="FF00FF"/>
                </a:highlight>
              </a:rPr>
              <a:t>Food waste - is money waste</a:t>
            </a:r>
            <a:endParaRPr lang="en-GB" sz="4000" b="1" dirty="0">
              <a:highlight>
                <a:srgbClr val="FF00FF"/>
              </a:highlight>
            </a:endParaRP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714165F-4CA4-5F31-0EAB-C54E02A5DF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64677" y="2500067"/>
            <a:ext cx="9144000" cy="2071931"/>
          </a:xfrm>
          <a:solidFill>
            <a:schemeClr val="accent1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  <a:hlinkClick r:id="rId2"/>
              </a:rPr>
              <a:t>https://www.google.com/search?q=video+on+restunarts+food+waste&amp;oq=video+on+restunarts+food+waste&amp;gs_lcrp=EgZjaHJvbWUyBggAEEUYOTIJCAEQIRgKGKAB0gEIOTg4NGowajSoAgCwAgA&amp;sourceid=chrome&amp;ie=UTF-8#fpstate=ive&amp;ip=1&amp;vld=cid:f6b1472c,vid:VGTPKKOVoz4,st:0</a:t>
            </a:r>
            <a:r>
              <a:rPr kumimoji="0" lang="en-GB" sz="24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849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0CF21-0960-B5BE-946B-B7B48C3DC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645" y="266882"/>
            <a:ext cx="11242431" cy="1155018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dirty="0"/>
              <a:t>Recommendations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E940E4-8144-8382-19B9-CA281602891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592445"/>
            <a:ext cx="2727960" cy="3843655"/>
          </a:xfrm>
        </p:spPr>
        <p:txBody>
          <a:bodyPr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400" b="1" i="0" u="none" strike="noStrike" kern="1200" cap="none" spc="-20" normalizeH="0" baseline="0" noProof="0" dirty="0">
                <a:ln>
                  <a:noFill/>
                </a:ln>
                <a:solidFill>
                  <a:srgbClr val="37997B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Upgrade technology </a:t>
            </a:r>
            <a:endParaRPr kumimoji="0" lang="en-GB" sz="2400" b="1" i="0" u="none" strike="noStrike" kern="1200" cap="none" spc="-20" normalizeH="0" baseline="0" noProof="0" dirty="0">
              <a:ln>
                <a:noFill/>
              </a:ln>
              <a:solidFill>
                <a:srgbClr val="37997B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700" b="0" i="0" u="none" strike="noStrike" kern="120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Invest in “Window System,” – to track food waste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A smart technology device attached to kitchen bin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Records the type and quantity of food through away 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7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Helps in decision-making, to estimate on future cooking amounts, to identify the food gets wasted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036D90C-BE70-546A-8F42-2A41EBF4BB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50666" y="1494202"/>
            <a:ext cx="2727960" cy="3843655"/>
          </a:xfrm>
        </p:spPr>
        <p:txBody>
          <a:bodyPr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600" b="1" i="0" u="none" strike="noStrike" kern="1200" cap="none" spc="-20" normalizeH="0" baseline="0" noProof="0" dirty="0">
                <a:ln>
                  <a:noFill/>
                </a:ln>
                <a:solidFill>
                  <a:srgbClr val="37997B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“N</a:t>
            </a:r>
            <a:r>
              <a:rPr kumimoji="0" lang="en-GB" sz="2600" b="1" i="0" u="none" strike="noStrike" kern="1200" cap="none" spc="-20" normalizeH="0" baseline="0" noProof="0" dirty="0" err="1">
                <a:ln>
                  <a:noFill/>
                </a:ln>
                <a:solidFill>
                  <a:srgbClr val="37997B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ose</a:t>
            </a:r>
            <a:r>
              <a:rPr kumimoji="0" lang="en-GB" sz="2600" b="1" i="0" u="none" strike="noStrike" kern="1200" cap="none" spc="-20" normalizeH="0" baseline="0" noProof="0" dirty="0">
                <a:ln>
                  <a:noFill/>
                </a:ln>
                <a:solidFill>
                  <a:srgbClr val="37997B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-to-tail” concept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Means to use every single part or bits o</a:t>
            </a:r>
            <a:r>
              <a:rPr kumimoji="0" lang="en-GB" sz="20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f</a:t>
            </a:r>
            <a:r>
              <a:rPr kumimoji="0" lang="en-US" sz="20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raw foods to cook in into something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Nothing gets into waste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Provides more food quantities or more food options 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Save money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8817EF-6940-E2E1-51A9-5ED92EA528CE}"/>
              </a:ext>
            </a:extLst>
          </p:cNvPr>
          <p:cNvSpPr txBox="1"/>
          <p:nvPr/>
        </p:nvSpPr>
        <p:spPr>
          <a:xfrm>
            <a:off x="7970520" y="1479793"/>
            <a:ext cx="3383280" cy="4744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700" b="1" i="0" u="none" strike="noStrike" kern="1200" cap="none" spc="-20" normalizeH="0" baseline="0" noProof="0" dirty="0">
                <a:ln>
                  <a:noFill/>
                </a:ln>
                <a:solidFill>
                  <a:srgbClr val="37997B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Outsource from certified/qualified sources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700" b="1" i="0" u="none" strike="noStrike" kern="1200" cap="none" spc="-20" normalizeH="0" baseline="0" noProof="0" dirty="0">
                <a:ln>
                  <a:noFill/>
                </a:ln>
                <a:solidFill>
                  <a:srgbClr val="37997B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</a:t>
            </a:r>
            <a:r>
              <a:rPr kumimoji="0" lang="en-US" sz="17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Sources that produce meats/fish/vegetable without harming environment 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7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The Marine Stewardship Council – authorizes fish producing companies.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700" b="1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Fairtrade</a:t>
            </a:r>
            <a:r>
              <a:rPr kumimoji="0" lang="en-US" sz="17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- countries </a:t>
            </a:r>
            <a:r>
              <a:rPr kumimoji="0" lang="en-US" sz="1700" b="0" i="0" u="none" strike="noStrike" kern="1200" cap="none" spc="-2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th</a:t>
            </a:r>
            <a:r>
              <a:rPr kumimoji="0" lang="en-GB" sz="1700" b="0" i="0" u="none" strike="noStrike" kern="1200" cap="none" spc="-2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at</a:t>
            </a:r>
            <a:r>
              <a:rPr kumimoji="0" lang="en-US" sz="1700" b="0" i="0" u="none" strike="noStrike" kern="1200" cap="none" spc="-2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</a:t>
            </a:r>
            <a:r>
              <a:rPr kumimoji="0" lang="en-US" sz="17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produce bananas and coffee </a:t>
            </a:r>
          </a:p>
          <a:p>
            <a:pPr marL="228600" marR="0" lvl="0" indent="-2286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1700" b="0" i="0" u="none" strike="noStrike" kern="12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venir Next LT Pro"/>
                <a:ea typeface="+mn-ea"/>
                <a:cs typeface="+mn-cs"/>
              </a:rPr>
              <a:t> labor gets paid according to the country rate the products get sold</a:t>
            </a:r>
            <a:endParaRPr kumimoji="0" lang="en-GB" sz="1700" b="0" i="0" u="none" strike="noStrike" kern="120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700" b="1" i="0" u="none" strike="noStrike" kern="1200" cap="none" spc="-20" normalizeH="0" baseline="0" noProof="0" dirty="0">
              <a:ln>
                <a:noFill/>
              </a:ln>
              <a:solidFill>
                <a:srgbClr val="37997B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32549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A2BCFCB-BBB3-3731-DB53-AFF6D0CADC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References</a:t>
            </a:r>
            <a:r>
              <a:rPr lang="en-US" dirty="0"/>
              <a:t> 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1536BE-874F-D766-0D61-1C95CDB67A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85656"/>
            <a:ext cx="11177954" cy="4821360"/>
          </a:xfrm>
        </p:spPr>
        <p:txBody>
          <a:bodyPr/>
          <a:lstStyle/>
          <a:p>
            <a:pPr marL="0" marR="0" lvl="0" indent="-4572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600" b="0" i="0" u="none" strike="noStrike" kern="1200" cap="none" spc="-2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City of Ride Council (2021). </a:t>
            </a:r>
            <a:r>
              <a:rPr kumimoji="0" lang="en-US" sz="600" b="0" i="1" u="none" strike="noStrike" kern="1200" cap="none" spc="-2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3 Ways to Avoid Food Waste</a:t>
            </a:r>
            <a:r>
              <a:rPr kumimoji="0" lang="en-US" sz="600" b="0" i="0" u="none" strike="noStrike" kern="1200" cap="none" spc="-2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. [online] www.youtube.com. Available at: https://www.youtube.com/watch?v=u8SNh2oerTQ [Accessed 13 Nov. 2023].</a:t>
            </a:r>
            <a:endParaRPr kumimoji="0" lang="en-GB" sz="700" b="0" i="0" u="none" strike="noStrike" kern="1200" cap="none" spc="-2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  <a:p>
            <a:pPr marL="0" marR="0" lvl="0" indent="-457200" algn="l" defTabSz="914400" rtl="0" eaLnBrk="1" fontAlgn="auto" latinLnBrk="0" hangingPunct="1">
              <a:lnSpc>
                <a:spcPct val="11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700" b="0" i="0" u="none" strike="noStrike" kern="1200" cap="none" spc="-2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Kudos. “Stop Food Waste Day 2021 - Infographic V2-02.” </a:t>
            </a:r>
            <a:r>
              <a:rPr kumimoji="0" lang="en-GB" sz="700" b="0" i="1" u="none" strike="noStrike" kern="1200" cap="none" spc="-2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Kudos Blends</a:t>
            </a:r>
            <a:r>
              <a:rPr kumimoji="0" lang="en-GB" sz="700" b="0" i="0" u="none" strike="noStrike" kern="1200" cap="none" spc="-2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, 2021, kudosblends.com/stop-food-waste-day-2021-infographic-v2-02/. Accessed Oct. 2023.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>
                <a:tab pos="4095750" algn="l"/>
              </a:tabLst>
              <a:defRPr/>
            </a:pPr>
            <a:r>
              <a:rPr kumimoji="0" lang="en-GB" sz="800" b="0" i="0" u="none" strike="noStrike" kern="100" cap="none" spc="-2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Madanaguli</a:t>
            </a:r>
            <a:r>
              <a:rPr kumimoji="0" lang="en-GB" sz="800" b="0" i="0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A., Dhir, A., Kaur, P., Srivastava, S. and Singh, G. (2022). Environmental sustainability in restaurants. A systematic review and future research agenda on restaurant adoption of green practices. </a:t>
            </a:r>
            <a:r>
              <a:rPr kumimoji="0" lang="en-GB" sz="800" b="0" i="1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Scandinavian Journal of Hospitality and Tourism</a:t>
            </a:r>
            <a:r>
              <a:rPr kumimoji="0" lang="en-GB" sz="800" b="0" i="0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[online] 22(4-5), pp.1–28. </a:t>
            </a:r>
            <a:r>
              <a:rPr kumimoji="0" lang="en-GB" sz="800" b="0" i="0" u="none" strike="noStrike" kern="100" cap="none" spc="-2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doi:https</a:t>
            </a:r>
            <a:r>
              <a:rPr kumimoji="0" lang="en-GB" sz="800" b="0" i="0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://doi.org/10.1080/15022250.2022.2134203.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>
                <a:tab pos="4095750" algn="l"/>
              </a:tabLst>
              <a:defRPr/>
            </a:pPr>
            <a:r>
              <a:rPr kumimoji="0" lang="en-GB" sz="800" b="0" i="0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Menkens, M. (2018). </a:t>
            </a:r>
            <a:r>
              <a:rPr kumimoji="0" lang="en-GB" sz="800" b="0" i="1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eat sustainably - the benefits of eating nose to tail - MBAB</a:t>
            </a:r>
            <a:r>
              <a:rPr kumimoji="0" lang="en-GB" sz="800" b="0" i="0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</a:t>
            </a:r>
            <a:r>
              <a:rPr kumimoji="0" lang="en-GB" sz="800" b="0" i="0" u="none" strike="noStrike" kern="100" cap="none" spc="-2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Maleny</a:t>
            </a:r>
            <a:r>
              <a:rPr kumimoji="0" lang="en-GB" sz="800" b="0" i="0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Black Angus Beef. Available at: https://malenyblackangusbeef.com.au/how-to-eat-sustainably-the-benefits-of-eating-nose-to-tail/ [Accessed 22 Oct. 2023].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>
                <a:tab pos="4095750" algn="l"/>
              </a:tabLst>
              <a:defRPr/>
            </a:pPr>
            <a:r>
              <a:rPr kumimoji="0" lang="en-GB" sz="800" b="0" i="0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Michelin (2019). </a:t>
            </a:r>
            <a:r>
              <a:rPr kumimoji="0" lang="en-GB" sz="800" b="0" i="1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 Sustainable Food Practices By MICHELIN-Listed Hotels &amp; Restaurants In Singapore</a:t>
            </a:r>
            <a:r>
              <a:rPr kumimoji="0" lang="en-GB" sz="800" b="0" i="0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MICHELIN Guide. Available at: https://guide.michelin.com/sg/en/article/dining-out/5-sustainable-food-practices-by-michelin-listed-hotels-and-restaurants-in-singapore [Accessed 21 Oct. 2023].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>
                <a:tab pos="4095750" algn="l"/>
              </a:tabLst>
              <a:defRPr/>
            </a:pPr>
            <a:r>
              <a:rPr kumimoji="0" lang="en-US" sz="700" b="0" i="0" u="none" strike="noStrike" kern="1200" cap="none" spc="-2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Monagham</a:t>
            </a:r>
            <a:r>
              <a:rPr kumimoji="0" lang="en-US" sz="700" b="0" i="0" u="none" strike="noStrike" kern="1200" cap="none" spc="-2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County </a:t>
            </a:r>
            <a:r>
              <a:rPr kumimoji="0" lang="en-US" sz="700" b="0" i="0" u="none" strike="noStrike" kern="1200" cap="none" spc="-2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Concil</a:t>
            </a:r>
            <a:r>
              <a:rPr kumimoji="0" lang="en-US" sz="700" b="0" i="0" u="none" strike="noStrike" kern="1200" cap="none" spc="-2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. “Video on </a:t>
            </a:r>
            <a:r>
              <a:rPr kumimoji="0" lang="en-US" sz="700" b="0" i="0" u="none" strike="noStrike" kern="1200" cap="none" spc="-2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Restunarts</a:t>
            </a:r>
            <a:r>
              <a:rPr kumimoji="0" lang="en-US" sz="700" b="0" i="0" u="none" strike="noStrike" kern="1200" cap="none" spc="-2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 Food Waste - Google Search.” </a:t>
            </a:r>
            <a:r>
              <a:rPr kumimoji="0" lang="en-US" sz="700" b="0" i="1" u="none" strike="noStrike" kern="1200" cap="none" spc="-2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Www.google.com</a:t>
            </a:r>
            <a:r>
              <a:rPr kumimoji="0" lang="en-US" sz="700" b="0" i="0" u="none" strike="noStrike" kern="1200" cap="none" spc="-2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, 2011, www.google.com/search?q=video+on+restunarts+food+waste&amp;oq=video+on+restunarts+food+waste&amp;gs_lcrp=EgZjaHJvbWUyBggAEEUYOTIJCAEQIRgKGKAB0gEIOTg4NGowajSoAgCwAgA&amp;sourceid=chrome&amp;ie=UTF-8#fpstate=ive&amp;vld=cid:f6b1472c. Accessed 22 Oct. 2023. </a:t>
            </a:r>
            <a:endParaRPr kumimoji="0" lang="en-GB" sz="800" b="0" i="0" u="none" strike="noStrike" kern="100" cap="none" spc="-2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>
                <a:tab pos="4095750" algn="l"/>
              </a:tabLst>
              <a:defRPr/>
            </a:pPr>
            <a:r>
              <a:rPr kumimoji="0" lang="en-GB" sz="800" b="0" i="0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Newman, C. (2022). </a:t>
            </a:r>
            <a:r>
              <a:rPr kumimoji="0" lang="en-GB" sz="800" b="0" i="1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Why Restaurants and Grocers Don’t Donate Food</a:t>
            </a:r>
            <a:r>
              <a:rPr kumimoji="0" lang="en-GB" sz="800" b="0" i="0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Medium. Available at: https://sylvanaqua.medium.com/why-restaurants-and-grocers-dont-donate-food-23aff9c4131e [Accessed 15 Oct. 2023].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>
                <a:tab pos="4095750" algn="l"/>
              </a:tabLst>
              <a:defRPr/>
            </a:pPr>
            <a:r>
              <a:rPr kumimoji="0" lang="en-GB" sz="800" b="0" i="0" u="none" strike="noStrike" kern="100" cap="none" spc="-2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Ozsoy</a:t>
            </a:r>
            <a:r>
              <a:rPr kumimoji="0" lang="en-GB" sz="800" b="0" i="0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Y. (2022). </a:t>
            </a:r>
            <a:r>
              <a:rPr kumimoji="0" lang="en-GB" sz="800" b="0" i="1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 benefits of promoting sustainability in the workplace</a:t>
            </a:r>
            <a:r>
              <a:rPr kumimoji="0" lang="en-GB" sz="800" b="0" i="0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Uncommon. Available at: https://uncommon.co.uk/5-benefits-of-sustainability-in-the-workplace/#:~:text=A%20sustainable%20workplace%20strives%20to [Accessed 22 Oct. 2023].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>
                <a:tab pos="4095750" algn="l"/>
              </a:tabLst>
              <a:defRPr/>
            </a:pPr>
            <a:r>
              <a:rPr kumimoji="0" lang="en-GB" sz="800" b="0" i="0" u="none" strike="noStrike" kern="100" cap="none" spc="-2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SEaB</a:t>
            </a:r>
            <a:r>
              <a:rPr kumimoji="0" lang="en-GB" sz="800" b="0" i="0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Energy (n.d.). </a:t>
            </a:r>
            <a:r>
              <a:rPr kumimoji="0" lang="en-GB" sz="800" b="0" i="1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Best Western Case Study</a:t>
            </a:r>
            <a:r>
              <a:rPr kumimoji="0" lang="en-GB" sz="800" b="0" i="0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https://seabenergy.com/wp-content/uploads/2014/03/Best-Western-Case-Study1.pdf [Accessed 5 Oct. 2023].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>
                <a:tab pos="4095750" algn="l"/>
              </a:tabLst>
              <a:defRPr/>
            </a:pPr>
            <a:r>
              <a:rPr kumimoji="0" lang="en-GB" sz="800" b="0" i="0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Skyler, H. (2011). </a:t>
            </a:r>
            <a:r>
              <a:rPr kumimoji="0" lang="en-GB" sz="800" b="0" i="1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Restaurant PESTLE Analysis</a:t>
            </a:r>
            <a:r>
              <a:rPr kumimoji="0" lang="en-GB" sz="800" b="0" i="0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Bizfluent. Available at: https://bizfluent.com/info-7911098-restaurant-pest-analysis.html [Accessed 9 Oct. 2023].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>
                <a:tab pos="4095750" algn="l"/>
              </a:tabLst>
              <a:defRPr/>
            </a:pPr>
            <a:r>
              <a:rPr kumimoji="0" lang="en-GB" sz="800" b="0" i="0" u="none" strike="noStrike" kern="1200" cap="none" spc="-2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Spiliakos</a:t>
            </a:r>
            <a:r>
              <a:rPr kumimoji="0" lang="en-GB" sz="800" b="0" i="0" u="none" strike="noStrike" kern="1200" cap="none" spc="-2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, Alexandra. “What Does “Sustainability” Mean in Business?” </a:t>
            </a:r>
            <a:r>
              <a:rPr kumimoji="0" lang="en-GB" sz="800" b="0" i="1" u="none" strike="noStrike" kern="1200" cap="none" spc="-2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Harvard Business School Online</a:t>
            </a:r>
            <a:r>
              <a:rPr kumimoji="0" lang="en-GB" sz="800" b="0" i="0" u="none" strike="noStrike" kern="1200" cap="none" spc="-2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t>, 2018, online.hbs.edu/blog/post/what-is-sustainability-in-business . Accessed Oct. 2023.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>
                <a:tab pos="4095750" algn="l"/>
              </a:tabLst>
              <a:defRPr/>
            </a:pPr>
            <a:r>
              <a:rPr kumimoji="0" lang="en-GB" sz="800" b="0" i="0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Tech4th (2022). </a:t>
            </a:r>
            <a:r>
              <a:rPr kumimoji="0" lang="en-GB" sz="800" b="0" i="1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Sustainability in restaurants: the future of hospitality</a:t>
            </a:r>
            <a:r>
              <a:rPr kumimoji="0" lang="en-GB" sz="800" b="0" i="0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Tech4TH. Available at: https://tech4th.com/sustainability-in-restaurants-the-future-of-hospitality/ [Accessed 11 Oct. 2023].</a:t>
            </a:r>
          </a:p>
          <a:p>
            <a:pPr marL="0" marR="0" lvl="0" indent="0" algn="l" defTabSz="914400" rtl="0" eaLnBrk="1" fontAlgn="auto" latinLnBrk="0" hangingPunct="1">
              <a:lnSpc>
                <a:spcPct val="107000"/>
              </a:lnSpc>
              <a:spcBef>
                <a:spcPts val="1000"/>
              </a:spcBef>
              <a:spcAft>
                <a:spcPts val="800"/>
              </a:spcAft>
              <a:buClrTx/>
              <a:buSzTx/>
              <a:buFont typeface="Arial" panose="020B0604020202020204" pitchFamily="34" charset="0"/>
              <a:buNone/>
              <a:tabLst>
                <a:tab pos="4095750" algn="l"/>
              </a:tabLst>
              <a:defRPr/>
            </a:pPr>
            <a:r>
              <a:rPr kumimoji="0" lang="en-GB" sz="800" b="0" i="0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Tidy Planet (2021). </a:t>
            </a:r>
            <a:r>
              <a:rPr kumimoji="0" lang="en-GB" sz="800" b="0" i="1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does the Environment Bill mean for the hospitality industry? - Tidy Planet Composting</a:t>
            </a:r>
            <a:r>
              <a:rPr kumimoji="0" lang="en-GB" sz="800" b="0" i="0" u="none" strike="noStrike" kern="100" cap="none" spc="-2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[online] Available at: https://tidyplanet.co.uk/what-does-the-environment-bill-mean-for-the-hospitality-industry/ [Accessed 5 Oct. 2023].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6979451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CAACF54-3BB6-9C93-2264-A847BA4D52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6600" b="1" dirty="0">
                <a:highlight>
                  <a:srgbClr val="00FF00"/>
                </a:highlight>
              </a:rPr>
              <a:t>Thank you! </a:t>
            </a:r>
            <a:endParaRPr lang="en-GB" sz="6600" b="1" dirty="0">
              <a:highlight>
                <a:srgbClr val="00FF00"/>
              </a:highlight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6506211-3121-38FD-96AB-AFA6D4F43C6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38200" y="2717984"/>
            <a:ext cx="5181600" cy="2566619"/>
          </a:xfrm>
          <a:prstGeom prst="rect">
            <a:avLst/>
          </a:prstGeom>
        </p:spPr>
      </p:pic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9D866F54-47B5-5957-D7BC-A7B21340A36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772268" y="2717984"/>
            <a:ext cx="3048264" cy="232887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FBB151F-19AB-59DA-5DA0-CF4E2DC6A2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44156" y="472354"/>
            <a:ext cx="2304488" cy="1981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920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1_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9229984B-5243-4B0F-9DF4-5CF6065CF6B8}" vid="{B8F83B43-BD8A-41FF-9758-5868C51FEFBE}"/>
    </a:ext>
  </a:extLst>
</a:theme>
</file>

<file path=ppt/theme/theme7.xml><?xml version="1.0" encoding="utf-8"?>
<a:theme xmlns:a="http://schemas.openxmlformats.org/drawingml/2006/main" name="Theme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4" id="{4520D893-3CC4-40B1-95B4-735F7AFBF46B}" vid="{9CDA9DB9-A95C-4C64-B0FD-E44CFFB8D6FA}"/>
    </a:ext>
  </a:extLst>
</a:theme>
</file>

<file path=ppt/theme/theme8.xml><?xml version="1.0" encoding="utf-8"?>
<a:theme xmlns:a="http://schemas.openxmlformats.org/drawingml/2006/main" name="Theme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3" id="{43F99639-B193-4022-BE69-23FA00B831EA}" vid="{33ACB9AB-A5D0-46AF-B162-B0129356D5DB}"/>
    </a:ext>
  </a:extLst>
</a:theme>
</file>

<file path=ppt/theme/theme9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3" ma:contentTypeDescription="Create a new document." ma:contentTypeScope="" ma:versionID="3a42bb11c81490c0711891ed477bd834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03a78252230837bb11038cea7e79c1f1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LengthInSeconds" minOccurs="0"/>
                <xsd:element ref="ns3:SharedWithUsers" minOccurs="0"/>
                <xsd:element ref="ns3:SharedWithDetail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32f4320f-1d01-4f5b-afc1-77c425931ec5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032BBAC-3698-4F05-9D8E-6B64CA681E85}">
  <ds:schemaRefs>
    <ds:schemaRef ds:uri="http://schemas.microsoft.com/office/2006/metadata/properties"/>
    <ds:schemaRef ds:uri="http://www.w3.org/2000/xmlns/"/>
    <ds:schemaRef ds:uri="74243a2f-f39c-4e43-9810-58f2f548e0d4"/>
    <ds:schemaRef ds:uri="http://schemas.microsoft.com/office/infopath/2007/PartnerControls"/>
    <ds:schemaRef ds:uri="32cf4773-4f40-40c5-b712-949156571374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9EA96578-F261-47E4-A313-68CB36B4F36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3A733C8-F562-4261-B329-2365D6E464AE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4243a2f-f39c-4e43-9810-58f2f548e0d4"/>
    <ds:schemaRef ds:uri="32cf4773-4f40-40c5-b712-94915657137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1172</Words>
  <Application>Microsoft Office PowerPoint</Application>
  <PresentationFormat>Widescreen</PresentationFormat>
  <Paragraphs>77</Paragraphs>
  <Slides>11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8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Title Slide 1</vt:lpstr>
      <vt:lpstr>Sub Title 1</vt:lpstr>
      <vt:lpstr>1_Text Break Info Slide 2</vt:lpstr>
      <vt:lpstr>1_Title Slide 1</vt:lpstr>
      <vt:lpstr>Text 1</vt:lpstr>
      <vt:lpstr>Theme1</vt:lpstr>
      <vt:lpstr>Theme4</vt:lpstr>
      <vt:lpstr>Theme3</vt:lpstr>
      <vt:lpstr> Contemporary “Sustainability”  considering Hotel Food Waste   Sudent name: Mihaela Adriana Cristian  Student number: 2017346 Module: BMIH6001 Lecturer: Giulia Chifari </vt:lpstr>
      <vt:lpstr>PowerPoint Presentation</vt:lpstr>
      <vt:lpstr>Overview of literature </vt:lpstr>
      <vt:lpstr>Application to hotel restaurants – Management responses </vt:lpstr>
      <vt:lpstr>1.Management Response – Recycle </vt:lpstr>
      <vt:lpstr>2.Management Response - Donate </vt:lpstr>
      <vt:lpstr>3.Management Response – Use local sources</vt:lpstr>
      <vt:lpstr>Food waste - is money waste</vt:lpstr>
      <vt:lpstr>Recommendations</vt:lpstr>
      <vt:lpstr>References </vt:lpstr>
      <vt:lpstr>Thank you!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BMIH 00</dc:title>
  <dc:creator>Christopher Wilkin</dc:creator>
  <cp:lastModifiedBy>mihaela cristian</cp:lastModifiedBy>
  <cp:revision>18</cp:revision>
  <dcterms:created xsi:type="dcterms:W3CDTF">2023-01-31T21:01:37Z</dcterms:created>
  <dcterms:modified xsi:type="dcterms:W3CDTF">2023-11-13T11:08:15Z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</Properties>
</file>