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5" d="100"/>
          <a:sy n="75" d="100"/>
        </p:scale>
        <p:origin x="5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530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MS is the commonest cause of non-traumatic neurological disability in young adults in the UK. Disease course is classified using phenotypes described by Lublin et al. (2014), adopted by NICE NG220 and the MS Trust/MS Society. Emphasise to community matrons/district nurses that presentation and trajectory vary hugely between individuals, which is central to personalised care planning.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Symptoms depend on the location of CNS lesions and can fluctuate — worsened temporarily by heat, infection or fatigue (Uhthoff's phenomenon). District nursing teams are often the first to notice deterioration in bladder/bowel function, mobility, or mood during home visits, making symptom literacy essential for early referral.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MS Society and MS Trust aetiology summaries; UCL/Imperial 2026 cohort work on prevalence and outcomes; longitudinal EBV cohort studies (Bjornevik et al., 2022) showing MS risk increases substantially after EBV infection. NICE NG220 does not cover cause directly but this underpins prevention messaging later in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MS Society/MS Trust prevalence studies (THIN database, 2024); UCL/Imperial College London 2026 JAMA Neurology study estimating 190,000 people with MS in England alone using more complete case-ascertainment methods, with a 6% annual rise in recorded prevalence 2000-2020 due to earlier diagnosis and improved survival; Public Health England 2020 GP-records data (131,720 UK adults); MS International Federation Atlas of MS for global figures. Flag the discrepancy between older THIN-based estimates (~150,000) and newer linked health-record estimates (up to 190,000 in England) as evidence of historic under-ascertainment.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Sources: Thompson AJ, Kobelt G, Berg J et al. 'New insights into the burden and costs of multiple sclerosis in Europe: Results for the United Kingdom', Multiple Sclerosis Journal 2017; MS Society 'My MS My Needs' survey (loneliness/isolation data); MS Society 'MS in the UK' evidence pages. For community matrons/district nurses: recognising social and financial burden supports timely social prescribing, benefits/carer referral, and holistic assessment beyond physical symptoms.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NICE NG220 recommendations 1.1.1-1.1.9 (updated June 2026 to reflect the revised 2024 McDonald criteria). Community matrons/district nurses are rarely involved in diagnosis itself but play a key role in the pre-diagnostic phase (recognising red-flag symptoms and escalating promptly) and in the baseline holistic assessment/care coordination once diagnosis is confirmed. Differential diagnoses to exclude include neuromyelitis optica spectrum disorder (NMOSD), migraine, vasculitis, B12 deficiency and functional neurological disorder.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NG220 updates and replaces CG186 (2014) and evidence summary ESUOM9. It aims to improve quality of life by promoting prompt, effective symptom management and relapse treatment, and comprehensive reviews. The guideline explicitly names the MDT as including neurologists, MS specialist nurses, physiotherapists, occupational therapists, continence services, psychology/psychiatry, orthoptics, speech and language therapy, and social care — the coordination hub that community matrons and district nurses feed into and draw from.</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models are widely implemented across NHS long-term conditions strategy (NHS Long Term Plan, 2019; Universal Personalised Care, 2019) and are directly applicable to MS. The House of Care and Comprehensive Model for Personalised Care are explicitly referenced in NHS England's approach to LTC annual reviews, which NICE NG220 recommends for MS. Community matrons/district nurses often deliver or contribute to these annual reviews in primary/community settings.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DMT access in the UK is governed by NHS England clinical commissioning policy and NICE technology appraisals (each DMT has its own TA, e.g. TA527 ocrelizumab, TA624 cladribine, TA616 ofatumumab). NG220 recommends offering the earliest possible access to an appropriate DMT following diagnosis of relapsing MS, reflecting evidence that early high-efficacy treatment improves long-term outcomes. Community matrons/district nurses do not prescribe DMTs but support adherence, monitor for side effects/infection risk (especially with immunosuppressive high-efficacy DMTs) and coordinate the wider rehabilitation package.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Comorbidity data drawn from Marrie RA et al. comorbidity in MS research and NICE NG220's recommendation for comprehensive annual review covering mental health, pain, continence and general health screening. Community matrons/district nurses are well placed to pick up emerging comorbidity during routine home visits and long-term condition reviews, and to coordinate referral rather than attributing all new symptoms to MS itself ('diagnostic overshadowing').</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Prevention framing follows the classic public health model (primary/secondary/tertiary). Primary prevention evidence base: MS Society/UCL research on smoking, vitamin D, obesity and EBV (Bjornevik et al., 2022). Secondary/tertiary prevention is directly supported by NICE NG220's emphasis on early DMT access and comprehensive annual review, and is where community matrons/district nurses have the most direct influence through lifestyle support, infection prevention and complication monitoring.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Coproduction principles draw on the Coalition for Personalised Care and NHS England's 'Working in partnership with people and communities' guidance, and on person-centred care literature (e.g. Health Foundation 'Person-centred care made simple'). The critical evaluation slide is important academically: it moves beyond listing skills to appraising real-world constraints (time, caseload, fluctuating capacity, digital exclusion) that can undermine coproduction if not actively addressed by services.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England (2019) Universal Personalised Care: Implementing the Comprehensive Model. The six components are: (1) shared decision making, (2) personalised care and support planning, (3) enabling choice including legal rights, (4) social prescribing and community-based support, (5) supported self-management, and (6) personal health budgets and integrated personal budgets. This model is referenced explicitly in the NHS Long Term Plan and underpins how NICE NG220's recommended annual review should be delivered in practice, not just what it should cover.</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recommendations translate the six-component Comprehensive Model for Personalised Care into concrete actions for community matrons and district nurses, aligned with NICE NG220's call for comprehensive, coordinated, person-centred MS review. They also respond to the earlier critical evaluation slide by pairing skills/values with structural actions (scheduling, signposting, referral pathways) that make coproduction achievable in real caseloads.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8778240" y="-2103120"/>
            <a:ext cx="5943600" cy="5943600"/>
          </a:xfrm>
          <a:prstGeom prst="ellipse">
            <a:avLst/>
          </a:prstGeom>
          <a:solidFill>
            <a:srgbClr val="121D33"/>
          </a:solidFill>
          <a:ln/>
        </p:spPr>
      </p:sp>
      <p:sp>
        <p:nvSpPr>
          <p:cNvPr id="3" name="Shape 1"/>
          <p:cNvSpPr/>
          <p:nvPr/>
        </p:nvSpPr>
        <p:spPr>
          <a:xfrm>
            <a:off x="9875520" y="4206240"/>
            <a:ext cx="3840480" cy="3840480"/>
          </a:xfrm>
          <a:prstGeom prst="ellipse">
            <a:avLst/>
          </a:prstGeom>
          <a:solidFill>
            <a:srgbClr val="E8722C"/>
          </a:solidFill>
          <a:ln/>
        </p:spPr>
      </p:sp>
      <p:sp>
        <p:nvSpPr>
          <p:cNvPr id="4" name="Shape 2"/>
          <p:cNvSpPr/>
          <p:nvPr/>
        </p:nvSpPr>
        <p:spPr>
          <a:xfrm>
            <a:off x="10561320" y="4892040"/>
            <a:ext cx="2468880" cy="2468880"/>
          </a:xfrm>
          <a:prstGeom prst="ellipse">
            <a:avLst/>
          </a:prstGeom>
          <a:solidFill>
            <a:srgbClr val="1B2A4A"/>
          </a:solidFill>
          <a:ln/>
        </p:spPr>
      </p:sp>
      <p:sp>
        <p:nvSpPr>
          <p:cNvPr id="5" name="Text 3"/>
          <p:cNvSpPr/>
          <p:nvPr/>
        </p:nvSpPr>
        <p:spPr>
          <a:xfrm>
            <a:off x="640080" y="1198071"/>
            <a:ext cx="8229600" cy="1114052"/>
          </a:xfrm>
          <a:prstGeom prst="rect">
            <a:avLst/>
          </a:prstGeom>
          <a:noFill/>
          <a:ln/>
        </p:spPr>
        <p:txBody>
          <a:bodyPr wrap="square" lIns="0" tIns="0" rIns="0" bIns="0" rtlCol="0" anchor="ctr"/>
          <a:lstStyle/>
          <a:p>
            <a:r>
              <a:rPr lang="en-GB" dirty="0">
                <a:solidFill>
                  <a:srgbClr val="FF6600"/>
                </a:solidFill>
                <a:latin typeface="Arial" panose="02020603050405020304" pitchFamily="18" charset="0"/>
                <a:cs typeface="Arial" panose="02020603050405020304" pitchFamily="18" charset="0"/>
              </a:rPr>
              <a:t>M.SC. PUBLIC HEALTH AND SOCIAL CARE IN PRACTICE</a:t>
            </a:r>
          </a:p>
          <a:p>
            <a:r>
              <a:rPr lang="en-US" dirty="0">
                <a:solidFill>
                  <a:srgbClr val="FF6600"/>
                </a:solidFill>
                <a:latin typeface="Arial" panose="02020603050405020304" pitchFamily="18" charset="0"/>
                <a:cs typeface="Arial" panose="02020603050405020304" pitchFamily="18" charset="0"/>
              </a:rPr>
              <a:t>MODULE CODE: LCHS7003</a:t>
            </a:r>
          </a:p>
          <a:p>
            <a:pPr marL="0" indent="0">
              <a:buNone/>
            </a:pPr>
            <a:r>
              <a:rPr lang="en-US" dirty="0">
                <a:solidFill>
                  <a:srgbClr val="FF6600"/>
                </a:solidFill>
                <a:latin typeface="Arial" panose="02020603050405020304" pitchFamily="18" charset="0"/>
                <a:cs typeface="Arial" panose="02020603050405020304" pitchFamily="18" charset="0"/>
              </a:rPr>
              <a:t>MODULE: COMMUNITY CARE AND MANAGEMENT OF LONGER-TERM CONDITIONS </a:t>
            </a:r>
            <a:endParaRPr lang="en-US" kern="0" spc="200" dirty="0">
              <a:solidFill>
                <a:srgbClr val="FF6600"/>
              </a:solidFill>
              <a:latin typeface="Arial" panose="02020603050405020304" pitchFamily="18" charset="0"/>
              <a:ea typeface="Arial" pitchFamily="34" charset="-122"/>
              <a:cs typeface="Arial" panose="02020603050405020304" pitchFamily="18" charset="0"/>
            </a:endParaRPr>
          </a:p>
          <a:p>
            <a:pPr marL="0" indent="0">
              <a:buNone/>
            </a:pPr>
            <a:r>
              <a:rPr lang="en-US" kern="0" spc="200" dirty="0">
                <a:solidFill>
                  <a:srgbClr val="FF6600"/>
                </a:solidFill>
                <a:latin typeface="Arial" panose="02020603050405020304" pitchFamily="18" charset="0"/>
                <a:ea typeface="Arial" pitchFamily="34" charset="-122"/>
                <a:cs typeface="Arial" panose="02020603050405020304" pitchFamily="18" charset="0"/>
              </a:rPr>
              <a:t>TITLE: HEALTH &amp; SOCIAL CARE  LONG-TERM CONDITIONS AWARENESS</a:t>
            </a:r>
          </a:p>
          <a:p>
            <a:pPr marL="0" indent="0">
              <a:buNone/>
            </a:pPr>
            <a:r>
              <a:rPr lang="en-US" dirty="0">
                <a:solidFill>
                  <a:srgbClr val="FF6600"/>
                </a:solidFill>
                <a:latin typeface="Arial" panose="02020603050405020304" pitchFamily="18" charset="0"/>
                <a:cs typeface="Arial" panose="02020603050405020304" pitchFamily="18" charset="0"/>
              </a:rPr>
              <a:t>LECTURER: MUHAMMAD KHAN</a:t>
            </a:r>
          </a:p>
        </p:txBody>
      </p:sp>
      <p:sp>
        <p:nvSpPr>
          <p:cNvPr id="6" name="Text 4"/>
          <p:cNvSpPr/>
          <p:nvPr/>
        </p:nvSpPr>
        <p:spPr>
          <a:xfrm>
            <a:off x="587829" y="2606039"/>
            <a:ext cx="9601200" cy="1188720"/>
          </a:xfrm>
          <a:prstGeom prst="rect">
            <a:avLst/>
          </a:prstGeom>
          <a:noFill/>
          <a:ln/>
        </p:spPr>
        <p:txBody>
          <a:bodyPr wrap="square" lIns="0" tIns="0" rIns="0" bIns="0" rtlCol="0" anchor="t"/>
          <a:lstStyle/>
          <a:p>
            <a:pPr marL="0" indent="0">
              <a:buNone/>
            </a:pPr>
            <a:r>
              <a:rPr lang="en-US" sz="5000" b="1" dirty="0">
                <a:solidFill>
                  <a:srgbClr val="FFFFFF"/>
                </a:solidFill>
                <a:latin typeface="Arial" pitchFamily="34" charset="0"/>
                <a:ea typeface="Arial" pitchFamily="34" charset="-122"/>
                <a:cs typeface="Arial" pitchFamily="34" charset="-120"/>
              </a:rPr>
              <a:t>Multiple Sclerosis</a:t>
            </a:r>
            <a:endParaRPr lang="en-US" sz="5000" dirty="0"/>
          </a:p>
        </p:txBody>
      </p:sp>
      <p:sp>
        <p:nvSpPr>
          <p:cNvPr id="7" name="Text 5"/>
          <p:cNvSpPr/>
          <p:nvPr/>
        </p:nvSpPr>
        <p:spPr>
          <a:xfrm>
            <a:off x="587829" y="3412667"/>
            <a:ext cx="8503920" cy="731520"/>
          </a:xfrm>
          <a:prstGeom prst="rect">
            <a:avLst/>
          </a:prstGeom>
          <a:noFill/>
          <a:ln/>
        </p:spPr>
        <p:txBody>
          <a:bodyPr wrap="square" lIns="0" tIns="0" rIns="0" bIns="0" rtlCol="0" anchor="ctr"/>
          <a:lstStyle/>
          <a:p>
            <a:pPr marL="0" indent="0">
              <a:buNone/>
            </a:pPr>
            <a:r>
              <a:rPr lang="en-US" sz="2000" dirty="0">
                <a:solidFill>
                  <a:srgbClr val="E7ECF3"/>
                </a:solidFill>
                <a:latin typeface="Arial" pitchFamily="34" charset="0"/>
                <a:ea typeface="Arial" pitchFamily="34" charset="-122"/>
                <a:cs typeface="Arial" pitchFamily="34" charset="-120"/>
              </a:rPr>
              <a:t>Diagnosis, Assessment, Treatment, Management and Prevention in UK Practice</a:t>
            </a:r>
            <a:endParaRPr lang="en-US" sz="2000" dirty="0"/>
          </a:p>
        </p:txBody>
      </p:sp>
      <p:sp>
        <p:nvSpPr>
          <p:cNvPr id="8" name="Shape 6"/>
          <p:cNvSpPr/>
          <p:nvPr/>
        </p:nvSpPr>
        <p:spPr>
          <a:xfrm>
            <a:off x="640080" y="4144187"/>
            <a:ext cx="2926080" cy="0"/>
          </a:xfrm>
          <a:prstGeom prst="line">
            <a:avLst/>
          </a:prstGeom>
          <a:noFill/>
          <a:ln w="25400">
            <a:solidFill>
              <a:srgbClr val="E8722C"/>
            </a:solidFill>
            <a:prstDash val="solid"/>
          </a:ln>
        </p:spPr>
        <p:txBody>
          <a:bodyPr/>
          <a:lstStyle/>
          <a:p>
            <a:endParaRPr lang="en-GB" dirty="0"/>
          </a:p>
        </p:txBody>
      </p:sp>
      <p:sp>
        <p:nvSpPr>
          <p:cNvPr id="9" name="Text 7"/>
          <p:cNvSpPr/>
          <p:nvPr/>
        </p:nvSpPr>
        <p:spPr>
          <a:xfrm>
            <a:off x="640080" y="3794759"/>
            <a:ext cx="7863840" cy="2011677"/>
          </a:xfrm>
          <a:prstGeom prst="rect">
            <a:avLst/>
          </a:prstGeom>
          <a:noFill/>
          <a:ln/>
        </p:spPr>
        <p:txBody>
          <a:bodyPr wrap="square" lIns="0" tIns="0" rIns="0" bIns="0" rtlCol="0" anchor="ctr"/>
          <a:lstStyle/>
          <a:p>
            <a:pPr marL="0" indent="0">
              <a:lnSpc>
                <a:spcPct val="125000"/>
              </a:lnSpc>
              <a:buNone/>
            </a:pPr>
            <a:r>
              <a:rPr lang="en-US" b="1" dirty="0">
                <a:solidFill>
                  <a:srgbClr val="FF6600"/>
                </a:solidFill>
                <a:latin typeface="Arial" pitchFamily="34" charset="0"/>
                <a:ea typeface="Arial" pitchFamily="34" charset="-122"/>
                <a:cs typeface="Arial" pitchFamily="34" charset="-120"/>
              </a:rPr>
              <a:t>Prepared by: SIMRAN YADAV  </a:t>
            </a:r>
          </a:p>
          <a:p>
            <a:pPr>
              <a:lnSpc>
                <a:spcPct val="125000"/>
              </a:lnSpc>
            </a:pPr>
            <a:r>
              <a:rPr lang="en-US" b="1" dirty="0">
                <a:solidFill>
                  <a:srgbClr val="FF6600"/>
                </a:solidFill>
                <a:latin typeface="Arial" pitchFamily="34" charset="0"/>
                <a:cs typeface="Arial" pitchFamily="34" charset="-120"/>
              </a:rPr>
              <a:t>Student ID: </a:t>
            </a:r>
            <a:r>
              <a:rPr lang="en-US" b="1" dirty="0">
                <a:solidFill>
                  <a:srgbClr val="FF6600"/>
                </a:solidFill>
              </a:rPr>
              <a:t>2534012</a:t>
            </a:r>
            <a:endParaRPr lang="gu-IN" b="1" dirty="0">
              <a:solidFill>
                <a:srgbClr val="FF6600"/>
              </a:solidFill>
            </a:endParaRPr>
          </a:p>
          <a:p>
            <a:pPr marL="0" indent="0">
              <a:lnSpc>
                <a:spcPct val="125000"/>
              </a:lnSpc>
              <a:buNone/>
            </a:pPr>
            <a:endParaRPr lang="en-US" sz="1600" dirty="0"/>
          </a:p>
        </p:txBody>
      </p:sp>
      <p:sp>
        <p:nvSpPr>
          <p:cNvPr id="10" name="Text 8"/>
          <p:cNvSpPr/>
          <p:nvPr/>
        </p:nvSpPr>
        <p:spPr>
          <a:xfrm>
            <a:off x="640080" y="5806440"/>
            <a:ext cx="7589520" cy="640080"/>
          </a:xfrm>
          <a:prstGeom prst="rect">
            <a:avLst/>
          </a:prstGeom>
          <a:noFill/>
          <a:ln/>
        </p:spPr>
        <p:txBody>
          <a:bodyPr wrap="square" lIns="0" tIns="0" rIns="0" bIns="0" rtlCol="0" anchor="ctr"/>
          <a:lstStyle/>
          <a:p>
            <a:pPr marL="0" indent="0">
              <a:buNone/>
            </a:pPr>
            <a:endParaRPr lang="en-US" sz="1200" dirty="0"/>
          </a:p>
        </p:txBody>
      </p:sp>
      <p:pic>
        <p:nvPicPr>
          <p:cNvPr id="12" name="Picture 2" descr="UWTSD logo | Discover Dylan Thomas">
            <a:extLst>
              <a:ext uri="{FF2B5EF4-FFF2-40B4-BE49-F238E27FC236}">
                <a16:creationId xmlns:a16="http://schemas.microsoft.com/office/drawing/2014/main" id="{B9408724-C8B0-455A-D7E5-04E0C305D2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3929" y="120387"/>
            <a:ext cx="4581831" cy="11140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WHO THIS PRESENTATION IS FOR</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Audience &amp; Purpose</a:t>
            </a:r>
            <a:endParaRPr lang="en-US" sz="4000" dirty="0"/>
          </a:p>
        </p:txBody>
      </p:sp>
      <p:sp>
        <p:nvSpPr>
          <p:cNvPr id="4" name="Shape 2"/>
          <p:cNvSpPr/>
          <p:nvPr/>
        </p:nvSpPr>
        <p:spPr>
          <a:xfrm>
            <a:off x="563880" y="1389888"/>
            <a:ext cx="5532120" cy="4434840"/>
          </a:xfrm>
          <a:prstGeom prst="rect">
            <a:avLst/>
          </a:prstGeom>
          <a:solidFill>
            <a:srgbClr val="E7ECF3"/>
          </a:solidFill>
          <a:ln/>
        </p:spPr>
        <p:txBody>
          <a:bodyPr/>
          <a:lstStyle/>
          <a:p>
            <a:endParaRPr dirty="0"/>
          </a:p>
        </p:txBody>
      </p:sp>
      <p:sp>
        <p:nvSpPr>
          <p:cNvPr id="5" name="Shape 3"/>
          <p:cNvSpPr/>
          <p:nvPr/>
        </p:nvSpPr>
        <p:spPr>
          <a:xfrm>
            <a:off x="868680" y="1874520"/>
            <a:ext cx="548640" cy="548640"/>
          </a:xfrm>
          <a:prstGeom prst="ellipse">
            <a:avLst/>
          </a:prstGeom>
          <a:solidFill>
            <a:srgbClr val="1B2A4A"/>
          </a:solidFill>
          <a:ln/>
        </p:spPr>
        <p:txBody>
          <a:bodyPr/>
          <a:lstStyle/>
          <a:p>
            <a:endParaRPr dirty="0"/>
          </a:p>
        </p:txBody>
      </p:sp>
      <p:sp>
        <p:nvSpPr>
          <p:cNvPr id="6" name="Text 4"/>
          <p:cNvSpPr/>
          <p:nvPr/>
        </p:nvSpPr>
        <p:spPr>
          <a:xfrm>
            <a:off x="868680" y="1874520"/>
            <a:ext cx="548640" cy="54864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MDT</a:t>
            </a:r>
            <a:endParaRPr lang="en-US" sz="2000" dirty="0"/>
          </a:p>
        </p:txBody>
      </p:sp>
      <p:sp>
        <p:nvSpPr>
          <p:cNvPr id="7" name="Text 5"/>
          <p:cNvSpPr/>
          <p:nvPr/>
        </p:nvSpPr>
        <p:spPr>
          <a:xfrm>
            <a:off x="1600200" y="1874520"/>
            <a:ext cx="4297680" cy="548640"/>
          </a:xfrm>
          <a:prstGeom prst="rect">
            <a:avLst/>
          </a:prstGeom>
          <a:noFill/>
          <a:ln/>
        </p:spPr>
        <p:txBody>
          <a:bodyPr wrap="square" lIns="0" tIns="0" rIns="0" bIns="0" rtlCol="0" anchor="ctr"/>
          <a:lstStyle/>
          <a:p>
            <a:pPr marL="0" indent="0">
              <a:buNone/>
            </a:pPr>
            <a:r>
              <a:rPr lang="en-US" b="1" dirty="0">
                <a:solidFill>
                  <a:srgbClr val="1B2A4A"/>
                </a:solidFill>
                <a:latin typeface="Arial" pitchFamily="34" charset="0"/>
                <a:ea typeface="Arial" pitchFamily="34" charset="-122"/>
                <a:cs typeface="Arial" pitchFamily="34" charset="-120"/>
              </a:rPr>
              <a:t>Chosen professional group</a:t>
            </a:r>
            <a:endParaRPr lang="en-US" sz="2800" dirty="0"/>
          </a:p>
        </p:txBody>
      </p:sp>
      <p:sp>
        <p:nvSpPr>
          <p:cNvPr id="8" name="Text 6"/>
          <p:cNvSpPr/>
          <p:nvPr/>
        </p:nvSpPr>
        <p:spPr>
          <a:xfrm>
            <a:off x="868680" y="2606040"/>
            <a:ext cx="4937760" cy="1371600"/>
          </a:xfrm>
          <a:prstGeom prst="rect">
            <a:avLst/>
          </a:prstGeom>
          <a:noFill/>
          <a:ln/>
        </p:spPr>
        <p:txBody>
          <a:bodyPr wrap="square" lIns="0" tIns="0" rIns="0" bIns="0" rtlCol="0" anchor="ctr"/>
          <a:lstStyle/>
          <a:p>
            <a:pPr marL="0" indent="0">
              <a:lnSpc>
                <a:spcPct val="125000"/>
              </a:lnSpc>
              <a:buNone/>
            </a:pPr>
            <a:r>
              <a:rPr lang="en-US" sz="1600" dirty="0">
                <a:solidFill>
                  <a:srgbClr val="2B2B2B"/>
                </a:solidFill>
                <a:latin typeface="Arial" pitchFamily="34" charset="0"/>
                <a:ea typeface="Arial" pitchFamily="34" charset="-122"/>
                <a:cs typeface="Arial" pitchFamily="34" charset="-120"/>
              </a:rPr>
              <a:t>This presentation is pitched to Community Matrons and District Nurses working in UK primary and community care, who coordinate day-to-day long-term condition management and multidisciplinary team (MDT) liaison for people living with MS.</a:t>
            </a:r>
            <a:endParaRPr lang="en-US" sz="2400" dirty="0"/>
          </a:p>
        </p:txBody>
      </p:sp>
      <p:sp>
        <p:nvSpPr>
          <p:cNvPr id="9" name="Text 7"/>
          <p:cNvSpPr/>
          <p:nvPr/>
        </p:nvSpPr>
        <p:spPr>
          <a:xfrm>
            <a:off x="868680" y="4114800"/>
            <a:ext cx="4937760" cy="1691640"/>
          </a:xfrm>
          <a:prstGeom prst="rect">
            <a:avLst/>
          </a:prstGeom>
          <a:noFill/>
          <a:ln/>
        </p:spPr>
        <p:txBody>
          <a:bodyPr wrap="square" lIns="0" tIns="0" rIns="0" bIns="0" rtlCol="0" anchor="ctr"/>
          <a:lstStyle/>
          <a:p>
            <a:pPr marL="0" indent="0">
              <a:lnSpc>
                <a:spcPct val="130000"/>
              </a:lnSpc>
              <a:buNone/>
            </a:pPr>
            <a:r>
              <a:rPr lang="en-US" sz="1600" i="1" dirty="0">
                <a:solidFill>
                  <a:srgbClr val="3E7C8C"/>
                </a:solidFill>
                <a:latin typeface="Arial" pitchFamily="34" charset="0"/>
                <a:ea typeface="Arial" pitchFamily="34" charset="-122"/>
                <a:cs typeface="Arial" pitchFamily="34" charset="-120"/>
              </a:rPr>
              <a:t>Their role sits between hospital neurology teams and the person's daily life at home — making them central to continuity of care, early complication recognition, and personalised, coproductive support.</a:t>
            </a:r>
            <a:endParaRPr lang="en-US" sz="2400" dirty="0"/>
          </a:p>
        </p:txBody>
      </p:sp>
      <p:sp>
        <p:nvSpPr>
          <p:cNvPr id="10" name="Text 8"/>
          <p:cNvSpPr/>
          <p:nvPr/>
        </p:nvSpPr>
        <p:spPr>
          <a:xfrm>
            <a:off x="6446520" y="1554480"/>
            <a:ext cx="512064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Session learning outcomes</a:t>
            </a:r>
            <a:endParaRPr lang="en-US" sz="2400" dirty="0"/>
          </a:p>
        </p:txBody>
      </p:sp>
      <p:sp>
        <p:nvSpPr>
          <p:cNvPr id="11" name="Shape 9"/>
          <p:cNvSpPr/>
          <p:nvPr/>
        </p:nvSpPr>
        <p:spPr>
          <a:xfrm>
            <a:off x="6446520" y="2057400"/>
            <a:ext cx="365760" cy="365760"/>
          </a:xfrm>
          <a:prstGeom prst="ellipse">
            <a:avLst/>
          </a:prstGeom>
          <a:solidFill>
            <a:srgbClr val="E8722C"/>
          </a:solidFill>
          <a:ln/>
        </p:spPr>
        <p:txBody>
          <a:bodyPr/>
          <a:lstStyle/>
          <a:p>
            <a:endParaRPr dirty="0"/>
          </a:p>
        </p:txBody>
      </p:sp>
      <p:sp>
        <p:nvSpPr>
          <p:cNvPr id="12" name="Text 10"/>
          <p:cNvSpPr/>
          <p:nvPr/>
        </p:nvSpPr>
        <p:spPr>
          <a:xfrm>
            <a:off x="6446520" y="2057400"/>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1</a:t>
            </a:r>
            <a:endParaRPr lang="en-US" sz="2000" dirty="0"/>
          </a:p>
        </p:txBody>
      </p:sp>
      <p:sp>
        <p:nvSpPr>
          <p:cNvPr id="13" name="Text 11"/>
          <p:cNvSpPr/>
          <p:nvPr/>
        </p:nvSpPr>
        <p:spPr>
          <a:xfrm>
            <a:off x="6995160" y="1949004"/>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Understand MS: definition, symptoms, aetiology and prevalence</a:t>
            </a:r>
            <a:endParaRPr lang="en-US" dirty="0"/>
          </a:p>
        </p:txBody>
      </p:sp>
      <p:sp>
        <p:nvSpPr>
          <p:cNvPr id="14" name="Shape 12"/>
          <p:cNvSpPr/>
          <p:nvPr/>
        </p:nvSpPr>
        <p:spPr>
          <a:xfrm>
            <a:off x="6446520" y="2862072"/>
            <a:ext cx="365760" cy="365760"/>
          </a:xfrm>
          <a:prstGeom prst="ellipse">
            <a:avLst/>
          </a:prstGeom>
          <a:solidFill>
            <a:srgbClr val="E8722C"/>
          </a:solidFill>
          <a:ln/>
        </p:spPr>
        <p:txBody>
          <a:bodyPr/>
          <a:lstStyle/>
          <a:p>
            <a:endParaRPr dirty="0"/>
          </a:p>
        </p:txBody>
      </p:sp>
      <p:sp>
        <p:nvSpPr>
          <p:cNvPr id="15" name="Text 13"/>
          <p:cNvSpPr/>
          <p:nvPr/>
        </p:nvSpPr>
        <p:spPr>
          <a:xfrm>
            <a:off x="6446520" y="2862072"/>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a:t>
            </a:r>
            <a:endParaRPr lang="en-US" sz="2000" dirty="0"/>
          </a:p>
        </p:txBody>
      </p:sp>
      <p:sp>
        <p:nvSpPr>
          <p:cNvPr id="16" name="Text 14"/>
          <p:cNvSpPr/>
          <p:nvPr/>
        </p:nvSpPr>
        <p:spPr>
          <a:xfrm>
            <a:off x="6995160" y="2727576"/>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Recognise the economic and social burden of MS in the UK</a:t>
            </a:r>
            <a:endParaRPr lang="en-US" dirty="0"/>
          </a:p>
        </p:txBody>
      </p:sp>
      <p:sp>
        <p:nvSpPr>
          <p:cNvPr id="17" name="Shape 15"/>
          <p:cNvSpPr/>
          <p:nvPr/>
        </p:nvSpPr>
        <p:spPr>
          <a:xfrm>
            <a:off x="6446520" y="3666744"/>
            <a:ext cx="365760" cy="365760"/>
          </a:xfrm>
          <a:prstGeom prst="ellipse">
            <a:avLst/>
          </a:prstGeom>
          <a:solidFill>
            <a:srgbClr val="E8722C"/>
          </a:solidFill>
          <a:ln/>
        </p:spPr>
        <p:txBody>
          <a:bodyPr/>
          <a:lstStyle/>
          <a:p>
            <a:endParaRPr dirty="0"/>
          </a:p>
        </p:txBody>
      </p:sp>
      <p:sp>
        <p:nvSpPr>
          <p:cNvPr id="18" name="Text 16"/>
          <p:cNvSpPr/>
          <p:nvPr/>
        </p:nvSpPr>
        <p:spPr>
          <a:xfrm>
            <a:off x="6446520" y="3666744"/>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3</a:t>
            </a:r>
            <a:endParaRPr lang="en-US" sz="2000" dirty="0"/>
          </a:p>
        </p:txBody>
      </p:sp>
      <p:sp>
        <p:nvSpPr>
          <p:cNvPr id="19" name="Text 17"/>
          <p:cNvSpPr/>
          <p:nvPr/>
        </p:nvSpPr>
        <p:spPr>
          <a:xfrm>
            <a:off x="6995160" y="3585780"/>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Apply NICE NG220 to diagnosis, assessment and management</a:t>
            </a:r>
            <a:endParaRPr lang="en-US" dirty="0"/>
          </a:p>
        </p:txBody>
      </p:sp>
      <p:sp>
        <p:nvSpPr>
          <p:cNvPr id="20" name="Shape 18"/>
          <p:cNvSpPr/>
          <p:nvPr/>
        </p:nvSpPr>
        <p:spPr>
          <a:xfrm>
            <a:off x="6446520" y="4471416"/>
            <a:ext cx="365760" cy="365760"/>
          </a:xfrm>
          <a:prstGeom prst="ellipse">
            <a:avLst/>
          </a:prstGeom>
          <a:solidFill>
            <a:srgbClr val="E8722C"/>
          </a:solidFill>
          <a:ln/>
        </p:spPr>
        <p:txBody>
          <a:bodyPr/>
          <a:lstStyle/>
          <a:p>
            <a:endParaRPr dirty="0"/>
          </a:p>
        </p:txBody>
      </p:sp>
      <p:sp>
        <p:nvSpPr>
          <p:cNvPr id="21" name="Text 19"/>
          <p:cNvSpPr/>
          <p:nvPr/>
        </p:nvSpPr>
        <p:spPr>
          <a:xfrm>
            <a:off x="6446520" y="4471416"/>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4</a:t>
            </a:r>
            <a:endParaRPr lang="en-US" sz="2000" dirty="0"/>
          </a:p>
        </p:txBody>
      </p:sp>
      <p:sp>
        <p:nvSpPr>
          <p:cNvPr id="22" name="Text 20"/>
          <p:cNvSpPr/>
          <p:nvPr/>
        </p:nvSpPr>
        <p:spPr>
          <a:xfrm>
            <a:off x="6995160" y="4390452"/>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Identify treatment options, comorbidities and prevention strategies</a:t>
            </a:r>
            <a:endParaRPr lang="en-US" dirty="0"/>
          </a:p>
        </p:txBody>
      </p:sp>
      <p:sp>
        <p:nvSpPr>
          <p:cNvPr id="23" name="Shape 21"/>
          <p:cNvSpPr/>
          <p:nvPr/>
        </p:nvSpPr>
        <p:spPr>
          <a:xfrm>
            <a:off x="6446520" y="5276088"/>
            <a:ext cx="365760" cy="365760"/>
          </a:xfrm>
          <a:prstGeom prst="ellipse">
            <a:avLst/>
          </a:prstGeom>
          <a:solidFill>
            <a:srgbClr val="E8722C"/>
          </a:solidFill>
          <a:ln/>
        </p:spPr>
        <p:txBody>
          <a:bodyPr/>
          <a:lstStyle/>
          <a:p>
            <a:endParaRPr dirty="0"/>
          </a:p>
        </p:txBody>
      </p:sp>
      <p:sp>
        <p:nvSpPr>
          <p:cNvPr id="24" name="Text 22"/>
          <p:cNvSpPr/>
          <p:nvPr/>
        </p:nvSpPr>
        <p:spPr>
          <a:xfrm>
            <a:off x="6446520" y="5276088"/>
            <a:ext cx="365760" cy="36576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5</a:t>
            </a:r>
            <a:endParaRPr lang="en-US" sz="2000" dirty="0"/>
          </a:p>
        </p:txBody>
      </p:sp>
      <p:sp>
        <p:nvSpPr>
          <p:cNvPr id="25" name="Text 23"/>
          <p:cNvSpPr/>
          <p:nvPr/>
        </p:nvSpPr>
        <p:spPr>
          <a:xfrm>
            <a:off x="6949440" y="5116068"/>
            <a:ext cx="4617720" cy="685800"/>
          </a:xfrm>
          <a:prstGeom prst="rect">
            <a:avLst/>
          </a:prstGeom>
          <a:noFill/>
          <a:ln/>
        </p:spPr>
        <p:txBody>
          <a:bodyPr wrap="square" lIns="0" tIns="0" rIns="0" bIns="0" rtlCol="0" anchor="ctr"/>
          <a:lstStyle/>
          <a:p>
            <a:pPr marL="0" indent="0">
              <a:lnSpc>
                <a:spcPct val="110000"/>
              </a:lnSpc>
              <a:buNone/>
            </a:pPr>
            <a:r>
              <a:rPr lang="en-US" sz="1300" dirty="0">
                <a:solidFill>
                  <a:srgbClr val="2B2B2B"/>
                </a:solidFill>
                <a:latin typeface="Arial" pitchFamily="34" charset="0"/>
                <a:ea typeface="Arial" pitchFamily="34" charset="-122"/>
                <a:cs typeface="Arial" pitchFamily="34" charset="-120"/>
              </a:rPr>
              <a:t>Evaluate skills for coproductive, personalised MS care</a:t>
            </a:r>
            <a:endParaRPr lang="en-US" dirty="0"/>
          </a:p>
        </p:txBody>
      </p:sp>
      <p:sp>
        <p:nvSpPr>
          <p:cNvPr id="27" name="Text 25"/>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a:t>
            </a:r>
            <a:endParaRPr lang="en-US" sz="1100" dirty="0"/>
          </a:p>
        </p:txBody>
      </p:sp>
      <p:sp>
        <p:nvSpPr>
          <p:cNvPr id="28" name="TextBox 27"/>
          <p:cNvSpPr txBox="1"/>
          <p:nvPr/>
        </p:nvSpPr>
        <p:spPr>
          <a:xfrm>
            <a:off x="457200" y="6120000"/>
            <a:ext cx="11340000" cy="390000"/>
          </a:xfrm>
          <a:prstGeom prst="rect">
            <a:avLst/>
          </a:prstGeom>
          <a:noFill/>
        </p:spPr>
        <p:txBody>
          <a:bodyPr wrap="square">
            <a:normAutofit/>
          </a:bodyPr>
          <a:lstStyle/>
          <a:p>
            <a:pPr algn="r"/>
            <a:endParaRPr sz="1600" b="1" i="0" dirty="0">
              <a:solidFill>
                <a:srgbClr val="555F6E"/>
              </a:solidFill>
              <a:latin typeface="Arial" panose="02020603050405020304" pitchFamily="18" charset="0"/>
              <a:cs typeface="Arial"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OVERVIEW OF THE CONDITION</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What is Multiple Sclerosis?</a:t>
            </a:r>
            <a:endParaRPr lang="en-US" sz="4000" dirty="0"/>
          </a:p>
        </p:txBody>
      </p:sp>
      <p:sp>
        <p:nvSpPr>
          <p:cNvPr id="4" name="Shape 2"/>
          <p:cNvSpPr/>
          <p:nvPr/>
        </p:nvSpPr>
        <p:spPr>
          <a:xfrm>
            <a:off x="457200" y="1237223"/>
            <a:ext cx="7035800" cy="4710949"/>
          </a:xfrm>
          <a:prstGeom prst="rect">
            <a:avLst/>
          </a:prstGeom>
          <a:solidFill>
            <a:srgbClr val="FFFFFF"/>
          </a:solidFill>
          <a:ln w="19050">
            <a:solidFill>
              <a:srgbClr val="E7ECF3"/>
            </a:solidFill>
            <a:prstDash val="solid"/>
          </a:ln>
        </p:spPr>
        <p:txBody>
          <a:bodyPr/>
          <a:lstStyle/>
          <a:p>
            <a:endParaRPr lang="en-GB" sz="2000" dirty="0"/>
          </a:p>
        </p:txBody>
      </p:sp>
      <p:sp>
        <p:nvSpPr>
          <p:cNvPr id="5" name="Text 3"/>
          <p:cNvSpPr/>
          <p:nvPr/>
        </p:nvSpPr>
        <p:spPr>
          <a:xfrm>
            <a:off x="731520" y="1312164"/>
            <a:ext cx="6309360" cy="365760"/>
          </a:xfrm>
          <a:prstGeom prst="rect">
            <a:avLst/>
          </a:prstGeom>
          <a:noFill/>
          <a:ln/>
        </p:spPr>
        <p:txBody>
          <a:bodyPr wrap="square" lIns="0" tIns="0" rIns="0" bIns="0" rtlCol="0" anchor="ctr"/>
          <a:lstStyle/>
          <a:p>
            <a:pPr marL="0" indent="0">
              <a:buNone/>
            </a:pPr>
            <a:r>
              <a:rPr lang="en-US" sz="1600" b="1" dirty="0">
                <a:solidFill>
                  <a:srgbClr val="E8722C"/>
                </a:solidFill>
                <a:latin typeface="Arial" pitchFamily="34" charset="0"/>
                <a:ea typeface="Arial" pitchFamily="34" charset="-122"/>
                <a:cs typeface="Arial" pitchFamily="34" charset="-120"/>
              </a:rPr>
              <a:t>Definition</a:t>
            </a:r>
            <a:endParaRPr lang="en-US" sz="2400" dirty="0"/>
          </a:p>
        </p:txBody>
      </p:sp>
      <p:sp>
        <p:nvSpPr>
          <p:cNvPr id="6" name="Text 4"/>
          <p:cNvSpPr/>
          <p:nvPr/>
        </p:nvSpPr>
        <p:spPr>
          <a:xfrm>
            <a:off x="731520" y="2489951"/>
            <a:ext cx="6629400" cy="56653"/>
          </a:xfrm>
          <a:prstGeom prst="rect">
            <a:avLst/>
          </a:prstGeom>
          <a:noFill/>
          <a:ln/>
        </p:spPr>
        <p:txBody>
          <a:bodyPr wrap="square" lIns="0" tIns="0" rIns="0" bIns="0" rtlCol="0" anchor="ctr"/>
          <a:lstStyle/>
          <a:p>
            <a:pPr marL="0" indent="0">
              <a:lnSpc>
                <a:spcPct val="13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Multiple sclerosis (MS) is a chronic, immune-mediated, neurodegenerative condition of the central nervous system (brain, spinal cord and optic nerves). The immune system mistakenly attacks myelin, the protective sheath around nerve fibres, disrupting nerve signalling and, over time, damaging the nerve fibres themselves</a:t>
            </a:r>
            <a:r>
              <a:rPr sz="1300" i="1" dirty="0">
                <a:solidFill>
                  <a:srgbClr val="2B2B2B"/>
                </a:solidFill>
                <a:latin typeface="Arial"/>
              </a:rPr>
              <a:t> (NICE NG220, 2022)</a:t>
            </a:r>
            <a:r>
              <a:rPr sz="1300" dirty="0">
                <a:solidFill>
                  <a:srgbClr val="2B2B2B"/>
                </a:solidFill>
                <a:latin typeface="Arial"/>
              </a:rPr>
              <a:t>.</a:t>
            </a:r>
            <a:endParaRPr lang="en-US" dirty="0"/>
          </a:p>
        </p:txBody>
      </p:sp>
      <p:sp>
        <p:nvSpPr>
          <p:cNvPr id="7" name="Shape 5"/>
          <p:cNvSpPr/>
          <p:nvPr/>
        </p:nvSpPr>
        <p:spPr>
          <a:xfrm>
            <a:off x="822960" y="3611880"/>
            <a:ext cx="73152" cy="621792"/>
          </a:xfrm>
          <a:prstGeom prst="rect">
            <a:avLst/>
          </a:prstGeom>
          <a:solidFill>
            <a:srgbClr val="E8722C"/>
          </a:solidFill>
          <a:ln/>
        </p:spPr>
        <p:txBody>
          <a:bodyPr/>
          <a:lstStyle/>
          <a:p>
            <a:endParaRPr dirty="0"/>
          </a:p>
        </p:txBody>
      </p:sp>
      <p:sp>
        <p:nvSpPr>
          <p:cNvPr id="8" name="Text 6"/>
          <p:cNvSpPr/>
          <p:nvPr/>
        </p:nvSpPr>
        <p:spPr>
          <a:xfrm>
            <a:off x="1005840" y="3532632"/>
            <a:ext cx="60350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Relapsing-Remitting MS (RRMS)</a:t>
            </a:r>
            <a:endParaRPr lang="en-US" dirty="0"/>
          </a:p>
        </p:txBody>
      </p:sp>
      <p:sp>
        <p:nvSpPr>
          <p:cNvPr id="9" name="Text 7"/>
          <p:cNvSpPr/>
          <p:nvPr/>
        </p:nvSpPr>
        <p:spPr>
          <a:xfrm>
            <a:off x="1005840" y="3858768"/>
            <a:ext cx="6035040" cy="347472"/>
          </a:xfrm>
          <a:prstGeom prst="rect">
            <a:avLst/>
          </a:prstGeom>
          <a:noFill/>
          <a:ln/>
        </p:spPr>
        <p:txBody>
          <a:bodyPr wrap="square" lIns="0" tIns="0" rIns="0" bIns="0" rtlCol="0" anchor="ctr"/>
          <a:lstStyle/>
          <a:p>
            <a:pPr marL="0" indent="0">
              <a:buNone/>
            </a:pPr>
            <a:r>
              <a:rPr lang="en-US" sz="1300" dirty="0">
                <a:solidFill>
                  <a:srgbClr val="6B7280"/>
                </a:solidFill>
                <a:latin typeface="Arial" pitchFamily="34" charset="0"/>
                <a:ea typeface="Arial" pitchFamily="34" charset="-122"/>
                <a:cs typeface="Arial" pitchFamily="34" charset="-120"/>
              </a:rPr>
              <a:t>Most common at onset (~85%); distinct relapses followed by full or partial recovery</a:t>
            </a:r>
            <a:r>
              <a:rPr sz="1300" i="1" dirty="0">
                <a:solidFill>
                  <a:srgbClr val="6B7280"/>
                </a:solidFill>
                <a:latin typeface="Arial"/>
              </a:rPr>
              <a:t> (Lublin et al., 2014)</a:t>
            </a:r>
            <a:endParaRPr lang="en-US" sz="1600" dirty="0"/>
          </a:p>
        </p:txBody>
      </p:sp>
      <p:sp>
        <p:nvSpPr>
          <p:cNvPr id="10" name="Shape 8"/>
          <p:cNvSpPr/>
          <p:nvPr/>
        </p:nvSpPr>
        <p:spPr>
          <a:xfrm>
            <a:off x="822960" y="4297680"/>
            <a:ext cx="73152" cy="621792"/>
          </a:xfrm>
          <a:prstGeom prst="rect">
            <a:avLst/>
          </a:prstGeom>
          <a:solidFill>
            <a:srgbClr val="E8722C"/>
          </a:solidFill>
          <a:ln/>
        </p:spPr>
        <p:txBody>
          <a:bodyPr/>
          <a:lstStyle/>
          <a:p>
            <a:endParaRPr dirty="0"/>
          </a:p>
        </p:txBody>
      </p:sp>
      <p:sp>
        <p:nvSpPr>
          <p:cNvPr id="11" name="Text 9"/>
          <p:cNvSpPr/>
          <p:nvPr/>
        </p:nvSpPr>
        <p:spPr>
          <a:xfrm>
            <a:off x="1005840" y="4270248"/>
            <a:ext cx="60350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Secondary Progressive MS (SPMS)</a:t>
            </a:r>
            <a:endParaRPr lang="en-US" dirty="0"/>
          </a:p>
        </p:txBody>
      </p:sp>
      <p:sp>
        <p:nvSpPr>
          <p:cNvPr id="12" name="Text 10"/>
          <p:cNvSpPr/>
          <p:nvPr/>
        </p:nvSpPr>
        <p:spPr>
          <a:xfrm>
            <a:off x="1005840" y="4544568"/>
            <a:ext cx="6035040" cy="347472"/>
          </a:xfrm>
          <a:prstGeom prst="rect">
            <a:avLst/>
          </a:prstGeom>
          <a:noFill/>
          <a:ln/>
        </p:spPr>
        <p:txBody>
          <a:bodyPr wrap="square" lIns="0" tIns="0" rIns="0" bIns="0" rtlCol="0" anchor="ctr"/>
          <a:lstStyle/>
          <a:p>
            <a:pPr marL="0" indent="0">
              <a:buNone/>
            </a:pPr>
            <a:r>
              <a:rPr lang="en-US" sz="1300" dirty="0">
                <a:solidFill>
                  <a:srgbClr val="6B7280"/>
                </a:solidFill>
                <a:latin typeface="Arial" pitchFamily="34" charset="0"/>
                <a:ea typeface="Arial" pitchFamily="34" charset="-122"/>
                <a:cs typeface="Arial" pitchFamily="34" charset="-120"/>
              </a:rPr>
              <a:t>Follows RRMS; steady accumulation of disability with or without relapses</a:t>
            </a:r>
            <a:r>
              <a:rPr sz="1300" i="1" dirty="0">
                <a:solidFill>
                  <a:srgbClr val="6B7280"/>
                </a:solidFill>
                <a:latin typeface="Arial"/>
              </a:rPr>
              <a:t> (Lublin et al., 2014)</a:t>
            </a:r>
            <a:endParaRPr lang="en-US" sz="1600" dirty="0"/>
          </a:p>
        </p:txBody>
      </p:sp>
      <p:sp>
        <p:nvSpPr>
          <p:cNvPr id="13" name="Shape 11"/>
          <p:cNvSpPr/>
          <p:nvPr/>
        </p:nvSpPr>
        <p:spPr>
          <a:xfrm>
            <a:off x="822960" y="4983480"/>
            <a:ext cx="73152" cy="621792"/>
          </a:xfrm>
          <a:prstGeom prst="rect">
            <a:avLst/>
          </a:prstGeom>
          <a:solidFill>
            <a:srgbClr val="E8722C"/>
          </a:solidFill>
          <a:ln/>
        </p:spPr>
        <p:txBody>
          <a:bodyPr/>
          <a:lstStyle/>
          <a:p>
            <a:endParaRPr dirty="0"/>
          </a:p>
        </p:txBody>
      </p:sp>
      <p:sp>
        <p:nvSpPr>
          <p:cNvPr id="14" name="Text 12"/>
          <p:cNvSpPr/>
          <p:nvPr/>
        </p:nvSpPr>
        <p:spPr>
          <a:xfrm>
            <a:off x="1005840" y="4956048"/>
            <a:ext cx="60350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Primary Progressive MS (PPMS)</a:t>
            </a:r>
            <a:endParaRPr lang="en-US" dirty="0"/>
          </a:p>
        </p:txBody>
      </p:sp>
      <p:sp>
        <p:nvSpPr>
          <p:cNvPr id="15" name="Text 13"/>
          <p:cNvSpPr/>
          <p:nvPr/>
        </p:nvSpPr>
        <p:spPr>
          <a:xfrm>
            <a:off x="1005840" y="5230368"/>
            <a:ext cx="6035040" cy="347472"/>
          </a:xfrm>
          <a:prstGeom prst="rect">
            <a:avLst/>
          </a:prstGeom>
          <a:noFill/>
          <a:ln/>
        </p:spPr>
        <p:txBody>
          <a:bodyPr wrap="square" lIns="0" tIns="0" rIns="0" bIns="0" rtlCol="0" anchor="ctr"/>
          <a:lstStyle/>
          <a:p>
            <a:pPr marL="0" indent="0">
              <a:buNone/>
            </a:pPr>
            <a:r>
              <a:rPr lang="en-US" sz="1300" dirty="0">
                <a:solidFill>
                  <a:srgbClr val="6B7280"/>
                </a:solidFill>
                <a:latin typeface="Arial" pitchFamily="34" charset="0"/>
                <a:ea typeface="Arial" pitchFamily="34" charset="-122"/>
                <a:cs typeface="Arial" pitchFamily="34" charset="-120"/>
              </a:rPr>
              <a:t>~10-15%; gradual worsening from onset, without distinct relapses</a:t>
            </a:r>
            <a:r>
              <a:rPr sz="1300" i="1" dirty="0">
                <a:solidFill>
                  <a:srgbClr val="6B7280"/>
                </a:solidFill>
                <a:latin typeface="Arial"/>
              </a:rPr>
              <a:t> (Lublin et al., 2014)</a:t>
            </a:r>
            <a:endParaRPr lang="en-US" sz="1600" dirty="0"/>
          </a:p>
        </p:txBody>
      </p:sp>
      <p:sp>
        <p:nvSpPr>
          <p:cNvPr id="16" name="Shape 14"/>
          <p:cNvSpPr/>
          <p:nvPr/>
        </p:nvSpPr>
        <p:spPr>
          <a:xfrm>
            <a:off x="7635240" y="1211580"/>
            <a:ext cx="4023360" cy="4710949"/>
          </a:xfrm>
          <a:prstGeom prst="rect">
            <a:avLst/>
          </a:prstGeom>
          <a:solidFill>
            <a:srgbClr val="1B2A4A"/>
          </a:solidFill>
          <a:ln/>
        </p:spPr>
        <p:txBody>
          <a:bodyPr/>
          <a:lstStyle/>
          <a:p>
            <a:endParaRPr dirty="0"/>
          </a:p>
        </p:txBody>
      </p:sp>
      <p:sp>
        <p:nvSpPr>
          <p:cNvPr id="17" name="Text 15"/>
          <p:cNvSpPr/>
          <p:nvPr/>
        </p:nvSpPr>
        <p:spPr>
          <a:xfrm>
            <a:off x="7772400" y="1318260"/>
            <a:ext cx="3474720" cy="365760"/>
          </a:xfrm>
          <a:prstGeom prst="rect">
            <a:avLst/>
          </a:prstGeom>
          <a:noFill/>
          <a:ln/>
        </p:spPr>
        <p:txBody>
          <a:bodyPr wrap="square" lIns="0" tIns="0" rIns="0" bIns="0" rtlCol="0" anchor="ctr"/>
          <a:lstStyle/>
          <a:p>
            <a:pPr marL="0" indent="0">
              <a:buNone/>
            </a:pPr>
            <a:r>
              <a:rPr lang="en-US" sz="1600" b="1" dirty="0">
                <a:solidFill>
                  <a:srgbClr val="E8722C"/>
                </a:solidFill>
                <a:latin typeface="Arial" pitchFamily="34" charset="0"/>
                <a:ea typeface="Arial" pitchFamily="34" charset="-122"/>
                <a:cs typeface="Arial" pitchFamily="34" charset="-120"/>
              </a:rPr>
              <a:t>Central nervous system involved</a:t>
            </a:r>
            <a:endParaRPr lang="en-US" dirty="0"/>
          </a:p>
        </p:txBody>
      </p:sp>
      <p:sp>
        <p:nvSpPr>
          <p:cNvPr id="18" name="Text 16"/>
          <p:cNvSpPr/>
          <p:nvPr/>
        </p:nvSpPr>
        <p:spPr>
          <a:xfrm>
            <a:off x="7782560" y="1797050"/>
            <a:ext cx="3474720" cy="457200"/>
          </a:xfrm>
          <a:prstGeom prst="rect">
            <a:avLst/>
          </a:prstGeom>
          <a:noFill/>
          <a:ln/>
        </p:spPr>
        <p:txBody>
          <a:bodyPr wrap="square" lIns="0" tIns="0" rIns="0" bIns="0" rtlCol="0" anchor="ctr"/>
          <a:lstStyle/>
          <a:p>
            <a:pPr marL="0" indent="0">
              <a:buNone/>
            </a:pPr>
            <a:r>
              <a:rPr lang="en-US" sz="1600" b="1" dirty="0">
                <a:solidFill>
                  <a:srgbClr val="FFFFFF"/>
                </a:solidFill>
                <a:latin typeface="Arial" pitchFamily="34" charset="0"/>
                <a:ea typeface="Arial" pitchFamily="34" charset="-122"/>
                <a:cs typeface="Arial" pitchFamily="34" charset="-120"/>
              </a:rPr>
              <a:t>Brain  ·  Spinal Cord  ·  Optic Nerves</a:t>
            </a:r>
            <a:endParaRPr lang="en-US" sz="2400" dirty="0"/>
          </a:p>
        </p:txBody>
      </p:sp>
      <p:sp>
        <p:nvSpPr>
          <p:cNvPr id="19" name="Shape 17"/>
          <p:cNvSpPr/>
          <p:nvPr/>
        </p:nvSpPr>
        <p:spPr>
          <a:xfrm>
            <a:off x="7909560" y="2788920"/>
            <a:ext cx="3474720" cy="0"/>
          </a:xfrm>
          <a:prstGeom prst="line">
            <a:avLst/>
          </a:prstGeom>
          <a:noFill/>
          <a:ln w="12700">
            <a:solidFill>
              <a:srgbClr val="3A4B70"/>
            </a:solidFill>
            <a:prstDash val="solid"/>
          </a:ln>
        </p:spPr>
        <p:txBody>
          <a:bodyPr/>
          <a:lstStyle/>
          <a:p>
            <a:endParaRPr dirty="0"/>
          </a:p>
        </p:txBody>
      </p:sp>
      <p:sp>
        <p:nvSpPr>
          <p:cNvPr id="20" name="Text 18"/>
          <p:cNvSpPr/>
          <p:nvPr/>
        </p:nvSpPr>
        <p:spPr>
          <a:xfrm>
            <a:off x="7909560" y="2926080"/>
            <a:ext cx="3474720" cy="27432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Most commonly diagnosed</a:t>
            </a:r>
            <a:r>
              <a:rPr sz="1200" i="1" dirty="0">
                <a:solidFill>
                  <a:srgbClr val="E7ECF3"/>
                </a:solidFill>
                <a:latin typeface="Arial"/>
              </a:rPr>
              <a:t> (MS Trust, 2024)</a:t>
            </a:r>
            <a:endParaRPr lang="en-US" sz="1600" dirty="0"/>
          </a:p>
        </p:txBody>
      </p:sp>
      <p:sp>
        <p:nvSpPr>
          <p:cNvPr id="21" name="Text 19"/>
          <p:cNvSpPr/>
          <p:nvPr/>
        </p:nvSpPr>
        <p:spPr>
          <a:xfrm>
            <a:off x="7909560" y="3200400"/>
            <a:ext cx="3474720" cy="640080"/>
          </a:xfrm>
          <a:prstGeom prst="rect">
            <a:avLst/>
          </a:prstGeom>
          <a:noFill/>
          <a:ln/>
        </p:spPr>
        <p:txBody>
          <a:bodyPr wrap="square" lIns="0" tIns="0" rIns="0" bIns="0" rtlCol="0" anchor="ctr"/>
          <a:lstStyle/>
          <a:p>
            <a:pPr marL="0" indent="0">
              <a:buNone/>
            </a:pPr>
            <a:r>
              <a:rPr lang="en-US" sz="4400" b="1" dirty="0">
                <a:solidFill>
                  <a:srgbClr val="FFFFFF"/>
                </a:solidFill>
                <a:latin typeface="Arial" pitchFamily="34" charset="0"/>
                <a:ea typeface="Arial" pitchFamily="34" charset="-122"/>
                <a:cs typeface="Arial" pitchFamily="34" charset="-120"/>
              </a:rPr>
              <a:t>20–40 yrs</a:t>
            </a:r>
            <a:endParaRPr lang="en-US" sz="4400" dirty="0"/>
          </a:p>
        </p:txBody>
      </p:sp>
      <p:sp>
        <p:nvSpPr>
          <p:cNvPr id="22" name="Text 20"/>
          <p:cNvSpPr/>
          <p:nvPr/>
        </p:nvSpPr>
        <p:spPr>
          <a:xfrm>
            <a:off x="7909560" y="3977640"/>
            <a:ext cx="3474720" cy="27432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Sex distribution</a:t>
            </a:r>
            <a:endParaRPr lang="en-US" sz="1600" dirty="0"/>
          </a:p>
        </p:txBody>
      </p:sp>
      <p:sp>
        <p:nvSpPr>
          <p:cNvPr id="23" name="Text 21"/>
          <p:cNvSpPr/>
          <p:nvPr/>
        </p:nvSpPr>
        <p:spPr>
          <a:xfrm>
            <a:off x="7909560" y="4251960"/>
            <a:ext cx="3474720" cy="640080"/>
          </a:xfrm>
          <a:prstGeom prst="rect">
            <a:avLst/>
          </a:prstGeom>
          <a:noFill/>
          <a:ln/>
        </p:spPr>
        <p:txBody>
          <a:bodyPr wrap="square" lIns="0" tIns="0" rIns="0" bIns="0" rtlCol="0" anchor="ctr"/>
          <a:lstStyle/>
          <a:p>
            <a:pPr marL="0" indent="0">
              <a:buNone/>
            </a:pPr>
            <a:r>
              <a:rPr lang="en-US" sz="4400" b="1" dirty="0">
                <a:solidFill>
                  <a:srgbClr val="FFFFFF"/>
                </a:solidFill>
                <a:latin typeface="Arial" pitchFamily="34" charset="0"/>
                <a:ea typeface="Arial" pitchFamily="34" charset="-122"/>
                <a:cs typeface="Arial" pitchFamily="34" charset="-120"/>
              </a:rPr>
              <a:t>~3 : 1</a:t>
            </a:r>
            <a:endParaRPr lang="en-US" sz="4400" dirty="0"/>
          </a:p>
        </p:txBody>
      </p:sp>
      <p:sp>
        <p:nvSpPr>
          <p:cNvPr id="24" name="Text 22"/>
          <p:cNvSpPr/>
          <p:nvPr/>
        </p:nvSpPr>
        <p:spPr>
          <a:xfrm>
            <a:off x="7909560" y="4846320"/>
            <a:ext cx="3474720" cy="320040"/>
          </a:xfrm>
          <a:prstGeom prst="rect">
            <a:avLst/>
          </a:prstGeom>
          <a:noFill/>
          <a:ln/>
        </p:spPr>
        <p:txBody>
          <a:bodyPr wrap="square" lIns="0" tIns="0" rIns="0" bIns="0" rtlCol="0" anchor="ctr"/>
          <a:lstStyle/>
          <a:p>
            <a:pPr marL="0" indent="0">
              <a:buNone/>
            </a:pPr>
            <a:r>
              <a:rPr lang="en-US" sz="1400" i="1" dirty="0">
                <a:solidFill>
                  <a:srgbClr val="E7ECF3"/>
                </a:solidFill>
                <a:latin typeface="Arial" pitchFamily="34" charset="0"/>
                <a:ea typeface="Arial" pitchFamily="34" charset="-122"/>
                <a:cs typeface="Arial" pitchFamily="34" charset="-120"/>
              </a:rPr>
              <a:t>women affected for every man</a:t>
            </a:r>
            <a:r>
              <a:rPr sz="1400" i="1" dirty="0">
                <a:solidFill>
                  <a:srgbClr val="E7ECF3"/>
                </a:solidFill>
                <a:latin typeface="Arial"/>
              </a:rPr>
              <a:t> (MS Trust, 2024)</a:t>
            </a:r>
            <a:endParaRPr lang="en-US" sz="1400" dirty="0"/>
          </a:p>
        </p:txBody>
      </p:sp>
      <p:sp>
        <p:nvSpPr>
          <p:cNvPr id="25" name="Text 23"/>
          <p:cNvSpPr/>
          <p:nvPr/>
        </p:nvSpPr>
        <p:spPr>
          <a:xfrm>
            <a:off x="7909560" y="5349240"/>
            <a:ext cx="3474720" cy="548640"/>
          </a:xfrm>
          <a:prstGeom prst="rect">
            <a:avLst/>
          </a:prstGeom>
          <a:noFill/>
          <a:ln/>
        </p:spPr>
        <p:txBody>
          <a:bodyPr wrap="square" lIns="0" tIns="0" rIns="0" bIns="0" rtlCol="0" anchor="ctr"/>
          <a:lstStyle/>
          <a:p>
            <a:pPr marL="0" indent="0">
              <a:lnSpc>
                <a:spcPct val="120000"/>
              </a:lnSpc>
              <a:buNone/>
            </a:pPr>
            <a:r>
              <a:rPr lang="en-US" sz="1300" i="1" dirty="0">
                <a:solidFill>
                  <a:srgbClr val="F7C9A6"/>
                </a:solidFill>
                <a:latin typeface="Arial" pitchFamily="34" charset="0"/>
                <a:ea typeface="Arial" pitchFamily="34" charset="-122"/>
                <a:cs typeface="Arial" pitchFamily="34" charset="-120"/>
              </a:rPr>
              <a:t>A lifelong condition with a highly variable, individual course</a:t>
            </a:r>
            <a:r>
              <a:rPr sz="1300" i="1" dirty="0">
                <a:solidFill>
                  <a:srgbClr val="F7C9A6"/>
                </a:solidFill>
                <a:latin typeface="Arial"/>
              </a:rPr>
              <a:t> (NICE NG220, 2022)</a:t>
            </a:r>
            <a:endParaRPr lang="en-US" sz="1400" dirty="0"/>
          </a:p>
        </p:txBody>
      </p:sp>
      <p:sp>
        <p:nvSpPr>
          <p:cNvPr id="28" name="Text 25"/>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2</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5910" y="169164"/>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OVERVIEW OF THE CONDITION</a:t>
            </a:r>
            <a:endParaRPr lang="en-US" sz="2000" dirty="0"/>
          </a:p>
        </p:txBody>
      </p:sp>
      <p:sp>
        <p:nvSpPr>
          <p:cNvPr id="3" name="Text 1"/>
          <p:cNvSpPr/>
          <p:nvPr/>
        </p:nvSpPr>
        <p:spPr>
          <a:xfrm>
            <a:off x="487225" y="401108"/>
            <a:ext cx="10789920" cy="63023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Signs &amp; Symptoms</a:t>
            </a:r>
            <a:endParaRPr lang="en-US" sz="3200" dirty="0"/>
          </a:p>
        </p:txBody>
      </p:sp>
      <p:sp>
        <p:nvSpPr>
          <p:cNvPr id="4" name="Shape 2"/>
          <p:cNvSpPr/>
          <p:nvPr/>
        </p:nvSpPr>
        <p:spPr>
          <a:xfrm>
            <a:off x="505968" y="1077566"/>
            <a:ext cx="5486400" cy="1325880"/>
          </a:xfrm>
          <a:prstGeom prst="rect">
            <a:avLst/>
          </a:prstGeom>
          <a:solidFill>
            <a:srgbClr val="E7ECF3"/>
          </a:solidFill>
          <a:ln/>
        </p:spPr>
        <p:txBody>
          <a:bodyPr/>
          <a:lstStyle/>
          <a:p>
            <a:endParaRPr dirty="0"/>
          </a:p>
        </p:txBody>
      </p:sp>
      <p:sp>
        <p:nvSpPr>
          <p:cNvPr id="5" name="Shape 3"/>
          <p:cNvSpPr/>
          <p:nvPr/>
        </p:nvSpPr>
        <p:spPr>
          <a:xfrm>
            <a:off x="713232" y="1326835"/>
            <a:ext cx="457200" cy="457200"/>
          </a:xfrm>
          <a:prstGeom prst="ellipse">
            <a:avLst/>
          </a:prstGeom>
          <a:solidFill>
            <a:srgbClr val="E8722C"/>
          </a:solidFill>
          <a:ln/>
        </p:spPr>
        <p:txBody>
          <a:bodyPr/>
          <a:lstStyle/>
          <a:p>
            <a:endParaRPr dirty="0"/>
          </a:p>
        </p:txBody>
      </p:sp>
      <p:sp>
        <p:nvSpPr>
          <p:cNvPr id="6" name="Text 4"/>
          <p:cNvSpPr/>
          <p:nvPr/>
        </p:nvSpPr>
        <p:spPr>
          <a:xfrm>
            <a:off x="713232" y="1764792"/>
            <a:ext cx="457200" cy="457200"/>
          </a:xfrm>
          <a:prstGeom prst="rect">
            <a:avLst/>
          </a:prstGeom>
          <a:noFill/>
          <a:ln/>
        </p:spPr>
        <p:txBody>
          <a:bodyPr wrap="square" lIns="0" tIns="0" rIns="0" bIns="0" rtlCol="0" anchor="ctr"/>
          <a:lstStyle/>
          <a:p>
            <a:pPr marL="0" indent="0" algn="ctr">
              <a:buNone/>
            </a:pPr>
            <a:endParaRPr lang="en-US" sz="2400" dirty="0"/>
          </a:p>
        </p:txBody>
      </p:sp>
      <p:sp>
        <p:nvSpPr>
          <p:cNvPr id="7" name="Text 5"/>
          <p:cNvSpPr/>
          <p:nvPr/>
        </p:nvSpPr>
        <p:spPr>
          <a:xfrm>
            <a:off x="713232" y="1287257"/>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1</a:t>
            </a:r>
            <a:endParaRPr lang="en-US" sz="2400" dirty="0"/>
          </a:p>
        </p:txBody>
      </p:sp>
      <p:sp>
        <p:nvSpPr>
          <p:cNvPr id="8" name="Text 6"/>
          <p:cNvSpPr/>
          <p:nvPr/>
        </p:nvSpPr>
        <p:spPr>
          <a:xfrm>
            <a:off x="1325880" y="1276134"/>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Fatigue</a:t>
            </a:r>
            <a:endParaRPr lang="en-US" sz="2000" dirty="0"/>
          </a:p>
        </p:txBody>
      </p:sp>
      <p:sp>
        <p:nvSpPr>
          <p:cNvPr id="9" name="Text 7"/>
          <p:cNvSpPr/>
          <p:nvPr/>
        </p:nvSpPr>
        <p:spPr>
          <a:xfrm>
            <a:off x="1260348" y="1436154"/>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Overwhelming, disproportionate tiredness — the most common and disabling symptom</a:t>
            </a:r>
            <a:r>
              <a:rPr sz="1300" i="1" dirty="0">
                <a:solidFill>
                  <a:srgbClr val="2B2B2B"/>
                </a:solidFill>
                <a:latin typeface="Arial"/>
              </a:rPr>
              <a:t> (Compston &amp; Coles, 2008)</a:t>
            </a:r>
            <a:endParaRPr lang="en-US" sz="1600" dirty="0"/>
          </a:p>
        </p:txBody>
      </p:sp>
      <p:sp>
        <p:nvSpPr>
          <p:cNvPr id="10" name="Shape 8"/>
          <p:cNvSpPr/>
          <p:nvPr/>
        </p:nvSpPr>
        <p:spPr>
          <a:xfrm>
            <a:off x="6082284" y="1095180"/>
            <a:ext cx="5486400" cy="1325880"/>
          </a:xfrm>
          <a:prstGeom prst="rect">
            <a:avLst/>
          </a:prstGeom>
          <a:solidFill>
            <a:srgbClr val="E7ECF3"/>
          </a:solidFill>
          <a:ln/>
        </p:spPr>
        <p:txBody>
          <a:bodyPr/>
          <a:lstStyle/>
          <a:p>
            <a:endParaRPr dirty="0"/>
          </a:p>
        </p:txBody>
      </p:sp>
      <p:sp>
        <p:nvSpPr>
          <p:cNvPr id="11" name="Shape 9"/>
          <p:cNvSpPr/>
          <p:nvPr/>
        </p:nvSpPr>
        <p:spPr>
          <a:xfrm>
            <a:off x="6355080" y="1287257"/>
            <a:ext cx="457200" cy="457200"/>
          </a:xfrm>
          <a:prstGeom prst="ellipse">
            <a:avLst/>
          </a:prstGeom>
          <a:solidFill>
            <a:srgbClr val="E8722C"/>
          </a:solidFill>
          <a:ln/>
        </p:spPr>
        <p:txBody>
          <a:bodyPr/>
          <a:lstStyle/>
          <a:p>
            <a:endParaRPr dirty="0"/>
          </a:p>
        </p:txBody>
      </p:sp>
      <p:sp>
        <p:nvSpPr>
          <p:cNvPr id="12" name="Text 10"/>
          <p:cNvSpPr/>
          <p:nvPr/>
        </p:nvSpPr>
        <p:spPr>
          <a:xfrm>
            <a:off x="6382512" y="1764792"/>
            <a:ext cx="457200" cy="457200"/>
          </a:xfrm>
          <a:prstGeom prst="rect">
            <a:avLst/>
          </a:prstGeom>
          <a:noFill/>
          <a:ln/>
        </p:spPr>
        <p:txBody>
          <a:bodyPr wrap="square" lIns="0" tIns="0" rIns="0" bIns="0" rtlCol="0" anchor="ctr"/>
          <a:lstStyle/>
          <a:p>
            <a:pPr marL="0" indent="0" algn="ctr">
              <a:buNone/>
            </a:pPr>
            <a:endParaRPr lang="en-US" sz="2400" dirty="0"/>
          </a:p>
        </p:txBody>
      </p:sp>
      <p:sp>
        <p:nvSpPr>
          <p:cNvPr id="13" name="Text 11"/>
          <p:cNvSpPr/>
          <p:nvPr/>
        </p:nvSpPr>
        <p:spPr>
          <a:xfrm>
            <a:off x="6355080" y="1244881"/>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2</a:t>
            </a:r>
            <a:endParaRPr lang="en-US" sz="2400" dirty="0"/>
          </a:p>
        </p:txBody>
      </p:sp>
      <p:sp>
        <p:nvSpPr>
          <p:cNvPr id="14" name="Text 12"/>
          <p:cNvSpPr/>
          <p:nvPr/>
        </p:nvSpPr>
        <p:spPr>
          <a:xfrm>
            <a:off x="6906768" y="1330452"/>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Visual disturbance</a:t>
            </a:r>
            <a:endParaRPr lang="en-US" sz="2000" dirty="0"/>
          </a:p>
        </p:txBody>
      </p:sp>
      <p:sp>
        <p:nvSpPr>
          <p:cNvPr id="15" name="Text 13"/>
          <p:cNvSpPr/>
          <p:nvPr/>
        </p:nvSpPr>
        <p:spPr>
          <a:xfrm>
            <a:off x="6906768" y="1476756"/>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Optic neuritis: pain on eye movement, blurred or lost vision, often an early sign</a:t>
            </a:r>
            <a:r>
              <a:rPr sz="1300" i="1" dirty="0">
                <a:solidFill>
                  <a:srgbClr val="2B2B2B"/>
                </a:solidFill>
                <a:latin typeface="Arial"/>
              </a:rPr>
              <a:t> (Compston &amp; Coles, 2008)</a:t>
            </a:r>
            <a:endParaRPr lang="en-US" sz="1600" dirty="0"/>
          </a:p>
        </p:txBody>
      </p:sp>
      <p:sp>
        <p:nvSpPr>
          <p:cNvPr id="16" name="Shape 14"/>
          <p:cNvSpPr/>
          <p:nvPr/>
        </p:nvSpPr>
        <p:spPr>
          <a:xfrm>
            <a:off x="487225" y="2443926"/>
            <a:ext cx="5486400" cy="1325880"/>
          </a:xfrm>
          <a:prstGeom prst="rect">
            <a:avLst/>
          </a:prstGeom>
          <a:solidFill>
            <a:srgbClr val="E7ECF3"/>
          </a:solidFill>
          <a:ln/>
        </p:spPr>
        <p:txBody>
          <a:bodyPr/>
          <a:lstStyle/>
          <a:p>
            <a:endParaRPr lang="en-GB" dirty="0"/>
          </a:p>
        </p:txBody>
      </p:sp>
      <p:sp>
        <p:nvSpPr>
          <p:cNvPr id="17" name="Shape 15"/>
          <p:cNvSpPr/>
          <p:nvPr/>
        </p:nvSpPr>
        <p:spPr>
          <a:xfrm>
            <a:off x="713232" y="2693302"/>
            <a:ext cx="457200" cy="457200"/>
          </a:xfrm>
          <a:prstGeom prst="ellipse">
            <a:avLst/>
          </a:prstGeom>
          <a:solidFill>
            <a:srgbClr val="E8722C"/>
          </a:solidFill>
          <a:ln/>
        </p:spPr>
        <p:txBody>
          <a:bodyPr/>
          <a:lstStyle/>
          <a:p>
            <a:endParaRPr dirty="0"/>
          </a:p>
        </p:txBody>
      </p:sp>
      <p:sp>
        <p:nvSpPr>
          <p:cNvPr id="18" name="Text 16"/>
          <p:cNvSpPr/>
          <p:nvPr/>
        </p:nvSpPr>
        <p:spPr>
          <a:xfrm>
            <a:off x="713232" y="3227832"/>
            <a:ext cx="457200" cy="457200"/>
          </a:xfrm>
          <a:prstGeom prst="rect">
            <a:avLst/>
          </a:prstGeom>
          <a:noFill/>
          <a:ln/>
        </p:spPr>
        <p:txBody>
          <a:bodyPr wrap="square" lIns="0" tIns="0" rIns="0" bIns="0" rtlCol="0" anchor="ctr"/>
          <a:lstStyle/>
          <a:p>
            <a:pPr marL="0" indent="0" algn="ctr">
              <a:buNone/>
            </a:pPr>
            <a:endParaRPr lang="en-US" sz="2400" dirty="0"/>
          </a:p>
        </p:txBody>
      </p:sp>
      <p:sp>
        <p:nvSpPr>
          <p:cNvPr id="19" name="Text 17"/>
          <p:cNvSpPr/>
          <p:nvPr/>
        </p:nvSpPr>
        <p:spPr>
          <a:xfrm>
            <a:off x="707443" y="2654899"/>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3</a:t>
            </a:r>
            <a:endParaRPr lang="en-US" sz="2400" dirty="0"/>
          </a:p>
        </p:txBody>
      </p:sp>
      <p:sp>
        <p:nvSpPr>
          <p:cNvPr id="20" name="Text 18"/>
          <p:cNvSpPr/>
          <p:nvPr/>
        </p:nvSpPr>
        <p:spPr>
          <a:xfrm>
            <a:off x="1291590" y="2702052"/>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Sensory changes</a:t>
            </a:r>
            <a:endParaRPr lang="en-US" sz="2000" dirty="0"/>
          </a:p>
        </p:txBody>
      </p:sp>
      <p:sp>
        <p:nvSpPr>
          <p:cNvPr id="21" name="Text 19"/>
          <p:cNvSpPr/>
          <p:nvPr/>
        </p:nvSpPr>
        <p:spPr>
          <a:xfrm>
            <a:off x="1287018" y="2833002"/>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Numbness, tingling, or the electric 'Lhermitte's sign' down the spine</a:t>
            </a:r>
            <a:r>
              <a:rPr sz="1300" i="1" dirty="0">
                <a:solidFill>
                  <a:srgbClr val="2B2B2B"/>
                </a:solidFill>
                <a:latin typeface="Arial"/>
              </a:rPr>
              <a:t> (Compston &amp; Coles, 2008)</a:t>
            </a:r>
            <a:endParaRPr lang="en-US" sz="1600" dirty="0"/>
          </a:p>
        </p:txBody>
      </p:sp>
      <p:sp>
        <p:nvSpPr>
          <p:cNvPr id="22" name="Shape 20"/>
          <p:cNvSpPr/>
          <p:nvPr/>
        </p:nvSpPr>
        <p:spPr>
          <a:xfrm>
            <a:off x="6082284" y="2458279"/>
            <a:ext cx="5486400" cy="1325880"/>
          </a:xfrm>
          <a:prstGeom prst="rect">
            <a:avLst/>
          </a:prstGeom>
          <a:solidFill>
            <a:srgbClr val="E7ECF3"/>
          </a:solidFill>
          <a:ln/>
        </p:spPr>
        <p:txBody>
          <a:bodyPr/>
          <a:lstStyle/>
          <a:p>
            <a:endParaRPr dirty="0"/>
          </a:p>
        </p:txBody>
      </p:sp>
      <p:sp>
        <p:nvSpPr>
          <p:cNvPr id="23" name="Shape 21"/>
          <p:cNvSpPr/>
          <p:nvPr/>
        </p:nvSpPr>
        <p:spPr>
          <a:xfrm>
            <a:off x="6331404" y="2668600"/>
            <a:ext cx="457200" cy="457200"/>
          </a:xfrm>
          <a:prstGeom prst="ellipse">
            <a:avLst/>
          </a:prstGeom>
          <a:solidFill>
            <a:srgbClr val="E8722C"/>
          </a:solidFill>
          <a:ln/>
        </p:spPr>
        <p:txBody>
          <a:bodyPr/>
          <a:lstStyle/>
          <a:p>
            <a:endParaRPr dirty="0"/>
          </a:p>
        </p:txBody>
      </p:sp>
      <p:sp>
        <p:nvSpPr>
          <p:cNvPr id="24" name="Text 22"/>
          <p:cNvSpPr/>
          <p:nvPr/>
        </p:nvSpPr>
        <p:spPr>
          <a:xfrm>
            <a:off x="6382512" y="3227832"/>
            <a:ext cx="457200" cy="457200"/>
          </a:xfrm>
          <a:prstGeom prst="rect">
            <a:avLst/>
          </a:prstGeom>
          <a:noFill/>
          <a:ln/>
        </p:spPr>
        <p:txBody>
          <a:bodyPr wrap="square" lIns="0" tIns="0" rIns="0" bIns="0" rtlCol="0" anchor="ctr"/>
          <a:lstStyle/>
          <a:p>
            <a:pPr marL="0" indent="0" algn="ctr">
              <a:buNone/>
            </a:pPr>
            <a:endParaRPr lang="en-US" sz="2400" dirty="0"/>
          </a:p>
        </p:txBody>
      </p:sp>
      <p:sp>
        <p:nvSpPr>
          <p:cNvPr id="25" name="Text 23"/>
          <p:cNvSpPr/>
          <p:nvPr/>
        </p:nvSpPr>
        <p:spPr>
          <a:xfrm>
            <a:off x="6331404" y="2634564"/>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4</a:t>
            </a:r>
            <a:endParaRPr lang="en-US" sz="2400" dirty="0"/>
          </a:p>
        </p:txBody>
      </p:sp>
      <p:sp>
        <p:nvSpPr>
          <p:cNvPr id="26" name="Text 24"/>
          <p:cNvSpPr/>
          <p:nvPr/>
        </p:nvSpPr>
        <p:spPr>
          <a:xfrm>
            <a:off x="6871970" y="2679192"/>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Motor weakness &amp; spasticity</a:t>
            </a:r>
            <a:endParaRPr lang="en-US" sz="2000" dirty="0"/>
          </a:p>
        </p:txBody>
      </p:sp>
      <p:sp>
        <p:nvSpPr>
          <p:cNvPr id="27" name="Text 25"/>
          <p:cNvSpPr/>
          <p:nvPr/>
        </p:nvSpPr>
        <p:spPr>
          <a:xfrm>
            <a:off x="6839712" y="2862580"/>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Limb weakness, stiffness, muscle spasms affecting mobility</a:t>
            </a:r>
            <a:r>
              <a:rPr sz="1300" i="1" dirty="0">
                <a:solidFill>
                  <a:srgbClr val="2B2B2B"/>
                </a:solidFill>
                <a:latin typeface="Arial"/>
              </a:rPr>
              <a:t> (Compston &amp; Coles, 2008)</a:t>
            </a:r>
            <a:endParaRPr lang="en-US" sz="1600" dirty="0"/>
          </a:p>
        </p:txBody>
      </p:sp>
      <p:sp>
        <p:nvSpPr>
          <p:cNvPr id="28" name="Shape 26"/>
          <p:cNvSpPr/>
          <p:nvPr/>
        </p:nvSpPr>
        <p:spPr>
          <a:xfrm>
            <a:off x="474499" y="3814545"/>
            <a:ext cx="5486400" cy="1325880"/>
          </a:xfrm>
          <a:prstGeom prst="rect">
            <a:avLst/>
          </a:prstGeom>
          <a:solidFill>
            <a:srgbClr val="E7ECF3"/>
          </a:solidFill>
          <a:ln/>
        </p:spPr>
        <p:txBody>
          <a:bodyPr/>
          <a:lstStyle/>
          <a:p>
            <a:endParaRPr lang="en-GB" dirty="0"/>
          </a:p>
        </p:txBody>
      </p:sp>
      <p:sp>
        <p:nvSpPr>
          <p:cNvPr id="29" name="Shape 27"/>
          <p:cNvSpPr/>
          <p:nvPr/>
        </p:nvSpPr>
        <p:spPr>
          <a:xfrm>
            <a:off x="713232" y="4005179"/>
            <a:ext cx="457200" cy="457200"/>
          </a:xfrm>
          <a:prstGeom prst="ellipse">
            <a:avLst/>
          </a:prstGeom>
          <a:solidFill>
            <a:srgbClr val="E8722C"/>
          </a:solidFill>
          <a:ln/>
        </p:spPr>
        <p:txBody>
          <a:bodyPr/>
          <a:lstStyle/>
          <a:p>
            <a:endParaRPr dirty="0"/>
          </a:p>
        </p:txBody>
      </p:sp>
      <p:sp>
        <p:nvSpPr>
          <p:cNvPr id="30" name="Text 28"/>
          <p:cNvSpPr/>
          <p:nvPr/>
        </p:nvSpPr>
        <p:spPr>
          <a:xfrm>
            <a:off x="713232" y="4690872"/>
            <a:ext cx="457200" cy="457200"/>
          </a:xfrm>
          <a:prstGeom prst="rect">
            <a:avLst/>
          </a:prstGeom>
          <a:noFill/>
          <a:ln/>
        </p:spPr>
        <p:txBody>
          <a:bodyPr wrap="square" lIns="0" tIns="0" rIns="0" bIns="0" rtlCol="0" anchor="ctr"/>
          <a:lstStyle/>
          <a:p>
            <a:pPr marL="0" indent="0" algn="ctr">
              <a:buNone/>
            </a:pPr>
            <a:endParaRPr lang="en-US" sz="2400" dirty="0"/>
          </a:p>
        </p:txBody>
      </p:sp>
      <p:sp>
        <p:nvSpPr>
          <p:cNvPr id="31" name="Text 29"/>
          <p:cNvSpPr/>
          <p:nvPr/>
        </p:nvSpPr>
        <p:spPr>
          <a:xfrm>
            <a:off x="713232" y="3978861"/>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5</a:t>
            </a:r>
            <a:endParaRPr lang="en-US" sz="2400" dirty="0"/>
          </a:p>
        </p:txBody>
      </p:sp>
      <p:sp>
        <p:nvSpPr>
          <p:cNvPr id="32" name="Text 30"/>
          <p:cNvSpPr/>
          <p:nvPr/>
        </p:nvSpPr>
        <p:spPr>
          <a:xfrm>
            <a:off x="1260348" y="4005179"/>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Balance &amp; coordination</a:t>
            </a:r>
            <a:endParaRPr lang="en-US" sz="2000" dirty="0"/>
          </a:p>
        </p:txBody>
      </p:sp>
      <p:sp>
        <p:nvSpPr>
          <p:cNvPr id="33" name="Text 31"/>
          <p:cNvSpPr/>
          <p:nvPr/>
        </p:nvSpPr>
        <p:spPr>
          <a:xfrm>
            <a:off x="1253798" y="4037183"/>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Ataxia, dizziness, tremor increasing falls risk</a:t>
            </a:r>
            <a:r>
              <a:rPr sz="1300" i="1" dirty="0">
                <a:solidFill>
                  <a:srgbClr val="2B2B2B"/>
                </a:solidFill>
                <a:latin typeface="Arial"/>
              </a:rPr>
              <a:t> (Compston &amp; Coles, 2008)</a:t>
            </a:r>
            <a:endParaRPr lang="en-US" sz="1600" dirty="0"/>
          </a:p>
        </p:txBody>
      </p:sp>
      <p:sp>
        <p:nvSpPr>
          <p:cNvPr id="34" name="Shape 32"/>
          <p:cNvSpPr/>
          <p:nvPr/>
        </p:nvSpPr>
        <p:spPr>
          <a:xfrm>
            <a:off x="6082284" y="3814545"/>
            <a:ext cx="5486400" cy="1325880"/>
          </a:xfrm>
          <a:prstGeom prst="rect">
            <a:avLst/>
          </a:prstGeom>
          <a:solidFill>
            <a:srgbClr val="E7ECF3"/>
          </a:solidFill>
          <a:ln/>
        </p:spPr>
        <p:txBody>
          <a:bodyPr/>
          <a:lstStyle/>
          <a:p>
            <a:endParaRPr lang="en-GB" dirty="0"/>
          </a:p>
        </p:txBody>
      </p:sp>
      <p:sp>
        <p:nvSpPr>
          <p:cNvPr id="35" name="Shape 33"/>
          <p:cNvSpPr/>
          <p:nvPr/>
        </p:nvSpPr>
        <p:spPr>
          <a:xfrm>
            <a:off x="6330896" y="4005179"/>
            <a:ext cx="457200" cy="457200"/>
          </a:xfrm>
          <a:prstGeom prst="ellipse">
            <a:avLst/>
          </a:prstGeom>
          <a:solidFill>
            <a:srgbClr val="E8722C"/>
          </a:solidFill>
          <a:ln/>
        </p:spPr>
        <p:txBody>
          <a:bodyPr/>
          <a:lstStyle/>
          <a:p>
            <a:endParaRPr dirty="0"/>
          </a:p>
        </p:txBody>
      </p:sp>
      <p:sp>
        <p:nvSpPr>
          <p:cNvPr id="36" name="Text 34"/>
          <p:cNvSpPr/>
          <p:nvPr/>
        </p:nvSpPr>
        <p:spPr>
          <a:xfrm>
            <a:off x="6382512" y="4690872"/>
            <a:ext cx="457200" cy="457200"/>
          </a:xfrm>
          <a:prstGeom prst="rect">
            <a:avLst/>
          </a:prstGeom>
          <a:noFill/>
          <a:ln/>
        </p:spPr>
        <p:txBody>
          <a:bodyPr wrap="square" lIns="0" tIns="0" rIns="0" bIns="0" rtlCol="0" anchor="ctr"/>
          <a:lstStyle/>
          <a:p>
            <a:pPr marL="0" indent="0" algn="ctr">
              <a:buNone/>
            </a:pPr>
            <a:endParaRPr lang="en-US" sz="2400" dirty="0"/>
          </a:p>
        </p:txBody>
      </p:sp>
      <p:sp>
        <p:nvSpPr>
          <p:cNvPr id="37" name="Text 35"/>
          <p:cNvSpPr/>
          <p:nvPr/>
        </p:nvSpPr>
        <p:spPr>
          <a:xfrm>
            <a:off x="6331404" y="3992005"/>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6</a:t>
            </a:r>
            <a:endParaRPr lang="en-US" sz="2400" dirty="0"/>
          </a:p>
        </p:txBody>
      </p:sp>
      <p:sp>
        <p:nvSpPr>
          <p:cNvPr id="38" name="Text 36"/>
          <p:cNvSpPr/>
          <p:nvPr/>
        </p:nvSpPr>
        <p:spPr>
          <a:xfrm>
            <a:off x="6871970" y="4001008"/>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Bladder, bowel &amp; sexual dysfunction</a:t>
            </a:r>
            <a:endParaRPr lang="en-US" sz="2000" dirty="0"/>
          </a:p>
        </p:txBody>
      </p:sp>
      <p:sp>
        <p:nvSpPr>
          <p:cNvPr id="39" name="Text 37"/>
          <p:cNvSpPr/>
          <p:nvPr/>
        </p:nvSpPr>
        <p:spPr>
          <a:xfrm>
            <a:off x="6898994" y="4125761"/>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Urgency, incontinence, constipation — often under-reported</a:t>
            </a:r>
            <a:r>
              <a:rPr sz="1300" i="1" dirty="0">
                <a:solidFill>
                  <a:srgbClr val="2B2B2B"/>
                </a:solidFill>
                <a:latin typeface="Arial"/>
              </a:rPr>
              <a:t> (Compston &amp; Coles, 2008)</a:t>
            </a:r>
            <a:endParaRPr lang="en-US" sz="1600" dirty="0"/>
          </a:p>
        </p:txBody>
      </p:sp>
      <p:sp>
        <p:nvSpPr>
          <p:cNvPr id="40" name="Shape 38"/>
          <p:cNvSpPr/>
          <p:nvPr/>
        </p:nvSpPr>
        <p:spPr>
          <a:xfrm>
            <a:off x="442999" y="5185164"/>
            <a:ext cx="5486400" cy="1325880"/>
          </a:xfrm>
          <a:prstGeom prst="rect">
            <a:avLst/>
          </a:prstGeom>
          <a:solidFill>
            <a:srgbClr val="E7ECF3"/>
          </a:solidFill>
          <a:ln/>
        </p:spPr>
        <p:txBody>
          <a:bodyPr/>
          <a:lstStyle/>
          <a:p>
            <a:endParaRPr dirty="0"/>
          </a:p>
        </p:txBody>
      </p:sp>
      <p:sp>
        <p:nvSpPr>
          <p:cNvPr id="41" name="Shape 39"/>
          <p:cNvSpPr/>
          <p:nvPr/>
        </p:nvSpPr>
        <p:spPr>
          <a:xfrm>
            <a:off x="707443" y="5428640"/>
            <a:ext cx="457200" cy="457200"/>
          </a:xfrm>
          <a:prstGeom prst="ellipse">
            <a:avLst/>
          </a:prstGeom>
          <a:solidFill>
            <a:srgbClr val="E8722C"/>
          </a:solidFill>
          <a:ln/>
        </p:spPr>
        <p:txBody>
          <a:bodyPr/>
          <a:lstStyle/>
          <a:p>
            <a:endParaRPr dirty="0"/>
          </a:p>
        </p:txBody>
      </p:sp>
      <p:sp>
        <p:nvSpPr>
          <p:cNvPr id="42" name="Text 40"/>
          <p:cNvSpPr/>
          <p:nvPr/>
        </p:nvSpPr>
        <p:spPr>
          <a:xfrm>
            <a:off x="713232" y="6153912"/>
            <a:ext cx="457200" cy="457200"/>
          </a:xfrm>
          <a:prstGeom prst="rect">
            <a:avLst/>
          </a:prstGeom>
          <a:noFill/>
          <a:ln/>
        </p:spPr>
        <p:txBody>
          <a:bodyPr wrap="square" lIns="0" tIns="0" rIns="0" bIns="0" rtlCol="0" anchor="ctr"/>
          <a:lstStyle/>
          <a:p>
            <a:pPr marL="0" indent="0" algn="ctr">
              <a:buNone/>
            </a:pPr>
            <a:endParaRPr lang="en-US" sz="2400" dirty="0"/>
          </a:p>
        </p:txBody>
      </p:sp>
      <p:sp>
        <p:nvSpPr>
          <p:cNvPr id="43" name="Text 41"/>
          <p:cNvSpPr/>
          <p:nvPr/>
        </p:nvSpPr>
        <p:spPr>
          <a:xfrm>
            <a:off x="707443" y="5428640"/>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7</a:t>
            </a:r>
            <a:endParaRPr lang="en-US" sz="2400" dirty="0"/>
          </a:p>
        </p:txBody>
      </p:sp>
      <p:sp>
        <p:nvSpPr>
          <p:cNvPr id="44" name="Text 42"/>
          <p:cNvSpPr/>
          <p:nvPr/>
        </p:nvSpPr>
        <p:spPr>
          <a:xfrm>
            <a:off x="1260348" y="5442431"/>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Cognitive &amp; mood changes</a:t>
            </a:r>
            <a:endParaRPr lang="en-US" sz="2000" dirty="0"/>
          </a:p>
        </p:txBody>
      </p:sp>
      <p:sp>
        <p:nvSpPr>
          <p:cNvPr id="45" name="Text 43"/>
          <p:cNvSpPr/>
          <p:nvPr/>
        </p:nvSpPr>
        <p:spPr>
          <a:xfrm>
            <a:off x="1264211" y="5562404"/>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Slowed processing, memory difficulty, depression and anxiety</a:t>
            </a:r>
            <a:r>
              <a:rPr sz="1300" i="1" dirty="0">
                <a:solidFill>
                  <a:srgbClr val="2B2B2B"/>
                </a:solidFill>
                <a:latin typeface="Arial"/>
              </a:rPr>
              <a:t> (Compston &amp; Coles, 2008)</a:t>
            </a:r>
            <a:endParaRPr lang="en-US" sz="1600" dirty="0"/>
          </a:p>
        </p:txBody>
      </p:sp>
      <p:sp>
        <p:nvSpPr>
          <p:cNvPr id="46" name="Shape 44"/>
          <p:cNvSpPr/>
          <p:nvPr/>
        </p:nvSpPr>
        <p:spPr>
          <a:xfrm>
            <a:off x="6082284" y="5184167"/>
            <a:ext cx="5486400" cy="1325880"/>
          </a:xfrm>
          <a:prstGeom prst="rect">
            <a:avLst/>
          </a:prstGeom>
          <a:solidFill>
            <a:srgbClr val="E7ECF3"/>
          </a:solidFill>
          <a:ln/>
        </p:spPr>
        <p:txBody>
          <a:bodyPr/>
          <a:lstStyle/>
          <a:p>
            <a:endParaRPr lang="en-GB" dirty="0"/>
          </a:p>
        </p:txBody>
      </p:sp>
      <p:sp>
        <p:nvSpPr>
          <p:cNvPr id="47" name="Shape 45"/>
          <p:cNvSpPr/>
          <p:nvPr/>
        </p:nvSpPr>
        <p:spPr>
          <a:xfrm>
            <a:off x="6308036" y="5379268"/>
            <a:ext cx="457200" cy="457200"/>
          </a:xfrm>
          <a:prstGeom prst="ellipse">
            <a:avLst/>
          </a:prstGeom>
          <a:solidFill>
            <a:srgbClr val="E8722C"/>
          </a:solidFill>
          <a:ln/>
        </p:spPr>
        <p:txBody>
          <a:bodyPr/>
          <a:lstStyle/>
          <a:p>
            <a:endParaRPr dirty="0"/>
          </a:p>
        </p:txBody>
      </p:sp>
      <p:sp>
        <p:nvSpPr>
          <p:cNvPr id="48" name="Text 46"/>
          <p:cNvSpPr/>
          <p:nvPr/>
        </p:nvSpPr>
        <p:spPr>
          <a:xfrm>
            <a:off x="6382512" y="6153912"/>
            <a:ext cx="457200" cy="457200"/>
          </a:xfrm>
          <a:prstGeom prst="rect">
            <a:avLst/>
          </a:prstGeom>
          <a:noFill/>
          <a:ln/>
        </p:spPr>
        <p:txBody>
          <a:bodyPr wrap="square" lIns="0" tIns="0" rIns="0" bIns="0" rtlCol="0" anchor="ctr"/>
          <a:lstStyle/>
          <a:p>
            <a:pPr marL="0" indent="0" algn="ctr">
              <a:buNone/>
            </a:pPr>
            <a:endParaRPr lang="en-US" sz="2400" dirty="0"/>
          </a:p>
        </p:txBody>
      </p:sp>
      <p:sp>
        <p:nvSpPr>
          <p:cNvPr id="49" name="Text 47"/>
          <p:cNvSpPr/>
          <p:nvPr/>
        </p:nvSpPr>
        <p:spPr>
          <a:xfrm>
            <a:off x="6330896" y="5376565"/>
            <a:ext cx="457200" cy="45720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8</a:t>
            </a:r>
            <a:endParaRPr lang="en-US" sz="2400" dirty="0"/>
          </a:p>
        </p:txBody>
      </p:sp>
      <p:sp>
        <p:nvSpPr>
          <p:cNvPr id="50" name="Text 48"/>
          <p:cNvSpPr/>
          <p:nvPr/>
        </p:nvSpPr>
        <p:spPr>
          <a:xfrm>
            <a:off x="6898994" y="5379268"/>
            <a:ext cx="4572000" cy="32004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Pain</a:t>
            </a:r>
            <a:endParaRPr lang="en-US" sz="2000" dirty="0"/>
          </a:p>
        </p:txBody>
      </p:sp>
      <p:sp>
        <p:nvSpPr>
          <p:cNvPr id="51" name="Text 49"/>
          <p:cNvSpPr/>
          <p:nvPr/>
        </p:nvSpPr>
        <p:spPr>
          <a:xfrm>
            <a:off x="6898994" y="5493675"/>
            <a:ext cx="4572000" cy="86868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Neuropathic pain and musculoskeletal pain from altered posture/gait</a:t>
            </a:r>
            <a:r>
              <a:rPr sz="1300" i="1" dirty="0">
                <a:solidFill>
                  <a:srgbClr val="2B2B2B"/>
                </a:solidFill>
                <a:latin typeface="Arial"/>
              </a:rPr>
              <a:t> (Compston &amp; Coles, 2008)</a:t>
            </a:r>
            <a:endParaRPr lang="en-US" sz="1600" dirty="0"/>
          </a:p>
        </p:txBody>
      </p:sp>
      <p:sp>
        <p:nvSpPr>
          <p:cNvPr id="54" name="Text 51"/>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3</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OVERVIEW OF THE CONDITION</a:t>
            </a:r>
            <a:endParaRPr lang="en-US" sz="20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Aetiology: What Causes MS?</a:t>
            </a:r>
            <a:endParaRPr lang="en-US" sz="4400" dirty="0"/>
          </a:p>
        </p:txBody>
      </p:sp>
      <p:sp>
        <p:nvSpPr>
          <p:cNvPr id="4" name="Text 2"/>
          <p:cNvSpPr/>
          <p:nvPr/>
        </p:nvSpPr>
        <p:spPr>
          <a:xfrm>
            <a:off x="548640" y="1554480"/>
            <a:ext cx="11064240" cy="54864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MS is understood as a multifactorial autoimmune condition: genetically susceptible individuals develop the disease following exposure to environmental triggers. No single cause has been identified</a:t>
            </a:r>
            <a:r>
              <a:rPr sz="1300" i="1" dirty="0">
                <a:solidFill>
                  <a:srgbClr val="2B2B2B"/>
                </a:solidFill>
                <a:latin typeface="Arial"/>
              </a:rPr>
              <a:t> (MS Society, 2024; MS Trust, 2024)</a:t>
            </a:r>
            <a:r>
              <a:rPr sz="1300" dirty="0">
                <a:solidFill>
                  <a:srgbClr val="2B2B2B"/>
                </a:solidFill>
                <a:latin typeface="Arial"/>
              </a:rPr>
              <a:t>.</a:t>
            </a:r>
            <a:endParaRPr lang="en-US" sz="2000" dirty="0"/>
          </a:p>
        </p:txBody>
      </p:sp>
      <p:sp>
        <p:nvSpPr>
          <p:cNvPr id="5" name="Shape 3"/>
          <p:cNvSpPr/>
          <p:nvPr/>
        </p:nvSpPr>
        <p:spPr>
          <a:xfrm>
            <a:off x="548640" y="2331720"/>
            <a:ext cx="3611880" cy="1874520"/>
          </a:xfrm>
          <a:prstGeom prst="rect">
            <a:avLst/>
          </a:prstGeom>
          <a:solidFill>
            <a:srgbClr val="FFFFFF"/>
          </a:solidFill>
          <a:ln w="19050">
            <a:solidFill>
              <a:srgbClr val="E7ECF3"/>
            </a:solidFill>
            <a:prstDash val="solid"/>
          </a:ln>
        </p:spPr>
        <p:txBody>
          <a:bodyPr/>
          <a:lstStyle/>
          <a:p>
            <a:endParaRPr dirty="0"/>
          </a:p>
        </p:txBody>
      </p:sp>
      <p:sp>
        <p:nvSpPr>
          <p:cNvPr id="6" name="Shape 4"/>
          <p:cNvSpPr/>
          <p:nvPr/>
        </p:nvSpPr>
        <p:spPr>
          <a:xfrm>
            <a:off x="548640" y="2331720"/>
            <a:ext cx="3611880" cy="73152"/>
          </a:xfrm>
          <a:prstGeom prst="rect">
            <a:avLst/>
          </a:prstGeom>
          <a:solidFill>
            <a:srgbClr val="3E7C8C"/>
          </a:solidFill>
          <a:ln/>
        </p:spPr>
        <p:txBody>
          <a:bodyPr/>
          <a:lstStyle/>
          <a:p>
            <a:endParaRPr dirty="0"/>
          </a:p>
        </p:txBody>
      </p:sp>
      <p:sp>
        <p:nvSpPr>
          <p:cNvPr id="7" name="Text 5"/>
          <p:cNvSpPr/>
          <p:nvPr/>
        </p:nvSpPr>
        <p:spPr>
          <a:xfrm>
            <a:off x="777240" y="256032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Genetic susceptibility</a:t>
            </a:r>
            <a:endParaRPr lang="en-US" sz="2000" dirty="0"/>
          </a:p>
        </p:txBody>
      </p:sp>
      <p:sp>
        <p:nvSpPr>
          <p:cNvPr id="8" name="Text 6"/>
          <p:cNvSpPr/>
          <p:nvPr/>
        </p:nvSpPr>
        <p:spPr>
          <a:xfrm>
            <a:off x="777240" y="306324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HLA-DRB1*15:01 and other gene variants; risk is higher with an affected first-degree relative, but MS is not directly inherited</a:t>
            </a:r>
            <a:r>
              <a:rPr sz="1300" i="1" dirty="0">
                <a:solidFill>
                  <a:srgbClr val="2B2B2B"/>
                </a:solidFill>
                <a:latin typeface="Arial"/>
              </a:rPr>
              <a:t> (MS Trust, 2024)</a:t>
            </a:r>
            <a:endParaRPr lang="en-US" sz="1600" dirty="0"/>
          </a:p>
        </p:txBody>
      </p:sp>
      <p:sp>
        <p:nvSpPr>
          <p:cNvPr id="9" name="Shape 7"/>
          <p:cNvSpPr/>
          <p:nvPr/>
        </p:nvSpPr>
        <p:spPr>
          <a:xfrm>
            <a:off x="4297680" y="2331720"/>
            <a:ext cx="3611880" cy="1874520"/>
          </a:xfrm>
          <a:prstGeom prst="rect">
            <a:avLst/>
          </a:prstGeom>
          <a:solidFill>
            <a:srgbClr val="FFFFFF"/>
          </a:solidFill>
          <a:ln w="19050">
            <a:solidFill>
              <a:srgbClr val="E7ECF3"/>
            </a:solidFill>
            <a:prstDash val="solid"/>
          </a:ln>
        </p:spPr>
        <p:txBody>
          <a:bodyPr/>
          <a:lstStyle/>
          <a:p>
            <a:endParaRPr dirty="0"/>
          </a:p>
        </p:txBody>
      </p:sp>
      <p:sp>
        <p:nvSpPr>
          <p:cNvPr id="10" name="Shape 8"/>
          <p:cNvSpPr/>
          <p:nvPr/>
        </p:nvSpPr>
        <p:spPr>
          <a:xfrm>
            <a:off x="4297680" y="2331720"/>
            <a:ext cx="3611880" cy="73152"/>
          </a:xfrm>
          <a:prstGeom prst="rect">
            <a:avLst/>
          </a:prstGeom>
          <a:solidFill>
            <a:srgbClr val="E8722C"/>
          </a:solidFill>
          <a:ln/>
        </p:spPr>
        <p:txBody>
          <a:bodyPr/>
          <a:lstStyle/>
          <a:p>
            <a:endParaRPr dirty="0"/>
          </a:p>
        </p:txBody>
      </p:sp>
      <p:sp>
        <p:nvSpPr>
          <p:cNvPr id="11" name="Text 9"/>
          <p:cNvSpPr/>
          <p:nvPr/>
        </p:nvSpPr>
        <p:spPr>
          <a:xfrm>
            <a:off x="4526280" y="256032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Epstein-Barr virus (EBV)</a:t>
            </a:r>
            <a:endParaRPr lang="en-US" sz="2000" dirty="0"/>
          </a:p>
        </p:txBody>
      </p:sp>
      <p:sp>
        <p:nvSpPr>
          <p:cNvPr id="12" name="Text 10"/>
          <p:cNvSpPr/>
          <p:nvPr/>
        </p:nvSpPr>
        <p:spPr>
          <a:xfrm>
            <a:off x="4526280" y="306324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Near-universal prior EBV infection in people with MS; strongly implicated as a necessary trigger</a:t>
            </a:r>
            <a:r>
              <a:rPr sz="1300" i="1" dirty="0">
                <a:solidFill>
                  <a:srgbClr val="2B2B2B"/>
                </a:solidFill>
                <a:latin typeface="Arial"/>
              </a:rPr>
              <a:t> (Bjornevik et al., 2022)</a:t>
            </a:r>
            <a:endParaRPr lang="en-US" sz="1600" dirty="0"/>
          </a:p>
        </p:txBody>
      </p:sp>
      <p:sp>
        <p:nvSpPr>
          <p:cNvPr id="13" name="Shape 11"/>
          <p:cNvSpPr/>
          <p:nvPr/>
        </p:nvSpPr>
        <p:spPr>
          <a:xfrm>
            <a:off x="8046720" y="2331720"/>
            <a:ext cx="3611880" cy="1874520"/>
          </a:xfrm>
          <a:prstGeom prst="rect">
            <a:avLst/>
          </a:prstGeom>
          <a:solidFill>
            <a:srgbClr val="FFFFFF"/>
          </a:solidFill>
          <a:ln w="19050">
            <a:solidFill>
              <a:srgbClr val="E7ECF3"/>
            </a:solidFill>
            <a:prstDash val="solid"/>
          </a:ln>
        </p:spPr>
        <p:txBody>
          <a:bodyPr/>
          <a:lstStyle/>
          <a:p>
            <a:endParaRPr dirty="0"/>
          </a:p>
        </p:txBody>
      </p:sp>
      <p:sp>
        <p:nvSpPr>
          <p:cNvPr id="14" name="Shape 12"/>
          <p:cNvSpPr/>
          <p:nvPr/>
        </p:nvSpPr>
        <p:spPr>
          <a:xfrm>
            <a:off x="8046720" y="2331720"/>
            <a:ext cx="3611880" cy="73152"/>
          </a:xfrm>
          <a:prstGeom prst="rect">
            <a:avLst/>
          </a:prstGeom>
          <a:solidFill>
            <a:srgbClr val="3E7C8C"/>
          </a:solidFill>
          <a:ln/>
        </p:spPr>
        <p:txBody>
          <a:bodyPr/>
          <a:lstStyle/>
          <a:p>
            <a:endParaRPr dirty="0"/>
          </a:p>
        </p:txBody>
      </p:sp>
      <p:sp>
        <p:nvSpPr>
          <p:cNvPr id="15" name="Text 13"/>
          <p:cNvSpPr/>
          <p:nvPr/>
        </p:nvSpPr>
        <p:spPr>
          <a:xfrm>
            <a:off x="8275320" y="256032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Low vitamin D / sunlight</a:t>
            </a:r>
            <a:endParaRPr lang="en-US" sz="2000" dirty="0"/>
          </a:p>
        </p:txBody>
      </p:sp>
      <p:sp>
        <p:nvSpPr>
          <p:cNvPr id="16" name="Text 14"/>
          <p:cNvSpPr/>
          <p:nvPr/>
        </p:nvSpPr>
        <p:spPr>
          <a:xfrm>
            <a:off x="8275320" y="306324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Prevalence rises with distance from the equator; low UV exposure and vitamin D linked to higher risk</a:t>
            </a:r>
            <a:r>
              <a:rPr sz="1300" i="1" dirty="0">
                <a:solidFill>
                  <a:srgbClr val="2B2B2B"/>
                </a:solidFill>
                <a:latin typeface="Arial"/>
              </a:rPr>
              <a:t> (MS Society, 2024)</a:t>
            </a:r>
            <a:endParaRPr lang="en-US" sz="1600" dirty="0"/>
          </a:p>
        </p:txBody>
      </p:sp>
      <p:sp>
        <p:nvSpPr>
          <p:cNvPr id="17" name="Shape 15"/>
          <p:cNvSpPr/>
          <p:nvPr/>
        </p:nvSpPr>
        <p:spPr>
          <a:xfrm>
            <a:off x="548640" y="4343400"/>
            <a:ext cx="3611880" cy="1874520"/>
          </a:xfrm>
          <a:prstGeom prst="rect">
            <a:avLst/>
          </a:prstGeom>
          <a:solidFill>
            <a:srgbClr val="FFFFFF"/>
          </a:solidFill>
          <a:ln w="19050">
            <a:solidFill>
              <a:srgbClr val="E7ECF3"/>
            </a:solidFill>
            <a:prstDash val="solid"/>
          </a:ln>
        </p:spPr>
        <p:txBody>
          <a:bodyPr/>
          <a:lstStyle/>
          <a:p>
            <a:endParaRPr dirty="0"/>
          </a:p>
        </p:txBody>
      </p:sp>
      <p:sp>
        <p:nvSpPr>
          <p:cNvPr id="18" name="Shape 16"/>
          <p:cNvSpPr/>
          <p:nvPr/>
        </p:nvSpPr>
        <p:spPr>
          <a:xfrm>
            <a:off x="548640" y="4343400"/>
            <a:ext cx="3611880" cy="73152"/>
          </a:xfrm>
          <a:prstGeom prst="rect">
            <a:avLst/>
          </a:prstGeom>
          <a:solidFill>
            <a:srgbClr val="E8722C"/>
          </a:solidFill>
          <a:ln/>
        </p:spPr>
        <p:txBody>
          <a:bodyPr/>
          <a:lstStyle/>
          <a:p>
            <a:endParaRPr dirty="0"/>
          </a:p>
        </p:txBody>
      </p:sp>
      <p:sp>
        <p:nvSpPr>
          <p:cNvPr id="19" name="Text 17"/>
          <p:cNvSpPr/>
          <p:nvPr/>
        </p:nvSpPr>
        <p:spPr>
          <a:xfrm>
            <a:off x="777240" y="457200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Smoking</a:t>
            </a:r>
            <a:endParaRPr lang="en-US" sz="2000" dirty="0"/>
          </a:p>
        </p:txBody>
      </p:sp>
      <p:sp>
        <p:nvSpPr>
          <p:cNvPr id="20" name="Text 18"/>
          <p:cNvSpPr/>
          <p:nvPr/>
        </p:nvSpPr>
        <p:spPr>
          <a:xfrm>
            <a:off x="777240" y="507492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Associated with increased risk of developing MS and faster disability progression</a:t>
            </a:r>
            <a:r>
              <a:rPr sz="1300" i="1" dirty="0">
                <a:solidFill>
                  <a:srgbClr val="2B2B2B"/>
                </a:solidFill>
                <a:latin typeface="Arial"/>
              </a:rPr>
              <a:t> (MS Society, 2024)</a:t>
            </a:r>
            <a:endParaRPr lang="en-US" sz="1600" dirty="0"/>
          </a:p>
        </p:txBody>
      </p:sp>
      <p:sp>
        <p:nvSpPr>
          <p:cNvPr id="21" name="Shape 19"/>
          <p:cNvSpPr/>
          <p:nvPr/>
        </p:nvSpPr>
        <p:spPr>
          <a:xfrm>
            <a:off x="4297680" y="4343400"/>
            <a:ext cx="3611880" cy="1874520"/>
          </a:xfrm>
          <a:prstGeom prst="rect">
            <a:avLst/>
          </a:prstGeom>
          <a:solidFill>
            <a:srgbClr val="FFFFFF"/>
          </a:solidFill>
          <a:ln w="19050">
            <a:solidFill>
              <a:srgbClr val="E7ECF3"/>
            </a:solidFill>
            <a:prstDash val="solid"/>
          </a:ln>
        </p:spPr>
        <p:txBody>
          <a:bodyPr/>
          <a:lstStyle/>
          <a:p>
            <a:endParaRPr dirty="0"/>
          </a:p>
        </p:txBody>
      </p:sp>
      <p:sp>
        <p:nvSpPr>
          <p:cNvPr id="22" name="Shape 20"/>
          <p:cNvSpPr/>
          <p:nvPr/>
        </p:nvSpPr>
        <p:spPr>
          <a:xfrm>
            <a:off x="4297680" y="4343400"/>
            <a:ext cx="3611880" cy="73152"/>
          </a:xfrm>
          <a:prstGeom prst="rect">
            <a:avLst/>
          </a:prstGeom>
          <a:solidFill>
            <a:srgbClr val="3E7C8C"/>
          </a:solidFill>
          <a:ln/>
        </p:spPr>
        <p:txBody>
          <a:bodyPr/>
          <a:lstStyle/>
          <a:p>
            <a:endParaRPr dirty="0"/>
          </a:p>
        </p:txBody>
      </p:sp>
      <p:sp>
        <p:nvSpPr>
          <p:cNvPr id="23" name="Text 21"/>
          <p:cNvSpPr/>
          <p:nvPr/>
        </p:nvSpPr>
        <p:spPr>
          <a:xfrm>
            <a:off x="4526280" y="457200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Childhood &amp; adolescent obesity</a:t>
            </a:r>
            <a:endParaRPr lang="en-US" sz="2000" dirty="0"/>
          </a:p>
        </p:txBody>
      </p:sp>
      <p:sp>
        <p:nvSpPr>
          <p:cNvPr id="24" name="Text 22"/>
          <p:cNvSpPr/>
          <p:nvPr/>
        </p:nvSpPr>
        <p:spPr>
          <a:xfrm>
            <a:off x="4526280" y="507492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Linked to increased risk, possibly via chronic inflammation</a:t>
            </a:r>
            <a:r>
              <a:rPr sz="1300" i="1" dirty="0">
                <a:solidFill>
                  <a:srgbClr val="2B2B2B"/>
                </a:solidFill>
                <a:latin typeface="Arial"/>
              </a:rPr>
              <a:t> (MS Trust, 2024)</a:t>
            </a:r>
            <a:endParaRPr lang="en-US" sz="1600" dirty="0"/>
          </a:p>
        </p:txBody>
      </p:sp>
      <p:sp>
        <p:nvSpPr>
          <p:cNvPr id="25" name="Shape 23"/>
          <p:cNvSpPr/>
          <p:nvPr/>
        </p:nvSpPr>
        <p:spPr>
          <a:xfrm>
            <a:off x="8046720" y="4343400"/>
            <a:ext cx="3611880" cy="1874520"/>
          </a:xfrm>
          <a:prstGeom prst="rect">
            <a:avLst/>
          </a:prstGeom>
          <a:solidFill>
            <a:srgbClr val="FFFFFF"/>
          </a:solidFill>
          <a:ln w="19050">
            <a:solidFill>
              <a:srgbClr val="E7ECF3"/>
            </a:solidFill>
            <a:prstDash val="solid"/>
          </a:ln>
        </p:spPr>
        <p:txBody>
          <a:bodyPr/>
          <a:lstStyle/>
          <a:p>
            <a:endParaRPr dirty="0"/>
          </a:p>
        </p:txBody>
      </p:sp>
      <p:sp>
        <p:nvSpPr>
          <p:cNvPr id="26" name="Shape 24"/>
          <p:cNvSpPr/>
          <p:nvPr/>
        </p:nvSpPr>
        <p:spPr>
          <a:xfrm>
            <a:off x="8046720" y="4343400"/>
            <a:ext cx="3611880" cy="73152"/>
          </a:xfrm>
          <a:prstGeom prst="rect">
            <a:avLst/>
          </a:prstGeom>
          <a:solidFill>
            <a:srgbClr val="E8722C"/>
          </a:solidFill>
          <a:ln/>
        </p:spPr>
        <p:txBody>
          <a:bodyPr/>
          <a:lstStyle/>
          <a:p>
            <a:endParaRPr dirty="0"/>
          </a:p>
        </p:txBody>
      </p:sp>
      <p:sp>
        <p:nvSpPr>
          <p:cNvPr id="27" name="Text 25"/>
          <p:cNvSpPr/>
          <p:nvPr/>
        </p:nvSpPr>
        <p:spPr>
          <a:xfrm>
            <a:off x="8275320" y="4572000"/>
            <a:ext cx="3154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Sex &amp; hormonal factors</a:t>
            </a:r>
            <a:endParaRPr lang="en-US" sz="2000" dirty="0"/>
          </a:p>
        </p:txBody>
      </p:sp>
      <p:sp>
        <p:nvSpPr>
          <p:cNvPr id="28" name="Text 26"/>
          <p:cNvSpPr/>
          <p:nvPr/>
        </p:nvSpPr>
        <p:spPr>
          <a:xfrm>
            <a:off x="8275320" y="5074920"/>
            <a:ext cx="3154680" cy="96012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Higher incidence in women; hormonal influence on immune regulation suspected</a:t>
            </a:r>
            <a:r>
              <a:rPr sz="1300" i="1" dirty="0">
                <a:solidFill>
                  <a:srgbClr val="2B2B2B"/>
                </a:solidFill>
                <a:latin typeface="Arial"/>
              </a:rPr>
              <a:t> (MS Society, 2024)</a:t>
            </a:r>
            <a:endParaRPr lang="en-US" sz="1600" dirty="0"/>
          </a:p>
        </p:txBody>
      </p:sp>
      <p:sp>
        <p:nvSpPr>
          <p:cNvPr id="31" name="Text 28"/>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4</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EPIDEMIOLOGY</a:t>
            </a:r>
            <a:endParaRPr lang="en-US" sz="12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Prevalence: UK &amp; Worldwide</a:t>
            </a:r>
            <a:endParaRPr lang="en-US" sz="3000" dirty="0"/>
          </a:p>
        </p:txBody>
      </p:sp>
      <p:sp>
        <p:nvSpPr>
          <p:cNvPr id="4" name="Shape 2"/>
          <p:cNvSpPr/>
          <p:nvPr/>
        </p:nvSpPr>
        <p:spPr>
          <a:xfrm>
            <a:off x="548640" y="1600200"/>
            <a:ext cx="3566160" cy="4434840"/>
          </a:xfrm>
          <a:prstGeom prst="rect">
            <a:avLst/>
          </a:prstGeom>
          <a:solidFill>
            <a:srgbClr val="1B2A4A"/>
          </a:solidFill>
          <a:ln/>
        </p:spPr>
        <p:txBody>
          <a:bodyPr/>
          <a:lstStyle/>
          <a:p>
            <a:endParaRPr dirty="0"/>
          </a:p>
        </p:txBody>
      </p:sp>
      <p:sp>
        <p:nvSpPr>
          <p:cNvPr id="5" name="Text 3"/>
          <p:cNvSpPr/>
          <p:nvPr/>
        </p:nvSpPr>
        <p:spPr>
          <a:xfrm>
            <a:off x="822960" y="1828800"/>
            <a:ext cx="3017520" cy="320040"/>
          </a:xfrm>
          <a:prstGeom prst="rect">
            <a:avLst/>
          </a:prstGeom>
          <a:noFill/>
          <a:ln/>
        </p:spPr>
        <p:txBody>
          <a:bodyPr wrap="square" lIns="0" tIns="0" rIns="0" bIns="0" rtlCol="0" anchor="ctr"/>
          <a:lstStyle/>
          <a:p>
            <a:pPr marL="0" indent="0">
              <a:buNone/>
            </a:pPr>
            <a:r>
              <a:rPr lang="en-US" sz="1600" b="1" kern="0" spc="100" dirty="0">
                <a:solidFill>
                  <a:srgbClr val="E8722C"/>
                </a:solidFill>
                <a:latin typeface="Arial" pitchFamily="34" charset="0"/>
                <a:ea typeface="Arial" pitchFamily="34" charset="-122"/>
                <a:cs typeface="Arial" pitchFamily="34" charset="-120"/>
              </a:rPr>
              <a:t>UNITED KINGDOM</a:t>
            </a:r>
            <a:endParaRPr lang="en-US" sz="1200" dirty="0"/>
          </a:p>
        </p:txBody>
      </p:sp>
      <p:sp>
        <p:nvSpPr>
          <p:cNvPr id="6" name="Text 4"/>
          <p:cNvSpPr/>
          <p:nvPr/>
        </p:nvSpPr>
        <p:spPr>
          <a:xfrm>
            <a:off x="822960" y="2148840"/>
            <a:ext cx="3017520" cy="777240"/>
          </a:xfrm>
          <a:prstGeom prst="rect">
            <a:avLst/>
          </a:prstGeom>
          <a:noFill/>
          <a:ln/>
        </p:spPr>
        <p:txBody>
          <a:bodyPr wrap="square" lIns="0" tIns="0" rIns="0" bIns="0" rtlCol="0" anchor="ctr"/>
          <a:lstStyle/>
          <a:p>
            <a:pPr marL="0" indent="0">
              <a:buNone/>
            </a:pPr>
            <a:r>
              <a:rPr lang="en-US" sz="4000" b="1" dirty="0">
                <a:solidFill>
                  <a:srgbClr val="FFFFFF"/>
                </a:solidFill>
                <a:latin typeface="Arial" pitchFamily="34" charset="0"/>
                <a:ea typeface="Arial" pitchFamily="34" charset="-122"/>
                <a:cs typeface="Arial" pitchFamily="34" charset="-120"/>
              </a:rPr>
              <a:t>150,000+</a:t>
            </a:r>
            <a:endParaRPr lang="en-US" sz="4000" dirty="0"/>
          </a:p>
        </p:txBody>
      </p:sp>
      <p:sp>
        <p:nvSpPr>
          <p:cNvPr id="7" name="Text 5"/>
          <p:cNvSpPr/>
          <p:nvPr/>
        </p:nvSpPr>
        <p:spPr>
          <a:xfrm>
            <a:off x="822960" y="2926080"/>
            <a:ext cx="3017520" cy="822960"/>
          </a:xfrm>
          <a:prstGeom prst="rect">
            <a:avLst/>
          </a:prstGeom>
          <a:noFill/>
          <a:ln/>
        </p:spPr>
        <p:txBody>
          <a:bodyPr wrap="square" lIns="0" tIns="0" rIns="0" bIns="0" rtlCol="0" anchor="ctr"/>
          <a:lstStyle/>
          <a:p>
            <a:pPr marL="0" indent="0">
              <a:lnSpc>
                <a:spcPct val="120000"/>
              </a:lnSpc>
              <a:buNone/>
            </a:pPr>
            <a:r>
              <a:rPr lang="en-US" sz="1300" dirty="0">
                <a:solidFill>
                  <a:srgbClr val="E7ECF3"/>
                </a:solidFill>
                <a:latin typeface="Arial" pitchFamily="34" charset="0"/>
                <a:ea typeface="Arial" pitchFamily="34" charset="-122"/>
                <a:cs typeface="Arial" pitchFamily="34" charset="-120"/>
              </a:rPr>
              <a:t>people living with MS in the UK (2024) — one of the highest national rates in the world</a:t>
            </a:r>
            <a:r>
              <a:rPr sz="1300" i="1" dirty="0">
                <a:solidFill>
                  <a:srgbClr val="E7ECF3"/>
                </a:solidFill>
                <a:latin typeface="Arial"/>
              </a:rPr>
              <a:t> (MS Society, 2024)</a:t>
            </a:r>
            <a:endParaRPr lang="en-US" sz="1150" dirty="0"/>
          </a:p>
        </p:txBody>
      </p:sp>
      <p:sp>
        <p:nvSpPr>
          <p:cNvPr id="8" name="Shape 6"/>
          <p:cNvSpPr/>
          <p:nvPr/>
        </p:nvSpPr>
        <p:spPr>
          <a:xfrm>
            <a:off x="822960" y="3840480"/>
            <a:ext cx="3017520" cy="0"/>
          </a:xfrm>
          <a:prstGeom prst="line">
            <a:avLst/>
          </a:prstGeom>
          <a:noFill/>
          <a:ln w="12700">
            <a:solidFill>
              <a:srgbClr val="3A4B70"/>
            </a:solidFill>
            <a:prstDash val="solid"/>
          </a:ln>
        </p:spPr>
        <p:txBody>
          <a:bodyPr/>
          <a:lstStyle/>
          <a:p>
            <a:endParaRPr dirty="0"/>
          </a:p>
        </p:txBody>
      </p:sp>
      <p:sp>
        <p:nvSpPr>
          <p:cNvPr id="9" name="Text 7"/>
          <p:cNvSpPr/>
          <p:nvPr/>
        </p:nvSpPr>
        <p:spPr>
          <a:xfrm>
            <a:off x="822960" y="3977640"/>
            <a:ext cx="3017520" cy="502920"/>
          </a:xfrm>
          <a:prstGeom prst="rect">
            <a:avLst/>
          </a:prstGeom>
          <a:noFill/>
          <a:ln/>
        </p:spPr>
        <p:txBody>
          <a:bodyPr wrap="square" lIns="0" tIns="0" rIns="0" bIns="0" rtlCol="0" anchor="ctr"/>
          <a:lstStyle/>
          <a:p>
            <a:pPr marL="0" indent="0">
              <a:buNone/>
            </a:pPr>
            <a:r>
              <a:rPr lang="en-US" sz="2400" b="1" dirty="0">
                <a:solidFill>
                  <a:srgbClr val="E8722C"/>
                </a:solidFill>
                <a:latin typeface="Arial" pitchFamily="34" charset="0"/>
                <a:ea typeface="Arial" pitchFamily="34" charset="-122"/>
                <a:cs typeface="Arial" pitchFamily="34" charset="-120"/>
              </a:rPr>
              <a:t>~7,100</a:t>
            </a:r>
            <a:endParaRPr lang="en-US" sz="2400" dirty="0"/>
          </a:p>
        </p:txBody>
      </p:sp>
      <p:sp>
        <p:nvSpPr>
          <p:cNvPr id="10" name="Text 8"/>
          <p:cNvSpPr/>
          <p:nvPr/>
        </p:nvSpPr>
        <p:spPr>
          <a:xfrm>
            <a:off x="822960" y="4434840"/>
            <a:ext cx="3017520" cy="36576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new diagnoses each year in the UK</a:t>
            </a:r>
            <a:r>
              <a:rPr sz="1300" i="1" dirty="0">
                <a:solidFill>
                  <a:srgbClr val="E7ECF3"/>
                </a:solidFill>
                <a:latin typeface="Arial"/>
              </a:rPr>
              <a:t> (UK MS Register, Swansea University)</a:t>
            </a:r>
            <a:endParaRPr lang="en-US" sz="1100" dirty="0"/>
          </a:p>
        </p:txBody>
      </p:sp>
      <p:sp>
        <p:nvSpPr>
          <p:cNvPr id="11" name="Shape 9"/>
          <p:cNvSpPr/>
          <p:nvPr/>
        </p:nvSpPr>
        <p:spPr>
          <a:xfrm>
            <a:off x="822960" y="4892040"/>
            <a:ext cx="3017520" cy="0"/>
          </a:xfrm>
          <a:prstGeom prst="line">
            <a:avLst/>
          </a:prstGeom>
          <a:noFill/>
          <a:ln w="12700">
            <a:solidFill>
              <a:srgbClr val="3A4B70"/>
            </a:solidFill>
            <a:prstDash val="solid"/>
          </a:ln>
        </p:spPr>
        <p:txBody>
          <a:bodyPr/>
          <a:lstStyle/>
          <a:p>
            <a:endParaRPr dirty="0"/>
          </a:p>
        </p:txBody>
      </p:sp>
      <p:sp>
        <p:nvSpPr>
          <p:cNvPr id="12" name="Text 10"/>
          <p:cNvSpPr/>
          <p:nvPr/>
        </p:nvSpPr>
        <p:spPr>
          <a:xfrm>
            <a:off x="822960" y="5029200"/>
            <a:ext cx="3017520" cy="457200"/>
          </a:xfrm>
          <a:prstGeom prst="rect">
            <a:avLst/>
          </a:prstGeom>
          <a:noFill/>
          <a:ln/>
        </p:spPr>
        <p:txBody>
          <a:bodyPr wrap="square" lIns="0" tIns="0" rIns="0" bIns="0" rtlCol="0" anchor="ctr"/>
          <a:lstStyle/>
          <a:p>
            <a:pPr marL="0" indent="0">
              <a:buNone/>
            </a:pPr>
            <a:r>
              <a:rPr lang="en-US" sz="2000" b="1" dirty="0">
                <a:solidFill>
                  <a:srgbClr val="E8722C"/>
                </a:solidFill>
                <a:latin typeface="Arial" pitchFamily="34" charset="0"/>
                <a:ea typeface="Arial" pitchFamily="34" charset="-122"/>
                <a:cs typeface="Arial" pitchFamily="34" charset="-120"/>
              </a:rPr>
              <a:t>~1 in 400–450</a:t>
            </a:r>
            <a:endParaRPr lang="en-US" sz="2000" dirty="0"/>
          </a:p>
        </p:txBody>
      </p:sp>
      <p:sp>
        <p:nvSpPr>
          <p:cNvPr id="13" name="Text 11"/>
          <p:cNvSpPr/>
          <p:nvPr/>
        </p:nvSpPr>
        <p:spPr>
          <a:xfrm>
            <a:off x="822960" y="5440680"/>
            <a:ext cx="3017520" cy="365760"/>
          </a:xfrm>
          <a:prstGeom prst="rect">
            <a:avLst/>
          </a:prstGeom>
          <a:noFill/>
          <a:ln/>
        </p:spPr>
        <p:txBody>
          <a:bodyPr wrap="square" lIns="0" tIns="0" rIns="0" bIns="0" rtlCol="0" anchor="ctr"/>
          <a:lstStyle/>
          <a:p>
            <a:pPr marL="0" indent="0">
              <a:buNone/>
            </a:pPr>
            <a:r>
              <a:rPr lang="en-US" sz="1300" dirty="0">
                <a:solidFill>
                  <a:srgbClr val="E7ECF3"/>
                </a:solidFill>
                <a:latin typeface="Arial" pitchFamily="34" charset="0"/>
                <a:ea typeface="Arial" pitchFamily="34" charset="-122"/>
                <a:cs typeface="Arial" pitchFamily="34" charset="-120"/>
              </a:rPr>
              <a:t>people in England live with MS</a:t>
            </a:r>
            <a:r>
              <a:rPr sz="1300" i="1" dirty="0">
                <a:solidFill>
                  <a:srgbClr val="E7ECF3"/>
                </a:solidFill>
                <a:latin typeface="Arial"/>
              </a:rPr>
              <a:t> (MS Trust, 2024)</a:t>
            </a:r>
            <a:endParaRPr lang="en-US" sz="1100" dirty="0"/>
          </a:p>
        </p:txBody>
      </p:sp>
      <p:sp>
        <p:nvSpPr>
          <p:cNvPr id="14" name="Text 12"/>
          <p:cNvSpPr/>
          <p:nvPr/>
        </p:nvSpPr>
        <p:spPr>
          <a:xfrm>
            <a:off x="4343400" y="1600200"/>
            <a:ext cx="7315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Distribution &amp; trends</a:t>
            </a:r>
            <a:endParaRPr lang="en-US" sz="1600" dirty="0"/>
          </a:p>
        </p:txBody>
      </p:sp>
      <p:sp>
        <p:nvSpPr>
          <p:cNvPr id="15" name="Shape 13"/>
          <p:cNvSpPr/>
          <p:nvPr/>
        </p:nvSpPr>
        <p:spPr>
          <a:xfrm>
            <a:off x="4343400" y="2103120"/>
            <a:ext cx="128016" cy="128016"/>
          </a:xfrm>
          <a:prstGeom prst="ellipse">
            <a:avLst/>
          </a:prstGeom>
          <a:solidFill>
            <a:srgbClr val="E8722C"/>
          </a:solidFill>
          <a:ln/>
        </p:spPr>
        <p:txBody>
          <a:bodyPr/>
          <a:lstStyle/>
          <a:p>
            <a:endParaRPr dirty="0"/>
          </a:p>
        </p:txBody>
      </p:sp>
      <p:sp>
        <p:nvSpPr>
          <p:cNvPr id="16" name="Text 14"/>
          <p:cNvSpPr/>
          <p:nvPr/>
        </p:nvSpPr>
        <p:spPr>
          <a:xfrm>
            <a:off x="4648200" y="1841430"/>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A latitude gradient exists across the UK: prevalence is notably higher in Scotland and the north than in southern England, consistent with the sunlight/vitamin D hypothesis</a:t>
            </a:r>
            <a:r>
              <a:rPr sz="1300" i="1" dirty="0">
                <a:solidFill>
                  <a:srgbClr val="2B2B2B"/>
                </a:solidFill>
                <a:latin typeface="Arial"/>
              </a:rPr>
              <a:t> (Public Health England, 2020)</a:t>
            </a:r>
            <a:r>
              <a:rPr sz="1300" dirty="0">
                <a:solidFill>
                  <a:srgbClr val="2B2B2B"/>
                </a:solidFill>
                <a:latin typeface="Arial"/>
              </a:rPr>
              <a:t>.</a:t>
            </a:r>
            <a:endParaRPr lang="en-US" sz="1250" dirty="0"/>
          </a:p>
        </p:txBody>
      </p:sp>
      <p:sp>
        <p:nvSpPr>
          <p:cNvPr id="17" name="Shape 15"/>
          <p:cNvSpPr/>
          <p:nvPr/>
        </p:nvSpPr>
        <p:spPr>
          <a:xfrm>
            <a:off x="4343400" y="3090672"/>
            <a:ext cx="128016" cy="128016"/>
          </a:xfrm>
          <a:prstGeom prst="ellipse">
            <a:avLst/>
          </a:prstGeom>
          <a:solidFill>
            <a:srgbClr val="E8722C"/>
          </a:solidFill>
          <a:ln/>
        </p:spPr>
        <p:txBody>
          <a:bodyPr/>
          <a:lstStyle/>
          <a:p>
            <a:endParaRPr dirty="0"/>
          </a:p>
        </p:txBody>
      </p:sp>
      <p:sp>
        <p:nvSpPr>
          <p:cNvPr id="18" name="Text 16"/>
          <p:cNvSpPr/>
          <p:nvPr/>
        </p:nvSpPr>
        <p:spPr>
          <a:xfrm>
            <a:off x="4663440" y="2916936"/>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UK prevalence has risen sharply over the past decade (from ~109,000 in 2017 to over 150,000 in 2024), driven mainly by improved diagnosis and people living longer with MS, not by more people developing it</a:t>
            </a:r>
            <a:r>
              <a:rPr sz="1300" i="1" dirty="0">
                <a:solidFill>
                  <a:srgbClr val="2B2B2B"/>
                </a:solidFill>
                <a:latin typeface="Arial"/>
              </a:rPr>
              <a:t> (Ciccarelli et al., 2026)</a:t>
            </a:r>
            <a:r>
              <a:rPr sz="1300" dirty="0">
                <a:solidFill>
                  <a:srgbClr val="2B2B2B"/>
                </a:solidFill>
                <a:latin typeface="Arial"/>
              </a:rPr>
              <a:t>.</a:t>
            </a:r>
            <a:endParaRPr lang="en-US" sz="1250" dirty="0"/>
          </a:p>
        </p:txBody>
      </p:sp>
      <p:sp>
        <p:nvSpPr>
          <p:cNvPr id="19" name="Shape 17"/>
          <p:cNvSpPr/>
          <p:nvPr/>
        </p:nvSpPr>
        <p:spPr>
          <a:xfrm>
            <a:off x="4343400" y="4078224"/>
            <a:ext cx="128016" cy="128016"/>
          </a:xfrm>
          <a:prstGeom prst="ellipse">
            <a:avLst/>
          </a:prstGeom>
          <a:solidFill>
            <a:srgbClr val="E8722C"/>
          </a:solidFill>
          <a:ln/>
        </p:spPr>
        <p:txBody>
          <a:bodyPr/>
          <a:lstStyle/>
          <a:p>
            <a:endParaRPr dirty="0"/>
          </a:p>
        </p:txBody>
      </p:sp>
      <p:sp>
        <p:nvSpPr>
          <p:cNvPr id="20" name="Text 18"/>
          <p:cNvSpPr/>
          <p:nvPr/>
        </p:nvSpPr>
        <p:spPr>
          <a:xfrm>
            <a:off x="4648200" y="3871398"/>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Worldwide, an estimated 2.9 million people live with MS, with prevalence highest in Europe and North America and lowest near the equator and in parts of sub-Saharan Africa and East Asia</a:t>
            </a:r>
            <a:r>
              <a:rPr sz="1300" i="1" dirty="0">
                <a:solidFill>
                  <a:srgbClr val="2B2B2B"/>
                </a:solidFill>
                <a:latin typeface="Arial"/>
              </a:rPr>
              <a:t> (Walton et al., 2020)</a:t>
            </a:r>
            <a:r>
              <a:rPr sz="1300" dirty="0">
                <a:solidFill>
                  <a:srgbClr val="2B2B2B"/>
                </a:solidFill>
                <a:latin typeface="Arial"/>
              </a:rPr>
              <a:t>.</a:t>
            </a:r>
            <a:endParaRPr lang="en-US" sz="1250" dirty="0"/>
          </a:p>
        </p:txBody>
      </p:sp>
      <p:sp>
        <p:nvSpPr>
          <p:cNvPr id="21" name="Shape 19"/>
          <p:cNvSpPr/>
          <p:nvPr/>
        </p:nvSpPr>
        <p:spPr>
          <a:xfrm>
            <a:off x="4343400" y="5065776"/>
            <a:ext cx="128016" cy="128016"/>
          </a:xfrm>
          <a:prstGeom prst="ellipse">
            <a:avLst/>
          </a:prstGeom>
          <a:solidFill>
            <a:srgbClr val="E8722C"/>
          </a:solidFill>
          <a:ln/>
        </p:spPr>
        <p:txBody>
          <a:bodyPr/>
          <a:lstStyle/>
          <a:p>
            <a:endParaRPr dirty="0"/>
          </a:p>
        </p:txBody>
      </p:sp>
      <p:sp>
        <p:nvSpPr>
          <p:cNvPr id="22" name="Text 20"/>
          <p:cNvSpPr/>
          <p:nvPr/>
        </p:nvSpPr>
        <p:spPr>
          <a:xfrm>
            <a:off x="4648200" y="4800460"/>
            <a:ext cx="6995160" cy="868680"/>
          </a:xfrm>
          <a:prstGeom prst="rect">
            <a:avLst/>
          </a:prstGeom>
          <a:noFill/>
          <a:ln/>
        </p:spPr>
        <p:txBody>
          <a:bodyPr wrap="square" lIns="0" tIns="0" rIns="0" bIns="0" rtlCol="0" anchor="ctr"/>
          <a:lstStyle/>
          <a:p>
            <a:pPr marL="0" indent="0">
              <a:lnSpc>
                <a:spcPct val="125000"/>
              </a:lnSpc>
              <a:buNone/>
            </a:pPr>
            <a:r>
              <a:rPr lang="en-US" sz="1300" dirty="0">
                <a:solidFill>
                  <a:srgbClr val="2B2B2B"/>
                </a:solidFill>
                <a:latin typeface="Arial" pitchFamily="34" charset="0"/>
                <a:ea typeface="Arial" pitchFamily="34" charset="-122"/>
                <a:cs typeface="Arial" pitchFamily="34" charset="-120"/>
              </a:rPr>
              <a:t>The UK has among the highest MS prevalence rates globally, but ranks poorly for neurologist provision  44th of 45 European nations for neurologists per person with a neurological condition</a:t>
            </a:r>
            <a:r>
              <a:rPr sz="1300" i="1" dirty="0">
                <a:solidFill>
                  <a:srgbClr val="2B2B2B"/>
                </a:solidFill>
                <a:latin typeface="Arial"/>
              </a:rPr>
              <a:t> (MS Trust, 2024)</a:t>
            </a:r>
            <a:r>
              <a:rPr sz="1300" dirty="0">
                <a:solidFill>
                  <a:srgbClr val="2B2B2B"/>
                </a:solidFill>
                <a:latin typeface="Arial"/>
              </a:rPr>
              <a:t>.</a:t>
            </a:r>
            <a:endParaRPr lang="en-US" sz="1250" dirty="0"/>
          </a:p>
        </p:txBody>
      </p:sp>
      <p:sp>
        <p:nvSpPr>
          <p:cNvPr id="25" name="Text 22"/>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5</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anose="02020603050405020304" pitchFamily="18" charset="0"/>
                <a:ea typeface="Arial" pitchFamily="34" charset="-122"/>
                <a:cs typeface="Arial" panose="02020603050405020304" pitchFamily="18" charset="0"/>
              </a:rPr>
              <a:t>IMPACT</a:t>
            </a:r>
            <a:endParaRPr lang="en-US" dirty="0">
              <a:latin typeface="Arial" panose="02020603050405020304" pitchFamily="18" charset="0"/>
              <a:cs typeface="Arial" panose="02020603050405020304" pitchFamily="18" charset="0"/>
            </a:endParaRPr>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anose="02020603050405020304" pitchFamily="18" charset="0"/>
                <a:ea typeface="Arial" pitchFamily="34" charset="-122"/>
                <a:cs typeface="Arial" panose="02020603050405020304" pitchFamily="18" charset="0"/>
              </a:rPr>
              <a:t>Economic &amp; Social Burden</a:t>
            </a:r>
            <a:endParaRPr lang="en-US" sz="4000" dirty="0">
              <a:latin typeface="Arial" panose="02020603050405020304" pitchFamily="18" charset="0"/>
              <a:cs typeface="Arial" panose="02020603050405020304" pitchFamily="18" charset="0"/>
            </a:endParaRPr>
          </a:p>
        </p:txBody>
      </p:sp>
      <p:sp>
        <p:nvSpPr>
          <p:cNvPr id="4" name="Shape 2"/>
          <p:cNvSpPr/>
          <p:nvPr/>
        </p:nvSpPr>
        <p:spPr>
          <a:xfrm>
            <a:off x="533400" y="1322324"/>
            <a:ext cx="5440680" cy="4941316"/>
          </a:xfrm>
          <a:prstGeom prst="rect">
            <a:avLst/>
          </a:prstGeom>
          <a:solidFill>
            <a:srgbClr val="E7ECF3"/>
          </a:solidFill>
          <a:ln/>
        </p:spPr>
        <p:txBody>
          <a:bodyPr/>
          <a:lstStyle/>
          <a:p>
            <a:endParaRPr dirty="0"/>
          </a:p>
        </p:txBody>
      </p:sp>
      <p:sp>
        <p:nvSpPr>
          <p:cNvPr id="5" name="Shape 3"/>
          <p:cNvSpPr/>
          <p:nvPr/>
        </p:nvSpPr>
        <p:spPr>
          <a:xfrm>
            <a:off x="695198" y="1623949"/>
            <a:ext cx="502920" cy="502920"/>
          </a:xfrm>
          <a:prstGeom prst="ellipse">
            <a:avLst/>
          </a:prstGeom>
          <a:solidFill>
            <a:srgbClr val="1B2A4A"/>
          </a:solidFill>
          <a:ln/>
        </p:spPr>
        <p:txBody>
          <a:bodyPr/>
          <a:lstStyle/>
          <a:p>
            <a:endParaRPr dirty="0"/>
          </a:p>
        </p:txBody>
      </p:sp>
      <p:sp>
        <p:nvSpPr>
          <p:cNvPr id="6" name="Text 4"/>
          <p:cNvSpPr/>
          <p:nvPr/>
        </p:nvSpPr>
        <p:spPr>
          <a:xfrm>
            <a:off x="681228" y="1605915"/>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anose="02020603050405020304" pitchFamily="18" charset="0"/>
                <a:ea typeface="Arial" pitchFamily="34" charset="-122"/>
                <a:cs typeface="Arial" panose="02020603050405020304" pitchFamily="18" charset="0"/>
              </a:rPr>
              <a:t>£</a:t>
            </a:r>
            <a:endParaRPr lang="en-US" sz="2000" dirty="0">
              <a:latin typeface="Arial" panose="02020603050405020304" pitchFamily="18" charset="0"/>
              <a:cs typeface="Arial" panose="02020603050405020304" pitchFamily="18" charset="0"/>
            </a:endParaRPr>
          </a:p>
        </p:txBody>
      </p:sp>
      <p:sp>
        <p:nvSpPr>
          <p:cNvPr id="7" name="Text 5"/>
          <p:cNvSpPr/>
          <p:nvPr/>
        </p:nvSpPr>
        <p:spPr>
          <a:xfrm>
            <a:off x="1303020" y="1623949"/>
            <a:ext cx="4297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Economic burden</a:t>
            </a:r>
            <a:endParaRPr lang="en-US" sz="2400" dirty="0">
              <a:latin typeface="Arial" panose="02020603050405020304" pitchFamily="18" charset="0"/>
              <a:cs typeface="Arial" panose="02020603050405020304" pitchFamily="18" charset="0"/>
            </a:endParaRPr>
          </a:p>
        </p:txBody>
      </p:sp>
      <p:sp>
        <p:nvSpPr>
          <p:cNvPr id="8" name="Shape 6"/>
          <p:cNvSpPr/>
          <p:nvPr/>
        </p:nvSpPr>
        <p:spPr>
          <a:xfrm>
            <a:off x="822960" y="2279078"/>
            <a:ext cx="109728" cy="109728"/>
          </a:xfrm>
          <a:prstGeom prst="ellipse">
            <a:avLst/>
          </a:prstGeom>
          <a:solidFill>
            <a:srgbClr val="E8722C"/>
          </a:solidFill>
          <a:ln/>
        </p:spPr>
        <p:txBody>
          <a:bodyPr/>
          <a:lstStyle/>
          <a:p>
            <a:endParaRPr dirty="0"/>
          </a:p>
        </p:txBody>
      </p:sp>
      <p:sp>
        <p:nvSpPr>
          <p:cNvPr id="9" name="Text 7"/>
          <p:cNvSpPr/>
          <p:nvPr/>
        </p:nvSpPr>
        <p:spPr>
          <a:xfrm>
            <a:off x="1097280" y="2350008"/>
            <a:ext cx="4709160" cy="55626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Average annual cost per person with MS in the UK is estimated at around £30,000–£36,000 when direct health/social care, informal care and productivity losses are combined (Thompson et al., 2017, MS in Europe).</a:t>
            </a:r>
            <a:endParaRPr lang="en-US" sz="1600" dirty="0">
              <a:latin typeface="Arial" panose="02020603050405020304" pitchFamily="18" charset="0"/>
              <a:cs typeface="Arial" panose="02020603050405020304" pitchFamily="18" charset="0"/>
            </a:endParaRPr>
          </a:p>
        </p:txBody>
      </p:sp>
      <p:sp>
        <p:nvSpPr>
          <p:cNvPr id="10" name="Shape 8"/>
          <p:cNvSpPr/>
          <p:nvPr/>
        </p:nvSpPr>
        <p:spPr>
          <a:xfrm>
            <a:off x="822960" y="3276124"/>
            <a:ext cx="109728" cy="109728"/>
          </a:xfrm>
          <a:prstGeom prst="ellipse">
            <a:avLst/>
          </a:prstGeom>
          <a:solidFill>
            <a:srgbClr val="E8722C"/>
          </a:solidFill>
          <a:ln/>
        </p:spPr>
        <p:txBody>
          <a:bodyPr/>
          <a:lstStyle/>
          <a:p>
            <a:endParaRPr dirty="0"/>
          </a:p>
        </p:txBody>
      </p:sp>
      <p:sp>
        <p:nvSpPr>
          <p:cNvPr id="11" name="Text 9"/>
          <p:cNvSpPr/>
          <p:nvPr/>
        </p:nvSpPr>
        <p:spPr>
          <a:xfrm>
            <a:off x="1097280" y="3321304"/>
            <a:ext cx="4389120" cy="738886"/>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Costs rise steeply with disability level — severe disability can cost several times more per year than mild disease, driven by care packages, equipment and lost employment</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12" name="Shape 10"/>
          <p:cNvSpPr/>
          <p:nvPr/>
        </p:nvSpPr>
        <p:spPr>
          <a:xfrm>
            <a:off x="822960" y="4370832"/>
            <a:ext cx="109728" cy="109728"/>
          </a:xfrm>
          <a:prstGeom prst="ellipse">
            <a:avLst/>
          </a:prstGeom>
          <a:solidFill>
            <a:srgbClr val="E8722C"/>
          </a:solidFill>
          <a:ln/>
        </p:spPr>
        <p:txBody>
          <a:bodyPr/>
          <a:lstStyle/>
          <a:p>
            <a:endParaRPr dirty="0"/>
          </a:p>
        </p:txBody>
      </p:sp>
      <p:sp>
        <p:nvSpPr>
          <p:cNvPr id="13" name="Text 11"/>
          <p:cNvSpPr/>
          <p:nvPr/>
        </p:nvSpPr>
        <p:spPr>
          <a:xfrm>
            <a:off x="1097280" y="4503547"/>
            <a:ext cx="4709160" cy="3200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Indirect costs dominate: unpaid carer time and loss of paid employment account for a large share of the total burden, reflecting MS's typical onset in working-age adults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14" name="Shape 12"/>
          <p:cNvSpPr/>
          <p:nvPr/>
        </p:nvSpPr>
        <p:spPr>
          <a:xfrm>
            <a:off x="836930" y="5425948"/>
            <a:ext cx="109728" cy="109728"/>
          </a:xfrm>
          <a:prstGeom prst="ellipse">
            <a:avLst/>
          </a:prstGeom>
          <a:solidFill>
            <a:srgbClr val="E8722C"/>
          </a:solidFill>
          <a:ln/>
        </p:spPr>
        <p:txBody>
          <a:bodyPr/>
          <a:lstStyle/>
          <a:p>
            <a:endParaRPr dirty="0"/>
          </a:p>
        </p:txBody>
      </p:sp>
      <p:sp>
        <p:nvSpPr>
          <p:cNvPr id="15" name="Text 13"/>
          <p:cNvSpPr/>
          <p:nvPr/>
        </p:nvSpPr>
        <p:spPr>
          <a:xfrm>
            <a:off x="1097280" y="5425948"/>
            <a:ext cx="4709160" cy="3200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High-cost disease-modifying therapies represent a growing share of NHS specialised commissioning budgets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16" name="Shape 14"/>
          <p:cNvSpPr/>
          <p:nvPr/>
        </p:nvSpPr>
        <p:spPr>
          <a:xfrm>
            <a:off x="6172200" y="1322324"/>
            <a:ext cx="5486400" cy="4941316"/>
          </a:xfrm>
          <a:prstGeom prst="rect">
            <a:avLst/>
          </a:prstGeom>
          <a:solidFill>
            <a:srgbClr val="E7ECF3"/>
          </a:solidFill>
          <a:ln/>
        </p:spPr>
        <p:txBody>
          <a:bodyPr/>
          <a:lstStyle/>
          <a:p>
            <a:endParaRPr dirty="0"/>
          </a:p>
        </p:txBody>
      </p:sp>
      <p:sp>
        <p:nvSpPr>
          <p:cNvPr id="17" name="Shape 15"/>
          <p:cNvSpPr/>
          <p:nvPr/>
        </p:nvSpPr>
        <p:spPr>
          <a:xfrm>
            <a:off x="6390640" y="1582420"/>
            <a:ext cx="502920" cy="502920"/>
          </a:xfrm>
          <a:prstGeom prst="ellipse">
            <a:avLst/>
          </a:prstGeom>
          <a:solidFill>
            <a:srgbClr val="1B2A4A"/>
          </a:solidFill>
          <a:ln/>
        </p:spPr>
        <p:txBody>
          <a:bodyPr/>
          <a:lstStyle/>
          <a:p>
            <a:endParaRPr dirty="0"/>
          </a:p>
        </p:txBody>
      </p:sp>
      <p:sp>
        <p:nvSpPr>
          <p:cNvPr id="18" name="Text 16"/>
          <p:cNvSpPr/>
          <p:nvPr/>
        </p:nvSpPr>
        <p:spPr>
          <a:xfrm>
            <a:off x="6390640" y="1571879"/>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anose="02020603050405020304" pitchFamily="18" charset="0"/>
                <a:ea typeface="Arial" pitchFamily="34" charset="-122"/>
                <a:cs typeface="Arial" panose="02020603050405020304" pitchFamily="18" charset="0"/>
              </a:rPr>
              <a:t>♥</a:t>
            </a:r>
            <a:endParaRPr lang="en-US" sz="2000" dirty="0">
              <a:latin typeface="Arial" panose="02020603050405020304" pitchFamily="18" charset="0"/>
              <a:cs typeface="Arial" panose="02020603050405020304" pitchFamily="18" charset="0"/>
            </a:endParaRPr>
          </a:p>
        </p:txBody>
      </p:sp>
      <p:sp>
        <p:nvSpPr>
          <p:cNvPr id="19" name="Text 17"/>
          <p:cNvSpPr/>
          <p:nvPr/>
        </p:nvSpPr>
        <p:spPr>
          <a:xfrm>
            <a:off x="7132320" y="1564259"/>
            <a:ext cx="4297680" cy="50292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Social burden</a:t>
            </a:r>
            <a:endParaRPr lang="en-US" sz="2400" dirty="0">
              <a:latin typeface="Arial" panose="02020603050405020304" pitchFamily="18" charset="0"/>
              <a:cs typeface="Arial" panose="02020603050405020304" pitchFamily="18" charset="0"/>
            </a:endParaRPr>
          </a:p>
        </p:txBody>
      </p:sp>
      <p:sp>
        <p:nvSpPr>
          <p:cNvPr id="20" name="Shape 18"/>
          <p:cNvSpPr/>
          <p:nvPr/>
        </p:nvSpPr>
        <p:spPr>
          <a:xfrm>
            <a:off x="6436360" y="2276856"/>
            <a:ext cx="109728" cy="109728"/>
          </a:xfrm>
          <a:prstGeom prst="ellipse">
            <a:avLst/>
          </a:prstGeom>
          <a:solidFill>
            <a:srgbClr val="E8722C"/>
          </a:solidFill>
          <a:ln/>
        </p:spPr>
        <p:txBody>
          <a:bodyPr/>
          <a:lstStyle/>
          <a:p>
            <a:endParaRPr dirty="0"/>
          </a:p>
        </p:txBody>
      </p:sp>
      <p:sp>
        <p:nvSpPr>
          <p:cNvPr id="21" name="Text 19"/>
          <p:cNvSpPr/>
          <p:nvPr/>
        </p:nvSpPr>
        <p:spPr>
          <a:xfrm>
            <a:off x="6720840" y="2279078"/>
            <a:ext cx="4754880" cy="738886"/>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Over half of people with MS report feeling isolated because of their condition; loneliness is worsened by unpredictable symptoms and fatigue that limit social participation</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22" name="Shape 20"/>
          <p:cNvSpPr/>
          <p:nvPr/>
        </p:nvSpPr>
        <p:spPr>
          <a:xfrm>
            <a:off x="6446520" y="3364992"/>
            <a:ext cx="109728" cy="109728"/>
          </a:xfrm>
          <a:prstGeom prst="ellipse">
            <a:avLst/>
          </a:prstGeom>
          <a:solidFill>
            <a:srgbClr val="E8722C"/>
          </a:solidFill>
          <a:ln/>
        </p:spPr>
        <p:txBody>
          <a:bodyPr/>
          <a:lstStyle/>
          <a:p>
            <a:endParaRPr dirty="0"/>
          </a:p>
        </p:txBody>
      </p:sp>
      <p:sp>
        <p:nvSpPr>
          <p:cNvPr id="23" name="Text 21"/>
          <p:cNvSpPr/>
          <p:nvPr/>
        </p:nvSpPr>
        <p:spPr>
          <a:xfrm>
            <a:off x="6720840" y="3191510"/>
            <a:ext cx="4754880" cy="86868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MS frequently disrupts employment, education, relationships and family/caring roles, often at a life stage when careers and families are being established</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24" name="Shape 22"/>
          <p:cNvSpPr/>
          <p:nvPr/>
        </p:nvSpPr>
        <p:spPr>
          <a:xfrm>
            <a:off x="6446520" y="4261104"/>
            <a:ext cx="109728" cy="109728"/>
          </a:xfrm>
          <a:prstGeom prst="ellipse">
            <a:avLst/>
          </a:prstGeom>
          <a:solidFill>
            <a:srgbClr val="E8722C"/>
          </a:solidFill>
          <a:ln/>
        </p:spPr>
        <p:txBody>
          <a:bodyPr/>
          <a:lstStyle/>
          <a:p>
            <a:endParaRPr dirty="0"/>
          </a:p>
        </p:txBody>
      </p:sp>
      <p:sp>
        <p:nvSpPr>
          <p:cNvPr id="25" name="Text 23"/>
          <p:cNvSpPr/>
          <p:nvPr/>
        </p:nvSpPr>
        <p:spPr>
          <a:xfrm>
            <a:off x="6720840" y="4142232"/>
            <a:ext cx="4754880" cy="86868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Stigma and the 'invisible' nature of symptoms such as fatigue and cognitive change can lead to disbelief from employers, services and even family members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26" name="Shape 24"/>
          <p:cNvSpPr/>
          <p:nvPr/>
        </p:nvSpPr>
        <p:spPr>
          <a:xfrm>
            <a:off x="6446520" y="5157216"/>
            <a:ext cx="109728" cy="109728"/>
          </a:xfrm>
          <a:prstGeom prst="ellipse">
            <a:avLst/>
          </a:prstGeom>
          <a:solidFill>
            <a:srgbClr val="E8722C"/>
          </a:solidFill>
          <a:ln/>
        </p:spPr>
        <p:txBody>
          <a:bodyPr/>
          <a:lstStyle/>
          <a:p>
            <a:endParaRPr dirty="0"/>
          </a:p>
        </p:txBody>
      </p:sp>
      <p:sp>
        <p:nvSpPr>
          <p:cNvPr id="27" name="Text 25"/>
          <p:cNvSpPr/>
          <p:nvPr/>
        </p:nvSpPr>
        <p:spPr>
          <a:xfrm>
            <a:off x="6720840" y="4991608"/>
            <a:ext cx="4754880" cy="86868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Significant burden falls on unpaid family carers, who report high rates of stress, reduced working hours and their own health impacts</a:t>
            </a:r>
            <a:r>
              <a:rPr sz="1300" i="1" dirty="0">
                <a:solidFill>
                  <a:srgbClr val="2B2B2B"/>
                </a:solidFill>
                <a:latin typeface="Arial"/>
              </a:rPr>
              <a:t> (Thompson et al., 2017)</a:t>
            </a:r>
            <a:r>
              <a:rPr sz="1300" dirty="0">
                <a:solidFill>
                  <a:srgbClr val="2B2B2B"/>
                </a:solidFill>
                <a:latin typeface="Arial"/>
              </a:rPr>
              <a:t>.</a:t>
            </a:r>
            <a:endParaRPr lang="en-US" sz="1600" dirty="0">
              <a:latin typeface="Arial" panose="02020603050405020304" pitchFamily="18" charset="0"/>
              <a:cs typeface="Arial" panose="02020603050405020304" pitchFamily="18" charset="0"/>
            </a:endParaRPr>
          </a:p>
        </p:txBody>
      </p:sp>
      <p:sp>
        <p:nvSpPr>
          <p:cNvPr id="30" name="Text 27"/>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anose="02020603050405020304" pitchFamily="18" charset="0"/>
                <a:ea typeface="Arial" pitchFamily="34" charset="-122"/>
                <a:cs typeface="Arial" panose="02020603050405020304" pitchFamily="18" charset="0"/>
              </a:rPr>
              <a:t>6</a:t>
            </a:r>
            <a:endParaRPr lang="en-US" sz="1100" dirty="0">
              <a:latin typeface="Arial" panose="02020603050405020304" pitchFamily="18" charset="0"/>
              <a:cs typeface="Arial"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CLINICAL PATHWAY</a:t>
            </a:r>
            <a:endParaRPr lang="en-US" sz="12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Diagnosis &amp; Initial Assessment</a:t>
            </a:r>
            <a:endParaRPr lang="en-US" sz="3000" dirty="0"/>
          </a:p>
        </p:txBody>
      </p:sp>
      <p:sp>
        <p:nvSpPr>
          <p:cNvPr id="4" name="Text 2"/>
          <p:cNvSpPr/>
          <p:nvPr/>
        </p:nvSpPr>
        <p:spPr>
          <a:xfrm>
            <a:off x="563880" y="1371600"/>
            <a:ext cx="11064240" cy="59436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Diagnosis is made by a consultant neurologist and rests on demonstrating dissemination of CNS lesions in time (DIT) and space (DIS), applying the revised McDonald Criteria (2017, updated 2024), while excluding alternative explanations</a:t>
            </a:r>
            <a:r>
              <a:rPr sz="1300" i="1" dirty="0">
                <a:solidFill>
                  <a:srgbClr val="2B2B2B"/>
                </a:solidFill>
                <a:latin typeface="Arial"/>
              </a:rPr>
              <a:t> (NICE NG220, 2022; Thompson et al., 2018)</a:t>
            </a:r>
            <a:r>
              <a:rPr sz="1300" dirty="0">
                <a:solidFill>
                  <a:srgbClr val="2B2B2B"/>
                </a:solidFill>
                <a:latin typeface="Arial"/>
              </a:rPr>
              <a:t>.</a:t>
            </a:r>
            <a:endParaRPr lang="en-US" sz="1300" dirty="0"/>
          </a:p>
        </p:txBody>
      </p:sp>
      <p:sp>
        <p:nvSpPr>
          <p:cNvPr id="5" name="Shape 3"/>
          <p:cNvSpPr/>
          <p:nvPr/>
        </p:nvSpPr>
        <p:spPr>
          <a:xfrm>
            <a:off x="548640" y="2240280"/>
            <a:ext cx="3611880" cy="1965960"/>
          </a:xfrm>
          <a:prstGeom prst="rect">
            <a:avLst/>
          </a:prstGeom>
          <a:solidFill>
            <a:srgbClr val="E7ECF3"/>
          </a:solidFill>
          <a:ln w="15240">
            <a:solidFill>
              <a:srgbClr val="E7ECF3"/>
            </a:solidFill>
            <a:prstDash val="solid"/>
          </a:ln>
        </p:spPr>
        <p:txBody>
          <a:bodyPr/>
          <a:lstStyle/>
          <a:p>
            <a:endParaRPr dirty="0"/>
          </a:p>
        </p:txBody>
      </p:sp>
      <p:sp>
        <p:nvSpPr>
          <p:cNvPr id="6" name="Shape 4"/>
          <p:cNvSpPr/>
          <p:nvPr/>
        </p:nvSpPr>
        <p:spPr>
          <a:xfrm>
            <a:off x="731520" y="2423160"/>
            <a:ext cx="411480" cy="411480"/>
          </a:xfrm>
          <a:prstGeom prst="ellipse">
            <a:avLst/>
          </a:prstGeom>
          <a:solidFill>
            <a:srgbClr val="1B2A4A"/>
          </a:solidFill>
          <a:ln/>
        </p:spPr>
        <p:txBody>
          <a:bodyPr/>
          <a:lstStyle/>
          <a:p>
            <a:endParaRPr dirty="0"/>
          </a:p>
        </p:txBody>
      </p:sp>
      <p:sp>
        <p:nvSpPr>
          <p:cNvPr id="7" name="Text 5"/>
          <p:cNvSpPr/>
          <p:nvPr/>
        </p:nvSpPr>
        <p:spPr>
          <a:xfrm>
            <a:off x="731520" y="242316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8" name="Text 6"/>
          <p:cNvSpPr/>
          <p:nvPr/>
        </p:nvSpPr>
        <p:spPr>
          <a:xfrm>
            <a:off x="1280160" y="242316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Recognise &amp; refer</a:t>
            </a:r>
            <a:endParaRPr lang="en-US" sz="1250" dirty="0"/>
          </a:p>
        </p:txBody>
      </p:sp>
      <p:sp>
        <p:nvSpPr>
          <p:cNvPr id="9" name="Text 7"/>
          <p:cNvSpPr/>
          <p:nvPr/>
        </p:nvSpPr>
        <p:spPr>
          <a:xfrm>
            <a:off x="731520" y="297180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Suspected first demyelinating episode (e.g. optic neuritis, sensory/motor symptoms lasting &gt;24hrs) triggers an urgent neurology referral</a:t>
            </a:r>
            <a:r>
              <a:rPr sz="1300" i="1" dirty="0">
                <a:solidFill>
                  <a:srgbClr val="2B2B2B"/>
                </a:solidFill>
                <a:latin typeface="Arial"/>
              </a:rPr>
              <a:t> (NICE NG220, 2022)</a:t>
            </a:r>
            <a:endParaRPr lang="en-US" sz="1000" dirty="0"/>
          </a:p>
        </p:txBody>
      </p:sp>
      <p:sp>
        <p:nvSpPr>
          <p:cNvPr id="10" name="Shape 8"/>
          <p:cNvSpPr/>
          <p:nvPr/>
        </p:nvSpPr>
        <p:spPr>
          <a:xfrm>
            <a:off x="4297680" y="2240280"/>
            <a:ext cx="3611880" cy="1965960"/>
          </a:xfrm>
          <a:prstGeom prst="rect">
            <a:avLst/>
          </a:prstGeom>
          <a:solidFill>
            <a:srgbClr val="FFFFFF"/>
          </a:solidFill>
          <a:ln w="15240">
            <a:solidFill>
              <a:srgbClr val="E7ECF3"/>
            </a:solidFill>
            <a:prstDash val="solid"/>
          </a:ln>
        </p:spPr>
        <p:txBody>
          <a:bodyPr/>
          <a:lstStyle/>
          <a:p>
            <a:endParaRPr dirty="0"/>
          </a:p>
        </p:txBody>
      </p:sp>
      <p:sp>
        <p:nvSpPr>
          <p:cNvPr id="11" name="Shape 9"/>
          <p:cNvSpPr/>
          <p:nvPr/>
        </p:nvSpPr>
        <p:spPr>
          <a:xfrm>
            <a:off x="4480560" y="2423160"/>
            <a:ext cx="411480" cy="411480"/>
          </a:xfrm>
          <a:prstGeom prst="ellipse">
            <a:avLst/>
          </a:prstGeom>
          <a:solidFill>
            <a:srgbClr val="1B2A4A"/>
          </a:solidFill>
          <a:ln/>
        </p:spPr>
        <p:txBody>
          <a:bodyPr/>
          <a:lstStyle/>
          <a:p>
            <a:endParaRPr dirty="0"/>
          </a:p>
        </p:txBody>
      </p:sp>
      <p:sp>
        <p:nvSpPr>
          <p:cNvPr id="12" name="Text 10"/>
          <p:cNvSpPr/>
          <p:nvPr/>
        </p:nvSpPr>
        <p:spPr>
          <a:xfrm>
            <a:off x="4480560" y="242316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13" name="Text 11"/>
          <p:cNvSpPr/>
          <p:nvPr/>
        </p:nvSpPr>
        <p:spPr>
          <a:xfrm>
            <a:off x="5029200" y="242316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Clinical history &amp; exam</a:t>
            </a:r>
            <a:endParaRPr lang="en-US" sz="1250" dirty="0"/>
          </a:p>
        </p:txBody>
      </p:sp>
      <p:sp>
        <p:nvSpPr>
          <p:cNvPr id="14" name="Text 12"/>
          <p:cNvSpPr/>
          <p:nvPr/>
        </p:nvSpPr>
        <p:spPr>
          <a:xfrm>
            <a:off x="4480560" y="297180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Detailed neurological history and examination to identify objective signs consistent with CNS demyelination</a:t>
            </a:r>
            <a:r>
              <a:rPr sz="1300" i="1" dirty="0">
                <a:solidFill>
                  <a:srgbClr val="2B2B2B"/>
                </a:solidFill>
                <a:latin typeface="Arial"/>
              </a:rPr>
              <a:t> (NICE NG220, 2022)</a:t>
            </a:r>
            <a:endParaRPr lang="en-US" sz="1000" dirty="0"/>
          </a:p>
        </p:txBody>
      </p:sp>
      <p:sp>
        <p:nvSpPr>
          <p:cNvPr id="15" name="Shape 13"/>
          <p:cNvSpPr/>
          <p:nvPr/>
        </p:nvSpPr>
        <p:spPr>
          <a:xfrm>
            <a:off x="8046720" y="2240280"/>
            <a:ext cx="3611880" cy="1965960"/>
          </a:xfrm>
          <a:prstGeom prst="rect">
            <a:avLst/>
          </a:prstGeom>
          <a:solidFill>
            <a:srgbClr val="E7ECF3"/>
          </a:solidFill>
          <a:ln w="15240">
            <a:solidFill>
              <a:srgbClr val="E7ECF3"/>
            </a:solidFill>
            <a:prstDash val="solid"/>
          </a:ln>
        </p:spPr>
        <p:txBody>
          <a:bodyPr/>
          <a:lstStyle/>
          <a:p>
            <a:endParaRPr dirty="0"/>
          </a:p>
        </p:txBody>
      </p:sp>
      <p:sp>
        <p:nvSpPr>
          <p:cNvPr id="16" name="Shape 14"/>
          <p:cNvSpPr/>
          <p:nvPr/>
        </p:nvSpPr>
        <p:spPr>
          <a:xfrm>
            <a:off x="8229600" y="2423160"/>
            <a:ext cx="411480" cy="411480"/>
          </a:xfrm>
          <a:prstGeom prst="ellipse">
            <a:avLst/>
          </a:prstGeom>
          <a:solidFill>
            <a:srgbClr val="1B2A4A"/>
          </a:solidFill>
          <a:ln/>
        </p:spPr>
        <p:txBody>
          <a:bodyPr/>
          <a:lstStyle/>
          <a:p>
            <a:endParaRPr dirty="0"/>
          </a:p>
        </p:txBody>
      </p:sp>
      <p:sp>
        <p:nvSpPr>
          <p:cNvPr id="17" name="Text 15"/>
          <p:cNvSpPr/>
          <p:nvPr/>
        </p:nvSpPr>
        <p:spPr>
          <a:xfrm>
            <a:off x="8229600" y="242316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18" name="Text 16"/>
          <p:cNvSpPr/>
          <p:nvPr/>
        </p:nvSpPr>
        <p:spPr>
          <a:xfrm>
            <a:off x="8778240" y="242316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MRI brain &amp; spinal cord</a:t>
            </a:r>
            <a:endParaRPr lang="en-US" sz="1250" dirty="0"/>
          </a:p>
        </p:txBody>
      </p:sp>
      <p:sp>
        <p:nvSpPr>
          <p:cNvPr id="19" name="Text 17"/>
          <p:cNvSpPr/>
          <p:nvPr/>
        </p:nvSpPr>
        <p:spPr>
          <a:xfrm>
            <a:off x="8229600" y="297180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Gadolinium-contrast MRI is the key investigation — identifies T2 lesions (space) and enhancing vs non-enhancing lesions (time)</a:t>
            </a:r>
            <a:r>
              <a:rPr sz="1300" i="1" dirty="0">
                <a:solidFill>
                  <a:srgbClr val="2B2B2B"/>
                </a:solidFill>
                <a:latin typeface="Arial"/>
              </a:rPr>
              <a:t> (Filippi et al., MAGNIMS, 2016)</a:t>
            </a:r>
            <a:endParaRPr lang="en-US" sz="1000" dirty="0"/>
          </a:p>
        </p:txBody>
      </p:sp>
      <p:sp>
        <p:nvSpPr>
          <p:cNvPr id="20" name="Shape 18"/>
          <p:cNvSpPr/>
          <p:nvPr/>
        </p:nvSpPr>
        <p:spPr>
          <a:xfrm>
            <a:off x="548640" y="4389120"/>
            <a:ext cx="3611880" cy="1965960"/>
          </a:xfrm>
          <a:prstGeom prst="rect">
            <a:avLst/>
          </a:prstGeom>
          <a:solidFill>
            <a:srgbClr val="FFFFFF"/>
          </a:solidFill>
          <a:ln w="15240">
            <a:solidFill>
              <a:srgbClr val="E7ECF3"/>
            </a:solidFill>
            <a:prstDash val="solid"/>
          </a:ln>
        </p:spPr>
        <p:txBody>
          <a:bodyPr/>
          <a:lstStyle/>
          <a:p>
            <a:endParaRPr dirty="0"/>
          </a:p>
        </p:txBody>
      </p:sp>
      <p:sp>
        <p:nvSpPr>
          <p:cNvPr id="21" name="Shape 19"/>
          <p:cNvSpPr/>
          <p:nvPr/>
        </p:nvSpPr>
        <p:spPr>
          <a:xfrm>
            <a:off x="731520" y="4572000"/>
            <a:ext cx="411480" cy="411480"/>
          </a:xfrm>
          <a:prstGeom prst="ellipse">
            <a:avLst/>
          </a:prstGeom>
          <a:solidFill>
            <a:srgbClr val="E8722C"/>
          </a:solidFill>
          <a:ln/>
        </p:spPr>
        <p:txBody>
          <a:bodyPr/>
          <a:lstStyle/>
          <a:p>
            <a:endParaRPr dirty="0"/>
          </a:p>
        </p:txBody>
      </p:sp>
      <p:sp>
        <p:nvSpPr>
          <p:cNvPr id="22" name="Text 20"/>
          <p:cNvSpPr/>
          <p:nvPr/>
        </p:nvSpPr>
        <p:spPr>
          <a:xfrm>
            <a:off x="731520" y="457200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23" name="Text 21"/>
          <p:cNvSpPr/>
          <p:nvPr/>
        </p:nvSpPr>
        <p:spPr>
          <a:xfrm>
            <a:off x="1280160" y="457200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Supporting investigations</a:t>
            </a:r>
            <a:endParaRPr lang="en-US" sz="1250" dirty="0"/>
          </a:p>
        </p:txBody>
      </p:sp>
      <p:sp>
        <p:nvSpPr>
          <p:cNvPr id="24" name="Text 22"/>
          <p:cNvSpPr/>
          <p:nvPr/>
        </p:nvSpPr>
        <p:spPr>
          <a:xfrm>
            <a:off x="731520" y="512064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CSF analysis for oligoclonal bands, visual evoked potentials, and blood tests to exclude mimics (e.g. NMOSD, vasculitis, B12 deficiency)</a:t>
            </a:r>
            <a:r>
              <a:rPr sz="1300" i="1" dirty="0">
                <a:solidFill>
                  <a:srgbClr val="2B2B2B"/>
                </a:solidFill>
                <a:latin typeface="Arial"/>
              </a:rPr>
              <a:t> (NICE NG220, 2022)</a:t>
            </a:r>
            <a:endParaRPr lang="en-US" sz="1000" dirty="0"/>
          </a:p>
        </p:txBody>
      </p:sp>
      <p:sp>
        <p:nvSpPr>
          <p:cNvPr id="25" name="Shape 23"/>
          <p:cNvSpPr/>
          <p:nvPr/>
        </p:nvSpPr>
        <p:spPr>
          <a:xfrm>
            <a:off x="4297680" y="4389120"/>
            <a:ext cx="3611880" cy="1965960"/>
          </a:xfrm>
          <a:prstGeom prst="rect">
            <a:avLst/>
          </a:prstGeom>
          <a:solidFill>
            <a:srgbClr val="E7ECF3"/>
          </a:solidFill>
          <a:ln w="15240">
            <a:solidFill>
              <a:srgbClr val="E7ECF3"/>
            </a:solidFill>
            <a:prstDash val="solid"/>
          </a:ln>
        </p:spPr>
        <p:txBody>
          <a:bodyPr/>
          <a:lstStyle/>
          <a:p>
            <a:endParaRPr dirty="0"/>
          </a:p>
        </p:txBody>
      </p:sp>
      <p:sp>
        <p:nvSpPr>
          <p:cNvPr id="26" name="Shape 24"/>
          <p:cNvSpPr/>
          <p:nvPr/>
        </p:nvSpPr>
        <p:spPr>
          <a:xfrm>
            <a:off x="4480560" y="4572000"/>
            <a:ext cx="411480" cy="411480"/>
          </a:xfrm>
          <a:prstGeom prst="ellipse">
            <a:avLst/>
          </a:prstGeom>
          <a:solidFill>
            <a:srgbClr val="E8722C"/>
          </a:solidFill>
          <a:ln/>
        </p:spPr>
        <p:txBody>
          <a:bodyPr/>
          <a:lstStyle/>
          <a:p>
            <a:endParaRPr dirty="0"/>
          </a:p>
        </p:txBody>
      </p:sp>
      <p:sp>
        <p:nvSpPr>
          <p:cNvPr id="27" name="Text 25"/>
          <p:cNvSpPr/>
          <p:nvPr/>
        </p:nvSpPr>
        <p:spPr>
          <a:xfrm>
            <a:off x="4480560" y="457200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5</a:t>
            </a:r>
            <a:endParaRPr lang="en-US" sz="1400" dirty="0"/>
          </a:p>
        </p:txBody>
      </p:sp>
      <p:sp>
        <p:nvSpPr>
          <p:cNvPr id="28" name="Text 26"/>
          <p:cNvSpPr/>
          <p:nvPr/>
        </p:nvSpPr>
        <p:spPr>
          <a:xfrm>
            <a:off x="5029200" y="457200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Diagnosis &amp; communication</a:t>
            </a:r>
            <a:endParaRPr lang="en-US" sz="1250" dirty="0"/>
          </a:p>
        </p:txBody>
      </p:sp>
      <p:sp>
        <p:nvSpPr>
          <p:cNvPr id="29" name="Text 27"/>
          <p:cNvSpPr/>
          <p:nvPr/>
        </p:nvSpPr>
        <p:spPr>
          <a:xfrm>
            <a:off x="4480560" y="512064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Applying McDonald criteria; sensitive, structured breaking of news with written information and named MS nurse contact</a:t>
            </a:r>
            <a:r>
              <a:rPr sz="1300" i="1" dirty="0">
                <a:solidFill>
                  <a:srgbClr val="2B2B2B"/>
                </a:solidFill>
                <a:latin typeface="Arial"/>
              </a:rPr>
              <a:t> (Thompson et al., 2018)</a:t>
            </a:r>
            <a:endParaRPr lang="en-US" sz="1000" dirty="0"/>
          </a:p>
        </p:txBody>
      </p:sp>
      <p:sp>
        <p:nvSpPr>
          <p:cNvPr id="30" name="Shape 28"/>
          <p:cNvSpPr/>
          <p:nvPr/>
        </p:nvSpPr>
        <p:spPr>
          <a:xfrm>
            <a:off x="8046720" y="4389120"/>
            <a:ext cx="3611880" cy="1965960"/>
          </a:xfrm>
          <a:prstGeom prst="rect">
            <a:avLst/>
          </a:prstGeom>
          <a:solidFill>
            <a:srgbClr val="FFFFFF"/>
          </a:solidFill>
          <a:ln w="15240">
            <a:solidFill>
              <a:srgbClr val="E7ECF3"/>
            </a:solidFill>
            <a:prstDash val="solid"/>
          </a:ln>
        </p:spPr>
        <p:txBody>
          <a:bodyPr/>
          <a:lstStyle/>
          <a:p>
            <a:endParaRPr dirty="0"/>
          </a:p>
        </p:txBody>
      </p:sp>
      <p:sp>
        <p:nvSpPr>
          <p:cNvPr id="31" name="Shape 29"/>
          <p:cNvSpPr/>
          <p:nvPr/>
        </p:nvSpPr>
        <p:spPr>
          <a:xfrm>
            <a:off x="8229600" y="4572000"/>
            <a:ext cx="411480" cy="411480"/>
          </a:xfrm>
          <a:prstGeom prst="ellipse">
            <a:avLst/>
          </a:prstGeom>
          <a:solidFill>
            <a:srgbClr val="E8722C"/>
          </a:solidFill>
          <a:ln/>
        </p:spPr>
        <p:txBody>
          <a:bodyPr/>
          <a:lstStyle/>
          <a:p>
            <a:endParaRPr dirty="0"/>
          </a:p>
        </p:txBody>
      </p:sp>
      <p:sp>
        <p:nvSpPr>
          <p:cNvPr id="32" name="Text 30"/>
          <p:cNvSpPr/>
          <p:nvPr/>
        </p:nvSpPr>
        <p:spPr>
          <a:xfrm>
            <a:off x="8229600" y="457200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6</a:t>
            </a:r>
            <a:endParaRPr lang="en-US" sz="1400" dirty="0"/>
          </a:p>
        </p:txBody>
      </p:sp>
      <p:sp>
        <p:nvSpPr>
          <p:cNvPr id="33" name="Text 31"/>
          <p:cNvSpPr/>
          <p:nvPr/>
        </p:nvSpPr>
        <p:spPr>
          <a:xfrm>
            <a:off x="8778240" y="4572000"/>
            <a:ext cx="2697480" cy="45720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Baseline holistic assessment</a:t>
            </a:r>
            <a:endParaRPr lang="en-US" sz="1250" dirty="0"/>
          </a:p>
        </p:txBody>
      </p:sp>
      <p:sp>
        <p:nvSpPr>
          <p:cNvPr id="34" name="Text 32"/>
          <p:cNvSpPr/>
          <p:nvPr/>
        </p:nvSpPr>
        <p:spPr>
          <a:xfrm>
            <a:off x="8229600" y="5120640"/>
            <a:ext cx="3246120" cy="105156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Disability (e.g. EDSS), mood, cognition, continence, mobility, employment, and social/family circumstances assessed as a baseline</a:t>
            </a:r>
            <a:r>
              <a:rPr sz="1300" i="1" dirty="0">
                <a:solidFill>
                  <a:srgbClr val="2B2B2B"/>
                </a:solidFill>
                <a:latin typeface="Arial"/>
              </a:rPr>
              <a:t> (NICE NG220, 2022; Kurtzke, 1983)</a:t>
            </a:r>
            <a:endParaRPr lang="en-US" sz="1000" dirty="0"/>
          </a:p>
        </p:txBody>
      </p:sp>
      <p:sp>
        <p:nvSpPr>
          <p:cNvPr id="37" name="Text 34"/>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UK GUIDANCE</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Management Following NICE NG220</a:t>
            </a:r>
            <a:endParaRPr lang="en-US" sz="4000" dirty="0"/>
          </a:p>
        </p:txBody>
      </p:sp>
      <p:sp>
        <p:nvSpPr>
          <p:cNvPr id="4" name="Shape 2"/>
          <p:cNvSpPr/>
          <p:nvPr/>
        </p:nvSpPr>
        <p:spPr>
          <a:xfrm>
            <a:off x="548640" y="1554480"/>
            <a:ext cx="11064240" cy="914400"/>
          </a:xfrm>
          <a:prstGeom prst="rect">
            <a:avLst/>
          </a:prstGeom>
          <a:solidFill>
            <a:srgbClr val="1B2A4A"/>
          </a:solidFill>
          <a:ln/>
        </p:spPr>
        <p:txBody>
          <a:bodyPr/>
          <a:lstStyle/>
          <a:p>
            <a:endParaRPr dirty="0"/>
          </a:p>
        </p:txBody>
      </p:sp>
      <p:sp>
        <p:nvSpPr>
          <p:cNvPr id="5" name="Text 3"/>
          <p:cNvSpPr/>
          <p:nvPr/>
        </p:nvSpPr>
        <p:spPr>
          <a:xfrm>
            <a:off x="822960" y="1554480"/>
            <a:ext cx="10515600" cy="914400"/>
          </a:xfrm>
          <a:prstGeom prst="rect">
            <a:avLst/>
          </a:prstGeom>
          <a:noFill/>
          <a:ln/>
        </p:spPr>
        <p:txBody>
          <a:bodyPr wrap="square" lIns="0" tIns="0" rIns="0" bIns="0" rtlCol="0" anchor="ctr"/>
          <a:lstStyle/>
          <a:p>
            <a:pPr marL="0" indent="0">
              <a:lnSpc>
                <a:spcPct val="130000"/>
              </a:lnSpc>
              <a:buNone/>
            </a:pPr>
            <a:r>
              <a:rPr lang="en-US" sz="1300" b="1" dirty="0">
                <a:solidFill>
                  <a:srgbClr val="FFFFFF"/>
                </a:solidFill>
                <a:latin typeface="Arial" pitchFamily="34" charset="0"/>
                <a:ea typeface="Arial" pitchFamily="34" charset="-122"/>
                <a:cs typeface="Arial" pitchFamily="34" charset="-120"/>
              </a:rPr>
              <a:t>NICE Guideline NG220 — Multiple Sclerosis in Adults: Management  </a:t>
            </a:r>
            <a:r>
              <a:rPr lang="en-US" sz="1300" dirty="0">
                <a:solidFill>
                  <a:srgbClr val="F7C9A6"/>
                </a:solidFill>
                <a:latin typeface="Arial" pitchFamily="34" charset="0"/>
                <a:ea typeface="Arial" pitchFamily="34" charset="-122"/>
                <a:cs typeface="Arial" pitchFamily="34" charset="-120"/>
              </a:rPr>
              <a:t>Published 22 June 2022, last updated 3 June 2026 · covers NHS England (also used in Wales)</a:t>
            </a:r>
            <a:endParaRPr lang="en-US" sz="2000" dirty="0"/>
          </a:p>
        </p:txBody>
      </p:sp>
      <p:sp>
        <p:nvSpPr>
          <p:cNvPr id="6" name="Shape 4"/>
          <p:cNvSpPr/>
          <p:nvPr/>
        </p:nvSpPr>
        <p:spPr>
          <a:xfrm>
            <a:off x="548640" y="2697480"/>
            <a:ext cx="3611880" cy="1600200"/>
          </a:xfrm>
          <a:prstGeom prst="rect">
            <a:avLst/>
          </a:prstGeom>
          <a:solidFill>
            <a:srgbClr val="E7ECF3"/>
          </a:solidFill>
          <a:ln/>
        </p:spPr>
        <p:txBody>
          <a:bodyPr/>
          <a:lstStyle/>
          <a:p>
            <a:endParaRPr dirty="0"/>
          </a:p>
        </p:txBody>
      </p:sp>
      <p:sp>
        <p:nvSpPr>
          <p:cNvPr id="7" name="Shape 5"/>
          <p:cNvSpPr/>
          <p:nvPr/>
        </p:nvSpPr>
        <p:spPr>
          <a:xfrm>
            <a:off x="548640" y="2697480"/>
            <a:ext cx="73152" cy="1600200"/>
          </a:xfrm>
          <a:prstGeom prst="rect">
            <a:avLst/>
          </a:prstGeom>
          <a:solidFill>
            <a:srgbClr val="E8722C"/>
          </a:solidFill>
          <a:ln/>
        </p:spPr>
        <p:txBody>
          <a:bodyPr/>
          <a:lstStyle/>
          <a:p>
            <a:endParaRPr dirty="0"/>
          </a:p>
        </p:txBody>
      </p:sp>
      <p:sp>
        <p:nvSpPr>
          <p:cNvPr id="8" name="Text 6"/>
          <p:cNvSpPr/>
          <p:nvPr/>
        </p:nvSpPr>
        <p:spPr>
          <a:xfrm>
            <a:off x="804672" y="280720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Coordinated MDT care</a:t>
            </a:r>
            <a:endParaRPr lang="en-US" dirty="0"/>
          </a:p>
        </p:txBody>
      </p:sp>
      <p:sp>
        <p:nvSpPr>
          <p:cNvPr id="9" name="Text 7"/>
          <p:cNvSpPr/>
          <p:nvPr/>
        </p:nvSpPr>
        <p:spPr>
          <a:xfrm>
            <a:off x="804672" y="317296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 named MS specialist nurse coordinates access to neurology, physiotherapy, occupational therapy, continence, psychology, and social care</a:t>
            </a:r>
            <a:r>
              <a:rPr sz="1300" i="1" dirty="0">
                <a:solidFill>
                  <a:srgbClr val="2B2B2B"/>
                </a:solidFill>
                <a:latin typeface="Arial"/>
              </a:rPr>
              <a:t> (NICE NG220, 2022)</a:t>
            </a:r>
            <a:endParaRPr lang="en-US" sz="1200" dirty="0"/>
          </a:p>
        </p:txBody>
      </p:sp>
      <p:sp>
        <p:nvSpPr>
          <p:cNvPr id="10" name="Shape 8"/>
          <p:cNvSpPr/>
          <p:nvPr/>
        </p:nvSpPr>
        <p:spPr>
          <a:xfrm>
            <a:off x="4297680" y="2697480"/>
            <a:ext cx="3611880" cy="1600200"/>
          </a:xfrm>
          <a:prstGeom prst="rect">
            <a:avLst/>
          </a:prstGeom>
          <a:solidFill>
            <a:srgbClr val="E7ECF3"/>
          </a:solidFill>
          <a:ln/>
        </p:spPr>
        <p:txBody>
          <a:bodyPr/>
          <a:lstStyle/>
          <a:p>
            <a:endParaRPr dirty="0"/>
          </a:p>
        </p:txBody>
      </p:sp>
      <p:sp>
        <p:nvSpPr>
          <p:cNvPr id="11" name="Shape 9"/>
          <p:cNvSpPr/>
          <p:nvPr/>
        </p:nvSpPr>
        <p:spPr>
          <a:xfrm>
            <a:off x="4297680" y="2697480"/>
            <a:ext cx="73152" cy="1600200"/>
          </a:xfrm>
          <a:prstGeom prst="rect">
            <a:avLst/>
          </a:prstGeom>
          <a:solidFill>
            <a:srgbClr val="E8722C"/>
          </a:solidFill>
          <a:ln/>
        </p:spPr>
        <p:txBody>
          <a:bodyPr/>
          <a:lstStyle/>
          <a:p>
            <a:endParaRPr dirty="0"/>
          </a:p>
        </p:txBody>
      </p:sp>
      <p:sp>
        <p:nvSpPr>
          <p:cNvPr id="12" name="Text 10"/>
          <p:cNvSpPr/>
          <p:nvPr/>
        </p:nvSpPr>
        <p:spPr>
          <a:xfrm>
            <a:off x="4553712" y="280720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Relapse management</a:t>
            </a:r>
            <a:endParaRPr lang="en-US" dirty="0"/>
          </a:p>
        </p:txBody>
      </p:sp>
      <p:sp>
        <p:nvSpPr>
          <p:cNvPr id="13" name="Text 11"/>
          <p:cNvSpPr/>
          <p:nvPr/>
        </p:nvSpPr>
        <p:spPr>
          <a:xfrm>
            <a:off x="4553712" y="317296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Rapid access pathway to confirm relapse and offer high-dose corticosteroids where appropriate; distinguishing true relapse from pseudo-relapse (e.g. infection)</a:t>
            </a:r>
            <a:r>
              <a:rPr sz="1300" i="1" dirty="0">
                <a:solidFill>
                  <a:srgbClr val="2B2B2B"/>
                </a:solidFill>
                <a:latin typeface="Arial"/>
              </a:rPr>
              <a:t> (NICE NG220, 2022)</a:t>
            </a:r>
            <a:endParaRPr lang="en-US" sz="1200" dirty="0"/>
          </a:p>
        </p:txBody>
      </p:sp>
      <p:sp>
        <p:nvSpPr>
          <p:cNvPr id="14" name="Shape 12"/>
          <p:cNvSpPr/>
          <p:nvPr/>
        </p:nvSpPr>
        <p:spPr>
          <a:xfrm>
            <a:off x="8046720" y="2697480"/>
            <a:ext cx="3611880" cy="1600200"/>
          </a:xfrm>
          <a:prstGeom prst="rect">
            <a:avLst/>
          </a:prstGeom>
          <a:solidFill>
            <a:srgbClr val="E7ECF3"/>
          </a:solidFill>
          <a:ln/>
        </p:spPr>
        <p:txBody>
          <a:bodyPr/>
          <a:lstStyle/>
          <a:p>
            <a:endParaRPr dirty="0"/>
          </a:p>
        </p:txBody>
      </p:sp>
      <p:sp>
        <p:nvSpPr>
          <p:cNvPr id="15" name="Shape 13"/>
          <p:cNvSpPr/>
          <p:nvPr/>
        </p:nvSpPr>
        <p:spPr>
          <a:xfrm>
            <a:off x="8046720" y="2697480"/>
            <a:ext cx="73152" cy="1600200"/>
          </a:xfrm>
          <a:prstGeom prst="rect">
            <a:avLst/>
          </a:prstGeom>
          <a:solidFill>
            <a:srgbClr val="E8722C"/>
          </a:solidFill>
          <a:ln/>
        </p:spPr>
        <p:txBody>
          <a:bodyPr/>
          <a:lstStyle/>
          <a:p>
            <a:endParaRPr dirty="0"/>
          </a:p>
        </p:txBody>
      </p:sp>
      <p:sp>
        <p:nvSpPr>
          <p:cNvPr id="16" name="Text 14"/>
          <p:cNvSpPr/>
          <p:nvPr/>
        </p:nvSpPr>
        <p:spPr>
          <a:xfrm>
            <a:off x="8302752" y="280720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Symptom control</a:t>
            </a:r>
            <a:endParaRPr lang="en-US" dirty="0"/>
          </a:p>
        </p:txBody>
      </p:sp>
      <p:sp>
        <p:nvSpPr>
          <p:cNvPr id="17" name="Text 15"/>
          <p:cNvSpPr/>
          <p:nvPr/>
        </p:nvSpPr>
        <p:spPr>
          <a:xfrm>
            <a:off x="8302752" y="317296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Structured, guideline-driven management of fatigue, spasticity, bladder/bowel dysfunction, pain, mood and cognition</a:t>
            </a:r>
            <a:r>
              <a:rPr sz="1300" i="1" dirty="0">
                <a:solidFill>
                  <a:srgbClr val="2B2B2B"/>
                </a:solidFill>
                <a:latin typeface="Arial"/>
              </a:rPr>
              <a:t> (NICE NG220, 2022)</a:t>
            </a:r>
            <a:endParaRPr lang="en-US" sz="1200" dirty="0"/>
          </a:p>
        </p:txBody>
      </p:sp>
      <p:sp>
        <p:nvSpPr>
          <p:cNvPr id="18" name="Shape 16"/>
          <p:cNvSpPr/>
          <p:nvPr/>
        </p:nvSpPr>
        <p:spPr>
          <a:xfrm>
            <a:off x="548640" y="4434840"/>
            <a:ext cx="3611880" cy="1600200"/>
          </a:xfrm>
          <a:prstGeom prst="rect">
            <a:avLst/>
          </a:prstGeom>
          <a:solidFill>
            <a:srgbClr val="E7ECF3"/>
          </a:solidFill>
          <a:ln/>
        </p:spPr>
        <p:txBody>
          <a:bodyPr/>
          <a:lstStyle/>
          <a:p>
            <a:endParaRPr dirty="0"/>
          </a:p>
        </p:txBody>
      </p:sp>
      <p:sp>
        <p:nvSpPr>
          <p:cNvPr id="19" name="Shape 17"/>
          <p:cNvSpPr/>
          <p:nvPr/>
        </p:nvSpPr>
        <p:spPr>
          <a:xfrm>
            <a:off x="548640" y="4434840"/>
            <a:ext cx="73152" cy="1600200"/>
          </a:xfrm>
          <a:prstGeom prst="rect">
            <a:avLst/>
          </a:prstGeom>
          <a:solidFill>
            <a:srgbClr val="E8722C"/>
          </a:solidFill>
          <a:ln/>
        </p:spPr>
        <p:txBody>
          <a:bodyPr/>
          <a:lstStyle/>
          <a:p>
            <a:endParaRPr dirty="0"/>
          </a:p>
        </p:txBody>
      </p:sp>
      <p:sp>
        <p:nvSpPr>
          <p:cNvPr id="20" name="Text 18"/>
          <p:cNvSpPr/>
          <p:nvPr/>
        </p:nvSpPr>
        <p:spPr>
          <a:xfrm>
            <a:off x="804672" y="454456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Annual comprehensive review</a:t>
            </a:r>
            <a:endParaRPr lang="en-US" dirty="0"/>
          </a:p>
        </p:txBody>
      </p:sp>
      <p:sp>
        <p:nvSpPr>
          <p:cNvPr id="21" name="Text 19"/>
          <p:cNvSpPr/>
          <p:nvPr/>
        </p:nvSpPr>
        <p:spPr>
          <a:xfrm>
            <a:off x="804672" y="491032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At least annual review of relapses, disability, symptoms, mental health, medicines, and personalised care and support planning</a:t>
            </a:r>
            <a:r>
              <a:rPr sz="1300" i="1" dirty="0">
                <a:solidFill>
                  <a:srgbClr val="2B2B2B"/>
                </a:solidFill>
                <a:latin typeface="Arial"/>
              </a:rPr>
              <a:t> (NICE NG220, 2022)</a:t>
            </a:r>
            <a:endParaRPr lang="en-US" sz="1200" dirty="0"/>
          </a:p>
        </p:txBody>
      </p:sp>
      <p:sp>
        <p:nvSpPr>
          <p:cNvPr id="22" name="Shape 20"/>
          <p:cNvSpPr/>
          <p:nvPr/>
        </p:nvSpPr>
        <p:spPr>
          <a:xfrm>
            <a:off x="4297680" y="4434840"/>
            <a:ext cx="3611880" cy="1600200"/>
          </a:xfrm>
          <a:prstGeom prst="rect">
            <a:avLst/>
          </a:prstGeom>
          <a:solidFill>
            <a:srgbClr val="E7ECF3"/>
          </a:solidFill>
          <a:ln/>
        </p:spPr>
        <p:txBody>
          <a:bodyPr/>
          <a:lstStyle/>
          <a:p>
            <a:endParaRPr dirty="0"/>
          </a:p>
        </p:txBody>
      </p:sp>
      <p:sp>
        <p:nvSpPr>
          <p:cNvPr id="23" name="Shape 21"/>
          <p:cNvSpPr/>
          <p:nvPr/>
        </p:nvSpPr>
        <p:spPr>
          <a:xfrm>
            <a:off x="4297680" y="4434840"/>
            <a:ext cx="73152" cy="1600200"/>
          </a:xfrm>
          <a:prstGeom prst="rect">
            <a:avLst/>
          </a:prstGeom>
          <a:solidFill>
            <a:srgbClr val="E8722C"/>
          </a:solidFill>
          <a:ln/>
        </p:spPr>
        <p:txBody>
          <a:bodyPr/>
          <a:lstStyle/>
          <a:p>
            <a:endParaRPr dirty="0"/>
          </a:p>
        </p:txBody>
      </p:sp>
      <p:sp>
        <p:nvSpPr>
          <p:cNvPr id="24" name="Text 22"/>
          <p:cNvSpPr/>
          <p:nvPr/>
        </p:nvSpPr>
        <p:spPr>
          <a:xfrm>
            <a:off x="4553712" y="454456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Information, support &amp; transitions</a:t>
            </a:r>
            <a:endParaRPr lang="en-US" dirty="0"/>
          </a:p>
        </p:txBody>
      </p:sp>
      <p:sp>
        <p:nvSpPr>
          <p:cNvPr id="25" name="Text 23"/>
          <p:cNvSpPr/>
          <p:nvPr/>
        </p:nvSpPr>
        <p:spPr>
          <a:xfrm>
            <a:off x="4553712" y="5060328"/>
            <a:ext cx="3154680" cy="85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Accessible information at diagnosis and key points (family planning, worsening disability, end of life); planned transition from paediatric to adult services</a:t>
            </a:r>
            <a:r>
              <a:rPr sz="1300" i="1" dirty="0">
                <a:solidFill>
                  <a:srgbClr val="2B2B2B"/>
                </a:solidFill>
                <a:latin typeface="Arial"/>
              </a:rPr>
              <a:t> (NICE NG220, 2022)</a:t>
            </a:r>
            <a:endParaRPr lang="en-US" sz="1200" dirty="0"/>
          </a:p>
        </p:txBody>
      </p:sp>
      <p:sp>
        <p:nvSpPr>
          <p:cNvPr id="26" name="Shape 24"/>
          <p:cNvSpPr/>
          <p:nvPr/>
        </p:nvSpPr>
        <p:spPr>
          <a:xfrm>
            <a:off x="8046720" y="4434840"/>
            <a:ext cx="3611880" cy="1600200"/>
          </a:xfrm>
          <a:prstGeom prst="rect">
            <a:avLst/>
          </a:prstGeom>
          <a:solidFill>
            <a:srgbClr val="E7ECF3"/>
          </a:solidFill>
          <a:ln/>
        </p:spPr>
        <p:txBody>
          <a:bodyPr/>
          <a:lstStyle/>
          <a:p>
            <a:endParaRPr dirty="0"/>
          </a:p>
        </p:txBody>
      </p:sp>
      <p:sp>
        <p:nvSpPr>
          <p:cNvPr id="27" name="Shape 25"/>
          <p:cNvSpPr/>
          <p:nvPr/>
        </p:nvSpPr>
        <p:spPr>
          <a:xfrm>
            <a:off x="8046720" y="4434840"/>
            <a:ext cx="73152" cy="1600200"/>
          </a:xfrm>
          <a:prstGeom prst="rect">
            <a:avLst/>
          </a:prstGeom>
          <a:solidFill>
            <a:srgbClr val="E8722C"/>
          </a:solidFill>
          <a:ln/>
        </p:spPr>
        <p:txBody>
          <a:bodyPr/>
          <a:lstStyle/>
          <a:p>
            <a:endParaRPr dirty="0"/>
          </a:p>
        </p:txBody>
      </p:sp>
      <p:sp>
        <p:nvSpPr>
          <p:cNvPr id="28" name="Text 26"/>
          <p:cNvSpPr/>
          <p:nvPr/>
        </p:nvSpPr>
        <p:spPr>
          <a:xfrm>
            <a:off x="8302752" y="4544568"/>
            <a:ext cx="31546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Disease-modifying therapy review</a:t>
            </a:r>
            <a:endParaRPr lang="en-US" dirty="0"/>
          </a:p>
        </p:txBody>
      </p:sp>
      <p:sp>
        <p:nvSpPr>
          <p:cNvPr id="29" name="Text 27"/>
          <p:cNvSpPr/>
          <p:nvPr/>
        </p:nvSpPr>
        <p:spPr>
          <a:xfrm>
            <a:off x="8302752" y="4910328"/>
            <a:ext cx="3154680" cy="100584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Regular monitoring of DMT efficacy, side effects and disease activity (MRI, relapse rate) with specialist neurology teams</a:t>
            </a:r>
            <a:r>
              <a:rPr sz="1300" i="1" dirty="0">
                <a:solidFill>
                  <a:srgbClr val="2B2B2B"/>
                </a:solidFill>
                <a:latin typeface="Arial"/>
              </a:rPr>
              <a:t> (NICE NG220, 2022)</a:t>
            </a:r>
            <a:endParaRPr lang="en-US" sz="1200" dirty="0"/>
          </a:p>
        </p:txBody>
      </p:sp>
      <p:sp>
        <p:nvSpPr>
          <p:cNvPr id="32" name="Text 29"/>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IMPROVING OUTCOMES</a:t>
            </a:r>
            <a:endParaRPr lang="en-US" sz="24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Models &amp; Frameworks in Current Practice</a:t>
            </a:r>
            <a:endParaRPr lang="en-US" sz="4800" dirty="0"/>
          </a:p>
        </p:txBody>
      </p:sp>
      <p:sp>
        <p:nvSpPr>
          <p:cNvPr id="4" name="Shape 2"/>
          <p:cNvSpPr/>
          <p:nvPr/>
        </p:nvSpPr>
        <p:spPr>
          <a:xfrm>
            <a:off x="568960" y="1280160"/>
            <a:ext cx="5486400" cy="1572768"/>
          </a:xfrm>
          <a:prstGeom prst="rect">
            <a:avLst/>
          </a:prstGeom>
          <a:solidFill>
            <a:srgbClr val="E7ECF3"/>
          </a:solidFill>
          <a:ln w="15240">
            <a:solidFill>
              <a:srgbClr val="E7ECF3"/>
            </a:solidFill>
            <a:prstDash val="solid"/>
          </a:ln>
        </p:spPr>
        <p:txBody>
          <a:bodyPr/>
          <a:lstStyle/>
          <a:p>
            <a:endParaRPr dirty="0"/>
          </a:p>
        </p:txBody>
      </p:sp>
      <p:sp>
        <p:nvSpPr>
          <p:cNvPr id="5" name="Shape 3"/>
          <p:cNvSpPr/>
          <p:nvPr/>
        </p:nvSpPr>
        <p:spPr>
          <a:xfrm>
            <a:off x="716280" y="1367028"/>
            <a:ext cx="365760" cy="365760"/>
          </a:xfrm>
          <a:prstGeom prst="ellipse">
            <a:avLst/>
          </a:prstGeom>
          <a:solidFill>
            <a:srgbClr val="E8722C"/>
          </a:solidFill>
          <a:ln/>
        </p:spPr>
        <p:txBody>
          <a:bodyPr/>
          <a:lstStyle/>
          <a:p>
            <a:endParaRPr dirty="0"/>
          </a:p>
        </p:txBody>
      </p:sp>
      <p:sp>
        <p:nvSpPr>
          <p:cNvPr id="6" name="Text 4"/>
          <p:cNvSpPr/>
          <p:nvPr/>
        </p:nvSpPr>
        <p:spPr>
          <a:xfrm>
            <a:off x="716280" y="1353312"/>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1</a:t>
            </a:r>
            <a:endParaRPr lang="en-US" sz="2800" dirty="0"/>
          </a:p>
        </p:txBody>
      </p:sp>
      <p:sp>
        <p:nvSpPr>
          <p:cNvPr id="7" name="Text 5"/>
          <p:cNvSpPr/>
          <p:nvPr/>
        </p:nvSpPr>
        <p:spPr>
          <a:xfrm>
            <a:off x="1219200" y="1307592"/>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House of Care model</a:t>
            </a:r>
            <a:endParaRPr lang="en-US" sz="2400" dirty="0"/>
          </a:p>
        </p:txBody>
      </p:sp>
      <p:sp>
        <p:nvSpPr>
          <p:cNvPr id="8" name="Text 6"/>
          <p:cNvSpPr/>
          <p:nvPr/>
        </p:nvSpPr>
        <p:spPr>
          <a:xfrm>
            <a:off x="751840" y="1841038"/>
            <a:ext cx="5120640" cy="841248"/>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Underpins NICE-recommended annual reviews: aligns organisational processes, commissioning, engaged patients and prepared professionals around collaborative care and support planning  used across LTC review templates in UK primary/community care</a:t>
            </a:r>
            <a:r>
              <a:rPr sz="1300" i="1" dirty="0">
                <a:solidFill>
                  <a:srgbClr val="2B2B2B"/>
                </a:solidFill>
                <a:latin typeface="Arial"/>
              </a:rPr>
              <a:t> (Coalition for Collaborative Care, Year of Care Partnerships)</a:t>
            </a:r>
            <a:r>
              <a:rPr sz="1300" dirty="0">
                <a:solidFill>
                  <a:srgbClr val="2B2B2B"/>
                </a:solidFill>
                <a:latin typeface="Arial"/>
              </a:rPr>
              <a:t>.</a:t>
            </a:r>
            <a:endParaRPr lang="en-US" sz="1400" dirty="0"/>
          </a:p>
        </p:txBody>
      </p:sp>
      <p:sp>
        <p:nvSpPr>
          <p:cNvPr id="9" name="Shape 7"/>
          <p:cNvSpPr/>
          <p:nvPr/>
        </p:nvSpPr>
        <p:spPr>
          <a:xfrm>
            <a:off x="6217920" y="1288268"/>
            <a:ext cx="5486400" cy="1715536"/>
          </a:xfrm>
          <a:prstGeom prst="rect">
            <a:avLst/>
          </a:prstGeom>
          <a:solidFill>
            <a:srgbClr val="FFFFFF"/>
          </a:solidFill>
          <a:ln w="15240">
            <a:solidFill>
              <a:srgbClr val="E7ECF3"/>
            </a:solidFill>
            <a:prstDash val="solid"/>
          </a:ln>
        </p:spPr>
        <p:txBody>
          <a:bodyPr/>
          <a:lstStyle/>
          <a:p>
            <a:endParaRPr dirty="0"/>
          </a:p>
        </p:txBody>
      </p:sp>
      <p:sp>
        <p:nvSpPr>
          <p:cNvPr id="10" name="Shape 8"/>
          <p:cNvSpPr/>
          <p:nvPr/>
        </p:nvSpPr>
        <p:spPr>
          <a:xfrm>
            <a:off x="6405881" y="1485076"/>
            <a:ext cx="365760" cy="365760"/>
          </a:xfrm>
          <a:prstGeom prst="ellipse">
            <a:avLst/>
          </a:prstGeom>
          <a:solidFill>
            <a:srgbClr val="E8722C"/>
          </a:solidFill>
          <a:ln/>
        </p:spPr>
        <p:txBody>
          <a:bodyPr/>
          <a:lstStyle/>
          <a:p>
            <a:endParaRPr dirty="0"/>
          </a:p>
        </p:txBody>
      </p:sp>
      <p:sp>
        <p:nvSpPr>
          <p:cNvPr id="11" name="Text 9"/>
          <p:cNvSpPr/>
          <p:nvPr/>
        </p:nvSpPr>
        <p:spPr>
          <a:xfrm>
            <a:off x="6405881" y="1446756"/>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2</a:t>
            </a:r>
            <a:endParaRPr lang="en-US" sz="2800" dirty="0"/>
          </a:p>
        </p:txBody>
      </p:sp>
      <p:sp>
        <p:nvSpPr>
          <p:cNvPr id="12" name="Text 10"/>
          <p:cNvSpPr/>
          <p:nvPr/>
        </p:nvSpPr>
        <p:spPr>
          <a:xfrm>
            <a:off x="6858000" y="1538732"/>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NHS Comprehensive Model for Personalised Care</a:t>
            </a:r>
            <a:endParaRPr lang="en-US" sz="2400" dirty="0"/>
          </a:p>
        </p:txBody>
      </p:sp>
      <p:sp>
        <p:nvSpPr>
          <p:cNvPr id="13" name="Text 11"/>
          <p:cNvSpPr/>
          <p:nvPr/>
        </p:nvSpPr>
        <p:spPr>
          <a:xfrm>
            <a:off x="6400800" y="2022800"/>
            <a:ext cx="5120640" cy="909718"/>
          </a:xfrm>
          <a:prstGeom prst="rect">
            <a:avLst/>
          </a:prstGeom>
          <a:noFill/>
          <a:ln/>
        </p:spPr>
        <p:txBody>
          <a:bodyPr wrap="square" lIns="0" tIns="0" rIns="0" bIns="0" rtlCol="0" anchor="ctr"/>
          <a:lstStyle/>
          <a:p>
            <a:pPr marL="0" indent="0">
              <a:lnSpc>
                <a:spcPct val="118000"/>
              </a:lnSpc>
              <a:buNone/>
            </a:pPr>
            <a:r>
              <a:rPr lang="en-US" sz="1200" dirty="0">
                <a:solidFill>
                  <a:srgbClr val="2B2B2B"/>
                </a:solidFill>
                <a:latin typeface="Arial" pitchFamily="34" charset="0"/>
                <a:ea typeface="Arial" pitchFamily="34" charset="-122"/>
                <a:cs typeface="Arial" pitchFamily="34" charset="-120"/>
              </a:rPr>
              <a:t>NHS England's six-component framework (shared decision making, care and support planning, enabling choice, social prescribing, supported self-management, personal health budgets)  explored fully later in this presentation</a:t>
            </a:r>
            <a:r>
              <a:rPr sz="1200" i="1" dirty="0">
                <a:solidFill>
                  <a:srgbClr val="2B2B2B"/>
                </a:solidFill>
                <a:latin typeface="Arial"/>
              </a:rPr>
              <a:t> (NHS England, 2019)</a:t>
            </a:r>
            <a:r>
              <a:rPr sz="1200" dirty="0">
                <a:solidFill>
                  <a:srgbClr val="2B2B2B"/>
                </a:solidFill>
                <a:latin typeface="Arial"/>
              </a:rPr>
              <a:t>.</a:t>
            </a:r>
            <a:endParaRPr lang="en-US" sz="1400" dirty="0"/>
          </a:p>
        </p:txBody>
      </p:sp>
      <p:sp>
        <p:nvSpPr>
          <p:cNvPr id="14" name="Shape 12"/>
          <p:cNvSpPr/>
          <p:nvPr/>
        </p:nvSpPr>
        <p:spPr>
          <a:xfrm>
            <a:off x="558802" y="2918922"/>
            <a:ext cx="5486400" cy="1572768"/>
          </a:xfrm>
          <a:prstGeom prst="rect">
            <a:avLst/>
          </a:prstGeom>
          <a:solidFill>
            <a:srgbClr val="E7ECF3"/>
          </a:solidFill>
          <a:ln w="15240">
            <a:solidFill>
              <a:srgbClr val="E7ECF3"/>
            </a:solidFill>
            <a:prstDash val="solid"/>
          </a:ln>
        </p:spPr>
        <p:txBody>
          <a:bodyPr/>
          <a:lstStyle/>
          <a:p>
            <a:endParaRPr dirty="0"/>
          </a:p>
        </p:txBody>
      </p:sp>
      <p:sp>
        <p:nvSpPr>
          <p:cNvPr id="15" name="Shape 13"/>
          <p:cNvSpPr/>
          <p:nvPr/>
        </p:nvSpPr>
        <p:spPr>
          <a:xfrm>
            <a:off x="703579" y="3017084"/>
            <a:ext cx="365760" cy="365760"/>
          </a:xfrm>
          <a:prstGeom prst="ellipse">
            <a:avLst/>
          </a:prstGeom>
          <a:solidFill>
            <a:srgbClr val="E8722C"/>
          </a:solidFill>
          <a:ln/>
        </p:spPr>
        <p:txBody>
          <a:bodyPr/>
          <a:lstStyle/>
          <a:p>
            <a:endParaRPr dirty="0"/>
          </a:p>
        </p:txBody>
      </p:sp>
      <p:sp>
        <p:nvSpPr>
          <p:cNvPr id="16" name="Text 14"/>
          <p:cNvSpPr/>
          <p:nvPr/>
        </p:nvSpPr>
        <p:spPr>
          <a:xfrm>
            <a:off x="713740" y="3003804"/>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3</a:t>
            </a:r>
            <a:endParaRPr lang="en-US" sz="2800" dirty="0"/>
          </a:p>
        </p:txBody>
      </p:sp>
      <p:sp>
        <p:nvSpPr>
          <p:cNvPr id="17" name="Text 15"/>
          <p:cNvSpPr/>
          <p:nvPr/>
        </p:nvSpPr>
        <p:spPr>
          <a:xfrm>
            <a:off x="1206499" y="2988976"/>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Multidisciplinary Team (MDT) / Key Worker model</a:t>
            </a:r>
            <a:endParaRPr lang="en-US" sz="2400" dirty="0"/>
          </a:p>
        </p:txBody>
      </p:sp>
      <p:sp>
        <p:nvSpPr>
          <p:cNvPr id="18" name="Text 16"/>
          <p:cNvSpPr/>
          <p:nvPr/>
        </p:nvSpPr>
        <p:spPr>
          <a:xfrm>
            <a:off x="731520" y="3442716"/>
            <a:ext cx="5120640" cy="841248"/>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MS specialist nurse as named key worker coordinating neurology, therapies, continence, psychology and social care  reduces fragmentation and improves satisfaction and outcomes</a:t>
            </a:r>
            <a:r>
              <a:rPr sz="1300" i="1" dirty="0">
                <a:solidFill>
                  <a:srgbClr val="2B2B2B"/>
                </a:solidFill>
                <a:latin typeface="Arial"/>
              </a:rPr>
              <a:t> (NHS England, 2019)</a:t>
            </a:r>
            <a:r>
              <a:rPr sz="1300" dirty="0">
                <a:solidFill>
                  <a:srgbClr val="2B2B2B"/>
                </a:solidFill>
                <a:latin typeface="Arial"/>
              </a:rPr>
              <a:t>.</a:t>
            </a:r>
            <a:endParaRPr lang="en-US" sz="1400" dirty="0"/>
          </a:p>
        </p:txBody>
      </p:sp>
      <p:sp>
        <p:nvSpPr>
          <p:cNvPr id="19" name="Shape 17"/>
          <p:cNvSpPr/>
          <p:nvPr/>
        </p:nvSpPr>
        <p:spPr>
          <a:xfrm>
            <a:off x="6182362" y="3050856"/>
            <a:ext cx="5486400" cy="1572768"/>
          </a:xfrm>
          <a:prstGeom prst="rect">
            <a:avLst/>
          </a:prstGeom>
          <a:solidFill>
            <a:srgbClr val="FFFFFF"/>
          </a:solidFill>
          <a:ln w="15240">
            <a:solidFill>
              <a:srgbClr val="E7ECF3"/>
            </a:solidFill>
            <a:prstDash val="solid"/>
          </a:ln>
        </p:spPr>
        <p:txBody>
          <a:bodyPr/>
          <a:lstStyle/>
          <a:p>
            <a:endParaRPr dirty="0"/>
          </a:p>
        </p:txBody>
      </p:sp>
      <p:sp>
        <p:nvSpPr>
          <p:cNvPr id="20" name="Shape 18"/>
          <p:cNvSpPr/>
          <p:nvPr/>
        </p:nvSpPr>
        <p:spPr>
          <a:xfrm>
            <a:off x="6365242" y="3282696"/>
            <a:ext cx="365760" cy="365760"/>
          </a:xfrm>
          <a:prstGeom prst="ellipse">
            <a:avLst/>
          </a:prstGeom>
          <a:solidFill>
            <a:srgbClr val="E8722C"/>
          </a:solidFill>
          <a:ln/>
        </p:spPr>
        <p:txBody>
          <a:bodyPr/>
          <a:lstStyle/>
          <a:p>
            <a:endParaRPr dirty="0"/>
          </a:p>
        </p:txBody>
      </p:sp>
      <p:sp>
        <p:nvSpPr>
          <p:cNvPr id="21" name="Text 19"/>
          <p:cNvSpPr/>
          <p:nvPr/>
        </p:nvSpPr>
        <p:spPr>
          <a:xfrm>
            <a:off x="6355080" y="3269302"/>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4</a:t>
            </a:r>
            <a:endParaRPr lang="en-US" sz="2800" dirty="0"/>
          </a:p>
        </p:txBody>
      </p:sp>
      <p:sp>
        <p:nvSpPr>
          <p:cNvPr id="22" name="Text 20"/>
          <p:cNvSpPr/>
          <p:nvPr/>
        </p:nvSpPr>
        <p:spPr>
          <a:xfrm>
            <a:off x="6858000" y="3236976"/>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Chronic Care / Long-Term Conditions Model</a:t>
            </a:r>
            <a:endParaRPr lang="en-US" sz="2400" dirty="0"/>
          </a:p>
        </p:txBody>
      </p:sp>
      <p:sp>
        <p:nvSpPr>
          <p:cNvPr id="23" name="Text 21"/>
          <p:cNvSpPr/>
          <p:nvPr/>
        </p:nvSpPr>
        <p:spPr>
          <a:xfrm>
            <a:off x="6405881" y="3766794"/>
            <a:ext cx="5120640" cy="844198"/>
          </a:xfrm>
          <a:prstGeom prst="rect">
            <a:avLst/>
          </a:prstGeom>
          <a:noFill/>
          <a:ln/>
        </p:spPr>
        <p:txBody>
          <a:bodyPr wrap="square" lIns="0" tIns="0" rIns="0" bIns="0" rtlCol="0" anchor="t"/>
          <a:lstStyle/>
          <a:p>
            <a:pPr marL="0" indent="0">
              <a:lnSpc>
                <a:spcPct val="108000"/>
              </a:lnSpc>
              <a:buNone/>
            </a:pPr>
            <a:r>
              <a:rPr lang="en-US" sz="1200" dirty="0">
                <a:solidFill>
                  <a:srgbClr val="2B2B2B"/>
                </a:solidFill>
                <a:latin typeface="Arial" pitchFamily="34" charset="0"/>
                <a:ea typeface="Arial" pitchFamily="34" charset="-122"/>
                <a:cs typeface="Arial" pitchFamily="34" charset="-120"/>
              </a:rPr>
              <a:t>Wagner's Chronic Care Model informs proactive, planned care rather than reactive crisis management, integrating self-management support, decision support and clinical information systems</a:t>
            </a:r>
            <a:r>
              <a:rPr sz="1200" i="1" dirty="0">
                <a:solidFill>
                  <a:srgbClr val="2B2B2B"/>
                </a:solidFill>
                <a:latin typeface="Arial"/>
              </a:rPr>
              <a:t> (Wagner, 1998; Coleman et al., 2009)</a:t>
            </a:r>
            <a:r>
              <a:rPr sz="1200" dirty="0">
                <a:solidFill>
                  <a:srgbClr val="2B2B2B"/>
                </a:solidFill>
                <a:latin typeface="Arial"/>
              </a:rPr>
              <a:t>.</a:t>
            </a:r>
            <a:endParaRPr lang="en-US" sz="1400" dirty="0"/>
          </a:p>
        </p:txBody>
      </p:sp>
      <p:sp>
        <p:nvSpPr>
          <p:cNvPr id="24" name="Shape 22"/>
          <p:cNvSpPr/>
          <p:nvPr/>
        </p:nvSpPr>
        <p:spPr>
          <a:xfrm>
            <a:off x="584203" y="4532376"/>
            <a:ext cx="5486400" cy="1572768"/>
          </a:xfrm>
          <a:prstGeom prst="rect">
            <a:avLst/>
          </a:prstGeom>
          <a:solidFill>
            <a:srgbClr val="E7ECF3"/>
          </a:solidFill>
          <a:ln w="15240">
            <a:solidFill>
              <a:srgbClr val="E7ECF3"/>
            </a:solidFill>
            <a:prstDash val="solid"/>
          </a:ln>
        </p:spPr>
        <p:txBody>
          <a:bodyPr/>
          <a:lstStyle/>
          <a:p>
            <a:endParaRPr dirty="0"/>
          </a:p>
        </p:txBody>
      </p:sp>
      <p:sp>
        <p:nvSpPr>
          <p:cNvPr id="25" name="Shape 23"/>
          <p:cNvSpPr/>
          <p:nvPr/>
        </p:nvSpPr>
        <p:spPr>
          <a:xfrm>
            <a:off x="716280" y="4537805"/>
            <a:ext cx="365760" cy="365760"/>
          </a:xfrm>
          <a:prstGeom prst="ellipse">
            <a:avLst/>
          </a:prstGeom>
          <a:solidFill>
            <a:srgbClr val="E8722C"/>
          </a:solidFill>
          <a:ln/>
        </p:spPr>
        <p:txBody>
          <a:bodyPr/>
          <a:lstStyle/>
          <a:p>
            <a:endParaRPr dirty="0"/>
          </a:p>
        </p:txBody>
      </p:sp>
      <p:sp>
        <p:nvSpPr>
          <p:cNvPr id="26" name="Text 24"/>
          <p:cNvSpPr/>
          <p:nvPr/>
        </p:nvSpPr>
        <p:spPr>
          <a:xfrm>
            <a:off x="731520" y="4564842"/>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5</a:t>
            </a:r>
            <a:endParaRPr lang="en-US" sz="2800" dirty="0"/>
          </a:p>
        </p:txBody>
      </p:sp>
      <p:sp>
        <p:nvSpPr>
          <p:cNvPr id="27" name="Text 25"/>
          <p:cNvSpPr/>
          <p:nvPr/>
        </p:nvSpPr>
        <p:spPr>
          <a:xfrm>
            <a:off x="1206499" y="4453060"/>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Rehabilitation &amp; Reablement Frameworks</a:t>
            </a:r>
            <a:endParaRPr lang="en-US" sz="2400" dirty="0"/>
          </a:p>
        </p:txBody>
      </p:sp>
      <p:sp>
        <p:nvSpPr>
          <p:cNvPr id="28" name="Text 26"/>
          <p:cNvSpPr/>
          <p:nvPr/>
        </p:nvSpPr>
        <p:spPr>
          <a:xfrm>
            <a:off x="703579" y="4923908"/>
            <a:ext cx="5120640" cy="841248"/>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NICE- and RCP-endorsed goal-setting rehabilitation approaches (e.g. SMART goals) used by community neuro-rehab teams to maintain function and independence</a:t>
            </a:r>
            <a:r>
              <a:rPr sz="1300" i="1" dirty="0">
                <a:solidFill>
                  <a:srgbClr val="2B2B2B"/>
                </a:solidFill>
                <a:latin typeface="Arial"/>
              </a:rPr>
              <a:t> (Royal College of Physicians)</a:t>
            </a:r>
            <a:r>
              <a:rPr sz="1300" dirty="0">
                <a:solidFill>
                  <a:srgbClr val="2B2B2B"/>
                </a:solidFill>
                <a:latin typeface="Arial"/>
              </a:rPr>
              <a:t>.</a:t>
            </a:r>
            <a:endParaRPr lang="en-US" sz="1400" dirty="0"/>
          </a:p>
        </p:txBody>
      </p:sp>
      <p:sp>
        <p:nvSpPr>
          <p:cNvPr id="29" name="Shape 27"/>
          <p:cNvSpPr/>
          <p:nvPr/>
        </p:nvSpPr>
        <p:spPr>
          <a:xfrm>
            <a:off x="6182362" y="4646676"/>
            <a:ext cx="5486400" cy="1572768"/>
          </a:xfrm>
          <a:prstGeom prst="rect">
            <a:avLst/>
          </a:prstGeom>
          <a:solidFill>
            <a:srgbClr val="FFFFFF"/>
          </a:solidFill>
          <a:ln w="15240">
            <a:solidFill>
              <a:srgbClr val="E7ECF3"/>
            </a:solidFill>
            <a:prstDash val="solid"/>
          </a:ln>
        </p:spPr>
        <p:txBody>
          <a:bodyPr/>
          <a:lstStyle/>
          <a:p>
            <a:endParaRPr dirty="0"/>
          </a:p>
        </p:txBody>
      </p:sp>
      <p:sp>
        <p:nvSpPr>
          <p:cNvPr id="30" name="Shape 28"/>
          <p:cNvSpPr/>
          <p:nvPr/>
        </p:nvSpPr>
        <p:spPr>
          <a:xfrm>
            <a:off x="6365242" y="4797008"/>
            <a:ext cx="365760" cy="365760"/>
          </a:xfrm>
          <a:prstGeom prst="ellipse">
            <a:avLst/>
          </a:prstGeom>
          <a:solidFill>
            <a:srgbClr val="E8722C"/>
          </a:solidFill>
          <a:ln/>
        </p:spPr>
        <p:txBody>
          <a:bodyPr/>
          <a:lstStyle/>
          <a:p>
            <a:endParaRPr dirty="0"/>
          </a:p>
        </p:txBody>
      </p:sp>
      <p:sp>
        <p:nvSpPr>
          <p:cNvPr id="31" name="Text 29"/>
          <p:cNvSpPr/>
          <p:nvPr/>
        </p:nvSpPr>
        <p:spPr>
          <a:xfrm>
            <a:off x="6365242" y="4797008"/>
            <a:ext cx="365760" cy="365760"/>
          </a:xfrm>
          <a:prstGeom prst="rect">
            <a:avLst/>
          </a:prstGeom>
          <a:noFill/>
          <a:ln/>
        </p:spPr>
        <p:txBody>
          <a:bodyPr wrap="square" lIns="0" tIns="0" rIns="0" bIns="0" rtlCol="0" anchor="ctr"/>
          <a:lstStyle/>
          <a:p>
            <a:pPr marL="0" indent="0" algn="ctr">
              <a:buNone/>
            </a:pPr>
            <a:r>
              <a:rPr lang="en-US" sz="2800" b="1" dirty="0">
                <a:solidFill>
                  <a:srgbClr val="FFFFFF"/>
                </a:solidFill>
                <a:latin typeface="Arial" pitchFamily="34" charset="0"/>
                <a:ea typeface="Arial" pitchFamily="34" charset="-122"/>
                <a:cs typeface="Arial" pitchFamily="34" charset="-120"/>
              </a:rPr>
              <a:t>6</a:t>
            </a:r>
            <a:endParaRPr lang="en-US" sz="2800" dirty="0"/>
          </a:p>
        </p:txBody>
      </p:sp>
      <p:sp>
        <p:nvSpPr>
          <p:cNvPr id="32" name="Text 30"/>
          <p:cNvSpPr/>
          <p:nvPr/>
        </p:nvSpPr>
        <p:spPr>
          <a:xfrm>
            <a:off x="6842760" y="4809744"/>
            <a:ext cx="4617720" cy="41148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Recovery/Wellness &amp; Coproduction Approaches</a:t>
            </a:r>
            <a:endParaRPr lang="en-US" sz="2400" dirty="0"/>
          </a:p>
        </p:txBody>
      </p:sp>
      <p:sp>
        <p:nvSpPr>
          <p:cNvPr id="33" name="Text 31"/>
          <p:cNvSpPr/>
          <p:nvPr/>
        </p:nvSpPr>
        <p:spPr>
          <a:xfrm>
            <a:off x="6405881" y="5198452"/>
            <a:ext cx="5120640" cy="841248"/>
          </a:xfrm>
          <a:prstGeom prst="rect">
            <a:avLst/>
          </a:prstGeom>
          <a:noFill/>
          <a:ln/>
        </p:spPr>
        <p:txBody>
          <a:bodyPr wrap="square" lIns="0" tIns="0" rIns="0" bIns="0" rtlCol="0" anchor="ctr"/>
          <a:lstStyle/>
          <a:p>
            <a:pPr marL="0" indent="0">
              <a:lnSpc>
                <a:spcPct val="118000"/>
              </a:lnSpc>
              <a:buNone/>
            </a:pPr>
            <a:r>
              <a:rPr lang="en-US" sz="1200" dirty="0">
                <a:solidFill>
                  <a:srgbClr val="2B2B2B"/>
                </a:solidFill>
                <a:latin typeface="Arial" pitchFamily="34" charset="0"/>
                <a:ea typeface="Arial" pitchFamily="34" charset="-122"/>
                <a:cs typeface="Arial" pitchFamily="34" charset="-120"/>
              </a:rPr>
              <a:t>Person-centred, strengths-based frameworks (e.g. 'What Matters to You') embedding lived experience into care planning and service design</a:t>
            </a:r>
            <a:r>
              <a:rPr sz="1200" i="1" dirty="0">
                <a:solidFill>
                  <a:srgbClr val="2B2B2B"/>
                </a:solidFill>
                <a:latin typeface="Arial"/>
              </a:rPr>
              <a:t> (Coalition for Personalised Care, Health Foundation)</a:t>
            </a:r>
            <a:r>
              <a:rPr sz="1200" dirty="0">
                <a:solidFill>
                  <a:srgbClr val="2B2B2B"/>
                </a:solidFill>
                <a:latin typeface="Arial"/>
              </a:rPr>
              <a:t>.</a:t>
            </a:r>
            <a:endParaRPr lang="en-US" sz="1400" dirty="0"/>
          </a:p>
        </p:txBody>
      </p:sp>
      <p:sp>
        <p:nvSpPr>
          <p:cNvPr id="36" name="Text 3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9</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UK TREATMENT LANDSCAPE</a:t>
            </a:r>
            <a:endParaRPr lang="en-US" sz="24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Treatment Options</a:t>
            </a:r>
            <a:endParaRPr lang="en-US" sz="4800" dirty="0"/>
          </a:p>
        </p:txBody>
      </p:sp>
      <p:sp>
        <p:nvSpPr>
          <p:cNvPr id="4" name="Shape 2"/>
          <p:cNvSpPr/>
          <p:nvPr/>
        </p:nvSpPr>
        <p:spPr>
          <a:xfrm>
            <a:off x="548640" y="1554480"/>
            <a:ext cx="3639312" cy="548640"/>
          </a:xfrm>
          <a:prstGeom prst="rect">
            <a:avLst/>
          </a:prstGeom>
          <a:solidFill>
            <a:srgbClr val="1B2A4A"/>
          </a:solidFill>
          <a:ln/>
        </p:spPr>
        <p:txBody>
          <a:bodyPr/>
          <a:lstStyle/>
          <a:p>
            <a:endParaRPr dirty="0"/>
          </a:p>
        </p:txBody>
      </p:sp>
      <p:sp>
        <p:nvSpPr>
          <p:cNvPr id="5" name="Text 3"/>
          <p:cNvSpPr/>
          <p:nvPr/>
        </p:nvSpPr>
        <p:spPr>
          <a:xfrm>
            <a:off x="685800" y="1554480"/>
            <a:ext cx="3364992" cy="54864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Arial" pitchFamily="34" charset="0"/>
                <a:ea typeface="Arial" pitchFamily="34" charset="-122"/>
                <a:cs typeface="Arial" pitchFamily="34" charset="-120"/>
              </a:rPr>
              <a:t>Disease-modifying therapies (DMTs)</a:t>
            </a:r>
            <a:endParaRPr lang="en-US" sz="2400" dirty="0"/>
          </a:p>
        </p:txBody>
      </p:sp>
      <p:sp>
        <p:nvSpPr>
          <p:cNvPr id="6" name="Shape 4"/>
          <p:cNvSpPr/>
          <p:nvPr/>
        </p:nvSpPr>
        <p:spPr>
          <a:xfrm>
            <a:off x="548640" y="2148840"/>
            <a:ext cx="3639312" cy="3886200"/>
          </a:xfrm>
          <a:prstGeom prst="rect">
            <a:avLst/>
          </a:prstGeom>
          <a:solidFill>
            <a:srgbClr val="E7ECF3"/>
          </a:solidFill>
          <a:ln/>
        </p:spPr>
        <p:txBody>
          <a:bodyPr/>
          <a:lstStyle/>
          <a:p>
            <a:endParaRPr dirty="0"/>
          </a:p>
        </p:txBody>
      </p:sp>
      <p:sp>
        <p:nvSpPr>
          <p:cNvPr id="7" name="Shape 5"/>
          <p:cNvSpPr/>
          <p:nvPr/>
        </p:nvSpPr>
        <p:spPr>
          <a:xfrm>
            <a:off x="731520" y="2377440"/>
            <a:ext cx="91440" cy="91440"/>
          </a:xfrm>
          <a:prstGeom prst="ellipse">
            <a:avLst/>
          </a:prstGeom>
          <a:solidFill>
            <a:srgbClr val="1B2A4A"/>
          </a:solidFill>
          <a:ln/>
        </p:spPr>
        <p:txBody>
          <a:bodyPr/>
          <a:lstStyle/>
          <a:p>
            <a:endParaRPr dirty="0"/>
          </a:p>
        </p:txBody>
      </p:sp>
      <p:sp>
        <p:nvSpPr>
          <p:cNvPr id="8" name="Text 6"/>
          <p:cNvSpPr/>
          <p:nvPr/>
        </p:nvSpPr>
        <p:spPr>
          <a:xfrm>
            <a:off x="932688" y="210312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Moderate-efficacy: interferon beta, glatiramer acetate, teriflunomide, dimethyl fumarate</a:t>
            </a:r>
            <a:r>
              <a:rPr sz="1300" i="1" dirty="0">
                <a:solidFill>
                  <a:srgbClr val="2B2B2B"/>
                </a:solidFill>
                <a:latin typeface="Arial"/>
              </a:rPr>
              <a:t> (NICE NG220, 2022)</a:t>
            </a:r>
            <a:endParaRPr lang="en-US" sz="1600" dirty="0"/>
          </a:p>
        </p:txBody>
      </p:sp>
      <p:sp>
        <p:nvSpPr>
          <p:cNvPr id="9" name="Shape 7"/>
          <p:cNvSpPr/>
          <p:nvPr/>
        </p:nvSpPr>
        <p:spPr>
          <a:xfrm>
            <a:off x="731520" y="3547872"/>
            <a:ext cx="91440" cy="91440"/>
          </a:xfrm>
          <a:prstGeom prst="ellipse">
            <a:avLst/>
          </a:prstGeom>
          <a:solidFill>
            <a:srgbClr val="1B2A4A"/>
          </a:solidFill>
          <a:ln/>
        </p:spPr>
        <p:txBody>
          <a:bodyPr/>
          <a:lstStyle/>
          <a:p>
            <a:endParaRPr dirty="0"/>
          </a:p>
        </p:txBody>
      </p:sp>
      <p:sp>
        <p:nvSpPr>
          <p:cNvPr id="10" name="Text 8"/>
          <p:cNvSpPr/>
          <p:nvPr/>
        </p:nvSpPr>
        <p:spPr>
          <a:xfrm>
            <a:off x="932688" y="3256788"/>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High-efficacy: natalizumab, ocrelizumab, ofatumumab, cladribine, alemtuzumab, fingolimod</a:t>
            </a:r>
            <a:r>
              <a:rPr sz="1300" i="1" dirty="0">
                <a:solidFill>
                  <a:srgbClr val="2B2B2B"/>
                </a:solidFill>
                <a:latin typeface="Arial"/>
              </a:rPr>
              <a:t> (NICE NG220, 2022)</a:t>
            </a:r>
            <a:endParaRPr lang="en-US" sz="1600" dirty="0"/>
          </a:p>
        </p:txBody>
      </p:sp>
      <p:sp>
        <p:nvSpPr>
          <p:cNvPr id="11" name="Shape 9"/>
          <p:cNvSpPr/>
          <p:nvPr/>
        </p:nvSpPr>
        <p:spPr>
          <a:xfrm>
            <a:off x="731520" y="4718304"/>
            <a:ext cx="91440" cy="91440"/>
          </a:xfrm>
          <a:prstGeom prst="ellipse">
            <a:avLst/>
          </a:prstGeom>
          <a:solidFill>
            <a:srgbClr val="1B2A4A"/>
          </a:solidFill>
          <a:ln/>
        </p:spPr>
        <p:txBody>
          <a:bodyPr/>
          <a:lstStyle/>
          <a:p>
            <a:endParaRPr dirty="0"/>
          </a:p>
        </p:txBody>
      </p:sp>
      <p:sp>
        <p:nvSpPr>
          <p:cNvPr id="12" name="Text 10"/>
          <p:cNvSpPr/>
          <p:nvPr/>
        </p:nvSpPr>
        <p:spPr>
          <a:xfrm>
            <a:off x="932688" y="457200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Reduce relapse rate and slow accumulation of disability; choice guided by disease activity, patient preference and NHS England commissioning criteria</a:t>
            </a:r>
            <a:r>
              <a:rPr sz="1300" i="1" dirty="0">
                <a:solidFill>
                  <a:srgbClr val="2B2B2B"/>
                </a:solidFill>
                <a:latin typeface="Arial"/>
              </a:rPr>
              <a:t> (NICE NG220, 2022)</a:t>
            </a:r>
            <a:endParaRPr lang="en-US" sz="1600" dirty="0"/>
          </a:p>
        </p:txBody>
      </p:sp>
      <p:sp>
        <p:nvSpPr>
          <p:cNvPr id="13" name="Shape 11"/>
          <p:cNvSpPr/>
          <p:nvPr/>
        </p:nvSpPr>
        <p:spPr>
          <a:xfrm>
            <a:off x="4325112" y="1554480"/>
            <a:ext cx="3639312" cy="548640"/>
          </a:xfrm>
          <a:prstGeom prst="rect">
            <a:avLst/>
          </a:prstGeom>
          <a:solidFill>
            <a:srgbClr val="E8722C"/>
          </a:solidFill>
          <a:ln/>
        </p:spPr>
        <p:txBody>
          <a:bodyPr/>
          <a:lstStyle/>
          <a:p>
            <a:endParaRPr dirty="0"/>
          </a:p>
        </p:txBody>
      </p:sp>
      <p:sp>
        <p:nvSpPr>
          <p:cNvPr id="14" name="Text 12"/>
          <p:cNvSpPr/>
          <p:nvPr/>
        </p:nvSpPr>
        <p:spPr>
          <a:xfrm>
            <a:off x="4462272" y="1554480"/>
            <a:ext cx="3364992" cy="54864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Arial" pitchFamily="34" charset="0"/>
                <a:ea typeface="Arial" pitchFamily="34" charset="-122"/>
                <a:cs typeface="Arial" pitchFamily="34" charset="-120"/>
              </a:rPr>
              <a:t>Relapse &amp; acute treatment</a:t>
            </a:r>
            <a:endParaRPr lang="en-US" sz="2400" dirty="0"/>
          </a:p>
        </p:txBody>
      </p:sp>
      <p:sp>
        <p:nvSpPr>
          <p:cNvPr id="15" name="Shape 13"/>
          <p:cNvSpPr/>
          <p:nvPr/>
        </p:nvSpPr>
        <p:spPr>
          <a:xfrm>
            <a:off x="4325112" y="2148840"/>
            <a:ext cx="3639312" cy="3886200"/>
          </a:xfrm>
          <a:prstGeom prst="rect">
            <a:avLst/>
          </a:prstGeom>
          <a:solidFill>
            <a:srgbClr val="E7ECF3"/>
          </a:solidFill>
          <a:ln/>
        </p:spPr>
        <p:txBody>
          <a:bodyPr/>
          <a:lstStyle/>
          <a:p>
            <a:endParaRPr dirty="0"/>
          </a:p>
        </p:txBody>
      </p:sp>
      <p:sp>
        <p:nvSpPr>
          <p:cNvPr id="16" name="Shape 14"/>
          <p:cNvSpPr/>
          <p:nvPr/>
        </p:nvSpPr>
        <p:spPr>
          <a:xfrm>
            <a:off x="4507992" y="2377440"/>
            <a:ext cx="91440" cy="91440"/>
          </a:xfrm>
          <a:prstGeom prst="ellipse">
            <a:avLst/>
          </a:prstGeom>
          <a:solidFill>
            <a:srgbClr val="E8722C"/>
          </a:solidFill>
          <a:ln/>
        </p:spPr>
        <p:txBody>
          <a:bodyPr/>
          <a:lstStyle/>
          <a:p>
            <a:endParaRPr dirty="0"/>
          </a:p>
        </p:txBody>
      </p:sp>
      <p:sp>
        <p:nvSpPr>
          <p:cNvPr id="17" name="Text 15"/>
          <p:cNvSpPr/>
          <p:nvPr/>
        </p:nvSpPr>
        <p:spPr>
          <a:xfrm>
            <a:off x="4709160" y="209804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High-dose corticosteroids (IV or oral methylprednisolone) to shorten and reduce severity of relapses</a:t>
            </a:r>
            <a:r>
              <a:rPr sz="1300" i="1" dirty="0">
                <a:solidFill>
                  <a:srgbClr val="2B2B2B"/>
                </a:solidFill>
                <a:latin typeface="Arial"/>
              </a:rPr>
              <a:t> (NICE NG220, 2022)</a:t>
            </a:r>
            <a:endParaRPr lang="en-US" sz="1600" dirty="0"/>
          </a:p>
        </p:txBody>
      </p:sp>
      <p:sp>
        <p:nvSpPr>
          <p:cNvPr id="18" name="Shape 16"/>
          <p:cNvSpPr/>
          <p:nvPr/>
        </p:nvSpPr>
        <p:spPr>
          <a:xfrm>
            <a:off x="4507992" y="3547872"/>
            <a:ext cx="91440" cy="91440"/>
          </a:xfrm>
          <a:prstGeom prst="ellipse">
            <a:avLst/>
          </a:prstGeom>
          <a:solidFill>
            <a:srgbClr val="E8722C"/>
          </a:solidFill>
          <a:ln/>
        </p:spPr>
        <p:txBody>
          <a:bodyPr/>
          <a:lstStyle/>
          <a:p>
            <a:endParaRPr dirty="0"/>
          </a:p>
        </p:txBody>
      </p:sp>
      <p:sp>
        <p:nvSpPr>
          <p:cNvPr id="19" name="Text 17"/>
          <p:cNvSpPr/>
          <p:nvPr/>
        </p:nvSpPr>
        <p:spPr>
          <a:xfrm>
            <a:off x="4709160" y="328676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Rapid-access MS nurse/neurology pathway to confirm true relapse vs pseudo-relapse (e.g. infection, heat)</a:t>
            </a:r>
            <a:r>
              <a:rPr sz="1300" i="1" dirty="0">
                <a:solidFill>
                  <a:srgbClr val="2B2B2B"/>
                </a:solidFill>
                <a:latin typeface="Arial"/>
              </a:rPr>
              <a:t> (NICE NG220, 2022)</a:t>
            </a:r>
            <a:endParaRPr lang="en-US" sz="1600" dirty="0"/>
          </a:p>
        </p:txBody>
      </p:sp>
      <p:sp>
        <p:nvSpPr>
          <p:cNvPr id="20" name="Shape 18"/>
          <p:cNvSpPr/>
          <p:nvPr/>
        </p:nvSpPr>
        <p:spPr>
          <a:xfrm>
            <a:off x="4507992" y="4718304"/>
            <a:ext cx="91440" cy="91440"/>
          </a:xfrm>
          <a:prstGeom prst="ellipse">
            <a:avLst/>
          </a:prstGeom>
          <a:solidFill>
            <a:srgbClr val="E8722C"/>
          </a:solidFill>
          <a:ln/>
        </p:spPr>
        <p:txBody>
          <a:bodyPr/>
          <a:lstStyle/>
          <a:p>
            <a:endParaRPr dirty="0"/>
          </a:p>
        </p:txBody>
      </p:sp>
      <p:sp>
        <p:nvSpPr>
          <p:cNvPr id="21" name="Text 19"/>
          <p:cNvSpPr/>
          <p:nvPr/>
        </p:nvSpPr>
        <p:spPr>
          <a:xfrm>
            <a:off x="4709160" y="4399788"/>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Plasma exchange considered for severe steroid-unresponsive relapses</a:t>
            </a:r>
            <a:r>
              <a:rPr sz="1300" i="1" dirty="0">
                <a:solidFill>
                  <a:srgbClr val="2B2B2B"/>
                </a:solidFill>
                <a:latin typeface="Arial"/>
              </a:rPr>
              <a:t> (NICE NG220, 2022)</a:t>
            </a:r>
            <a:endParaRPr lang="en-US" sz="1600" dirty="0"/>
          </a:p>
        </p:txBody>
      </p:sp>
      <p:sp>
        <p:nvSpPr>
          <p:cNvPr id="22" name="Shape 20"/>
          <p:cNvSpPr/>
          <p:nvPr/>
        </p:nvSpPr>
        <p:spPr>
          <a:xfrm>
            <a:off x="8101584" y="1554480"/>
            <a:ext cx="3639312" cy="548640"/>
          </a:xfrm>
          <a:prstGeom prst="rect">
            <a:avLst/>
          </a:prstGeom>
          <a:solidFill>
            <a:srgbClr val="3E7C8C"/>
          </a:solidFill>
          <a:ln/>
        </p:spPr>
        <p:txBody>
          <a:bodyPr/>
          <a:lstStyle/>
          <a:p>
            <a:endParaRPr dirty="0"/>
          </a:p>
        </p:txBody>
      </p:sp>
      <p:sp>
        <p:nvSpPr>
          <p:cNvPr id="23" name="Text 21"/>
          <p:cNvSpPr/>
          <p:nvPr/>
        </p:nvSpPr>
        <p:spPr>
          <a:xfrm>
            <a:off x="8238744" y="1554480"/>
            <a:ext cx="3364992" cy="54864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Arial" pitchFamily="34" charset="0"/>
                <a:ea typeface="Arial" pitchFamily="34" charset="-122"/>
                <a:cs typeface="Arial" pitchFamily="34" charset="-120"/>
              </a:rPr>
              <a:t>Symptomatic &amp; rehabilitative treatment</a:t>
            </a:r>
            <a:endParaRPr lang="en-US" sz="2400" dirty="0"/>
          </a:p>
        </p:txBody>
      </p:sp>
      <p:sp>
        <p:nvSpPr>
          <p:cNvPr id="24" name="Shape 22"/>
          <p:cNvSpPr/>
          <p:nvPr/>
        </p:nvSpPr>
        <p:spPr>
          <a:xfrm>
            <a:off x="8101584" y="2148840"/>
            <a:ext cx="3639312" cy="3886200"/>
          </a:xfrm>
          <a:prstGeom prst="rect">
            <a:avLst/>
          </a:prstGeom>
          <a:solidFill>
            <a:srgbClr val="E7ECF3"/>
          </a:solidFill>
          <a:ln/>
        </p:spPr>
        <p:txBody>
          <a:bodyPr/>
          <a:lstStyle/>
          <a:p>
            <a:endParaRPr dirty="0"/>
          </a:p>
        </p:txBody>
      </p:sp>
      <p:sp>
        <p:nvSpPr>
          <p:cNvPr id="25" name="Shape 23"/>
          <p:cNvSpPr/>
          <p:nvPr/>
        </p:nvSpPr>
        <p:spPr>
          <a:xfrm>
            <a:off x="8284464" y="2377440"/>
            <a:ext cx="91440" cy="91440"/>
          </a:xfrm>
          <a:prstGeom prst="ellipse">
            <a:avLst/>
          </a:prstGeom>
          <a:solidFill>
            <a:srgbClr val="3E7C8C"/>
          </a:solidFill>
          <a:ln/>
        </p:spPr>
        <p:txBody>
          <a:bodyPr/>
          <a:lstStyle/>
          <a:p>
            <a:endParaRPr dirty="0"/>
          </a:p>
        </p:txBody>
      </p:sp>
      <p:sp>
        <p:nvSpPr>
          <p:cNvPr id="26" name="Text 24"/>
          <p:cNvSpPr/>
          <p:nvPr/>
        </p:nvSpPr>
        <p:spPr>
          <a:xfrm>
            <a:off x="8485632" y="2070100"/>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Physiotherapy for mobility, spasticity and falls prevention; occupational therapy for daily function and equipment</a:t>
            </a:r>
            <a:r>
              <a:rPr sz="1300" i="1" dirty="0">
                <a:solidFill>
                  <a:srgbClr val="2B2B2B"/>
                </a:solidFill>
                <a:latin typeface="Arial"/>
              </a:rPr>
              <a:t> (NICE NG220, 2022)</a:t>
            </a:r>
            <a:endParaRPr lang="en-US" sz="1600" dirty="0"/>
          </a:p>
        </p:txBody>
      </p:sp>
      <p:sp>
        <p:nvSpPr>
          <p:cNvPr id="27" name="Shape 25"/>
          <p:cNvSpPr/>
          <p:nvPr/>
        </p:nvSpPr>
        <p:spPr>
          <a:xfrm>
            <a:off x="8284464" y="3547872"/>
            <a:ext cx="91440" cy="91440"/>
          </a:xfrm>
          <a:prstGeom prst="ellipse">
            <a:avLst/>
          </a:prstGeom>
          <a:solidFill>
            <a:srgbClr val="3E7C8C"/>
          </a:solidFill>
          <a:ln/>
        </p:spPr>
        <p:txBody>
          <a:bodyPr/>
          <a:lstStyle/>
          <a:p>
            <a:endParaRPr dirty="0"/>
          </a:p>
        </p:txBody>
      </p:sp>
      <p:sp>
        <p:nvSpPr>
          <p:cNvPr id="28" name="Text 26"/>
          <p:cNvSpPr/>
          <p:nvPr/>
        </p:nvSpPr>
        <p:spPr>
          <a:xfrm>
            <a:off x="8485632" y="3334766"/>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Medication for spasticity (e.g. baclofen), neuropathic pain, bladder overactivity, and fatigue management programmes</a:t>
            </a:r>
            <a:r>
              <a:rPr sz="1300" i="1" dirty="0">
                <a:solidFill>
                  <a:srgbClr val="2B2B2B"/>
                </a:solidFill>
                <a:latin typeface="Arial"/>
              </a:rPr>
              <a:t> (NICE NG220, 2022)</a:t>
            </a:r>
            <a:endParaRPr lang="en-US" sz="1600" dirty="0"/>
          </a:p>
        </p:txBody>
      </p:sp>
      <p:sp>
        <p:nvSpPr>
          <p:cNvPr id="29" name="Shape 27"/>
          <p:cNvSpPr/>
          <p:nvPr/>
        </p:nvSpPr>
        <p:spPr>
          <a:xfrm>
            <a:off x="8284464" y="4718304"/>
            <a:ext cx="91440" cy="91440"/>
          </a:xfrm>
          <a:prstGeom prst="ellipse">
            <a:avLst/>
          </a:prstGeom>
          <a:solidFill>
            <a:srgbClr val="3E7C8C"/>
          </a:solidFill>
          <a:ln/>
        </p:spPr>
        <p:txBody>
          <a:bodyPr/>
          <a:lstStyle/>
          <a:p>
            <a:endParaRPr dirty="0"/>
          </a:p>
        </p:txBody>
      </p:sp>
      <p:sp>
        <p:nvSpPr>
          <p:cNvPr id="30" name="Text 28"/>
          <p:cNvSpPr/>
          <p:nvPr/>
        </p:nvSpPr>
        <p:spPr>
          <a:xfrm>
            <a:off x="8485632" y="4399788"/>
            <a:ext cx="3090672" cy="11430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Psychology/IAPT for mood, and specialist continence, SLT and dietetic input as needed</a:t>
            </a:r>
            <a:r>
              <a:rPr sz="1300" i="1" dirty="0">
                <a:solidFill>
                  <a:srgbClr val="2B2B2B"/>
                </a:solidFill>
                <a:latin typeface="Arial"/>
              </a:rPr>
              <a:t> (NICE NG220, 2022)</a:t>
            </a:r>
            <a:endParaRPr lang="en-US" sz="1600" dirty="0"/>
          </a:p>
        </p:txBody>
      </p:sp>
      <p:sp>
        <p:nvSpPr>
          <p:cNvPr id="33" name="Text 30"/>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10</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WHOLE-PERSON CARE</a:t>
            </a:r>
            <a:endParaRPr lang="en-US" sz="20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Comorbidities Accompanying MS</a:t>
            </a:r>
            <a:endParaRPr lang="en-US" sz="4400" dirty="0"/>
          </a:p>
        </p:txBody>
      </p:sp>
      <p:sp>
        <p:nvSpPr>
          <p:cNvPr id="4" name="Text 2"/>
          <p:cNvSpPr/>
          <p:nvPr/>
        </p:nvSpPr>
        <p:spPr>
          <a:xfrm>
            <a:off x="548640" y="1355344"/>
            <a:ext cx="11064240" cy="50292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People with MS have higher rates of physical and mental health comorbidity than the general population, which can mask, mimic or worsen MS symptoms  comprehensive reviews should actively screen for these</a:t>
            </a:r>
            <a:r>
              <a:rPr sz="1300" i="1" dirty="0">
                <a:solidFill>
                  <a:srgbClr val="2B2B2B"/>
                </a:solidFill>
                <a:latin typeface="Arial"/>
              </a:rPr>
              <a:t> (Marrie et al., 2015)</a:t>
            </a:r>
            <a:r>
              <a:rPr sz="1300" dirty="0">
                <a:solidFill>
                  <a:srgbClr val="2B2B2B"/>
                </a:solidFill>
                <a:latin typeface="Arial"/>
              </a:rPr>
              <a:t>.</a:t>
            </a:r>
            <a:endParaRPr lang="en-US" sz="2000" dirty="0"/>
          </a:p>
        </p:txBody>
      </p:sp>
      <p:sp>
        <p:nvSpPr>
          <p:cNvPr id="5" name="Shape 3"/>
          <p:cNvSpPr/>
          <p:nvPr/>
        </p:nvSpPr>
        <p:spPr>
          <a:xfrm>
            <a:off x="548640" y="2148840"/>
            <a:ext cx="5440680" cy="960120"/>
          </a:xfrm>
          <a:prstGeom prst="rect">
            <a:avLst/>
          </a:prstGeom>
          <a:solidFill>
            <a:srgbClr val="E7ECF3"/>
          </a:solidFill>
          <a:ln/>
        </p:spPr>
        <p:txBody>
          <a:bodyPr/>
          <a:lstStyle/>
          <a:p>
            <a:endParaRPr dirty="0"/>
          </a:p>
        </p:txBody>
      </p:sp>
      <p:sp>
        <p:nvSpPr>
          <p:cNvPr id="6" name="Shape 4"/>
          <p:cNvSpPr/>
          <p:nvPr/>
        </p:nvSpPr>
        <p:spPr>
          <a:xfrm>
            <a:off x="685800" y="2436876"/>
            <a:ext cx="384048" cy="384048"/>
          </a:xfrm>
          <a:prstGeom prst="ellipse">
            <a:avLst/>
          </a:prstGeom>
          <a:solidFill>
            <a:srgbClr val="E8722C"/>
          </a:solidFill>
          <a:ln/>
        </p:spPr>
        <p:txBody>
          <a:bodyPr/>
          <a:lstStyle/>
          <a:p>
            <a:endParaRPr dirty="0"/>
          </a:p>
        </p:txBody>
      </p:sp>
      <p:sp>
        <p:nvSpPr>
          <p:cNvPr id="7" name="Text 5"/>
          <p:cNvSpPr/>
          <p:nvPr/>
        </p:nvSpPr>
        <p:spPr>
          <a:xfrm>
            <a:off x="685800" y="2436876"/>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8" name="Text 6"/>
          <p:cNvSpPr/>
          <p:nvPr/>
        </p:nvSpPr>
        <p:spPr>
          <a:xfrm>
            <a:off x="1170432" y="2221992"/>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Depression &amp; anxiety</a:t>
            </a:r>
            <a:endParaRPr lang="en-US" dirty="0"/>
          </a:p>
        </p:txBody>
      </p:sp>
      <p:sp>
        <p:nvSpPr>
          <p:cNvPr id="9" name="Text 7"/>
          <p:cNvSpPr/>
          <p:nvPr/>
        </p:nvSpPr>
        <p:spPr>
          <a:xfrm>
            <a:off x="1170432" y="2514600"/>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Among the most common comorbidities; can be under-recognised as 'understandable' rather than treated</a:t>
            </a:r>
            <a:r>
              <a:rPr sz="1300" i="1" dirty="0">
                <a:solidFill>
                  <a:srgbClr val="2B2B2B"/>
                </a:solidFill>
                <a:latin typeface="Arial"/>
              </a:rPr>
              <a:t> (Marrie et al., 2015)</a:t>
            </a:r>
            <a:endParaRPr lang="en-US" sz="1200" dirty="0"/>
          </a:p>
        </p:txBody>
      </p:sp>
      <p:sp>
        <p:nvSpPr>
          <p:cNvPr id="10" name="Shape 8"/>
          <p:cNvSpPr/>
          <p:nvPr/>
        </p:nvSpPr>
        <p:spPr>
          <a:xfrm>
            <a:off x="6172200" y="2148840"/>
            <a:ext cx="5440680" cy="960120"/>
          </a:xfrm>
          <a:prstGeom prst="rect">
            <a:avLst/>
          </a:prstGeom>
          <a:solidFill>
            <a:srgbClr val="E7ECF3"/>
          </a:solidFill>
          <a:ln/>
        </p:spPr>
        <p:txBody>
          <a:bodyPr/>
          <a:lstStyle/>
          <a:p>
            <a:endParaRPr dirty="0"/>
          </a:p>
        </p:txBody>
      </p:sp>
      <p:sp>
        <p:nvSpPr>
          <p:cNvPr id="11" name="Shape 9"/>
          <p:cNvSpPr/>
          <p:nvPr/>
        </p:nvSpPr>
        <p:spPr>
          <a:xfrm>
            <a:off x="6309360" y="2436876"/>
            <a:ext cx="384048" cy="384048"/>
          </a:xfrm>
          <a:prstGeom prst="ellipse">
            <a:avLst/>
          </a:prstGeom>
          <a:solidFill>
            <a:srgbClr val="E8722C"/>
          </a:solidFill>
          <a:ln/>
        </p:spPr>
        <p:txBody>
          <a:bodyPr/>
          <a:lstStyle/>
          <a:p>
            <a:endParaRPr dirty="0"/>
          </a:p>
        </p:txBody>
      </p:sp>
      <p:sp>
        <p:nvSpPr>
          <p:cNvPr id="12" name="Text 10"/>
          <p:cNvSpPr/>
          <p:nvPr/>
        </p:nvSpPr>
        <p:spPr>
          <a:xfrm>
            <a:off x="6309360" y="2436876"/>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13" name="Text 11"/>
          <p:cNvSpPr/>
          <p:nvPr/>
        </p:nvSpPr>
        <p:spPr>
          <a:xfrm>
            <a:off x="6793992" y="2221992"/>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Fatigue-related &amp; sleep disorders</a:t>
            </a:r>
            <a:endParaRPr lang="en-US" dirty="0"/>
          </a:p>
        </p:txBody>
      </p:sp>
      <p:sp>
        <p:nvSpPr>
          <p:cNvPr id="14" name="Text 12"/>
          <p:cNvSpPr/>
          <p:nvPr/>
        </p:nvSpPr>
        <p:spPr>
          <a:xfrm>
            <a:off x="6793992" y="2514600"/>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Insomnia, restless legs and sleep-disordered breathing compound MS fatigue</a:t>
            </a:r>
            <a:r>
              <a:rPr sz="1300" i="1" dirty="0">
                <a:solidFill>
                  <a:srgbClr val="2B2B2B"/>
                </a:solidFill>
                <a:latin typeface="Arial"/>
              </a:rPr>
              <a:t> (Marrie et al., 2015)</a:t>
            </a:r>
            <a:endParaRPr lang="en-US" sz="1200" dirty="0"/>
          </a:p>
        </p:txBody>
      </p:sp>
      <p:sp>
        <p:nvSpPr>
          <p:cNvPr id="15" name="Shape 13"/>
          <p:cNvSpPr/>
          <p:nvPr/>
        </p:nvSpPr>
        <p:spPr>
          <a:xfrm>
            <a:off x="548640" y="3218688"/>
            <a:ext cx="5440680" cy="960120"/>
          </a:xfrm>
          <a:prstGeom prst="rect">
            <a:avLst/>
          </a:prstGeom>
          <a:solidFill>
            <a:srgbClr val="E7ECF3"/>
          </a:solidFill>
          <a:ln/>
        </p:spPr>
        <p:txBody>
          <a:bodyPr/>
          <a:lstStyle/>
          <a:p>
            <a:endParaRPr dirty="0"/>
          </a:p>
        </p:txBody>
      </p:sp>
      <p:sp>
        <p:nvSpPr>
          <p:cNvPr id="16" name="Shape 14"/>
          <p:cNvSpPr/>
          <p:nvPr/>
        </p:nvSpPr>
        <p:spPr>
          <a:xfrm>
            <a:off x="685800" y="3506724"/>
            <a:ext cx="384048" cy="384048"/>
          </a:xfrm>
          <a:prstGeom prst="ellipse">
            <a:avLst/>
          </a:prstGeom>
          <a:solidFill>
            <a:srgbClr val="E8722C"/>
          </a:solidFill>
          <a:ln/>
        </p:spPr>
        <p:txBody>
          <a:bodyPr/>
          <a:lstStyle/>
          <a:p>
            <a:endParaRPr dirty="0"/>
          </a:p>
        </p:txBody>
      </p:sp>
      <p:sp>
        <p:nvSpPr>
          <p:cNvPr id="17" name="Text 15"/>
          <p:cNvSpPr/>
          <p:nvPr/>
        </p:nvSpPr>
        <p:spPr>
          <a:xfrm>
            <a:off x="685800" y="3506724"/>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18" name="Text 16"/>
          <p:cNvSpPr/>
          <p:nvPr/>
        </p:nvSpPr>
        <p:spPr>
          <a:xfrm>
            <a:off x="1170432" y="3291840"/>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Cardiovascular disease &amp; obesity</a:t>
            </a:r>
            <a:endParaRPr lang="en-US" dirty="0"/>
          </a:p>
        </p:txBody>
      </p:sp>
      <p:sp>
        <p:nvSpPr>
          <p:cNvPr id="19" name="Text 17"/>
          <p:cNvSpPr/>
          <p:nvPr/>
        </p:nvSpPr>
        <p:spPr>
          <a:xfrm>
            <a:off x="1170432" y="3584448"/>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Reduced mobility increases risk; vascular comorbidity is linked to faster disability progression</a:t>
            </a:r>
            <a:r>
              <a:rPr sz="1300" i="1" dirty="0">
                <a:solidFill>
                  <a:srgbClr val="2B2B2B"/>
                </a:solidFill>
                <a:latin typeface="Arial"/>
              </a:rPr>
              <a:t> (Marrie et al., 2015)</a:t>
            </a:r>
            <a:endParaRPr lang="en-US" sz="1200" dirty="0"/>
          </a:p>
        </p:txBody>
      </p:sp>
      <p:sp>
        <p:nvSpPr>
          <p:cNvPr id="20" name="Shape 18"/>
          <p:cNvSpPr/>
          <p:nvPr/>
        </p:nvSpPr>
        <p:spPr>
          <a:xfrm>
            <a:off x="6172200" y="3218688"/>
            <a:ext cx="5440680" cy="960120"/>
          </a:xfrm>
          <a:prstGeom prst="rect">
            <a:avLst/>
          </a:prstGeom>
          <a:solidFill>
            <a:srgbClr val="E7ECF3"/>
          </a:solidFill>
          <a:ln/>
        </p:spPr>
        <p:txBody>
          <a:bodyPr/>
          <a:lstStyle/>
          <a:p>
            <a:endParaRPr dirty="0"/>
          </a:p>
        </p:txBody>
      </p:sp>
      <p:sp>
        <p:nvSpPr>
          <p:cNvPr id="21" name="Shape 19"/>
          <p:cNvSpPr/>
          <p:nvPr/>
        </p:nvSpPr>
        <p:spPr>
          <a:xfrm>
            <a:off x="6309360" y="3506724"/>
            <a:ext cx="384048" cy="384048"/>
          </a:xfrm>
          <a:prstGeom prst="ellipse">
            <a:avLst/>
          </a:prstGeom>
          <a:solidFill>
            <a:srgbClr val="E8722C"/>
          </a:solidFill>
          <a:ln/>
        </p:spPr>
        <p:txBody>
          <a:bodyPr/>
          <a:lstStyle/>
          <a:p>
            <a:endParaRPr dirty="0"/>
          </a:p>
        </p:txBody>
      </p:sp>
      <p:sp>
        <p:nvSpPr>
          <p:cNvPr id="22" name="Text 20"/>
          <p:cNvSpPr/>
          <p:nvPr/>
        </p:nvSpPr>
        <p:spPr>
          <a:xfrm>
            <a:off x="6309360" y="3506724"/>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23" name="Text 21"/>
          <p:cNvSpPr/>
          <p:nvPr/>
        </p:nvSpPr>
        <p:spPr>
          <a:xfrm>
            <a:off x="6793992" y="3291840"/>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Chronic pain conditions</a:t>
            </a:r>
            <a:endParaRPr lang="en-US" dirty="0"/>
          </a:p>
        </p:txBody>
      </p:sp>
      <p:sp>
        <p:nvSpPr>
          <p:cNvPr id="24" name="Text 22"/>
          <p:cNvSpPr/>
          <p:nvPr/>
        </p:nvSpPr>
        <p:spPr>
          <a:xfrm>
            <a:off x="6793992" y="3584448"/>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Neuropathic and musculoskeletal pain frequently coexist and interact with mood</a:t>
            </a:r>
            <a:r>
              <a:rPr sz="1300" i="1" dirty="0">
                <a:solidFill>
                  <a:srgbClr val="2B2B2B"/>
                </a:solidFill>
                <a:latin typeface="Arial"/>
              </a:rPr>
              <a:t> (Marrie et al., 2015)</a:t>
            </a:r>
            <a:endParaRPr lang="en-US" sz="1200" dirty="0"/>
          </a:p>
        </p:txBody>
      </p:sp>
      <p:sp>
        <p:nvSpPr>
          <p:cNvPr id="25" name="Shape 23"/>
          <p:cNvSpPr/>
          <p:nvPr/>
        </p:nvSpPr>
        <p:spPr>
          <a:xfrm>
            <a:off x="548640" y="4288536"/>
            <a:ext cx="5440680" cy="960120"/>
          </a:xfrm>
          <a:prstGeom prst="rect">
            <a:avLst/>
          </a:prstGeom>
          <a:solidFill>
            <a:srgbClr val="E7ECF3"/>
          </a:solidFill>
          <a:ln/>
        </p:spPr>
        <p:txBody>
          <a:bodyPr/>
          <a:lstStyle/>
          <a:p>
            <a:endParaRPr dirty="0"/>
          </a:p>
        </p:txBody>
      </p:sp>
      <p:sp>
        <p:nvSpPr>
          <p:cNvPr id="26" name="Shape 24"/>
          <p:cNvSpPr/>
          <p:nvPr/>
        </p:nvSpPr>
        <p:spPr>
          <a:xfrm>
            <a:off x="685800" y="4576572"/>
            <a:ext cx="384048" cy="384048"/>
          </a:xfrm>
          <a:prstGeom prst="ellipse">
            <a:avLst/>
          </a:prstGeom>
          <a:solidFill>
            <a:srgbClr val="E8722C"/>
          </a:solidFill>
          <a:ln/>
        </p:spPr>
        <p:txBody>
          <a:bodyPr/>
          <a:lstStyle/>
          <a:p>
            <a:endParaRPr dirty="0"/>
          </a:p>
        </p:txBody>
      </p:sp>
      <p:sp>
        <p:nvSpPr>
          <p:cNvPr id="27" name="Text 25"/>
          <p:cNvSpPr/>
          <p:nvPr/>
        </p:nvSpPr>
        <p:spPr>
          <a:xfrm>
            <a:off x="685800" y="4576572"/>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28" name="Text 26"/>
          <p:cNvSpPr/>
          <p:nvPr/>
        </p:nvSpPr>
        <p:spPr>
          <a:xfrm>
            <a:off x="1170432" y="4361688"/>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Other autoimmune conditions</a:t>
            </a:r>
            <a:endParaRPr lang="en-US" dirty="0"/>
          </a:p>
        </p:txBody>
      </p:sp>
      <p:sp>
        <p:nvSpPr>
          <p:cNvPr id="29" name="Text 27"/>
          <p:cNvSpPr/>
          <p:nvPr/>
        </p:nvSpPr>
        <p:spPr>
          <a:xfrm>
            <a:off x="1170432" y="4654296"/>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Thyroid disease, psoriasis and inflammatory bowel disease occur more often alongside MS</a:t>
            </a:r>
            <a:r>
              <a:rPr sz="1300" i="1" dirty="0">
                <a:solidFill>
                  <a:srgbClr val="2B2B2B"/>
                </a:solidFill>
                <a:latin typeface="Arial"/>
              </a:rPr>
              <a:t> (Marrie et al., 2015)</a:t>
            </a:r>
            <a:endParaRPr lang="en-US" sz="1200" dirty="0"/>
          </a:p>
        </p:txBody>
      </p:sp>
      <p:sp>
        <p:nvSpPr>
          <p:cNvPr id="30" name="Shape 28"/>
          <p:cNvSpPr/>
          <p:nvPr/>
        </p:nvSpPr>
        <p:spPr>
          <a:xfrm>
            <a:off x="6172200" y="4288536"/>
            <a:ext cx="5440680" cy="960120"/>
          </a:xfrm>
          <a:prstGeom prst="rect">
            <a:avLst/>
          </a:prstGeom>
          <a:solidFill>
            <a:srgbClr val="E7ECF3"/>
          </a:solidFill>
          <a:ln/>
        </p:spPr>
        <p:txBody>
          <a:bodyPr/>
          <a:lstStyle/>
          <a:p>
            <a:endParaRPr dirty="0"/>
          </a:p>
        </p:txBody>
      </p:sp>
      <p:sp>
        <p:nvSpPr>
          <p:cNvPr id="31" name="Shape 29"/>
          <p:cNvSpPr/>
          <p:nvPr/>
        </p:nvSpPr>
        <p:spPr>
          <a:xfrm>
            <a:off x="6309360" y="4576572"/>
            <a:ext cx="384048" cy="384048"/>
          </a:xfrm>
          <a:prstGeom prst="ellipse">
            <a:avLst/>
          </a:prstGeom>
          <a:solidFill>
            <a:srgbClr val="E8722C"/>
          </a:solidFill>
          <a:ln/>
        </p:spPr>
        <p:txBody>
          <a:bodyPr/>
          <a:lstStyle/>
          <a:p>
            <a:endParaRPr dirty="0"/>
          </a:p>
        </p:txBody>
      </p:sp>
      <p:sp>
        <p:nvSpPr>
          <p:cNvPr id="32" name="Text 30"/>
          <p:cNvSpPr/>
          <p:nvPr/>
        </p:nvSpPr>
        <p:spPr>
          <a:xfrm>
            <a:off x="6309360" y="4576572"/>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33" name="Text 31"/>
          <p:cNvSpPr/>
          <p:nvPr/>
        </p:nvSpPr>
        <p:spPr>
          <a:xfrm>
            <a:off x="6793992" y="4361688"/>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Osteoporosis</a:t>
            </a:r>
            <a:endParaRPr lang="en-US" dirty="0"/>
          </a:p>
        </p:txBody>
      </p:sp>
      <p:sp>
        <p:nvSpPr>
          <p:cNvPr id="34" name="Text 32"/>
          <p:cNvSpPr/>
          <p:nvPr/>
        </p:nvSpPr>
        <p:spPr>
          <a:xfrm>
            <a:off x="6793992" y="4654296"/>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Risk raised by reduced weight-bearing activity and repeated corticosteroid courses</a:t>
            </a:r>
            <a:r>
              <a:rPr sz="1300" i="1" dirty="0">
                <a:solidFill>
                  <a:srgbClr val="2B2B2B"/>
                </a:solidFill>
                <a:latin typeface="Arial"/>
              </a:rPr>
              <a:t> (Marrie et al., 2015)</a:t>
            </a:r>
            <a:endParaRPr lang="en-US" sz="1200" dirty="0"/>
          </a:p>
        </p:txBody>
      </p:sp>
      <p:sp>
        <p:nvSpPr>
          <p:cNvPr id="35" name="Shape 33"/>
          <p:cNvSpPr/>
          <p:nvPr/>
        </p:nvSpPr>
        <p:spPr>
          <a:xfrm>
            <a:off x="548640" y="5358384"/>
            <a:ext cx="5440680" cy="960120"/>
          </a:xfrm>
          <a:prstGeom prst="rect">
            <a:avLst/>
          </a:prstGeom>
          <a:solidFill>
            <a:srgbClr val="E7ECF3"/>
          </a:solidFill>
          <a:ln/>
        </p:spPr>
        <p:txBody>
          <a:bodyPr/>
          <a:lstStyle/>
          <a:p>
            <a:endParaRPr dirty="0"/>
          </a:p>
        </p:txBody>
      </p:sp>
      <p:sp>
        <p:nvSpPr>
          <p:cNvPr id="36" name="Shape 34"/>
          <p:cNvSpPr/>
          <p:nvPr/>
        </p:nvSpPr>
        <p:spPr>
          <a:xfrm>
            <a:off x="685800" y="5646420"/>
            <a:ext cx="384048" cy="384048"/>
          </a:xfrm>
          <a:prstGeom prst="ellipse">
            <a:avLst/>
          </a:prstGeom>
          <a:solidFill>
            <a:srgbClr val="E8722C"/>
          </a:solidFill>
          <a:ln/>
        </p:spPr>
        <p:txBody>
          <a:bodyPr/>
          <a:lstStyle/>
          <a:p>
            <a:endParaRPr dirty="0"/>
          </a:p>
        </p:txBody>
      </p:sp>
      <p:sp>
        <p:nvSpPr>
          <p:cNvPr id="37" name="Text 35"/>
          <p:cNvSpPr/>
          <p:nvPr/>
        </p:nvSpPr>
        <p:spPr>
          <a:xfrm>
            <a:off x="685800" y="5646420"/>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38" name="Text 36"/>
          <p:cNvSpPr/>
          <p:nvPr/>
        </p:nvSpPr>
        <p:spPr>
          <a:xfrm>
            <a:off x="1170432" y="5431536"/>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Epilepsy</a:t>
            </a:r>
            <a:endParaRPr lang="en-US" dirty="0"/>
          </a:p>
        </p:txBody>
      </p:sp>
      <p:sp>
        <p:nvSpPr>
          <p:cNvPr id="39" name="Text 37"/>
          <p:cNvSpPr/>
          <p:nvPr/>
        </p:nvSpPr>
        <p:spPr>
          <a:xfrm>
            <a:off x="1170432" y="5724144"/>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Seizure risk is higher than in the general population due to cortical lesion involvement</a:t>
            </a:r>
            <a:r>
              <a:rPr sz="1300" i="1" dirty="0">
                <a:solidFill>
                  <a:srgbClr val="2B2B2B"/>
                </a:solidFill>
                <a:latin typeface="Arial"/>
              </a:rPr>
              <a:t> (Marrie et al., 2015)</a:t>
            </a:r>
            <a:endParaRPr lang="en-US" sz="1200" dirty="0"/>
          </a:p>
        </p:txBody>
      </p:sp>
      <p:sp>
        <p:nvSpPr>
          <p:cNvPr id="40" name="Shape 38"/>
          <p:cNvSpPr/>
          <p:nvPr/>
        </p:nvSpPr>
        <p:spPr>
          <a:xfrm>
            <a:off x="6172200" y="5358384"/>
            <a:ext cx="5440680" cy="960120"/>
          </a:xfrm>
          <a:prstGeom prst="rect">
            <a:avLst/>
          </a:prstGeom>
          <a:solidFill>
            <a:srgbClr val="E7ECF3"/>
          </a:solidFill>
          <a:ln/>
        </p:spPr>
        <p:txBody>
          <a:bodyPr/>
          <a:lstStyle/>
          <a:p>
            <a:endParaRPr dirty="0"/>
          </a:p>
        </p:txBody>
      </p:sp>
      <p:sp>
        <p:nvSpPr>
          <p:cNvPr id="41" name="Shape 39"/>
          <p:cNvSpPr/>
          <p:nvPr/>
        </p:nvSpPr>
        <p:spPr>
          <a:xfrm>
            <a:off x="6309360" y="5646420"/>
            <a:ext cx="384048" cy="384048"/>
          </a:xfrm>
          <a:prstGeom prst="ellipse">
            <a:avLst/>
          </a:prstGeom>
          <a:solidFill>
            <a:srgbClr val="E8722C"/>
          </a:solidFill>
          <a:ln/>
        </p:spPr>
        <p:txBody>
          <a:bodyPr/>
          <a:lstStyle/>
          <a:p>
            <a:endParaRPr dirty="0"/>
          </a:p>
        </p:txBody>
      </p:sp>
      <p:sp>
        <p:nvSpPr>
          <p:cNvPr id="42" name="Text 40"/>
          <p:cNvSpPr/>
          <p:nvPr/>
        </p:nvSpPr>
        <p:spPr>
          <a:xfrm>
            <a:off x="6309360" y="5646420"/>
            <a:ext cx="384048" cy="384048"/>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a:t>
            </a:r>
            <a:endParaRPr lang="en-US" sz="2400" dirty="0"/>
          </a:p>
        </p:txBody>
      </p:sp>
      <p:sp>
        <p:nvSpPr>
          <p:cNvPr id="43" name="Text 41"/>
          <p:cNvSpPr/>
          <p:nvPr/>
        </p:nvSpPr>
        <p:spPr>
          <a:xfrm>
            <a:off x="6793992" y="5431536"/>
            <a:ext cx="4663440" cy="292608"/>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Bladder, bowel &amp; sexual dysfunction</a:t>
            </a:r>
            <a:endParaRPr lang="en-US" dirty="0"/>
          </a:p>
        </p:txBody>
      </p:sp>
      <p:sp>
        <p:nvSpPr>
          <p:cNvPr id="44" name="Text 42"/>
          <p:cNvSpPr/>
          <p:nvPr/>
        </p:nvSpPr>
        <p:spPr>
          <a:xfrm>
            <a:off x="6793992" y="5724144"/>
            <a:ext cx="4663440" cy="548640"/>
          </a:xfrm>
          <a:prstGeom prst="rect">
            <a:avLst/>
          </a:prstGeom>
          <a:noFill/>
          <a:ln/>
        </p:spPr>
        <p:txBody>
          <a:bodyPr wrap="square" lIns="0" tIns="0" rIns="0" bIns="0" rtlCol="0" anchor="ctr"/>
          <a:lstStyle/>
          <a:p>
            <a:pPr marL="0" indent="0">
              <a:lnSpc>
                <a:spcPct val="115000"/>
              </a:lnSpc>
              <a:buNone/>
            </a:pPr>
            <a:r>
              <a:rPr lang="en-US" sz="1300" dirty="0">
                <a:solidFill>
                  <a:srgbClr val="2B2B2B"/>
                </a:solidFill>
                <a:latin typeface="Arial" pitchFamily="34" charset="0"/>
                <a:ea typeface="Arial" pitchFamily="34" charset="-122"/>
                <a:cs typeface="Arial" pitchFamily="34" charset="-120"/>
              </a:rPr>
              <a:t>Recurrent UTIs and continence issues are common and impact quality of life and self-esteem</a:t>
            </a:r>
            <a:r>
              <a:rPr sz="1300" i="1" dirty="0">
                <a:solidFill>
                  <a:srgbClr val="2B2B2B"/>
                </a:solidFill>
                <a:latin typeface="Arial"/>
              </a:rPr>
              <a:t> (Marrie et al., 2015)</a:t>
            </a:r>
            <a:endParaRPr lang="en-US" sz="1200" dirty="0"/>
          </a:p>
        </p:txBody>
      </p:sp>
      <p:sp>
        <p:nvSpPr>
          <p:cNvPr id="47" name="Text 44"/>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11</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anose="02020603050405020304" pitchFamily="18" charset="0"/>
                <a:ea typeface="Arial" pitchFamily="34" charset="-122"/>
                <a:cs typeface="Arial" panose="02020603050405020304" pitchFamily="18" charset="0"/>
              </a:rPr>
              <a:t>REDUCING RISK &amp; IMPACT</a:t>
            </a:r>
            <a:endParaRPr lang="en-US" dirty="0">
              <a:latin typeface="Arial" panose="02020603050405020304" pitchFamily="18" charset="0"/>
              <a:cs typeface="Arial" panose="02020603050405020304" pitchFamily="18" charset="0"/>
            </a:endParaRPr>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anose="02020603050405020304" pitchFamily="18" charset="0"/>
                <a:ea typeface="Arial" pitchFamily="34" charset="-122"/>
                <a:cs typeface="Arial" panose="02020603050405020304" pitchFamily="18" charset="0"/>
              </a:rPr>
              <a:t>How Can MS Be Prevented?</a:t>
            </a:r>
            <a:endParaRPr lang="en-US" sz="4000" dirty="0">
              <a:latin typeface="Arial" panose="02020603050405020304" pitchFamily="18" charset="0"/>
              <a:cs typeface="Arial" panose="02020603050405020304" pitchFamily="18" charset="0"/>
            </a:endParaRPr>
          </a:p>
        </p:txBody>
      </p:sp>
      <p:sp>
        <p:nvSpPr>
          <p:cNvPr id="4" name="Shape 2"/>
          <p:cNvSpPr/>
          <p:nvPr/>
        </p:nvSpPr>
        <p:spPr>
          <a:xfrm>
            <a:off x="548640" y="1221486"/>
            <a:ext cx="5440680" cy="5042154"/>
          </a:xfrm>
          <a:prstGeom prst="rect">
            <a:avLst/>
          </a:prstGeom>
          <a:solidFill>
            <a:srgbClr val="E7ECF3"/>
          </a:solidFill>
          <a:ln/>
        </p:spPr>
        <p:txBody>
          <a:bodyPr/>
          <a:lstStyle/>
          <a:p>
            <a:endParaRPr dirty="0"/>
          </a:p>
        </p:txBody>
      </p:sp>
      <p:sp>
        <p:nvSpPr>
          <p:cNvPr id="5" name="Text 3"/>
          <p:cNvSpPr/>
          <p:nvPr/>
        </p:nvSpPr>
        <p:spPr>
          <a:xfrm>
            <a:off x="822960" y="1481074"/>
            <a:ext cx="493776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Primary prevention</a:t>
            </a:r>
            <a:endParaRPr lang="en-US" sz="2000" dirty="0">
              <a:latin typeface="Arial" panose="02020603050405020304" pitchFamily="18" charset="0"/>
              <a:cs typeface="Arial" panose="02020603050405020304" pitchFamily="18" charset="0"/>
            </a:endParaRPr>
          </a:p>
        </p:txBody>
      </p:sp>
      <p:sp>
        <p:nvSpPr>
          <p:cNvPr id="6" name="Text 4"/>
          <p:cNvSpPr/>
          <p:nvPr/>
        </p:nvSpPr>
        <p:spPr>
          <a:xfrm>
            <a:off x="807720" y="1845691"/>
            <a:ext cx="4937760" cy="274320"/>
          </a:xfrm>
          <a:prstGeom prst="rect">
            <a:avLst/>
          </a:prstGeom>
          <a:noFill/>
          <a:ln/>
        </p:spPr>
        <p:txBody>
          <a:bodyPr wrap="square" lIns="0" tIns="0" rIns="0" bIns="0" rtlCol="0" anchor="ctr"/>
          <a:lstStyle/>
          <a:p>
            <a:pPr marL="0" indent="0">
              <a:buNone/>
            </a:pPr>
            <a:r>
              <a:rPr lang="en-US" sz="1300" i="1" dirty="0">
                <a:solidFill>
                  <a:srgbClr val="3E7C8C"/>
                </a:solidFill>
                <a:latin typeface="Arial" panose="02020603050405020304" pitchFamily="18" charset="0"/>
                <a:ea typeface="Arial" pitchFamily="34" charset="-122"/>
                <a:cs typeface="Arial" panose="02020603050405020304" pitchFamily="18" charset="0"/>
              </a:rPr>
              <a:t>Reducing the risk of developing MS</a:t>
            </a:r>
            <a:endParaRPr lang="en-US" sz="1600" dirty="0">
              <a:latin typeface="Arial" panose="02020603050405020304" pitchFamily="18" charset="0"/>
              <a:cs typeface="Arial" panose="02020603050405020304" pitchFamily="18" charset="0"/>
            </a:endParaRPr>
          </a:p>
        </p:txBody>
      </p:sp>
      <p:sp>
        <p:nvSpPr>
          <p:cNvPr id="7" name="Shape 5"/>
          <p:cNvSpPr/>
          <p:nvPr/>
        </p:nvSpPr>
        <p:spPr>
          <a:xfrm>
            <a:off x="822960" y="2514600"/>
            <a:ext cx="109728" cy="109728"/>
          </a:xfrm>
          <a:prstGeom prst="ellipse">
            <a:avLst/>
          </a:prstGeom>
          <a:solidFill>
            <a:srgbClr val="3E7C8C"/>
          </a:solidFill>
          <a:ln/>
        </p:spPr>
        <p:txBody>
          <a:bodyPr/>
          <a:lstStyle/>
          <a:p>
            <a:endParaRPr dirty="0"/>
          </a:p>
        </p:txBody>
      </p:sp>
      <p:sp>
        <p:nvSpPr>
          <p:cNvPr id="8" name="Text 6"/>
          <p:cNvSpPr/>
          <p:nvPr/>
        </p:nvSpPr>
        <p:spPr>
          <a:xfrm>
            <a:off x="1097280" y="2321560"/>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There is no guaranteed way to prevent MS, but modifiable risk-factor reduction lowers population risk</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9" name="Shape 7"/>
          <p:cNvSpPr/>
          <p:nvPr/>
        </p:nvSpPr>
        <p:spPr>
          <a:xfrm>
            <a:off x="822960" y="3273552"/>
            <a:ext cx="109728" cy="109728"/>
          </a:xfrm>
          <a:prstGeom prst="ellipse">
            <a:avLst/>
          </a:prstGeom>
          <a:solidFill>
            <a:srgbClr val="3E7C8C"/>
          </a:solidFill>
          <a:ln/>
        </p:spPr>
        <p:txBody>
          <a:bodyPr/>
          <a:lstStyle/>
          <a:p>
            <a:endParaRPr dirty="0"/>
          </a:p>
        </p:txBody>
      </p:sp>
      <p:sp>
        <p:nvSpPr>
          <p:cNvPr id="10" name="Text 8"/>
          <p:cNvSpPr/>
          <p:nvPr/>
        </p:nvSpPr>
        <p:spPr>
          <a:xfrm>
            <a:off x="1097280" y="3117596"/>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Smoking cessation  smoking increases both risk of onset and speed of progression</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11" name="Shape 9"/>
          <p:cNvSpPr/>
          <p:nvPr/>
        </p:nvSpPr>
        <p:spPr>
          <a:xfrm>
            <a:off x="822960" y="4032504"/>
            <a:ext cx="109728" cy="109728"/>
          </a:xfrm>
          <a:prstGeom prst="ellipse">
            <a:avLst/>
          </a:prstGeom>
          <a:solidFill>
            <a:srgbClr val="3E7C8C"/>
          </a:solidFill>
          <a:ln/>
        </p:spPr>
        <p:txBody>
          <a:bodyPr/>
          <a:lstStyle/>
          <a:p>
            <a:endParaRPr dirty="0"/>
          </a:p>
        </p:txBody>
      </p:sp>
      <p:sp>
        <p:nvSpPr>
          <p:cNvPr id="12" name="Text 10"/>
          <p:cNvSpPr/>
          <p:nvPr/>
        </p:nvSpPr>
        <p:spPr>
          <a:xfrm>
            <a:off x="1097280" y="3876548"/>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Maintaining sufficient vitamin D / safe sun exposure, particularly in childhood and adolescence</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13" name="Shape 11"/>
          <p:cNvSpPr/>
          <p:nvPr/>
        </p:nvSpPr>
        <p:spPr>
          <a:xfrm>
            <a:off x="822960" y="4791456"/>
            <a:ext cx="109728" cy="109728"/>
          </a:xfrm>
          <a:prstGeom prst="ellipse">
            <a:avLst/>
          </a:prstGeom>
          <a:solidFill>
            <a:srgbClr val="3E7C8C"/>
          </a:solidFill>
          <a:ln/>
        </p:spPr>
        <p:txBody>
          <a:bodyPr/>
          <a:lstStyle/>
          <a:p>
            <a:endParaRPr dirty="0"/>
          </a:p>
        </p:txBody>
      </p:sp>
      <p:sp>
        <p:nvSpPr>
          <p:cNvPr id="14" name="Text 12"/>
          <p:cNvSpPr/>
          <p:nvPr/>
        </p:nvSpPr>
        <p:spPr>
          <a:xfrm>
            <a:off x="1097280" y="4612132"/>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Avoiding childhood/adolescent obesity through healthy weight support</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15" name="Shape 13"/>
          <p:cNvSpPr/>
          <p:nvPr/>
        </p:nvSpPr>
        <p:spPr>
          <a:xfrm>
            <a:off x="822960" y="5550408"/>
            <a:ext cx="109728" cy="109728"/>
          </a:xfrm>
          <a:prstGeom prst="ellipse">
            <a:avLst/>
          </a:prstGeom>
          <a:solidFill>
            <a:srgbClr val="3E7C8C"/>
          </a:solidFill>
          <a:ln/>
        </p:spPr>
        <p:txBody>
          <a:bodyPr/>
          <a:lstStyle/>
          <a:p>
            <a:endParaRPr dirty="0"/>
          </a:p>
        </p:txBody>
      </p:sp>
      <p:sp>
        <p:nvSpPr>
          <p:cNvPr id="16" name="Text 14"/>
          <p:cNvSpPr/>
          <p:nvPr/>
        </p:nvSpPr>
        <p:spPr>
          <a:xfrm>
            <a:off x="1097280" y="5371592"/>
            <a:ext cx="470916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Research into an Epstein-Barr virus vaccine offers future potential for primary prevention</a:t>
            </a:r>
            <a:r>
              <a:rPr sz="1300" i="1" dirty="0">
                <a:solidFill>
                  <a:srgbClr val="2B2B2B"/>
                </a:solidFill>
                <a:latin typeface="Arial"/>
              </a:rPr>
              <a:t> (Bjornevik et al., 2022)</a:t>
            </a:r>
            <a:endParaRPr lang="en-US" sz="1600" dirty="0">
              <a:latin typeface="Arial" panose="02020603050405020304" pitchFamily="18" charset="0"/>
              <a:cs typeface="Arial" panose="02020603050405020304" pitchFamily="18" charset="0"/>
            </a:endParaRPr>
          </a:p>
        </p:txBody>
      </p:sp>
      <p:sp>
        <p:nvSpPr>
          <p:cNvPr id="17" name="Shape 15"/>
          <p:cNvSpPr/>
          <p:nvPr/>
        </p:nvSpPr>
        <p:spPr>
          <a:xfrm>
            <a:off x="6153912" y="1259840"/>
            <a:ext cx="5486400" cy="5003800"/>
          </a:xfrm>
          <a:prstGeom prst="rect">
            <a:avLst/>
          </a:prstGeom>
          <a:solidFill>
            <a:srgbClr val="E7ECF3"/>
          </a:solidFill>
          <a:ln/>
        </p:spPr>
        <p:txBody>
          <a:bodyPr/>
          <a:lstStyle/>
          <a:p>
            <a:endParaRPr dirty="0"/>
          </a:p>
        </p:txBody>
      </p:sp>
      <p:sp>
        <p:nvSpPr>
          <p:cNvPr id="18" name="Text 16"/>
          <p:cNvSpPr/>
          <p:nvPr/>
        </p:nvSpPr>
        <p:spPr>
          <a:xfrm>
            <a:off x="6431280" y="1444752"/>
            <a:ext cx="493776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anose="02020603050405020304" pitchFamily="18" charset="0"/>
                <a:ea typeface="Arial" pitchFamily="34" charset="-122"/>
                <a:cs typeface="Arial" panose="02020603050405020304" pitchFamily="18" charset="0"/>
              </a:rPr>
              <a:t>Secondary &amp; tertiary prevention</a:t>
            </a:r>
            <a:endParaRPr lang="en-US" sz="2000" dirty="0">
              <a:latin typeface="Arial" panose="02020603050405020304" pitchFamily="18" charset="0"/>
              <a:cs typeface="Arial" panose="02020603050405020304" pitchFamily="18" charset="0"/>
            </a:endParaRPr>
          </a:p>
        </p:txBody>
      </p:sp>
      <p:sp>
        <p:nvSpPr>
          <p:cNvPr id="19" name="Text 17"/>
          <p:cNvSpPr/>
          <p:nvPr/>
        </p:nvSpPr>
        <p:spPr>
          <a:xfrm>
            <a:off x="6446520" y="1823212"/>
            <a:ext cx="4937760" cy="274320"/>
          </a:xfrm>
          <a:prstGeom prst="rect">
            <a:avLst/>
          </a:prstGeom>
          <a:noFill/>
          <a:ln/>
        </p:spPr>
        <p:txBody>
          <a:bodyPr wrap="square" lIns="0" tIns="0" rIns="0" bIns="0" rtlCol="0" anchor="ctr"/>
          <a:lstStyle/>
          <a:p>
            <a:pPr marL="0" indent="0">
              <a:buNone/>
            </a:pPr>
            <a:r>
              <a:rPr lang="en-US" sz="1300" i="1" dirty="0">
                <a:solidFill>
                  <a:srgbClr val="E8722C"/>
                </a:solidFill>
                <a:latin typeface="Arial" panose="02020603050405020304" pitchFamily="18" charset="0"/>
                <a:ea typeface="Arial" pitchFamily="34" charset="-122"/>
                <a:cs typeface="Arial" panose="02020603050405020304" pitchFamily="18" charset="0"/>
              </a:rPr>
              <a:t>Reducing relapses, progression &amp; complications</a:t>
            </a:r>
            <a:endParaRPr lang="en-US" sz="1600" dirty="0">
              <a:latin typeface="Arial" panose="02020603050405020304" pitchFamily="18" charset="0"/>
              <a:cs typeface="Arial" panose="02020603050405020304" pitchFamily="18" charset="0"/>
            </a:endParaRPr>
          </a:p>
        </p:txBody>
      </p:sp>
      <p:sp>
        <p:nvSpPr>
          <p:cNvPr id="20" name="Shape 18"/>
          <p:cNvSpPr/>
          <p:nvPr/>
        </p:nvSpPr>
        <p:spPr>
          <a:xfrm>
            <a:off x="6446520" y="2514600"/>
            <a:ext cx="109728" cy="109728"/>
          </a:xfrm>
          <a:prstGeom prst="ellipse">
            <a:avLst/>
          </a:prstGeom>
          <a:solidFill>
            <a:srgbClr val="E8722C"/>
          </a:solidFill>
          <a:ln/>
        </p:spPr>
        <p:txBody>
          <a:bodyPr/>
          <a:lstStyle/>
          <a:p>
            <a:endParaRPr dirty="0"/>
          </a:p>
        </p:txBody>
      </p:sp>
      <p:sp>
        <p:nvSpPr>
          <p:cNvPr id="21" name="Text 19"/>
          <p:cNvSpPr/>
          <p:nvPr/>
        </p:nvSpPr>
        <p:spPr>
          <a:xfrm>
            <a:off x="6720840" y="2331720"/>
            <a:ext cx="475488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Early, equitable access to disease-modifying therapy to reduce relapse rate and slow disability accrual</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22" name="Shape 20"/>
          <p:cNvSpPr/>
          <p:nvPr/>
        </p:nvSpPr>
        <p:spPr>
          <a:xfrm>
            <a:off x="6446520" y="3273552"/>
            <a:ext cx="109728" cy="109728"/>
          </a:xfrm>
          <a:prstGeom prst="ellipse">
            <a:avLst/>
          </a:prstGeom>
          <a:solidFill>
            <a:srgbClr val="E8722C"/>
          </a:solidFill>
          <a:ln/>
        </p:spPr>
        <p:txBody>
          <a:bodyPr/>
          <a:lstStyle/>
          <a:p>
            <a:endParaRPr dirty="0"/>
          </a:p>
        </p:txBody>
      </p:sp>
      <p:sp>
        <p:nvSpPr>
          <p:cNvPr id="23" name="Text 21"/>
          <p:cNvSpPr/>
          <p:nvPr/>
        </p:nvSpPr>
        <p:spPr>
          <a:xfrm>
            <a:off x="6720840" y="3086100"/>
            <a:ext cx="475488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Structured annual review (NICE NG220) to detect relapse, complications and comorbidity early</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24" name="Shape 22"/>
          <p:cNvSpPr/>
          <p:nvPr/>
        </p:nvSpPr>
        <p:spPr>
          <a:xfrm>
            <a:off x="6446520" y="4032504"/>
            <a:ext cx="109728" cy="109728"/>
          </a:xfrm>
          <a:prstGeom prst="ellipse">
            <a:avLst/>
          </a:prstGeom>
          <a:solidFill>
            <a:srgbClr val="E8722C"/>
          </a:solidFill>
          <a:ln/>
        </p:spPr>
        <p:txBody>
          <a:bodyPr/>
          <a:lstStyle/>
          <a:p>
            <a:endParaRPr dirty="0"/>
          </a:p>
        </p:txBody>
      </p:sp>
      <p:sp>
        <p:nvSpPr>
          <p:cNvPr id="25" name="Text 23"/>
          <p:cNvSpPr/>
          <p:nvPr/>
        </p:nvSpPr>
        <p:spPr>
          <a:xfrm>
            <a:off x="6720840" y="4000500"/>
            <a:ext cx="4754880" cy="4572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Physical activity, smoking cessation and weight management to slow progression and support mental health</a:t>
            </a:r>
            <a:r>
              <a:rPr sz="1300" i="1" dirty="0">
                <a:solidFill>
                  <a:srgbClr val="2B2B2B"/>
                </a:solidFill>
                <a:latin typeface="Arial"/>
              </a:rPr>
              <a:t> (MS Society, 2024)</a:t>
            </a:r>
            <a:endParaRPr lang="en-US" sz="1600" dirty="0">
              <a:latin typeface="Arial" panose="02020603050405020304" pitchFamily="18" charset="0"/>
              <a:cs typeface="Arial" panose="02020603050405020304" pitchFamily="18" charset="0"/>
            </a:endParaRPr>
          </a:p>
        </p:txBody>
      </p:sp>
      <p:sp>
        <p:nvSpPr>
          <p:cNvPr id="26" name="Shape 24"/>
          <p:cNvSpPr/>
          <p:nvPr/>
        </p:nvSpPr>
        <p:spPr>
          <a:xfrm>
            <a:off x="6446520" y="4791456"/>
            <a:ext cx="109728" cy="109728"/>
          </a:xfrm>
          <a:prstGeom prst="ellipse">
            <a:avLst/>
          </a:prstGeom>
          <a:solidFill>
            <a:srgbClr val="E8722C"/>
          </a:solidFill>
          <a:ln/>
        </p:spPr>
        <p:txBody>
          <a:bodyPr/>
          <a:lstStyle/>
          <a:p>
            <a:endParaRPr dirty="0"/>
          </a:p>
        </p:txBody>
      </p:sp>
      <p:sp>
        <p:nvSpPr>
          <p:cNvPr id="27" name="Text 25"/>
          <p:cNvSpPr/>
          <p:nvPr/>
        </p:nvSpPr>
        <p:spPr>
          <a:xfrm>
            <a:off x="6720840" y="4612132"/>
            <a:ext cx="475488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Falls prevention, pressure-area care and continence management to prevent secondary complications</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28" name="Shape 26"/>
          <p:cNvSpPr/>
          <p:nvPr/>
        </p:nvSpPr>
        <p:spPr>
          <a:xfrm>
            <a:off x="6446520" y="5550408"/>
            <a:ext cx="109728" cy="109728"/>
          </a:xfrm>
          <a:prstGeom prst="ellipse">
            <a:avLst/>
          </a:prstGeom>
          <a:solidFill>
            <a:srgbClr val="E8722C"/>
          </a:solidFill>
          <a:ln/>
        </p:spPr>
        <p:txBody>
          <a:bodyPr/>
          <a:lstStyle/>
          <a:p>
            <a:endParaRPr dirty="0"/>
          </a:p>
        </p:txBody>
      </p:sp>
      <p:sp>
        <p:nvSpPr>
          <p:cNvPr id="29" name="Text 27"/>
          <p:cNvSpPr/>
          <p:nvPr/>
        </p:nvSpPr>
        <p:spPr>
          <a:xfrm>
            <a:off x="6720840" y="5335016"/>
            <a:ext cx="4754880" cy="758952"/>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anose="02020603050405020304" pitchFamily="18" charset="0"/>
                <a:ea typeface="Arial" pitchFamily="34" charset="-122"/>
                <a:cs typeface="Arial" panose="02020603050405020304" pitchFamily="18" charset="0"/>
              </a:rPr>
              <a:t>Vaccination (e.g. influenza, pneumococcal) and infection prevention, especially with immunosuppressive DMTs</a:t>
            </a:r>
            <a:r>
              <a:rPr sz="1300" i="1" dirty="0">
                <a:solidFill>
                  <a:srgbClr val="2B2B2B"/>
                </a:solidFill>
                <a:latin typeface="Arial"/>
              </a:rPr>
              <a:t> (NICE NG220, 2022)</a:t>
            </a:r>
            <a:endParaRPr lang="en-US" sz="1600" dirty="0">
              <a:latin typeface="Arial" panose="02020603050405020304" pitchFamily="18" charset="0"/>
              <a:cs typeface="Arial" panose="02020603050405020304" pitchFamily="18" charset="0"/>
            </a:endParaRPr>
          </a:p>
        </p:txBody>
      </p:sp>
      <p:sp>
        <p:nvSpPr>
          <p:cNvPr id="32" name="Text 29"/>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anose="02020603050405020304" pitchFamily="18" charset="0"/>
                <a:ea typeface="Arial" pitchFamily="34" charset="-122"/>
                <a:cs typeface="Arial" panose="02020603050405020304" pitchFamily="18" charset="0"/>
              </a:rPr>
              <a:t>12</a:t>
            </a:r>
            <a:endParaRPr lang="en-US" sz="1100" dirty="0">
              <a:latin typeface="Arial" panose="02020603050405020304" pitchFamily="18" charset="0"/>
              <a:cs typeface="Arial"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400" b="1" kern="0" spc="200" dirty="0">
                <a:solidFill>
                  <a:srgbClr val="E8722C"/>
                </a:solidFill>
                <a:latin typeface="Arial" pitchFamily="34" charset="0"/>
                <a:ea typeface="Arial" pitchFamily="34" charset="-122"/>
                <a:cs typeface="Arial" pitchFamily="34" charset="-120"/>
              </a:rPr>
              <a:t>WORKING WITH PEOPLE, NOT FOR THEM</a:t>
            </a:r>
            <a:endParaRPr lang="en-US" sz="24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600" b="1" dirty="0">
                <a:solidFill>
                  <a:srgbClr val="1B2A4A"/>
                </a:solidFill>
                <a:latin typeface="Arial" pitchFamily="34" charset="0"/>
                <a:ea typeface="Arial" pitchFamily="34" charset="-122"/>
                <a:cs typeface="Arial" pitchFamily="34" charset="-120"/>
              </a:rPr>
              <a:t>Coproductive Care: A Critical Evaluation</a:t>
            </a:r>
            <a:endParaRPr lang="en-US" sz="4800" dirty="0"/>
          </a:p>
        </p:txBody>
      </p:sp>
      <p:sp>
        <p:nvSpPr>
          <p:cNvPr id="4" name="Text 2"/>
          <p:cNvSpPr/>
          <p:nvPr/>
        </p:nvSpPr>
        <p:spPr>
          <a:xfrm>
            <a:off x="548640" y="1463040"/>
            <a:ext cx="11064240" cy="594360"/>
          </a:xfrm>
          <a:prstGeom prst="rect">
            <a:avLst/>
          </a:prstGeom>
          <a:noFill/>
          <a:ln/>
        </p:spPr>
        <p:txBody>
          <a:bodyPr wrap="square" lIns="0" tIns="0" rIns="0" bIns="0" rtlCol="0" anchor="ctr"/>
          <a:lstStyle/>
          <a:p>
            <a:pPr marL="0" indent="0">
              <a:buNone/>
            </a:pPr>
            <a:r>
              <a:rPr lang="en-US" sz="1400" i="1" dirty="0">
                <a:solidFill>
                  <a:srgbClr val="2B2B2B"/>
                </a:solidFill>
                <a:latin typeface="Arial" pitchFamily="34" charset="0"/>
                <a:ea typeface="Arial" pitchFamily="34" charset="-122"/>
                <a:cs typeface="Arial" pitchFamily="34" charset="-120"/>
              </a:rPr>
              <a:t>Coproduction treats the person with MS as an equal partner, contributing lived-experience expertise alongside professional clinical expertise. It requires more than good intentions — specific skills, values and behaviours must be practised consistently</a:t>
            </a:r>
            <a:r>
              <a:rPr sz="1400" i="1" dirty="0">
                <a:solidFill>
                  <a:srgbClr val="2B2B2B"/>
                </a:solidFill>
                <a:latin typeface="Arial"/>
              </a:rPr>
              <a:t> (Coalition for Personalised Care, Health Foundation)</a:t>
            </a:r>
            <a:r>
              <a:rPr sz="1400" dirty="0">
                <a:solidFill>
                  <a:srgbClr val="2B2B2B"/>
                </a:solidFill>
                <a:latin typeface="Arial"/>
              </a:rPr>
              <a:t>.</a:t>
            </a:r>
            <a:endParaRPr lang="en-US" sz="2400" dirty="0"/>
          </a:p>
        </p:txBody>
      </p:sp>
      <p:sp>
        <p:nvSpPr>
          <p:cNvPr id="5" name="Shape 3"/>
          <p:cNvSpPr/>
          <p:nvPr/>
        </p:nvSpPr>
        <p:spPr>
          <a:xfrm>
            <a:off x="548640" y="2148840"/>
            <a:ext cx="3639312" cy="502920"/>
          </a:xfrm>
          <a:prstGeom prst="rect">
            <a:avLst/>
          </a:prstGeom>
          <a:solidFill>
            <a:srgbClr val="1B2A4A"/>
          </a:solidFill>
          <a:ln/>
        </p:spPr>
        <p:txBody>
          <a:bodyPr/>
          <a:lstStyle/>
          <a:p>
            <a:endParaRPr sz="2000" dirty="0"/>
          </a:p>
        </p:txBody>
      </p:sp>
      <p:sp>
        <p:nvSpPr>
          <p:cNvPr id="6" name="Text 4"/>
          <p:cNvSpPr/>
          <p:nvPr/>
        </p:nvSpPr>
        <p:spPr>
          <a:xfrm>
            <a:off x="548640" y="2148840"/>
            <a:ext cx="3639312" cy="502920"/>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Skills</a:t>
            </a:r>
            <a:endParaRPr lang="en-US" sz="2800" dirty="0"/>
          </a:p>
        </p:txBody>
      </p:sp>
      <p:sp>
        <p:nvSpPr>
          <p:cNvPr id="7" name="Shape 5"/>
          <p:cNvSpPr/>
          <p:nvPr/>
        </p:nvSpPr>
        <p:spPr>
          <a:xfrm>
            <a:off x="548640" y="2697480"/>
            <a:ext cx="3639312" cy="2286000"/>
          </a:xfrm>
          <a:prstGeom prst="rect">
            <a:avLst/>
          </a:prstGeom>
          <a:solidFill>
            <a:srgbClr val="E7ECF3"/>
          </a:solidFill>
          <a:ln/>
        </p:spPr>
        <p:txBody>
          <a:bodyPr/>
          <a:lstStyle/>
          <a:p>
            <a:endParaRPr sz="2000" dirty="0"/>
          </a:p>
        </p:txBody>
      </p:sp>
      <p:sp>
        <p:nvSpPr>
          <p:cNvPr id="8" name="Shape 6"/>
          <p:cNvSpPr/>
          <p:nvPr/>
        </p:nvSpPr>
        <p:spPr>
          <a:xfrm>
            <a:off x="713232" y="2871488"/>
            <a:ext cx="91440" cy="91440"/>
          </a:xfrm>
          <a:prstGeom prst="ellipse">
            <a:avLst/>
          </a:prstGeom>
          <a:solidFill>
            <a:srgbClr val="1B2A4A"/>
          </a:solidFill>
          <a:ln/>
        </p:spPr>
        <p:txBody>
          <a:bodyPr/>
          <a:lstStyle/>
          <a:p>
            <a:endParaRPr sz="2000" dirty="0"/>
          </a:p>
        </p:txBody>
      </p:sp>
      <p:sp>
        <p:nvSpPr>
          <p:cNvPr id="9" name="Text 7"/>
          <p:cNvSpPr/>
          <p:nvPr/>
        </p:nvSpPr>
        <p:spPr>
          <a:xfrm>
            <a:off x="896112" y="2761488"/>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Active listening and motivational interviewing to elicit what matters to the person</a:t>
            </a:r>
            <a:r>
              <a:rPr sz="1200" i="1" dirty="0">
                <a:solidFill>
                  <a:srgbClr val="2B2B2B"/>
                </a:solidFill>
                <a:latin typeface="Arial"/>
              </a:rPr>
              <a:t> (Coalition for Personalised Care, Health Foundation)</a:t>
            </a:r>
            <a:endParaRPr lang="en-US" sz="1400" dirty="0"/>
          </a:p>
        </p:txBody>
      </p:sp>
      <p:sp>
        <p:nvSpPr>
          <p:cNvPr id="10" name="Shape 8"/>
          <p:cNvSpPr/>
          <p:nvPr/>
        </p:nvSpPr>
        <p:spPr>
          <a:xfrm>
            <a:off x="713232" y="3584325"/>
            <a:ext cx="91440" cy="91440"/>
          </a:xfrm>
          <a:prstGeom prst="ellipse">
            <a:avLst/>
          </a:prstGeom>
          <a:solidFill>
            <a:srgbClr val="1B2A4A"/>
          </a:solidFill>
          <a:ln/>
        </p:spPr>
        <p:txBody>
          <a:bodyPr/>
          <a:lstStyle/>
          <a:p>
            <a:endParaRPr sz="2000" dirty="0"/>
          </a:p>
        </p:txBody>
      </p:sp>
      <p:sp>
        <p:nvSpPr>
          <p:cNvPr id="11" name="Text 9"/>
          <p:cNvSpPr/>
          <p:nvPr/>
        </p:nvSpPr>
        <p:spPr>
          <a:xfrm>
            <a:off x="896112" y="3474325"/>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Shared/collaborative goal-setting rather than professional-led planning</a:t>
            </a:r>
            <a:r>
              <a:rPr sz="1200" i="1" dirty="0">
                <a:solidFill>
                  <a:srgbClr val="2B2B2B"/>
                </a:solidFill>
                <a:latin typeface="Arial"/>
              </a:rPr>
              <a:t> (Coalition for Personalised Care, Health Foundation)</a:t>
            </a:r>
            <a:endParaRPr lang="en-US" sz="1400" dirty="0"/>
          </a:p>
        </p:txBody>
      </p:sp>
      <p:sp>
        <p:nvSpPr>
          <p:cNvPr id="12" name="Shape 10"/>
          <p:cNvSpPr/>
          <p:nvPr/>
        </p:nvSpPr>
        <p:spPr>
          <a:xfrm>
            <a:off x="713232" y="4297162"/>
            <a:ext cx="91440" cy="91440"/>
          </a:xfrm>
          <a:prstGeom prst="ellipse">
            <a:avLst/>
          </a:prstGeom>
          <a:solidFill>
            <a:srgbClr val="1B2A4A"/>
          </a:solidFill>
          <a:ln/>
        </p:spPr>
        <p:txBody>
          <a:bodyPr/>
          <a:lstStyle/>
          <a:p>
            <a:endParaRPr sz="2000" dirty="0"/>
          </a:p>
        </p:txBody>
      </p:sp>
      <p:sp>
        <p:nvSpPr>
          <p:cNvPr id="13" name="Text 11"/>
          <p:cNvSpPr/>
          <p:nvPr/>
        </p:nvSpPr>
        <p:spPr>
          <a:xfrm>
            <a:off x="896112" y="4187162"/>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Health-literacy support: explaining unpredictable, fluctuating disease in accessible terms</a:t>
            </a:r>
            <a:r>
              <a:rPr sz="1200" i="1" dirty="0">
                <a:solidFill>
                  <a:srgbClr val="2B2B2B"/>
                </a:solidFill>
                <a:latin typeface="Arial"/>
              </a:rPr>
              <a:t> (Coalition for Personalised Care, Health Foundation)</a:t>
            </a:r>
            <a:endParaRPr lang="en-US" sz="1400" dirty="0"/>
          </a:p>
        </p:txBody>
      </p:sp>
      <p:sp>
        <p:nvSpPr>
          <p:cNvPr id="14" name="Shape 12"/>
          <p:cNvSpPr/>
          <p:nvPr/>
        </p:nvSpPr>
        <p:spPr>
          <a:xfrm>
            <a:off x="4325112" y="2148840"/>
            <a:ext cx="3639312" cy="502920"/>
          </a:xfrm>
          <a:prstGeom prst="rect">
            <a:avLst/>
          </a:prstGeom>
          <a:solidFill>
            <a:srgbClr val="E8722C"/>
          </a:solidFill>
          <a:ln/>
        </p:spPr>
        <p:txBody>
          <a:bodyPr/>
          <a:lstStyle/>
          <a:p>
            <a:endParaRPr sz="2000" dirty="0"/>
          </a:p>
        </p:txBody>
      </p:sp>
      <p:sp>
        <p:nvSpPr>
          <p:cNvPr id="15" name="Text 13"/>
          <p:cNvSpPr/>
          <p:nvPr/>
        </p:nvSpPr>
        <p:spPr>
          <a:xfrm>
            <a:off x="4325112" y="2148840"/>
            <a:ext cx="3639312" cy="502920"/>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Values</a:t>
            </a:r>
            <a:endParaRPr lang="en-US" sz="2800" dirty="0"/>
          </a:p>
        </p:txBody>
      </p:sp>
      <p:sp>
        <p:nvSpPr>
          <p:cNvPr id="16" name="Shape 14"/>
          <p:cNvSpPr/>
          <p:nvPr/>
        </p:nvSpPr>
        <p:spPr>
          <a:xfrm>
            <a:off x="4325112" y="2697480"/>
            <a:ext cx="3639312" cy="2240280"/>
          </a:xfrm>
          <a:prstGeom prst="rect">
            <a:avLst/>
          </a:prstGeom>
          <a:solidFill>
            <a:srgbClr val="E7ECF3"/>
          </a:solidFill>
          <a:ln/>
        </p:spPr>
        <p:txBody>
          <a:bodyPr/>
          <a:lstStyle/>
          <a:p>
            <a:endParaRPr sz="2000" dirty="0"/>
          </a:p>
        </p:txBody>
      </p:sp>
      <p:sp>
        <p:nvSpPr>
          <p:cNvPr id="17" name="Shape 15"/>
          <p:cNvSpPr/>
          <p:nvPr/>
        </p:nvSpPr>
        <p:spPr>
          <a:xfrm>
            <a:off x="4489704" y="2871488"/>
            <a:ext cx="91440" cy="91440"/>
          </a:xfrm>
          <a:prstGeom prst="ellipse">
            <a:avLst/>
          </a:prstGeom>
          <a:solidFill>
            <a:srgbClr val="E8722C"/>
          </a:solidFill>
          <a:ln/>
        </p:spPr>
        <p:txBody>
          <a:bodyPr/>
          <a:lstStyle/>
          <a:p>
            <a:endParaRPr sz="2000" dirty="0"/>
          </a:p>
        </p:txBody>
      </p:sp>
      <p:sp>
        <p:nvSpPr>
          <p:cNvPr id="18" name="Text 16"/>
          <p:cNvSpPr/>
          <p:nvPr/>
        </p:nvSpPr>
        <p:spPr>
          <a:xfrm>
            <a:off x="4672584" y="2761488"/>
            <a:ext cx="3290000"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Genuine respect for autonomy, even where choices differ from clinical preference</a:t>
            </a:r>
            <a:r>
              <a:rPr sz="1200" i="1" dirty="0">
                <a:solidFill>
                  <a:srgbClr val="2B2B2B"/>
                </a:solidFill>
                <a:latin typeface="Arial"/>
              </a:rPr>
              <a:t> (Coalition for Personalised Care, Health Foundation)</a:t>
            </a:r>
            <a:endParaRPr lang="en-US" sz="1400" dirty="0"/>
          </a:p>
        </p:txBody>
      </p:sp>
      <p:sp>
        <p:nvSpPr>
          <p:cNvPr id="19" name="Shape 17"/>
          <p:cNvSpPr/>
          <p:nvPr/>
        </p:nvSpPr>
        <p:spPr>
          <a:xfrm>
            <a:off x="4489704" y="3584325"/>
            <a:ext cx="91440" cy="91440"/>
          </a:xfrm>
          <a:prstGeom prst="ellipse">
            <a:avLst/>
          </a:prstGeom>
          <a:solidFill>
            <a:srgbClr val="E8722C"/>
          </a:solidFill>
          <a:ln/>
        </p:spPr>
        <p:txBody>
          <a:bodyPr/>
          <a:lstStyle/>
          <a:p>
            <a:endParaRPr sz="2000" dirty="0"/>
          </a:p>
        </p:txBody>
      </p:sp>
      <p:sp>
        <p:nvSpPr>
          <p:cNvPr id="20" name="Text 18"/>
          <p:cNvSpPr/>
          <p:nvPr/>
        </p:nvSpPr>
        <p:spPr>
          <a:xfrm>
            <a:off x="4672584" y="3474325"/>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Humility — recognising the person as the expert in their own lived experience of MS</a:t>
            </a:r>
            <a:r>
              <a:rPr sz="1200" i="1" dirty="0">
                <a:solidFill>
                  <a:srgbClr val="2B2B2B"/>
                </a:solidFill>
                <a:latin typeface="Arial"/>
              </a:rPr>
              <a:t> (Royal College of Physicians)</a:t>
            </a:r>
            <a:endParaRPr lang="en-US" sz="1400" dirty="0"/>
          </a:p>
        </p:txBody>
      </p:sp>
      <p:sp>
        <p:nvSpPr>
          <p:cNvPr id="21" name="Shape 19"/>
          <p:cNvSpPr/>
          <p:nvPr/>
        </p:nvSpPr>
        <p:spPr>
          <a:xfrm>
            <a:off x="4489704" y="4297162"/>
            <a:ext cx="91440" cy="91440"/>
          </a:xfrm>
          <a:prstGeom prst="ellipse">
            <a:avLst/>
          </a:prstGeom>
          <a:solidFill>
            <a:srgbClr val="E8722C"/>
          </a:solidFill>
          <a:ln/>
        </p:spPr>
        <p:txBody>
          <a:bodyPr/>
          <a:lstStyle/>
          <a:p>
            <a:endParaRPr sz="2000" dirty="0"/>
          </a:p>
        </p:txBody>
      </p:sp>
      <p:sp>
        <p:nvSpPr>
          <p:cNvPr id="22" name="Text 20"/>
          <p:cNvSpPr/>
          <p:nvPr/>
        </p:nvSpPr>
        <p:spPr>
          <a:xfrm>
            <a:off x="4672584" y="4187162"/>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Equity — awareness that fatigue, cognition or deprivation can affect a person's capacity to engage, without assuming disengagement</a:t>
            </a:r>
            <a:r>
              <a:rPr sz="1200" i="1" dirty="0">
                <a:solidFill>
                  <a:srgbClr val="2B2B2B"/>
                </a:solidFill>
                <a:latin typeface="Arial"/>
              </a:rPr>
              <a:t> (Royal College of Physicians)</a:t>
            </a:r>
            <a:endParaRPr lang="en-US" sz="1400" dirty="0"/>
          </a:p>
        </p:txBody>
      </p:sp>
      <p:sp>
        <p:nvSpPr>
          <p:cNvPr id="23" name="Shape 21"/>
          <p:cNvSpPr/>
          <p:nvPr/>
        </p:nvSpPr>
        <p:spPr>
          <a:xfrm>
            <a:off x="8101584" y="2148840"/>
            <a:ext cx="3639312" cy="502920"/>
          </a:xfrm>
          <a:prstGeom prst="rect">
            <a:avLst/>
          </a:prstGeom>
          <a:solidFill>
            <a:srgbClr val="3E7C8C"/>
          </a:solidFill>
          <a:ln/>
        </p:spPr>
        <p:txBody>
          <a:bodyPr/>
          <a:lstStyle/>
          <a:p>
            <a:endParaRPr sz="2000" dirty="0"/>
          </a:p>
        </p:txBody>
      </p:sp>
      <p:sp>
        <p:nvSpPr>
          <p:cNvPr id="24" name="Text 22"/>
          <p:cNvSpPr/>
          <p:nvPr/>
        </p:nvSpPr>
        <p:spPr>
          <a:xfrm>
            <a:off x="8101584" y="2148840"/>
            <a:ext cx="3639312" cy="502920"/>
          </a:xfrm>
          <a:prstGeom prst="rect">
            <a:avLst/>
          </a:prstGeom>
          <a:noFill/>
          <a:ln/>
        </p:spPr>
        <p:txBody>
          <a:bodyPr wrap="square" lIns="0" tIns="0" rIns="0" bIns="0" rtlCol="0" anchor="ctr"/>
          <a:lstStyle/>
          <a:p>
            <a:pPr marL="0" indent="0" algn="ctr">
              <a:buNone/>
            </a:pPr>
            <a:r>
              <a:rPr lang="en-US" b="1" dirty="0">
                <a:solidFill>
                  <a:srgbClr val="FFFFFF"/>
                </a:solidFill>
                <a:latin typeface="Arial" pitchFamily="34" charset="0"/>
                <a:ea typeface="Arial" pitchFamily="34" charset="-122"/>
                <a:cs typeface="Arial" pitchFamily="34" charset="-120"/>
              </a:rPr>
              <a:t>Behaviours</a:t>
            </a:r>
            <a:endParaRPr lang="en-US" sz="2800" dirty="0"/>
          </a:p>
        </p:txBody>
      </p:sp>
      <p:sp>
        <p:nvSpPr>
          <p:cNvPr id="25" name="Shape 23"/>
          <p:cNvSpPr/>
          <p:nvPr/>
        </p:nvSpPr>
        <p:spPr>
          <a:xfrm>
            <a:off x="8101584" y="2697480"/>
            <a:ext cx="3639312" cy="2286000"/>
          </a:xfrm>
          <a:prstGeom prst="rect">
            <a:avLst/>
          </a:prstGeom>
          <a:solidFill>
            <a:srgbClr val="E7ECF3"/>
          </a:solidFill>
          <a:ln/>
        </p:spPr>
        <p:txBody>
          <a:bodyPr/>
          <a:lstStyle/>
          <a:p>
            <a:endParaRPr sz="2000" dirty="0"/>
          </a:p>
        </p:txBody>
      </p:sp>
      <p:sp>
        <p:nvSpPr>
          <p:cNvPr id="26" name="Shape 24"/>
          <p:cNvSpPr/>
          <p:nvPr/>
        </p:nvSpPr>
        <p:spPr>
          <a:xfrm>
            <a:off x="8266176" y="2871488"/>
            <a:ext cx="91440" cy="91440"/>
          </a:xfrm>
          <a:prstGeom prst="ellipse">
            <a:avLst/>
          </a:prstGeom>
          <a:solidFill>
            <a:srgbClr val="3E7C8C"/>
          </a:solidFill>
          <a:ln/>
        </p:spPr>
        <p:txBody>
          <a:bodyPr/>
          <a:lstStyle/>
          <a:p>
            <a:endParaRPr sz="2000" dirty="0"/>
          </a:p>
        </p:txBody>
      </p:sp>
      <p:sp>
        <p:nvSpPr>
          <p:cNvPr id="27" name="Text 25"/>
          <p:cNvSpPr/>
          <p:nvPr/>
        </p:nvSpPr>
        <p:spPr>
          <a:xfrm>
            <a:off x="8449056" y="2761488"/>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Consistency and follow-through, building trust over a long-term, fluctuating relationship</a:t>
            </a:r>
            <a:r>
              <a:rPr sz="1200" i="1" dirty="0">
                <a:solidFill>
                  <a:srgbClr val="2B2B2B"/>
                </a:solidFill>
                <a:latin typeface="Arial"/>
              </a:rPr>
              <a:t> (Royal College of Physicians)</a:t>
            </a:r>
            <a:endParaRPr lang="en-US" sz="1400" dirty="0"/>
          </a:p>
        </p:txBody>
      </p:sp>
      <p:sp>
        <p:nvSpPr>
          <p:cNvPr id="28" name="Shape 26"/>
          <p:cNvSpPr/>
          <p:nvPr/>
        </p:nvSpPr>
        <p:spPr>
          <a:xfrm>
            <a:off x="8266176" y="3584325"/>
            <a:ext cx="91440" cy="91440"/>
          </a:xfrm>
          <a:prstGeom prst="ellipse">
            <a:avLst/>
          </a:prstGeom>
          <a:solidFill>
            <a:srgbClr val="3E7C8C"/>
          </a:solidFill>
          <a:ln/>
        </p:spPr>
        <p:txBody>
          <a:bodyPr/>
          <a:lstStyle/>
          <a:p>
            <a:endParaRPr sz="2000" dirty="0"/>
          </a:p>
        </p:txBody>
      </p:sp>
      <p:sp>
        <p:nvSpPr>
          <p:cNvPr id="29" name="Text 27"/>
          <p:cNvSpPr/>
          <p:nvPr/>
        </p:nvSpPr>
        <p:spPr>
          <a:xfrm>
            <a:off x="8449056" y="3474325"/>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Flexibility — adapting visit timing/format around fatigue and unpredictable relapse</a:t>
            </a:r>
            <a:r>
              <a:rPr sz="1200" i="1" dirty="0">
                <a:solidFill>
                  <a:srgbClr val="2B2B2B"/>
                </a:solidFill>
                <a:latin typeface="Arial"/>
              </a:rPr>
              <a:t> (Royal College of Physicians)</a:t>
            </a:r>
            <a:endParaRPr lang="en-US" sz="1400" dirty="0"/>
          </a:p>
        </p:txBody>
      </p:sp>
      <p:sp>
        <p:nvSpPr>
          <p:cNvPr id="30" name="Shape 28"/>
          <p:cNvSpPr/>
          <p:nvPr/>
        </p:nvSpPr>
        <p:spPr>
          <a:xfrm>
            <a:off x="8266176" y="4297162"/>
            <a:ext cx="91440" cy="91440"/>
          </a:xfrm>
          <a:prstGeom prst="ellipse">
            <a:avLst/>
          </a:prstGeom>
          <a:solidFill>
            <a:srgbClr val="3E7C8C"/>
          </a:solidFill>
          <a:ln/>
        </p:spPr>
        <p:txBody>
          <a:bodyPr/>
          <a:lstStyle/>
          <a:p>
            <a:endParaRPr sz="2000" dirty="0"/>
          </a:p>
        </p:txBody>
      </p:sp>
      <p:sp>
        <p:nvSpPr>
          <p:cNvPr id="31" name="Text 29"/>
          <p:cNvSpPr/>
          <p:nvPr/>
        </p:nvSpPr>
        <p:spPr>
          <a:xfrm>
            <a:off x="8449056" y="4187162"/>
            <a:ext cx="3136392" cy="712837"/>
          </a:xfrm>
          <a:prstGeom prst="rect">
            <a:avLst/>
          </a:prstGeom>
          <a:noFill/>
          <a:ln/>
        </p:spPr>
        <p:txBody>
          <a:bodyPr wrap="square" lIns="0" tIns="0" rIns="0" bIns="0" rtlCol="0" anchor="t"/>
          <a:lstStyle/>
          <a:p>
            <a:pPr marL="0" indent="0">
              <a:lnSpc>
                <a:spcPct val="103000"/>
              </a:lnSpc>
              <a:buNone/>
            </a:pPr>
            <a:r>
              <a:rPr lang="en-US" sz="1200" dirty="0">
                <a:solidFill>
                  <a:srgbClr val="2B2B2B"/>
                </a:solidFill>
                <a:latin typeface="Arial" pitchFamily="34" charset="0"/>
                <a:ea typeface="Arial" pitchFamily="34" charset="-122"/>
                <a:cs typeface="Arial" pitchFamily="34" charset="-120"/>
              </a:rPr>
              <a:t>Working transparently within the MDT so the person is not repeatedly re-telling their story</a:t>
            </a:r>
            <a:r>
              <a:rPr sz="1200" i="1" dirty="0">
                <a:solidFill>
                  <a:srgbClr val="2B2B2B"/>
                </a:solidFill>
                <a:latin typeface="Arial"/>
              </a:rPr>
              <a:t> (Royal College of Physicians)</a:t>
            </a:r>
            <a:endParaRPr lang="en-US" sz="1200" dirty="0"/>
          </a:p>
        </p:txBody>
      </p:sp>
      <p:sp>
        <p:nvSpPr>
          <p:cNvPr id="32" name="Shape 30"/>
          <p:cNvSpPr/>
          <p:nvPr/>
        </p:nvSpPr>
        <p:spPr>
          <a:xfrm>
            <a:off x="388620" y="5006340"/>
            <a:ext cx="11109960" cy="1143000"/>
          </a:xfrm>
          <a:prstGeom prst="rect">
            <a:avLst/>
          </a:prstGeom>
          <a:solidFill>
            <a:srgbClr val="1B2A4A"/>
          </a:solidFill>
          <a:ln/>
        </p:spPr>
        <p:txBody>
          <a:bodyPr/>
          <a:lstStyle/>
          <a:p>
            <a:endParaRPr sz="2000" dirty="0"/>
          </a:p>
        </p:txBody>
      </p:sp>
      <p:sp>
        <p:nvSpPr>
          <p:cNvPr id="33" name="Text 31"/>
          <p:cNvSpPr/>
          <p:nvPr/>
        </p:nvSpPr>
        <p:spPr>
          <a:xfrm>
            <a:off x="822960" y="4983480"/>
            <a:ext cx="10607040" cy="960120"/>
          </a:xfrm>
          <a:prstGeom prst="rect">
            <a:avLst/>
          </a:prstGeom>
          <a:noFill/>
          <a:ln/>
        </p:spPr>
        <p:txBody>
          <a:bodyPr wrap="square" lIns="0" tIns="0" rIns="0" bIns="0" rtlCol="0" anchor="ctr"/>
          <a:lstStyle/>
          <a:p>
            <a:pPr marL="0" indent="0">
              <a:lnSpc>
                <a:spcPct val="130000"/>
              </a:lnSpc>
              <a:buNone/>
            </a:pPr>
            <a:r>
              <a:rPr lang="en-US" sz="1400" b="1" dirty="0">
                <a:solidFill>
                  <a:srgbClr val="E8722C"/>
                </a:solidFill>
                <a:latin typeface="Arial" pitchFamily="34" charset="0"/>
                <a:ea typeface="Arial" pitchFamily="34" charset="-122"/>
                <a:cs typeface="Arial" pitchFamily="34" charset="-120"/>
              </a:rPr>
              <a:t>Critical note:  </a:t>
            </a:r>
            <a:r>
              <a:rPr lang="en-US" sz="1400" dirty="0">
                <a:solidFill>
                  <a:srgbClr val="FFFFFF"/>
                </a:solidFill>
                <a:latin typeface="Arial" pitchFamily="34" charset="0"/>
                <a:ea typeface="Arial" pitchFamily="34" charset="-122"/>
                <a:cs typeface="Arial" pitchFamily="34" charset="-120"/>
              </a:rPr>
              <a:t>coproduction is limited by structural pressures — short community caseload time, fluctuating cognition/fatigue affecting participation, and digital/health-literacy inequalities. Genuine coproduction therefore also requires organisational commitment (time, training, continuity of named worker), not skill alone</a:t>
            </a:r>
            <a:r>
              <a:rPr sz="1400" i="1" dirty="0">
                <a:solidFill>
                  <a:srgbClr val="FFFFFF"/>
                </a:solidFill>
                <a:latin typeface="Arial"/>
              </a:rPr>
              <a:t> (Royal College of Physicians)</a:t>
            </a:r>
            <a:r>
              <a:rPr sz="1400" dirty="0">
                <a:solidFill>
                  <a:srgbClr val="FFFFFF"/>
                </a:solidFill>
                <a:latin typeface="Arial"/>
              </a:rPr>
              <a:t>.</a:t>
            </a:r>
            <a:endParaRPr lang="en-US" sz="2000" dirty="0"/>
          </a:p>
        </p:txBody>
      </p:sp>
      <p:sp>
        <p:nvSpPr>
          <p:cNvPr id="36" name="Text 3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50" dirty="0">
                <a:solidFill>
                  <a:srgbClr val="6B7280"/>
                </a:solidFill>
                <a:latin typeface="Arial" pitchFamily="34" charset="0"/>
                <a:ea typeface="Arial" pitchFamily="34" charset="-122"/>
                <a:cs typeface="Arial" pitchFamily="34" charset="-120"/>
              </a:rPr>
              <a:t>13</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NHS ENGLAND FRAMEWORK</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The Comprehensive Model for Personalised Care</a:t>
            </a:r>
            <a:endParaRPr lang="en-US" sz="4000" dirty="0"/>
          </a:p>
        </p:txBody>
      </p:sp>
      <p:sp>
        <p:nvSpPr>
          <p:cNvPr id="4" name="Text 2"/>
          <p:cNvSpPr/>
          <p:nvPr/>
        </p:nvSpPr>
        <p:spPr>
          <a:xfrm>
            <a:off x="548640" y="1463040"/>
            <a:ext cx="11064240" cy="457200"/>
          </a:xfrm>
          <a:prstGeom prst="rect">
            <a:avLst/>
          </a:prstGeom>
          <a:noFill/>
          <a:ln/>
        </p:spPr>
        <p:txBody>
          <a:bodyPr wrap="square" lIns="0" tIns="0" rIns="0" bIns="0" rtlCol="0" anchor="ctr"/>
          <a:lstStyle/>
          <a:p>
            <a:pPr marL="0" indent="0">
              <a:buNone/>
            </a:pPr>
            <a:r>
              <a:rPr lang="en-US" sz="1300" i="1" dirty="0">
                <a:solidFill>
                  <a:srgbClr val="2B2B2B"/>
                </a:solidFill>
                <a:latin typeface="Arial" pitchFamily="34" charset="0"/>
                <a:ea typeface="Arial" pitchFamily="34" charset="-122"/>
                <a:cs typeface="Arial" pitchFamily="34" charset="-120"/>
              </a:rPr>
              <a:t>Six evidence-based components, set out in NHS England's Universal Personalised Care (2019), work together to give people with long-term conditions like MS choice and control over their own care.</a:t>
            </a:r>
            <a:endParaRPr lang="en-US" dirty="0"/>
          </a:p>
        </p:txBody>
      </p:sp>
      <p:sp>
        <p:nvSpPr>
          <p:cNvPr id="5" name="Shape 3"/>
          <p:cNvSpPr/>
          <p:nvPr/>
        </p:nvSpPr>
        <p:spPr>
          <a:xfrm>
            <a:off x="548640" y="2057400"/>
            <a:ext cx="5486400" cy="1188720"/>
          </a:xfrm>
          <a:prstGeom prst="rect">
            <a:avLst/>
          </a:prstGeom>
          <a:solidFill>
            <a:srgbClr val="E7ECF3"/>
          </a:solidFill>
          <a:ln w="15240">
            <a:solidFill>
              <a:srgbClr val="E7ECF3"/>
            </a:solidFill>
            <a:prstDash val="solid"/>
          </a:ln>
        </p:spPr>
        <p:txBody>
          <a:bodyPr/>
          <a:lstStyle/>
          <a:p>
            <a:endParaRPr dirty="0"/>
          </a:p>
        </p:txBody>
      </p:sp>
      <p:sp>
        <p:nvSpPr>
          <p:cNvPr id="6" name="Shape 4"/>
          <p:cNvSpPr/>
          <p:nvPr/>
        </p:nvSpPr>
        <p:spPr>
          <a:xfrm>
            <a:off x="731520" y="2331720"/>
            <a:ext cx="457200" cy="457200"/>
          </a:xfrm>
          <a:prstGeom prst="ellipse">
            <a:avLst/>
          </a:prstGeom>
          <a:solidFill>
            <a:srgbClr val="E8722C"/>
          </a:solidFill>
          <a:ln/>
        </p:spPr>
        <p:txBody>
          <a:bodyPr/>
          <a:lstStyle/>
          <a:p>
            <a:endParaRPr dirty="0"/>
          </a:p>
        </p:txBody>
      </p:sp>
      <p:sp>
        <p:nvSpPr>
          <p:cNvPr id="7" name="Text 5"/>
          <p:cNvSpPr/>
          <p:nvPr/>
        </p:nvSpPr>
        <p:spPr>
          <a:xfrm>
            <a:off x="733552" y="2305304"/>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1</a:t>
            </a:r>
            <a:endParaRPr lang="en-US" sz="2000" dirty="0"/>
          </a:p>
        </p:txBody>
      </p:sp>
      <p:sp>
        <p:nvSpPr>
          <p:cNvPr id="8" name="Text 6"/>
          <p:cNvSpPr/>
          <p:nvPr/>
        </p:nvSpPr>
        <p:spPr>
          <a:xfrm>
            <a:off x="1325880" y="2148840"/>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Shared decision making</a:t>
            </a:r>
            <a:endParaRPr lang="en-US" dirty="0"/>
          </a:p>
        </p:txBody>
      </p:sp>
      <p:sp>
        <p:nvSpPr>
          <p:cNvPr id="9" name="Text 7"/>
          <p:cNvSpPr/>
          <p:nvPr/>
        </p:nvSpPr>
        <p:spPr>
          <a:xfrm>
            <a:off x="1325880" y="2496312"/>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Discussing DMT choice, treatment risks/benefits and relapse plans together with the person, not for them</a:t>
            </a:r>
            <a:r>
              <a:rPr sz="1300" i="1" dirty="0">
                <a:solidFill>
                  <a:srgbClr val="2B2B2B"/>
                </a:solidFill>
                <a:latin typeface="Arial"/>
              </a:rPr>
              <a:t> (NHS England, 2019)</a:t>
            </a:r>
            <a:endParaRPr lang="en-US" sz="1400" dirty="0"/>
          </a:p>
        </p:txBody>
      </p:sp>
      <p:sp>
        <p:nvSpPr>
          <p:cNvPr id="10" name="Shape 8"/>
          <p:cNvSpPr/>
          <p:nvPr/>
        </p:nvSpPr>
        <p:spPr>
          <a:xfrm>
            <a:off x="6172200" y="2057400"/>
            <a:ext cx="5486400" cy="1188720"/>
          </a:xfrm>
          <a:prstGeom prst="rect">
            <a:avLst/>
          </a:prstGeom>
          <a:solidFill>
            <a:srgbClr val="FFFFFF"/>
          </a:solidFill>
          <a:ln w="15240">
            <a:solidFill>
              <a:srgbClr val="E7ECF3"/>
            </a:solidFill>
            <a:prstDash val="solid"/>
          </a:ln>
        </p:spPr>
        <p:txBody>
          <a:bodyPr/>
          <a:lstStyle/>
          <a:p>
            <a:endParaRPr dirty="0"/>
          </a:p>
        </p:txBody>
      </p:sp>
      <p:sp>
        <p:nvSpPr>
          <p:cNvPr id="11" name="Shape 9"/>
          <p:cNvSpPr/>
          <p:nvPr/>
        </p:nvSpPr>
        <p:spPr>
          <a:xfrm>
            <a:off x="6336792" y="2423160"/>
            <a:ext cx="457200" cy="457200"/>
          </a:xfrm>
          <a:prstGeom prst="ellipse">
            <a:avLst/>
          </a:prstGeom>
          <a:solidFill>
            <a:srgbClr val="E8722C"/>
          </a:solidFill>
          <a:ln/>
        </p:spPr>
        <p:txBody>
          <a:bodyPr/>
          <a:lstStyle/>
          <a:p>
            <a:endParaRPr dirty="0"/>
          </a:p>
        </p:txBody>
      </p:sp>
      <p:sp>
        <p:nvSpPr>
          <p:cNvPr id="12" name="Text 10"/>
          <p:cNvSpPr/>
          <p:nvPr/>
        </p:nvSpPr>
        <p:spPr>
          <a:xfrm>
            <a:off x="6336792" y="2423160"/>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a:t>
            </a:r>
            <a:endParaRPr lang="en-US" sz="2000" dirty="0"/>
          </a:p>
        </p:txBody>
      </p:sp>
      <p:sp>
        <p:nvSpPr>
          <p:cNvPr id="13" name="Text 11"/>
          <p:cNvSpPr/>
          <p:nvPr/>
        </p:nvSpPr>
        <p:spPr>
          <a:xfrm>
            <a:off x="6949440" y="2148840"/>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Personalised care &amp; support planning</a:t>
            </a:r>
            <a:endParaRPr lang="en-US" dirty="0"/>
          </a:p>
        </p:txBody>
      </p:sp>
      <p:sp>
        <p:nvSpPr>
          <p:cNvPr id="14" name="Text 12"/>
          <p:cNvSpPr/>
          <p:nvPr/>
        </p:nvSpPr>
        <p:spPr>
          <a:xfrm>
            <a:off x="6949440" y="2496312"/>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Annual MS review (per NG220) built around the person's own goals, not just clinical targets</a:t>
            </a:r>
            <a:r>
              <a:rPr sz="1300" i="1" dirty="0">
                <a:solidFill>
                  <a:srgbClr val="2B2B2B"/>
                </a:solidFill>
                <a:latin typeface="Arial"/>
              </a:rPr>
              <a:t> (NHS England, 2019)</a:t>
            </a:r>
            <a:endParaRPr lang="en-US" sz="1400" dirty="0"/>
          </a:p>
        </p:txBody>
      </p:sp>
      <p:sp>
        <p:nvSpPr>
          <p:cNvPr id="15" name="Shape 13"/>
          <p:cNvSpPr/>
          <p:nvPr/>
        </p:nvSpPr>
        <p:spPr>
          <a:xfrm>
            <a:off x="548640" y="3355848"/>
            <a:ext cx="5486400" cy="1188720"/>
          </a:xfrm>
          <a:prstGeom prst="rect">
            <a:avLst/>
          </a:prstGeom>
          <a:solidFill>
            <a:srgbClr val="E7ECF3"/>
          </a:solidFill>
          <a:ln w="15240">
            <a:solidFill>
              <a:srgbClr val="E7ECF3"/>
            </a:solidFill>
            <a:prstDash val="solid"/>
          </a:ln>
        </p:spPr>
        <p:txBody>
          <a:bodyPr/>
          <a:lstStyle/>
          <a:p>
            <a:endParaRPr dirty="0"/>
          </a:p>
        </p:txBody>
      </p:sp>
      <p:sp>
        <p:nvSpPr>
          <p:cNvPr id="16" name="Shape 14"/>
          <p:cNvSpPr/>
          <p:nvPr/>
        </p:nvSpPr>
        <p:spPr>
          <a:xfrm>
            <a:off x="713232" y="3721608"/>
            <a:ext cx="457200" cy="457200"/>
          </a:xfrm>
          <a:prstGeom prst="ellipse">
            <a:avLst/>
          </a:prstGeom>
          <a:solidFill>
            <a:srgbClr val="E8722C"/>
          </a:solidFill>
          <a:ln/>
        </p:spPr>
        <p:txBody>
          <a:bodyPr/>
          <a:lstStyle/>
          <a:p>
            <a:endParaRPr dirty="0"/>
          </a:p>
        </p:txBody>
      </p:sp>
      <p:sp>
        <p:nvSpPr>
          <p:cNvPr id="17" name="Text 15"/>
          <p:cNvSpPr/>
          <p:nvPr/>
        </p:nvSpPr>
        <p:spPr>
          <a:xfrm>
            <a:off x="713232" y="3721608"/>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3</a:t>
            </a:r>
            <a:endParaRPr lang="en-US" sz="2000" dirty="0"/>
          </a:p>
        </p:txBody>
      </p:sp>
      <p:sp>
        <p:nvSpPr>
          <p:cNvPr id="18" name="Text 16"/>
          <p:cNvSpPr/>
          <p:nvPr/>
        </p:nvSpPr>
        <p:spPr>
          <a:xfrm>
            <a:off x="1325880" y="3447288"/>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Enabling choice, incl. legal rights</a:t>
            </a:r>
            <a:endParaRPr lang="en-US" dirty="0"/>
          </a:p>
        </p:txBody>
      </p:sp>
      <p:sp>
        <p:nvSpPr>
          <p:cNvPr id="19" name="Text 17"/>
          <p:cNvSpPr/>
          <p:nvPr/>
        </p:nvSpPr>
        <p:spPr>
          <a:xfrm>
            <a:off x="1325880" y="3794760"/>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Supporting informed choice of provider/treatment and awareness of NHS rights, e.g. DMT choice pathways</a:t>
            </a:r>
            <a:r>
              <a:rPr sz="1300" i="1" dirty="0">
                <a:solidFill>
                  <a:srgbClr val="2B2B2B"/>
                </a:solidFill>
                <a:latin typeface="Arial"/>
              </a:rPr>
              <a:t> (NHS England, 2019)</a:t>
            </a:r>
            <a:endParaRPr lang="en-US" sz="1600" dirty="0"/>
          </a:p>
        </p:txBody>
      </p:sp>
      <p:sp>
        <p:nvSpPr>
          <p:cNvPr id="20" name="Shape 18"/>
          <p:cNvSpPr/>
          <p:nvPr/>
        </p:nvSpPr>
        <p:spPr>
          <a:xfrm>
            <a:off x="6172200" y="3355848"/>
            <a:ext cx="5486400" cy="1188720"/>
          </a:xfrm>
          <a:prstGeom prst="rect">
            <a:avLst/>
          </a:prstGeom>
          <a:solidFill>
            <a:srgbClr val="FFFFFF"/>
          </a:solidFill>
          <a:ln w="15240">
            <a:solidFill>
              <a:srgbClr val="E7ECF3"/>
            </a:solidFill>
            <a:prstDash val="solid"/>
          </a:ln>
        </p:spPr>
        <p:txBody>
          <a:bodyPr/>
          <a:lstStyle/>
          <a:p>
            <a:endParaRPr dirty="0"/>
          </a:p>
        </p:txBody>
      </p:sp>
      <p:sp>
        <p:nvSpPr>
          <p:cNvPr id="21" name="Shape 19"/>
          <p:cNvSpPr/>
          <p:nvPr/>
        </p:nvSpPr>
        <p:spPr>
          <a:xfrm>
            <a:off x="6336792" y="3721608"/>
            <a:ext cx="457200" cy="457200"/>
          </a:xfrm>
          <a:prstGeom prst="ellipse">
            <a:avLst/>
          </a:prstGeom>
          <a:solidFill>
            <a:srgbClr val="E8722C"/>
          </a:solidFill>
          <a:ln/>
        </p:spPr>
        <p:txBody>
          <a:bodyPr/>
          <a:lstStyle/>
          <a:p>
            <a:endParaRPr dirty="0"/>
          </a:p>
        </p:txBody>
      </p:sp>
      <p:sp>
        <p:nvSpPr>
          <p:cNvPr id="22" name="Text 20"/>
          <p:cNvSpPr/>
          <p:nvPr/>
        </p:nvSpPr>
        <p:spPr>
          <a:xfrm>
            <a:off x="6336792" y="3721608"/>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4</a:t>
            </a:r>
            <a:endParaRPr lang="en-US" sz="2000" dirty="0"/>
          </a:p>
        </p:txBody>
      </p:sp>
      <p:sp>
        <p:nvSpPr>
          <p:cNvPr id="23" name="Text 21"/>
          <p:cNvSpPr/>
          <p:nvPr/>
        </p:nvSpPr>
        <p:spPr>
          <a:xfrm>
            <a:off x="6949440" y="3447288"/>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Social prescribing &amp; community support</a:t>
            </a:r>
            <a:endParaRPr lang="en-US" dirty="0"/>
          </a:p>
        </p:txBody>
      </p:sp>
      <p:sp>
        <p:nvSpPr>
          <p:cNvPr id="24" name="Text 22"/>
          <p:cNvSpPr/>
          <p:nvPr/>
        </p:nvSpPr>
        <p:spPr>
          <a:xfrm>
            <a:off x="6949440" y="3794760"/>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Linking to MS Society/MS Trust groups, exercise referral, welfare advice and peer support to tackle isolation</a:t>
            </a:r>
            <a:r>
              <a:rPr sz="1300" i="1" dirty="0">
                <a:solidFill>
                  <a:srgbClr val="2B2B2B"/>
                </a:solidFill>
                <a:latin typeface="Arial"/>
              </a:rPr>
              <a:t> (NHS England, 2019)</a:t>
            </a:r>
            <a:endParaRPr lang="en-US" sz="1400" dirty="0"/>
          </a:p>
        </p:txBody>
      </p:sp>
      <p:sp>
        <p:nvSpPr>
          <p:cNvPr id="25" name="Shape 23"/>
          <p:cNvSpPr/>
          <p:nvPr/>
        </p:nvSpPr>
        <p:spPr>
          <a:xfrm>
            <a:off x="548640" y="4654296"/>
            <a:ext cx="5486400" cy="1188720"/>
          </a:xfrm>
          <a:prstGeom prst="rect">
            <a:avLst/>
          </a:prstGeom>
          <a:solidFill>
            <a:srgbClr val="E7ECF3"/>
          </a:solidFill>
          <a:ln w="15240">
            <a:solidFill>
              <a:srgbClr val="E7ECF3"/>
            </a:solidFill>
            <a:prstDash val="solid"/>
          </a:ln>
        </p:spPr>
        <p:txBody>
          <a:bodyPr/>
          <a:lstStyle/>
          <a:p>
            <a:endParaRPr dirty="0"/>
          </a:p>
        </p:txBody>
      </p:sp>
      <p:sp>
        <p:nvSpPr>
          <p:cNvPr id="26" name="Shape 24"/>
          <p:cNvSpPr/>
          <p:nvPr/>
        </p:nvSpPr>
        <p:spPr>
          <a:xfrm>
            <a:off x="713232" y="5020056"/>
            <a:ext cx="457200" cy="457200"/>
          </a:xfrm>
          <a:prstGeom prst="ellipse">
            <a:avLst/>
          </a:prstGeom>
          <a:solidFill>
            <a:srgbClr val="E8722C"/>
          </a:solidFill>
          <a:ln/>
        </p:spPr>
        <p:txBody>
          <a:bodyPr/>
          <a:lstStyle/>
          <a:p>
            <a:endParaRPr dirty="0"/>
          </a:p>
        </p:txBody>
      </p:sp>
      <p:sp>
        <p:nvSpPr>
          <p:cNvPr id="27" name="Text 25"/>
          <p:cNvSpPr/>
          <p:nvPr/>
        </p:nvSpPr>
        <p:spPr>
          <a:xfrm>
            <a:off x="713232" y="5020056"/>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5</a:t>
            </a:r>
            <a:endParaRPr lang="en-US" sz="2000" dirty="0"/>
          </a:p>
        </p:txBody>
      </p:sp>
      <p:sp>
        <p:nvSpPr>
          <p:cNvPr id="28" name="Text 26"/>
          <p:cNvSpPr/>
          <p:nvPr/>
        </p:nvSpPr>
        <p:spPr>
          <a:xfrm>
            <a:off x="1325880" y="4745736"/>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Supported self-management</a:t>
            </a:r>
            <a:endParaRPr lang="en-US" dirty="0"/>
          </a:p>
        </p:txBody>
      </p:sp>
      <p:sp>
        <p:nvSpPr>
          <p:cNvPr id="29" name="Text 27"/>
          <p:cNvSpPr/>
          <p:nvPr/>
        </p:nvSpPr>
        <p:spPr>
          <a:xfrm>
            <a:off x="1325880" y="5093208"/>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Fatigue-management programmes, symptom-tracking apps, and education to build the person's own MS management skills</a:t>
            </a:r>
            <a:r>
              <a:rPr sz="1300" i="1" dirty="0">
                <a:solidFill>
                  <a:srgbClr val="2B2B2B"/>
                </a:solidFill>
                <a:latin typeface="Arial"/>
              </a:rPr>
              <a:t> (NHS England, 2019)</a:t>
            </a:r>
            <a:endParaRPr lang="en-US" sz="1400" dirty="0"/>
          </a:p>
        </p:txBody>
      </p:sp>
      <p:sp>
        <p:nvSpPr>
          <p:cNvPr id="30" name="Shape 28"/>
          <p:cNvSpPr/>
          <p:nvPr/>
        </p:nvSpPr>
        <p:spPr>
          <a:xfrm>
            <a:off x="6172200" y="4654296"/>
            <a:ext cx="5486400" cy="1188720"/>
          </a:xfrm>
          <a:prstGeom prst="rect">
            <a:avLst/>
          </a:prstGeom>
          <a:solidFill>
            <a:srgbClr val="FFFFFF"/>
          </a:solidFill>
          <a:ln w="15240">
            <a:solidFill>
              <a:srgbClr val="E7ECF3"/>
            </a:solidFill>
            <a:prstDash val="solid"/>
          </a:ln>
        </p:spPr>
        <p:txBody>
          <a:bodyPr/>
          <a:lstStyle/>
          <a:p>
            <a:endParaRPr dirty="0"/>
          </a:p>
        </p:txBody>
      </p:sp>
      <p:sp>
        <p:nvSpPr>
          <p:cNvPr id="31" name="Shape 29"/>
          <p:cNvSpPr/>
          <p:nvPr/>
        </p:nvSpPr>
        <p:spPr>
          <a:xfrm>
            <a:off x="6336792" y="5020056"/>
            <a:ext cx="457200" cy="457200"/>
          </a:xfrm>
          <a:prstGeom prst="ellipse">
            <a:avLst/>
          </a:prstGeom>
          <a:solidFill>
            <a:srgbClr val="E8722C"/>
          </a:solidFill>
          <a:ln/>
        </p:spPr>
        <p:txBody>
          <a:bodyPr/>
          <a:lstStyle/>
          <a:p>
            <a:endParaRPr dirty="0"/>
          </a:p>
        </p:txBody>
      </p:sp>
      <p:sp>
        <p:nvSpPr>
          <p:cNvPr id="32" name="Text 30"/>
          <p:cNvSpPr/>
          <p:nvPr/>
        </p:nvSpPr>
        <p:spPr>
          <a:xfrm>
            <a:off x="6336792" y="5020056"/>
            <a:ext cx="45720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6</a:t>
            </a:r>
            <a:endParaRPr lang="en-US" sz="2000" dirty="0"/>
          </a:p>
        </p:txBody>
      </p:sp>
      <p:sp>
        <p:nvSpPr>
          <p:cNvPr id="33" name="Text 31"/>
          <p:cNvSpPr/>
          <p:nvPr/>
        </p:nvSpPr>
        <p:spPr>
          <a:xfrm>
            <a:off x="6949440" y="4745736"/>
            <a:ext cx="452628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Personal health budgets &amp; integrated budgets</a:t>
            </a:r>
            <a:endParaRPr lang="en-US" dirty="0"/>
          </a:p>
        </p:txBody>
      </p:sp>
      <p:sp>
        <p:nvSpPr>
          <p:cNvPr id="34" name="Text 32"/>
          <p:cNvSpPr/>
          <p:nvPr/>
        </p:nvSpPr>
        <p:spPr>
          <a:xfrm>
            <a:off x="6949440" y="5093208"/>
            <a:ext cx="4526280" cy="640080"/>
          </a:xfrm>
          <a:prstGeom prst="rect">
            <a:avLst/>
          </a:prstGeom>
          <a:noFill/>
          <a:ln/>
        </p:spPr>
        <p:txBody>
          <a:bodyPr wrap="square" lIns="0" tIns="0" rIns="0" bIns="0" rtlCol="0" anchor="ctr"/>
          <a:lstStyle/>
          <a:p>
            <a:pPr marL="0" indent="0">
              <a:lnSpc>
                <a:spcPct val="118000"/>
              </a:lnSpc>
              <a:buNone/>
            </a:pPr>
            <a:r>
              <a:rPr lang="en-US" sz="1300" dirty="0">
                <a:solidFill>
                  <a:srgbClr val="2B2B2B"/>
                </a:solidFill>
                <a:latin typeface="Arial" pitchFamily="34" charset="0"/>
                <a:ea typeface="Arial" pitchFamily="34" charset="-122"/>
                <a:cs typeface="Arial" pitchFamily="34" charset="-120"/>
              </a:rPr>
              <a:t>Enabling flexible, person-controlled spend on care/equipment for those with complex, long-term MS-related needs</a:t>
            </a:r>
            <a:r>
              <a:rPr sz="1300" i="1" dirty="0">
                <a:solidFill>
                  <a:srgbClr val="2B2B2B"/>
                </a:solidFill>
                <a:latin typeface="Arial"/>
              </a:rPr>
              <a:t> (NHS England, 2019)</a:t>
            </a:r>
            <a:endParaRPr lang="en-US" sz="1400" dirty="0"/>
          </a:p>
        </p:txBody>
      </p:sp>
      <p:sp>
        <p:nvSpPr>
          <p:cNvPr id="37" name="Text 34"/>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14</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APPLYING THE MODEL IN PRACTICE</a:t>
            </a:r>
            <a:endParaRPr lang="en-US" sz="2000"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Recommendations for Community Teams</a:t>
            </a:r>
            <a:endParaRPr lang="en-US" sz="4400" dirty="0"/>
          </a:p>
        </p:txBody>
      </p:sp>
      <p:sp>
        <p:nvSpPr>
          <p:cNvPr id="4" name="Shape 2"/>
          <p:cNvSpPr/>
          <p:nvPr/>
        </p:nvSpPr>
        <p:spPr>
          <a:xfrm>
            <a:off x="548640" y="1600200"/>
            <a:ext cx="5486400" cy="1280160"/>
          </a:xfrm>
          <a:prstGeom prst="rect">
            <a:avLst/>
          </a:prstGeom>
          <a:solidFill>
            <a:srgbClr val="E7ECF3"/>
          </a:solidFill>
          <a:ln/>
        </p:spPr>
        <p:txBody>
          <a:bodyPr/>
          <a:lstStyle/>
          <a:p>
            <a:endParaRPr dirty="0"/>
          </a:p>
        </p:txBody>
      </p:sp>
      <p:sp>
        <p:nvSpPr>
          <p:cNvPr id="5" name="Shape 3"/>
          <p:cNvSpPr/>
          <p:nvPr/>
        </p:nvSpPr>
        <p:spPr>
          <a:xfrm>
            <a:off x="548640" y="1600200"/>
            <a:ext cx="73152" cy="1280160"/>
          </a:xfrm>
          <a:prstGeom prst="rect">
            <a:avLst/>
          </a:prstGeom>
          <a:solidFill>
            <a:srgbClr val="E8722C"/>
          </a:solidFill>
          <a:ln/>
        </p:spPr>
        <p:txBody>
          <a:bodyPr/>
          <a:lstStyle/>
          <a:p>
            <a:endParaRPr dirty="0"/>
          </a:p>
        </p:txBody>
      </p:sp>
      <p:sp>
        <p:nvSpPr>
          <p:cNvPr id="6" name="Text 4"/>
          <p:cNvSpPr/>
          <p:nvPr/>
        </p:nvSpPr>
        <p:spPr>
          <a:xfrm>
            <a:off x="804672" y="170992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Embed shared decision making in every review</a:t>
            </a:r>
            <a:endParaRPr lang="en-US" sz="2000" dirty="0"/>
          </a:p>
        </p:txBody>
      </p:sp>
      <p:sp>
        <p:nvSpPr>
          <p:cNvPr id="7" name="Text 5"/>
          <p:cNvSpPr/>
          <p:nvPr/>
        </p:nvSpPr>
        <p:spPr>
          <a:xfrm>
            <a:off x="804672" y="207568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Use decision aids for DMT/relapse choices; document the person's own priorities alongside clinical measures at each contact</a:t>
            </a:r>
            <a:r>
              <a:rPr sz="1300" i="1" dirty="0">
                <a:solidFill>
                  <a:srgbClr val="2B2B2B"/>
                </a:solidFill>
                <a:latin typeface="Arial"/>
              </a:rPr>
              <a:t> (MS Trust, Managing Relapses, 2023)</a:t>
            </a:r>
            <a:endParaRPr lang="en-US" sz="1400" dirty="0"/>
          </a:p>
        </p:txBody>
      </p:sp>
      <p:sp>
        <p:nvSpPr>
          <p:cNvPr id="8" name="Shape 6"/>
          <p:cNvSpPr/>
          <p:nvPr/>
        </p:nvSpPr>
        <p:spPr>
          <a:xfrm>
            <a:off x="6172200" y="1600200"/>
            <a:ext cx="5486400" cy="1280160"/>
          </a:xfrm>
          <a:prstGeom prst="rect">
            <a:avLst/>
          </a:prstGeom>
          <a:solidFill>
            <a:srgbClr val="E7ECF3"/>
          </a:solidFill>
          <a:ln/>
        </p:spPr>
        <p:txBody>
          <a:bodyPr/>
          <a:lstStyle/>
          <a:p>
            <a:endParaRPr dirty="0"/>
          </a:p>
        </p:txBody>
      </p:sp>
      <p:sp>
        <p:nvSpPr>
          <p:cNvPr id="9" name="Shape 7"/>
          <p:cNvSpPr/>
          <p:nvPr/>
        </p:nvSpPr>
        <p:spPr>
          <a:xfrm>
            <a:off x="6172200" y="1600200"/>
            <a:ext cx="73152" cy="1280160"/>
          </a:xfrm>
          <a:prstGeom prst="rect">
            <a:avLst/>
          </a:prstGeom>
          <a:solidFill>
            <a:srgbClr val="E8722C"/>
          </a:solidFill>
          <a:ln/>
        </p:spPr>
        <p:txBody>
          <a:bodyPr/>
          <a:lstStyle/>
          <a:p>
            <a:endParaRPr dirty="0"/>
          </a:p>
        </p:txBody>
      </p:sp>
      <p:sp>
        <p:nvSpPr>
          <p:cNvPr id="10" name="Text 8"/>
          <p:cNvSpPr/>
          <p:nvPr/>
        </p:nvSpPr>
        <p:spPr>
          <a:xfrm>
            <a:off x="6428232" y="170992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Make care planning proactive, not reactive</a:t>
            </a:r>
            <a:endParaRPr lang="en-US" sz="2000" dirty="0"/>
          </a:p>
        </p:txBody>
      </p:sp>
      <p:sp>
        <p:nvSpPr>
          <p:cNvPr id="11" name="Text 9"/>
          <p:cNvSpPr/>
          <p:nvPr/>
        </p:nvSpPr>
        <p:spPr>
          <a:xfrm>
            <a:off x="6428232" y="207568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Deliver the NG220 annual review as a genuine personalised care and support planning conversation, scheduled ahead of crisis</a:t>
            </a:r>
            <a:r>
              <a:rPr sz="1300" i="1" dirty="0">
                <a:solidFill>
                  <a:srgbClr val="2B2B2B"/>
                </a:solidFill>
                <a:latin typeface="Arial"/>
              </a:rPr>
              <a:t> (NHS England, 2019)</a:t>
            </a:r>
            <a:endParaRPr lang="en-US" sz="1400" dirty="0"/>
          </a:p>
        </p:txBody>
      </p:sp>
      <p:sp>
        <p:nvSpPr>
          <p:cNvPr id="12" name="Shape 10"/>
          <p:cNvSpPr/>
          <p:nvPr/>
        </p:nvSpPr>
        <p:spPr>
          <a:xfrm>
            <a:off x="548640" y="3017520"/>
            <a:ext cx="5486400" cy="1280160"/>
          </a:xfrm>
          <a:prstGeom prst="rect">
            <a:avLst/>
          </a:prstGeom>
          <a:solidFill>
            <a:srgbClr val="E7ECF3"/>
          </a:solidFill>
          <a:ln/>
        </p:spPr>
        <p:txBody>
          <a:bodyPr/>
          <a:lstStyle/>
          <a:p>
            <a:endParaRPr dirty="0"/>
          </a:p>
        </p:txBody>
      </p:sp>
      <p:sp>
        <p:nvSpPr>
          <p:cNvPr id="13" name="Shape 11"/>
          <p:cNvSpPr/>
          <p:nvPr/>
        </p:nvSpPr>
        <p:spPr>
          <a:xfrm>
            <a:off x="548640" y="3017520"/>
            <a:ext cx="73152" cy="1280160"/>
          </a:xfrm>
          <a:prstGeom prst="rect">
            <a:avLst/>
          </a:prstGeom>
          <a:solidFill>
            <a:srgbClr val="E8722C"/>
          </a:solidFill>
          <a:ln/>
        </p:spPr>
        <p:txBody>
          <a:bodyPr/>
          <a:lstStyle/>
          <a:p>
            <a:endParaRPr dirty="0"/>
          </a:p>
        </p:txBody>
      </p:sp>
      <p:sp>
        <p:nvSpPr>
          <p:cNvPr id="14" name="Text 12"/>
          <p:cNvSpPr/>
          <p:nvPr/>
        </p:nvSpPr>
        <p:spPr>
          <a:xfrm>
            <a:off x="804672" y="312724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Signpost choice actively</a:t>
            </a:r>
            <a:endParaRPr lang="en-US" sz="2000" dirty="0"/>
          </a:p>
        </p:txBody>
      </p:sp>
      <p:sp>
        <p:nvSpPr>
          <p:cNvPr id="15" name="Text 13"/>
          <p:cNvSpPr/>
          <p:nvPr/>
        </p:nvSpPr>
        <p:spPr>
          <a:xfrm>
            <a:off x="804672" y="349300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Ensure every person newly diagnosed knows their right to choose provider/DMT pathway and how to access a second opinion</a:t>
            </a:r>
            <a:r>
              <a:rPr sz="1300" i="1" dirty="0">
                <a:solidFill>
                  <a:srgbClr val="2B2B2B"/>
                </a:solidFill>
                <a:latin typeface="Arial"/>
              </a:rPr>
              <a:t> (NHS England, 2019)</a:t>
            </a:r>
            <a:endParaRPr lang="en-US" sz="1400" dirty="0"/>
          </a:p>
        </p:txBody>
      </p:sp>
      <p:sp>
        <p:nvSpPr>
          <p:cNvPr id="16" name="Shape 14"/>
          <p:cNvSpPr/>
          <p:nvPr/>
        </p:nvSpPr>
        <p:spPr>
          <a:xfrm>
            <a:off x="6172200" y="3017520"/>
            <a:ext cx="5486400" cy="1280160"/>
          </a:xfrm>
          <a:prstGeom prst="rect">
            <a:avLst/>
          </a:prstGeom>
          <a:solidFill>
            <a:srgbClr val="E7ECF3"/>
          </a:solidFill>
          <a:ln/>
        </p:spPr>
        <p:txBody>
          <a:bodyPr/>
          <a:lstStyle/>
          <a:p>
            <a:endParaRPr dirty="0"/>
          </a:p>
        </p:txBody>
      </p:sp>
      <p:sp>
        <p:nvSpPr>
          <p:cNvPr id="17" name="Shape 15"/>
          <p:cNvSpPr/>
          <p:nvPr/>
        </p:nvSpPr>
        <p:spPr>
          <a:xfrm>
            <a:off x="6172200" y="3017520"/>
            <a:ext cx="73152" cy="1280160"/>
          </a:xfrm>
          <a:prstGeom prst="rect">
            <a:avLst/>
          </a:prstGeom>
          <a:solidFill>
            <a:srgbClr val="E8722C"/>
          </a:solidFill>
          <a:ln/>
        </p:spPr>
        <p:txBody>
          <a:bodyPr/>
          <a:lstStyle/>
          <a:p>
            <a:endParaRPr dirty="0"/>
          </a:p>
        </p:txBody>
      </p:sp>
      <p:sp>
        <p:nvSpPr>
          <p:cNvPr id="18" name="Text 16"/>
          <p:cNvSpPr/>
          <p:nvPr/>
        </p:nvSpPr>
        <p:spPr>
          <a:xfrm>
            <a:off x="6428232" y="312724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Build social prescribing into caseload reviews</a:t>
            </a:r>
            <a:endParaRPr lang="en-US" sz="2000" dirty="0"/>
          </a:p>
        </p:txBody>
      </p:sp>
      <p:sp>
        <p:nvSpPr>
          <p:cNvPr id="19" name="Text 17"/>
          <p:cNvSpPr/>
          <p:nvPr/>
        </p:nvSpPr>
        <p:spPr>
          <a:xfrm>
            <a:off x="6428232" y="349300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Routinely offer referral to MS Society/MS Trust peer groups, exercise-referral schemes and welfare/benefits advice</a:t>
            </a:r>
            <a:r>
              <a:rPr sz="1300" i="1" dirty="0">
                <a:solidFill>
                  <a:srgbClr val="2B2B2B"/>
                </a:solidFill>
                <a:latin typeface="Arial"/>
              </a:rPr>
              <a:t> (NHS England, 2019)</a:t>
            </a:r>
            <a:endParaRPr lang="en-US" sz="1400" dirty="0"/>
          </a:p>
        </p:txBody>
      </p:sp>
      <p:sp>
        <p:nvSpPr>
          <p:cNvPr id="20" name="Shape 18"/>
          <p:cNvSpPr/>
          <p:nvPr/>
        </p:nvSpPr>
        <p:spPr>
          <a:xfrm>
            <a:off x="548640" y="4434840"/>
            <a:ext cx="5486400" cy="1280160"/>
          </a:xfrm>
          <a:prstGeom prst="rect">
            <a:avLst/>
          </a:prstGeom>
          <a:solidFill>
            <a:srgbClr val="E7ECF3"/>
          </a:solidFill>
          <a:ln/>
        </p:spPr>
        <p:txBody>
          <a:bodyPr/>
          <a:lstStyle/>
          <a:p>
            <a:endParaRPr dirty="0"/>
          </a:p>
        </p:txBody>
      </p:sp>
      <p:sp>
        <p:nvSpPr>
          <p:cNvPr id="21" name="Shape 19"/>
          <p:cNvSpPr/>
          <p:nvPr/>
        </p:nvSpPr>
        <p:spPr>
          <a:xfrm>
            <a:off x="548640" y="4434840"/>
            <a:ext cx="73152" cy="1280160"/>
          </a:xfrm>
          <a:prstGeom prst="rect">
            <a:avLst/>
          </a:prstGeom>
          <a:solidFill>
            <a:srgbClr val="E8722C"/>
          </a:solidFill>
          <a:ln/>
        </p:spPr>
        <p:txBody>
          <a:bodyPr/>
          <a:lstStyle/>
          <a:p>
            <a:endParaRPr dirty="0"/>
          </a:p>
        </p:txBody>
      </p:sp>
      <p:sp>
        <p:nvSpPr>
          <p:cNvPr id="22" name="Text 20"/>
          <p:cNvSpPr/>
          <p:nvPr/>
        </p:nvSpPr>
        <p:spPr>
          <a:xfrm>
            <a:off x="804672" y="454456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Invest in self-management education</a:t>
            </a:r>
            <a:endParaRPr lang="en-US" sz="2000" dirty="0"/>
          </a:p>
        </p:txBody>
      </p:sp>
      <p:sp>
        <p:nvSpPr>
          <p:cNvPr id="23" name="Text 21"/>
          <p:cNvSpPr/>
          <p:nvPr/>
        </p:nvSpPr>
        <p:spPr>
          <a:xfrm>
            <a:off x="804672" y="491032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Offer structured fatigue-management and symptom-tracking tools early, before reliance on services increases</a:t>
            </a:r>
            <a:r>
              <a:rPr sz="1300" i="1" dirty="0">
                <a:solidFill>
                  <a:srgbClr val="2B2B2B"/>
                </a:solidFill>
                <a:latin typeface="Arial"/>
              </a:rPr>
              <a:t> (NHS England, 2019)</a:t>
            </a:r>
            <a:endParaRPr lang="en-US" sz="1400" dirty="0"/>
          </a:p>
        </p:txBody>
      </p:sp>
      <p:sp>
        <p:nvSpPr>
          <p:cNvPr id="24" name="Shape 22"/>
          <p:cNvSpPr/>
          <p:nvPr/>
        </p:nvSpPr>
        <p:spPr>
          <a:xfrm>
            <a:off x="6172200" y="4434840"/>
            <a:ext cx="5486400" cy="1280160"/>
          </a:xfrm>
          <a:prstGeom prst="rect">
            <a:avLst/>
          </a:prstGeom>
          <a:solidFill>
            <a:srgbClr val="E7ECF3"/>
          </a:solidFill>
          <a:ln/>
        </p:spPr>
        <p:txBody>
          <a:bodyPr/>
          <a:lstStyle/>
          <a:p>
            <a:endParaRPr dirty="0"/>
          </a:p>
        </p:txBody>
      </p:sp>
      <p:sp>
        <p:nvSpPr>
          <p:cNvPr id="25" name="Shape 23"/>
          <p:cNvSpPr/>
          <p:nvPr/>
        </p:nvSpPr>
        <p:spPr>
          <a:xfrm>
            <a:off x="6172200" y="4434840"/>
            <a:ext cx="73152" cy="1280160"/>
          </a:xfrm>
          <a:prstGeom prst="rect">
            <a:avLst/>
          </a:prstGeom>
          <a:solidFill>
            <a:srgbClr val="E8722C"/>
          </a:solidFill>
          <a:ln/>
        </p:spPr>
        <p:txBody>
          <a:bodyPr/>
          <a:lstStyle/>
          <a:p>
            <a:endParaRPr dirty="0"/>
          </a:p>
        </p:txBody>
      </p:sp>
      <p:sp>
        <p:nvSpPr>
          <p:cNvPr id="26" name="Text 24"/>
          <p:cNvSpPr/>
          <p:nvPr/>
        </p:nvSpPr>
        <p:spPr>
          <a:xfrm>
            <a:off x="6428232" y="4544568"/>
            <a:ext cx="5029200" cy="365760"/>
          </a:xfrm>
          <a:prstGeom prst="rect">
            <a:avLst/>
          </a:prstGeom>
          <a:noFill/>
          <a:ln/>
        </p:spPr>
        <p:txBody>
          <a:bodyPr wrap="square" lIns="0" tIns="0" rIns="0" bIns="0" rtlCol="0" anchor="ctr"/>
          <a:lstStyle/>
          <a:p>
            <a:pPr marL="0" indent="0">
              <a:buNone/>
            </a:pPr>
            <a:r>
              <a:rPr lang="en-US" sz="1600" b="1" dirty="0">
                <a:solidFill>
                  <a:srgbClr val="1B2A4A"/>
                </a:solidFill>
                <a:latin typeface="Arial" pitchFamily="34" charset="0"/>
                <a:ea typeface="Arial" pitchFamily="34" charset="-122"/>
                <a:cs typeface="Arial" pitchFamily="34" charset="-120"/>
              </a:rPr>
              <a:t>Raise awareness of personal health budgets</a:t>
            </a:r>
            <a:endParaRPr lang="en-US" sz="2000" dirty="0"/>
          </a:p>
        </p:txBody>
      </p:sp>
      <p:sp>
        <p:nvSpPr>
          <p:cNvPr id="27" name="Text 25"/>
          <p:cNvSpPr/>
          <p:nvPr/>
        </p:nvSpPr>
        <p:spPr>
          <a:xfrm>
            <a:off x="6428232" y="4910328"/>
            <a:ext cx="5029200" cy="685800"/>
          </a:xfrm>
          <a:prstGeom prst="rect">
            <a:avLst/>
          </a:prstGeom>
          <a:noFill/>
          <a:ln/>
        </p:spPr>
        <p:txBody>
          <a:bodyPr wrap="square" lIns="0" tIns="0" rIns="0" bIns="0" rtlCol="0" anchor="ctr"/>
          <a:lstStyle/>
          <a:p>
            <a:pPr marL="0" indent="0">
              <a:lnSpc>
                <a:spcPct val="120000"/>
              </a:lnSpc>
              <a:buNone/>
            </a:pPr>
            <a:r>
              <a:rPr lang="en-US" sz="1300" dirty="0">
                <a:solidFill>
                  <a:srgbClr val="2B2B2B"/>
                </a:solidFill>
                <a:latin typeface="Arial" pitchFamily="34" charset="0"/>
                <a:ea typeface="Arial" pitchFamily="34" charset="-122"/>
                <a:cs typeface="Arial" pitchFamily="34" charset="-120"/>
              </a:rPr>
              <a:t>Identify people with complex/high-need MS who may benefit from a personal health budget and support the application</a:t>
            </a:r>
            <a:r>
              <a:rPr sz="1300" i="1" dirty="0">
                <a:solidFill>
                  <a:srgbClr val="2B2B2B"/>
                </a:solidFill>
                <a:latin typeface="Arial"/>
              </a:rPr>
              <a:t> (NHS England, 2019)</a:t>
            </a:r>
            <a:endParaRPr lang="en-US" sz="1400" dirty="0"/>
          </a:p>
        </p:txBody>
      </p:sp>
      <p:sp>
        <p:nvSpPr>
          <p:cNvPr id="30" name="Text 27"/>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15</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B2A4A"/>
        </a:solidFill>
        <a:effectLst/>
      </p:bgPr>
    </p:bg>
    <p:spTree>
      <p:nvGrpSpPr>
        <p:cNvPr id="1" name=""/>
        <p:cNvGrpSpPr/>
        <p:nvPr/>
      </p:nvGrpSpPr>
      <p:grpSpPr>
        <a:xfrm>
          <a:off x="0" y="0"/>
          <a:ext cx="0" cy="0"/>
          <a:chOff x="0" y="0"/>
          <a:chExt cx="0" cy="0"/>
        </a:xfrm>
      </p:grpSpPr>
      <p:sp>
        <p:nvSpPr>
          <p:cNvPr id="3" name="Text 1"/>
          <p:cNvSpPr/>
          <p:nvPr/>
        </p:nvSpPr>
        <p:spPr>
          <a:xfrm>
            <a:off x="640080" y="502920"/>
            <a:ext cx="7315200" cy="365760"/>
          </a:xfrm>
          <a:prstGeom prst="rect">
            <a:avLst/>
          </a:prstGeom>
          <a:noFill/>
          <a:ln/>
        </p:spPr>
        <p:txBody>
          <a:bodyPr wrap="square" lIns="0" tIns="0" rIns="0" bIns="0" rtlCol="0" anchor="ctr"/>
          <a:lstStyle/>
          <a:p>
            <a:pPr marL="0" indent="0">
              <a:buNone/>
            </a:pPr>
            <a:r>
              <a:rPr lang="en-US" b="1" kern="0" spc="200" dirty="0">
                <a:solidFill>
                  <a:srgbClr val="E8722C"/>
                </a:solidFill>
                <a:latin typeface="Arial" pitchFamily="34" charset="0"/>
                <a:ea typeface="Arial" pitchFamily="34" charset="-122"/>
                <a:cs typeface="Arial" pitchFamily="34" charset="-120"/>
              </a:rPr>
              <a:t>KEY TAKEAWAYS</a:t>
            </a:r>
            <a:endParaRPr lang="en-US" dirty="0"/>
          </a:p>
        </p:txBody>
      </p:sp>
      <p:sp>
        <p:nvSpPr>
          <p:cNvPr id="4" name="Text 2"/>
          <p:cNvSpPr/>
          <p:nvPr/>
        </p:nvSpPr>
        <p:spPr>
          <a:xfrm>
            <a:off x="594360" y="822960"/>
            <a:ext cx="7315200" cy="685800"/>
          </a:xfrm>
          <a:prstGeom prst="rect">
            <a:avLst/>
          </a:prstGeom>
          <a:noFill/>
          <a:ln/>
        </p:spPr>
        <p:txBody>
          <a:bodyPr wrap="square" lIns="0" tIns="0" rIns="0" bIns="0" rtlCol="0" anchor="ctr"/>
          <a:lstStyle/>
          <a:p>
            <a:pPr marL="0" indent="0">
              <a:buNone/>
            </a:pPr>
            <a:r>
              <a:rPr lang="en-US" sz="4800" b="1" dirty="0">
                <a:solidFill>
                  <a:srgbClr val="FFFFFF"/>
                </a:solidFill>
                <a:latin typeface="Arial" pitchFamily="34" charset="0"/>
                <a:ea typeface="Arial" pitchFamily="34" charset="-122"/>
                <a:cs typeface="Arial" pitchFamily="34" charset="-120"/>
              </a:rPr>
              <a:t>Summary</a:t>
            </a:r>
            <a:endParaRPr lang="en-US" sz="4800" dirty="0"/>
          </a:p>
        </p:txBody>
      </p:sp>
      <p:sp>
        <p:nvSpPr>
          <p:cNvPr id="5" name="Shape 3"/>
          <p:cNvSpPr/>
          <p:nvPr/>
        </p:nvSpPr>
        <p:spPr>
          <a:xfrm>
            <a:off x="640080" y="1783080"/>
            <a:ext cx="384048" cy="384048"/>
          </a:xfrm>
          <a:prstGeom prst="ellipse">
            <a:avLst/>
          </a:prstGeom>
          <a:solidFill>
            <a:srgbClr val="E8722C"/>
          </a:solidFill>
          <a:ln/>
        </p:spPr>
        <p:txBody>
          <a:bodyPr/>
          <a:lstStyle/>
          <a:p>
            <a:endParaRPr sz="1600" dirty="0"/>
          </a:p>
        </p:txBody>
      </p:sp>
      <p:sp>
        <p:nvSpPr>
          <p:cNvPr id="6" name="Text 4"/>
          <p:cNvSpPr/>
          <p:nvPr/>
        </p:nvSpPr>
        <p:spPr>
          <a:xfrm>
            <a:off x="640080" y="1783080"/>
            <a:ext cx="384048" cy="3840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1</a:t>
            </a:r>
            <a:endParaRPr lang="en-US" sz="2000" dirty="0"/>
          </a:p>
        </p:txBody>
      </p:sp>
      <p:sp>
        <p:nvSpPr>
          <p:cNvPr id="7" name="Text 5"/>
          <p:cNvSpPr/>
          <p:nvPr/>
        </p:nvSpPr>
        <p:spPr>
          <a:xfrm>
            <a:off x="1234440" y="1737360"/>
            <a:ext cx="10241280" cy="685800"/>
          </a:xfrm>
          <a:prstGeom prst="rect">
            <a:avLst/>
          </a:prstGeom>
          <a:noFill/>
          <a:ln/>
        </p:spPr>
        <p:txBody>
          <a:bodyPr wrap="square" lIns="0" tIns="0" rIns="0" bIns="0" rtlCol="0" anchor="ctr"/>
          <a:lstStyle/>
          <a:p>
            <a:pPr marL="0" indent="0">
              <a:lnSpc>
                <a:spcPct val="120000"/>
              </a:lnSpc>
              <a:buNone/>
            </a:pPr>
            <a:r>
              <a:rPr lang="en-US" dirty="0">
                <a:solidFill>
                  <a:srgbClr val="E7ECF3"/>
                </a:solidFill>
                <a:latin typeface="Arial" pitchFamily="34" charset="0"/>
                <a:ea typeface="Arial" pitchFamily="34" charset="-122"/>
                <a:cs typeface="Arial" pitchFamily="34" charset="-120"/>
              </a:rPr>
              <a:t>MS is a lifelong, unpredictable autoimmune condition of the CNS, now affecting over 150,000 people in the UK prevalence and diagnosis rates are rising.</a:t>
            </a:r>
            <a:endParaRPr lang="en-US" dirty="0"/>
          </a:p>
        </p:txBody>
      </p:sp>
      <p:sp>
        <p:nvSpPr>
          <p:cNvPr id="8" name="Shape 6"/>
          <p:cNvSpPr/>
          <p:nvPr/>
        </p:nvSpPr>
        <p:spPr>
          <a:xfrm>
            <a:off x="640080" y="2624328"/>
            <a:ext cx="384048" cy="384048"/>
          </a:xfrm>
          <a:prstGeom prst="ellipse">
            <a:avLst/>
          </a:prstGeom>
          <a:solidFill>
            <a:srgbClr val="E8722C"/>
          </a:solidFill>
          <a:ln/>
        </p:spPr>
        <p:txBody>
          <a:bodyPr/>
          <a:lstStyle/>
          <a:p>
            <a:endParaRPr sz="1600" dirty="0"/>
          </a:p>
        </p:txBody>
      </p:sp>
      <p:sp>
        <p:nvSpPr>
          <p:cNvPr id="9" name="Text 7"/>
          <p:cNvSpPr/>
          <p:nvPr/>
        </p:nvSpPr>
        <p:spPr>
          <a:xfrm>
            <a:off x="640080" y="2624328"/>
            <a:ext cx="384048" cy="3840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a:t>
            </a:r>
            <a:endParaRPr lang="en-US" sz="2000" dirty="0"/>
          </a:p>
        </p:txBody>
      </p:sp>
      <p:sp>
        <p:nvSpPr>
          <p:cNvPr id="10" name="Text 8"/>
          <p:cNvSpPr/>
          <p:nvPr/>
        </p:nvSpPr>
        <p:spPr>
          <a:xfrm>
            <a:off x="1234440" y="2578608"/>
            <a:ext cx="10241280" cy="685800"/>
          </a:xfrm>
          <a:prstGeom prst="rect">
            <a:avLst/>
          </a:prstGeom>
          <a:noFill/>
          <a:ln/>
        </p:spPr>
        <p:txBody>
          <a:bodyPr wrap="square" lIns="0" tIns="0" rIns="0" bIns="0" rtlCol="0" anchor="ctr"/>
          <a:lstStyle/>
          <a:p>
            <a:pPr marL="0" indent="0">
              <a:lnSpc>
                <a:spcPct val="120000"/>
              </a:lnSpc>
              <a:buNone/>
            </a:pPr>
            <a:r>
              <a:rPr lang="en-US" dirty="0">
                <a:solidFill>
                  <a:srgbClr val="E7ECF3"/>
                </a:solidFill>
                <a:latin typeface="Arial" pitchFamily="34" charset="0"/>
                <a:ea typeface="Arial" pitchFamily="34" charset="-122"/>
                <a:cs typeface="Arial" pitchFamily="34" charset="-120"/>
              </a:rPr>
              <a:t>It carries a substantial economic and social burden, concentrated in working-age adults, family carers and those with higher disability.</a:t>
            </a:r>
            <a:endParaRPr lang="en-US" dirty="0"/>
          </a:p>
        </p:txBody>
      </p:sp>
      <p:sp>
        <p:nvSpPr>
          <p:cNvPr id="11" name="Shape 9"/>
          <p:cNvSpPr/>
          <p:nvPr/>
        </p:nvSpPr>
        <p:spPr>
          <a:xfrm>
            <a:off x="640080" y="3465576"/>
            <a:ext cx="384048" cy="384048"/>
          </a:xfrm>
          <a:prstGeom prst="ellipse">
            <a:avLst/>
          </a:prstGeom>
          <a:solidFill>
            <a:srgbClr val="E8722C"/>
          </a:solidFill>
          <a:ln/>
        </p:spPr>
        <p:txBody>
          <a:bodyPr/>
          <a:lstStyle/>
          <a:p>
            <a:endParaRPr sz="1600" dirty="0"/>
          </a:p>
        </p:txBody>
      </p:sp>
      <p:sp>
        <p:nvSpPr>
          <p:cNvPr id="12" name="Text 10"/>
          <p:cNvSpPr/>
          <p:nvPr/>
        </p:nvSpPr>
        <p:spPr>
          <a:xfrm>
            <a:off x="640080" y="3465576"/>
            <a:ext cx="384048" cy="3840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3</a:t>
            </a:r>
            <a:endParaRPr lang="en-US" sz="2000" dirty="0"/>
          </a:p>
        </p:txBody>
      </p:sp>
      <p:sp>
        <p:nvSpPr>
          <p:cNvPr id="13" name="Text 11"/>
          <p:cNvSpPr/>
          <p:nvPr/>
        </p:nvSpPr>
        <p:spPr>
          <a:xfrm>
            <a:off x="1234440" y="3419856"/>
            <a:ext cx="10241280" cy="685800"/>
          </a:xfrm>
          <a:prstGeom prst="rect">
            <a:avLst/>
          </a:prstGeom>
          <a:noFill/>
          <a:ln/>
        </p:spPr>
        <p:txBody>
          <a:bodyPr wrap="square" lIns="0" tIns="0" rIns="0" bIns="0" rtlCol="0" anchor="ctr"/>
          <a:lstStyle/>
          <a:p>
            <a:pPr marL="0" indent="0">
              <a:lnSpc>
                <a:spcPct val="120000"/>
              </a:lnSpc>
              <a:buNone/>
            </a:pPr>
            <a:r>
              <a:rPr lang="en-US" dirty="0">
                <a:solidFill>
                  <a:srgbClr val="E7ECF3"/>
                </a:solidFill>
                <a:latin typeface="Arial" pitchFamily="34" charset="0"/>
                <a:ea typeface="Arial" pitchFamily="34" charset="-122"/>
                <a:cs typeface="Arial" pitchFamily="34" charset="-120"/>
              </a:rPr>
              <a:t>NICE NG220 anchors UK management: MDT coordination, rapid relapse pathways, comprehensive annual review and timely DMT access.</a:t>
            </a:r>
            <a:endParaRPr lang="en-US" dirty="0"/>
          </a:p>
        </p:txBody>
      </p:sp>
      <p:sp>
        <p:nvSpPr>
          <p:cNvPr id="14" name="Shape 12"/>
          <p:cNvSpPr/>
          <p:nvPr/>
        </p:nvSpPr>
        <p:spPr>
          <a:xfrm>
            <a:off x="640080" y="4306824"/>
            <a:ext cx="384048" cy="384048"/>
          </a:xfrm>
          <a:prstGeom prst="ellipse">
            <a:avLst/>
          </a:prstGeom>
          <a:solidFill>
            <a:srgbClr val="E8722C"/>
          </a:solidFill>
          <a:ln/>
        </p:spPr>
        <p:txBody>
          <a:bodyPr/>
          <a:lstStyle/>
          <a:p>
            <a:endParaRPr sz="1600" dirty="0"/>
          </a:p>
        </p:txBody>
      </p:sp>
      <p:sp>
        <p:nvSpPr>
          <p:cNvPr id="15" name="Text 13"/>
          <p:cNvSpPr/>
          <p:nvPr/>
        </p:nvSpPr>
        <p:spPr>
          <a:xfrm>
            <a:off x="640080" y="4306824"/>
            <a:ext cx="384048" cy="3840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4</a:t>
            </a:r>
            <a:endParaRPr lang="en-US" sz="2000" dirty="0"/>
          </a:p>
        </p:txBody>
      </p:sp>
      <p:sp>
        <p:nvSpPr>
          <p:cNvPr id="16" name="Text 14"/>
          <p:cNvSpPr/>
          <p:nvPr/>
        </p:nvSpPr>
        <p:spPr>
          <a:xfrm>
            <a:off x="1234440" y="4261104"/>
            <a:ext cx="10241280" cy="685800"/>
          </a:xfrm>
          <a:prstGeom prst="rect">
            <a:avLst/>
          </a:prstGeom>
          <a:noFill/>
          <a:ln/>
        </p:spPr>
        <p:txBody>
          <a:bodyPr wrap="square" lIns="0" tIns="0" rIns="0" bIns="0" rtlCol="0" anchor="ctr"/>
          <a:lstStyle/>
          <a:p>
            <a:pPr marL="0" indent="0">
              <a:lnSpc>
                <a:spcPct val="120000"/>
              </a:lnSpc>
              <a:buNone/>
            </a:pPr>
            <a:r>
              <a:rPr lang="en-US" dirty="0">
                <a:solidFill>
                  <a:srgbClr val="E7ECF3"/>
                </a:solidFill>
                <a:latin typeface="Arial" pitchFamily="34" charset="0"/>
                <a:ea typeface="Arial" pitchFamily="34" charset="-122"/>
                <a:cs typeface="Arial" pitchFamily="34" charset="-120"/>
              </a:rPr>
              <a:t>Comorbidity, prevention and holistic assessment must sit alongside disease-specific treatment.</a:t>
            </a:r>
            <a:endParaRPr lang="en-US" dirty="0"/>
          </a:p>
        </p:txBody>
      </p:sp>
      <p:sp>
        <p:nvSpPr>
          <p:cNvPr id="17" name="Shape 15"/>
          <p:cNvSpPr/>
          <p:nvPr/>
        </p:nvSpPr>
        <p:spPr>
          <a:xfrm>
            <a:off x="640080" y="5148072"/>
            <a:ext cx="384048" cy="384048"/>
          </a:xfrm>
          <a:prstGeom prst="ellipse">
            <a:avLst/>
          </a:prstGeom>
          <a:solidFill>
            <a:srgbClr val="E8722C"/>
          </a:solidFill>
          <a:ln/>
        </p:spPr>
        <p:txBody>
          <a:bodyPr/>
          <a:lstStyle/>
          <a:p>
            <a:endParaRPr sz="1600" dirty="0"/>
          </a:p>
        </p:txBody>
      </p:sp>
      <p:sp>
        <p:nvSpPr>
          <p:cNvPr id="18" name="Text 16"/>
          <p:cNvSpPr/>
          <p:nvPr/>
        </p:nvSpPr>
        <p:spPr>
          <a:xfrm>
            <a:off x="640080" y="5148072"/>
            <a:ext cx="384048" cy="384048"/>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5</a:t>
            </a:r>
            <a:endParaRPr lang="en-US" sz="2000" dirty="0"/>
          </a:p>
        </p:txBody>
      </p:sp>
      <p:sp>
        <p:nvSpPr>
          <p:cNvPr id="19" name="Text 17"/>
          <p:cNvSpPr/>
          <p:nvPr/>
        </p:nvSpPr>
        <p:spPr>
          <a:xfrm>
            <a:off x="1234440" y="5102352"/>
            <a:ext cx="10241280" cy="685800"/>
          </a:xfrm>
          <a:prstGeom prst="rect">
            <a:avLst/>
          </a:prstGeom>
          <a:noFill/>
          <a:ln/>
        </p:spPr>
        <p:txBody>
          <a:bodyPr wrap="square" lIns="0" tIns="0" rIns="0" bIns="0" rtlCol="0" anchor="ctr"/>
          <a:lstStyle/>
          <a:p>
            <a:pPr marL="0" indent="0">
              <a:lnSpc>
                <a:spcPct val="120000"/>
              </a:lnSpc>
              <a:buNone/>
            </a:pPr>
            <a:r>
              <a:rPr lang="en-US" dirty="0">
                <a:solidFill>
                  <a:srgbClr val="E7ECF3"/>
                </a:solidFill>
                <a:latin typeface="Arial" pitchFamily="34" charset="0"/>
                <a:ea typeface="Arial" pitchFamily="34" charset="-122"/>
                <a:cs typeface="Arial" pitchFamily="34" charset="-120"/>
              </a:rPr>
              <a:t>Coproductive, personalised care  built on the six-component NHS Comprehensive Model  is essential to genuinely improve outcomes and quality of life.</a:t>
            </a:r>
            <a:endParaRPr lang="en-US" dirty="0"/>
          </a:p>
        </p:txBody>
      </p:sp>
      <p:sp>
        <p:nvSpPr>
          <p:cNvPr id="20" name="Shape 18"/>
          <p:cNvSpPr/>
          <p:nvPr/>
        </p:nvSpPr>
        <p:spPr>
          <a:xfrm>
            <a:off x="640080" y="6172200"/>
            <a:ext cx="10881360" cy="0"/>
          </a:xfrm>
          <a:prstGeom prst="line">
            <a:avLst/>
          </a:prstGeom>
          <a:noFill/>
          <a:ln w="12700">
            <a:solidFill>
              <a:srgbClr val="3A4B70"/>
            </a:solidFill>
            <a:prstDash val="solid"/>
          </a:ln>
        </p:spPr>
        <p:txBody>
          <a:bodyPr/>
          <a:lstStyle/>
          <a:p>
            <a:endParaRPr sz="1600" dirty="0"/>
          </a:p>
        </p:txBody>
      </p:sp>
      <p:sp>
        <p:nvSpPr>
          <p:cNvPr id="21" name="Text 19"/>
          <p:cNvSpPr/>
          <p:nvPr/>
        </p:nvSpPr>
        <p:spPr>
          <a:xfrm>
            <a:off x="640080" y="6309360"/>
            <a:ext cx="10881360" cy="365760"/>
          </a:xfrm>
          <a:prstGeom prst="rect">
            <a:avLst/>
          </a:prstGeom>
          <a:noFill/>
          <a:ln/>
        </p:spPr>
        <p:txBody>
          <a:bodyPr wrap="square" lIns="0" tIns="0" rIns="0" bIns="0" rtlCol="0" anchor="ctr"/>
          <a:lstStyle/>
          <a:p>
            <a:pPr marL="0" indent="0">
              <a:buNone/>
            </a:pP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SOURCES</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References I</a:t>
            </a:r>
            <a:endParaRPr lang="en-US" sz="4000" dirty="0"/>
          </a:p>
        </p:txBody>
      </p:sp>
      <p:sp>
        <p:nvSpPr>
          <p:cNvPr id="4" name="Shape 2"/>
          <p:cNvSpPr/>
          <p:nvPr/>
        </p:nvSpPr>
        <p:spPr>
          <a:xfrm>
            <a:off x="548640" y="1460130"/>
            <a:ext cx="55000" cy="55000"/>
          </a:xfrm>
          <a:prstGeom prst="ellipse">
            <a:avLst/>
          </a:prstGeom>
          <a:solidFill>
            <a:srgbClr val="E8722C"/>
          </a:solidFill>
          <a:ln/>
        </p:spPr>
        <p:txBody>
          <a:bodyPr/>
          <a:lstStyle/>
          <a:p>
            <a:endParaRPr dirty="0"/>
          </a:p>
        </p:txBody>
      </p:sp>
      <p:sp>
        <p:nvSpPr>
          <p:cNvPr id="5" name="Text 3"/>
          <p:cNvSpPr/>
          <p:nvPr/>
        </p:nvSpPr>
        <p:spPr>
          <a:xfrm>
            <a:off x="777240" y="140000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Society (2024) MS in the UK: Multiple Sclerosis Incidence and Prevalence in the UK. London: MS Society.</a:t>
            </a:r>
            <a:endParaRPr lang="en-US" sz="1600" dirty="0"/>
          </a:p>
        </p:txBody>
      </p:sp>
      <p:sp>
        <p:nvSpPr>
          <p:cNvPr id="6" name="Shape 4"/>
          <p:cNvSpPr/>
          <p:nvPr/>
        </p:nvSpPr>
        <p:spPr>
          <a:xfrm>
            <a:off x="548640" y="1725390"/>
            <a:ext cx="55000" cy="55000"/>
          </a:xfrm>
          <a:prstGeom prst="ellipse">
            <a:avLst/>
          </a:prstGeom>
          <a:solidFill>
            <a:srgbClr val="E8722C"/>
          </a:solidFill>
          <a:ln/>
        </p:spPr>
        <p:txBody>
          <a:bodyPr/>
          <a:lstStyle/>
          <a:p>
            <a:endParaRPr dirty="0"/>
          </a:p>
        </p:txBody>
      </p:sp>
      <p:sp>
        <p:nvSpPr>
          <p:cNvPr id="7" name="Text 5"/>
          <p:cNvSpPr/>
          <p:nvPr/>
        </p:nvSpPr>
        <p:spPr>
          <a:xfrm>
            <a:off x="777240" y="166526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Trust (2024) How common is multiple sclerosis? Letchworth: MS Trust.</a:t>
            </a:r>
            <a:endParaRPr lang="en-US" sz="1600" dirty="0"/>
          </a:p>
        </p:txBody>
      </p:sp>
      <p:sp>
        <p:nvSpPr>
          <p:cNvPr id="8" name="Shape 6"/>
          <p:cNvSpPr/>
          <p:nvPr/>
        </p:nvSpPr>
        <p:spPr>
          <a:xfrm>
            <a:off x="548640" y="1990650"/>
            <a:ext cx="55000" cy="55000"/>
          </a:xfrm>
          <a:prstGeom prst="ellipse">
            <a:avLst/>
          </a:prstGeom>
          <a:solidFill>
            <a:srgbClr val="E8722C"/>
          </a:solidFill>
          <a:ln/>
        </p:spPr>
        <p:txBody>
          <a:bodyPr/>
          <a:lstStyle/>
          <a:p>
            <a:endParaRPr dirty="0"/>
          </a:p>
        </p:txBody>
      </p:sp>
      <p:sp>
        <p:nvSpPr>
          <p:cNvPr id="9" name="Text 7"/>
          <p:cNvSpPr/>
          <p:nvPr/>
        </p:nvSpPr>
        <p:spPr>
          <a:xfrm>
            <a:off x="777240" y="19305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National Institute for Health and Care Excellence (2022, updated 2026) Multiple sclerosis in adults: management. NICE guideline NG220. London: NICE.</a:t>
            </a:r>
            <a:endParaRPr lang="en-US" sz="1600" dirty="0"/>
          </a:p>
        </p:txBody>
      </p:sp>
      <p:sp>
        <p:nvSpPr>
          <p:cNvPr id="10" name="Shape 8"/>
          <p:cNvSpPr/>
          <p:nvPr/>
        </p:nvSpPr>
        <p:spPr>
          <a:xfrm>
            <a:off x="548640" y="2255910"/>
            <a:ext cx="55000" cy="55000"/>
          </a:xfrm>
          <a:prstGeom prst="ellipse">
            <a:avLst/>
          </a:prstGeom>
          <a:solidFill>
            <a:srgbClr val="E8722C"/>
          </a:solidFill>
          <a:ln/>
        </p:spPr>
        <p:txBody>
          <a:bodyPr/>
          <a:lstStyle/>
          <a:p>
            <a:endParaRPr dirty="0"/>
          </a:p>
        </p:txBody>
      </p:sp>
      <p:sp>
        <p:nvSpPr>
          <p:cNvPr id="11" name="Text 9"/>
          <p:cNvSpPr/>
          <p:nvPr/>
        </p:nvSpPr>
        <p:spPr>
          <a:xfrm>
            <a:off x="777240" y="219578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Thompson AJ, Kobelt G, Berg J et al. (2017) 'New insights into the burden and costs of multiple sclerosis in Europe: Results for the United Kingdom.' Multiple Sclerosis Journal, 23(2 suppl), pp.204-216.</a:t>
            </a:r>
            <a:endParaRPr lang="en-US" sz="1600" dirty="0"/>
          </a:p>
        </p:txBody>
      </p:sp>
      <p:sp>
        <p:nvSpPr>
          <p:cNvPr id="12" name="Shape 10"/>
          <p:cNvSpPr/>
          <p:nvPr/>
        </p:nvSpPr>
        <p:spPr>
          <a:xfrm>
            <a:off x="548640" y="2696430"/>
            <a:ext cx="55000" cy="55000"/>
          </a:xfrm>
          <a:prstGeom prst="ellipse">
            <a:avLst/>
          </a:prstGeom>
          <a:solidFill>
            <a:srgbClr val="E8722C"/>
          </a:solidFill>
          <a:ln/>
        </p:spPr>
        <p:txBody>
          <a:bodyPr/>
          <a:lstStyle/>
          <a:p>
            <a:endParaRPr dirty="0"/>
          </a:p>
        </p:txBody>
      </p:sp>
      <p:sp>
        <p:nvSpPr>
          <p:cNvPr id="13" name="Text 11"/>
          <p:cNvSpPr/>
          <p:nvPr/>
        </p:nvSpPr>
        <p:spPr>
          <a:xfrm>
            <a:off x="777240" y="263630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Ciccarelli O et al. (2026) Prevalence and survival trends in multiple sclerosis in England, 2000-2020. UCL/Imperial College London, published in JAMA Neurology.</a:t>
            </a:r>
            <a:endParaRPr lang="en-US" sz="1600" dirty="0"/>
          </a:p>
        </p:txBody>
      </p:sp>
      <p:sp>
        <p:nvSpPr>
          <p:cNvPr id="14" name="Shape 12"/>
          <p:cNvSpPr/>
          <p:nvPr/>
        </p:nvSpPr>
        <p:spPr>
          <a:xfrm>
            <a:off x="548640" y="3136950"/>
            <a:ext cx="55000" cy="55000"/>
          </a:xfrm>
          <a:prstGeom prst="ellipse">
            <a:avLst/>
          </a:prstGeom>
          <a:solidFill>
            <a:srgbClr val="E8722C"/>
          </a:solidFill>
          <a:ln/>
        </p:spPr>
        <p:txBody>
          <a:bodyPr/>
          <a:lstStyle/>
          <a:p>
            <a:endParaRPr dirty="0"/>
          </a:p>
        </p:txBody>
      </p:sp>
      <p:sp>
        <p:nvSpPr>
          <p:cNvPr id="15" name="Text 13"/>
          <p:cNvSpPr/>
          <p:nvPr/>
        </p:nvSpPr>
        <p:spPr>
          <a:xfrm>
            <a:off x="777240" y="30768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NHS England (2019) Universal Personalised Care: Implementing the Comprehensive Model. London: NHS England.</a:t>
            </a:r>
            <a:endParaRPr lang="en-US" sz="1600" dirty="0"/>
          </a:p>
        </p:txBody>
      </p:sp>
      <p:sp>
        <p:nvSpPr>
          <p:cNvPr id="16" name="Shape 14"/>
          <p:cNvSpPr/>
          <p:nvPr/>
        </p:nvSpPr>
        <p:spPr>
          <a:xfrm>
            <a:off x="548640" y="3402210"/>
            <a:ext cx="55000" cy="55000"/>
          </a:xfrm>
          <a:prstGeom prst="ellipse">
            <a:avLst/>
          </a:prstGeom>
          <a:solidFill>
            <a:srgbClr val="E8722C"/>
          </a:solidFill>
          <a:ln/>
        </p:spPr>
        <p:txBody>
          <a:bodyPr/>
          <a:lstStyle/>
          <a:p>
            <a:endParaRPr dirty="0"/>
          </a:p>
        </p:txBody>
      </p:sp>
      <p:sp>
        <p:nvSpPr>
          <p:cNvPr id="17" name="Text 15"/>
          <p:cNvSpPr/>
          <p:nvPr/>
        </p:nvSpPr>
        <p:spPr>
          <a:xfrm>
            <a:off x="777240" y="33420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NHS England (2019) The NHS Long Term Plan. London: NHS England.</a:t>
            </a:r>
            <a:endParaRPr lang="en-US" sz="1600" dirty="0"/>
          </a:p>
        </p:txBody>
      </p:sp>
      <p:sp>
        <p:nvSpPr>
          <p:cNvPr id="18" name="Shape 16"/>
          <p:cNvSpPr/>
          <p:nvPr/>
        </p:nvSpPr>
        <p:spPr>
          <a:xfrm>
            <a:off x="548640" y="3667470"/>
            <a:ext cx="55000" cy="55000"/>
          </a:xfrm>
          <a:prstGeom prst="ellipse">
            <a:avLst/>
          </a:prstGeom>
          <a:solidFill>
            <a:srgbClr val="E8722C"/>
          </a:solidFill>
          <a:ln/>
        </p:spPr>
        <p:txBody>
          <a:bodyPr/>
          <a:lstStyle/>
          <a:p>
            <a:endParaRPr dirty="0"/>
          </a:p>
        </p:txBody>
      </p:sp>
      <p:sp>
        <p:nvSpPr>
          <p:cNvPr id="19" name="Text 17"/>
          <p:cNvSpPr/>
          <p:nvPr/>
        </p:nvSpPr>
        <p:spPr>
          <a:xfrm>
            <a:off x="777240" y="360734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Public Health England (2020) Multiple sclerosis: prevalence, incidence and smoking status data briefing. London: PHE.</a:t>
            </a:r>
            <a:endParaRPr lang="en-US" sz="1600" dirty="0"/>
          </a:p>
        </p:txBody>
      </p:sp>
      <p:sp>
        <p:nvSpPr>
          <p:cNvPr id="20" name="Shape 18"/>
          <p:cNvSpPr/>
          <p:nvPr/>
        </p:nvSpPr>
        <p:spPr>
          <a:xfrm>
            <a:off x="548640" y="3932730"/>
            <a:ext cx="55000" cy="55000"/>
          </a:xfrm>
          <a:prstGeom prst="ellipse">
            <a:avLst/>
          </a:prstGeom>
          <a:solidFill>
            <a:srgbClr val="E8722C"/>
          </a:solidFill>
          <a:ln/>
        </p:spPr>
        <p:txBody>
          <a:bodyPr/>
          <a:lstStyle/>
          <a:p>
            <a:endParaRPr dirty="0"/>
          </a:p>
        </p:txBody>
      </p:sp>
      <p:sp>
        <p:nvSpPr>
          <p:cNvPr id="21" name="Text 19"/>
          <p:cNvSpPr/>
          <p:nvPr/>
        </p:nvSpPr>
        <p:spPr>
          <a:xfrm>
            <a:off x="777240" y="387260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Bjornevik K et al. (2022) 'Longitudinal analysis reveals high prevalence of Epstein-Barr virus associated with multiple sclerosis.' Science, 375(6578), pp.296-301.</a:t>
            </a:r>
            <a:endParaRPr lang="en-US" sz="1600" dirty="0"/>
          </a:p>
        </p:txBody>
      </p:sp>
      <p:sp>
        <p:nvSpPr>
          <p:cNvPr id="22" name="Shape 20"/>
          <p:cNvSpPr/>
          <p:nvPr/>
        </p:nvSpPr>
        <p:spPr>
          <a:xfrm>
            <a:off x="548640" y="4197990"/>
            <a:ext cx="55000" cy="55000"/>
          </a:xfrm>
          <a:prstGeom prst="ellipse">
            <a:avLst/>
          </a:prstGeom>
          <a:solidFill>
            <a:srgbClr val="E8722C"/>
          </a:solidFill>
          <a:ln/>
        </p:spPr>
        <p:txBody>
          <a:bodyPr/>
          <a:lstStyle/>
          <a:p>
            <a:endParaRPr dirty="0"/>
          </a:p>
        </p:txBody>
      </p:sp>
      <p:sp>
        <p:nvSpPr>
          <p:cNvPr id="23" name="Text 21"/>
          <p:cNvSpPr/>
          <p:nvPr/>
        </p:nvSpPr>
        <p:spPr>
          <a:xfrm>
            <a:off x="777240" y="413786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Coalition for Personalised Care / Health Foundation — person-centred and coproduction guidance for long-term conditions.</a:t>
            </a:r>
            <a:endParaRPr lang="en-US" sz="1600" dirty="0"/>
          </a:p>
        </p:txBody>
      </p:sp>
      <p:sp>
        <p:nvSpPr>
          <p:cNvPr id="25" name="Text 2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16</a:t>
            </a:r>
            <a:endParaRPr lang="en-US" sz="1100" dirty="0"/>
          </a:p>
        </p:txBody>
      </p:sp>
      <p:sp>
        <p:nvSpPr>
          <p:cNvPr id="26" name="Shape 20"/>
          <p:cNvSpPr/>
          <p:nvPr/>
        </p:nvSpPr>
        <p:spPr>
          <a:xfrm>
            <a:off x="548640" y="4463250"/>
            <a:ext cx="55000" cy="55000"/>
          </a:xfrm>
          <a:prstGeom prst="ellipse">
            <a:avLst/>
          </a:prstGeom>
          <a:solidFill>
            <a:srgbClr val="E8722C"/>
          </a:solidFill>
          <a:ln/>
        </p:spPr>
        <p:txBody>
          <a:bodyPr/>
          <a:lstStyle/>
          <a:p>
            <a:endParaRPr dirty="0"/>
          </a:p>
        </p:txBody>
      </p:sp>
      <p:sp>
        <p:nvSpPr>
          <p:cNvPr id="27" name="Text 21"/>
          <p:cNvSpPr/>
          <p:nvPr/>
        </p:nvSpPr>
        <p:spPr>
          <a:xfrm>
            <a:off x="777240" y="440312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Thompson AJ, Banwell BL, Barkhof F et al. (2018) 'Diagnosis of multiple sclerosis: 2017 revisions of the McDonald criteria.' Lancet Neurology, 17(2), pp.162-173.</a:t>
            </a:r>
            <a:endParaRPr lang="en-US" sz="1600" dirty="0"/>
          </a:p>
        </p:txBody>
      </p:sp>
      <p:sp>
        <p:nvSpPr>
          <p:cNvPr id="28" name="Shape 20"/>
          <p:cNvSpPr/>
          <p:nvPr/>
        </p:nvSpPr>
        <p:spPr>
          <a:xfrm>
            <a:off x="548640" y="4903770"/>
            <a:ext cx="55000" cy="55000"/>
          </a:xfrm>
          <a:prstGeom prst="ellipse">
            <a:avLst/>
          </a:prstGeom>
          <a:solidFill>
            <a:srgbClr val="E8722C"/>
          </a:solidFill>
          <a:ln/>
        </p:spPr>
        <p:txBody>
          <a:bodyPr/>
          <a:lstStyle/>
          <a:p>
            <a:endParaRPr dirty="0"/>
          </a:p>
        </p:txBody>
      </p:sp>
      <p:sp>
        <p:nvSpPr>
          <p:cNvPr id="29" name="Text 21"/>
          <p:cNvSpPr/>
          <p:nvPr/>
        </p:nvSpPr>
        <p:spPr>
          <a:xfrm>
            <a:off x="777240" y="484364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McDonald WI, Compston A, Edan G et al. (2001) 'Recommended diagnostic criteria for multiple sclerosis: guidelines from the International Panel on the Diagnosis of Multiple Sclerosis.' Annals of Neurology, 50(1), pp.121-127.</a:t>
            </a:r>
            <a:endParaRPr lang="en-US" sz="1600" dirty="0"/>
          </a:p>
        </p:txBody>
      </p:sp>
      <p:sp>
        <p:nvSpPr>
          <p:cNvPr id="30" name="Shape 20"/>
          <p:cNvSpPr/>
          <p:nvPr/>
        </p:nvSpPr>
        <p:spPr>
          <a:xfrm>
            <a:off x="548640" y="5344290"/>
            <a:ext cx="55000" cy="55000"/>
          </a:xfrm>
          <a:prstGeom prst="ellipse">
            <a:avLst/>
          </a:prstGeom>
          <a:solidFill>
            <a:srgbClr val="E8722C"/>
          </a:solidFill>
          <a:ln/>
        </p:spPr>
        <p:txBody>
          <a:bodyPr/>
          <a:lstStyle/>
          <a:p>
            <a:endParaRPr dirty="0"/>
          </a:p>
        </p:txBody>
      </p:sp>
      <p:sp>
        <p:nvSpPr>
          <p:cNvPr id="31" name="Text 21"/>
          <p:cNvSpPr/>
          <p:nvPr/>
        </p:nvSpPr>
        <p:spPr>
          <a:xfrm>
            <a:off x="777240" y="528416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Polman CH, Reingold SC, Banwell B et al. (2011) 'Diagnostic criteria for multiple sclerosis: 2010 revisions to the McDonald criteria.' Annals of Neurology, 69(2), pp.292-302.</a:t>
            </a:r>
            <a:endParaRPr lang="en-US" sz="1600" dirty="0"/>
          </a:p>
        </p:txBody>
      </p:sp>
      <p:sp>
        <p:nvSpPr>
          <p:cNvPr id="32" name="Shape 20"/>
          <p:cNvSpPr/>
          <p:nvPr/>
        </p:nvSpPr>
        <p:spPr>
          <a:xfrm>
            <a:off x="548640" y="5784810"/>
            <a:ext cx="55000" cy="55000"/>
          </a:xfrm>
          <a:prstGeom prst="ellipse">
            <a:avLst/>
          </a:prstGeom>
          <a:solidFill>
            <a:srgbClr val="E8722C"/>
          </a:solidFill>
          <a:ln/>
        </p:spPr>
        <p:txBody>
          <a:bodyPr/>
          <a:lstStyle/>
          <a:p>
            <a:endParaRPr dirty="0"/>
          </a:p>
        </p:txBody>
      </p:sp>
      <p:sp>
        <p:nvSpPr>
          <p:cNvPr id="33" name="Text 21"/>
          <p:cNvSpPr/>
          <p:nvPr/>
        </p:nvSpPr>
        <p:spPr>
          <a:xfrm>
            <a:off x="777240" y="57246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Lublin FD, Reingold SC, Cohen JA et al. (2014) 'Defining the clinical course of multiple sclerosis: the 2013 revisions.' Neurology, 83(3), pp.278-286.</a:t>
            </a:r>
            <a:endParaRPr lang="en-US" sz="1600" dirty="0"/>
          </a:p>
        </p:txBody>
      </p:sp>
      <p:sp>
        <p:nvSpPr>
          <p:cNvPr id="34" name="Shape 20"/>
          <p:cNvSpPr/>
          <p:nvPr/>
        </p:nvSpPr>
        <p:spPr>
          <a:xfrm>
            <a:off x="548640" y="6050070"/>
            <a:ext cx="55000" cy="55000"/>
          </a:xfrm>
          <a:prstGeom prst="ellipse">
            <a:avLst/>
          </a:prstGeom>
          <a:solidFill>
            <a:srgbClr val="E8722C"/>
          </a:solidFill>
          <a:ln/>
        </p:spPr>
        <p:txBody>
          <a:bodyPr/>
          <a:lstStyle/>
          <a:p>
            <a:endParaRPr dirty="0"/>
          </a:p>
        </p:txBody>
      </p:sp>
      <p:sp>
        <p:nvSpPr>
          <p:cNvPr id="35" name="Text 21"/>
          <p:cNvSpPr/>
          <p:nvPr/>
        </p:nvSpPr>
        <p:spPr>
          <a:xfrm>
            <a:off x="777240" y="598994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Kurtzke JF (1983) 'Rating neurologic impairment in multiple sclerosis: an expanded disability status scale (EDSS).' Neurology, 33(11), pp.1444-1452.</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9144000" cy="320040"/>
          </a:xfrm>
          <a:prstGeom prst="rect">
            <a:avLst/>
          </a:prstGeom>
          <a:noFill/>
          <a:ln/>
        </p:spPr>
        <p:txBody>
          <a:bodyPr wrap="square" lIns="0" tIns="0" rIns="0" bIns="0" rtlCol="0" anchor="ctr"/>
          <a:lstStyle/>
          <a:p>
            <a:pPr marL="0" indent="0">
              <a:buNone/>
            </a:pPr>
            <a:r>
              <a:rPr lang="en-US" sz="1200" b="1" kern="0" spc="200" dirty="0">
                <a:solidFill>
                  <a:srgbClr val="E8722C"/>
                </a:solidFill>
                <a:latin typeface="Arial" pitchFamily="34" charset="0"/>
                <a:ea typeface="Arial" pitchFamily="34" charset="-122"/>
                <a:cs typeface="Arial" pitchFamily="34" charset="-120"/>
              </a:rPr>
              <a:t>SOURCES</a:t>
            </a:r>
            <a:endParaRPr lang="en-US" dirty="0"/>
          </a:p>
        </p:txBody>
      </p:sp>
      <p:sp>
        <p:nvSpPr>
          <p:cNvPr id="3" name="Text 1"/>
          <p:cNvSpPr/>
          <p:nvPr/>
        </p:nvSpPr>
        <p:spPr>
          <a:xfrm>
            <a:off x="548640" y="594360"/>
            <a:ext cx="10789920" cy="685800"/>
          </a:xfrm>
          <a:prstGeom prst="rect">
            <a:avLst/>
          </a:prstGeom>
          <a:noFill/>
          <a:ln/>
        </p:spPr>
        <p:txBody>
          <a:bodyPr wrap="square" lIns="0" tIns="0" rIns="0" bIns="0" rtlCol="0" anchor="ctr"/>
          <a:lstStyle/>
          <a:p>
            <a:pPr marL="0" indent="0">
              <a:buNone/>
            </a:pPr>
            <a:r>
              <a:rPr lang="en-US" sz="3200" b="1" dirty="0">
                <a:solidFill>
                  <a:srgbClr val="1B2A4A"/>
                </a:solidFill>
                <a:latin typeface="Arial" pitchFamily="34" charset="0"/>
                <a:ea typeface="Arial" pitchFamily="34" charset="-122"/>
                <a:cs typeface="Arial" pitchFamily="34" charset="-120"/>
              </a:rPr>
              <a:t>References II</a:t>
            </a:r>
            <a:endParaRPr lang="en-US" sz="4000" dirty="0"/>
          </a:p>
        </p:txBody>
      </p:sp>
      <p:sp>
        <p:nvSpPr>
          <p:cNvPr id="4" name="Shape 2"/>
          <p:cNvSpPr/>
          <p:nvPr/>
        </p:nvSpPr>
        <p:spPr>
          <a:xfrm>
            <a:off x="548640" y="1460130"/>
            <a:ext cx="55000" cy="55000"/>
          </a:xfrm>
          <a:prstGeom prst="ellipse">
            <a:avLst/>
          </a:prstGeom>
          <a:solidFill>
            <a:srgbClr val="E8722C"/>
          </a:solidFill>
          <a:ln/>
        </p:spPr>
        <p:txBody>
          <a:bodyPr/>
          <a:lstStyle/>
          <a:p>
            <a:endParaRPr dirty="0"/>
          </a:p>
        </p:txBody>
      </p:sp>
      <p:sp>
        <p:nvSpPr>
          <p:cNvPr id="5" name="Text 3"/>
          <p:cNvSpPr/>
          <p:nvPr/>
        </p:nvSpPr>
        <p:spPr>
          <a:xfrm>
            <a:off x="777240" y="140000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Filippi M, Rocca MA, Ciccarelli O et al. (2016) 'MRI criteria for the diagnosis of multiple sclerosis: MAGNIMS consensus guidelines.' Lancet Neurology, 15(3), pp.292-303.</a:t>
            </a:r>
            <a:endParaRPr lang="en-US" sz="1600" dirty="0"/>
          </a:p>
        </p:txBody>
      </p:sp>
      <p:sp>
        <p:nvSpPr>
          <p:cNvPr id="6" name="Shape 4"/>
          <p:cNvSpPr/>
          <p:nvPr/>
        </p:nvSpPr>
        <p:spPr>
          <a:xfrm>
            <a:off x="548640" y="1900650"/>
            <a:ext cx="55000" cy="55000"/>
          </a:xfrm>
          <a:prstGeom prst="ellipse">
            <a:avLst/>
          </a:prstGeom>
          <a:solidFill>
            <a:srgbClr val="E8722C"/>
          </a:solidFill>
          <a:ln/>
        </p:spPr>
        <p:txBody>
          <a:bodyPr/>
          <a:lstStyle/>
          <a:p>
            <a:endParaRPr dirty="0"/>
          </a:p>
        </p:txBody>
      </p:sp>
      <p:sp>
        <p:nvSpPr>
          <p:cNvPr id="7" name="Text 5"/>
          <p:cNvSpPr/>
          <p:nvPr/>
        </p:nvSpPr>
        <p:spPr>
          <a:xfrm>
            <a:off x="777240" y="18405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Compston A, Coles A (2008) 'Multiple sclerosis.' Lancet, 372(9648), pp.1502-1517.</a:t>
            </a:r>
            <a:endParaRPr lang="en-US" sz="1600" dirty="0"/>
          </a:p>
        </p:txBody>
      </p:sp>
      <p:sp>
        <p:nvSpPr>
          <p:cNvPr id="8" name="Shape 6"/>
          <p:cNvSpPr/>
          <p:nvPr/>
        </p:nvSpPr>
        <p:spPr>
          <a:xfrm>
            <a:off x="548640" y="2165910"/>
            <a:ext cx="55000" cy="55000"/>
          </a:xfrm>
          <a:prstGeom prst="ellipse">
            <a:avLst/>
          </a:prstGeom>
          <a:solidFill>
            <a:srgbClr val="E8722C"/>
          </a:solidFill>
          <a:ln/>
        </p:spPr>
        <p:txBody>
          <a:bodyPr/>
          <a:lstStyle/>
          <a:p>
            <a:endParaRPr dirty="0"/>
          </a:p>
        </p:txBody>
      </p:sp>
      <p:sp>
        <p:nvSpPr>
          <p:cNvPr id="9" name="Text 7"/>
          <p:cNvSpPr/>
          <p:nvPr/>
        </p:nvSpPr>
        <p:spPr>
          <a:xfrm>
            <a:off x="777240" y="21057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Thompson AJ, Baranzini SE, Geurts J, Hemmer B, Ciccarelli O (2018) 'Multiple sclerosis.' Lancet, 391(10130), pp.1622-1636.</a:t>
            </a:r>
            <a:endParaRPr lang="en-US" sz="1600" dirty="0"/>
          </a:p>
        </p:txBody>
      </p:sp>
      <p:sp>
        <p:nvSpPr>
          <p:cNvPr id="10" name="Shape 8"/>
          <p:cNvSpPr/>
          <p:nvPr/>
        </p:nvSpPr>
        <p:spPr>
          <a:xfrm>
            <a:off x="548640" y="2431170"/>
            <a:ext cx="55000" cy="55000"/>
          </a:xfrm>
          <a:prstGeom prst="ellipse">
            <a:avLst/>
          </a:prstGeom>
          <a:solidFill>
            <a:srgbClr val="E8722C"/>
          </a:solidFill>
          <a:ln/>
        </p:spPr>
        <p:txBody>
          <a:bodyPr/>
          <a:lstStyle/>
          <a:p>
            <a:endParaRPr dirty="0"/>
          </a:p>
        </p:txBody>
      </p:sp>
      <p:sp>
        <p:nvSpPr>
          <p:cNvPr id="11" name="Text 9"/>
          <p:cNvSpPr/>
          <p:nvPr/>
        </p:nvSpPr>
        <p:spPr>
          <a:xfrm>
            <a:off x="777240" y="237104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Marrie RA, Cohen J, Stuve O et al. (2015) 'A systematic review of the incidence and prevalence of comorbidity in multiple sclerosis: overview.' Multiple Sclerosis Journal, 21(3), pp.263-281.</a:t>
            </a:r>
            <a:endParaRPr lang="en-US" sz="1600" dirty="0"/>
          </a:p>
        </p:txBody>
      </p:sp>
      <p:sp>
        <p:nvSpPr>
          <p:cNvPr id="12" name="Shape 10"/>
          <p:cNvSpPr/>
          <p:nvPr/>
        </p:nvSpPr>
        <p:spPr>
          <a:xfrm>
            <a:off x="548640" y="2871690"/>
            <a:ext cx="55000" cy="55000"/>
          </a:xfrm>
          <a:prstGeom prst="ellipse">
            <a:avLst/>
          </a:prstGeom>
          <a:solidFill>
            <a:srgbClr val="E8722C"/>
          </a:solidFill>
          <a:ln/>
        </p:spPr>
        <p:txBody>
          <a:bodyPr/>
          <a:lstStyle/>
          <a:p>
            <a:endParaRPr dirty="0"/>
          </a:p>
        </p:txBody>
      </p:sp>
      <p:sp>
        <p:nvSpPr>
          <p:cNvPr id="13" name="Text 11"/>
          <p:cNvSpPr/>
          <p:nvPr/>
        </p:nvSpPr>
        <p:spPr>
          <a:xfrm>
            <a:off x="777240" y="281156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Walton C, King R, Rechtman L et al. (2020) 'Rising prevalence of multiple sclerosis worldwide: insights from the Atlas of MS, third edition.' Multiple Sclerosis Journal, 26(14), pp.1816-1821.</a:t>
            </a:r>
            <a:endParaRPr lang="en-US" sz="1600" dirty="0"/>
          </a:p>
        </p:txBody>
      </p:sp>
      <p:sp>
        <p:nvSpPr>
          <p:cNvPr id="14" name="Shape 12"/>
          <p:cNvSpPr/>
          <p:nvPr/>
        </p:nvSpPr>
        <p:spPr>
          <a:xfrm>
            <a:off x="548640" y="3312210"/>
            <a:ext cx="55000" cy="55000"/>
          </a:xfrm>
          <a:prstGeom prst="ellipse">
            <a:avLst/>
          </a:prstGeom>
          <a:solidFill>
            <a:srgbClr val="E8722C"/>
          </a:solidFill>
          <a:ln/>
        </p:spPr>
        <p:txBody>
          <a:bodyPr/>
          <a:lstStyle/>
          <a:p>
            <a:endParaRPr dirty="0"/>
          </a:p>
        </p:txBody>
      </p:sp>
      <p:sp>
        <p:nvSpPr>
          <p:cNvPr id="15" name="Text 13"/>
          <p:cNvSpPr/>
          <p:nvPr/>
        </p:nvSpPr>
        <p:spPr>
          <a:xfrm>
            <a:off x="777240" y="325208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GBD 2016 Multiple Sclerosis Collaborators (2019) 'Global, regional, and national burden of multiple sclerosis 1990-2016: a systematic analysis for the Global Burden of Disease Study 2016.' Lancet Neurology, 18(3), pp.269-285.</a:t>
            </a:r>
            <a:endParaRPr lang="en-US" sz="1600" dirty="0"/>
          </a:p>
        </p:txBody>
      </p:sp>
      <p:sp>
        <p:nvSpPr>
          <p:cNvPr id="16" name="Shape 14"/>
          <p:cNvSpPr/>
          <p:nvPr/>
        </p:nvSpPr>
        <p:spPr>
          <a:xfrm>
            <a:off x="548640" y="3752730"/>
            <a:ext cx="55000" cy="55000"/>
          </a:xfrm>
          <a:prstGeom prst="ellipse">
            <a:avLst/>
          </a:prstGeom>
          <a:solidFill>
            <a:srgbClr val="E8722C"/>
          </a:solidFill>
          <a:ln/>
        </p:spPr>
        <p:txBody>
          <a:bodyPr/>
          <a:lstStyle/>
          <a:p>
            <a:endParaRPr dirty="0"/>
          </a:p>
        </p:txBody>
      </p:sp>
      <p:sp>
        <p:nvSpPr>
          <p:cNvPr id="17" name="Text 15"/>
          <p:cNvSpPr/>
          <p:nvPr/>
        </p:nvSpPr>
        <p:spPr>
          <a:xfrm>
            <a:off x="777240" y="369260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Wallin MT, Culpepper WJ, Campbell JD et al. (2019) 'The prevalence of MS in the United States: a population-based estimate using health claims data.' Neurology, 92(10), pp.e1029-e1040.</a:t>
            </a:r>
            <a:endParaRPr lang="en-US" sz="1600" dirty="0"/>
          </a:p>
        </p:txBody>
      </p:sp>
      <p:sp>
        <p:nvSpPr>
          <p:cNvPr id="18" name="Shape 16"/>
          <p:cNvSpPr/>
          <p:nvPr/>
        </p:nvSpPr>
        <p:spPr>
          <a:xfrm>
            <a:off x="548640" y="4193250"/>
            <a:ext cx="55000" cy="55000"/>
          </a:xfrm>
          <a:prstGeom prst="ellipse">
            <a:avLst/>
          </a:prstGeom>
          <a:solidFill>
            <a:srgbClr val="E8722C"/>
          </a:solidFill>
          <a:ln/>
        </p:spPr>
        <p:txBody>
          <a:bodyPr/>
          <a:lstStyle/>
          <a:p>
            <a:endParaRPr dirty="0"/>
          </a:p>
        </p:txBody>
      </p:sp>
      <p:sp>
        <p:nvSpPr>
          <p:cNvPr id="19" name="Text 17"/>
          <p:cNvSpPr/>
          <p:nvPr/>
        </p:nvSpPr>
        <p:spPr>
          <a:xfrm>
            <a:off x="777240" y="41331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Wagner EH (1998) 'Chronic disease management: what will it take to improve care for chronic illness?' Effective Clinical Practice, 1(1), pp.2-4.</a:t>
            </a:r>
            <a:endParaRPr lang="en-US" sz="1600" dirty="0"/>
          </a:p>
        </p:txBody>
      </p:sp>
      <p:sp>
        <p:nvSpPr>
          <p:cNvPr id="20" name="Shape 18"/>
          <p:cNvSpPr/>
          <p:nvPr/>
        </p:nvSpPr>
        <p:spPr>
          <a:xfrm>
            <a:off x="548640" y="4458510"/>
            <a:ext cx="55000" cy="55000"/>
          </a:xfrm>
          <a:prstGeom prst="ellipse">
            <a:avLst/>
          </a:prstGeom>
          <a:solidFill>
            <a:srgbClr val="E8722C"/>
          </a:solidFill>
          <a:ln/>
        </p:spPr>
        <p:txBody>
          <a:bodyPr/>
          <a:lstStyle/>
          <a:p>
            <a:endParaRPr dirty="0"/>
          </a:p>
        </p:txBody>
      </p:sp>
      <p:sp>
        <p:nvSpPr>
          <p:cNvPr id="21" name="Text 19"/>
          <p:cNvSpPr/>
          <p:nvPr/>
        </p:nvSpPr>
        <p:spPr>
          <a:xfrm>
            <a:off x="777240" y="43983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Coleman K, Austin BT, Brach C, Wagner EH (2009) 'Evidence on the chronic care model in the new millennium.' Health Affairs, 28(1), pp.75-85.</a:t>
            </a:r>
            <a:endParaRPr lang="en-US" sz="1600" dirty="0"/>
          </a:p>
        </p:txBody>
      </p:sp>
      <p:sp>
        <p:nvSpPr>
          <p:cNvPr id="22" name="Shape 20"/>
          <p:cNvSpPr/>
          <p:nvPr/>
        </p:nvSpPr>
        <p:spPr>
          <a:xfrm>
            <a:off x="548640" y="4723770"/>
            <a:ext cx="55000" cy="55000"/>
          </a:xfrm>
          <a:prstGeom prst="ellipse">
            <a:avLst/>
          </a:prstGeom>
          <a:solidFill>
            <a:srgbClr val="E8722C"/>
          </a:solidFill>
          <a:ln/>
        </p:spPr>
        <p:txBody>
          <a:bodyPr/>
          <a:lstStyle/>
          <a:p>
            <a:endParaRPr dirty="0"/>
          </a:p>
        </p:txBody>
      </p:sp>
      <p:sp>
        <p:nvSpPr>
          <p:cNvPr id="23" name="Text 21"/>
          <p:cNvSpPr/>
          <p:nvPr/>
        </p:nvSpPr>
        <p:spPr>
          <a:xfrm>
            <a:off x="777240" y="4663640"/>
            <a:ext cx="10835640" cy="35052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National Institute for Health and Care Excellence (2014) Multiple sclerosis in adults: management. NICE guideline CG186 (superseded by NG220). London: NICE.</a:t>
            </a:r>
            <a:endParaRPr lang="en-US" sz="1600" dirty="0"/>
          </a:p>
        </p:txBody>
      </p:sp>
      <p:sp>
        <p:nvSpPr>
          <p:cNvPr id="25" name="Text 23"/>
          <p:cNvSpPr/>
          <p:nvPr/>
        </p:nvSpPr>
        <p:spPr>
          <a:xfrm>
            <a:off x="11430000" y="6519672"/>
            <a:ext cx="365760" cy="274320"/>
          </a:xfrm>
          <a:prstGeom prst="rect">
            <a:avLst/>
          </a:prstGeom>
          <a:noFill/>
          <a:ln/>
        </p:spPr>
        <p:txBody>
          <a:bodyPr wrap="square" lIns="0" tIns="0" rIns="0" bIns="0" rtlCol="0" anchor="ctr"/>
          <a:lstStyle/>
          <a:p>
            <a:pPr marL="0" indent="0" algn="r">
              <a:buNone/>
            </a:pPr>
            <a:r>
              <a:rPr lang="en-US" sz="1000" dirty="0">
                <a:solidFill>
                  <a:srgbClr val="6B7280"/>
                </a:solidFill>
                <a:latin typeface="Arial" pitchFamily="34" charset="0"/>
                <a:ea typeface="Arial" pitchFamily="34" charset="-122"/>
                <a:cs typeface="Arial" pitchFamily="34" charset="-120"/>
              </a:rPr>
              <a:t>17</a:t>
            </a:r>
            <a:endParaRPr lang="en-US" sz="1100" dirty="0"/>
          </a:p>
        </p:txBody>
      </p:sp>
      <p:sp>
        <p:nvSpPr>
          <p:cNvPr id="26" name="Shape 20"/>
          <p:cNvSpPr/>
          <p:nvPr/>
        </p:nvSpPr>
        <p:spPr>
          <a:xfrm>
            <a:off x="548640" y="5164290"/>
            <a:ext cx="55000" cy="55000"/>
          </a:xfrm>
          <a:prstGeom prst="ellipse">
            <a:avLst/>
          </a:prstGeom>
          <a:solidFill>
            <a:srgbClr val="E8722C"/>
          </a:solidFill>
          <a:ln/>
        </p:spPr>
        <p:txBody>
          <a:bodyPr/>
          <a:lstStyle/>
          <a:p>
            <a:endParaRPr dirty="0"/>
          </a:p>
        </p:txBody>
      </p:sp>
      <p:sp>
        <p:nvSpPr>
          <p:cNvPr id="27" name="Text 21"/>
          <p:cNvSpPr/>
          <p:nvPr/>
        </p:nvSpPr>
        <p:spPr>
          <a:xfrm>
            <a:off x="777240" y="510416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International Federation (2020) Atlas of MS, 3rd edition. London: MS International Federation.</a:t>
            </a:r>
            <a:endParaRPr lang="en-US" sz="1600" dirty="0"/>
          </a:p>
        </p:txBody>
      </p:sp>
      <p:sp>
        <p:nvSpPr>
          <p:cNvPr id="28" name="Shape 20"/>
          <p:cNvSpPr/>
          <p:nvPr/>
        </p:nvSpPr>
        <p:spPr>
          <a:xfrm>
            <a:off x="548640" y="5429550"/>
            <a:ext cx="55000" cy="55000"/>
          </a:xfrm>
          <a:prstGeom prst="ellipse">
            <a:avLst/>
          </a:prstGeom>
          <a:solidFill>
            <a:srgbClr val="E8722C"/>
          </a:solidFill>
          <a:ln/>
        </p:spPr>
        <p:txBody>
          <a:bodyPr/>
          <a:lstStyle/>
          <a:p>
            <a:endParaRPr dirty="0"/>
          </a:p>
        </p:txBody>
      </p:sp>
      <p:sp>
        <p:nvSpPr>
          <p:cNvPr id="29" name="Text 21"/>
          <p:cNvSpPr/>
          <p:nvPr/>
        </p:nvSpPr>
        <p:spPr>
          <a:xfrm>
            <a:off x="777240" y="536942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Coalition for Collaborative Care / Year of Care Partnerships — House of Care model guidance for long-term condition annual reviews.</a:t>
            </a:r>
            <a:endParaRPr lang="en-US" sz="1600" dirty="0"/>
          </a:p>
        </p:txBody>
      </p:sp>
      <p:sp>
        <p:nvSpPr>
          <p:cNvPr id="30" name="Shape 20"/>
          <p:cNvSpPr/>
          <p:nvPr/>
        </p:nvSpPr>
        <p:spPr>
          <a:xfrm>
            <a:off x="548640" y="5694810"/>
            <a:ext cx="55000" cy="55000"/>
          </a:xfrm>
          <a:prstGeom prst="ellipse">
            <a:avLst/>
          </a:prstGeom>
          <a:solidFill>
            <a:srgbClr val="E8722C"/>
          </a:solidFill>
          <a:ln/>
        </p:spPr>
        <p:txBody>
          <a:bodyPr/>
          <a:lstStyle/>
          <a:p>
            <a:endParaRPr dirty="0"/>
          </a:p>
        </p:txBody>
      </p:sp>
      <p:sp>
        <p:nvSpPr>
          <p:cNvPr id="31" name="Text 21"/>
          <p:cNvSpPr/>
          <p:nvPr/>
        </p:nvSpPr>
        <p:spPr>
          <a:xfrm>
            <a:off x="777240" y="563468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Royal College of Physicians — goal-setting rehabilitation practice guidance for long-term neurological conditions.</a:t>
            </a:r>
            <a:endParaRPr lang="en-US" sz="1600" dirty="0"/>
          </a:p>
        </p:txBody>
      </p:sp>
      <p:sp>
        <p:nvSpPr>
          <p:cNvPr id="32" name="Shape 20"/>
          <p:cNvSpPr/>
          <p:nvPr/>
        </p:nvSpPr>
        <p:spPr>
          <a:xfrm>
            <a:off x="548640" y="5960070"/>
            <a:ext cx="55000" cy="55000"/>
          </a:xfrm>
          <a:prstGeom prst="ellipse">
            <a:avLst/>
          </a:prstGeom>
          <a:solidFill>
            <a:srgbClr val="E8722C"/>
          </a:solidFill>
          <a:ln/>
        </p:spPr>
        <p:txBody>
          <a:bodyPr/>
          <a:lstStyle/>
          <a:p>
            <a:endParaRPr dirty="0"/>
          </a:p>
        </p:txBody>
      </p:sp>
      <p:sp>
        <p:nvSpPr>
          <p:cNvPr id="33" name="Text 21"/>
          <p:cNvSpPr/>
          <p:nvPr/>
        </p:nvSpPr>
        <p:spPr>
          <a:xfrm>
            <a:off x="777240" y="589994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UK MS Register, Swansea University — population data on MS incidence, prevalence and treatment patterns in the UK.</a:t>
            </a:r>
            <a:endParaRPr lang="en-US" sz="1600" dirty="0"/>
          </a:p>
        </p:txBody>
      </p:sp>
      <p:sp>
        <p:nvSpPr>
          <p:cNvPr id="34" name="Shape 20"/>
          <p:cNvSpPr/>
          <p:nvPr/>
        </p:nvSpPr>
        <p:spPr>
          <a:xfrm>
            <a:off x="548640" y="6225330"/>
            <a:ext cx="55000" cy="55000"/>
          </a:xfrm>
          <a:prstGeom prst="ellipse">
            <a:avLst/>
          </a:prstGeom>
          <a:solidFill>
            <a:srgbClr val="E8722C"/>
          </a:solidFill>
          <a:ln/>
        </p:spPr>
        <p:txBody>
          <a:bodyPr/>
          <a:lstStyle/>
          <a:p>
            <a:endParaRPr dirty="0"/>
          </a:p>
        </p:txBody>
      </p:sp>
      <p:sp>
        <p:nvSpPr>
          <p:cNvPr id="35" name="Text 21"/>
          <p:cNvSpPr/>
          <p:nvPr/>
        </p:nvSpPr>
        <p:spPr>
          <a:xfrm>
            <a:off x="777240" y="6165200"/>
            <a:ext cx="10835640" cy="175260"/>
          </a:xfrm>
          <a:prstGeom prst="rect">
            <a:avLst/>
          </a:prstGeom>
          <a:noFill/>
          <a:ln/>
        </p:spPr>
        <p:txBody>
          <a:bodyPr wrap="square" lIns="0" tIns="0" rIns="0" bIns="0" rtlCol="0" anchor="t"/>
          <a:lstStyle/>
          <a:p>
            <a:pPr marL="0" indent="0">
              <a:lnSpc>
                <a:spcPct val="115000"/>
              </a:lnSpc>
              <a:buNone/>
            </a:pPr>
            <a:r>
              <a:rPr lang="en-US" sz="1200" dirty="0">
                <a:solidFill>
                  <a:srgbClr val="2B2B2B"/>
                </a:solidFill>
                <a:latin typeface="Arial" pitchFamily="34" charset="0"/>
                <a:ea typeface="Arial" pitchFamily="34" charset="-122"/>
                <a:cs typeface="Arial" pitchFamily="34" charset="-120"/>
              </a:rPr>
              <a:t>MS Trust (2023) Managing relapses in multiple sclerosis. Letchworth: MS Trust.</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300</TotalTime>
  <Words>5530</Words>
  <Application>Microsoft Office PowerPoint</Application>
  <PresentationFormat>Widescreen</PresentationFormat>
  <Paragraphs>372</Paragraphs>
  <Slides>19</Slides>
  <Notes>18</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19</vt:i4>
      </vt:variant>
    </vt:vector>
  </HeadingPairs>
  <TitlesOfParts>
    <vt:vector size="21"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KARAN YADAV</cp:lastModifiedBy>
  <cp:revision>9</cp:revision>
  <dcterms:created xsi:type="dcterms:W3CDTF">2026-07-23T18:04:24Z</dcterms:created>
  <dcterms:modified xsi:type="dcterms:W3CDTF">2026-08-09T10:10:08Z</dcterms:modified>
</cp:coreProperties>
</file>